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5.xml" ContentType="application/vnd.openxmlformats-officedocument.presentationml.notesSlide+xml"/>
  <Override PartName="/ppt/tags/tag5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3.xml" ContentType="application/vnd.openxmlformats-officedocument.presentationml.notesSlide+xml"/>
  <Override PartName="/ppt/tags/tag73.xml" ContentType="application/vnd.openxmlformats-officedocument.presentationml.tags+xml"/>
  <Override PartName="/ppt/notesSlides/notesSlide54.xml" ContentType="application/vnd.openxmlformats-officedocument.presentationml.notesSlide+xml"/>
  <Override PartName="/ppt/tags/tag74.xml" ContentType="application/vnd.openxmlformats-officedocument.presentationml.tags+xml"/>
  <Override PartName="/ppt/notesSlides/notesSlide55.xml" ContentType="application/vnd.openxmlformats-officedocument.presentationml.notesSlide+xml"/>
  <Override PartName="/ppt/tags/tag7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76.xml" ContentType="application/vnd.openxmlformats-officedocument.presentationml.tags+xml"/>
  <Override PartName="/ppt/notesSlides/notesSlide5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6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89.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7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75.xml" ContentType="application/vnd.openxmlformats-officedocument.presentationml.notesSlide+xml"/>
  <Override PartName="/ppt/tags/tag102.xml" ContentType="application/vnd.openxmlformats-officedocument.presentationml.tags+xml"/>
  <Override PartName="/ppt/notesSlides/notesSlide76.xml" ContentType="application/vnd.openxmlformats-officedocument.presentationml.notesSlide+xml"/>
  <Override PartName="/ppt/tags/tag103.xml" ContentType="application/vnd.openxmlformats-officedocument.presentationml.tags+xml"/>
  <Override PartName="/ppt/notesSlides/notesSlide77.xml" ContentType="application/vnd.openxmlformats-officedocument.presentationml.notesSlide+xml"/>
  <Override PartName="/ppt/tags/tag104.xml" ContentType="application/vnd.openxmlformats-officedocument.presentationml.tags+xml"/>
  <Override PartName="/ppt/notesSlides/notesSlide78.xml" ContentType="application/vnd.openxmlformats-officedocument.presentationml.notesSlide+xml"/>
  <Override PartName="/ppt/tags/tag105.xml" ContentType="application/vnd.openxmlformats-officedocument.presentationml.tags+xml"/>
  <Override PartName="/ppt/notesSlides/notesSlide7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80.xml" ContentType="application/vnd.openxmlformats-officedocument.presentationml.notesSlide+xml"/>
  <Override PartName="/ppt/tags/tag108.xml" ContentType="application/vnd.openxmlformats-officedocument.presentationml.tags+xml"/>
  <Override PartName="/ppt/notesSlides/notesSlide8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82.xml" ContentType="application/vnd.openxmlformats-officedocument.presentationml.notesSlide+xml"/>
  <Override PartName="/ppt/tags/tag111.xml" ContentType="application/vnd.openxmlformats-officedocument.presentationml.tags+xml"/>
  <Override PartName="/ppt/notesSlides/notesSlide83.xml" ContentType="application/vnd.openxmlformats-officedocument.presentationml.notesSlide+xml"/>
  <Override PartName="/ppt/tags/tag112.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11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14.xml" ContentType="application/vnd.openxmlformats-officedocument.presentationml.tags+xml"/>
  <Override PartName="/ppt/notesSlides/notesSlide8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9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9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92.xml" ContentType="application/vnd.openxmlformats-officedocument.presentationml.notesSlide+xml"/>
  <Override PartName="/ppt/tags/tag122.xml" ContentType="application/vnd.openxmlformats-officedocument.presentationml.tags+xml"/>
  <Override PartName="/ppt/notesSlides/notesSlide93.xml" ContentType="application/vnd.openxmlformats-officedocument.presentationml.notesSlide+xml"/>
  <Override PartName="/ppt/tags/tag123.xml" ContentType="application/vnd.openxmlformats-officedocument.presentationml.tags+xml"/>
  <Override PartName="/ppt/notesSlides/notesSlide94.xml" ContentType="application/vnd.openxmlformats-officedocument.presentationml.notesSlide+xml"/>
  <Override PartName="/ppt/tags/tag124.xml" ContentType="application/vnd.openxmlformats-officedocument.presentationml.tags+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127.xml" ContentType="application/vnd.openxmlformats-officedocument.presentationml.tags+xml"/>
  <Override PartName="/ppt/notesSlides/notesSlide99.xml" ContentType="application/vnd.openxmlformats-officedocument.presentationml.notesSlide+xml"/>
  <Override PartName="/ppt/tags/tag128.xml" ContentType="application/vnd.openxmlformats-officedocument.presentationml.tags+xml"/>
  <Override PartName="/ppt/notesSlides/notesSlide10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01.xml" ContentType="application/vnd.openxmlformats-officedocument.presentationml.notesSlide+xml"/>
  <Override PartName="/ppt/tags/tag131.xml" ContentType="application/vnd.openxmlformats-officedocument.presentationml.tags+xml"/>
  <Override PartName="/ppt/notesSlides/notesSlide102.xml" ContentType="application/vnd.openxmlformats-officedocument.presentationml.notesSlide+xml"/>
  <Override PartName="/ppt/tags/tag132.xml" ContentType="application/vnd.openxmlformats-officedocument.presentationml.tags+xml"/>
  <Override PartName="/ppt/notesSlides/notesSlide103.xml" ContentType="application/vnd.openxmlformats-officedocument.presentationml.notesSlide+xml"/>
  <Override PartName="/ppt/tags/tag133.xml" ContentType="application/vnd.openxmlformats-officedocument.presentationml.tags+xml"/>
  <Override PartName="/ppt/notesSlides/notesSlide104.xml" ContentType="application/vnd.openxmlformats-officedocument.presentationml.notesSlide+xml"/>
  <Override PartName="/ppt/tags/tag134.xml" ContentType="application/vnd.openxmlformats-officedocument.presentationml.tags+xml"/>
  <Override PartName="/ppt/notesSlides/notesSlide105.xml" ContentType="application/vnd.openxmlformats-officedocument.presentationml.notesSlide+xml"/>
  <Override PartName="/ppt/tags/tag135.xml" ContentType="application/vnd.openxmlformats-officedocument.presentationml.tags+xml"/>
  <Override PartName="/ppt/notesSlides/notesSlide106.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107.xml" ContentType="application/vnd.openxmlformats-officedocument.presentationml.notesSlide+xml"/>
  <Override PartName="/ppt/tags/tag138.xml" ContentType="application/vnd.openxmlformats-officedocument.presentationml.tags+xml"/>
  <Override PartName="/ppt/notesSlides/notesSlide10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09.xml" ContentType="application/vnd.openxmlformats-officedocument.presentationml.notesSlide+xml"/>
  <Override PartName="/ppt/tags/tag143.xml" ContentType="application/vnd.openxmlformats-officedocument.presentationml.tags+xml"/>
  <Override PartName="/ppt/notesSlides/notesSlide110.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1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112.xml" ContentType="application/vnd.openxmlformats-officedocument.presentationml.notesSlide+xml"/>
  <Override PartName="/ppt/tags/tag150.xml" ContentType="application/vnd.openxmlformats-officedocument.presentationml.tags+xml"/>
  <Override PartName="/ppt/notesSlides/notesSlide113.xml" ContentType="application/vnd.openxmlformats-officedocument.presentationml.notesSlide+xml"/>
  <Override PartName="/ppt/tags/tag151.xml" ContentType="application/vnd.openxmlformats-officedocument.presentationml.tags+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24" r:id="rId5"/>
  </p:sldMasterIdLst>
  <p:notesMasterIdLst>
    <p:notesMasterId r:id="rId168"/>
  </p:notesMasterIdLst>
  <p:sldIdLst>
    <p:sldId id="256" r:id="rId6"/>
    <p:sldId id="260" r:id="rId7"/>
    <p:sldId id="56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67" r:id="rId55"/>
    <p:sldId id="468" r:id="rId56"/>
    <p:sldId id="469" r:id="rId57"/>
    <p:sldId id="470" r:id="rId58"/>
    <p:sldId id="471" r:id="rId59"/>
    <p:sldId id="472" r:id="rId60"/>
    <p:sldId id="473" r:id="rId61"/>
    <p:sldId id="474" r:id="rId62"/>
    <p:sldId id="475" r:id="rId63"/>
    <p:sldId id="476" r:id="rId64"/>
    <p:sldId id="477" r:id="rId65"/>
    <p:sldId id="478" r:id="rId66"/>
    <p:sldId id="479" r:id="rId67"/>
    <p:sldId id="480" r:id="rId68"/>
    <p:sldId id="481" r:id="rId69"/>
    <p:sldId id="482" r:id="rId70"/>
    <p:sldId id="483" r:id="rId71"/>
    <p:sldId id="484" r:id="rId72"/>
    <p:sldId id="485" r:id="rId73"/>
    <p:sldId id="486" r:id="rId74"/>
    <p:sldId id="487" r:id="rId75"/>
    <p:sldId id="488" r:id="rId76"/>
    <p:sldId id="489" r:id="rId77"/>
    <p:sldId id="490" r:id="rId78"/>
    <p:sldId id="491" r:id="rId79"/>
    <p:sldId id="492" r:id="rId80"/>
    <p:sldId id="493" r:id="rId81"/>
    <p:sldId id="494" r:id="rId82"/>
    <p:sldId id="495" r:id="rId83"/>
    <p:sldId id="496" r:id="rId84"/>
    <p:sldId id="497" r:id="rId85"/>
    <p:sldId id="498" r:id="rId86"/>
    <p:sldId id="499" r:id="rId87"/>
    <p:sldId id="500" r:id="rId88"/>
    <p:sldId id="501" r:id="rId89"/>
    <p:sldId id="502" r:id="rId90"/>
    <p:sldId id="503" r:id="rId91"/>
    <p:sldId id="504" r:id="rId92"/>
    <p:sldId id="505" r:id="rId93"/>
    <p:sldId id="506" r:id="rId94"/>
    <p:sldId id="507" r:id="rId95"/>
    <p:sldId id="508" r:id="rId96"/>
    <p:sldId id="509" r:id="rId97"/>
    <p:sldId id="510" r:id="rId98"/>
    <p:sldId id="511" r:id="rId99"/>
    <p:sldId id="512" r:id="rId100"/>
    <p:sldId id="513" r:id="rId101"/>
    <p:sldId id="514" r:id="rId102"/>
    <p:sldId id="515" r:id="rId103"/>
    <p:sldId id="516" r:id="rId104"/>
    <p:sldId id="517" r:id="rId105"/>
    <p:sldId id="518" r:id="rId106"/>
    <p:sldId id="519" r:id="rId107"/>
    <p:sldId id="520" r:id="rId108"/>
    <p:sldId id="521" r:id="rId109"/>
    <p:sldId id="522" r:id="rId110"/>
    <p:sldId id="523" r:id="rId111"/>
    <p:sldId id="524" r:id="rId112"/>
    <p:sldId id="525" r:id="rId113"/>
    <p:sldId id="526" r:id="rId114"/>
    <p:sldId id="527" r:id="rId115"/>
    <p:sldId id="528" r:id="rId116"/>
    <p:sldId id="529" r:id="rId117"/>
    <p:sldId id="530" r:id="rId118"/>
    <p:sldId id="531" r:id="rId119"/>
    <p:sldId id="532" r:id="rId120"/>
    <p:sldId id="533" r:id="rId121"/>
    <p:sldId id="534" r:id="rId122"/>
    <p:sldId id="535" r:id="rId123"/>
    <p:sldId id="536" r:id="rId124"/>
    <p:sldId id="537" r:id="rId125"/>
    <p:sldId id="538" r:id="rId126"/>
    <p:sldId id="539" r:id="rId127"/>
    <p:sldId id="540" r:id="rId128"/>
    <p:sldId id="541" r:id="rId129"/>
    <p:sldId id="542" r:id="rId130"/>
    <p:sldId id="543" r:id="rId131"/>
    <p:sldId id="544" r:id="rId132"/>
    <p:sldId id="545" r:id="rId133"/>
    <p:sldId id="546" r:id="rId134"/>
    <p:sldId id="547" r:id="rId135"/>
    <p:sldId id="548" r:id="rId136"/>
    <p:sldId id="549" r:id="rId137"/>
    <p:sldId id="550" r:id="rId138"/>
    <p:sldId id="551" r:id="rId139"/>
    <p:sldId id="552" r:id="rId140"/>
    <p:sldId id="553" r:id="rId141"/>
    <p:sldId id="554" r:id="rId142"/>
    <p:sldId id="555" r:id="rId143"/>
    <p:sldId id="556" r:id="rId144"/>
    <p:sldId id="557" r:id="rId145"/>
    <p:sldId id="558" r:id="rId146"/>
    <p:sldId id="559" r:id="rId147"/>
    <p:sldId id="394" r:id="rId148"/>
    <p:sldId id="395" r:id="rId149"/>
    <p:sldId id="396" r:id="rId150"/>
    <p:sldId id="397" r:id="rId151"/>
    <p:sldId id="398" r:id="rId152"/>
    <p:sldId id="399" r:id="rId153"/>
    <p:sldId id="400" r:id="rId154"/>
    <p:sldId id="401" r:id="rId155"/>
    <p:sldId id="402" r:id="rId156"/>
    <p:sldId id="403" r:id="rId157"/>
    <p:sldId id="404" r:id="rId158"/>
    <p:sldId id="405" r:id="rId159"/>
    <p:sldId id="406" r:id="rId160"/>
    <p:sldId id="407" r:id="rId161"/>
    <p:sldId id="408" r:id="rId162"/>
    <p:sldId id="409" r:id="rId163"/>
    <p:sldId id="410" r:id="rId164"/>
    <p:sldId id="411" r:id="rId165"/>
    <p:sldId id="412" r:id="rId166"/>
    <p:sldId id="360" r:id="rId16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478"/>
    <a:srgbClr val="94739D"/>
    <a:srgbClr val="2CB2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90586" autoAdjust="0"/>
  </p:normalViewPr>
  <p:slideViewPr>
    <p:cSldViewPr>
      <p:cViewPr varScale="1">
        <p:scale>
          <a:sx n="63" d="100"/>
          <a:sy n="63" d="100"/>
        </p:scale>
        <p:origin x="-151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70"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slide" Target="slides/slide16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71"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slide" Target="slides/slide159.xml"/><Relationship Id="rId16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72"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3E5E0B5-CC09-47F0-915A-115797C68C88}" type="datetimeFigureOut">
              <a:rPr lang="en-US" smtClean="0"/>
              <a:pPr/>
              <a:t>7/18/2017</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2B60268-940A-45F1-BD62-E29FAA0CD375}" type="slidenum">
              <a:rPr lang="en-US" smtClean="0"/>
              <a:pPr/>
              <a:t>‹#›</a:t>
            </a:fld>
            <a:endParaRPr lang="en-US"/>
          </a:p>
        </p:txBody>
      </p:sp>
    </p:spTree>
    <p:extLst>
      <p:ext uri="{BB962C8B-B14F-4D97-AF65-F5344CB8AC3E}">
        <p14:creationId xmlns:p14="http://schemas.microsoft.com/office/powerpoint/2010/main" val="391935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52A2FF2-ECAA-417F-BADF-0ED7E849BF1A}" type="slidenum">
              <a:rPr lang="en-US" altLang="en-US" sz="1200">
                <a:solidFill>
                  <a:schemeClr val="tx1"/>
                </a:solidFill>
                <a:latin typeface="Times New Roman" panose="02020603050405020304" pitchFamily="18" charset="0"/>
              </a:rPr>
              <a:pPr/>
              <a:t>5</a:t>
            </a:fld>
            <a:endParaRPr lang="en-US" altLang="en-US" sz="1200">
              <a:solidFill>
                <a:schemeClr val="tx1"/>
              </a:solidFill>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xfrm>
            <a:off x="-14224000" y="-11796713"/>
            <a:ext cx="16638588" cy="12480926"/>
          </a:xfrm>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3416641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E7E1927-9E7E-4297-B1CF-57CC30E0E749}" type="slidenum">
              <a:rPr lang="en-US" altLang="en-US" sz="1200">
                <a:solidFill>
                  <a:schemeClr val="tx1"/>
                </a:solidFill>
                <a:latin typeface="Times New Roman" panose="02020603050405020304" pitchFamily="18" charset="0"/>
              </a:rPr>
              <a:pPr/>
              <a:t>15</a:t>
            </a:fld>
            <a:endParaRPr lang="en-US" altLang="en-US" sz="1200">
              <a:solidFill>
                <a:schemeClr val="tx1"/>
              </a:solidFill>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xfrm>
            <a:off x="-14224000" y="-11796713"/>
            <a:ext cx="16638588" cy="12480926"/>
          </a:xfrm>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This is the second form of the iterative DO statement. </a:t>
            </a:r>
          </a:p>
          <a:p>
            <a:r>
              <a:rPr lang="en-US" altLang="en-US" noProof="1" smtClean="0">
                <a:latin typeface="Times New Roman" panose="02020603050405020304" pitchFamily="18" charset="0"/>
              </a:rPr>
              <a:t>It uses an item list instead of  ting and stopping values.</a:t>
            </a:r>
          </a:p>
        </p:txBody>
      </p:sp>
    </p:spTree>
    <p:extLst>
      <p:ext uri="{BB962C8B-B14F-4D97-AF65-F5344CB8AC3E}">
        <p14:creationId xmlns:p14="http://schemas.microsoft.com/office/powerpoint/2010/main" val="21691828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6406DB8-E4FD-4790-B387-120C4CD6FE26}" type="slidenum">
              <a:rPr lang="en-US" altLang="en-US" sz="1200">
                <a:solidFill>
                  <a:schemeClr val="tx1"/>
                </a:solidFill>
                <a:latin typeface="Times New Roman" panose="02020603050405020304" pitchFamily="18" charset="0"/>
              </a:rPr>
              <a:pPr/>
              <a:t>122</a:t>
            </a:fld>
            <a:endParaRPr lang="en-US" altLang="en-US" sz="1200">
              <a:solidFill>
                <a:schemeClr val="tx1"/>
              </a:solidFill>
              <a:latin typeface="Times New Roman" panose="02020603050405020304" pitchFamily="18" charset="0"/>
            </a:endParaRPr>
          </a:p>
        </p:txBody>
      </p:sp>
      <p:sp>
        <p:nvSpPr>
          <p:cNvPr id="250883" name="Rectangle 2"/>
          <p:cNvSpPr>
            <a:spLocks noGrp="1" noRot="1" noChangeAspect="1" noChangeArrowheads="1" noTextEdit="1"/>
          </p:cNvSpPr>
          <p:nvPr>
            <p:ph type="sldImg"/>
          </p:nvPr>
        </p:nvSpPr>
        <p:spPr>
          <a:xfrm>
            <a:off x="1143000" y="685800"/>
            <a:ext cx="4573588" cy="3430588"/>
          </a:xfrm>
        </p:spPr>
      </p:sp>
      <p:sp>
        <p:nvSpPr>
          <p:cNvPr id="250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noProof="1" smtClean="0">
                <a:latin typeface="Times New Roman" panose="02020603050405020304" pitchFamily="18" charset="0"/>
              </a:rPr>
              <a:t>Walk thru the compile phase to show which variables are created in the PDV.</a:t>
            </a:r>
          </a:p>
        </p:txBody>
      </p:sp>
    </p:spTree>
    <p:extLst>
      <p:ext uri="{BB962C8B-B14F-4D97-AF65-F5344CB8AC3E}">
        <p14:creationId xmlns:p14="http://schemas.microsoft.com/office/powerpoint/2010/main" val="25436818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645AF22-53A7-4F9D-A959-54E11435E1B9}" type="slidenum">
              <a:rPr lang="en-US" altLang="en-US" sz="1200">
                <a:solidFill>
                  <a:schemeClr val="tx1"/>
                </a:solidFill>
                <a:latin typeface="Times New Roman" panose="02020603050405020304" pitchFamily="18" charset="0"/>
              </a:rPr>
              <a:pPr/>
              <a:t>123</a:t>
            </a:fld>
            <a:endParaRPr lang="en-US" altLang="en-US" sz="1200">
              <a:solidFill>
                <a:schemeClr val="tx1"/>
              </a:solidFill>
              <a:latin typeface="Times New Roman" panose="02020603050405020304" pitchFamily="18" charset="0"/>
            </a:endParaRPr>
          </a:p>
        </p:txBody>
      </p:sp>
      <p:sp>
        <p:nvSpPr>
          <p:cNvPr id="251907" name="Rectangle 2"/>
          <p:cNvSpPr>
            <a:spLocks noGrp="1" noRot="1" noChangeAspect="1" noChangeArrowheads="1" noTextEdit="1"/>
          </p:cNvSpPr>
          <p:nvPr>
            <p:ph type="sldImg"/>
          </p:nvPr>
        </p:nvSpPr>
        <p:spPr>
          <a:xfrm>
            <a:off x="1143000" y="685800"/>
            <a:ext cx="4573588" cy="3430588"/>
          </a:xfrm>
        </p:spPr>
      </p:sp>
      <p:sp>
        <p:nvSpPr>
          <p:cNvPr id="251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332841329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8D59144-6006-4168-9B08-7250B87426C5}" type="slidenum">
              <a:rPr lang="en-US" altLang="en-US" sz="1200">
                <a:solidFill>
                  <a:schemeClr val="tx1"/>
                </a:solidFill>
                <a:latin typeface="Times New Roman" panose="02020603050405020304" pitchFamily="18" charset="0"/>
              </a:rPr>
              <a:pPr/>
              <a:t>124</a:t>
            </a:fld>
            <a:endParaRPr lang="en-US" altLang="en-US" sz="1200">
              <a:solidFill>
                <a:schemeClr val="tx1"/>
              </a:solidFill>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a:xfrm>
            <a:off x="1143000" y="685800"/>
            <a:ext cx="4573588" cy="3430588"/>
          </a:xfrm>
        </p:spPr>
      </p:sp>
      <p:sp>
        <p:nvSpPr>
          <p:cNvPr id="252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139198241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146B996-CA1D-48B5-857A-B34BA5D54FFD}" type="slidenum">
              <a:rPr lang="en-US" altLang="en-US" sz="1200">
                <a:solidFill>
                  <a:schemeClr val="tx1"/>
                </a:solidFill>
                <a:latin typeface="Times New Roman" panose="02020603050405020304" pitchFamily="18" charset="0"/>
              </a:rPr>
              <a:pPr/>
              <a:t>125</a:t>
            </a:fld>
            <a:endParaRPr lang="en-US" altLang="en-US" sz="1200">
              <a:solidFill>
                <a:schemeClr val="tx1"/>
              </a:solidFill>
              <a:latin typeface="Times New Roman" panose="02020603050405020304" pitchFamily="18" charset="0"/>
            </a:endParaRPr>
          </a:p>
        </p:txBody>
      </p:sp>
      <p:sp>
        <p:nvSpPr>
          <p:cNvPr id="253955" name="Rectangle 2"/>
          <p:cNvSpPr>
            <a:spLocks noGrp="1" noRot="1" noChangeAspect="1" noChangeArrowheads="1" noTextEdit="1"/>
          </p:cNvSpPr>
          <p:nvPr>
            <p:ph type="sldImg"/>
          </p:nvPr>
        </p:nvSpPr>
        <p:spPr>
          <a:xfrm>
            <a:off x="1143000" y="685800"/>
            <a:ext cx="4573588" cy="3430588"/>
          </a:xfrm>
        </p:spPr>
      </p:sp>
      <p:sp>
        <p:nvSpPr>
          <p:cNvPr id="253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3696996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F7CC0D8-B0BF-45BD-878D-6DAC558A91FC}" type="slidenum">
              <a:rPr lang="en-US" altLang="en-US" sz="1200">
                <a:solidFill>
                  <a:schemeClr val="tx1"/>
                </a:solidFill>
                <a:latin typeface="Times New Roman" panose="02020603050405020304" pitchFamily="18" charset="0"/>
              </a:rPr>
              <a:pPr/>
              <a:t>126</a:t>
            </a:fld>
            <a:endParaRPr lang="en-US" altLang="en-US" sz="1200">
              <a:solidFill>
                <a:schemeClr val="tx1"/>
              </a:solidFill>
              <a:latin typeface="Times New Roman" panose="02020603050405020304" pitchFamily="18" charset="0"/>
            </a:endParaRPr>
          </a:p>
        </p:txBody>
      </p:sp>
      <p:sp>
        <p:nvSpPr>
          <p:cNvPr id="254979" name="Rectangle 2"/>
          <p:cNvSpPr>
            <a:spLocks noGrp="1" noRot="1" noChangeAspect="1" noChangeArrowheads="1" noTextEdit="1"/>
          </p:cNvSpPr>
          <p:nvPr>
            <p:ph type="sldImg"/>
          </p:nvPr>
        </p:nvSpPr>
        <p:spPr>
          <a:xfrm>
            <a:off x="1143000" y="685800"/>
            <a:ext cx="4573588" cy="3430588"/>
          </a:xfrm>
        </p:spPr>
      </p:sp>
      <p:sp>
        <p:nvSpPr>
          <p:cNvPr id="254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5975864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86E3EA3-2251-4E21-9CA1-159D44AC7FC6}" type="slidenum">
              <a:rPr lang="en-US" altLang="en-US" sz="1200">
                <a:solidFill>
                  <a:schemeClr val="tx1"/>
                </a:solidFill>
                <a:latin typeface="Times New Roman" panose="02020603050405020304" pitchFamily="18" charset="0"/>
              </a:rPr>
              <a:pPr/>
              <a:t>127</a:t>
            </a:fld>
            <a:endParaRPr lang="en-US" altLang="en-US" sz="1200">
              <a:solidFill>
                <a:schemeClr val="tx1"/>
              </a:solidFill>
              <a:latin typeface="Times New Roman" panose="02020603050405020304" pitchFamily="18" charset="0"/>
            </a:endParaRPr>
          </a:p>
        </p:txBody>
      </p:sp>
      <p:sp>
        <p:nvSpPr>
          <p:cNvPr id="256003" name="Rectangle 2"/>
          <p:cNvSpPr>
            <a:spLocks noGrp="1" noRot="1" noChangeAspect="1" noChangeArrowheads="1" noTextEdit="1"/>
          </p:cNvSpPr>
          <p:nvPr>
            <p:ph type="sldImg"/>
          </p:nvPr>
        </p:nvSpPr>
        <p:spPr>
          <a:xfrm>
            <a:off x="1143000" y="685800"/>
            <a:ext cx="4573588" cy="3430588"/>
          </a:xfrm>
        </p:spPr>
      </p:sp>
      <p:sp>
        <p:nvSpPr>
          <p:cNvPr id="256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noProof="1" smtClean="0">
                <a:latin typeface="Times New Roman" panose="02020603050405020304" pitchFamily="18" charset="0"/>
              </a:rPr>
              <a:t>Drop flags are set. Notice that variables in the lookup table are dropped.</a:t>
            </a:r>
          </a:p>
        </p:txBody>
      </p:sp>
    </p:spTree>
    <p:extLst>
      <p:ext uri="{BB962C8B-B14F-4D97-AF65-F5344CB8AC3E}">
        <p14:creationId xmlns:p14="http://schemas.microsoft.com/office/powerpoint/2010/main" val="8257605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E29067AF-8D10-4157-BE17-32954BF0FD26}" type="slidenum">
              <a:rPr lang="en-US" altLang="en-US" sz="1200">
                <a:solidFill>
                  <a:schemeClr val="tx1"/>
                </a:solidFill>
                <a:latin typeface="Times New Roman" panose="02020603050405020304" pitchFamily="18" charset="0"/>
              </a:rPr>
              <a:pPr/>
              <a:t>128</a:t>
            </a:fld>
            <a:endParaRPr lang="en-US" altLang="en-US" sz="1200">
              <a:solidFill>
                <a:schemeClr val="tx1"/>
              </a:solidFill>
              <a:latin typeface="Times New Roman" panose="02020603050405020304" pitchFamily="18" charset="0"/>
            </a:endParaRPr>
          </a:p>
        </p:txBody>
      </p:sp>
      <p:sp>
        <p:nvSpPr>
          <p:cNvPr id="257027" name="Rectangle 2"/>
          <p:cNvSpPr>
            <a:spLocks noGrp="1" noRot="1" noChangeAspect="1" noChangeArrowheads="1" noTextEdit="1"/>
          </p:cNvSpPr>
          <p:nvPr>
            <p:ph type="sldImg"/>
          </p:nvPr>
        </p:nvSpPr>
        <p:spPr>
          <a:xfrm>
            <a:off x="1143000" y="685800"/>
            <a:ext cx="4573588" cy="3430588"/>
          </a:xfrm>
        </p:spPr>
      </p:sp>
      <p:sp>
        <p:nvSpPr>
          <p:cNvPr id="257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noProof="1" smtClean="0">
                <a:latin typeface="Times New Roman" panose="02020603050405020304" pitchFamily="18" charset="0"/>
              </a:rPr>
              <a:t>Retain flags are set on the elements of the lookup table.</a:t>
            </a:r>
          </a:p>
        </p:txBody>
      </p:sp>
    </p:spTree>
    <p:extLst>
      <p:ext uri="{BB962C8B-B14F-4D97-AF65-F5344CB8AC3E}">
        <p14:creationId xmlns:p14="http://schemas.microsoft.com/office/powerpoint/2010/main" val="35604864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A6E9422-8308-47F9-924F-EC1CE98FA63E}" type="slidenum">
              <a:rPr lang="en-US" altLang="en-US" sz="1200">
                <a:solidFill>
                  <a:schemeClr val="tx1"/>
                </a:solidFill>
                <a:latin typeface="Times New Roman" panose="02020603050405020304" pitchFamily="18" charset="0"/>
              </a:rPr>
              <a:pPr/>
              <a:t>129</a:t>
            </a:fld>
            <a:endParaRPr lang="en-US" altLang="en-US" sz="1200">
              <a:solidFill>
                <a:schemeClr val="tx1"/>
              </a:solidFill>
              <a:latin typeface="Times New Roman" panose="02020603050405020304" pitchFamily="18" charset="0"/>
            </a:endParaRPr>
          </a:p>
        </p:txBody>
      </p:sp>
      <p:sp>
        <p:nvSpPr>
          <p:cNvPr id="258051" name="Rectangle 2"/>
          <p:cNvSpPr>
            <a:spLocks noGrp="1" noRot="1" noChangeAspect="1" noChangeArrowheads="1" noTextEdit="1"/>
          </p:cNvSpPr>
          <p:nvPr>
            <p:ph type="sldImg"/>
          </p:nvPr>
        </p:nvSpPr>
        <p:spPr>
          <a:xfrm>
            <a:off x="1143000" y="685800"/>
            <a:ext cx="4573588" cy="3430588"/>
          </a:xfrm>
        </p:spPr>
      </p:sp>
      <p:sp>
        <p:nvSpPr>
          <p:cNvPr id="258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smtClean="0">
                <a:latin typeface="Times New Roman" panose="02020603050405020304" pitchFamily="18" charset="0"/>
              </a:rPr>
              <a:t>Initial values are set when the PDV is initialized.</a:t>
            </a:r>
          </a:p>
        </p:txBody>
      </p:sp>
    </p:spTree>
    <p:extLst>
      <p:ext uri="{BB962C8B-B14F-4D97-AF65-F5344CB8AC3E}">
        <p14:creationId xmlns:p14="http://schemas.microsoft.com/office/powerpoint/2010/main" val="144612144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C80298A-0F23-4F04-9E46-96040EF233A5}" type="slidenum">
              <a:rPr lang="en-US" altLang="en-US" sz="1200">
                <a:solidFill>
                  <a:schemeClr val="tx1"/>
                </a:solidFill>
                <a:latin typeface="Times New Roman" panose="02020603050405020304" pitchFamily="18" charset="0"/>
              </a:rPr>
              <a:pPr/>
              <a:t>130</a:t>
            </a:fld>
            <a:endParaRPr lang="en-US" altLang="en-US" sz="1200">
              <a:solidFill>
                <a:schemeClr val="tx1"/>
              </a:solidFill>
              <a:latin typeface="Times New Roman" panose="02020603050405020304" pitchFamily="18" charset="0"/>
            </a:endParaRPr>
          </a:p>
        </p:txBody>
      </p:sp>
      <p:sp>
        <p:nvSpPr>
          <p:cNvPr id="259075" name="Rectangle 2"/>
          <p:cNvSpPr>
            <a:spLocks noGrp="1" noRot="1" noChangeAspect="1" noChangeArrowheads="1" noTextEdit="1"/>
          </p:cNvSpPr>
          <p:nvPr>
            <p:ph type="sldImg"/>
          </p:nvPr>
        </p:nvSpPr>
        <p:spPr>
          <a:xfrm>
            <a:off x="-14224000" y="-11796713"/>
            <a:ext cx="16638588" cy="12480926"/>
          </a:xfrm>
        </p:spPr>
      </p:sp>
      <p:sp>
        <p:nvSpPr>
          <p:cNvPr id="259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You can make the lookup table temporary by using the _temporary_ keyword.  Remove the DROP= option for the table.</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Temporary tables are not stored in the PDV – they are stored in memory. The elements are not named, so you cannot refer to them as Goal1-Goal4.  You must refer to them as Goal{1} through Goal{4}.</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Note:  For a character array, the type and length of elements must be specified before the  _temporary_ keyword.</a:t>
            </a:r>
          </a:p>
        </p:txBody>
      </p:sp>
    </p:spTree>
    <p:extLst>
      <p:ext uri="{BB962C8B-B14F-4D97-AF65-F5344CB8AC3E}">
        <p14:creationId xmlns:p14="http://schemas.microsoft.com/office/powerpoint/2010/main" val="317974145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7069939-25F9-4750-A76A-27797180EE9A}" type="slidenum">
              <a:rPr lang="en-US" altLang="en-US" sz="1200">
                <a:solidFill>
                  <a:schemeClr val="tx1"/>
                </a:solidFill>
                <a:latin typeface="Times New Roman" panose="02020603050405020304" pitchFamily="18" charset="0"/>
              </a:rPr>
              <a:pPr/>
              <a:t>131</a:t>
            </a:fld>
            <a:endParaRPr lang="en-US" altLang="en-US" sz="1200">
              <a:solidFill>
                <a:schemeClr val="tx1"/>
              </a:solidFill>
              <a:latin typeface="Times New Roman" panose="02020603050405020304" pitchFamily="18" charset="0"/>
            </a:endParaRPr>
          </a:p>
        </p:txBody>
      </p:sp>
      <p:sp>
        <p:nvSpPr>
          <p:cNvPr id="260099" name="Rectangle 2"/>
          <p:cNvSpPr>
            <a:spLocks noGrp="1" noRot="1" noChangeAspect="1" noChangeArrowheads="1" noTextEdit="1"/>
          </p:cNvSpPr>
          <p:nvPr>
            <p:ph type="sldImg"/>
          </p:nvPr>
        </p:nvSpPr>
        <p:spPr>
          <a:xfrm>
            <a:off x="-14224000" y="-11796713"/>
            <a:ext cx="16638588" cy="12480926"/>
          </a:xfrm>
        </p:spPr>
      </p:sp>
      <p:sp>
        <p:nvSpPr>
          <p:cNvPr id="260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If the quarterly donation was missing, the Difference is missing because the values are being subtracted.  </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Like addition, in subtraction if any operands have missing values, the result is a missing value.</a:t>
            </a:r>
          </a:p>
        </p:txBody>
      </p:sp>
    </p:spTree>
    <p:extLst>
      <p:ext uri="{BB962C8B-B14F-4D97-AF65-F5344CB8AC3E}">
        <p14:creationId xmlns:p14="http://schemas.microsoft.com/office/powerpoint/2010/main" val="261945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4224000" y="-11796713"/>
            <a:ext cx="16638588" cy="12480926"/>
          </a:xfrm>
        </p:spPr>
      </p:sp>
      <p:sp>
        <p:nvSpPr>
          <p:cNvPr id="159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Character constants must be enclosed in quotation marks.</a:t>
            </a:r>
          </a:p>
        </p:txBody>
      </p:sp>
      <p:sp>
        <p:nvSpPr>
          <p:cNvPr id="1597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E70EC94-9B33-4877-944D-0D719BFE94BA}" type="slidenum">
              <a:rPr lang="en-US" altLang="en-US" sz="1200">
                <a:solidFill>
                  <a:schemeClr val="tx1"/>
                </a:solidFill>
                <a:latin typeface="Times New Roman" panose="02020603050405020304" pitchFamily="18" charset="0"/>
              </a:rPr>
              <a:pPr/>
              <a:t>16</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4670737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14224000" y="-11796713"/>
            <a:ext cx="16638588" cy="12480926"/>
          </a:xfrm>
        </p:spPr>
      </p:sp>
      <p:sp>
        <p:nvSpPr>
          <p:cNvPr id="2611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Use the SUM function with a negative prefix (or unary minus) on the operand to be subtracted.  Now the missing values are ignored.</a:t>
            </a:r>
          </a:p>
        </p:txBody>
      </p:sp>
      <p:sp>
        <p:nvSpPr>
          <p:cNvPr id="26112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15C783E-8DDE-4958-8780-AB0FA0033497}" type="slidenum">
              <a:rPr lang="en-US" altLang="en-US" sz="1200">
                <a:solidFill>
                  <a:schemeClr val="tx1"/>
                </a:solidFill>
                <a:latin typeface="Times New Roman" panose="02020603050405020304" pitchFamily="18" charset="0"/>
              </a:rPr>
              <a:pPr/>
              <a:t>132</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2560844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727A152-9DC7-4429-9422-E86014D60C99}" type="slidenum">
              <a:rPr lang="en-US" altLang="en-US" sz="1200">
                <a:solidFill>
                  <a:schemeClr val="tx1"/>
                </a:solidFill>
                <a:latin typeface="Times New Roman" panose="02020603050405020304" pitchFamily="18" charset="0"/>
              </a:rPr>
              <a:pPr/>
              <a:t>133</a:t>
            </a:fld>
            <a:endParaRPr lang="en-US" altLang="en-US" sz="1200">
              <a:solidFill>
                <a:schemeClr val="tx1"/>
              </a:solidFill>
              <a:latin typeface="Times New Roman" panose="02020603050405020304" pitchFamily="18" charset="0"/>
            </a:endParaRPr>
          </a:p>
        </p:txBody>
      </p:sp>
      <p:sp>
        <p:nvSpPr>
          <p:cNvPr id="262147" name="Rectangle 2"/>
          <p:cNvSpPr>
            <a:spLocks noGrp="1" noRot="1" noChangeAspect="1" noChangeArrowheads="1" noTextEdit="1"/>
          </p:cNvSpPr>
          <p:nvPr>
            <p:ph type="sldImg"/>
          </p:nvPr>
        </p:nvSpPr>
        <p:spPr>
          <a:xfrm>
            <a:off x="-14224000" y="-11796713"/>
            <a:ext cx="16638588" cy="12480926"/>
          </a:xfrm>
        </p:spPr>
      </p:sp>
      <p:sp>
        <p:nvSpPr>
          <p:cNvPr id="262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61012024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83FE5AE-D261-44E3-8752-EF8822B90459}" type="slidenum">
              <a:rPr lang="en-US" altLang="en-US" sz="1200">
                <a:solidFill>
                  <a:schemeClr val="tx1"/>
                </a:solidFill>
                <a:latin typeface="Times New Roman" panose="02020603050405020304" pitchFamily="18" charset="0"/>
              </a:rPr>
              <a:pPr/>
              <a:t>135</a:t>
            </a:fld>
            <a:endParaRPr lang="en-US" altLang="en-US" sz="1200">
              <a:solidFill>
                <a:schemeClr val="tx1"/>
              </a:solidFill>
              <a:latin typeface="Times New Roman" panose="02020603050405020304" pitchFamily="18" charset="0"/>
            </a:endParaRPr>
          </a:p>
        </p:txBody>
      </p:sp>
      <p:sp>
        <p:nvSpPr>
          <p:cNvPr id="263171" name="Rectangle 2"/>
          <p:cNvSpPr>
            <a:spLocks noGrp="1" noRot="1" noChangeAspect="1" noChangeArrowheads="1" noTextEdit="1"/>
          </p:cNvSpPr>
          <p:nvPr>
            <p:ph type="sldImg"/>
          </p:nvPr>
        </p:nvSpPr>
        <p:spPr>
          <a:xfrm>
            <a:off x="-14224000" y="-11796713"/>
            <a:ext cx="16638588" cy="12480926"/>
          </a:xfrm>
        </p:spPr>
      </p:sp>
      <p:sp>
        <p:nvSpPr>
          <p:cNvPr id="263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Courier New" panose="02070309020205020404" pitchFamily="49" charset="0"/>
              </a:rPr>
              <a:t>array Country{3} $ 2 _temporary_ ('AU','NZ','US');</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For a character array, the type and length of elements must be specified before the  _temporary_ keyword.</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87571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21FC458-4542-4352-90A4-9277A11C9A5C}" type="slidenum">
              <a:rPr lang="en-US" altLang="en-US" sz="1200">
                <a:solidFill>
                  <a:schemeClr val="tx1"/>
                </a:solidFill>
                <a:latin typeface="Times New Roman" panose="02020603050405020304" pitchFamily="18" charset="0"/>
              </a:rPr>
              <a:pPr/>
              <a:t>136</a:t>
            </a:fld>
            <a:endParaRPr lang="en-US" altLang="en-US" sz="1200">
              <a:solidFill>
                <a:schemeClr val="tx1"/>
              </a:solidFill>
              <a:latin typeface="Times New Roman" panose="02020603050405020304" pitchFamily="18" charset="0"/>
            </a:endParaRPr>
          </a:p>
        </p:txBody>
      </p:sp>
      <p:sp>
        <p:nvSpPr>
          <p:cNvPr id="264195" name="Rectangle 2"/>
          <p:cNvSpPr>
            <a:spLocks noGrp="1" noRot="1" noChangeAspect="1" noChangeArrowheads="1" noTextEdit="1"/>
          </p:cNvSpPr>
          <p:nvPr>
            <p:ph type="sldImg"/>
          </p:nvPr>
        </p:nvSpPr>
        <p:spPr>
          <a:xfrm>
            <a:off x="-14224000" y="-11796713"/>
            <a:ext cx="16638588" cy="12480926"/>
          </a:xfrm>
        </p:spPr>
      </p:sp>
      <p:sp>
        <p:nvSpPr>
          <p:cNvPr id="264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pPr>
            <a:r>
              <a:rPr lang="en-US" altLang="en-US" b="1" smtClean="0">
                <a:latin typeface="Courier New" panose="02070309020205020404" pitchFamily="49" charset="0"/>
              </a:rPr>
              <a:t>array Country{3} $ 2 _temporary_ ('AU','NZ','US'); </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410154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21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65219"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57074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58E5720-2A23-4ED9-8CE9-800963A27D79}" type="slidenum">
              <a:rPr lang="en-US" altLang="en-US" sz="1200">
                <a:solidFill>
                  <a:schemeClr val="tx1"/>
                </a:solidFill>
                <a:latin typeface="Times New Roman" panose="02020603050405020304" pitchFamily="18" charset="0"/>
              </a:rPr>
              <a:pPr/>
              <a:t>17</a:t>
            </a:fld>
            <a:endParaRPr lang="en-US" altLang="en-US" sz="1200">
              <a:solidFill>
                <a:schemeClr val="tx1"/>
              </a:solidFill>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xfrm>
            <a:off x="-14224000" y="-11796713"/>
            <a:ext cx="16638588" cy="12480926"/>
          </a:xfrm>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  tiing value of the index variable need not be1.  In this example, the values of the index variable represents the year, and range from 2008 to 2010.  </a:t>
            </a:r>
          </a:p>
        </p:txBody>
      </p:sp>
    </p:spTree>
    <p:extLst>
      <p:ext uri="{BB962C8B-B14F-4D97-AF65-F5344CB8AC3E}">
        <p14:creationId xmlns:p14="http://schemas.microsoft.com/office/powerpoint/2010/main" val="88702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1ADD7B7-4A6C-47C1-84AD-FA90939CE6A4}" type="slidenum">
              <a:rPr lang="en-US" altLang="en-US" sz="1200">
                <a:solidFill>
                  <a:schemeClr val="tx1"/>
                </a:solidFill>
                <a:latin typeface="Times New Roman" panose="02020603050405020304" pitchFamily="18" charset="0"/>
              </a:rPr>
              <a:pPr/>
              <a:t>18</a:t>
            </a:fld>
            <a:endParaRPr lang="en-US" altLang="en-US" sz="1200">
              <a:solidFill>
                <a:schemeClr val="tx1"/>
              </a:solidFill>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xfrm>
            <a:off x="-14224000" y="-11796713"/>
            <a:ext cx="16638588" cy="12480926"/>
          </a:xfrm>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We chose to name the index variable </a:t>
            </a:r>
            <a:r>
              <a:rPr lang="en-US" altLang="en-US" i="1" noProof="1" smtClean="0">
                <a:latin typeface="Times New Roman" panose="02020603050405020304" pitchFamily="18" charset="0"/>
              </a:rPr>
              <a:t>YEAR</a:t>
            </a:r>
            <a:r>
              <a:rPr lang="en-US" altLang="en-US" noProof="1" smtClean="0">
                <a:latin typeface="Times New Roman" panose="02020603050405020304" pitchFamily="18" charset="0"/>
              </a:rPr>
              <a:t> since it will be written to the data set.</a:t>
            </a:r>
          </a:p>
          <a:p>
            <a:r>
              <a:rPr lang="en-US" altLang="en-US" noProof="1" smtClean="0">
                <a:latin typeface="Times New Roman" panose="02020603050405020304" pitchFamily="18" charset="0"/>
              </a:rPr>
              <a:t>In cases where we don’t want it in the data, it is convenient to call the index variable </a:t>
            </a:r>
            <a:r>
              <a:rPr lang="en-US" altLang="en-US" i="1" noProof="1" smtClean="0">
                <a:latin typeface="Times New Roman" panose="02020603050405020304" pitchFamily="18" charset="0"/>
              </a:rPr>
              <a:t>I</a:t>
            </a:r>
            <a:r>
              <a:rPr lang="en-US" altLang="en-US" noProof="1" smtClean="0">
                <a:latin typeface="Times New Roman" panose="02020603050405020304" pitchFamily="18" charset="0"/>
              </a:rPr>
              <a:t> and then drop it.</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Let’s look at the PDV during the execution of this DATA step.  Notice that Capital is initialized to 0 since it is created with a SUM statement.</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 </a:t>
            </a:r>
          </a:p>
        </p:txBody>
      </p:sp>
    </p:spTree>
    <p:extLst>
      <p:ext uri="{BB962C8B-B14F-4D97-AF65-F5344CB8AC3E}">
        <p14:creationId xmlns:p14="http://schemas.microsoft.com/office/powerpoint/2010/main" val="3304926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3F6319A-402E-405B-A5C1-09AB62BF23A0}" type="slidenum">
              <a:rPr lang="en-US" altLang="en-US" sz="1200">
                <a:solidFill>
                  <a:schemeClr val="tx1"/>
                </a:solidFill>
                <a:latin typeface="Times New Roman" panose="02020603050405020304" pitchFamily="18" charset="0"/>
              </a:rPr>
              <a:pPr/>
              <a:t>19</a:t>
            </a:fld>
            <a:endParaRPr lang="en-US" altLang="en-US" sz="1200">
              <a:solidFill>
                <a:schemeClr val="tx1"/>
              </a:solidFill>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xfrm>
            <a:off x="-14224000" y="-11796713"/>
            <a:ext cx="16638588" cy="12480926"/>
          </a:xfrm>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 range of the DO loop is checked on every iteration of the loop – including the first.</a:t>
            </a:r>
          </a:p>
        </p:txBody>
      </p:sp>
    </p:spTree>
    <p:extLst>
      <p:ext uri="{BB962C8B-B14F-4D97-AF65-F5344CB8AC3E}">
        <p14:creationId xmlns:p14="http://schemas.microsoft.com/office/powerpoint/2010/main" val="2472097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04E21C9E-CD80-4BC8-B732-5BA37F2F7A92}" type="slidenum">
              <a:rPr lang="en-US" altLang="en-US" sz="1200">
                <a:solidFill>
                  <a:schemeClr val="tx1"/>
                </a:solidFill>
                <a:latin typeface="Times New Roman" panose="02020603050405020304" pitchFamily="18" charset="0"/>
              </a:rPr>
              <a:pPr/>
              <a:t>20</a:t>
            </a:fld>
            <a:endParaRPr lang="en-US" altLang="en-US" sz="1200">
              <a:solidFill>
                <a:schemeClr val="tx1"/>
              </a:solidFill>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xfrm>
            <a:off x="-14224000" y="-11796713"/>
            <a:ext cx="16638588" cy="12480926"/>
          </a:xfrm>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5000 is added to Capital</a:t>
            </a:r>
          </a:p>
        </p:txBody>
      </p:sp>
    </p:spTree>
    <p:extLst>
      <p:ext uri="{BB962C8B-B14F-4D97-AF65-F5344CB8AC3E}">
        <p14:creationId xmlns:p14="http://schemas.microsoft.com/office/powerpoint/2010/main" val="3498135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D758FEA-08B5-4745-9F2B-E5A0D7CD6B02}" type="slidenum">
              <a:rPr lang="en-US" altLang="en-US" sz="1200">
                <a:solidFill>
                  <a:schemeClr val="tx1"/>
                </a:solidFill>
                <a:latin typeface="Times New Roman" panose="02020603050405020304" pitchFamily="18" charset="0"/>
              </a:rPr>
              <a:pPr/>
              <a:t>21</a:t>
            </a:fld>
            <a:endParaRPr lang="en-US" altLang="en-US" sz="1200">
              <a:solidFill>
                <a:schemeClr val="tx1"/>
              </a:solidFill>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xfrm>
            <a:off x="-14224000" y="-11796713"/>
            <a:ext cx="16638588" cy="12480926"/>
          </a:xfrm>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 interest is calculated and added to Capital.</a:t>
            </a:r>
          </a:p>
        </p:txBody>
      </p:sp>
    </p:spTree>
    <p:extLst>
      <p:ext uri="{BB962C8B-B14F-4D97-AF65-F5344CB8AC3E}">
        <p14:creationId xmlns:p14="http://schemas.microsoft.com/office/powerpoint/2010/main" val="65733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3AE5C3D-2168-41A2-B6BE-1405778DE212}" type="slidenum">
              <a:rPr lang="en-US" altLang="en-US" sz="1200">
                <a:solidFill>
                  <a:schemeClr val="tx1"/>
                </a:solidFill>
                <a:latin typeface="Times New Roman" panose="02020603050405020304" pitchFamily="18" charset="0"/>
              </a:rPr>
              <a:pPr/>
              <a:t>22</a:t>
            </a:fld>
            <a:endParaRPr lang="en-US" altLang="en-US" sz="1200">
              <a:solidFill>
                <a:schemeClr val="tx1"/>
              </a:solidFill>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xfrm>
            <a:off x="-14224000" y="-11796713"/>
            <a:ext cx="16638588" cy="12480926"/>
          </a:xfrm>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At the bottom of the DO loop (the END statement), the index variable is incremented.  </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In this case, Year is incremented by 1 since no increment was specified.</a:t>
            </a:r>
          </a:p>
        </p:txBody>
      </p:sp>
    </p:spTree>
    <p:extLst>
      <p:ext uri="{BB962C8B-B14F-4D97-AF65-F5344CB8AC3E}">
        <p14:creationId xmlns:p14="http://schemas.microsoft.com/office/powerpoint/2010/main" val="362746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1A92085-4219-4080-A1A1-F2B5CF9D4DA8}" type="slidenum">
              <a:rPr lang="en-US" altLang="en-US" sz="1200">
                <a:solidFill>
                  <a:schemeClr val="tx1"/>
                </a:solidFill>
                <a:latin typeface="Times New Roman" panose="02020603050405020304" pitchFamily="18" charset="0"/>
              </a:rPr>
              <a:pPr/>
              <a:t>23</a:t>
            </a:fld>
            <a:endParaRPr lang="en-US" altLang="en-US" sz="1200">
              <a:solidFill>
                <a:schemeClr val="tx1"/>
              </a:solidFill>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xfrm>
            <a:off x="-14224000" y="-11796713"/>
            <a:ext cx="16638588" cy="12480926"/>
          </a:xfrm>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It checks to see if the index variable is still in range, and it is.</a:t>
            </a:r>
          </a:p>
        </p:txBody>
      </p:sp>
    </p:spTree>
    <p:extLst>
      <p:ext uri="{BB962C8B-B14F-4D97-AF65-F5344CB8AC3E}">
        <p14:creationId xmlns:p14="http://schemas.microsoft.com/office/powerpoint/2010/main" val="3927191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3E6D40F2-0024-4E97-B112-0EB94CECE0D4}" type="slidenum">
              <a:rPr lang="en-US" altLang="en-US" sz="1200">
                <a:solidFill>
                  <a:schemeClr val="tx1"/>
                </a:solidFill>
                <a:latin typeface="Times New Roman" panose="02020603050405020304" pitchFamily="18" charset="0"/>
              </a:rPr>
              <a:pPr/>
              <a:t>24</a:t>
            </a:fld>
            <a:endParaRPr lang="en-US" altLang="en-US" sz="1200">
              <a:solidFill>
                <a:schemeClr val="tx1"/>
              </a:solidFill>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xfrm>
            <a:off x="-14224000" y="-11796713"/>
            <a:ext cx="16638588" cy="12480926"/>
          </a:xfrm>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Add 5000 to Capital.</a:t>
            </a:r>
          </a:p>
        </p:txBody>
      </p:sp>
    </p:spTree>
    <p:extLst>
      <p:ext uri="{BB962C8B-B14F-4D97-AF65-F5344CB8AC3E}">
        <p14:creationId xmlns:p14="http://schemas.microsoft.com/office/powerpoint/2010/main" val="354430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AD8DAF8-499D-4C3B-BB90-B053EA564C18}" type="slidenum">
              <a:rPr lang="en-US" altLang="en-US" sz="1200">
                <a:solidFill>
                  <a:schemeClr val="tx1"/>
                </a:solidFill>
                <a:latin typeface="Times New Roman" panose="02020603050405020304" pitchFamily="18" charset="0"/>
              </a:rPr>
              <a:pPr/>
              <a:t>6</a:t>
            </a:fld>
            <a:endParaRPr lang="en-US" altLang="en-US" sz="1200">
              <a:solidFill>
                <a:schemeClr val="tx1"/>
              </a:solidFill>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xfrm>
            <a:off x="-14224000" y="-11796713"/>
            <a:ext cx="16638588" cy="12480926"/>
          </a:xfrm>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Here we see the annual calculation included once, and a quarterly calculation included 4 times.  </a:t>
            </a:r>
          </a:p>
        </p:txBody>
      </p:sp>
    </p:spTree>
    <p:extLst>
      <p:ext uri="{BB962C8B-B14F-4D97-AF65-F5344CB8AC3E}">
        <p14:creationId xmlns:p14="http://schemas.microsoft.com/office/powerpoint/2010/main" val="1104441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D05080A-5D1E-4200-B396-60D161A361B9}" type="slidenum">
              <a:rPr lang="en-US" altLang="en-US" sz="1200">
                <a:solidFill>
                  <a:schemeClr val="tx1"/>
                </a:solidFill>
                <a:latin typeface="Times New Roman" panose="02020603050405020304" pitchFamily="18" charset="0"/>
              </a:rPr>
              <a:pPr/>
              <a:t>25</a:t>
            </a:fld>
            <a:endParaRPr lang="en-US" altLang="en-US" sz="1200">
              <a:solidFill>
                <a:schemeClr val="tx1"/>
              </a:solidFill>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xfrm>
            <a:off x="-14224000" y="-11796713"/>
            <a:ext cx="16638588" cy="12480926"/>
          </a:xfrm>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Calculate interest and add it to Capital.</a:t>
            </a:r>
          </a:p>
        </p:txBody>
      </p:sp>
    </p:spTree>
    <p:extLst>
      <p:ext uri="{BB962C8B-B14F-4D97-AF65-F5344CB8AC3E}">
        <p14:creationId xmlns:p14="http://schemas.microsoft.com/office/powerpoint/2010/main" val="2707157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64BF014-A868-49D9-8EC8-9C054272862E}" type="slidenum">
              <a:rPr lang="en-US" altLang="en-US" sz="1200">
                <a:solidFill>
                  <a:schemeClr val="tx1"/>
                </a:solidFill>
                <a:latin typeface="Times New Roman" panose="02020603050405020304" pitchFamily="18" charset="0"/>
              </a:rPr>
              <a:pPr/>
              <a:t>26</a:t>
            </a:fld>
            <a:endParaRPr lang="en-US" altLang="en-US" sz="1200">
              <a:solidFill>
                <a:schemeClr val="tx1"/>
              </a:solidFill>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xfrm>
            <a:off x="-14224000" y="-11796713"/>
            <a:ext cx="16638588" cy="12480926"/>
          </a:xfrm>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 index variable is incremented.</a:t>
            </a:r>
          </a:p>
        </p:txBody>
      </p:sp>
    </p:spTree>
    <p:extLst>
      <p:ext uri="{BB962C8B-B14F-4D97-AF65-F5344CB8AC3E}">
        <p14:creationId xmlns:p14="http://schemas.microsoft.com/office/powerpoint/2010/main" val="420506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86F220C-37A3-4AD7-AAAB-E1B1AA217B2A}" type="slidenum">
              <a:rPr lang="en-US" altLang="en-US" sz="1200">
                <a:solidFill>
                  <a:schemeClr val="tx1"/>
                </a:solidFill>
                <a:latin typeface="Times New Roman" panose="02020603050405020304" pitchFamily="18" charset="0"/>
              </a:rPr>
              <a:pPr/>
              <a:t>27</a:t>
            </a:fld>
            <a:endParaRPr lang="en-US" altLang="en-US" sz="1200">
              <a:solidFill>
                <a:schemeClr val="tx1"/>
              </a:solidFill>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xfrm>
            <a:off x="-14224000" y="-11796713"/>
            <a:ext cx="16638588" cy="12480926"/>
          </a:xfrm>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It is still in range.</a:t>
            </a:r>
          </a:p>
        </p:txBody>
      </p:sp>
    </p:spTree>
    <p:extLst>
      <p:ext uri="{BB962C8B-B14F-4D97-AF65-F5344CB8AC3E}">
        <p14:creationId xmlns:p14="http://schemas.microsoft.com/office/powerpoint/2010/main" val="1524838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55DF6EC-739B-4B7B-AB27-3E61A4908DB6}" type="slidenum">
              <a:rPr lang="en-US" altLang="en-US" sz="1200">
                <a:solidFill>
                  <a:schemeClr val="tx1"/>
                </a:solidFill>
                <a:latin typeface="Times New Roman" panose="02020603050405020304" pitchFamily="18" charset="0"/>
              </a:rPr>
              <a:pPr/>
              <a:t>28</a:t>
            </a:fld>
            <a:endParaRPr lang="en-US" altLang="en-US" sz="1200">
              <a:solidFill>
                <a:schemeClr val="tx1"/>
              </a:solidFill>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4224000" y="-11796713"/>
            <a:ext cx="16638588" cy="12480926"/>
          </a:xfrm>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Another 5000 is added to Capital.</a:t>
            </a:r>
          </a:p>
        </p:txBody>
      </p:sp>
    </p:spTree>
    <p:extLst>
      <p:ext uri="{BB962C8B-B14F-4D97-AF65-F5344CB8AC3E}">
        <p14:creationId xmlns:p14="http://schemas.microsoft.com/office/powerpoint/2010/main" val="2312369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CB1DDAB-F2C1-44DF-96F7-A045E7551F3A}" type="slidenum">
              <a:rPr lang="en-US" altLang="en-US" sz="1200">
                <a:solidFill>
                  <a:schemeClr val="tx1"/>
                </a:solidFill>
                <a:latin typeface="Times New Roman" panose="02020603050405020304" pitchFamily="18" charset="0"/>
              </a:rPr>
              <a:pPr/>
              <a:t>29</a:t>
            </a:fld>
            <a:endParaRPr lang="en-US" altLang="en-US" sz="1200">
              <a:solidFill>
                <a:schemeClr val="tx1"/>
              </a:solidFill>
              <a:latin typeface="Times New Roman" panose="02020603050405020304" pitchFamily="18" charset="0"/>
            </a:endParaRPr>
          </a:p>
        </p:txBody>
      </p:sp>
      <p:sp>
        <p:nvSpPr>
          <p:cNvPr id="173059" name="Rectangle 2"/>
          <p:cNvSpPr>
            <a:spLocks noGrp="1" noRot="1" noChangeAspect="1" noChangeArrowheads="1" noTextEdit="1"/>
          </p:cNvSpPr>
          <p:nvPr>
            <p:ph type="sldImg"/>
          </p:nvPr>
        </p:nvSpPr>
        <p:spPr>
          <a:xfrm>
            <a:off x="-14224000" y="-11796713"/>
            <a:ext cx="16638588" cy="12480926"/>
          </a:xfrm>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Interest is calculated and added to Capital.</a:t>
            </a:r>
          </a:p>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512487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C54C64F-D42A-4AD4-8EA3-795935A183DB}" type="slidenum">
              <a:rPr lang="en-US" altLang="en-US" sz="1200">
                <a:solidFill>
                  <a:schemeClr val="tx1"/>
                </a:solidFill>
                <a:latin typeface="Times New Roman" panose="02020603050405020304" pitchFamily="18" charset="0"/>
              </a:rPr>
              <a:pPr/>
              <a:t>30</a:t>
            </a:fld>
            <a:endParaRPr lang="en-US" altLang="en-US" sz="1200">
              <a:solidFill>
                <a:schemeClr val="tx1"/>
              </a:solidFill>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xfrm>
            <a:off x="-14224000" y="-11796713"/>
            <a:ext cx="16638588" cy="12480926"/>
          </a:xfrm>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Year is incremented.</a:t>
            </a:r>
          </a:p>
        </p:txBody>
      </p:sp>
    </p:spTree>
    <p:extLst>
      <p:ext uri="{BB962C8B-B14F-4D97-AF65-F5344CB8AC3E}">
        <p14:creationId xmlns:p14="http://schemas.microsoft.com/office/powerpoint/2010/main" val="348657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4F17FAB-F085-42EE-888F-56C3F703E39E}" type="slidenum">
              <a:rPr lang="en-US" altLang="en-US" sz="1200">
                <a:solidFill>
                  <a:schemeClr val="tx1"/>
                </a:solidFill>
                <a:latin typeface="Times New Roman" panose="02020603050405020304" pitchFamily="18" charset="0"/>
              </a:rPr>
              <a:pPr/>
              <a:t>31</a:t>
            </a:fld>
            <a:endParaRPr lang="en-US" altLang="en-US" sz="1200">
              <a:solidFill>
                <a:schemeClr val="tx1"/>
              </a:solidFill>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xfrm>
            <a:off x="-14224000" y="-11796713"/>
            <a:ext cx="16638588" cy="12480926"/>
          </a:xfrm>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Now Year is out of range.  Control goes to the next statement following the end of the do loop. Inthis case that is the end of the DATA step.</a:t>
            </a:r>
          </a:p>
        </p:txBody>
      </p:sp>
    </p:spTree>
    <p:extLst>
      <p:ext uri="{BB962C8B-B14F-4D97-AF65-F5344CB8AC3E}">
        <p14:creationId xmlns:p14="http://schemas.microsoft.com/office/powerpoint/2010/main" val="203389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93AEB5E-1E26-4AC4-8012-B91468F2CD3F}" type="slidenum">
              <a:rPr lang="en-US" altLang="en-US" sz="1200">
                <a:solidFill>
                  <a:schemeClr val="tx1"/>
                </a:solidFill>
                <a:latin typeface="Times New Roman" panose="02020603050405020304" pitchFamily="18" charset="0"/>
              </a:rPr>
              <a:pPr/>
              <a:t>32</a:t>
            </a:fld>
            <a:endParaRPr lang="en-US" altLang="en-US" sz="1200">
              <a:solidFill>
                <a:schemeClr val="tx1"/>
              </a:solidFill>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xfrm>
            <a:off x="-14224000" y="-11796713"/>
            <a:ext cx="16638588" cy="12480926"/>
          </a:xfrm>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Implicit output occurs, but there is no implicit return since there is no “Read” statement – that is, there is no INPUT or SET statement to continually iterate until the end of file.</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Notice that _n_ is still 1.  It is a temporary variable, so you do not se eit in your data set. If you wanted to see its value, you could assign it to another variable and that variable will be written to the output data set.</a:t>
            </a:r>
          </a:p>
        </p:txBody>
      </p:sp>
    </p:spTree>
    <p:extLst>
      <p:ext uri="{BB962C8B-B14F-4D97-AF65-F5344CB8AC3E}">
        <p14:creationId xmlns:p14="http://schemas.microsoft.com/office/powerpoint/2010/main" val="1082247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BF285E8-EC67-4AA2-B780-492FBF9CCC1F}" type="slidenum">
              <a:rPr lang="en-US" altLang="en-US" sz="1200">
                <a:solidFill>
                  <a:schemeClr val="tx1"/>
                </a:solidFill>
                <a:latin typeface="Times New Roman" panose="02020603050405020304" pitchFamily="18" charset="0"/>
              </a:rPr>
              <a:pPr/>
              <a:t>33</a:t>
            </a:fld>
            <a:endParaRPr lang="en-US" altLang="en-US" sz="1200">
              <a:solidFill>
                <a:schemeClr val="tx1"/>
              </a:solidFill>
              <a:latin typeface="Times New Roman" panose="02020603050405020304" pitchFamily="18" charset="0"/>
            </a:endParaRPr>
          </a:p>
        </p:txBody>
      </p:sp>
      <p:sp>
        <p:nvSpPr>
          <p:cNvPr id="177155" name="Rectangle 2"/>
          <p:cNvSpPr>
            <a:spLocks noGrp="1" noRot="1" noChangeAspect="1" noChangeArrowheads="1" noTextEdit="1"/>
          </p:cNvSpPr>
          <p:nvPr>
            <p:ph type="sldImg"/>
          </p:nvPr>
        </p:nvSpPr>
        <p:spPr>
          <a:xfrm>
            <a:off x="-14224000" y="-11796713"/>
            <a:ext cx="16638588" cy="12480926"/>
          </a:xfrm>
        </p:spPr>
      </p:sp>
      <p:sp>
        <p:nvSpPr>
          <p:cNvPr id="17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There is only one observation in the new data set, and the value of Year is 2011 – the out of range value - since the observation was written after the loop executed.</a:t>
            </a:r>
          </a:p>
        </p:txBody>
      </p:sp>
    </p:spTree>
    <p:extLst>
      <p:ext uri="{BB962C8B-B14F-4D97-AF65-F5344CB8AC3E}">
        <p14:creationId xmlns:p14="http://schemas.microsoft.com/office/powerpoint/2010/main" val="1640651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7E7F85F-6166-4D12-B83E-E1D75CE291ED}" type="slidenum">
              <a:rPr lang="en-US" altLang="en-US" sz="1200">
                <a:solidFill>
                  <a:schemeClr val="tx1"/>
                </a:solidFill>
                <a:latin typeface="Times New Roman" panose="02020603050405020304" pitchFamily="18" charset="0"/>
              </a:rPr>
              <a:pPr/>
              <a:t>35</a:t>
            </a:fld>
            <a:endParaRPr lang="en-US" altLang="en-US" sz="1200">
              <a:solidFill>
                <a:schemeClr val="tx1"/>
              </a:solidFill>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xfrm>
            <a:off x="-14224000" y="-11796713"/>
            <a:ext cx="16638588" cy="12480926"/>
          </a:xfrm>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Answer:  Use an explicit output statement inside the loop.</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0415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A9BC1C5-6F3E-45AE-8359-B099B533E63C}" type="slidenum">
              <a:rPr lang="en-US" altLang="en-US" sz="1200">
                <a:solidFill>
                  <a:schemeClr val="tx1"/>
                </a:solidFill>
                <a:latin typeface="Times New Roman" panose="02020603050405020304" pitchFamily="18" charset="0"/>
              </a:rPr>
              <a:pPr/>
              <a:t>7</a:t>
            </a:fld>
            <a:endParaRPr lang="en-US" altLang="en-US" sz="1200">
              <a:solidFill>
                <a:schemeClr val="tx1"/>
              </a:solidFill>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xfrm>
            <a:off x="-14224000" y="-11796713"/>
            <a:ext cx="16638588" cy="12480926"/>
          </a:xfrm>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If we wanted to invest for 20 years, we’d see the annual calculation 20 times and the quarterly calculation 80 times!</a:t>
            </a:r>
          </a:p>
          <a:p>
            <a:r>
              <a:rPr lang="en-US" altLang="en-US" noProof="1" smtClean="0">
                <a:latin typeface="Times New Roman" panose="02020603050405020304" pitchFamily="18" charset="0"/>
              </a:rPr>
              <a:t>Do loops can be used to eliminate repetitive coding.</a:t>
            </a:r>
          </a:p>
        </p:txBody>
      </p:sp>
    </p:spTree>
    <p:extLst>
      <p:ext uri="{BB962C8B-B14F-4D97-AF65-F5344CB8AC3E}">
        <p14:creationId xmlns:p14="http://schemas.microsoft.com/office/powerpoint/2010/main" val="3259529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1312C97-EED5-40A3-8EF7-3021B86AA958}" type="slidenum">
              <a:rPr lang="en-US" altLang="en-US" sz="1200">
                <a:solidFill>
                  <a:schemeClr val="tx1"/>
                </a:solidFill>
                <a:latin typeface="Times New Roman" panose="02020603050405020304" pitchFamily="18" charset="0"/>
              </a:rPr>
              <a:pPr/>
              <a:t>36</a:t>
            </a:fld>
            <a:endParaRPr lang="en-US" altLang="en-US" sz="1200">
              <a:solidFill>
                <a:schemeClr val="tx1"/>
              </a:solidFill>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xfrm>
            <a:off x="-14224000" y="-11796713"/>
            <a:ext cx="16638588" cy="12480926"/>
          </a:xfrm>
        </p:spPr>
      </p:sp>
      <p:sp>
        <p:nvSpPr>
          <p:cNvPr id="17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Now there are observations for 2008, 2009 and 2010.  There is no observation for 2011 since there is no implicit output.</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02195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20B5250-3009-4E72-A1AA-CE59076F15EF}" type="slidenum">
              <a:rPr lang="en-US" altLang="en-US" sz="1200">
                <a:solidFill>
                  <a:schemeClr val="tx1"/>
                </a:solidFill>
                <a:latin typeface="Times New Roman" panose="02020603050405020304" pitchFamily="18" charset="0"/>
              </a:rPr>
              <a:pPr/>
              <a:t>38</a:t>
            </a:fld>
            <a:endParaRPr lang="en-US" altLang="en-US" sz="1200">
              <a:solidFill>
                <a:schemeClr val="tx1"/>
              </a:solidFill>
              <a:latin typeface="Times New Roman" panose="02020603050405020304" pitchFamily="18" charset="0"/>
            </a:endParaRPr>
          </a:p>
        </p:txBody>
      </p:sp>
      <p:sp>
        <p:nvSpPr>
          <p:cNvPr id="180227" name="Rectangle 2"/>
          <p:cNvSpPr>
            <a:spLocks noGrp="1" noRot="1" noChangeAspect="1" noChangeArrowheads="1" noTextEdit="1"/>
          </p:cNvSpPr>
          <p:nvPr>
            <p:ph type="sldImg"/>
          </p:nvPr>
        </p:nvSpPr>
        <p:spPr>
          <a:xfrm>
            <a:off x="1143000" y="685800"/>
            <a:ext cx="4573588" cy="3430588"/>
          </a:xfrm>
        </p:spPr>
      </p:sp>
      <p:sp>
        <p:nvSpPr>
          <p:cNvPr id="18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noProof="1" smtClean="0">
                <a:latin typeface="Times New Roman" panose="02020603050405020304" pitchFamily="18" charset="0"/>
              </a:rPr>
              <a:t>Remember the forwcasting example from Chapter 2?  It included redundant code and was not very elegant.</a:t>
            </a:r>
          </a:p>
        </p:txBody>
      </p:sp>
    </p:spTree>
    <p:extLst>
      <p:ext uri="{BB962C8B-B14F-4D97-AF65-F5344CB8AC3E}">
        <p14:creationId xmlns:p14="http://schemas.microsoft.com/office/powerpoint/2010/main" val="3314647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0F7305E-B647-4880-A621-5B28E4F53FC2}" type="slidenum">
              <a:rPr lang="en-US" altLang="en-US" sz="1200">
                <a:solidFill>
                  <a:schemeClr val="tx1"/>
                </a:solidFill>
                <a:latin typeface="Times New Roman" panose="02020603050405020304" pitchFamily="18" charset="0"/>
              </a:rPr>
              <a:pPr/>
              <a:t>39</a:t>
            </a:fld>
            <a:endParaRPr lang="en-US" altLang="en-US" sz="1200">
              <a:solidFill>
                <a:schemeClr val="tx1"/>
              </a:solidFill>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xfrm>
            <a:off x="1143000" y="685800"/>
            <a:ext cx="4573588" cy="3430588"/>
          </a:xfrm>
        </p:spPr>
      </p:sp>
      <p:sp>
        <p:nvSpPr>
          <p:cNvPr id="18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42" tIns="45070" rIns="90142" bIns="45070"/>
          <a:lstStyle/>
          <a:p>
            <a:r>
              <a:rPr lang="en-US" altLang="en-US" noProof="1" smtClean="0">
                <a:latin typeface="Times New Roman" panose="02020603050405020304" pitchFamily="18" charset="0"/>
              </a:rPr>
              <a:t>Point out the repetitiveness here. Mention that Year goes from 1 to 2, and the same statements are executed for each value of Year…</a:t>
            </a:r>
          </a:p>
          <a:p>
            <a:r>
              <a:rPr lang="en-US" altLang="en-US" noProof="1" smtClean="0">
                <a:latin typeface="Times New Roman" panose="02020603050405020304" pitchFamily="18" charset="0"/>
              </a:rPr>
              <a:t>It sounds like a candidate for a DO Loop – especially if you want to forecast for 6 years instead of 2!</a:t>
            </a:r>
          </a:p>
        </p:txBody>
      </p:sp>
    </p:spTree>
    <p:extLst>
      <p:ext uri="{BB962C8B-B14F-4D97-AF65-F5344CB8AC3E}">
        <p14:creationId xmlns:p14="http://schemas.microsoft.com/office/powerpoint/2010/main" val="584954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65207DD-5B20-4033-91C3-B2C239B6C6AA}" type="slidenum">
              <a:rPr lang="en-US" altLang="en-US" sz="1200">
                <a:solidFill>
                  <a:schemeClr val="tx1"/>
                </a:solidFill>
                <a:latin typeface="Times New Roman" panose="02020603050405020304" pitchFamily="18" charset="0"/>
              </a:rPr>
              <a:pPr/>
              <a:t>40</a:t>
            </a:fld>
            <a:endParaRPr lang="en-US" altLang="en-US" sz="1200">
              <a:solidFill>
                <a:schemeClr val="tx1"/>
              </a:solidFill>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xfrm>
            <a:off x="-14224000" y="-11796713"/>
            <a:ext cx="16638588" cy="12480926"/>
          </a:xfrm>
        </p:spPr>
      </p:sp>
      <p:sp>
        <p:nvSpPr>
          <p:cNvPr id="18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Much more concise than copying and pasting the code over and over, then changing the values of Year!</a:t>
            </a:r>
          </a:p>
        </p:txBody>
      </p:sp>
    </p:spTree>
    <p:extLst>
      <p:ext uri="{BB962C8B-B14F-4D97-AF65-F5344CB8AC3E}">
        <p14:creationId xmlns:p14="http://schemas.microsoft.com/office/powerpoint/2010/main" val="1951092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D8B2AB5-99D6-493D-B45D-9536CE3F42E3}" type="slidenum">
              <a:rPr lang="en-US" altLang="en-US" sz="1200">
                <a:solidFill>
                  <a:schemeClr val="tx1"/>
                </a:solidFill>
                <a:latin typeface="Times New Roman" panose="02020603050405020304" pitchFamily="18" charset="0"/>
              </a:rPr>
              <a:pPr/>
              <a:t>41</a:t>
            </a:fld>
            <a:endParaRPr lang="en-US" altLang="en-US" sz="1200">
              <a:solidFill>
                <a:schemeClr val="tx1"/>
              </a:solidFill>
              <a:latin typeface="Times New Roman" panose="02020603050405020304" pitchFamily="18" charset="0"/>
            </a:endParaRPr>
          </a:p>
        </p:txBody>
      </p:sp>
      <p:sp>
        <p:nvSpPr>
          <p:cNvPr id="183299" name="Rectangle 2"/>
          <p:cNvSpPr>
            <a:spLocks noGrp="1" noRot="1" noChangeAspect="1" noChangeArrowheads="1" noTextEdit="1"/>
          </p:cNvSpPr>
          <p:nvPr>
            <p:ph type="sldImg"/>
          </p:nvPr>
        </p:nvSpPr>
        <p:spPr>
          <a:xfrm>
            <a:off x="-14224000" y="-11796713"/>
            <a:ext cx="16638588" cy="12480926"/>
          </a:xfrm>
        </p:spPr>
      </p:sp>
      <p:sp>
        <p:nvSpPr>
          <p:cNvPr id="183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There are 6 observations for every observation read from the input data set.</a:t>
            </a:r>
          </a:p>
        </p:txBody>
      </p:sp>
    </p:spTree>
    <p:extLst>
      <p:ext uri="{BB962C8B-B14F-4D97-AF65-F5344CB8AC3E}">
        <p14:creationId xmlns:p14="http://schemas.microsoft.com/office/powerpoint/2010/main" val="1609556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00BD06B7-0EA7-4424-BBE4-BF7E455D3F0C}" type="slidenum">
              <a:rPr lang="en-US" altLang="en-US" sz="1200">
                <a:solidFill>
                  <a:schemeClr val="tx1"/>
                </a:solidFill>
                <a:latin typeface="Times New Roman" panose="02020603050405020304" pitchFamily="18" charset="0"/>
              </a:rPr>
              <a:pPr/>
              <a:t>43</a:t>
            </a:fld>
            <a:endParaRPr lang="en-US" altLang="en-US" sz="1200">
              <a:solidFill>
                <a:schemeClr val="tx1"/>
              </a:solidFill>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xfrm>
            <a:off x="-14224000" y="-11796713"/>
            <a:ext cx="16638588" cy="12480926"/>
          </a:xfrm>
        </p:spPr>
      </p:sp>
      <p:sp>
        <p:nvSpPr>
          <p:cNvPr id="184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answer is unknown.  You could guess at a stopping value and see if the total_employees exceeds 75 in the number of years you specified, but there is a better way – use a Conditional Do Loop.</a:t>
            </a:r>
          </a:p>
        </p:txBody>
      </p:sp>
    </p:spTree>
    <p:extLst>
      <p:ext uri="{BB962C8B-B14F-4D97-AF65-F5344CB8AC3E}">
        <p14:creationId xmlns:p14="http://schemas.microsoft.com/office/powerpoint/2010/main" val="2090531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67CAD18-366C-4FFC-A7A8-36E67886188E}" type="slidenum">
              <a:rPr lang="en-US" altLang="en-US" sz="1200">
                <a:solidFill>
                  <a:schemeClr val="tx1"/>
                </a:solidFill>
                <a:latin typeface="Times New Roman" panose="02020603050405020304" pitchFamily="18" charset="0"/>
              </a:rPr>
              <a:pPr/>
              <a:t>44</a:t>
            </a:fld>
            <a:endParaRPr lang="en-US" altLang="en-US" sz="1200">
              <a:solidFill>
                <a:schemeClr val="tx1"/>
              </a:solidFill>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xfrm>
            <a:off x="-14224000" y="-11796713"/>
            <a:ext cx="16638588" cy="12480926"/>
          </a:xfrm>
        </p:spPr>
      </p:sp>
      <p:sp>
        <p:nvSpPr>
          <p:cNvPr id="185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Use a conditional loop when you do not know how many times to execute the loop.</a:t>
            </a:r>
          </a:p>
        </p:txBody>
      </p:sp>
    </p:spTree>
    <p:extLst>
      <p:ext uri="{BB962C8B-B14F-4D97-AF65-F5344CB8AC3E}">
        <p14:creationId xmlns:p14="http://schemas.microsoft.com/office/powerpoint/2010/main" val="130800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F09BC22-6AE5-4E00-9AD1-D840F4B5EA17}" type="slidenum">
              <a:rPr lang="en-US" altLang="en-US" sz="1200">
                <a:solidFill>
                  <a:schemeClr val="tx1"/>
                </a:solidFill>
                <a:latin typeface="Times New Roman" panose="02020603050405020304" pitchFamily="18" charset="0"/>
              </a:rPr>
              <a:pPr/>
              <a:t>45</a:t>
            </a:fld>
            <a:endParaRPr lang="en-US" altLang="en-US" sz="1200">
              <a:solidFill>
                <a:schemeClr val="tx1"/>
              </a:solidFill>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xfrm>
            <a:off x="-14224000" y="-11796713"/>
            <a:ext cx="16638588" cy="12480926"/>
          </a:xfrm>
        </p:spPr>
      </p:sp>
      <p:sp>
        <p:nvSpPr>
          <p:cNvPr id="186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There are two types of conditional loops – the DO WHILE and DO UNTIL.</a:t>
            </a:r>
          </a:p>
        </p:txBody>
      </p:sp>
    </p:spTree>
    <p:extLst>
      <p:ext uri="{BB962C8B-B14F-4D97-AF65-F5344CB8AC3E}">
        <p14:creationId xmlns:p14="http://schemas.microsoft.com/office/powerpoint/2010/main" val="854981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9232C71-8F58-4BBA-B5A6-F18BDDBC23FF}" type="slidenum">
              <a:rPr lang="en-US" altLang="en-US" sz="1200">
                <a:solidFill>
                  <a:schemeClr val="tx1"/>
                </a:solidFill>
                <a:latin typeface="Times New Roman" panose="02020603050405020304" pitchFamily="18" charset="0"/>
              </a:rPr>
              <a:pPr/>
              <a:t>46</a:t>
            </a:fld>
            <a:endParaRPr lang="en-US" altLang="en-US" sz="1200">
              <a:solidFill>
                <a:schemeClr val="tx1"/>
              </a:solidFill>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xfrm>
            <a:off x="-14224000" y="-11796713"/>
            <a:ext cx="16638588" cy="12480926"/>
          </a:xfrm>
        </p:spPr>
      </p:sp>
      <p:sp>
        <p:nvSpPr>
          <p:cNvPr id="187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DO WHILE tests the condition at the top of the loop and the statemetns in the loop may never execute.</a:t>
            </a:r>
          </a:p>
        </p:txBody>
      </p:sp>
    </p:spTree>
    <p:extLst>
      <p:ext uri="{BB962C8B-B14F-4D97-AF65-F5344CB8AC3E}">
        <p14:creationId xmlns:p14="http://schemas.microsoft.com/office/powerpoint/2010/main" val="154182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26E2B94-79EB-4A9C-8E00-B2A31108FC35}" type="slidenum">
              <a:rPr lang="en-US" altLang="en-US" sz="1200">
                <a:solidFill>
                  <a:schemeClr val="tx1"/>
                </a:solidFill>
                <a:latin typeface="Times New Roman" panose="02020603050405020304" pitchFamily="18" charset="0"/>
              </a:rPr>
              <a:pPr/>
              <a:t>47</a:t>
            </a:fld>
            <a:endParaRPr lang="en-US" altLang="en-US" sz="1200">
              <a:solidFill>
                <a:schemeClr val="tx1"/>
              </a:solidFill>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xfrm>
            <a:off x="-14224000" y="-11796713"/>
            <a:ext cx="16638588" cy="12480926"/>
          </a:xfrm>
        </p:spPr>
      </p:sp>
      <p:sp>
        <p:nvSpPr>
          <p:cNvPr id="188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DO UNTIL tests the condition at the bottom of the loop and the statements in the loop will execute at least once.</a:t>
            </a:r>
          </a:p>
        </p:txBody>
      </p:sp>
    </p:spTree>
    <p:extLst>
      <p:ext uri="{BB962C8B-B14F-4D97-AF65-F5344CB8AC3E}">
        <p14:creationId xmlns:p14="http://schemas.microsoft.com/office/powerpoint/2010/main" val="235217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5AB82E1-FCA8-48B5-9412-EB0FE0CEF113}" type="slidenum">
              <a:rPr lang="en-US" altLang="en-US" sz="1200">
                <a:solidFill>
                  <a:schemeClr val="tx1"/>
                </a:solidFill>
                <a:latin typeface="Times New Roman" panose="02020603050405020304" pitchFamily="18" charset="0"/>
              </a:rPr>
              <a:pPr/>
              <a:t>8</a:t>
            </a:fld>
            <a:endParaRPr lang="en-US" altLang="en-US" sz="1200">
              <a:solidFill>
                <a:schemeClr val="tx1"/>
              </a:solidFill>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xfrm>
            <a:off x="1143000" y="685800"/>
            <a:ext cx="4570413" cy="3429000"/>
          </a:xfrm>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Don’t spend time explaining DO LOOPS here.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Just mention that this is an example of an iterative DO LOOP and it will be covered in more detail.</a:t>
            </a:r>
          </a:p>
          <a:p>
            <a:r>
              <a:rPr lang="en-US" altLang="en-US" smtClean="0">
                <a:latin typeface="Times New Roman" panose="02020603050405020304" pitchFamily="18" charset="0"/>
              </a:rPr>
              <a:t>It shows how many repetitive calculations can be replaced with a single calculation in a DO lop.</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Nested loops will be introduced later.  Using  nested loops would be a better solution.</a:t>
            </a:r>
          </a:p>
        </p:txBody>
      </p:sp>
    </p:spTree>
    <p:extLst>
      <p:ext uri="{BB962C8B-B14F-4D97-AF65-F5344CB8AC3E}">
        <p14:creationId xmlns:p14="http://schemas.microsoft.com/office/powerpoint/2010/main" val="9502515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C69CDAF-876B-46BB-A5E6-1B453D6D7EB8}" type="slidenum">
              <a:rPr lang="en-US" altLang="en-US" sz="1200">
                <a:solidFill>
                  <a:schemeClr val="tx1"/>
                </a:solidFill>
                <a:latin typeface="Times New Roman" panose="02020603050405020304" pitchFamily="18" charset="0"/>
              </a:rPr>
              <a:pPr/>
              <a:t>48</a:t>
            </a:fld>
            <a:endParaRPr lang="en-US" altLang="en-US" sz="1200">
              <a:solidFill>
                <a:schemeClr val="tx1"/>
              </a:solidFill>
              <a:latin typeface="Times New Roman" panose="02020603050405020304" pitchFamily="18" charset="0"/>
            </a:endParaRPr>
          </a:p>
        </p:txBody>
      </p:sp>
      <p:sp>
        <p:nvSpPr>
          <p:cNvPr id="189443" name="Rectangle 2"/>
          <p:cNvSpPr>
            <a:spLocks noGrp="1" noRot="1" noChangeAspect="1" noChangeArrowheads="1" noTextEdit="1"/>
          </p:cNvSpPr>
          <p:nvPr>
            <p:ph type="sldImg"/>
          </p:nvPr>
        </p:nvSpPr>
        <p:spPr>
          <a:xfrm>
            <a:off x="-14224000" y="-11796713"/>
            <a:ext cx="16638588" cy="12480926"/>
          </a:xfrm>
        </p:spPr>
      </p:sp>
      <p:sp>
        <p:nvSpPr>
          <p:cNvPr id="189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Let’s take a look at conditional do loops by re-visiting the investment program.  How many years will it take to save one million dollars?</a:t>
            </a:r>
          </a:p>
        </p:txBody>
      </p:sp>
    </p:spTree>
    <p:extLst>
      <p:ext uri="{BB962C8B-B14F-4D97-AF65-F5344CB8AC3E}">
        <p14:creationId xmlns:p14="http://schemas.microsoft.com/office/powerpoint/2010/main" val="994111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EDA98E01-B5C7-49C3-88E1-CA8817DBBD2C}" type="slidenum">
              <a:rPr lang="en-US" altLang="en-US" sz="1200">
                <a:solidFill>
                  <a:schemeClr val="tx1"/>
                </a:solidFill>
                <a:latin typeface="Times New Roman" panose="02020603050405020304" pitchFamily="18" charset="0"/>
              </a:rPr>
              <a:pPr/>
              <a:t>49</a:t>
            </a:fld>
            <a:endParaRPr lang="en-US" altLang="en-US" sz="1200">
              <a:solidFill>
                <a:schemeClr val="tx1"/>
              </a:solidFill>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xfrm>
            <a:off x="-14224000" y="-11796713"/>
            <a:ext cx="16638588" cy="12480926"/>
          </a:xfrm>
        </p:spPr>
      </p:sp>
      <p:sp>
        <p:nvSpPr>
          <p:cNvPr id="190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This program uses a DO UNTIL – it will execute until the investment exceeds one million.</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Notice that there is no index variable, so YEAR is created and incremented with a SUM statement.  In the previous versions, Year was the index variable in an iterative DO loop, so it was automatically incremented.</a:t>
            </a:r>
          </a:p>
        </p:txBody>
      </p:sp>
    </p:spTree>
    <p:extLst>
      <p:ext uri="{BB962C8B-B14F-4D97-AF65-F5344CB8AC3E}">
        <p14:creationId xmlns:p14="http://schemas.microsoft.com/office/powerpoint/2010/main" val="2633976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6502894-B1B5-4570-8B19-1C7187F74D49}" type="slidenum">
              <a:rPr lang="en-US" altLang="en-US" sz="1200">
                <a:solidFill>
                  <a:schemeClr val="tx1"/>
                </a:solidFill>
                <a:latin typeface="Times New Roman" panose="02020603050405020304" pitchFamily="18" charset="0"/>
              </a:rPr>
              <a:pPr/>
              <a:t>51</a:t>
            </a:fld>
            <a:endParaRPr lang="en-US" altLang="en-US" sz="1200">
              <a:solidFill>
                <a:schemeClr val="tx1"/>
              </a:solidFill>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xfrm>
            <a:off x="-14224000" y="-11796713"/>
            <a:ext cx="16638588" cy="12480926"/>
          </a:xfrm>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Change the DO UNTIL statement to a DO WHILE statement and modify the condition.</a:t>
            </a:r>
          </a:p>
        </p:txBody>
      </p:sp>
    </p:spTree>
    <p:extLst>
      <p:ext uri="{BB962C8B-B14F-4D97-AF65-F5344CB8AC3E}">
        <p14:creationId xmlns:p14="http://schemas.microsoft.com/office/powerpoint/2010/main" val="451074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C37CE47-FEDB-4B97-8970-39F7EF941093}" type="slidenum">
              <a:rPr lang="en-US" altLang="en-US" sz="1200">
                <a:solidFill>
                  <a:schemeClr val="tx1"/>
                </a:solidFill>
                <a:latin typeface="Times New Roman" panose="02020603050405020304" pitchFamily="18" charset="0"/>
              </a:rPr>
              <a:pPr/>
              <a:t>52</a:t>
            </a:fld>
            <a:endParaRPr lang="en-US" altLang="en-US" sz="1200">
              <a:solidFill>
                <a:schemeClr val="tx1"/>
              </a:solidFill>
              <a:latin typeface="Times New Roman" panose="02020603050405020304" pitchFamily="18" charset="0"/>
            </a:endParaRPr>
          </a:p>
        </p:txBody>
      </p:sp>
      <p:sp>
        <p:nvSpPr>
          <p:cNvPr id="192515" name="Rectangle 2"/>
          <p:cNvSpPr>
            <a:spLocks noGrp="1" noRot="1" noChangeAspect="1" noChangeArrowheads="1" noTextEdit="1"/>
          </p:cNvSpPr>
          <p:nvPr>
            <p:ph type="sldImg"/>
          </p:nvPr>
        </p:nvSpPr>
        <p:spPr>
          <a:xfrm>
            <a:off x="-14224000" y="-11796713"/>
            <a:ext cx="16638588" cy="12480926"/>
          </a:xfrm>
        </p:spPr>
      </p:sp>
      <p:sp>
        <p:nvSpPr>
          <p:cNvPr id="192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Change the DO UNTIL statement to a DO WHILE statement and modify the condition.</a:t>
            </a:r>
          </a:p>
        </p:txBody>
      </p:sp>
    </p:spTree>
    <p:extLst>
      <p:ext uri="{BB962C8B-B14F-4D97-AF65-F5344CB8AC3E}">
        <p14:creationId xmlns:p14="http://schemas.microsoft.com/office/powerpoint/2010/main" val="3101736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3C383D5A-EF97-4877-8D03-96FDD0333101}" type="slidenum">
              <a:rPr lang="en-US" altLang="en-US" sz="1200">
                <a:solidFill>
                  <a:schemeClr val="tx1"/>
                </a:solidFill>
                <a:latin typeface="Times New Roman" panose="02020603050405020304" pitchFamily="18" charset="0"/>
              </a:rPr>
              <a:pPr/>
              <a:t>53</a:t>
            </a:fld>
            <a:endParaRPr lang="en-US" altLang="en-US" sz="1200">
              <a:solidFill>
                <a:schemeClr val="tx1"/>
              </a:solidFill>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xfrm>
            <a:off x="-14224000" y="-11796713"/>
            <a:ext cx="16638588" cy="12480926"/>
          </a:xfrm>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SAS alos provides the ability to combine an iterative DO loop with a conditional clause.  The loop will stop when the stopping value is reached or when the condition is met – whch ever occurs first.</a:t>
            </a:r>
          </a:p>
        </p:txBody>
      </p:sp>
    </p:spTree>
    <p:extLst>
      <p:ext uri="{BB962C8B-B14F-4D97-AF65-F5344CB8AC3E}">
        <p14:creationId xmlns:p14="http://schemas.microsoft.com/office/powerpoint/2010/main" val="1436921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C596075-B411-4C03-ADD3-010E123C0F6D}" type="slidenum">
              <a:rPr lang="en-US" altLang="en-US" sz="1200">
                <a:solidFill>
                  <a:schemeClr val="tx1"/>
                </a:solidFill>
                <a:latin typeface="Times New Roman" panose="02020603050405020304" pitchFamily="18" charset="0"/>
              </a:rPr>
              <a:pPr/>
              <a:t>54</a:t>
            </a:fld>
            <a:endParaRPr lang="en-US" altLang="en-US" sz="1200">
              <a:solidFill>
                <a:schemeClr val="tx1"/>
              </a:solidFill>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xfrm>
            <a:off x="-14224000" y="-11796713"/>
            <a:ext cx="16638588" cy="12480926"/>
          </a:xfrm>
        </p:spPr>
      </p:sp>
      <p:sp>
        <p:nvSpPr>
          <p:cNvPr id="194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could be run as a demo.  Run as is, discuss results then change to a DO WHILE. Note that the value of YEAR is different because of when the condition is checked.</a:t>
            </a:r>
          </a:p>
          <a:p>
            <a:r>
              <a:rPr lang="en-US" altLang="en-US" smtClean="0">
                <a:latin typeface="Times New Roman" panose="02020603050405020304" pitchFamily="18" charset="0"/>
              </a:rPr>
              <a:t>This is a DO UNTIL, so the condition is checked BEFORE the index variable is incremented.</a:t>
            </a:r>
          </a:p>
          <a:p>
            <a:r>
              <a:rPr lang="en-US" altLang="en-US" smtClean="0">
                <a:latin typeface="Times New Roman" panose="02020603050405020304" pitchFamily="18" charset="0"/>
              </a:rPr>
              <a:t>Using a DO WHILE would yield the same value for CAPITAL, but YEAR would be 28. (because the index variable is incremented and then the condition is checked.)</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Students often ask “Which is the right answer?  Is it 27 or 28 years?”  The answer is 27 years.  </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12199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0C1FB54-5C48-4385-AE5E-AFFC60A6E6E7}" type="slidenum">
              <a:rPr lang="en-US" altLang="en-US" sz="1200">
                <a:solidFill>
                  <a:schemeClr val="tx1"/>
                </a:solidFill>
                <a:latin typeface="Times New Roman" panose="02020603050405020304" pitchFamily="18" charset="0"/>
              </a:rPr>
              <a:pPr/>
              <a:t>55</a:t>
            </a:fld>
            <a:endParaRPr lang="en-US" altLang="en-US" sz="1200">
              <a:solidFill>
                <a:schemeClr val="tx1"/>
              </a:solidFill>
              <a:latin typeface="Times New Roman" panose="02020603050405020304" pitchFamily="18" charset="0"/>
            </a:endParaRPr>
          </a:p>
        </p:txBody>
      </p:sp>
      <p:sp>
        <p:nvSpPr>
          <p:cNvPr id="195587" name="Rectangle 2"/>
          <p:cNvSpPr>
            <a:spLocks noGrp="1" noRot="1" noChangeAspect="1" noChangeArrowheads="1" noTextEdit="1"/>
          </p:cNvSpPr>
          <p:nvPr>
            <p:ph type="sldImg"/>
          </p:nvPr>
        </p:nvSpPr>
        <p:spPr>
          <a:xfrm>
            <a:off x="1143000" y="685800"/>
            <a:ext cx="4570413" cy="3429000"/>
          </a:xfrm>
        </p:spPr>
      </p:sp>
      <p:sp>
        <p:nvSpPr>
          <p:cNvPr id="195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Using a DO WHILE yields the same value for CAPITAL, but YEAR is 28. (the condition is checked AFTER the index variable is incremented.)</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30488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BE66014-57DA-4C57-A9F5-1E7E2A1633E9}" type="slidenum">
              <a:rPr lang="en-US" altLang="en-US" sz="1200">
                <a:solidFill>
                  <a:schemeClr val="tx1"/>
                </a:solidFill>
                <a:latin typeface="Times New Roman" panose="02020603050405020304" pitchFamily="18" charset="0"/>
              </a:rPr>
              <a:pPr/>
              <a:t>56</a:t>
            </a:fld>
            <a:endParaRPr lang="en-US" altLang="en-US" sz="1200">
              <a:solidFill>
                <a:schemeClr val="tx1"/>
              </a:solidFill>
              <a:latin typeface="Times New Roman" panose="02020603050405020304" pitchFamily="18" charset="0"/>
            </a:endParaRPr>
          </a:p>
        </p:txBody>
      </p:sp>
      <p:sp>
        <p:nvSpPr>
          <p:cNvPr id="196611" name="Rectangle 2"/>
          <p:cNvSpPr>
            <a:spLocks noGrp="1" noRot="1" noChangeAspect="1" noChangeArrowheads="1" noTextEdit="1"/>
          </p:cNvSpPr>
          <p:nvPr>
            <p:ph type="sldImg"/>
          </p:nvPr>
        </p:nvSpPr>
        <p:spPr>
          <a:xfrm>
            <a:off x="-14224000" y="-11796713"/>
            <a:ext cx="16638588" cy="12480926"/>
          </a:xfrm>
        </p:spPr>
      </p:sp>
      <p:sp>
        <p:nvSpPr>
          <p:cNvPr id="196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A dop loop can be nested inside another loop.</a:t>
            </a:r>
          </a:p>
        </p:txBody>
      </p:sp>
    </p:spTree>
    <p:extLst>
      <p:ext uri="{BB962C8B-B14F-4D97-AF65-F5344CB8AC3E}">
        <p14:creationId xmlns:p14="http://schemas.microsoft.com/office/powerpoint/2010/main" val="171860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5E14047-6842-4EB3-B6F1-F93C5B8360F3}" type="slidenum">
              <a:rPr lang="en-US" altLang="en-US" sz="1200">
                <a:solidFill>
                  <a:schemeClr val="tx1"/>
                </a:solidFill>
                <a:latin typeface="Times New Roman" panose="02020603050405020304" pitchFamily="18" charset="0"/>
              </a:rPr>
              <a:pPr/>
              <a:t>57</a:t>
            </a:fld>
            <a:endParaRPr lang="en-US" altLang="en-US" sz="1200">
              <a:solidFill>
                <a:schemeClr val="tx1"/>
              </a:solidFill>
              <a:latin typeface="Times New Roman" panose="02020603050405020304" pitchFamily="18" charset="0"/>
            </a:endParaRPr>
          </a:p>
        </p:txBody>
      </p:sp>
      <p:sp>
        <p:nvSpPr>
          <p:cNvPr id="197635" name="Rectangle 2"/>
          <p:cNvSpPr>
            <a:spLocks noGrp="1" noRot="1" noChangeAspect="1" noChangeArrowheads="1" noTextEdit="1"/>
          </p:cNvSpPr>
          <p:nvPr>
            <p:ph type="sldImg"/>
          </p:nvPr>
        </p:nvSpPr>
        <p:spPr>
          <a:xfrm>
            <a:off x="-14224000" y="-11796713"/>
            <a:ext cx="16638588" cy="12480926"/>
          </a:xfrm>
        </p:spPr>
      </p:sp>
      <p:sp>
        <p:nvSpPr>
          <p:cNvPr id="197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Inthis example the outer loop executes 5 times, and the inner loop executes 4 times for each iteration of the outer loop, so the capital calculation executes 20 times.  The explicit output statement is in the outer loop, so 5 observations are written to the new data set.</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Mention that indenting makes the program easier to read and maintain, and less error prone since ti is easy to see where each loop ends and what statements are iterated in each loop.  </a:t>
            </a:r>
          </a:p>
        </p:txBody>
      </p:sp>
    </p:spTree>
    <p:extLst>
      <p:ext uri="{BB962C8B-B14F-4D97-AF65-F5344CB8AC3E}">
        <p14:creationId xmlns:p14="http://schemas.microsoft.com/office/powerpoint/2010/main" val="29258173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5A34CC0-985D-45F2-9DF6-1AC0B7C8D736}" type="slidenum">
              <a:rPr lang="en-US" altLang="en-US" sz="1200">
                <a:solidFill>
                  <a:schemeClr val="tx1"/>
                </a:solidFill>
                <a:latin typeface="Times New Roman" panose="02020603050405020304" pitchFamily="18" charset="0"/>
              </a:rPr>
              <a:pPr/>
              <a:t>58</a:t>
            </a:fld>
            <a:endParaRPr lang="en-US" altLang="en-US" sz="1200">
              <a:solidFill>
                <a:schemeClr val="tx1"/>
              </a:solidFill>
              <a:latin typeface="Times New Roman" panose="02020603050405020304" pitchFamily="18" charset="0"/>
            </a:endParaRPr>
          </a:p>
        </p:txBody>
      </p:sp>
      <p:sp>
        <p:nvSpPr>
          <p:cNvPr id="198659" name="Rectangle 2"/>
          <p:cNvSpPr>
            <a:spLocks noGrp="1" noRot="1" noChangeAspect="1" noChangeArrowheads="1" noTextEdit="1"/>
          </p:cNvSpPr>
          <p:nvPr>
            <p:ph type="sldImg"/>
          </p:nvPr>
        </p:nvSpPr>
        <p:spPr>
          <a:xfrm>
            <a:off x="-14224000" y="-11796713"/>
            <a:ext cx="16638588" cy="12480926"/>
          </a:xfrm>
        </p:spPr>
      </p:sp>
      <p:sp>
        <p:nvSpPr>
          <p:cNvPr id="198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Here are the 5 observations  - one for each year.</a:t>
            </a:r>
          </a:p>
        </p:txBody>
      </p:sp>
    </p:spTree>
    <p:extLst>
      <p:ext uri="{BB962C8B-B14F-4D97-AF65-F5344CB8AC3E}">
        <p14:creationId xmlns:p14="http://schemas.microsoft.com/office/powerpoint/2010/main" val="238997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5089E57-FC03-49BF-AEAA-117814B07288}" type="slidenum">
              <a:rPr lang="en-US" altLang="en-US" sz="1200">
                <a:solidFill>
                  <a:schemeClr val="tx1"/>
                </a:solidFill>
                <a:latin typeface="Times New Roman" panose="02020603050405020304" pitchFamily="18" charset="0"/>
              </a:rPr>
              <a:pPr/>
              <a:t>9</a:t>
            </a:fld>
            <a:endParaRPr lang="en-US" altLang="en-US" sz="1200">
              <a:solidFill>
                <a:schemeClr val="tx1"/>
              </a:solidFill>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xfrm>
            <a:off x="-14224000" y="-11796713"/>
            <a:ext cx="16638588" cy="12480926"/>
          </a:xfrm>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There are different forms of iterative DO loops, but each executes the enclosed statements repeatedly.</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Don't go into detail. These are covered on other slides.</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513895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230675A-B593-4463-ADBB-E7443011BF61}" type="slidenum">
              <a:rPr lang="en-US" altLang="en-US" sz="1200">
                <a:solidFill>
                  <a:schemeClr val="tx1"/>
                </a:solidFill>
                <a:latin typeface="Times New Roman" panose="02020603050405020304" pitchFamily="18" charset="0"/>
              </a:rPr>
              <a:pPr/>
              <a:t>60</a:t>
            </a:fld>
            <a:endParaRPr lang="en-US" altLang="en-US" sz="1200">
              <a:solidFill>
                <a:schemeClr val="tx1"/>
              </a:solidFill>
              <a:latin typeface="Times New Roman" panose="02020603050405020304" pitchFamily="18" charset="0"/>
            </a:endParaRPr>
          </a:p>
        </p:txBody>
      </p:sp>
      <p:sp>
        <p:nvSpPr>
          <p:cNvPr id="199683" name="Rectangle 2"/>
          <p:cNvSpPr>
            <a:spLocks noGrp="1" noRot="1" noChangeAspect="1" noChangeArrowheads="1" noTextEdit="1"/>
          </p:cNvSpPr>
          <p:nvPr>
            <p:ph type="sldImg"/>
          </p:nvPr>
        </p:nvSpPr>
        <p:spPr>
          <a:xfrm>
            <a:off x="-14224000" y="-11796713"/>
            <a:ext cx="16638588" cy="12480926"/>
          </a:xfrm>
        </p:spPr>
      </p:sp>
      <p:sp>
        <p:nvSpPr>
          <p:cNvPr id="199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Answer: Move the output statement inside the inner loop.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additional question is to ask what else needs to be done?</a:t>
            </a:r>
          </a:p>
          <a:p>
            <a:r>
              <a:rPr lang="en-US" altLang="en-US" smtClean="0">
                <a:latin typeface="Times New Roman" panose="02020603050405020304" pitchFamily="18" charset="0"/>
              </a:rPr>
              <a:t>Answer:  Do not drop Quarter since it is now meaningful in the output data set.</a:t>
            </a:r>
          </a:p>
          <a:p>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5940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5268643-1780-4D43-AA2A-16646EFDED3F}" type="slidenum">
              <a:rPr lang="en-US" altLang="en-US" sz="1200">
                <a:solidFill>
                  <a:schemeClr val="tx1"/>
                </a:solidFill>
                <a:latin typeface="Times New Roman" panose="02020603050405020304" pitchFamily="18" charset="0"/>
              </a:rPr>
              <a:pPr/>
              <a:t>61</a:t>
            </a:fld>
            <a:endParaRPr lang="en-US" altLang="en-US" sz="1200">
              <a:solidFill>
                <a:schemeClr val="tx1"/>
              </a:solidFill>
              <a:latin typeface="Times New Roman" panose="02020603050405020304" pitchFamily="18" charset="0"/>
            </a:endParaRPr>
          </a:p>
        </p:txBody>
      </p:sp>
      <p:sp>
        <p:nvSpPr>
          <p:cNvPr id="200707" name="Rectangle 2"/>
          <p:cNvSpPr>
            <a:spLocks noGrp="1" noRot="1" noChangeAspect="1" noChangeArrowheads="1" noTextEdit="1"/>
          </p:cNvSpPr>
          <p:nvPr>
            <p:ph type="sldImg"/>
          </p:nvPr>
        </p:nvSpPr>
        <p:spPr>
          <a:xfrm>
            <a:off x="-14224000" y="-11796713"/>
            <a:ext cx="16638588" cy="12480926"/>
          </a:xfrm>
        </p:spPr>
      </p:sp>
      <p:sp>
        <p:nvSpPr>
          <p:cNvPr id="200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Move the output statement and do not drop Quarter.  Demonstrate or discuss what the output would look like if Quarter was not dropped. (there would be 4 observations for each year and nothing to explain why.)</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00147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771B837-E521-43A4-8726-16DA1745320C}" type="slidenum">
              <a:rPr lang="en-US" altLang="en-US" sz="1200">
                <a:solidFill>
                  <a:schemeClr val="tx1"/>
                </a:solidFill>
                <a:latin typeface="Times New Roman" panose="02020603050405020304" pitchFamily="18" charset="0"/>
              </a:rPr>
              <a:pPr/>
              <a:t>62</a:t>
            </a:fld>
            <a:endParaRPr lang="en-US" altLang="en-US" sz="1200">
              <a:solidFill>
                <a:schemeClr val="tx1"/>
              </a:solidFill>
              <a:latin typeface="Times New Roman" panose="02020603050405020304" pitchFamily="18" charset="0"/>
            </a:endParaRPr>
          </a:p>
        </p:txBody>
      </p:sp>
      <p:sp>
        <p:nvSpPr>
          <p:cNvPr id="201731" name="Rectangle 2"/>
          <p:cNvSpPr>
            <a:spLocks noGrp="1" noRot="1" noChangeAspect="1" noChangeArrowheads="1" noTextEdit="1"/>
          </p:cNvSpPr>
          <p:nvPr>
            <p:ph type="sldImg"/>
          </p:nvPr>
        </p:nvSpPr>
        <p:spPr>
          <a:xfrm>
            <a:off x="-14224000" y="-11796713"/>
            <a:ext cx="16638588" cy="12480926"/>
          </a:xfrm>
        </p:spPr>
      </p:sp>
      <p:sp>
        <p:nvSpPr>
          <p:cNvPr id="201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In this investment example an input data set is used to get information on banks and interest rates.  Compare the final earnings at each bank.  </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It helps to mention that it is obvious that the banks with the highest rate will give the best return, but nmake up a story about the first bank giving away a digital camera or an iPod or some free gift!</a:t>
            </a:r>
          </a:p>
        </p:txBody>
      </p:sp>
    </p:spTree>
    <p:extLst>
      <p:ext uri="{BB962C8B-B14F-4D97-AF65-F5344CB8AC3E}">
        <p14:creationId xmlns:p14="http://schemas.microsoft.com/office/powerpoint/2010/main" val="2345460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074938FD-1025-4654-BEBA-7DF0C5D655D0}" type="slidenum">
              <a:rPr lang="en-US" altLang="en-US" sz="1200">
                <a:solidFill>
                  <a:schemeClr val="tx1"/>
                </a:solidFill>
                <a:latin typeface="Times New Roman" panose="02020603050405020304" pitchFamily="18" charset="0"/>
              </a:rPr>
              <a:pPr/>
              <a:t>63</a:t>
            </a:fld>
            <a:endParaRPr lang="en-US" altLang="en-US" sz="1200">
              <a:solidFill>
                <a:schemeClr val="tx1"/>
              </a:solidFill>
              <a:latin typeface="Times New Roman" panose="02020603050405020304" pitchFamily="18" charset="0"/>
            </a:endParaRPr>
          </a:p>
        </p:txBody>
      </p:sp>
      <p:sp>
        <p:nvSpPr>
          <p:cNvPr id="202755" name="Rectangle 2"/>
          <p:cNvSpPr>
            <a:spLocks noGrp="1" noRot="1" noChangeAspect="1" noChangeArrowheads="1" noTextEdit="1"/>
          </p:cNvSpPr>
          <p:nvPr>
            <p:ph type="sldImg"/>
          </p:nvPr>
        </p:nvSpPr>
        <p:spPr>
          <a:xfrm>
            <a:off x="-14224000" y="-11796713"/>
            <a:ext cx="16638588" cy="12480926"/>
          </a:xfrm>
        </p:spPr>
      </p:sp>
      <p:sp>
        <p:nvSpPr>
          <p:cNvPr id="202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 data step iterates three times – once for each observation in the input data set.  Now the Capital calculation executes 60 times, but it only appears once in the program.  This shows that DO loops result in more concise, compact programs.</a:t>
            </a:r>
          </a:p>
        </p:txBody>
      </p:sp>
    </p:spTree>
    <p:extLst>
      <p:ext uri="{BB962C8B-B14F-4D97-AF65-F5344CB8AC3E}">
        <p14:creationId xmlns:p14="http://schemas.microsoft.com/office/powerpoint/2010/main" val="1136503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039728CF-BD1F-4FA7-9613-EC6034D8CFC2}" type="slidenum">
              <a:rPr lang="en-US" altLang="en-US" sz="1200">
                <a:solidFill>
                  <a:schemeClr val="tx1"/>
                </a:solidFill>
                <a:latin typeface="Times New Roman" panose="02020603050405020304" pitchFamily="18" charset="0"/>
              </a:rPr>
              <a:pPr/>
              <a:t>64</a:t>
            </a:fld>
            <a:endParaRPr lang="en-US" altLang="en-US" sz="1200">
              <a:solidFill>
                <a:schemeClr val="tx1"/>
              </a:solidFill>
              <a:latin typeface="Times New Roman" panose="02020603050405020304" pitchFamily="18" charset="0"/>
            </a:endParaRPr>
          </a:p>
        </p:txBody>
      </p:sp>
      <p:sp>
        <p:nvSpPr>
          <p:cNvPr id="203779" name="Rectangle 2"/>
          <p:cNvSpPr>
            <a:spLocks noGrp="1" noRot="1" noChangeAspect="1" noChangeArrowheads="1" noTextEdit="1"/>
          </p:cNvSpPr>
          <p:nvPr>
            <p:ph type="sldImg"/>
          </p:nvPr>
        </p:nvSpPr>
        <p:spPr>
          <a:xfrm>
            <a:off x="-14224000" y="-11796713"/>
            <a:ext cx="16638588" cy="12480926"/>
          </a:xfrm>
        </p:spPr>
      </p:sp>
      <p:sp>
        <p:nvSpPr>
          <p:cNvPr id="203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8232508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D9A9C04-3975-4E27-BC82-F3352E72794A}" type="slidenum">
              <a:rPr lang="en-US" altLang="en-US" sz="1200">
                <a:solidFill>
                  <a:schemeClr val="tx1"/>
                </a:solidFill>
                <a:latin typeface="Times New Roman" panose="02020603050405020304" pitchFamily="18" charset="0"/>
              </a:rPr>
              <a:pPr/>
              <a:t>65</a:t>
            </a:fld>
            <a:endParaRPr lang="en-US" altLang="en-US" sz="1200">
              <a:solidFill>
                <a:schemeClr val="tx1"/>
              </a:solidFill>
              <a:latin typeface="Times New Roman" panose="02020603050405020304" pitchFamily="18" charset="0"/>
            </a:endParaRPr>
          </a:p>
        </p:txBody>
      </p:sp>
      <p:sp>
        <p:nvSpPr>
          <p:cNvPr id="204803" name="Rectangle 2"/>
          <p:cNvSpPr>
            <a:spLocks noGrp="1" noRot="1" noChangeAspect="1" noChangeArrowheads="1" noTextEdit="1"/>
          </p:cNvSpPr>
          <p:nvPr>
            <p:ph type="sldImg"/>
          </p:nvPr>
        </p:nvSpPr>
        <p:spPr>
          <a:xfrm>
            <a:off x="-14224000" y="-11796713"/>
            <a:ext cx="16638588" cy="12480926"/>
          </a:xfrm>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11660112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721B8B7-E8E3-4457-A42C-90B25F73B165}" type="slidenum">
              <a:rPr lang="en-US" altLang="en-US" sz="1200">
                <a:solidFill>
                  <a:schemeClr val="tx1"/>
                </a:solidFill>
                <a:latin typeface="Times New Roman" panose="02020603050405020304" pitchFamily="18" charset="0"/>
              </a:rPr>
              <a:pPr/>
              <a:t>66</a:t>
            </a:fld>
            <a:endParaRPr lang="en-US" altLang="en-US" sz="1200">
              <a:solidFill>
                <a:schemeClr val="tx1"/>
              </a:solidFill>
              <a:latin typeface="Times New Roman" panose="02020603050405020304" pitchFamily="18" charset="0"/>
            </a:endParaRPr>
          </a:p>
        </p:txBody>
      </p:sp>
      <p:sp>
        <p:nvSpPr>
          <p:cNvPr id="205827" name="Rectangle 2"/>
          <p:cNvSpPr>
            <a:spLocks noGrp="1" noRot="1" noChangeAspect="1" noChangeArrowheads="1" noTextEdit="1"/>
          </p:cNvSpPr>
          <p:nvPr>
            <p:ph type="sldImg"/>
          </p:nvPr>
        </p:nvSpPr>
        <p:spPr>
          <a:xfrm>
            <a:off x="-14224000" y="-11796713"/>
            <a:ext cx="16638588" cy="12480926"/>
          </a:xfrm>
        </p:spPr>
      </p:sp>
      <p:sp>
        <p:nvSpPr>
          <p:cNvPr id="205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4236374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DB5E22F-93F9-40FC-AE25-98A6282F32AB}" type="slidenum">
              <a:rPr lang="en-US" altLang="en-US" sz="1200">
                <a:solidFill>
                  <a:schemeClr val="tx1"/>
                </a:solidFill>
                <a:latin typeface="Times New Roman" panose="02020603050405020304" pitchFamily="18" charset="0"/>
              </a:rPr>
              <a:pPr/>
              <a:t>67</a:t>
            </a:fld>
            <a:endParaRPr lang="en-US" altLang="en-US" sz="1200">
              <a:solidFill>
                <a:schemeClr val="tx1"/>
              </a:solidFill>
              <a:latin typeface="Times New Roman" panose="02020603050405020304" pitchFamily="18" charset="0"/>
            </a:endParaRPr>
          </a:p>
        </p:txBody>
      </p:sp>
      <p:sp>
        <p:nvSpPr>
          <p:cNvPr id="206851" name="Rectangle 2"/>
          <p:cNvSpPr>
            <a:spLocks noGrp="1" noRot="1" noChangeAspect="1" noChangeArrowheads="1" noTextEdit="1"/>
          </p:cNvSpPr>
          <p:nvPr>
            <p:ph type="sldImg"/>
          </p:nvPr>
        </p:nvSpPr>
        <p:spPr>
          <a:xfrm>
            <a:off x="-14224000" y="-11796713"/>
            <a:ext cx="16638588" cy="12480926"/>
          </a:xfrm>
        </p:spPr>
      </p:sp>
      <p:sp>
        <p:nvSpPr>
          <p:cNvPr id="206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523111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998E42B-E7D4-46E2-B7EC-84F4EF1425AD}" type="slidenum">
              <a:rPr lang="en-US" altLang="en-US" sz="1200">
                <a:solidFill>
                  <a:schemeClr val="tx1"/>
                </a:solidFill>
                <a:latin typeface="Times New Roman" panose="02020603050405020304" pitchFamily="18" charset="0"/>
              </a:rPr>
              <a:pPr/>
              <a:t>68</a:t>
            </a:fld>
            <a:endParaRPr lang="en-US" altLang="en-US" sz="1200">
              <a:solidFill>
                <a:schemeClr val="tx1"/>
              </a:solidFill>
              <a:latin typeface="Times New Roman" panose="02020603050405020304" pitchFamily="18" charset="0"/>
            </a:endParaRPr>
          </a:p>
        </p:txBody>
      </p:sp>
      <p:sp>
        <p:nvSpPr>
          <p:cNvPr id="207875" name="Rectangle 2"/>
          <p:cNvSpPr>
            <a:spLocks noGrp="1" noRot="1" noChangeAspect="1" noChangeArrowheads="1" noTextEdit="1"/>
          </p:cNvSpPr>
          <p:nvPr>
            <p:ph type="sldImg"/>
          </p:nvPr>
        </p:nvSpPr>
        <p:spPr>
          <a:xfrm>
            <a:off x="-14224000" y="-11796713"/>
            <a:ext cx="16638588" cy="12480926"/>
          </a:xfrm>
        </p:spPr>
      </p:sp>
      <p:sp>
        <p:nvSpPr>
          <p:cNvPr id="207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195022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208CBE7-F937-41AC-98BE-6A89AA141AD0}" type="slidenum">
              <a:rPr lang="en-US" altLang="en-US" sz="1200">
                <a:solidFill>
                  <a:schemeClr val="tx1"/>
                </a:solidFill>
                <a:latin typeface="Times New Roman" panose="02020603050405020304" pitchFamily="18" charset="0"/>
              </a:rPr>
              <a:pPr/>
              <a:t>74</a:t>
            </a:fld>
            <a:endParaRPr lang="en-US" altLang="en-US" sz="1200">
              <a:solidFill>
                <a:schemeClr val="tx1"/>
              </a:solidFill>
              <a:latin typeface="Times New Roman" panose="02020603050405020304" pitchFamily="18" charset="0"/>
            </a:endParaRPr>
          </a:p>
        </p:txBody>
      </p:sp>
      <p:sp>
        <p:nvSpPr>
          <p:cNvPr id="208899" name="Rectangle 2"/>
          <p:cNvSpPr>
            <a:spLocks noGrp="1" noRot="1" noChangeAspect="1" noChangeArrowheads="1" noTextEdit="1"/>
          </p:cNvSpPr>
          <p:nvPr>
            <p:ph type="sldImg"/>
          </p:nvPr>
        </p:nvSpPr>
        <p:spPr>
          <a:xfrm>
            <a:off x="-14224000" y="-11796713"/>
            <a:ext cx="16638588" cy="12480926"/>
          </a:xfrm>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SAS arrays are different from arrays in other languages.  We’ll explore what makes them different in this section.</a:t>
            </a:r>
          </a:p>
        </p:txBody>
      </p:sp>
    </p:spTree>
    <p:extLst>
      <p:ext uri="{BB962C8B-B14F-4D97-AF65-F5344CB8AC3E}">
        <p14:creationId xmlns:p14="http://schemas.microsoft.com/office/powerpoint/2010/main" val="97733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30DAA7E-8823-428C-A60F-AC73F9CE5A4A}" type="slidenum">
              <a:rPr lang="en-US" altLang="en-US" sz="1200">
                <a:solidFill>
                  <a:schemeClr val="tx1"/>
                </a:solidFill>
                <a:latin typeface="Times New Roman" panose="02020603050405020304" pitchFamily="18" charset="0"/>
              </a:rPr>
              <a:pPr/>
              <a:t>10</a:t>
            </a:fld>
            <a:endParaRPr lang="en-US" altLang="en-US" sz="1200">
              <a:solidFill>
                <a:schemeClr val="tx1"/>
              </a:solidFill>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xfrm>
            <a:off x="-14224000" y="-11796713"/>
            <a:ext cx="16638588" cy="12480926"/>
          </a:xfrm>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Let’s take a look at the first from of the iterative DO statement.  This is the type we used in the investment prgram we looked at earlier.</a:t>
            </a:r>
          </a:p>
        </p:txBody>
      </p:sp>
    </p:spTree>
    <p:extLst>
      <p:ext uri="{BB962C8B-B14F-4D97-AF65-F5344CB8AC3E}">
        <p14:creationId xmlns:p14="http://schemas.microsoft.com/office/powerpoint/2010/main" val="42902976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a:xfrm>
            <a:off x="-14224000" y="-11796713"/>
            <a:ext cx="16638588" cy="12480926"/>
          </a:xfrm>
        </p:spPr>
      </p:sp>
      <p:sp>
        <p:nvSpPr>
          <p:cNvPr id="2099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Exampleuses the Study.employee_donations data set. It has 4 numeric variables that hold the quarterly donation amounts. (There are 2 additional variables that will not be used in this example: Paid_By and Recipients.</a:t>
            </a:r>
          </a:p>
        </p:txBody>
      </p:sp>
      <p:sp>
        <p:nvSpPr>
          <p:cNvPr id="20992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5A62B3A-2467-400C-9D1D-4C2A861EC145}" type="slidenum">
              <a:rPr lang="en-US" altLang="en-US" sz="1200">
                <a:solidFill>
                  <a:schemeClr val="tx1"/>
                </a:solidFill>
                <a:latin typeface="Times New Roman" panose="02020603050405020304" pitchFamily="18" charset="0"/>
              </a:rPr>
              <a:pPr/>
              <a:t>75</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78269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11EFE7E-0823-488D-9099-8E549B742E85}" type="slidenum">
              <a:rPr lang="en-US" altLang="en-US" sz="1200">
                <a:solidFill>
                  <a:schemeClr val="tx1"/>
                </a:solidFill>
                <a:latin typeface="Times New Roman" panose="02020603050405020304" pitchFamily="18" charset="0"/>
              </a:rPr>
              <a:pPr/>
              <a:t>76</a:t>
            </a:fld>
            <a:endParaRPr lang="en-US" altLang="en-US" sz="1200">
              <a:solidFill>
                <a:schemeClr val="tx1"/>
              </a:solidFill>
              <a:latin typeface="Times New Roman" panose="02020603050405020304" pitchFamily="18" charset="0"/>
            </a:endParaRPr>
          </a:p>
        </p:txBody>
      </p:sp>
      <p:sp>
        <p:nvSpPr>
          <p:cNvPr id="210947" name="Rectangle 2"/>
          <p:cNvSpPr>
            <a:spLocks noGrp="1" noRot="1" noChangeAspect="1" noChangeArrowheads="1" noTextEdit="1"/>
          </p:cNvSpPr>
          <p:nvPr>
            <p:ph type="sldImg"/>
          </p:nvPr>
        </p:nvSpPr>
        <p:spPr>
          <a:xfrm>
            <a:off x="-14224000" y="-11796713"/>
            <a:ext cx="16638588" cy="12480926"/>
          </a:xfrm>
        </p:spPr>
      </p:sp>
      <p:sp>
        <p:nvSpPr>
          <p:cNvPr id="210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Looking at this you may think – let’s use  a DO loop so that we can replace the 4 calculations with a single calculation, but…</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Note: The KEEP statement results in droppping the two unwanted variables, Paid_By and Recipients.</a:t>
            </a:r>
          </a:p>
        </p:txBody>
      </p:sp>
    </p:spTree>
    <p:extLst>
      <p:ext uri="{BB962C8B-B14F-4D97-AF65-F5344CB8AC3E}">
        <p14:creationId xmlns:p14="http://schemas.microsoft.com/office/powerpoint/2010/main" val="26309143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xfrm>
            <a:off x="-14224000" y="-11796713"/>
            <a:ext cx="16638588" cy="12480926"/>
          </a:xfrm>
        </p:spPr>
      </p:sp>
      <p:sp>
        <p:nvSpPr>
          <p:cNvPr id="2119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They cannot be replaced because each one refers to a different variable.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Think about it – what statement can be used in the DO loop to perform the equivalent calculations??  There isn’t one – unless we use an array.</a:t>
            </a:r>
          </a:p>
        </p:txBody>
      </p:sp>
      <p:sp>
        <p:nvSpPr>
          <p:cNvPr id="21197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EA51DF2-A0A3-4B7E-93F3-E47849C2F203}" type="slidenum">
              <a:rPr lang="en-US" altLang="en-US" sz="1200">
                <a:solidFill>
                  <a:schemeClr val="tx1"/>
                </a:solidFill>
                <a:latin typeface="Times New Roman" panose="02020603050405020304" pitchFamily="18" charset="0"/>
              </a:rPr>
              <a:pPr/>
              <a:t>77</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190459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xfrm>
            <a:off x="-14224000" y="-11796713"/>
            <a:ext cx="16638588" cy="12480926"/>
          </a:xfrm>
        </p:spPr>
      </p:sp>
      <p:sp>
        <p:nvSpPr>
          <p:cNvPr id="2129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array is an alternate way of accessing values stored in the PDV.</a:t>
            </a:r>
          </a:p>
        </p:txBody>
      </p:sp>
      <p:sp>
        <p:nvSpPr>
          <p:cNvPr id="21299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5D1C999-1DAB-45AF-B049-8A350486C273}" type="slidenum">
              <a:rPr lang="en-US" altLang="en-US" sz="1200">
                <a:solidFill>
                  <a:schemeClr val="tx1"/>
                </a:solidFill>
                <a:latin typeface="Times New Roman" panose="02020603050405020304" pitchFamily="18" charset="0"/>
              </a:rPr>
              <a:pPr/>
              <a:t>78</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284703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xfrm>
            <a:off x="-14224000" y="-11796713"/>
            <a:ext cx="16638588" cy="12480926"/>
          </a:xfrm>
        </p:spPr>
      </p:sp>
      <p:sp>
        <p:nvSpPr>
          <p:cNvPr id="2140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is how SAS arrays differ from other languages – in SAS an array is a temporary grouping of variables in the PDV.  It exists only for the duration of the DATA step.  The array is not a variable.</a:t>
            </a:r>
          </a:p>
        </p:txBody>
      </p:sp>
      <p:sp>
        <p:nvSpPr>
          <p:cNvPr id="21402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AD66004B-1E4F-4CA8-A68A-DBC175ADA909}" type="slidenum">
              <a:rPr lang="en-US" altLang="en-US" sz="1200">
                <a:solidFill>
                  <a:schemeClr val="tx1"/>
                </a:solidFill>
                <a:latin typeface="Times New Roman" panose="02020603050405020304" pitchFamily="18" charset="0"/>
              </a:rPr>
              <a:pPr/>
              <a:t>79</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6016861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xfrm>
            <a:off x="-14224000" y="-11796713"/>
            <a:ext cx="16638588" cy="12480926"/>
          </a:xfrm>
        </p:spPr>
      </p:sp>
      <p:sp>
        <p:nvSpPr>
          <p:cNvPr id="2150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We’ll define an array named CONTRIB and use it to refer to the 4 variables, Qtr1-Qtr4 using a common name. This will allow us to use a DO loop to access the array elements.</a:t>
            </a:r>
          </a:p>
        </p:txBody>
      </p:sp>
      <p:sp>
        <p:nvSpPr>
          <p:cNvPr id="21504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6B61C58-C4C1-447F-98B2-2EAD22AA5AE2}" type="slidenum">
              <a:rPr lang="en-US" altLang="en-US" sz="1200">
                <a:solidFill>
                  <a:schemeClr val="tx1"/>
                </a:solidFill>
                <a:latin typeface="Times New Roman" panose="02020603050405020304" pitchFamily="18" charset="0"/>
              </a:rPr>
              <a:pPr/>
              <a:t>80</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493144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xfrm>
            <a:off x="-14224000" y="-11796713"/>
            <a:ext cx="16638588" cy="12480926"/>
          </a:xfrm>
        </p:spPr>
      </p:sp>
      <p:sp>
        <p:nvSpPr>
          <p:cNvPr id="2160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variables are referred to as elements of the array.</a:t>
            </a:r>
          </a:p>
        </p:txBody>
      </p:sp>
      <p:sp>
        <p:nvSpPr>
          <p:cNvPr id="216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B763B63-C1F7-4B6F-8F61-AF87964A116F}" type="slidenum">
              <a:rPr lang="en-US" altLang="en-US" sz="1200">
                <a:solidFill>
                  <a:schemeClr val="tx1"/>
                </a:solidFill>
                <a:latin typeface="Times New Roman" panose="02020603050405020304" pitchFamily="18" charset="0"/>
              </a:rPr>
              <a:pPr/>
              <a:t>81</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8530927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xfrm>
            <a:off x="-14224000" y="-11796713"/>
            <a:ext cx="16638588" cy="12480926"/>
          </a:xfrm>
        </p:spPr>
      </p:sp>
      <p:sp>
        <p:nvSpPr>
          <p:cNvPr id="2170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And each element is accessed using the array name and a subscript.  Contrib-sub-1 is an alternate way of referring to Qtr1.  Any time you use Contrib{1} the value of Qtr1 will be used.  The same is true for Contrib{2} thru Contrib{4}.</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Now lets take a look at how to define an array.</a:t>
            </a:r>
          </a:p>
        </p:txBody>
      </p:sp>
      <p:sp>
        <p:nvSpPr>
          <p:cNvPr id="2170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08215B6-BF3C-4F35-95E1-0925986653A9}" type="slidenum">
              <a:rPr lang="en-US" altLang="en-US" sz="1200">
                <a:solidFill>
                  <a:schemeClr val="tx1"/>
                </a:solidFill>
                <a:latin typeface="Times New Roman" panose="02020603050405020304" pitchFamily="18" charset="0"/>
              </a:rPr>
              <a:pPr/>
              <a:t>82</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986507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9DFF44E-33EB-46A5-B0C1-545DA601125C}" type="slidenum">
              <a:rPr lang="en-US" altLang="en-US" sz="1200">
                <a:solidFill>
                  <a:schemeClr val="tx1"/>
                </a:solidFill>
                <a:latin typeface="Times New Roman" panose="02020603050405020304" pitchFamily="18" charset="0"/>
              </a:rPr>
              <a:pPr/>
              <a:t>83</a:t>
            </a:fld>
            <a:endParaRPr lang="en-US" altLang="en-US" sz="1200">
              <a:solidFill>
                <a:schemeClr val="tx1"/>
              </a:solidFill>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xfrm>
            <a:off x="-14224000" y="-11796713"/>
            <a:ext cx="16638588" cy="12480926"/>
          </a:xfrm>
        </p:spPr>
      </p:sp>
      <p:sp>
        <p:nvSpPr>
          <p:cNvPr id="218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This is the syntax to define an array.  There is a little more to it than this, so we’ll see an expanded syntax later.</a:t>
            </a:r>
          </a:p>
        </p:txBody>
      </p:sp>
    </p:spTree>
    <p:extLst>
      <p:ext uri="{BB962C8B-B14F-4D97-AF65-F5344CB8AC3E}">
        <p14:creationId xmlns:p14="http://schemas.microsoft.com/office/powerpoint/2010/main" val="849250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xfrm>
            <a:off x="-14224000" y="-11796713"/>
            <a:ext cx="16638588" cy="12480926"/>
          </a:xfrm>
        </p:spPr>
      </p:sp>
      <p:sp>
        <p:nvSpPr>
          <p:cNvPr id="2191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statement defines the Contrib array:</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The array Contrib has 4 elements. They are Qtr1, Qtr2, Qtr3 and Qtr4.</a:t>
            </a:r>
          </a:p>
        </p:txBody>
      </p:sp>
      <p:sp>
        <p:nvSpPr>
          <p:cNvPr id="2191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0CBF913-5E4C-4ED0-9016-EF7D812503DF}" type="slidenum">
              <a:rPr lang="en-US" altLang="en-US" sz="1200">
                <a:solidFill>
                  <a:schemeClr val="tx1"/>
                </a:solidFill>
                <a:latin typeface="Times New Roman" panose="02020603050405020304" pitchFamily="18" charset="0"/>
              </a:rPr>
              <a:pPr/>
              <a:t>84</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930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6FFA8444-5ACF-428E-9E1B-388F57995ED7}" type="slidenum">
              <a:rPr lang="en-US" altLang="en-US" sz="1200">
                <a:solidFill>
                  <a:schemeClr val="tx1"/>
                </a:solidFill>
                <a:latin typeface="Times New Roman" panose="02020603050405020304" pitchFamily="18" charset="0"/>
              </a:rPr>
              <a:pPr/>
              <a:t>11</a:t>
            </a:fld>
            <a:endParaRPr lang="en-US" altLang="en-US" sz="1200">
              <a:solidFill>
                <a:schemeClr val="tx1"/>
              </a:solidFill>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xfrm>
            <a:off x="-14224000" y="-11796713"/>
            <a:ext cx="16638588" cy="12480926"/>
          </a:xfrm>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Sometimes you want the index variableto be written to the data set, and other times you don’t – it is just used as a counter.</a:t>
            </a:r>
          </a:p>
          <a:p>
            <a:r>
              <a:rPr lang="en-US" altLang="en-US" noProof="1" smtClean="0">
                <a:latin typeface="Times New Roman" panose="02020603050405020304" pitchFamily="18" charset="0"/>
              </a:rPr>
              <a:t>Often a simple name, such as I, is used for the index variable.</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If the index variable will be written to the data set, be sur eto give it a meaningful name.</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If you do not wanrt it written to the data set, be sure to drop it.  </a:t>
            </a:r>
          </a:p>
        </p:txBody>
      </p:sp>
    </p:spTree>
    <p:extLst>
      <p:ext uri="{BB962C8B-B14F-4D97-AF65-F5344CB8AC3E}">
        <p14:creationId xmlns:p14="http://schemas.microsoft.com/office/powerpoint/2010/main" val="18027767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xfrm>
            <a:off x="-14224000" y="-11796713"/>
            <a:ext cx="16638588" cy="12480926"/>
          </a:xfrm>
        </p:spPr>
      </p:sp>
      <p:sp>
        <p:nvSpPr>
          <p:cNvPr id="2201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 asterisk can be used instead of a subscript in the array definition to let SAS determine the number of elements in the array. This is convenient when using a variable list.</a:t>
            </a:r>
          </a:p>
          <a:p>
            <a:endParaRPr lang="en-US" altLang="en-US" smtClean="0">
              <a:latin typeface="Times New Roman" panose="02020603050405020304" pitchFamily="18" charset="0"/>
            </a:endParaRPr>
          </a:p>
        </p:txBody>
      </p:sp>
      <p:sp>
        <p:nvSpPr>
          <p:cNvPr id="22016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5EAD992-9830-4F73-A304-F408CC93EBD6}" type="slidenum">
              <a:rPr lang="en-US" altLang="en-US" sz="1200">
                <a:solidFill>
                  <a:schemeClr val="tx1"/>
                </a:solidFill>
                <a:latin typeface="Times New Roman" panose="02020603050405020304" pitchFamily="18" charset="0"/>
              </a:rPr>
              <a:pPr/>
              <a:t>85</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123433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xfrm>
            <a:off x="-14224000" y="-11796713"/>
            <a:ext cx="16638588" cy="12480926"/>
          </a:xfrm>
        </p:spPr>
      </p:sp>
      <p:sp>
        <p:nvSpPr>
          <p:cNvPr id="2211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elements need not be adjacent nor have common variable names. </a:t>
            </a:r>
          </a:p>
        </p:txBody>
      </p:sp>
      <p:sp>
        <p:nvSpPr>
          <p:cNvPr id="22118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533376F-B603-468B-B4FA-3E8A122C0809}" type="slidenum">
              <a:rPr lang="en-US" altLang="en-US" sz="1200">
                <a:solidFill>
                  <a:schemeClr val="tx1"/>
                </a:solidFill>
                <a:latin typeface="Times New Roman" panose="02020603050405020304" pitchFamily="18" charset="0"/>
              </a:rPr>
              <a:pPr/>
              <a:t>86</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788063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73EBE81-DFE7-4EE1-895E-2E3007C9399C}" type="slidenum">
              <a:rPr lang="en-US" altLang="en-US" sz="1200">
                <a:solidFill>
                  <a:schemeClr val="tx1"/>
                </a:solidFill>
                <a:latin typeface="Times New Roman" panose="02020603050405020304" pitchFamily="18" charset="0"/>
              </a:rPr>
              <a:pPr/>
              <a:t>88</a:t>
            </a:fld>
            <a:endParaRPr lang="en-US" altLang="en-US" sz="1200">
              <a:solidFill>
                <a:schemeClr val="tx1"/>
              </a:solidFill>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a:xfrm>
            <a:off x="-14224000" y="-11796713"/>
            <a:ext cx="16638588" cy="12480926"/>
          </a:xfrm>
        </p:spPr>
      </p:sp>
      <p:sp>
        <p:nvSpPr>
          <p:cNvPr id="222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Mismatch between the number of subscripts defined and the number of variables specified in the element list.</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37308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A0DBDAF-7628-4A20-9FCC-3F4FE607E13D}" type="slidenum">
              <a:rPr lang="en-US" altLang="en-US" sz="1200">
                <a:solidFill>
                  <a:schemeClr val="tx1"/>
                </a:solidFill>
                <a:latin typeface="Times New Roman" panose="02020603050405020304" pitchFamily="18" charset="0"/>
              </a:rPr>
              <a:pPr/>
              <a:t>89</a:t>
            </a:fld>
            <a:endParaRPr lang="en-US" altLang="en-US" sz="1200">
              <a:solidFill>
                <a:schemeClr val="tx1"/>
              </a:solidFill>
              <a:latin typeface="Times New Roman" panose="02020603050405020304" pitchFamily="18" charset="0"/>
            </a:endParaRPr>
          </a:p>
        </p:txBody>
      </p:sp>
      <p:sp>
        <p:nvSpPr>
          <p:cNvPr id="223235" name="Rectangle 2"/>
          <p:cNvSpPr>
            <a:spLocks noGrp="1" noRot="1" noChangeAspect="1" noChangeArrowheads="1" noTextEdit="1"/>
          </p:cNvSpPr>
          <p:nvPr>
            <p:ph type="sldImg"/>
          </p:nvPr>
        </p:nvSpPr>
        <p:spPr>
          <a:xfrm>
            <a:off x="-14224000" y="-11796713"/>
            <a:ext cx="16638588" cy="12480926"/>
          </a:xfrm>
        </p:spPr>
      </p:sp>
      <p:sp>
        <p:nvSpPr>
          <p:cNvPr id="223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subscript and element-list must agree.</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895207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7DAC9C4-7D84-4F52-95D1-24F637DBB45F}" type="slidenum">
              <a:rPr lang="en-US" altLang="en-US" sz="1200">
                <a:solidFill>
                  <a:schemeClr val="tx1"/>
                </a:solidFill>
                <a:latin typeface="Times New Roman" panose="02020603050405020304" pitchFamily="18" charset="0"/>
              </a:rPr>
              <a:pPr/>
              <a:t>90</a:t>
            </a:fld>
            <a:endParaRPr lang="en-US" altLang="en-US" sz="1200">
              <a:solidFill>
                <a:schemeClr val="tx1"/>
              </a:solidFill>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a:xfrm>
            <a:off x="-14224000" y="-11796713"/>
            <a:ext cx="16638588" cy="12480926"/>
          </a:xfrm>
        </p:spPr>
      </p:sp>
      <p:sp>
        <p:nvSpPr>
          <p:cNvPr id="224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A DO loop is a convenient way to process every element in an array.</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The DIM( ) function can be used to determine how many elements are in an arry. It is covered in the next section.</a:t>
            </a:r>
          </a:p>
        </p:txBody>
      </p:sp>
    </p:spTree>
    <p:extLst>
      <p:ext uri="{BB962C8B-B14F-4D97-AF65-F5344CB8AC3E}">
        <p14:creationId xmlns:p14="http://schemas.microsoft.com/office/powerpoint/2010/main" val="38010276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4EFEA45-5783-4C47-9895-72ECCCC1732E}" type="slidenum">
              <a:rPr lang="en-US" altLang="en-US" sz="1200">
                <a:solidFill>
                  <a:schemeClr val="tx1"/>
                </a:solidFill>
                <a:latin typeface="Times New Roman" panose="02020603050405020304" pitchFamily="18" charset="0"/>
              </a:rPr>
              <a:pPr/>
              <a:t>91</a:t>
            </a:fld>
            <a:endParaRPr lang="en-US" altLang="en-US" sz="1200">
              <a:solidFill>
                <a:schemeClr val="tx1"/>
              </a:solidFill>
              <a:latin typeface="Times New Roman" panose="02020603050405020304" pitchFamily="18" charset="0"/>
            </a:endParaRPr>
          </a:p>
        </p:txBody>
      </p:sp>
      <p:sp>
        <p:nvSpPr>
          <p:cNvPr id="225283" name="Rectangle 2"/>
          <p:cNvSpPr>
            <a:spLocks noGrp="1" noRot="1" noChangeAspect="1" noChangeArrowheads="1" noTextEdit="1"/>
          </p:cNvSpPr>
          <p:nvPr>
            <p:ph type="sldImg"/>
          </p:nvPr>
        </p:nvSpPr>
        <p:spPr>
          <a:xfrm>
            <a:off x="-14224000" y="-11796713"/>
            <a:ext cx="16638588" cy="12480926"/>
          </a:xfrm>
        </p:spPr>
      </p:sp>
      <p:sp>
        <p:nvSpPr>
          <p:cNvPr id="225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Let’s go back to our Example– remember we want to increase each quarterly donation with a 25% company contribution.  Now we can do this in an iterative DO loop since the array gives us  a common name that can be used to refer to each of the four values.</a:t>
            </a:r>
          </a:p>
        </p:txBody>
      </p:sp>
    </p:spTree>
    <p:extLst>
      <p:ext uri="{BB962C8B-B14F-4D97-AF65-F5344CB8AC3E}">
        <p14:creationId xmlns:p14="http://schemas.microsoft.com/office/powerpoint/2010/main" val="2701179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362BF6D7-4F35-49D1-B301-9E41C4D5AD87}" type="slidenum">
              <a:rPr lang="en-US" altLang="en-US" sz="1200">
                <a:solidFill>
                  <a:schemeClr val="tx1"/>
                </a:solidFill>
                <a:latin typeface="Times New Roman" panose="02020603050405020304" pitchFamily="18" charset="0"/>
              </a:rPr>
              <a:pPr/>
              <a:t>92</a:t>
            </a:fld>
            <a:endParaRPr lang="en-US" altLang="en-US" sz="1200">
              <a:solidFill>
                <a:schemeClr val="tx1"/>
              </a:solidFill>
              <a:latin typeface="Times New Roman" panose="02020603050405020304" pitchFamily="18" charset="0"/>
            </a:endParaRPr>
          </a:p>
        </p:txBody>
      </p:sp>
      <p:sp>
        <p:nvSpPr>
          <p:cNvPr id="226307" name="Rectangle 2"/>
          <p:cNvSpPr>
            <a:spLocks noGrp="1" noRot="1" noChangeAspect="1" noChangeArrowheads="1" noTextEdit="1"/>
          </p:cNvSpPr>
          <p:nvPr>
            <p:ph type="sldImg"/>
          </p:nvPr>
        </p:nvSpPr>
        <p:spPr>
          <a:xfrm>
            <a:off x="-14224000" y="-11796713"/>
            <a:ext cx="16638588" cy="12480926"/>
          </a:xfrm>
        </p:spPr>
      </p:sp>
      <p:sp>
        <p:nvSpPr>
          <p:cNvPr id="226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3946976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A5D69EB-7969-4182-9FCB-A8B80A2E7106}" type="slidenum">
              <a:rPr lang="en-US" altLang="en-US" sz="1200">
                <a:solidFill>
                  <a:schemeClr val="tx1"/>
                </a:solidFill>
                <a:latin typeface="Times New Roman" panose="02020603050405020304" pitchFamily="18" charset="0"/>
              </a:rPr>
              <a:pPr/>
              <a:t>93</a:t>
            </a:fld>
            <a:endParaRPr lang="en-US" altLang="en-US" sz="1200">
              <a:solidFill>
                <a:schemeClr val="tx1"/>
              </a:solidFill>
              <a:latin typeface="Times New Roman" panose="02020603050405020304" pitchFamily="18" charset="0"/>
            </a:endParaRPr>
          </a:p>
        </p:txBody>
      </p:sp>
      <p:sp>
        <p:nvSpPr>
          <p:cNvPr id="227331" name="Rectangle 2"/>
          <p:cNvSpPr>
            <a:spLocks noGrp="1" noRot="1" noChangeAspect="1" noChangeArrowheads="1" noTextEdit="1"/>
          </p:cNvSpPr>
          <p:nvPr>
            <p:ph type="sldImg"/>
          </p:nvPr>
        </p:nvSpPr>
        <p:spPr>
          <a:xfrm>
            <a:off x="-14224000" y="-11796713"/>
            <a:ext cx="16638588" cy="12480926"/>
          </a:xfrm>
        </p:spPr>
      </p:sp>
      <p:sp>
        <p:nvSpPr>
          <p:cNvPr id="227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11111197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9B538BD-DC9E-43CE-9A6B-B971466B23D1}" type="slidenum">
              <a:rPr lang="en-US" altLang="en-US" sz="1200">
                <a:solidFill>
                  <a:schemeClr val="tx1"/>
                </a:solidFill>
                <a:latin typeface="Times New Roman" panose="02020603050405020304" pitchFamily="18" charset="0"/>
              </a:rPr>
              <a:pPr/>
              <a:t>94</a:t>
            </a:fld>
            <a:endParaRPr lang="en-US" altLang="en-US" sz="1200">
              <a:solidFill>
                <a:schemeClr val="tx1"/>
              </a:solidFill>
              <a:latin typeface="Times New Roman" panose="02020603050405020304" pitchFamily="18" charset="0"/>
            </a:endParaRPr>
          </a:p>
        </p:txBody>
      </p:sp>
      <p:sp>
        <p:nvSpPr>
          <p:cNvPr id="228355" name="Rectangle 2"/>
          <p:cNvSpPr>
            <a:spLocks noGrp="1" noRot="1" noChangeAspect="1" noChangeArrowheads="1" noTextEdit="1"/>
          </p:cNvSpPr>
          <p:nvPr>
            <p:ph type="sldImg"/>
          </p:nvPr>
        </p:nvSpPr>
        <p:spPr>
          <a:xfrm>
            <a:off x="-14224000" y="-11796713"/>
            <a:ext cx="16638588" cy="12480926"/>
          </a:xfrm>
        </p:spPr>
      </p:sp>
      <p:sp>
        <p:nvSpPr>
          <p:cNvPr id="228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5402476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83CBA80A-CC25-4023-B5A8-9F786CFE51B7}" type="slidenum">
              <a:rPr lang="en-US" altLang="en-US" sz="1200">
                <a:solidFill>
                  <a:schemeClr val="tx1"/>
                </a:solidFill>
                <a:latin typeface="Times New Roman" panose="02020603050405020304" pitchFamily="18" charset="0"/>
              </a:rPr>
              <a:pPr/>
              <a:t>95</a:t>
            </a:fld>
            <a:endParaRPr lang="en-US" altLang="en-US" sz="1200">
              <a:solidFill>
                <a:schemeClr val="tx1"/>
              </a:solidFill>
              <a:latin typeface="Times New Roman" panose="02020603050405020304" pitchFamily="18" charset="0"/>
            </a:endParaRPr>
          </a:p>
        </p:txBody>
      </p:sp>
      <p:sp>
        <p:nvSpPr>
          <p:cNvPr id="229379" name="Rectangle 2"/>
          <p:cNvSpPr>
            <a:spLocks noGrp="1" noRot="1" noChangeAspect="1" noChangeArrowheads="1" noTextEdit="1"/>
          </p:cNvSpPr>
          <p:nvPr>
            <p:ph type="sldImg"/>
          </p:nvPr>
        </p:nvSpPr>
        <p:spPr>
          <a:xfrm>
            <a:off x="-14224000" y="-11796713"/>
            <a:ext cx="16638588" cy="12480926"/>
          </a:xfrm>
        </p:spPr>
      </p:sp>
      <p:sp>
        <p:nvSpPr>
          <p:cNvPr id="229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58538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23DFF65D-67F5-45F6-A886-5D03935C1512}" type="slidenum">
              <a:rPr lang="en-US" altLang="en-US" sz="1200">
                <a:solidFill>
                  <a:schemeClr val="tx1"/>
                </a:solidFill>
                <a:latin typeface="Times New Roman" panose="02020603050405020304" pitchFamily="18" charset="0"/>
              </a:rPr>
              <a:pPr/>
              <a:t>13</a:t>
            </a:fld>
            <a:endParaRPr lang="en-US" altLang="en-US" sz="1200">
              <a:solidFill>
                <a:schemeClr val="tx1"/>
              </a:solidFill>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xfrm>
            <a:off x="-14224000" y="-11796713"/>
            <a:ext cx="16638588" cy="12480926"/>
          </a:xfrm>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6, 10, 0</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27291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BA7C0363-96BA-46D1-89D2-1C3D39D4A82A}" type="slidenum">
              <a:rPr lang="en-US" altLang="en-US" sz="1200">
                <a:solidFill>
                  <a:schemeClr val="tx1"/>
                </a:solidFill>
                <a:latin typeface="Times New Roman" panose="02020603050405020304" pitchFamily="18" charset="0"/>
              </a:rPr>
              <a:pPr/>
              <a:t>99</a:t>
            </a:fld>
            <a:endParaRPr lang="en-US" altLang="en-US" sz="1200">
              <a:solidFill>
                <a:schemeClr val="tx1"/>
              </a:solidFill>
              <a:latin typeface="Times New Roman" panose="02020603050405020304" pitchFamily="18" charset="0"/>
            </a:endParaRPr>
          </a:p>
        </p:txBody>
      </p:sp>
      <p:sp>
        <p:nvSpPr>
          <p:cNvPr id="230403" name="Rectangle 2"/>
          <p:cNvSpPr>
            <a:spLocks noGrp="1" noRot="1" noChangeAspect="1" noChangeArrowheads="1" noTextEdit="1"/>
          </p:cNvSpPr>
          <p:nvPr>
            <p:ph type="sldImg"/>
          </p:nvPr>
        </p:nvSpPr>
        <p:spPr>
          <a:xfrm>
            <a:off x="-14224000" y="-11796713"/>
            <a:ext cx="16638588" cy="12480926"/>
          </a:xfrm>
        </p:spPr>
      </p:sp>
      <p:sp>
        <p:nvSpPr>
          <p:cNvPr id="230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33444140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xfrm>
            <a:off x="-14224000" y="-11796713"/>
            <a:ext cx="16638588" cy="12480926"/>
          </a:xfrm>
        </p:spPr>
      </p:sp>
      <p:sp>
        <p:nvSpPr>
          <p:cNvPr id="2314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You cannot refer to an entire array just by its name, but you can use arrayName{*}.  In this example the entire array is passed to the SUM function as a variable list.</a:t>
            </a:r>
          </a:p>
        </p:txBody>
      </p:sp>
      <p:sp>
        <p:nvSpPr>
          <p:cNvPr id="23142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A6BE9AF-8507-46BB-B154-A53C7AB2D14B}" type="slidenum">
              <a:rPr lang="en-US" altLang="en-US" sz="1200">
                <a:solidFill>
                  <a:schemeClr val="tx1"/>
                </a:solidFill>
                <a:latin typeface="Times New Roman" panose="02020603050405020304" pitchFamily="18" charset="0"/>
              </a:rPr>
              <a:pPr/>
              <a:t>100</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644362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xfrm>
            <a:off x="-14224000" y="-11796713"/>
            <a:ext cx="16638588" cy="12480926"/>
          </a:xfrm>
        </p:spPr>
      </p:sp>
      <p:sp>
        <p:nvSpPr>
          <p:cNvPr id="2324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DIM function returns the number of elements in an array.  Here it is used in an assignment statement.</a:t>
            </a:r>
          </a:p>
        </p:txBody>
      </p:sp>
      <p:sp>
        <p:nvSpPr>
          <p:cNvPr id="23245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715B505-E1A4-450E-A0DC-854B9E470D67}" type="slidenum">
              <a:rPr lang="en-US" altLang="en-US" sz="1200">
                <a:solidFill>
                  <a:schemeClr val="tx1"/>
                </a:solidFill>
                <a:latin typeface="Times New Roman" panose="02020603050405020304" pitchFamily="18" charset="0"/>
              </a:rPr>
              <a:pPr/>
              <a:t>101</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18705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a:xfrm>
            <a:off x="-14224000" y="-11796713"/>
            <a:ext cx="16638588" cy="12480926"/>
          </a:xfrm>
        </p:spPr>
      </p:sp>
      <p:sp>
        <p:nvSpPr>
          <p:cNvPr id="2334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DIM function returns the number of elements in an array.  Here it is used to determine the stop value for the loop.</a:t>
            </a:r>
          </a:p>
        </p:txBody>
      </p:sp>
      <p:sp>
        <p:nvSpPr>
          <p:cNvPr id="23347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F7EF72C9-B4C4-43E1-943B-D229FF60563F}" type="slidenum">
              <a:rPr lang="en-US" altLang="en-US" sz="1200">
                <a:solidFill>
                  <a:schemeClr val="tx1"/>
                </a:solidFill>
                <a:latin typeface="Times New Roman" panose="02020603050405020304" pitchFamily="18" charset="0"/>
              </a:rPr>
              <a:pPr/>
              <a:t>102</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829870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a:xfrm>
            <a:off x="-14224000" y="-11796713"/>
            <a:ext cx="16638588" cy="12480926"/>
          </a:xfrm>
        </p:spPr>
      </p:sp>
      <p:sp>
        <p:nvSpPr>
          <p:cNvPr id="2344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Creating multiple numeric variables.</a:t>
            </a:r>
          </a:p>
        </p:txBody>
      </p:sp>
      <p:sp>
        <p:nvSpPr>
          <p:cNvPr id="23450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5F2269E5-EE25-4B98-B194-BCDC87E97435}" type="slidenum">
              <a:rPr lang="en-US" altLang="en-US" sz="1200">
                <a:solidFill>
                  <a:schemeClr val="tx1"/>
                </a:solidFill>
                <a:latin typeface="Times New Roman" panose="02020603050405020304" pitchFamily="18" charset="0"/>
              </a:rPr>
              <a:pPr/>
              <a:t>104</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013870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a:xfrm>
            <a:off x="-14224000" y="-11796713"/>
            <a:ext cx="16638588" cy="12480926"/>
          </a:xfrm>
        </p:spPr>
      </p:sp>
      <p:sp>
        <p:nvSpPr>
          <p:cNvPr id="2355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Creating multiple character variables.  They are all the same length.</a:t>
            </a:r>
          </a:p>
        </p:txBody>
      </p:sp>
      <p:sp>
        <p:nvSpPr>
          <p:cNvPr id="23552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0895A16-CD85-42C7-8F71-81BFBB81C182}" type="slidenum">
              <a:rPr lang="en-US" altLang="en-US" sz="1200">
                <a:solidFill>
                  <a:schemeClr val="tx1"/>
                </a:solidFill>
                <a:latin typeface="Times New Roman" panose="02020603050405020304" pitchFamily="18" charset="0"/>
              </a:rPr>
              <a:pPr/>
              <a:t>105</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062171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2438C4B-0963-4CE2-BF48-1D2ABFF4824A}" type="slidenum">
              <a:rPr lang="en-US" altLang="en-US" sz="1200">
                <a:solidFill>
                  <a:schemeClr val="tx1"/>
                </a:solidFill>
                <a:latin typeface="Times New Roman" panose="02020603050405020304" pitchFamily="18" charset="0"/>
              </a:rPr>
              <a:pPr/>
              <a:t>106</a:t>
            </a:fld>
            <a:endParaRPr lang="en-US" altLang="en-US" sz="1200">
              <a:solidFill>
                <a:schemeClr val="tx1"/>
              </a:solidFill>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xfrm>
            <a:off x="-14224000" y="-11796713"/>
            <a:ext cx="16638588" cy="12480926"/>
          </a:xfrm>
        </p:spPr>
      </p:sp>
      <p:sp>
        <p:nvSpPr>
          <p:cNvPr id="236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This program reuires the creation of 4 numeric variables.</a:t>
            </a:r>
          </a:p>
        </p:txBody>
      </p:sp>
    </p:spTree>
    <p:extLst>
      <p:ext uri="{BB962C8B-B14F-4D97-AF65-F5344CB8AC3E}">
        <p14:creationId xmlns:p14="http://schemas.microsoft.com/office/powerpoint/2010/main" val="20577371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0E6268B-32A7-4F3D-A23D-534E1511D5AC}" type="slidenum">
              <a:rPr lang="en-US" altLang="en-US" sz="1200">
                <a:solidFill>
                  <a:schemeClr val="tx1"/>
                </a:solidFill>
                <a:latin typeface="Times New Roman" panose="02020603050405020304" pitchFamily="18" charset="0"/>
              </a:rPr>
              <a:pPr/>
              <a:t>107</a:t>
            </a:fld>
            <a:endParaRPr lang="en-US" altLang="en-US" sz="1200">
              <a:solidFill>
                <a:schemeClr val="tx1"/>
              </a:solidFill>
              <a:latin typeface="Times New Roman" panose="02020603050405020304" pitchFamily="18" charset="0"/>
            </a:endParaRPr>
          </a:p>
        </p:txBody>
      </p:sp>
      <p:sp>
        <p:nvSpPr>
          <p:cNvPr id="237571" name="Rectangle 2"/>
          <p:cNvSpPr>
            <a:spLocks noGrp="1" noRot="1" noChangeAspect="1" noChangeArrowheads="1" noTextEdit="1"/>
          </p:cNvSpPr>
          <p:nvPr>
            <p:ph type="sldImg"/>
          </p:nvPr>
        </p:nvSpPr>
        <p:spPr>
          <a:xfrm>
            <a:off x="-14224000" y="-11796713"/>
            <a:ext cx="16638588" cy="12480926"/>
          </a:xfrm>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Use an array to create 4 numeric variables.</a:t>
            </a:r>
          </a:p>
        </p:txBody>
      </p:sp>
    </p:spTree>
    <p:extLst>
      <p:ext uri="{BB962C8B-B14F-4D97-AF65-F5344CB8AC3E}">
        <p14:creationId xmlns:p14="http://schemas.microsoft.com/office/powerpoint/2010/main" val="36711270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4CD8C69-637E-4E4E-9455-C4236C3B37C5}" type="slidenum">
              <a:rPr lang="en-US" altLang="en-US" sz="1200">
                <a:solidFill>
                  <a:schemeClr val="tx1"/>
                </a:solidFill>
                <a:latin typeface="Times New Roman" panose="02020603050405020304" pitchFamily="18" charset="0"/>
              </a:rPr>
              <a:pPr/>
              <a:t>108</a:t>
            </a:fld>
            <a:endParaRPr lang="en-US" altLang="en-US" sz="1200">
              <a:solidFill>
                <a:schemeClr val="tx1"/>
              </a:solidFill>
              <a:latin typeface="Times New Roman" panose="02020603050405020304" pitchFamily="18" charset="0"/>
            </a:endParaRPr>
          </a:p>
        </p:txBody>
      </p:sp>
      <p:sp>
        <p:nvSpPr>
          <p:cNvPr id="238595" name="Rectangle 2"/>
          <p:cNvSpPr>
            <a:spLocks noGrp="1" noRot="1" noChangeAspect="1" noChangeArrowheads="1" noTextEdit="1"/>
          </p:cNvSpPr>
          <p:nvPr>
            <p:ph type="sldImg"/>
          </p:nvPr>
        </p:nvSpPr>
        <p:spPr>
          <a:xfrm>
            <a:off x="-14224000" y="-11796713"/>
            <a:ext cx="16638588" cy="12480926"/>
          </a:xfrm>
        </p:spPr>
      </p:sp>
      <p:sp>
        <p:nvSpPr>
          <p:cNvPr id="238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Display the ID and the 4 new variables. Use a Percent6. format for the new variables.</a:t>
            </a:r>
          </a:p>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6708486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2F8649B-A257-4C11-8701-B8ABAC481065}" type="slidenum">
              <a:rPr lang="en-US" altLang="en-US" sz="1200">
                <a:solidFill>
                  <a:schemeClr val="tx1"/>
                </a:solidFill>
                <a:latin typeface="Times New Roman" panose="02020603050405020304" pitchFamily="18" charset="0"/>
              </a:rPr>
              <a:pPr/>
              <a:t>109</a:t>
            </a:fld>
            <a:endParaRPr lang="en-US" altLang="en-US" sz="1200">
              <a:solidFill>
                <a:schemeClr val="tx1"/>
              </a:solidFill>
              <a:latin typeface="Times New Roman" panose="02020603050405020304" pitchFamily="18" charset="0"/>
            </a:endParaRPr>
          </a:p>
        </p:txBody>
      </p:sp>
      <p:sp>
        <p:nvSpPr>
          <p:cNvPr id="239619" name="Rectangle 2"/>
          <p:cNvSpPr>
            <a:spLocks noGrp="1" noRot="1" noChangeAspect="1" noChangeArrowheads="1" noTextEdit="1"/>
          </p:cNvSpPr>
          <p:nvPr>
            <p:ph type="sldImg"/>
          </p:nvPr>
        </p:nvSpPr>
        <p:spPr>
          <a:xfrm>
            <a:off x="-14224000" y="-11796713"/>
            <a:ext cx="16638588" cy="12480926"/>
          </a:xfrm>
        </p:spPr>
      </p:sp>
      <p:sp>
        <p:nvSpPr>
          <p:cNvPr id="239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Calculate 3 differences and store them in three new variables.</a:t>
            </a:r>
          </a:p>
        </p:txBody>
      </p:sp>
    </p:spTree>
    <p:extLst>
      <p:ext uri="{BB962C8B-B14F-4D97-AF65-F5344CB8AC3E}">
        <p14:creationId xmlns:p14="http://schemas.microsoft.com/office/powerpoint/2010/main" val="163508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43007F7-39CD-45D7-959A-E36FCDDC4607}" type="slidenum">
              <a:rPr lang="en-US" altLang="en-US" sz="1200">
                <a:solidFill>
                  <a:schemeClr val="tx1"/>
                </a:solidFill>
                <a:latin typeface="Times New Roman" panose="02020603050405020304" pitchFamily="18" charset="0"/>
              </a:rPr>
              <a:pPr/>
              <a:t>14</a:t>
            </a:fld>
            <a:endParaRPr lang="en-US" altLang="en-US" sz="1200">
              <a:solidFill>
                <a:schemeClr val="tx1"/>
              </a:solidFill>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xfrm>
            <a:off x="-14224000" y="-11796713"/>
            <a:ext cx="16638588" cy="12480926"/>
          </a:xfrm>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increment:</a:t>
            </a:r>
          </a:p>
          <a:p>
            <a:r>
              <a:rPr lang="en-US" altLang="en-US" smtClean="0">
                <a:latin typeface="Times New Roman" panose="02020603050405020304" pitchFamily="18" charset="0"/>
              </a:rPr>
              <a:t>Defaults to 1 if omitted (first example)</a:t>
            </a:r>
          </a:p>
          <a:p>
            <a:r>
              <a:rPr lang="en-US" altLang="en-US" smtClean="0">
                <a:latin typeface="Times New Roman" panose="02020603050405020304" pitchFamily="18" charset="0"/>
              </a:rPr>
              <a:t>Can be a positive value  other than 1 (second example)</a:t>
            </a:r>
          </a:p>
          <a:p>
            <a:r>
              <a:rPr lang="en-US" altLang="en-US" smtClean="0">
                <a:latin typeface="Times New Roman" panose="02020603050405020304" pitchFamily="18" charset="0"/>
              </a:rPr>
              <a:t>Can be a negative value provided the  ing value is greater than the ending value (third example)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Mention that the index values and the increment can be non-integer values:  </a:t>
            </a:r>
            <a:r>
              <a:rPr lang="pl-PL" altLang="en-US" smtClean="0">
                <a:latin typeface="Times New Roman" panose="02020603050405020304" pitchFamily="18" charset="0"/>
              </a:rPr>
              <a:t>do m=</a:t>
            </a:r>
            <a:r>
              <a:rPr lang="pl-PL" altLang="en-US" b="1" smtClean="0">
                <a:latin typeface="Times New Roman" panose="02020603050405020304" pitchFamily="18" charset="0"/>
              </a:rPr>
              <a:t>3.6 to 3.75 by .05;</a:t>
            </a:r>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89996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5049EC5-FA77-4C6B-A0C3-BEE0AA09E1A3}" type="slidenum">
              <a:rPr lang="en-US" altLang="en-US" sz="1200">
                <a:solidFill>
                  <a:schemeClr val="tx1"/>
                </a:solidFill>
                <a:latin typeface="Times New Roman" panose="02020603050405020304" pitchFamily="18" charset="0"/>
              </a:rPr>
              <a:pPr/>
              <a:t>111</a:t>
            </a:fld>
            <a:endParaRPr lang="en-US" altLang="en-US" sz="1200">
              <a:solidFill>
                <a:schemeClr val="tx1"/>
              </a:solidFill>
              <a:latin typeface="Times New Roman" panose="02020603050405020304" pitchFamily="18" charset="0"/>
            </a:endParaRPr>
          </a:p>
        </p:txBody>
      </p:sp>
      <p:sp>
        <p:nvSpPr>
          <p:cNvPr id="240643" name="Rectangle 2"/>
          <p:cNvSpPr>
            <a:spLocks noGrp="1" noRot="1" noChangeAspect="1" noChangeArrowheads="1" noTextEdit="1"/>
          </p:cNvSpPr>
          <p:nvPr>
            <p:ph type="sldImg"/>
          </p:nvPr>
        </p:nvSpPr>
        <p:spPr>
          <a:xfrm>
            <a:off x="-14224000" y="-11796713"/>
            <a:ext cx="16638588" cy="12480926"/>
          </a:xfrm>
        </p:spPr>
      </p:sp>
      <p:sp>
        <p:nvSpPr>
          <p:cNvPr id="240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Answer:   Two arrays.  One to access Qtr1-Qtr4, and another to create the three new variables.</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138928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7CB365EE-FA26-42FE-B276-D7D34023C90B}" type="slidenum">
              <a:rPr lang="en-US" altLang="en-US" sz="1200">
                <a:solidFill>
                  <a:schemeClr val="tx1"/>
                </a:solidFill>
                <a:latin typeface="Times New Roman" panose="02020603050405020304" pitchFamily="18" charset="0"/>
              </a:rPr>
              <a:pPr/>
              <a:t>112</a:t>
            </a:fld>
            <a:endParaRPr lang="en-US" altLang="en-US" sz="1200">
              <a:solidFill>
                <a:schemeClr val="tx1"/>
              </a:solidFill>
              <a:latin typeface="Times New Roman" panose="02020603050405020304" pitchFamily="18" charset="0"/>
            </a:endParaRPr>
          </a:p>
        </p:txBody>
      </p:sp>
      <p:sp>
        <p:nvSpPr>
          <p:cNvPr id="241667" name="Rectangle 2"/>
          <p:cNvSpPr>
            <a:spLocks noGrp="1" noRot="1" noChangeAspect="1" noChangeArrowheads="1" noTextEdit="1"/>
          </p:cNvSpPr>
          <p:nvPr>
            <p:ph type="sldImg"/>
          </p:nvPr>
        </p:nvSpPr>
        <p:spPr>
          <a:xfrm>
            <a:off x="-14224000" y="-11796713"/>
            <a:ext cx="16638588" cy="12480926"/>
          </a:xfrm>
        </p:spPr>
      </p:sp>
      <p:sp>
        <p:nvSpPr>
          <p:cNvPr id="241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Answer:   Two arrays.  One to access Qtr1-Qtr4, and another to create the three new variables.</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39799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3F20D10-A08D-4243-92BB-DF0BF6CB8BAD}" type="slidenum">
              <a:rPr lang="en-US" altLang="en-US" sz="1200">
                <a:solidFill>
                  <a:schemeClr val="tx1"/>
                </a:solidFill>
                <a:latin typeface="Times New Roman" panose="02020603050405020304" pitchFamily="18" charset="0"/>
              </a:rPr>
              <a:pPr/>
              <a:t>113</a:t>
            </a:fld>
            <a:endParaRPr lang="en-US" altLang="en-US" sz="1200">
              <a:solidFill>
                <a:schemeClr val="tx1"/>
              </a:solidFill>
              <a:latin typeface="Times New Roman" panose="02020603050405020304" pitchFamily="18" charset="0"/>
            </a:endParaRPr>
          </a:p>
        </p:txBody>
      </p:sp>
      <p:sp>
        <p:nvSpPr>
          <p:cNvPr id="242691" name="Rectangle 2"/>
          <p:cNvSpPr>
            <a:spLocks noGrp="1" noRot="1" noChangeAspect="1" noChangeArrowheads="1" noTextEdit="1"/>
          </p:cNvSpPr>
          <p:nvPr>
            <p:ph type="sldImg"/>
          </p:nvPr>
        </p:nvSpPr>
        <p:spPr>
          <a:xfrm>
            <a:off x="-14224000" y="-11796713"/>
            <a:ext cx="16638588" cy="12480926"/>
          </a:xfrm>
        </p:spPr>
      </p:sp>
      <p:sp>
        <p:nvSpPr>
          <p:cNvPr id="24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Notice that an expression can be used as a subscript – provided it evaluates to a numeric value in the range of the array elements.</a:t>
            </a:r>
          </a:p>
        </p:txBody>
      </p:sp>
    </p:spTree>
    <p:extLst>
      <p:ext uri="{BB962C8B-B14F-4D97-AF65-F5344CB8AC3E}">
        <p14:creationId xmlns:p14="http://schemas.microsoft.com/office/powerpoint/2010/main" val="2042031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5C12A7B-747F-4654-8465-409D1E3AB2B4}" type="slidenum">
              <a:rPr lang="en-US" altLang="en-US" sz="1200">
                <a:solidFill>
                  <a:schemeClr val="tx1"/>
                </a:solidFill>
                <a:latin typeface="Times New Roman" panose="02020603050405020304" pitchFamily="18" charset="0"/>
              </a:rPr>
              <a:pPr/>
              <a:t>114</a:t>
            </a:fld>
            <a:endParaRPr lang="en-US" altLang="en-US" sz="1200">
              <a:solidFill>
                <a:schemeClr val="tx1"/>
              </a:solidFill>
              <a:latin typeface="Times New Roman" panose="02020603050405020304" pitchFamily="18" charset="0"/>
            </a:endParaRPr>
          </a:p>
        </p:txBody>
      </p:sp>
      <p:sp>
        <p:nvSpPr>
          <p:cNvPr id="243715" name="Rectangle 2"/>
          <p:cNvSpPr>
            <a:spLocks noGrp="1" noRot="1" noChangeAspect="1" noChangeArrowheads="1" noTextEdit="1"/>
          </p:cNvSpPr>
          <p:nvPr>
            <p:ph type="sldImg"/>
          </p:nvPr>
        </p:nvSpPr>
        <p:spPr>
          <a:xfrm>
            <a:off x="-14224000" y="-11796713"/>
            <a:ext cx="16638588" cy="12480926"/>
          </a:xfrm>
        </p:spPr>
      </p:sp>
      <p:sp>
        <p:nvSpPr>
          <p:cNvPr id="243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5437682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E50FF453-5F2F-4672-ACE7-F9C62F58184C}" type="slidenum">
              <a:rPr lang="en-US" altLang="en-US" sz="1200">
                <a:solidFill>
                  <a:schemeClr val="tx1"/>
                </a:solidFill>
                <a:latin typeface="Times New Roman" panose="02020603050405020304" pitchFamily="18" charset="0"/>
              </a:rPr>
              <a:pPr/>
              <a:t>115</a:t>
            </a:fld>
            <a:endParaRPr lang="en-US" altLang="en-US" sz="1200">
              <a:solidFill>
                <a:schemeClr val="tx1"/>
              </a:solidFill>
              <a:latin typeface="Times New Roman" panose="02020603050405020304" pitchFamily="18" charset="0"/>
            </a:endParaRPr>
          </a:p>
        </p:txBody>
      </p:sp>
      <p:sp>
        <p:nvSpPr>
          <p:cNvPr id="244739" name="Rectangle 2"/>
          <p:cNvSpPr>
            <a:spLocks noGrp="1" noRot="1" noChangeAspect="1" noChangeArrowheads="1" noTextEdit="1"/>
          </p:cNvSpPr>
          <p:nvPr>
            <p:ph type="sldImg"/>
          </p:nvPr>
        </p:nvSpPr>
        <p:spPr>
          <a:xfrm>
            <a:off x="-14224000" y="-11796713"/>
            <a:ext cx="16638588" cy="12480926"/>
          </a:xfrm>
        </p:spPr>
      </p:sp>
      <p:sp>
        <p:nvSpPr>
          <p:cNvPr id="244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1589033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D852394C-7B58-44A1-9709-92BD848E2AFF}" type="slidenum">
              <a:rPr lang="en-US" altLang="en-US" sz="1200">
                <a:solidFill>
                  <a:schemeClr val="tx1"/>
                </a:solidFill>
                <a:latin typeface="Times New Roman" panose="02020603050405020304" pitchFamily="18" charset="0"/>
              </a:rPr>
              <a:pPr/>
              <a:t>116</a:t>
            </a:fld>
            <a:endParaRPr lang="en-US" altLang="en-US" sz="1200">
              <a:solidFill>
                <a:schemeClr val="tx1"/>
              </a:solidFill>
              <a:latin typeface="Times New Roman" panose="02020603050405020304" pitchFamily="18" charset="0"/>
            </a:endParaRPr>
          </a:p>
        </p:txBody>
      </p:sp>
      <p:sp>
        <p:nvSpPr>
          <p:cNvPr id="245763" name="Rectangle 2"/>
          <p:cNvSpPr>
            <a:spLocks noGrp="1" noRot="1" noChangeAspect="1" noChangeArrowheads="1" noTextEdit="1"/>
          </p:cNvSpPr>
          <p:nvPr>
            <p:ph type="sldImg"/>
          </p:nvPr>
        </p:nvSpPr>
        <p:spPr>
          <a:xfrm>
            <a:off x="-14224000" y="-11796713"/>
            <a:ext cx="16638588" cy="12480926"/>
          </a:xfrm>
        </p:spPr>
      </p:sp>
      <p:sp>
        <p:nvSpPr>
          <p:cNvPr id="245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7263969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1EACB6DB-E964-495B-8F21-7B8F596DEAE3}" type="slidenum">
              <a:rPr lang="en-US" altLang="en-US" sz="1200">
                <a:solidFill>
                  <a:schemeClr val="tx1"/>
                </a:solidFill>
                <a:latin typeface="Times New Roman" panose="02020603050405020304" pitchFamily="18" charset="0"/>
              </a:rPr>
              <a:pPr/>
              <a:t>117</a:t>
            </a:fld>
            <a:endParaRPr lang="en-US" altLang="en-US" sz="1200">
              <a:solidFill>
                <a:schemeClr val="tx1"/>
              </a:solidFill>
              <a:latin typeface="Times New Roman" panose="02020603050405020304" pitchFamily="18" charset="0"/>
            </a:endParaRPr>
          </a:p>
        </p:txBody>
      </p:sp>
      <p:sp>
        <p:nvSpPr>
          <p:cNvPr id="246787" name="Rectangle 2"/>
          <p:cNvSpPr>
            <a:spLocks noGrp="1" noRot="1" noChangeAspect="1" noChangeArrowheads="1" noTextEdit="1"/>
          </p:cNvSpPr>
          <p:nvPr>
            <p:ph type="sldImg"/>
          </p:nvPr>
        </p:nvSpPr>
        <p:spPr>
          <a:xfrm>
            <a:off x="-14224000" y="-11796713"/>
            <a:ext cx="16638588" cy="12480926"/>
          </a:xfrm>
        </p:spPr>
      </p:sp>
      <p:sp>
        <p:nvSpPr>
          <p:cNvPr id="24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There are missing values because there were missing values in the intpu data set.  We’ll see later how we can use the SUM function to ignore missing values when calculating the diffrence of two values.</a:t>
            </a:r>
          </a:p>
        </p:txBody>
      </p:sp>
    </p:spTree>
    <p:extLst>
      <p:ext uri="{BB962C8B-B14F-4D97-AF65-F5344CB8AC3E}">
        <p14:creationId xmlns:p14="http://schemas.microsoft.com/office/powerpoint/2010/main" val="30460748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41235533-6838-4DA6-80A0-46D865412300}" type="slidenum">
              <a:rPr lang="en-US" altLang="en-US" sz="1200">
                <a:solidFill>
                  <a:schemeClr val="tx1"/>
                </a:solidFill>
                <a:latin typeface="Times New Roman" panose="02020603050405020304" pitchFamily="18" charset="0"/>
              </a:rPr>
              <a:pPr/>
              <a:t>119</a:t>
            </a:fld>
            <a:endParaRPr lang="en-US" altLang="en-US" sz="1200">
              <a:solidFill>
                <a:schemeClr val="tx1"/>
              </a:solidFill>
              <a:latin typeface="Times New Roman" panose="02020603050405020304" pitchFamily="18" charset="0"/>
            </a:endParaRPr>
          </a:p>
        </p:txBody>
      </p:sp>
      <p:sp>
        <p:nvSpPr>
          <p:cNvPr id="247811" name="Rectangle 2"/>
          <p:cNvSpPr>
            <a:spLocks noGrp="1" noRot="1" noChangeAspect="1" noChangeArrowheads="1" noTextEdit="1"/>
          </p:cNvSpPr>
          <p:nvPr>
            <p:ph type="sldImg"/>
          </p:nvPr>
        </p:nvSpPr>
        <p:spPr>
          <a:xfrm>
            <a:off x="-14224000" y="-11796713"/>
            <a:ext cx="16638588" cy="12480926"/>
          </a:xfrm>
        </p:spPr>
      </p:sp>
      <p:sp>
        <p:nvSpPr>
          <p:cNvPr id="24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Expanded array syntax to show that you can provide an initial value list whenusing an array to create variables.</a:t>
            </a:r>
          </a:p>
        </p:txBody>
      </p:sp>
    </p:spTree>
    <p:extLst>
      <p:ext uri="{BB962C8B-B14F-4D97-AF65-F5344CB8AC3E}">
        <p14:creationId xmlns:p14="http://schemas.microsoft.com/office/powerpoint/2010/main" val="21514533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CA415263-879E-44EA-B212-7428A9F67125}" type="slidenum">
              <a:rPr lang="en-US" altLang="en-US" sz="1200">
                <a:solidFill>
                  <a:schemeClr val="tx1"/>
                </a:solidFill>
                <a:latin typeface="Times New Roman" panose="02020603050405020304" pitchFamily="18" charset="0"/>
              </a:rPr>
              <a:pPr/>
              <a:t>120</a:t>
            </a:fld>
            <a:endParaRPr lang="en-US" altLang="en-US" sz="1200">
              <a:solidFill>
                <a:schemeClr val="tx1"/>
              </a:solidFill>
              <a:latin typeface="Times New Roman" panose="02020603050405020304" pitchFamily="18" charset="0"/>
            </a:endParaRPr>
          </a:p>
        </p:txBody>
      </p:sp>
      <p:sp>
        <p:nvSpPr>
          <p:cNvPr id="248835" name="Rectangle 2"/>
          <p:cNvSpPr>
            <a:spLocks noGrp="1" noRot="1" noChangeAspect="1" noChangeArrowheads="1" noTextEdit="1"/>
          </p:cNvSpPr>
          <p:nvPr>
            <p:ph type="sldImg"/>
          </p:nvPr>
        </p:nvSpPr>
        <p:spPr>
          <a:xfrm>
            <a:off x="-14224000" y="-11796713"/>
            <a:ext cx="16638588" cy="12480926"/>
          </a:xfrm>
        </p:spPr>
      </p:sp>
      <p:sp>
        <p:nvSpPr>
          <p:cNvPr id="248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When an initial value list is provided for array elements, the values are retained.  The variables are not read-only – so you can change them, but if you do not change them, they will have constant values for the life of the DATA step.</a:t>
            </a:r>
          </a:p>
        </p:txBody>
      </p:sp>
    </p:spTree>
    <p:extLst>
      <p:ext uri="{BB962C8B-B14F-4D97-AF65-F5344CB8AC3E}">
        <p14:creationId xmlns:p14="http://schemas.microsoft.com/office/powerpoint/2010/main" val="7112105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9" tIns="45245" rIns="90489" bIns="45245"/>
          <a:lstStyle>
            <a:lvl1pPr defTabSz="912813" eaLnBrk="0" hangingPunct="0">
              <a:defRPr>
                <a:solidFill>
                  <a:schemeClr val="bg1"/>
                </a:solidFill>
                <a:latin typeface="Myriad Pro" charset="0"/>
                <a:ea typeface="Microsoft YaHei" panose="020B0503020204020204" pitchFamily="34" charset="-122"/>
              </a:defRPr>
            </a:lvl1pPr>
            <a:lvl2pPr defTabSz="912813" eaLnBrk="0" hangingPunct="0">
              <a:defRPr>
                <a:solidFill>
                  <a:schemeClr val="bg1"/>
                </a:solidFill>
                <a:latin typeface="Myriad Pro" charset="0"/>
                <a:ea typeface="Microsoft YaHei" panose="020B0503020204020204" pitchFamily="34" charset="-122"/>
              </a:defRPr>
            </a:lvl2pPr>
            <a:lvl3pPr defTabSz="912813" eaLnBrk="0" hangingPunct="0">
              <a:defRPr>
                <a:solidFill>
                  <a:schemeClr val="bg1"/>
                </a:solidFill>
                <a:latin typeface="Myriad Pro" charset="0"/>
                <a:ea typeface="Microsoft YaHei" panose="020B0503020204020204" pitchFamily="34" charset="-122"/>
              </a:defRPr>
            </a:lvl3pPr>
            <a:lvl4pPr defTabSz="912813" eaLnBrk="0" hangingPunct="0">
              <a:defRPr>
                <a:solidFill>
                  <a:schemeClr val="bg1"/>
                </a:solidFill>
                <a:latin typeface="Myriad Pro" charset="0"/>
                <a:ea typeface="Microsoft YaHei" panose="020B0503020204020204" pitchFamily="34" charset="-122"/>
              </a:defRPr>
            </a:lvl4pPr>
            <a:lvl5pPr defTabSz="912813" eaLnBrk="0" hangingPunct="0">
              <a:defRPr>
                <a:solidFill>
                  <a:schemeClr val="bg1"/>
                </a:solidFill>
                <a:latin typeface="Myriad Pro" charset="0"/>
                <a:ea typeface="Microsoft YaHei" panose="020B0503020204020204" pitchFamily="34" charset="-122"/>
              </a:defRPr>
            </a:lvl5pPr>
            <a:lvl6pPr marL="25146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91281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fld id="{97CE8466-A4B9-4A4E-BF77-07CACACD0602}" type="slidenum">
              <a:rPr lang="en-US" altLang="en-US" sz="1200">
                <a:solidFill>
                  <a:schemeClr val="tx1"/>
                </a:solidFill>
                <a:latin typeface="Times New Roman" panose="02020603050405020304" pitchFamily="18" charset="0"/>
              </a:rPr>
              <a:pPr/>
              <a:t>121</a:t>
            </a:fld>
            <a:endParaRPr lang="en-US" altLang="en-US" sz="1200">
              <a:solidFill>
                <a:schemeClr val="tx1"/>
              </a:solidFill>
              <a:latin typeface="Times New Roman" panose="02020603050405020304" pitchFamily="18" charset="0"/>
            </a:endParaRPr>
          </a:p>
        </p:txBody>
      </p:sp>
      <p:sp>
        <p:nvSpPr>
          <p:cNvPr id="249859" name="Rectangle 2"/>
          <p:cNvSpPr>
            <a:spLocks noGrp="1" noRot="1" noChangeAspect="1" noChangeArrowheads="1" noTextEdit="1"/>
          </p:cNvSpPr>
          <p:nvPr>
            <p:ph type="sldImg"/>
          </p:nvPr>
        </p:nvSpPr>
        <p:spPr>
          <a:xfrm>
            <a:off x="-14224000" y="-11796713"/>
            <a:ext cx="16638588" cy="12480926"/>
          </a:xfrm>
        </p:spPr>
      </p:sp>
      <p:sp>
        <p:nvSpPr>
          <p:cNvPr id="249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Compare each quarterly value with the goal set by management.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Use 3 arrays: one to access Qtr1-Qtr4</a:t>
            </a:r>
          </a:p>
          <a:p>
            <a:r>
              <a:rPr lang="en-US" altLang="en-US" smtClean="0">
                <a:latin typeface="Times New Roman" panose="02020603050405020304" pitchFamily="18" charset="0"/>
              </a:rPr>
              <a:t>	one to create the 4 differences</a:t>
            </a:r>
          </a:p>
          <a:p>
            <a:r>
              <a:rPr lang="en-US" altLang="en-US" smtClean="0">
                <a:latin typeface="Times New Roman" panose="02020603050405020304" pitchFamily="18" charset="0"/>
              </a:rPr>
              <a:t>	one to use as a lookup table.</a:t>
            </a:r>
          </a:p>
        </p:txBody>
      </p:sp>
    </p:spTree>
    <p:extLst>
      <p:ext uri="{BB962C8B-B14F-4D97-AF65-F5344CB8AC3E}">
        <p14:creationId xmlns:p14="http://schemas.microsoft.com/office/powerpoint/2010/main" val="423760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a:effectLst/>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marL="342900" lvl="0" indent="-342900" algn="l" defTabSz="914400" rtl="0" eaLnBrk="1" latinLnBrk="0" hangingPunct="1">
              <a:spcBef>
                <a:spcPct val="20000"/>
              </a:spcBef>
              <a:buClr>
                <a:srgbClr val="4E84C4"/>
              </a:buClr>
              <a:buFont typeface="Wingdings" pitchFamily="2" charset="2"/>
              <a:buChar char="§"/>
            </a:pPr>
            <a:r>
              <a:rPr lang="en-US" smtClean="0"/>
              <a:t>Click to edit Master text styles</a:t>
            </a:r>
          </a:p>
          <a:p>
            <a:pPr marL="342900" lvl="1" indent="-342900" algn="l" defTabSz="914400" rtl="0" eaLnBrk="1" latinLnBrk="0" hangingPunct="1">
              <a:spcBef>
                <a:spcPct val="20000"/>
              </a:spcBef>
              <a:buClr>
                <a:srgbClr val="4E84C4"/>
              </a:buClr>
              <a:buFont typeface="Wingdings" pitchFamily="2" charset="2"/>
              <a:buChar char="§"/>
            </a:pPr>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D763724C-E7A2-4A6D-A4BD-CDB6C1C03172}" type="datetimeFigureOut">
              <a:rPr lang="en-US" smtClean="0"/>
              <a:pPr/>
              <a:t>7/18/2017</a:t>
            </a:fld>
            <a:endParaRPr lang="en-US" dirty="0"/>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04A3A10D-7D5E-4932-A76F-CD1632FD3D96}" type="slidenum">
              <a:rPr lang="en-US" smtClean="0"/>
              <a:pPr/>
              <a:t>‹#›</a:t>
            </a:fld>
            <a:endParaRPr lang="en-US" dirty="0"/>
          </a:p>
        </p:txBody>
      </p:sp>
    </p:spTree>
    <p:extLst>
      <p:ext uri="{BB962C8B-B14F-4D97-AF65-F5344CB8AC3E}">
        <p14:creationId xmlns:p14="http://schemas.microsoft.com/office/powerpoint/2010/main" val="111210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56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071563"/>
            <a:ext cx="7848600" cy="4267200"/>
          </a:xfrm>
        </p:spPr>
        <p:txBody>
          <a:bodyPr/>
          <a:lstStyle/>
          <a:p>
            <a:pPr lvl="0"/>
            <a:endParaRPr lang="en-US" noProof="0" dirty="0" smtClean="0"/>
          </a:p>
        </p:txBody>
      </p:sp>
      <p:sp>
        <p:nvSpPr>
          <p:cNvPr id="4" name="Slide Number Placeholder 3"/>
          <p:cNvSpPr>
            <a:spLocks noGrp="1"/>
          </p:cNvSpPr>
          <p:nvPr>
            <p:ph type="sldNum" sz="quarter" idx="10"/>
          </p:nvPr>
        </p:nvSpPr>
        <p:spPr>
          <a:xfrm>
            <a:off x="0" y="6477000"/>
            <a:ext cx="533400" cy="381000"/>
          </a:xfrm>
          <a:prstGeom prst="rect">
            <a:avLst/>
          </a:prstGeom>
        </p:spPr>
        <p:txBody>
          <a:bodyPr vert="horz" wrap="square" lIns="91440" tIns="45720" rIns="91440" bIns="45720" numCol="1" anchor="t" anchorCtr="0" compatLnSpc="1">
            <a:prstTxWarp prst="textNoShape">
              <a:avLst/>
            </a:prstTxWarp>
          </a:bodyPr>
          <a:lstStyle>
            <a:lvl1pPr>
              <a:defRPr/>
            </a:lvl1pPr>
          </a:lstStyle>
          <a:p>
            <a:fld id="{58D95DA2-F278-402F-BE44-D02892EC7585}" type="slidenum">
              <a:rPr lang="en-US" altLang="en-US"/>
              <a:pPr/>
              <a:t>‹#›</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53413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a:prstGeom prst="rect">
            <a:avLst/>
          </a:prstGeo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9408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p:cNvPicPr>
            <a:picLocks noChangeAspect="1" noChangeArrowheads="1"/>
          </p:cNvPicPr>
          <p:nvPr/>
        </p:nvPicPr>
        <p:blipFill>
          <a:blip r:embed="rId7" cstate="print"/>
          <a:srcRect l="19375" t="20410" r="5469" b="9375"/>
          <a:stretch>
            <a:fillRect/>
          </a:stretch>
        </p:blipFill>
        <p:spPr bwMode="auto">
          <a:xfrm>
            <a:off x="-28576" y="0"/>
            <a:ext cx="9172575" cy="6848475"/>
          </a:xfrm>
          <a:prstGeom prst="rect">
            <a:avLst/>
          </a:prstGeom>
          <a:noFill/>
          <a:ln w="9525">
            <a:noFill/>
            <a:miter lim="800000"/>
            <a:headEnd/>
            <a:tailEnd/>
          </a:ln>
          <a:effectLst/>
        </p:spPr>
      </p:pic>
      <p:sp>
        <p:nvSpPr>
          <p:cNvPr id="2" name="Title Placeholder 1"/>
          <p:cNvSpPr>
            <a:spLocks noGrp="1"/>
          </p:cNvSpPr>
          <p:nvPr>
            <p:ph type="title"/>
          </p:nvPr>
        </p:nvSpPr>
        <p:spPr>
          <a:xfrm>
            <a:off x="1271016" y="114300"/>
            <a:ext cx="763524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 y="905256"/>
            <a:ext cx="8473440" cy="4525963"/>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Clr>
                <a:srgbClr val="4E84C4"/>
              </a:buClr>
              <a:buFont typeface="Wingdings" pitchFamily="2" charset="2"/>
              <a:buChar char="§"/>
            </a:pPr>
            <a:r>
              <a:rPr lang="en-US" dirty="0" smtClean="0"/>
              <a:t>Click to edit Master text styles</a:t>
            </a:r>
          </a:p>
          <a:p>
            <a:pPr marL="742950" lvl="1" indent="-285750" algn="l" defTabSz="914400" rtl="0" eaLnBrk="1" latinLnBrk="0" hangingPunct="1">
              <a:spcBef>
                <a:spcPct val="20000"/>
              </a:spcBef>
              <a:buClr>
                <a:srgbClr val="6CCFF6"/>
              </a:buClr>
              <a:buFont typeface="Wingdings" pitchFamily="2" charset="2"/>
              <a:buChar char="§"/>
            </a:pPr>
            <a:r>
              <a:rPr lang="en-US" dirty="0" smtClean="0"/>
              <a:t>Second level</a:t>
            </a:r>
          </a:p>
        </p:txBody>
      </p:sp>
      <p:sp>
        <p:nvSpPr>
          <p:cNvPr id="8" name="Rectangle 71"/>
          <p:cNvSpPr txBox="1">
            <a:spLocks noChangeArrowheads="1"/>
          </p:cNvSpPr>
          <p:nvPr/>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7" r:id="rId3"/>
    <p:sldLayoutId id="2147483728" r:id="rId4"/>
    <p:sldLayoutId id="2147483729" r:id="rId5"/>
  </p:sldLayoutIdLst>
  <p:hf sldNum="0" hdr="0" ftr="0" dt="0"/>
  <p:txStyles>
    <p:titleStyle>
      <a:lvl1pPr algn="l" defTabSz="914400" rtl="0" eaLnBrk="1" latinLnBrk="0" hangingPunct="1">
        <a:spcBef>
          <a:spcPct val="0"/>
        </a:spcBef>
        <a:buNone/>
        <a:defRPr lang="en-US" sz="2800" b="0" kern="1200" dirty="0" smtClean="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a:spcBef>
                <a:spcPct val="0"/>
              </a:spcBef>
              <a:defRPr/>
            </a:pPr>
            <a:r>
              <a:rPr lang="en-US" sz="3000" dirty="0">
                <a:solidFill>
                  <a:prstClr val="white"/>
                </a:solidFill>
                <a:latin typeface="Arial" pitchFamily="34" charset="0"/>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dirty="0">
              <a:solidFill>
                <a:srgbClr val="000000"/>
              </a:solidFill>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a:defRPr/>
            </a:pPr>
            <a:endParaRPr lang="en-US" dirty="0">
              <a:solidFill>
                <a:srgbClr val="000000"/>
              </a:solidFill>
            </a:endParaRPr>
          </a:p>
        </p:txBody>
      </p:sp>
      <p:grpSp>
        <p:nvGrpSpPr>
          <p:cNvPr id="14341"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dirty="0">
                <a:solidFill>
                  <a:srgbClr val="000000"/>
                </a:solidFill>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dirty="0">
                <a:solidFill>
                  <a:srgbClr val="000000"/>
                </a:solidFill>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dirty="0">
              <a:solidFill>
                <a:srgbClr val="000000"/>
              </a:solidFill>
            </a:endParaRPr>
          </a:p>
        </p:txBody>
      </p:sp>
      <p:pic>
        <p:nvPicPr>
          <p:cNvPr id="14343"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Tree>
    <p:extLst>
      <p:ext uri="{BB962C8B-B14F-4D97-AF65-F5344CB8AC3E}">
        <p14:creationId xmlns:p14="http://schemas.microsoft.com/office/powerpoint/2010/main" val="2408314839"/>
      </p:ext>
    </p:extLst>
  </p:cSld>
  <p:clrMap bg1="lt1" tx1="dk1" bg2="lt2" tx2="dk2" accent1="accent1" accent2="accent2" accent3="accent3" accent4="accent4" accent5="accent5" accent6="accent6" hlink="hlink" folHlink="folHlink"/>
  <p:sldLayoutIdLst>
    <p:sldLayoutId id="2147483725" r:id="rId1"/>
    <p:sldLayoutId id="2147483726" r:id="rId2"/>
  </p:sldLayoutIdLst>
  <p:txStyles>
    <p:titleStyle>
      <a:lvl1pPr algn="l" rtl="0" eaLnBrk="1" fontAlgn="base" hangingPunct="1">
        <a:spcBef>
          <a:spcPct val="0"/>
        </a:spcBef>
        <a:spcAft>
          <a:spcPct val="0"/>
        </a:spcAft>
        <a:defRPr sz="3000" kern="1200">
          <a:solidFill>
            <a:schemeClr val="bg1"/>
          </a:solidFill>
          <a:latin typeface="Myriad Pro" pitchFamily="34" charset="0"/>
          <a:ea typeface="+mj-ea"/>
          <a:cs typeface="+mj-cs"/>
        </a:defRPr>
      </a:lvl1pPr>
      <a:lvl2pPr algn="l" rtl="0" eaLnBrk="1" fontAlgn="base" hangingPunct="1">
        <a:spcBef>
          <a:spcPct val="0"/>
        </a:spcBef>
        <a:spcAft>
          <a:spcPct val="0"/>
        </a:spcAft>
        <a:defRPr sz="3000">
          <a:solidFill>
            <a:schemeClr val="bg1"/>
          </a:solidFill>
          <a:latin typeface="Myriad Pro"/>
        </a:defRPr>
      </a:lvl2pPr>
      <a:lvl3pPr algn="l" rtl="0" eaLnBrk="1" fontAlgn="base" hangingPunct="1">
        <a:spcBef>
          <a:spcPct val="0"/>
        </a:spcBef>
        <a:spcAft>
          <a:spcPct val="0"/>
        </a:spcAft>
        <a:defRPr sz="3000">
          <a:solidFill>
            <a:schemeClr val="bg1"/>
          </a:solidFill>
          <a:latin typeface="Myriad Pro"/>
        </a:defRPr>
      </a:lvl3pPr>
      <a:lvl4pPr algn="l" rtl="0" eaLnBrk="1" fontAlgn="base" hangingPunct="1">
        <a:spcBef>
          <a:spcPct val="0"/>
        </a:spcBef>
        <a:spcAft>
          <a:spcPct val="0"/>
        </a:spcAft>
        <a:defRPr sz="3000">
          <a:solidFill>
            <a:schemeClr val="bg1"/>
          </a:solidFill>
          <a:latin typeface="Myriad Pro"/>
        </a:defRPr>
      </a:lvl4pPr>
      <a:lvl5pPr algn="l" rtl="0" eaLnBrk="1" fontAlgn="base" hangingPunct="1">
        <a:spcBef>
          <a:spcPct val="0"/>
        </a:spcBef>
        <a:spcAft>
          <a:spcPct val="0"/>
        </a:spcAft>
        <a:defRPr sz="3000">
          <a:solidFill>
            <a:schemeClr val="bg1"/>
          </a:solidFill>
          <a:latin typeface="Myriad Pro"/>
        </a:defRPr>
      </a:lvl5pPr>
      <a:lvl6pPr marL="457200" algn="l" rtl="0" eaLnBrk="1" fontAlgn="base" hangingPunct="1">
        <a:spcBef>
          <a:spcPct val="0"/>
        </a:spcBef>
        <a:spcAft>
          <a:spcPct val="0"/>
        </a:spcAft>
        <a:defRPr sz="3000">
          <a:solidFill>
            <a:schemeClr val="bg1"/>
          </a:solidFill>
          <a:latin typeface="Myriad Pro"/>
        </a:defRPr>
      </a:lvl6pPr>
      <a:lvl7pPr marL="914400" algn="l" rtl="0" eaLnBrk="1" fontAlgn="base" hangingPunct="1">
        <a:spcBef>
          <a:spcPct val="0"/>
        </a:spcBef>
        <a:spcAft>
          <a:spcPct val="0"/>
        </a:spcAft>
        <a:defRPr sz="3000">
          <a:solidFill>
            <a:schemeClr val="bg1"/>
          </a:solidFill>
          <a:latin typeface="Myriad Pro"/>
        </a:defRPr>
      </a:lvl7pPr>
      <a:lvl8pPr marL="1371600" algn="l" rtl="0" eaLnBrk="1" fontAlgn="base" hangingPunct="1">
        <a:spcBef>
          <a:spcPct val="0"/>
        </a:spcBef>
        <a:spcAft>
          <a:spcPct val="0"/>
        </a:spcAft>
        <a:defRPr sz="3000">
          <a:solidFill>
            <a:schemeClr val="bg1"/>
          </a:solidFill>
          <a:latin typeface="Myriad Pro"/>
        </a:defRPr>
      </a:lvl8pPr>
      <a:lvl9pPr marL="1828800" algn="l" rtl="0" eaLnBrk="1" fontAlgn="base" hangingPunct="1">
        <a:spcBef>
          <a:spcPct val="0"/>
        </a:spcBef>
        <a:spcAft>
          <a:spcPct val="0"/>
        </a:spcAft>
        <a:defRPr sz="3000">
          <a:solidFill>
            <a:schemeClr val="bg1"/>
          </a:solidFill>
          <a:latin typeface="Myriad Pro"/>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8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90.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91.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notesSlide" Target="../notesSlides/notesSlide9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notesSlide" Target="../notesSlides/notesSlide101.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4.xml"/><Relationship Id="rId1" Type="http://schemas.openxmlformats.org/officeDocument/2006/relationships/tags" Target="../tags/tag13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3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4.xml"/><Relationship Id="rId1" Type="http://schemas.openxmlformats.org/officeDocument/2006/relationships/tags" Target="../tags/tag135.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notesSlide" Target="../notesSlides/notesSlide10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8.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1.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09.xml"/><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33.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notesSlide" Target="../notesSlides/notesSlide111.xml"/><Relationship Id="rId5" Type="http://schemas.openxmlformats.org/officeDocument/2006/relationships/slideLayout" Target="../slideLayouts/slideLayout2.xml"/><Relationship Id="rId4" Type="http://schemas.openxmlformats.org/officeDocument/2006/relationships/tags" Target="../tags/tag147.xml"/></Relationships>
</file>

<file path=ppt/slides/_rels/slide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www.lexjansen.com/wuss/2005/coders_corner/cc_illustrating_concate.pdf"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notesSlide" Target="../notesSlides/notesSlide33.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2.xml"/><Relationship Id="rId5" Type="http://schemas.openxmlformats.org/officeDocument/2006/relationships/tags" Target="../tags/tag49.xml"/><Relationship Id="rId4" Type="http://schemas.openxmlformats.org/officeDocument/2006/relationships/tags" Target="../tags/tag4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notesSlide" Target="../notesSlides/notesSlide4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53.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7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84.xml"/></Relationships>
</file>

<file path=ppt/slides/_rels/slide7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62.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notesSlide" Target="../notesSlides/notesSlide4.xml"/><Relationship Id="rId4" Type="http://schemas.openxmlformats.org/officeDocument/2006/relationships/tags" Target="../tags/tag9.xml"/><Relationship Id="rId9"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8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notesSlide" Target="../notesSlides/notesSlide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75.xml"/><Relationship Id="rId4"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143000"/>
            <a:ext cx="6324600" cy="1143000"/>
          </a:xfrm>
        </p:spPr>
        <p:txBody>
          <a:bodyPr/>
          <a:lstStyle/>
          <a:p>
            <a:r>
              <a:rPr lang="en-US" dirty="0" smtClean="0"/>
              <a:t>	SAS</a:t>
            </a:r>
            <a:r>
              <a:rPr lang="en-US" baseline="30000" dirty="0" smtClean="0"/>
              <a:t>®</a:t>
            </a:r>
            <a:r>
              <a:rPr lang="en-US" dirty="0" smtClean="0"/>
              <a:t> Training</a:t>
            </a:r>
            <a:endParaRPr lang="en-US" dirty="0"/>
          </a:p>
        </p:txBody>
      </p:sp>
      <p:sp>
        <p:nvSpPr>
          <p:cNvPr id="3" name="Subtitle 2"/>
          <p:cNvSpPr>
            <a:spLocks noGrp="1"/>
          </p:cNvSpPr>
          <p:nvPr>
            <p:ph type="subTitle" idx="1"/>
          </p:nvPr>
        </p:nvSpPr>
        <p:spPr>
          <a:xfrm>
            <a:off x="0" y="2971800"/>
            <a:ext cx="9144000" cy="1143000"/>
          </a:xfrm>
        </p:spPr>
        <p:txBody>
          <a:bodyPr>
            <a:normAutofit/>
          </a:bodyPr>
          <a:lstStyle/>
          <a:p>
            <a:pPr algn="ctr"/>
            <a:r>
              <a:rPr lang="en-US" dirty="0" smtClean="0">
                <a:latin typeface="+mj-lt"/>
              </a:rPr>
              <a:t>Basic SAS Procedures</a:t>
            </a:r>
            <a:endParaRPr lang="en-US" b="1"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The Iterative DO Statement</a:t>
            </a:r>
          </a:p>
        </p:txBody>
      </p:sp>
      <p:sp>
        <p:nvSpPr>
          <p:cNvPr id="11267" name="Rectangle 3"/>
          <p:cNvSpPr>
            <a:spLocks noGrp="1" noChangeArrowheads="1"/>
          </p:cNvSpPr>
          <p:nvPr>
            <p:ph idx="1"/>
          </p:nvPr>
        </p:nvSpPr>
        <p:spPr>
          <a:xfrm>
            <a:off x="723900" y="1071563"/>
            <a:ext cx="7848600" cy="4640262"/>
          </a:xfrm>
        </p:spPr>
        <p:txBody>
          <a:bodyPr/>
          <a:lstStyle/>
          <a:p>
            <a:pPr marL="0" indent="0" eaLnBrk="1" hangingPunct="1">
              <a:buFont typeface="Times New Roman" panose="02020603050405020304" pitchFamily="18" charset="0"/>
              <a:buNone/>
            </a:pPr>
            <a:r>
              <a:rPr lang="en-US" altLang="en-US" smtClean="0"/>
              <a:t>General form of an iterative DO statement:</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buFont typeface="Times New Roman" panose="02020603050405020304" pitchFamily="18" charset="0"/>
              <a:buNone/>
            </a:pPr>
            <a:r>
              <a:rPr lang="en-US" altLang="en-US" smtClean="0"/>
              <a:t>The values of </a:t>
            </a:r>
            <a:r>
              <a:rPr lang="en-US" altLang="en-US" i="1" smtClean="0"/>
              <a:t> start</a:t>
            </a:r>
            <a:r>
              <a:rPr lang="en-US" altLang="en-US" smtClean="0"/>
              <a:t>, </a:t>
            </a:r>
            <a:r>
              <a:rPr lang="en-US" altLang="en-US" i="1" smtClean="0"/>
              <a:t>stop</a:t>
            </a:r>
            <a:r>
              <a:rPr lang="en-US" altLang="en-US" smtClean="0"/>
              <a:t>, and </a:t>
            </a:r>
            <a:r>
              <a:rPr lang="en-US" altLang="en-US" i="1" smtClean="0"/>
              <a:t>increment</a:t>
            </a:r>
            <a:r>
              <a:rPr lang="en-US" altLang="en-US" smtClean="0"/>
              <a:t> </a:t>
            </a:r>
          </a:p>
          <a:p>
            <a:pPr lvl="1" eaLnBrk="1" hangingPunct="1"/>
            <a:r>
              <a:rPr lang="en-US" altLang="en-US" smtClean="0"/>
              <a:t>must be numbers or expressions that yield numbers</a:t>
            </a:r>
          </a:p>
          <a:p>
            <a:pPr lvl="1" eaLnBrk="1" hangingPunct="1"/>
            <a:r>
              <a:rPr lang="en-US" altLang="en-US" smtClean="0"/>
              <a:t>are established before executing the loop</a:t>
            </a:r>
          </a:p>
          <a:p>
            <a:pPr lvl="1" eaLnBrk="1" hangingPunct="1"/>
            <a:r>
              <a:rPr lang="en-US" altLang="en-US" smtClean="0"/>
              <a:t>if omitted, </a:t>
            </a:r>
            <a:r>
              <a:rPr lang="en-US" altLang="en-US" i="1" smtClean="0"/>
              <a:t>increment</a:t>
            </a:r>
            <a:r>
              <a:rPr lang="en-US" altLang="en-US" smtClean="0"/>
              <a:t> defaults to 1.</a:t>
            </a:r>
          </a:p>
          <a:p>
            <a:pPr marL="0" indent="0" eaLnBrk="1" hangingPunct="1"/>
            <a:endParaRPr lang="en-US" altLang="en-US" smtClean="0"/>
          </a:p>
        </p:txBody>
      </p:sp>
      <p:sp>
        <p:nvSpPr>
          <p:cNvPr id="1126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4C665DE-F56B-4430-9D1C-A8ECC980817A}" type="slidenum">
              <a:rPr lang="en-US" altLang="en-US"/>
              <a:pPr/>
              <a:t>10</a:t>
            </a:fld>
            <a:endParaRPr lang="en-US" altLang="en-US">
              <a:latin typeface="Times New Roman" panose="02020603050405020304" pitchFamily="18" charset="0"/>
            </a:endParaRPr>
          </a:p>
        </p:txBody>
      </p:sp>
      <p:sp>
        <p:nvSpPr>
          <p:cNvPr id="11269"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11270" name="Text Box 5"/>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1271"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1272" name="Text Box 7"/>
          <p:cNvSpPr txBox="1">
            <a:spLocks noChangeArrowheads="1"/>
          </p:cNvSpPr>
          <p:nvPr/>
        </p:nvSpPr>
        <p:spPr bwMode="auto">
          <a:xfrm>
            <a:off x="1393825" y="1784350"/>
            <a:ext cx="5346700" cy="584200"/>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spcBef>
                <a:spcPct val="50000"/>
              </a:spcBef>
            </a:pPr>
            <a:r>
              <a:rPr lang="en-US" altLang="en-US" b="1">
                <a:solidFill>
                  <a:schemeClr val="tx1"/>
                </a:solidFill>
                <a:latin typeface="Arial" panose="020B0604020202020204" pitchFamily="34" charset="0"/>
              </a:rPr>
              <a:t>DO</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 start</a:t>
            </a:r>
            <a:r>
              <a:rPr lang="en-US" altLang="en-US">
                <a:solidFill>
                  <a:schemeClr val="tx1"/>
                </a:solidFill>
                <a:latin typeface="Arial" panose="020B0604020202020204" pitchFamily="34" charset="0"/>
              </a:rPr>
              <a:t> TO </a:t>
            </a:r>
            <a:r>
              <a:rPr lang="en-US" altLang="en-US" i="1">
                <a:solidFill>
                  <a:schemeClr val="tx1"/>
                </a:solidFill>
                <a:latin typeface="Arial" panose="020B0604020202020204" pitchFamily="34" charset="0"/>
              </a:rPr>
              <a:t>stop</a:t>
            </a:r>
            <a:r>
              <a:rPr lang="en-US" altLang="en-US">
                <a:solidFill>
                  <a:schemeClr val="tx1"/>
                </a:solidFill>
                <a:latin typeface="Arial" panose="020B0604020202020204" pitchFamily="34" charset="0"/>
              </a:rPr>
              <a:t> &lt;BY </a:t>
            </a:r>
            <a:r>
              <a:rPr lang="en-US" altLang="en-US" i="1">
                <a:solidFill>
                  <a:schemeClr val="tx1"/>
                </a:solidFill>
                <a:latin typeface="Arial" panose="020B0604020202020204" pitchFamily="34" charset="0"/>
              </a:rPr>
              <a:t>increment</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p>
        </p:txBody>
      </p:sp>
    </p:spTree>
    <p:extLst>
      <p:ext uri="{BB962C8B-B14F-4D97-AF65-F5344CB8AC3E}">
        <p14:creationId xmlns:p14="http://schemas.microsoft.com/office/powerpoint/2010/main" val="137368275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solidFill>
                  <a:schemeClr val="bg1"/>
                </a:solidFill>
              </a:rPr>
              <a:t>Using an Array as a Function Argument</a:t>
            </a:r>
          </a:p>
        </p:txBody>
      </p:sp>
      <p:sp>
        <p:nvSpPr>
          <p:cNvPr id="103427" name="Rectangle 3"/>
          <p:cNvSpPr>
            <a:spLocks noGrp="1" noChangeArrowheads="1"/>
          </p:cNvSpPr>
          <p:nvPr>
            <p:ph idx="1"/>
          </p:nvPr>
        </p:nvSpPr>
        <p:spPr>
          <a:xfrm>
            <a:off x="365125" y="685800"/>
            <a:ext cx="8461375" cy="4513263"/>
          </a:xfrm>
        </p:spPr>
        <p:txBody>
          <a:bodyPr/>
          <a:lstStyle/>
          <a:p>
            <a:pPr marL="0" indent="0" eaLnBrk="1" hangingPunct="1">
              <a:buFont typeface="Times New Roman" panose="02020603050405020304" pitchFamily="18" charset="0"/>
              <a:buNone/>
            </a:pPr>
            <a:r>
              <a:rPr lang="en-US" altLang="en-US" smtClean="0">
                <a:solidFill>
                  <a:schemeClr val="tx1"/>
                </a:solidFill>
              </a:rPr>
              <a:t>The program below passes an array to the SUM function.</a:t>
            </a: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   Partial PROC PRINT Output</a:t>
            </a:r>
          </a:p>
        </p:txBody>
      </p:sp>
      <p:sp>
        <p:nvSpPr>
          <p:cNvPr id="10342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CFB4E9-0E75-4DA8-8E09-DA97E842DD52}" type="slidenum">
              <a:rPr lang="en-US" altLang="en-US">
                <a:solidFill>
                  <a:schemeClr val="tx1"/>
                </a:solidFill>
              </a:rPr>
              <a:pPr/>
              <a:t>100</a:t>
            </a:fld>
            <a:endParaRPr lang="en-US" altLang="en-US">
              <a:solidFill>
                <a:schemeClr val="tx1"/>
              </a:solidFill>
              <a:latin typeface="Times New Roman" panose="02020603050405020304" pitchFamily="18" charset="0"/>
            </a:endParaRPr>
          </a:p>
        </p:txBody>
      </p:sp>
      <p:sp>
        <p:nvSpPr>
          <p:cNvPr id="103429"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3430" name="Rectangle 5"/>
          <p:cNvSpPr>
            <a:spLocks noChangeArrowheads="1"/>
          </p:cNvSpPr>
          <p:nvPr/>
        </p:nvSpPr>
        <p:spPr bwMode="auto">
          <a:xfrm>
            <a:off x="723900" y="1295400"/>
            <a:ext cx="7119938"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test;</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val{4} qtr1-qtr4;</a:t>
            </a:r>
          </a:p>
          <a:p>
            <a:pPr eaLnBrk="0" hangingPunct="0">
              <a:lnSpc>
                <a:spcPct val="85000"/>
              </a:lnSpc>
            </a:pPr>
            <a:r>
              <a:rPr lang="en-US" altLang="en-US" b="1">
                <a:solidFill>
                  <a:schemeClr val="tx1"/>
                </a:solidFill>
                <a:latin typeface="Courier New" panose="02070309020205020404" pitchFamily="49" charset="0"/>
              </a:rPr>
              <a:t>   Tot1=sum(of qtr1-qtr4);</a:t>
            </a:r>
          </a:p>
          <a:p>
            <a:pPr eaLnBrk="0" hangingPunct="0">
              <a:lnSpc>
                <a:spcPct val="85000"/>
              </a:lnSpc>
            </a:pPr>
            <a:r>
              <a:rPr lang="en-US" altLang="en-US" b="1">
                <a:solidFill>
                  <a:schemeClr val="tx1"/>
                </a:solidFill>
                <a:latin typeface="Courier New" panose="02070309020205020404" pitchFamily="49" charset="0"/>
              </a:rPr>
              <a:t>   Tot2=sum(of val{*});</a:t>
            </a:r>
          </a:p>
          <a:p>
            <a:pPr eaLnBrk="0" hangingPunct="0">
              <a:lnSpc>
                <a:spcPct val="85000"/>
              </a:lnSpc>
            </a:pPr>
            <a:r>
              <a:rPr lang="en-US" altLang="en-US" b="1">
                <a:solidFill>
                  <a:schemeClr val="tx1"/>
                </a:solidFill>
                <a:latin typeface="Courier New" panose="02070309020205020404" pitchFamily="49" charset="0"/>
              </a:rPr>
              <a:t>run;</a:t>
            </a:r>
          </a:p>
          <a:p>
            <a:pPr eaLnBrk="0" hangingPunct="0">
              <a:lnSpc>
                <a:spcPct val="85000"/>
              </a:lnSpc>
            </a:pPr>
            <a:r>
              <a:rPr lang="en-US" altLang="en-US" b="1">
                <a:solidFill>
                  <a:schemeClr val="tx1"/>
                </a:solidFill>
                <a:latin typeface="Courier New" panose="02070309020205020404" pitchFamily="49" charset="0"/>
              </a:rPr>
              <a:t>proc print data=test;</a:t>
            </a:r>
          </a:p>
          <a:p>
            <a:pPr eaLnBrk="0" hangingPunct="0">
              <a:lnSpc>
                <a:spcPct val="85000"/>
              </a:lnSpc>
            </a:pPr>
            <a:r>
              <a:rPr lang="en-US" altLang="en-US" b="1">
                <a:solidFill>
                  <a:schemeClr val="tx1"/>
                </a:solidFill>
                <a:latin typeface="Courier New" panose="02070309020205020404" pitchFamily="49" charset="0"/>
              </a:rPr>
              <a:t>   var employee_id tot1 tot2;</a:t>
            </a:r>
          </a:p>
          <a:p>
            <a:pPr eaLnBrk="0" hangingPunct="0">
              <a:lnSpc>
                <a:spcPct val="85000"/>
              </a:lnSpc>
            </a:pPr>
            <a:r>
              <a:rPr lang="en-US" altLang="en-US" b="1">
                <a:solidFill>
                  <a:schemeClr val="tx1"/>
                </a:solidFill>
                <a:latin typeface="Courier New" panose="02070309020205020404" pitchFamily="49" charset="0"/>
              </a:rPr>
              <a:t>run;</a:t>
            </a:r>
          </a:p>
        </p:txBody>
      </p:sp>
      <p:sp>
        <p:nvSpPr>
          <p:cNvPr id="103431" name="Rectangle 7"/>
          <p:cNvSpPr>
            <a:spLocks noChangeArrowheads="1"/>
          </p:cNvSpPr>
          <p:nvPr>
            <p:custDataLst>
              <p:tags r:id="rId1"/>
            </p:custDataLst>
          </p:nvPr>
        </p:nvSpPr>
        <p:spPr bwMode="auto">
          <a:xfrm>
            <a:off x="1066800" y="2238375"/>
            <a:ext cx="3676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03432" name="Text Box 8"/>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03433" name="Rectangle 9"/>
          <p:cNvSpPr>
            <a:spLocks noChangeArrowheads="1"/>
          </p:cNvSpPr>
          <p:nvPr/>
        </p:nvSpPr>
        <p:spPr bwMode="auto">
          <a:xfrm>
            <a:off x="1219200" y="4533900"/>
            <a:ext cx="5257800" cy="13335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chemeClr val="tx1"/>
                </a:solidFill>
                <a:latin typeface="SAS Monospace" pitchFamily="49" charset="0"/>
              </a:rPr>
              <a:t> Obs     Employee_ID    Tot1    Tot2</a:t>
            </a:r>
          </a:p>
          <a:p>
            <a:pPr eaLnBrk="0" hangingPunct="0"/>
            <a:endParaRPr lang="en-US" altLang="en-US" sz="1600" b="1">
              <a:solidFill>
                <a:schemeClr val="tx1"/>
              </a:solidFill>
              <a:latin typeface="SAS Monospace" pitchFamily="49" charset="0"/>
            </a:endParaRPr>
          </a:p>
          <a:p>
            <a:pPr eaLnBrk="0" hangingPunct="0"/>
            <a:r>
              <a:rPr lang="en-US" altLang="en-US" sz="1600" b="1">
                <a:solidFill>
                  <a:schemeClr val="tx1"/>
                </a:solidFill>
                <a:latin typeface="SAS Monospace" pitchFamily="49" charset="0"/>
              </a:rPr>
              <a:t>   1          120265      25      25</a:t>
            </a:r>
          </a:p>
          <a:p>
            <a:pPr eaLnBrk="0" hangingPunct="0"/>
            <a:r>
              <a:rPr lang="en-US" altLang="en-US" sz="1600" b="1">
                <a:solidFill>
                  <a:schemeClr val="tx1"/>
                </a:solidFill>
                <a:latin typeface="SAS Monospace" pitchFamily="49" charset="0"/>
              </a:rPr>
              <a:t>   2          120267      60      60</a:t>
            </a:r>
          </a:p>
          <a:p>
            <a:pPr eaLnBrk="0" hangingPunct="0"/>
            <a:r>
              <a:rPr lang="en-US" altLang="en-US" sz="1600" b="1">
                <a:solidFill>
                  <a:schemeClr val="tx1"/>
                </a:solidFill>
                <a:latin typeface="SAS Monospace" pitchFamily="49" charset="0"/>
              </a:rPr>
              <a:t>   3          120269      80      80</a:t>
            </a:r>
          </a:p>
        </p:txBody>
      </p:sp>
      <p:sp>
        <p:nvSpPr>
          <p:cNvPr id="103434" name="Text Box 10"/>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p207d13</a:t>
            </a:r>
          </a:p>
        </p:txBody>
      </p:sp>
      <p:sp>
        <p:nvSpPr>
          <p:cNvPr id="103435" name="Text Box 11"/>
          <p:cNvSpPr txBox="1">
            <a:spLocks noChangeArrowheads="1"/>
          </p:cNvSpPr>
          <p:nvPr/>
        </p:nvSpPr>
        <p:spPr bwMode="auto">
          <a:xfrm>
            <a:off x="5159375" y="1981200"/>
            <a:ext cx="2974975" cy="795338"/>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The array is passed as if it were a variable list.</a:t>
            </a:r>
          </a:p>
        </p:txBody>
      </p:sp>
    </p:spTree>
    <p:extLst>
      <p:ext uri="{BB962C8B-B14F-4D97-AF65-F5344CB8AC3E}">
        <p14:creationId xmlns:p14="http://schemas.microsoft.com/office/powerpoint/2010/main" val="15589331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en-US" smtClean="0">
                <a:solidFill>
                  <a:schemeClr val="bg1"/>
                </a:solidFill>
              </a:rPr>
              <a:t>The DIM Function</a:t>
            </a:r>
          </a:p>
        </p:txBody>
      </p:sp>
      <p:sp>
        <p:nvSpPr>
          <p:cNvPr id="104451" name="Rectangle 3"/>
          <p:cNvSpPr>
            <a:spLocks noGrp="1" noChangeArrowheads="1"/>
          </p:cNvSpPr>
          <p:nvPr>
            <p:ph idx="1"/>
          </p:nvPr>
        </p:nvSpPr>
        <p:spPr>
          <a:xfrm>
            <a:off x="685800" y="1071563"/>
            <a:ext cx="7586663" cy="4267200"/>
          </a:xfrm>
        </p:spPr>
        <p:txBody>
          <a:bodyPr/>
          <a:lstStyle/>
          <a:p>
            <a:pPr marL="0" indent="0" eaLnBrk="1" hangingPunct="1">
              <a:buFont typeface="Times New Roman" panose="02020603050405020304" pitchFamily="18" charset="0"/>
              <a:buNone/>
            </a:pPr>
            <a:r>
              <a:rPr lang="en-US" altLang="en-US" smtClean="0">
                <a:solidFill>
                  <a:schemeClr val="tx1"/>
                </a:solidFill>
              </a:rPr>
              <a:t>The DIM function returns the number of elements </a:t>
            </a:r>
            <a:br>
              <a:rPr lang="en-US" altLang="en-US" smtClean="0">
                <a:solidFill>
                  <a:schemeClr val="tx1"/>
                </a:solidFill>
              </a:rPr>
            </a:br>
            <a:r>
              <a:rPr lang="en-US" altLang="en-US" smtClean="0">
                <a:solidFill>
                  <a:schemeClr val="tx1"/>
                </a:solidFill>
              </a:rPr>
              <a:t>in an array. This value is often used as the stop value </a:t>
            </a:r>
            <a:br>
              <a:rPr lang="en-US" altLang="en-US" smtClean="0">
                <a:solidFill>
                  <a:schemeClr val="tx1"/>
                </a:solidFill>
              </a:rPr>
            </a:br>
            <a:r>
              <a:rPr lang="en-US" altLang="en-US" smtClean="0">
                <a:solidFill>
                  <a:schemeClr val="tx1"/>
                </a:solidFill>
              </a:rPr>
              <a:t>in a DO loop.</a:t>
            </a:r>
          </a:p>
          <a:p>
            <a:pPr marL="0" indent="0" eaLnBrk="1" hangingPunct="1"/>
            <a:endParaRPr lang="en-US" altLang="en-US" sz="1200"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General form of the DIM function:</a:t>
            </a:r>
          </a:p>
        </p:txBody>
      </p:sp>
      <p:sp>
        <p:nvSpPr>
          <p:cNvPr id="10445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ECA9375-3DCB-40F5-863B-75A72DB5B38B}" type="slidenum">
              <a:rPr lang="en-US" altLang="en-US">
                <a:solidFill>
                  <a:schemeClr val="tx1"/>
                </a:solidFill>
              </a:rPr>
              <a:pPr/>
              <a:t>101</a:t>
            </a:fld>
            <a:endParaRPr lang="en-US" altLang="en-US">
              <a:solidFill>
                <a:schemeClr val="tx1"/>
              </a:solidFill>
              <a:latin typeface="Times New Roman" panose="02020603050405020304" pitchFamily="18" charset="0"/>
            </a:endParaRPr>
          </a:p>
        </p:txBody>
      </p:sp>
      <p:sp>
        <p:nvSpPr>
          <p:cNvPr id="104453" name="Text Box 4"/>
          <p:cNvSpPr txBox="1">
            <a:spLocks noChangeArrowheads="1"/>
          </p:cNvSpPr>
          <p:nvPr/>
        </p:nvSpPr>
        <p:spPr bwMode="auto">
          <a:xfrm>
            <a:off x="1600200" y="4103688"/>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4454" name="Text Box 5"/>
          <p:cNvSpPr txBox="1">
            <a:spLocks noChangeArrowheads="1"/>
          </p:cNvSpPr>
          <p:nvPr/>
        </p:nvSpPr>
        <p:spPr bwMode="auto">
          <a:xfrm>
            <a:off x="1600200" y="4103688"/>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4455" name="Text Box 13"/>
          <p:cNvSpPr txBox="1">
            <a:spLocks noChangeArrowheads="1"/>
          </p:cNvSpPr>
          <p:nvPr/>
        </p:nvSpPr>
        <p:spPr bwMode="auto">
          <a:xfrm>
            <a:off x="1393825" y="2916238"/>
            <a:ext cx="1987550" cy="584200"/>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alpha val="50000"/>
              </a:srgbClr>
            </a:outerShdw>
          </a:effectLst>
        </p:spPr>
        <p:txBody>
          <a:bodyPr wrap="none" lIns="88900" tIns="152400" rIns="88900" bIns="152400">
            <a:spAutoFit/>
          </a:bodyPr>
          <a:lstStyle/>
          <a:p>
            <a:pPr eaLnBrk="0" hangingPunct="0">
              <a:spcBef>
                <a:spcPct val="20000"/>
              </a:spcBef>
              <a:buClr>
                <a:schemeClr val="tx1"/>
              </a:buClr>
              <a:buFont typeface="Monotype Sorts" pitchFamily="2" charset="2"/>
              <a:buNone/>
            </a:pPr>
            <a:r>
              <a:rPr lang="en-US" altLang="en-US">
                <a:solidFill>
                  <a:schemeClr val="tx1"/>
                </a:solidFill>
                <a:latin typeface="Arial" panose="020B0604020202020204" pitchFamily="34" charset="0"/>
              </a:rPr>
              <a:t>DIM(</a:t>
            </a:r>
            <a:r>
              <a:rPr lang="en-US" altLang="en-US" i="1">
                <a:solidFill>
                  <a:schemeClr val="tx1"/>
                </a:solidFill>
                <a:latin typeface="Arial" panose="020B0604020202020204" pitchFamily="34" charset="0"/>
              </a:rPr>
              <a:t>array_name</a:t>
            </a:r>
            <a:r>
              <a:rPr lang="en-US" altLang="en-US">
                <a:solidFill>
                  <a:schemeClr val="tx1"/>
                </a:solidFill>
                <a:latin typeface="Arial" panose="020B0604020202020204" pitchFamily="34" charset="0"/>
              </a:rPr>
              <a:t>)</a:t>
            </a:r>
          </a:p>
        </p:txBody>
      </p:sp>
      <p:sp>
        <p:nvSpPr>
          <p:cNvPr id="104456" name="Text Box 15"/>
          <p:cNvSpPr txBox="1">
            <a:spLocks noChangeArrowheads="1"/>
          </p:cNvSpPr>
          <p:nvPr/>
        </p:nvSpPr>
        <p:spPr bwMode="auto">
          <a:xfrm>
            <a:off x="1600200" y="4103688"/>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04457" name="Rectangle 16"/>
          <p:cNvSpPr>
            <a:spLocks noChangeArrowheads="1"/>
          </p:cNvSpPr>
          <p:nvPr/>
        </p:nvSpPr>
        <p:spPr bwMode="auto">
          <a:xfrm>
            <a:off x="723900" y="4075113"/>
            <a:ext cx="7140575" cy="175101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array Contrib{*} qtr:;</a:t>
            </a:r>
          </a:p>
          <a:p>
            <a:pPr eaLnBrk="0" hangingPunct="0">
              <a:lnSpc>
                <a:spcPct val="85000"/>
              </a:lnSpc>
            </a:pPr>
            <a:r>
              <a:rPr lang="en-US" altLang="en-US" b="1">
                <a:solidFill>
                  <a:schemeClr val="tx1"/>
                </a:solidFill>
                <a:latin typeface="Courier New" panose="02070309020205020404" pitchFamily="49" charset="0"/>
              </a:rPr>
              <a:t>num_elements=dim(Contrib);</a:t>
            </a:r>
          </a:p>
          <a:p>
            <a:pPr eaLnBrk="0" hangingPunct="0">
              <a:lnSpc>
                <a:spcPct val="85000"/>
              </a:lnSpc>
            </a:pPr>
            <a:endParaRPr lang="en-US" altLang="en-US" b="1">
              <a:solidFill>
                <a:schemeClr val="tx1"/>
              </a:solidFill>
              <a:latin typeface="Courier New" panose="02070309020205020404" pitchFamily="49" charset="0"/>
            </a:endParaRPr>
          </a:p>
          <a:p>
            <a:pPr eaLnBrk="0" hangingPunct="0">
              <a:lnSpc>
                <a:spcPct val="85000"/>
              </a:lnSpc>
            </a:pPr>
            <a:r>
              <a:rPr lang="en-US" altLang="en-US" b="1">
                <a:solidFill>
                  <a:schemeClr val="tx1"/>
                </a:solidFill>
                <a:latin typeface="Courier New" panose="02070309020205020404" pitchFamily="49" charset="0"/>
              </a:rPr>
              <a:t>do i=1 to num_elements;</a:t>
            </a:r>
          </a:p>
          <a:p>
            <a:pPr eaLnBrk="0" hangingPunct="0">
              <a:lnSpc>
                <a:spcPct val="85000"/>
              </a:lnSpc>
            </a:pPr>
            <a:r>
              <a:rPr lang="en-US" altLang="en-US" b="1">
                <a:solidFill>
                  <a:schemeClr val="tx1"/>
                </a:solidFill>
                <a:latin typeface="Courier New" panose="02070309020205020404" pitchFamily="49" charset="0"/>
              </a:rPr>
              <a:t>   Contrib{i}=Contrib{i}*1.25;</a:t>
            </a:r>
          </a:p>
          <a:p>
            <a:pPr eaLnBrk="0" hangingPunct="0">
              <a:lnSpc>
                <a:spcPct val="85000"/>
              </a:lnSpc>
            </a:pPr>
            <a:r>
              <a:rPr lang="en-US" altLang="en-US" b="1">
                <a:solidFill>
                  <a:schemeClr val="tx1"/>
                </a:solidFill>
                <a:latin typeface="Courier New" panose="02070309020205020404" pitchFamily="49" charset="0"/>
              </a:rPr>
              <a:t>end; </a:t>
            </a:r>
          </a:p>
          <a:p>
            <a:pPr eaLnBrk="0" hangingPunct="0">
              <a:lnSpc>
                <a:spcPct val="85000"/>
              </a:lnSpc>
            </a:pPr>
            <a:r>
              <a:rPr lang="en-US" altLang="en-US" b="1">
                <a:solidFill>
                  <a:schemeClr val="tx1"/>
                </a:solidFill>
                <a:latin typeface="Courier New" panose="02070309020205020404" pitchFamily="49" charset="0"/>
              </a:rPr>
              <a:t>run; </a:t>
            </a:r>
          </a:p>
        </p:txBody>
      </p:sp>
      <p:sp>
        <p:nvSpPr>
          <p:cNvPr id="104458" name="Rectangle 11"/>
          <p:cNvSpPr>
            <a:spLocks noChangeArrowheads="1"/>
          </p:cNvSpPr>
          <p:nvPr>
            <p:custDataLst>
              <p:tags r:id="rId1"/>
            </p:custDataLst>
          </p:nvPr>
        </p:nvSpPr>
        <p:spPr bwMode="auto">
          <a:xfrm>
            <a:off x="774700" y="4378325"/>
            <a:ext cx="3644900" cy="20002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solidFill>
                <a:schemeClr val="tx1"/>
              </a:solidFill>
            </a:endParaRPr>
          </a:p>
        </p:txBody>
      </p:sp>
      <p:sp>
        <p:nvSpPr>
          <p:cNvPr id="104459" name="Rectangle 12"/>
          <p:cNvSpPr>
            <a:spLocks noChangeArrowheads="1"/>
          </p:cNvSpPr>
          <p:nvPr>
            <p:custDataLst>
              <p:tags r:id="rId2"/>
            </p:custDataLst>
          </p:nvPr>
        </p:nvSpPr>
        <p:spPr bwMode="auto">
          <a:xfrm>
            <a:off x="2133600" y="4724400"/>
            <a:ext cx="2190750"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solidFill>
                <a:schemeClr val="tx1"/>
              </a:solidFill>
            </a:endParaRPr>
          </a:p>
        </p:txBody>
      </p:sp>
    </p:spTree>
    <p:extLst>
      <p:ext uri="{BB962C8B-B14F-4D97-AF65-F5344CB8AC3E}">
        <p14:creationId xmlns:p14="http://schemas.microsoft.com/office/powerpoint/2010/main" val="1742833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en-US" smtClean="0">
                <a:solidFill>
                  <a:schemeClr val="bg1"/>
                </a:solidFill>
              </a:rPr>
              <a:t>The DIM Function</a:t>
            </a:r>
          </a:p>
        </p:txBody>
      </p:sp>
      <p:sp>
        <p:nvSpPr>
          <p:cNvPr id="105475"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A call to the DIM function can be used in place of the stop value in the DO loop.</a:t>
            </a:r>
          </a:p>
          <a:p>
            <a:pPr marL="0" indent="0" eaLnBrk="1" hangingPunct="1"/>
            <a:endParaRPr lang="en-US" altLang="en-US" sz="1200" smtClean="0">
              <a:solidFill>
                <a:schemeClr val="tx1"/>
              </a:solidFill>
            </a:endParaRPr>
          </a:p>
        </p:txBody>
      </p:sp>
      <p:sp>
        <p:nvSpPr>
          <p:cNvPr id="10547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4840F68-C9ED-4328-8958-130C76328BF0}" type="slidenum">
              <a:rPr lang="en-US" altLang="en-US">
                <a:solidFill>
                  <a:schemeClr val="tx1"/>
                </a:solidFill>
              </a:rPr>
              <a:pPr/>
              <a:t>102</a:t>
            </a:fld>
            <a:endParaRPr lang="en-US" altLang="en-US">
              <a:solidFill>
                <a:schemeClr val="tx1"/>
              </a:solidFill>
              <a:latin typeface="Times New Roman" panose="02020603050405020304" pitchFamily="18" charset="0"/>
            </a:endParaRPr>
          </a:p>
        </p:txBody>
      </p:sp>
      <p:sp>
        <p:nvSpPr>
          <p:cNvPr id="105477" name="Text Box 4"/>
          <p:cNvSpPr txBox="1">
            <a:spLocks noChangeArrowheads="1"/>
          </p:cNvSpPr>
          <p:nvPr/>
        </p:nvSpPr>
        <p:spPr bwMode="auto">
          <a:xfrm>
            <a:off x="1600200" y="2144713"/>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5478" name="Text Box 5"/>
          <p:cNvSpPr txBox="1">
            <a:spLocks noChangeArrowheads="1"/>
          </p:cNvSpPr>
          <p:nvPr/>
        </p:nvSpPr>
        <p:spPr bwMode="auto">
          <a:xfrm>
            <a:off x="1600200" y="2144713"/>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5479" name="Text Box 10"/>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p207d12</a:t>
            </a:r>
          </a:p>
        </p:txBody>
      </p:sp>
      <p:sp>
        <p:nvSpPr>
          <p:cNvPr id="105480" name="Text Box 15"/>
          <p:cNvSpPr txBox="1">
            <a:spLocks noChangeArrowheads="1"/>
          </p:cNvSpPr>
          <p:nvPr/>
        </p:nvSpPr>
        <p:spPr bwMode="auto">
          <a:xfrm>
            <a:off x="1600200" y="2144713"/>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05481" name="Rectangle 16"/>
          <p:cNvSpPr>
            <a:spLocks noChangeArrowheads="1"/>
          </p:cNvSpPr>
          <p:nvPr/>
        </p:nvSpPr>
        <p:spPr bwMode="auto">
          <a:xfrm>
            <a:off x="723900" y="2116138"/>
            <a:ext cx="7140575" cy="198596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charity;</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keep employee_id qtr1-qtr4; </a:t>
            </a:r>
          </a:p>
          <a:p>
            <a:pPr eaLnBrk="0" hangingPunct="0">
              <a:lnSpc>
                <a:spcPct val="85000"/>
              </a:lnSpc>
            </a:pPr>
            <a:r>
              <a:rPr lang="en-US" altLang="en-US" b="1">
                <a:solidFill>
                  <a:schemeClr val="tx1"/>
                </a:solidFill>
                <a:latin typeface="Courier New" panose="02070309020205020404" pitchFamily="49" charset="0"/>
              </a:rPr>
              <a:t>   array Contrib{*} qtr:;</a:t>
            </a:r>
          </a:p>
          <a:p>
            <a:pPr eaLnBrk="0" hangingPunct="0">
              <a:lnSpc>
                <a:spcPct val="85000"/>
              </a:lnSpc>
            </a:pPr>
            <a:r>
              <a:rPr lang="en-US" altLang="en-US" b="1">
                <a:solidFill>
                  <a:schemeClr val="tx1"/>
                </a:solidFill>
                <a:latin typeface="Courier New" panose="02070309020205020404" pitchFamily="49" charset="0"/>
              </a:rPr>
              <a:t>   do i=1 to dim(Contrib);</a:t>
            </a:r>
          </a:p>
          <a:p>
            <a:pPr eaLnBrk="0" hangingPunct="0">
              <a:lnSpc>
                <a:spcPct val="85000"/>
              </a:lnSpc>
            </a:pPr>
            <a:r>
              <a:rPr lang="en-US" altLang="en-US" b="1">
                <a:solidFill>
                  <a:schemeClr val="tx1"/>
                </a:solidFill>
                <a:latin typeface="Courier New" panose="02070309020205020404" pitchFamily="49" charset="0"/>
              </a:rPr>
              <a:t>      Contrib{i}=Contrib{i}*1.25;</a:t>
            </a:r>
          </a:p>
          <a:p>
            <a:pPr eaLnBrk="0" hangingPunct="0">
              <a:lnSpc>
                <a:spcPct val="85000"/>
              </a:lnSpc>
            </a:pPr>
            <a:r>
              <a:rPr lang="en-US" altLang="en-US" b="1">
                <a:solidFill>
                  <a:schemeClr val="tx1"/>
                </a:solidFill>
                <a:latin typeface="Courier New" panose="02070309020205020404" pitchFamily="49" charset="0"/>
              </a:rPr>
              <a:t>   end; </a:t>
            </a:r>
          </a:p>
          <a:p>
            <a:pPr eaLnBrk="0" hangingPunct="0">
              <a:lnSpc>
                <a:spcPct val="85000"/>
              </a:lnSpc>
            </a:pPr>
            <a:r>
              <a:rPr lang="en-US" altLang="en-US" b="1">
                <a:solidFill>
                  <a:schemeClr val="tx1"/>
                </a:solidFill>
                <a:latin typeface="Courier New" panose="02070309020205020404" pitchFamily="49" charset="0"/>
              </a:rPr>
              <a:t>run; </a:t>
            </a:r>
          </a:p>
        </p:txBody>
      </p:sp>
      <p:sp>
        <p:nvSpPr>
          <p:cNvPr id="105482" name="Rectangle 18"/>
          <p:cNvSpPr>
            <a:spLocks noChangeArrowheads="1"/>
          </p:cNvSpPr>
          <p:nvPr>
            <p:custDataLst>
              <p:tags r:id="rId1"/>
            </p:custDataLst>
          </p:nvPr>
        </p:nvSpPr>
        <p:spPr bwMode="auto">
          <a:xfrm>
            <a:off x="1143000" y="3048000"/>
            <a:ext cx="4224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7329687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D828E9-05C6-4B0F-93C6-07D8EDB4010B}" type="slidenum">
              <a:rPr lang="en-US" altLang="en-US"/>
              <a:pPr/>
              <a:t>103</a:t>
            </a:fld>
            <a:endParaRPr lang="en-US" altLang="en-US">
              <a:latin typeface="Times New Roman" panose="02020603050405020304" pitchFamily="18" charset="0"/>
            </a:endParaRPr>
          </a:p>
        </p:txBody>
      </p:sp>
      <p:pic>
        <p:nvPicPr>
          <p:cNvPr id="106499" name="Picture 2" descr="Icon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763469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en-US" smtClean="0">
                <a:solidFill>
                  <a:schemeClr val="bg1"/>
                </a:solidFill>
              </a:rPr>
              <a:t>Using an Array to Create Numeric Variables</a:t>
            </a:r>
          </a:p>
        </p:txBody>
      </p:sp>
      <p:sp>
        <p:nvSpPr>
          <p:cNvPr id="107523"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An ARRAY statement can be used to create new variables in the program data vector.</a:t>
            </a: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If </a:t>
            </a:r>
            <a:r>
              <a:rPr lang="en-US" altLang="en-US" b="1" smtClean="0">
                <a:solidFill>
                  <a:schemeClr val="tx1"/>
                </a:solidFill>
                <a:latin typeface="Courier New" panose="02070309020205020404" pitchFamily="49" charset="0"/>
              </a:rPr>
              <a:t>discount1-discount4</a:t>
            </a:r>
            <a:r>
              <a:rPr lang="en-US" altLang="en-US" b="1" smtClean="0">
                <a:solidFill>
                  <a:schemeClr val="tx1"/>
                </a:solidFill>
                <a:cs typeface="Arial" panose="020B0604020202020204" pitchFamily="34" charset="0"/>
              </a:rPr>
              <a:t> </a:t>
            </a:r>
            <a:r>
              <a:rPr lang="en-US" altLang="en-US" smtClean="0">
                <a:solidFill>
                  <a:schemeClr val="tx1"/>
                </a:solidFill>
              </a:rPr>
              <a:t>do not exist in the PDV, they are created.</a:t>
            </a: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Four new variables are created:</a:t>
            </a:r>
          </a:p>
          <a:p>
            <a:pPr marL="0" indent="0" eaLnBrk="1" hangingPunct="1"/>
            <a:endParaRPr lang="en-US" altLang="en-US" smtClean="0">
              <a:solidFill>
                <a:schemeClr val="tx1"/>
              </a:solidFill>
            </a:endParaRPr>
          </a:p>
        </p:txBody>
      </p:sp>
      <p:sp>
        <p:nvSpPr>
          <p:cNvPr id="10752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29F216-02A4-4F7A-9087-DF95CE134A6B}" type="slidenum">
              <a:rPr lang="en-US" altLang="en-US">
                <a:solidFill>
                  <a:schemeClr val="tx1"/>
                </a:solidFill>
              </a:rPr>
              <a:pPr/>
              <a:t>104</a:t>
            </a:fld>
            <a:endParaRPr lang="en-US" altLang="en-US">
              <a:solidFill>
                <a:schemeClr val="tx1"/>
              </a:solidFill>
              <a:latin typeface="Times New Roman" panose="02020603050405020304" pitchFamily="18" charset="0"/>
            </a:endParaRPr>
          </a:p>
        </p:txBody>
      </p:sp>
      <p:sp>
        <p:nvSpPr>
          <p:cNvPr id="107525" name="Text Box 5"/>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07526" name="Rectangle 6"/>
          <p:cNvSpPr>
            <a:spLocks noChangeArrowheads="1"/>
          </p:cNvSpPr>
          <p:nvPr/>
        </p:nvSpPr>
        <p:spPr bwMode="auto">
          <a:xfrm>
            <a:off x="698500" y="1938338"/>
            <a:ext cx="7169150" cy="34766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array discount{4} discount1-discount4;</a:t>
            </a:r>
          </a:p>
        </p:txBody>
      </p:sp>
      <p:sp>
        <p:nvSpPr>
          <p:cNvPr id="107527" name="Text Box 8"/>
          <p:cNvSpPr txBox="1">
            <a:spLocks noChangeArrowheads="1"/>
          </p:cNvSpPr>
          <p:nvPr/>
        </p:nvSpPr>
        <p:spPr bwMode="auto">
          <a:xfrm>
            <a:off x="706438" y="3429000"/>
            <a:ext cx="2498725" cy="430213"/>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Pct{4};</a:t>
            </a:r>
          </a:p>
        </p:txBody>
      </p:sp>
      <p:graphicFrame>
        <p:nvGraphicFramePr>
          <p:cNvPr id="8" name="Table 7"/>
          <p:cNvGraphicFramePr>
            <a:graphicFrameLocks noGrp="1"/>
          </p:cNvGraphicFramePr>
          <p:nvPr/>
        </p:nvGraphicFramePr>
        <p:xfrm>
          <a:off x="719138" y="4724400"/>
          <a:ext cx="7772400" cy="1320903"/>
        </p:xfrm>
        <a:graphic>
          <a:graphicData uri="http://schemas.openxmlformats.org/drawingml/2006/table">
            <a:tbl>
              <a:tblPr firstRow="1" bandRow="1">
                <a:tableStyleId>{5C22544A-7EE6-4342-B048-85BDC9FD1C3A}</a:tableStyleId>
              </a:tblPr>
              <a:tblGrid>
                <a:gridCol w="1943100"/>
                <a:gridCol w="1943100"/>
                <a:gridCol w="1943100"/>
                <a:gridCol w="1943100"/>
              </a:tblGrid>
              <a:tr h="365722">
                <a:tc gridSpan="4">
                  <a:txBody>
                    <a:bodyPr/>
                    <a:lstStyle/>
                    <a:p>
                      <a:pPr algn="l"/>
                      <a:r>
                        <a:rPr lang="en-US" sz="2400" b="1" i="0" dirty="0" smtClean="0">
                          <a:solidFill>
                            <a:srgbClr val="000000"/>
                          </a:solidFill>
                          <a:latin typeface="Arial"/>
                        </a:rPr>
                        <a:t>PDV</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tr>
              <a:tr h="609536">
                <a:tc>
                  <a:txBody>
                    <a:bodyPr/>
                    <a:lstStyle/>
                    <a:p>
                      <a:pPr algn="ctr"/>
                      <a:r>
                        <a:rPr lang="en-US" sz="2000" b="1" i="0" dirty="0" smtClean="0">
                          <a:solidFill>
                            <a:srgbClr val="000000"/>
                          </a:solidFill>
                          <a:latin typeface="Courier New"/>
                        </a:rPr>
                        <a:t>Pct1</a:t>
                      </a:r>
                    </a:p>
                    <a:p>
                      <a:pPr algn="ctr"/>
                      <a:r>
                        <a:rPr lang="en-US" sz="2000" b="1" i="0" dirty="0" smtClean="0">
                          <a:solidFill>
                            <a:srgbClr val="000000"/>
                          </a:solidFill>
                          <a:latin typeface="Courier New"/>
                        </a:rPr>
                        <a:t>N 8 </a:t>
                      </a:r>
                      <a:endParaRPr lang="en-US" sz="2000" b="1" i="0" dirty="0">
                        <a:solidFill>
                          <a:srgbClr val="000000"/>
                        </a:solidFill>
                        <a:latin typeface="Courier New"/>
                      </a:endParaRPr>
                    </a:p>
                  </a:txBody>
                  <a:tcPr marT="0" marB="0" anchor="ctr">
                    <a:lnL w="28575"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Pct2</a:t>
                      </a:r>
                    </a:p>
                    <a:p>
                      <a:pPr algn="ctr"/>
                      <a:r>
                        <a:rPr lang="en-US" sz="2000" b="1" i="0" dirty="0" smtClean="0">
                          <a:solidFill>
                            <a:srgbClr val="000000"/>
                          </a:solidFill>
                          <a:latin typeface="Courier New"/>
                        </a:rPr>
                        <a:t>N 8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Pct3</a:t>
                      </a:r>
                    </a:p>
                    <a:p>
                      <a:pPr algn="ctr"/>
                      <a:r>
                        <a:rPr lang="en-US" sz="2000" b="1" i="0" dirty="0" smtClean="0">
                          <a:solidFill>
                            <a:srgbClr val="000000"/>
                          </a:solidFill>
                          <a:latin typeface="Courier New"/>
                        </a:rPr>
                        <a:t>N 8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Pct4</a:t>
                      </a:r>
                    </a:p>
                    <a:p>
                      <a:pPr algn="ctr"/>
                      <a:r>
                        <a:rPr lang="en-US" sz="2000" b="1" i="0" dirty="0" smtClean="0">
                          <a:solidFill>
                            <a:srgbClr val="000000"/>
                          </a:solidFill>
                          <a:latin typeface="Courier New"/>
                        </a:rPr>
                        <a:t>N 8 </a:t>
                      </a:r>
                      <a:endParaRPr lang="en-US" sz="2000" b="1" i="0" dirty="0">
                        <a:solidFill>
                          <a:srgbClr val="000000"/>
                        </a:solidFill>
                        <a:latin typeface="Courier New"/>
                      </a:endParaRPr>
                    </a:p>
                  </a:txBody>
                  <a:tcPr marT="0" marB="0" anchor="ctr">
                    <a:lnL w="12700" cmpd="sng">
                      <a:solidFill>
                        <a:srgbClr val="000000"/>
                      </a:solidFill>
                    </a:lnL>
                    <a:lnR w="28575"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r>
              <a:tr h="345543">
                <a:tc>
                  <a:txBody>
                    <a:bodyPr/>
                    <a:lstStyle/>
                    <a:p>
                      <a:pPr algn="r"/>
                      <a:r>
                        <a:rPr lang="en-US" sz="2000" b="1" i="0" dirty="0" smtClean="0">
                          <a:solidFill>
                            <a:srgbClr val="000000"/>
                          </a:solidFill>
                          <a:latin typeface="Courier New"/>
                        </a:rPr>
                        <a:t> </a:t>
                      </a:r>
                      <a:endParaRPr lang="en-US" sz="2000" b="1" i="0" dirty="0">
                        <a:solidFill>
                          <a:srgbClr val="000000"/>
                        </a:solidFill>
                        <a:latin typeface="Courier New"/>
                      </a:endParaRPr>
                    </a:p>
                  </a:txBody>
                  <a:tcPr marT="0" marB="0" anchor="ctr">
                    <a:lnL w="28575"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r"/>
                      <a:r>
                        <a:rPr lang="en-US" sz="2000" b="1" i="0" dirty="0" smtClean="0">
                          <a:solidFill>
                            <a:srgbClr val="000000"/>
                          </a:solidFill>
                          <a:latin typeface="Courier New"/>
                        </a:rPr>
                        <a:t>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r"/>
                      <a:r>
                        <a:rPr lang="en-US" sz="2000" b="1" i="0" dirty="0" smtClean="0">
                          <a:solidFill>
                            <a:srgbClr val="000000"/>
                          </a:solidFill>
                          <a:latin typeface="Courier New"/>
                        </a:rPr>
                        <a:t>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r"/>
                      <a:r>
                        <a:rPr lang="en-US" sz="2000" b="1" i="0" dirty="0" smtClean="0">
                          <a:solidFill>
                            <a:srgbClr val="000000"/>
                          </a:solidFill>
                          <a:latin typeface="Courier New"/>
                        </a:rPr>
                        <a:t> </a:t>
                      </a:r>
                      <a:endParaRPr lang="en-US" sz="2000" b="1" i="0" dirty="0">
                        <a:solidFill>
                          <a:srgbClr val="000000"/>
                        </a:solidFill>
                        <a:latin typeface="Courier New"/>
                      </a:endParaRPr>
                    </a:p>
                  </a:txBody>
                  <a:tcPr marT="0" marB="0" anchor="ctr">
                    <a:lnL w="12700" cmpd="sng">
                      <a:solidFill>
                        <a:srgbClr val="000000"/>
                      </a:solidFill>
                    </a:lnL>
                    <a:lnR w="28575" cmpd="sng">
                      <a:solidFill>
                        <a:srgbClr val="000000"/>
                      </a:solidFill>
                    </a:lnR>
                    <a:lnT w="12700" cmpd="sng">
                      <a:solidFill>
                        <a:srgbClr val="000000"/>
                      </a:solidFill>
                    </a:lnT>
                    <a:lnB w="28575" cmpd="sng">
                      <a:solidFill>
                        <a:srgbClr val="000000"/>
                      </a:solidFill>
                    </a:lnB>
                    <a:solidFill>
                      <a:srgbClr val="FFF2BE"/>
                    </a:solidFill>
                  </a:tcPr>
                </a:tc>
              </a:tr>
            </a:tbl>
          </a:graphicData>
        </a:graphic>
      </p:graphicFrame>
    </p:spTree>
    <p:extLst>
      <p:ext uri="{BB962C8B-B14F-4D97-AF65-F5344CB8AC3E}">
        <p14:creationId xmlns:p14="http://schemas.microsoft.com/office/powerpoint/2010/main" val="27551612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altLang="en-US" smtClean="0">
                <a:solidFill>
                  <a:schemeClr val="bg1"/>
                </a:solidFill>
              </a:rPr>
              <a:t>Using an Array to Create Character Variables</a:t>
            </a:r>
          </a:p>
        </p:txBody>
      </p:sp>
      <p:sp>
        <p:nvSpPr>
          <p:cNvPr id="108547" name="Content Placeholder 2"/>
          <p:cNvSpPr>
            <a:spLocks noGrp="1"/>
          </p:cNvSpPr>
          <p:nvPr>
            <p:ph idx="1"/>
          </p:nvPr>
        </p:nvSpPr>
        <p:spPr>
          <a:xfrm>
            <a:off x="685800" y="1071563"/>
            <a:ext cx="7848600" cy="1333500"/>
          </a:xfrm>
        </p:spPr>
        <p:txBody>
          <a:bodyPr/>
          <a:lstStyle/>
          <a:p>
            <a:pPr marL="0" indent="0" eaLnBrk="1" hangingPunct="1">
              <a:buFont typeface="Times New Roman" panose="02020603050405020304" pitchFamily="18" charset="0"/>
              <a:buNone/>
            </a:pPr>
            <a:r>
              <a:rPr lang="en-US" altLang="en-US" smtClean="0">
                <a:solidFill>
                  <a:schemeClr val="tx1"/>
                </a:solidFill>
              </a:rPr>
              <a:t>Define an array named </a:t>
            </a:r>
            <a:r>
              <a:rPr lang="en-US" altLang="en-US" sz="2800" b="1" smtClean="0">
                <a:solidFill>
                  <a:schemeClr val="tx1"/>
                </a:solidFill>
                <a:latin typeface="Courier New" panose="02070309020205020404" pitchFamily="49" charset="0"/>
              </a:rPr>
              <a:t>Month</a:t>
            </a:r>
            <a:r>
              <a:rPr lang="en-US" altLang="en-US" smtClean="0">
                <a:solidFill>
                  <a:schemeClr val="tx1"/>
                </a:solidFill>
              </a:rPr>
              <a:t> to create six variables </a:t>
            </a:r>
            <a:br>
              <a:rPr lang="en-US" altLang="en-US" smtClean="0">
                <a:solidFill>
                  <a:schemeClr val="tx1"/>
                </a:solidFill>
              </a:rPr>
            </a:br>
            <a:r>
              <a:rPr lang="en-US" altLang="en-US" smtClean="0">
                <a:solidFill>
                  <a:schemeClr val="tx1"/>
                </a:solidFill>
              </a:rPr>
              <a:t>to hold character values with a length of 10.</a:t>
            </a: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p:txBody>
      </p:sp>
      <p:sp>
        <p:nvSpPr>
          <p:cNvPr id="10854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74D81B9-8242-451A-93E5-B5CE63C840AE}" type="slidenum">
              <a:rPr lang="en-US" altLang="en-US">
                <a:solidFill>
                  <a:schemeClr val="tx1"/>
                </a:solidFill>
              </a:rPr>
              <a:pPr/>
              <a:t>105</a:t>
            </a:fld>
            <a:endParaRPr lang="en-US" altLang="en-US">
              <a:solidFill>
                <a:schemeClr val="tx1"/>
              </a:solidFill>
              <a:latin typeface="Times New Roman" panose="02020603050405020304" pitchFamily="18" charset="0"/>
            </a:endParaRPr>
          </a:p>
        </p:txBody>
      </p:sp>
      <p:sp>
        <p:nvSpPr>
          <p:cNvPr id="5" name="Content Placeholder 2"/>
          <p:cNvSpPr txBox="1">
            <a:spLocks/>
          </p:cNvSpPr>
          <p:nvPr/>
        </p:nvSpPr>
        <p:spPr bwMode="auto">
          <a:xfrm>
            <a:off x="804863" y="2824163"/>
            <a:ext cx="7848600" cy="561975"/>
          </a:xfrm>
          <a:prstGeom prst="rect">
            <a:avLst/>
          </a:prstGeom>
          <a:noFill/>
          <a:ln w="9525">
            <a:noFill/>
            <a:miter lim="800000"/>
            <a:headEnd/>
            <a:tailEnd/>
          </a:ln>
          <a:effectLst/>
        </p:spPr>
        <p:txBody>
          <a:bodyPr lIns="0" tIns="0" rIns="0" bIns="0"/>
          <a:lstStyle/>
          <a:p>
            <a:pPr>
              <a:spcBef>
                <a:spcPct val="20000"/>
              </a:spcBef>
              <a:buClr>
                <a:schemeClr val="tx1"/>
              </a:buClr>
              <a:buFont typeface="Monotype Sorts" pitchFamily="2" charset="2"/>
              <a:buNone/>
              <a:defRPr/>
            </a:pPr>
            <a:endParaRPr lang="en-US" kern="0" dirty="0">
              <a:solidFill>
                <a:schemeClr val="tx1"/>
              </a:solidFill>
              <a:latin typeface="+mn-lt"/>
              <a:ea typeface="Microsoft YaHei" charset="-122"/>
            </a:endParaRPr>
          </a:p>
          <a:p>
            <a:pPr>
              <a:spcBef>
                <a:spcPct val="20000"/>
              </a:spcBef>
              <a:buClr>
                <a:schemeClr val="tx1"/>
              </a:buClr>
              <a:buFont typeface="Monotype Sorts" pitchFamily="2" charset="2"/>
              <a:buNone/>
              <a:defRPr/>
            </a:pPr>
            <a:endParaRPr lang="en-US" kern="0" dirty="0">
              <a:solidFill>
                <a:schemeClr val="tx1"/>
              </a:solidFill>
              <a:latin typeface="+mn-lt"/>
              <a:ea typeface="Microsoft YaHei" charset="-122"/>
            </a:endParaRPr>
          </a:p>
          <a:p>
            <a:pPr>
              <a:spcBef>
                <a:spcPct val="20000"/>
              </a:spcBef>
              <a:buClr>
                <a:schemeClr val="tx1"/>
              </a:buClr>
              <a:buFont typeface="Monotype Sorts" pitchFamily="2" charset="2"/>
              <a:buNone/>
              <a:defRPr/>
            </a:pPr>
            <a:endParaRPr lang="en-US" kern="0" dirty="0">
              <a:solidFill>
                <a:schemeClr val="tx1"/>
              </a:solidFill>
              <a:latin typeface="+mn-lt"/>
              <a:ea typeface="Microsoft YaHei" charset="-122"/>
            </a:endParaRPr>
          </a:p>
          <a:p>
            <a:pPr>
              <a:spcBef>
                <a:spcPct val="20000"/>
              </a:spcBef>
              <a:buClr>
                <a:schemeClr val="tx1"/>
              </a:buClr>
              <a:buFont typeface="Monotype Sorts" pitchFamily="2" charset="2"/>
              <a:buNone/>
              <a:defRPr/>
            </a:pPr>
            <a:endParaRPr lang="en-US" kern="0" dirty="0">
              <a:solidFill>
                <a:schemeClr val="tx1"/>
              </a:solidFill>
              <a:latin typeface="+mn-lt"/>
              <a:ea typeface="Microsoft YaHei" charset="-122"/>
            </a:endParaRPr>
          </a:p>
        </p:txBody>
      </p:sp>
      <p:sp>
        <p:nvSpPr>
          <p:cNvPr id="108550" name="Text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108551" name="TextBox 9"/>
          <p:cNvSpPr txBox="1">
            <a:spLocks noChangeArrowheads="1"/>
          </p:cNvSpPr>
          <p:nvPr/>
        </p:nvSpPr>
        <p:spPr bwMode="auto">
          <a:xfrm>
            <a:off x="674688" y="2438400"/>
            <a:ext cx="8001000" cy="508000"/>
          </a:xfrm>
          <a:prstGeom prst="rect">
            <a:avLst/>
          </a:prstGeom>
          <a:solidFill>
            <a:srgbClr val="FFFFFF"/>
          </a:solidFill>
          <a:ln w="38100">
            <a:solidFill>
              <a:schemeClr val="tx2"/>
            </a:solidFill>
            <a:miter lim="800000"/>
            <a:headEnd/>
            <a:tailEnd/>
          </a:ln>
        </p:spPr>
        <p:txBody>
          <a:bodyPr lIns="88900" tIns="88900" rIns="88900" bIns="88900">
            <a:spAutoFit/>
          </a:bodyPr>
          <a:lstStyle/>
          <a:p>
            <a:pPr eaLnBrk="0" hangingPunct="0">
              <a:lnSpc>
                <a:spcPct val="85000"/>
              </a:lnSpc>
            </a:pPr>
            <a:r>
              <a:rPr lang="en-US" altLang="en-US" sz="2400" b="1">
                <a:solidFill>
                  <a:schemeClr val="tx1"/>
                </a:solidFill>
                <a:latin typeface="Courier New" panose="02070309020205020404" pitchFamily="49" charset="0"/>
              </a:rPr>
              <a:t>array Month{6} $ 10;</a:t>
            </a:r>
          </a:p>
        </p:txBody>
      </p:sp>
      <p:graphicFrame>
        <p:nvGraphicFramePr>
          <p:cNvPr id="11" name="Table 10"/>
          <p:cNvGraphicFramePr>
            <a:graphicFrameLocks noGrp="1"/>
          </p:cNvGraphicFramePr>
          <p:nvPr/>
        </p:nvGraphicFramePr>
        <p:xfrm>
          <a:off x="652463" y="3468688"/>
          <a:ext cx="8077200" cy="1320903"/>
        </p:xfrm>
        <a:graphic>
          <a:graphicData uri="http://schemas.openxmlformats.org/drawingml/2006/table">
            <a:tbl>
              <a:tblPr firstRow="1" bandRow="1">
                <a:tableStyleId>{5C22544A-7EE6-4342-B048-85BDC9FD1C3A}</a:tableStyleId>
              </a:tblPr>
              <a:tblGrid>
                <a:gridCol w="1346200"/>
                <a:gridCol w="1346200"/>
                <a:gridCol w="1346200"/>
                <a:gridCol w="1346200"/>
                <a:gridCol w="1346200"/>
                <a:gridCol w="1346200"/>
              </a:tblGrid>
              <a:tr h="365722">
                <a:tc gridSpan="6">
                  <a:txBody>
                    <a:bodyPr/>
                    <a:lstStyle/>
                    <a:p>
                      <a:pPr algn="l"/>
                      <a:r>
                        <a:rPr lang="en-US" sz="2400" b="1" i="0" dirty="0" smtClean="0">
                          <a:solidFill>
                            <a:srgbClr val="000000"/>
                          </a:solidFill>
                          <a:latin typeface="Arial"/>
                        </a:rPr>
                        <a:t>PDV</a:t>
                      </a:r>
                      <a:endParaRPr lang="en-US" sz="2400" b="1" i="0" dirty="0">
                        <a:solidFill>
                          <a:srgbClr val="000000"/>
                        </a:solidFill>
                        <a:latin typeface="Arial"/>
                      </a:endParaRPr>
                    </a:p>
                  </a:txBody>
                  <a:tcPr marL="0" marR="0" marT="0" marB="0" anchor="ctr">
                    <a:lnL w="28575" cmpd="sng">
                      <a:noFill/>
                    </a:lnL>
                    <a:lnR w="28575" cap="flat" cmpd="sng" algn="ctr">
                      <a:noFill/>
                      <a:prstDash val="solid"/>
                      <a:round/>
                      <a:headEnd type="none" w="med" len="med"/>
                      <a:tailEnd type="none" w="med" len="med"/>
                    </a:lnR>
                    <a:lnT w="28575" cmpd="sng">
                      <a:noFill/>
                    </a:lnT>
                    <a:lnB w="28575" cap="flat" cmpd="sng" algn="ctr">
                      <a:solidFill>
                        <a:srgbClr val="000000"/>
                      </a:solidFill>
                      <a:prstDash val="solid"/>
                      <a:round/>
                      <a:headEnd type="none" w="med" len="med"/>
                      <a:tailEnd type="none" w="med" len="med"/>
                    </a:lnB>
                    <a:no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mpd="sng">
                      <a:solidFill>
                        <a:srgbClr val="000000"/>
                      </a:solidFill>
                    </a:lnT>
                    <a:lnB w="12700" cmpd="sng">
                      <a:solidFill>
                        <a:srgbClr val="000000"/>
                      </a:solidFill>
                    </a:lnB>
                    <a:solidFill>
                      <a:srgbClr val="FFCC00"/>
                    </a:solidFill>
                  </a:tcPr>
                </a:tc>
                <a:tc hMerge="1">
                  <a:txBody>
                    <a:bodyPr/>
                    <a:lstStyle/>
                    <a:p>
                      <a:pPr algn="ctr"/>
                      <a:endParaRPr lang="en-US" sz="2000" b="1" i="0">
                        <a:solidFill>
                          <a:srgbClr val="000000"/>
                        </a:solidFill>
                        <a:latin typeface="Courier New"/>
                      </a:endParaRPr>
                    </a:p>
                  </a:txBody>
                  <a:tcPr marT="0" marB="0" anchor="ctr">
                    <a:lnL w="12700" cap="flat" cmpd="sng" algn="ctr">
                      <a:solidFill>
                        <a:srgbClr val="000000"/>
                      </a:solidFill>
                      <a:prstDash val="solid"/>
                      <a:round/>
                      <a:headEnd type="none" w="med" len="med"/>
                      <a:tailEnd type="none" w="med" len="med"/>
                    </a:lnL>
                    <a:lnR w="28575" cmpd="sng">
                      <a:solidFill>
                        <a:srgbClr val="000000"/>
                      </a:solidFill>
                    </a:lnR>
                    <a:lnT w="28575" cmpd="sng">
                      <a:solidFill>
                        <a:srgbClr val="000000"/>
                      </a:solidFill>
                    </a:lnT>
                    <a:lnB w="12700" cmpd="sng">
                      <a:solidFill>
                        <a:srgbClr val="000000"/>
                      </a:solidFill>
                    </a:lnB>
                    <a:solidFill>
                      <a:srgbClr val="FFCC00"/>
                    </a:solidFill>
                  </a:tcPr>
                </a:tc>
              </a:tr>
              <a:tr h="609536">
                <a:tc>
                  <a:txBody>
                    <a:bodyPr/>
                    <a:lstStyle/>
                    <a:p>
                      <a:pPr algn="ctr"/>
                      <a:r>
                        <a:rPr lang="en-US" sz="2000" b="1" i="0" dirty="0" smtClean="0">
                          <a:solidFill>
                            <a:srgbClr val="000000"/>
                          </a:solidFill>
                          <a:latin typeface="Courier New"/>
                        </a:rPr>
                        <a:t> Month1</a:t>
                      </a:r>
                    </a:p>
                    <a:p>
                      <a:pPr algn="ctr"/>
                      <a:r>
                        <a:rPr lang="en-US" sz="2000" b="1" i="0" dirty="0" smtClean="0">
                          <a:solidFill>
                            <a:srgbClr val="000000"/>
                          </a:solidFill>
                          <a:latin typeface="Courier New"/>
                        </a:rPr>
                        <a:t>$ 10</a:t>
                      </a:r>
                      <a:endParaRPr lang="en-US" sz="2000" b="1" i="0" dirty="0">
                        <a:solidFill>
                          <a:srgbClr val="000000"/>
                        </a:solidFill>
                        <a:latin typeface="Courier New"/>
                      </a:endParaRPr>
                    </a:p>
                  </a:txBody>
                  <a:tcPr marT="0" marB="0" anchor="ctr">
                    <a:lnL w="28575"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 Month2</a:t>
                      </a:r>
                    </a:p>
                    <a:p>
                      <a:pPr algn="ctr"/>
                      <a:r>
                        <a:rPr lang="en-US" sz="2000" b="1" i="0" dirty="0" smtClean="0">
                          <a:solidFill>
                            <a:srgbClr val="000000"/>
                          </a:solidFill>
                          <a:latin typeface="Courier New"/>
                        </a:rPr>
                        <a:t>$ 10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 Month3</a:t>
                      </a:r>
                    </a:p>
                    <a:p>
                      <a:pPr algn="ctr"/>
                      <a:r>
                        <a:rPr lang="en-US" sz="2000" b="1" i="0" dirty="0" smtClean="0">
                          <a:solidFill>
                            <a:srgbClr val="000000"/>
                          </a:solidFill>
                          <a:latin typeface="Courier New"/>
                        </a:rPr>
                        <a:t>$ 10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 Month4</a:t>
                      </a:r>
                    </a:p>
                    <a:p>
                      <a:pPr algn="ctr"/>
                      <a:r>
                        <a:rPr lang="en-US" sz="2000" b="1" i="0" dirty="0" smtClean="0">
                          <a:solidFill>
                            <a:srgbClr val="000000"/>
                          </a:solidFill>
                          <a:latin typeface="Courier New"/>
                        </a:rPr>
                        <a:t>$ 10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 Month5</a:t>
                      </a:r>
                    </a:p>
                    <a:p>
                      <a:pPr algn="ctr"/>
                      <a:r>
                        <a:rPr lang="en-US" sz="2000" b="1" i="0" dirty="0" smtClean="0">
                          <a:solidFill>
                            <a:srgbClr val="000000"/>
                          </a:solidFill>
                          <a:latin typeface="Courier New"/>
                        </a:rPr>
                        <a:t>$</a:t>
                      </a:r>
                      <a:r>
                        <a:rPr lang="en-US" sz="2000" b="1" i="0" baseline="0" dirty="0" smtClean="0">
                          <a:solidFill>
                            <a:srgbClr val="000000"/>
                          </a:solidFill>
                          <a:latin typeface="Courier New"/>
                        </a:rPr>
                        <a:t> 10</a:t>
                      </a:r>
                      <a:r>
                        <a:rPr lang="en-US" sz="2000" b="1" i="0" dirty="0" smtClean="0">
                          <a:solidFill>
                            <a:srgbClr val="000000"/>
                          </a:solidFill>
                          <a:latin typeface="Courier New"/>
                        </a:rPr>
                        <a:t> </a:t>
                      </a:r>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c>
                  <a:txBody>
                    <a:bodyPr/>
                    <a:lstStyle/>
                    <a:p>
                      <a:pPr algn="ctr"/>
                      <a:r>
                        <a:rPr lang="en-US" sz="2000" b="1" i="0" dirty="0" smtClean="0">
                          <a:solidFill>
                            <a:srgbClr val="000000"/>
                          </a:solidFill>
                          <a:latin typeface="Courier New"/>
                        </a:rPr>
                        <a:t> Month6</a:t>
                      </a:r>
                    </a:p>
                    <a:p>
                      <a:pPr algn="ctr"/>
                      <a:r>
                        <a:rPr lang="en-US" sz="2000" b="1" i="0" dirty="0" smtClean="0">
                          <a:solidFill>
                            <a:srgbClr val="000000"/>
                          </a:solidFill>
                          <a:latin typeface="Courier New"/>
                        </a:rPr>
                        <a:t>$ 10 </a:t>
                      </a:r>
                      <a:endParaRPr lang="en-US" sz="2000" b="1" i="0" dirty="0">
                        <a:solidFill>
                          <a:srgbClr val="000000"/>
                        </a:solidFill>
                        <a:latin typeface="Courier New"/>
                      </a:endParaRPr>
                    </a:p>
                  </a:txBody>
                  <a:tcPr marT="0" marB="0" anchor="ctr">
                    <a:lnL w="12700" cmpd="sng">
                      <a:solidFill>
                        <a:srgbClr val="000000"/>
                      </a:solidFill>
                    </a:lnL>
                    <a:lnR w="28575" cmpd="sng">
                      <a:solidFill>
                        <a:srgbClr val="000000"/>
                      </a:solidFill>
                    </a:lnR>
                    <a:lnT w="28575" cap="flat" cmpd="sng" algn="ctr">
                      <a:solidFill>
                        <a:srgbClr val="000000"/>
                      </a:solidFill>
                      <a:prstDash val="solid"/>
                      <a:round/>
                      <a:headEnd type="none" w="med" len="med"/>
                      <a:tailEnd type="none" w="med" len="med"/>
                    </a:lnT>
                    <a:lnB w="12700" cmpd="sng">
                      <a:solidFill>
                        <a:srgbClr val="000000"/>
                      </a:solidFill>
                    </a:lnB>
                    <a:solidFill>
                      <a:srgbClr val="FFCC00"/>
                    </a:solidFill>
                  </a:tcPr>
                </a:tc>
              </a:tr>
              <a:tr h="345543">
                <a:tc>
                  <a:txBody>
                    <a:bodyPr/>
                    <a:lstStyle/>
                    <a:p>
                      <a:pPr algn="l"/>
                      <a:endParaRPr lang="en-US" sz="2000" b="1" i="0" dirty="0">
                        <a:solidFill>
                          <a:srgbClr val="000000"/>
                        </a:solidFill>
                        <a:latin typeface="Courier New"/>
                      </a:endParaRPr>
                    </a:p>
                  </a:txBody>
                  <a:tcPr marT="0" marB="0" anchor="ctr">
                    <a:lnL w="28575"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l"/>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l"/>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l"/>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l"/>
                      <a:endParaRPr lang="en-US" sz="2000" b="1" i="0" dirty="0">
                        <a:solidFill>
                          <a:srgbClr val="000000"/>
                        </a:solidFill>
                        <a:latin typeface="Courier New"/>
                      </a:endParaRPr>
                    </a:p>
                  </a:txBody>
                  <a:tcPr marT="0" marB="0" anchor="ctr">
                    <a:lnL w="12700" cmpd="sng">
                      <a:solidFill>
                        <a:srgbClr val="000000"/>
                      </a:solidFill>
                    </a:lnL>
                    <a:lnR w="12700" cmpd="sng">
                      <a:solidFill>
                        <a:srgbClr val="000000"/>
                      </a:solidFill>
                    </a:lnR>
                    <a:lnT w="12700" cmpd="sng">
                      <a:solidFill>
                        <a:srgbClr val="000000"/>
                      </a:solidFill>
                    </a:lnT>
                    <a:lnB w="28575" cmpd="sng">
                      <a:solidFill>
                        <a:srgbClr val="000000"/>
                      </a:solidFill>
                    </a:lnB>
                    <a:solidFill>
                      <a:srgbClr val="FFF2BE"/>
                    </a:solidFill>
                  </a:tcPr>
                </a:tc>
                <a:tc>
                  <a:txBody>
                    <a:bodyPr/>
                    <a:lstStyle/>
                    <a:p>
                      <a:pPr algn="l"/>
                      <a:endParaRPr lang="en-US" sz="2000" b="1" i="0" dirty="0">
                        <a:solidFill>
                          <a:srgbClr val="000000"/>
                        </a:solidFill>
                        <a:latin typeface="Courier New"/>
                      </a:endParaRPr>
                    </a:p>
                  </a:txBody>
                  <a:tcPr marT="0" marB="0" anchor="ctr">
                    <a:lnL w="12700" cmpd="sng">
                      <a:solidFill>
                        <a:srgbClr val="000000"/>
                      </a:solidFill>
                    </a:lnL>
                    <a:lnR w="28575" cmpd="sng">
                      <a:solidFill>
                        <a:srgbClr val="000000"/>
                      </a:solidFill>
                    </a:lnR>
                    <a:lnT w="12700" cmpd="sng">
                      <a:solidFill>
                        <a:srgbClr val="000000"/>
                      </a:solidFill>
                    </a:lnT>
                    <a:lnB w="28575" cmpd="sng">
                      <a:solidFill>
                        <a:srgbClr val="000000"/>
                      </a:solidFill>
                    </a:lnB>
                    <a:solidFill>
                      <a:srgbClr val="FFF2BE"/>
                    </a:solidFill>
                  </a:tcPr>
                </a:tc>
              </a:tr>
            </a:tbl>
          </a:graphicData>
        </a:graphic>
      </p:graphicFrame>
    </p:spTree>
    <p:extLst>
      <p:ext uri="{BB962C8B-B14F-4D97-AF65-F5344CB8AC3E}">
        <p14:creationId xmlns:p14="http://schemas.microsoft.com/office/powerpoint/2010/main" val="6817073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en-US" smtClean="0"/>
              <a:t>Example</a:t>
            </a:r>
          </a:p>
        </p:txBody>
      </p:sp>
      <p:sp>
        <p:nvSpPr>
          <p:cNvPr id="109571"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Using </a:t>
            </a:r>
            <a:r>
              <a:rPr lang="en-US" altLang="en-US" sz="2800" b="1" smtClean="0">
                <a:latin typeface="Courier New" panose="02070309020205020404" pitchFamily="49" charset="0"/>
              </a:rPr>
              <a:t>Study.employee_donations</a:t>
            </a:r>
            <a:r>
              <a:rPr lang="en-US" altLang="en-US" smtClean="0"/>
              <a:t> as input, calculate the percentage that each quarterly contribution represents of the employee’s total annual contribution. Create four new variables to hold the percentages. </a:t>
            </a:r>
          </a:p>
          <a:p>
            <a:pPr marL="0" indent="0" eaLnBrk="1" hangingPunct="1"/>
            <a:endParaRPr lang="en-US" altLang="en-US" sz="800" smtClean="0"/>
          </a:p>
          <a:p>
            <a:pPr marL="0" indent="0" eaLnBrk="1" hangingPunct="1">
              <a:buFont typeface="Times New Roman" panose="02020603050405020304" pitchFamily="18" charset="0"/>
              <a:buNone/>
            </a:pPr>
            <a:r>
              <a:rPr lang="en-US" altLang="en-US" smtClean="0"/>
              <a:t>Partial Listing of S</a:t>
            </a:r>
            <a:r>
              <a:rPr lang="en-US" altLang="en-US" sz="2800" b="1" smtClean="0">
                <a:latin typeface="Courier New" panose="02070309020205020404" pitchFamily="49" charset="0"/>
              </a:rPr>
              <a:t>tudy.employee_donations</a:t>
            </a:r>
            <a:endParaRPr lang="en-US" altLang="en-US" smtClean="0"/>
          </a:p>
        </p:txBody>
      </p:sp>
      <p:sp>
        <p:nvSpPr>
          <p:cNvPr id="10957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9D07DF-F6F7-4274-8B4C-732EA9F658F3}" type="slidenum">
              <a:rPr lang="en-US" altLang="en-US"/>
              <a:pPr/>
              <a:t>106</a:t>
            </a:fld>
            <a:endParaRPr lang="en-US" altLang="en-US">
              <a:latin typeface="Times New Roman" panose="02020603050405020304" pitchFamily="18" charset="0"/>
            </a:endParaRPr>
          </a:p>
        </p:txBody>
      </p:sp>
      <p:sp>
        <p:nvSpPr>
          <p:cNvPr id="109573" name="Text Box 5"/>
          <p:cNvSpPr txBox="1">
            <a:spLocks noChangeArrowheads="1"/>
          </p:cNvSpPr>
          <p:nvPr/>
        </p:nvSpPr>
        <p:spPr bwMode="auto">
          <a:xfrm>
            <a:off x="723900" y="3332163"/>
            <a:ext cx="5994400" cy="2095500"/>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120265      .       .       .      25</a:t>
            </a:r>
          </a:p>
          <a:p>
            <a:r>
              <a:rPr lang="en-US" altLang="en-US" sz="1600" b="1">
                <a:solidFill>
                  <a:srgbClr val="000000"/>
                </a:solidFill>
                <a:latin typeface="SAS Monospace" pitchFamily="49" charset="0"/>
              </a:rPr>
              <a:t>     120267     15      15      15      15</a:t>
            </a:r>
          </a:p>
          <a:p>
            <a:r>
              <a:rPr lang="en-US" altLang="en-US" sz="1600" b="1">
                <a:solidFill>
                  <a:srgbClr val="000000"/>
                </a:solidFill>
                <a:latin typeface="SAS Monospace" pitchFamily="49" charset="0"/>
              </a:rPr>
              <a:t>     120269     20      20      20      20</a:t>
            </a:r>
          </a:p>
          <a:p>
            <a:r>
              <a:rPr lang="en-US" altLang="en-US" sz="1600" b="1">
                <a:solidFill>
                  <a:srgbClr val="000000"/>
                </a:solidFill>
                <a:latin typeface="SAS Monospace" pitchFamily="49" charset="0"/>
              </a:rPr>
              <a:t>     120270     20      10       5       .</a:t>
            </a:r>
          </a:p>
          <a:p>
            <a:r>
              <a:rPr lang="en-US" altLang="en-US" sz="1600" b="1">
                <a:solidFill>
                  <a:srgbClr val="000000"/>
                </a:solidFill>
                <a:latin typeface="SAS Monospace" pitchFamily="49" charset="0"/>
              </a:rPr>
              <a:t>     120271     20      20      20      20</a:t>
            </a:r>
          </a:p>
          <a:p>
            <a:r>
              <a:rPr lang="en-US" altLang="en-US" sz="1600" b="1">
                <a:solidFill>
                  <a:srgbClr val="000000"/>
                </a:solidFill>
                <a:latin typeface="SAS Monospace" pitchFamily="49" charset="0"/>
              </a:rPr>
              <a:t>     120272     10      10      10      10 </a:t>
            </a:r>
          </a:p>
        </p:txBody>
      </p:sp>
    </p:spTree>
    <p:extLst>
      <p:ext uri="{BB962C8B-B14F-4D97-AF65-F5344CB8AC3E}">
        <p14:creationId xmlns:p14="http://schemas.microsoft.com/office/powerpoint/2010/main" val="3715757427"/>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mtClean="0"/>
              <a:t>Creating Variables with Arrays</a:t>
            </a:r>
          </a:p>
        </p:txBody>
      </p:sp>
      <p:sp>
        <p:nvSpPr>
          <p:cNvPr id="110595" name="Rectangle 3"/>
          <p:cNvSpPr>
            <a:spLocks noGrp="1" noChangeArrowheads="1"/>
          </p:cNvSpPr>
          <p:nvPr>
            <p:ph idx="1"/>
          </p:nvPr>
        </p:nvSpPr>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105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F73A2F6-263A-4435-88FA-78537A083FC0}" type="slidenum">
              <a:rPr lang="en-US" altLang="en-US"/>
              <a:pPr/>
              <a:t>107</a:t>
            </a:fld>
            <a:endParaRPr lang="en-US" altLang="en-US">
              <a:latin typeface="Times New Roman" panose="02020603050405020304" pitchFamily="18" charset="0"/>
            </a:endParaRPr>
          </a:p>
        </p:txBody>
      </p:sp>
      <p:sp>
        <p:nvSpPr>
          <p:cNvPr id="110597" name="Text Box 13"/>
          <p:cNvSpPr txBox="1">
            <a:spLocks noChangeArrowheads="1"/>
          </p:cNvSpPr>
          <p:nvPr/>
        </p:nvSpPr>
        <p:spPr bwMode="auto">
          <a:xfrm>
            <a:off x="685800" y="1066800"/>
            <a:ext cx="7662863" cy="29400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percent(drop=i);              </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array Contrib{4} qtr1-qtr4;</a:t>
            </a:r>
          </a:p>
          <a:p>
            <a:pPr eaLnBrk="0" hangingPunct="0">
              <a:lnSpc>
                <a:spcPct val="85000"/>
              </a:lnSpc>
            </a:pPr>
            <a:r>
              <a:rPr lang="en-US" altLang="en-US" sz="2400" b="1">
                <a:solidFill>
                  <a:schemeClr val="tx1"/>
                </a:solidFill>
                <a:latin typeface="Courier New" panose="02070309020205020404" pitchFamily="49" charset="0"/>
              </a:rPr>
              <a:t>   array Percent{4};</a:t>
            </a:r>
          </a:p>
          <a:p>
            <a:pPr eaLnBrk="0" hangingPunct="0">
              <a:lnSpc>
                <a:spcPct val="85000"/>
              </a:lnSpc>
            </a:pPr>
            <a:r>
              <a:rPr lang="en-US" altLang="en-US" sz="2400" b="1">
                <a:solidFill>
                  <a:schemeClr val="tx1"/>
                </a:solidFill>
                <a:latin typeface="Courier New" panose="02070309020205020404" pitchFamily="49" charset="0"/>
              </a:rPr>
              <a:t>   Total=sum(of contrib{*});           </a:t>
            </a:r>
          </a:p>
          <a:p>
            <a:pPr eaLnBrk="0" hangingPunct="0">
              <a:lnSpc>
                <a:spcPct val="85000"/>
              </a:lnSpc>
            </a:pPr>
            <a:r>
              <a:rPr lang="en-US" altLang="en-US" sz="2400" b="1">
                <a:solidFill>
                  <a:schemeClr val="tx1"/>
                </a:solidFill>
                <a:latin typeface="Courier New" panose="02070309020205020404" pitchFamily="49" charset="0"/>
              </a:rPr>
              <a:t>   do i=1 to 4;     </a:t>
            </a:r>
          </a:p>
          <a:p>
            <a:pPr eaLnBrk="0" hangingPunct="0">
              <a:lnSpc>
                <a:spcPct val="85000"/>
              </a:lnSpc>
            </a:pPr>
            <a:r>
              <a:rPr lang="en-US" altLang="en-US" sz="2400" b="1">
                <a:solidFill>
                  <a:schemeClr val="tx1"/>
                </a:solidFill>
                <a:latin typeface="Courier New" panose="02070309020205020404" pitchFamily="49" charset="0"/>
              </a:rPr>
              <a:t>      percent{i}=contrib{i}/total;</a:t>
            </a:r>
          </a:p>
          <a:p>
            <a:pPr eaLnBrk="0" hangingPunct="0">
              <a:lnSpc>
                <a:spcPct val="85000"/>
              </a:lnSpc>
            </a:pPr>
            <a:r>
              <a:rPr lang="en-US" altLang="en-US" sz="2400" b="1">
                <a:solidFill>
                  <a:schemeClr val="tx1"/>
                </a:solidFill>
                <a:latin typeface="Courier New" panose="02070309020205020404" pitchFamily="49" charset="0"/>
              </a:rPr>
              <a:t>   end;                               </a:t>
            </a:r>
          </a:p>
          <a:p>
            <a:pPr eaLnBrk="0" hangingPunct="0">
              <a:lnSpc>
                <a:spcPct val="85000"/>
              </a:lnSpc>
            </a:pPr>
            <a:r>
              <a:rPr lang="en-US" altLang="en-US" sz="2400" b="1">
                <a:solidFill>
                  <a:schemeClr val="tx1"/>
                </a:solidFill>
                <a:latin typeface="Courier New" panose="02070309020205020404" pitchFamily="49" charset="0"/>
              </a:rPr>
              <a:t>run; </a:t>
            </a:r>
          </a:p>
        </p:txBody>
      </p:sp>
      <p:sp>
        <p:nvSpPr>
          <p:cNvPr id="110598" name="Text Box 5"/>
          <p:cNvSpPr txBox="1">
            <a:spLocks noChangeArrowheads="1"/>
          </p:cNvSpPr>
          <p:nvPr/>
        </p:nvSpPr>
        <p:spPr bwMode="auto">
          <a:xfrm>
            <a:off x="723900" y="4313238"/>
            <a:ext cx="77692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r>
              <a:rPr lang="en-US" altLang="en-US" sz="2400">
                <a:solidFill>
                  <a:schemeClr val="tx1"/>
                </a:solidFill>
                <a:latin typeface="Arial" panose="020B0604020202020204" pitchFamily="34" charset="0"/>
              </a:rPr>
              <a:t>The second ARRAY statement creates four numeric variables: </a:t>
            </a:r>
            <a:r>
              <a:rPr lang="en-US" altLang="en-US" sz="2800" b="1">
                <a:solidFill>
                  <a:schemeClr val="tx1"/>
                </a:solidFill>
                <a:latin typeface="Courier New" panose="02070309020205020404" pitchFamily="49" charset="0"/>
              </a:rPr>
              <a:t>Percent1</a:t>
            </a:r>
            <a:r>
              <a:rPr lang="en-US" altLang="en-US" sz="2400">
                <a:solidFill>
                  <a:schemeClr val="tx1"/>
                </a:solidFill>
                <a:latin typeface="Arial" panose="020B0604020202020204" pitchFamily="34" charset="0"/>
              </a:rPr>
              <a:t>, </a:t>
            </a:r>
            <a:r>
              <a:rPr lang="en-US" altLang="en-US" sz="2800" b="1">
                <a:solidFill>
                  <a:schemeClr val="tx1"/>
                </a:solidFill>
                <a:latin typeface="Courier New" panose="02070309020205020404" pitchFamily="49" charset="0"/>
              </a:rPr>
              <a:t>Percent2</a:t>
            </a:r>
            <a:r>
              <a:rPr lang="en-US" altLang="en-US" sz="2400">
                <a:solidFill>
                  <a:schemeClr val="tx1"/>
                </a:solidFill>
                <a:latin typeface="Arial" panose="020B0604020202020204" pitchFamily="34" charset="0"/>
              </a:rPr>
              <a:t>, </a:t>
            </a:r>
            <a:r>
              <a:rPr lang="en-US" altLang="en-US" sz="2800" b="1">
                <a:solidFill>
                  <a:schemeClr val="tx1"/>
                </a:solidFill>
                <a:latin typeface="Courier New" panose="02070309020205020404" pitchFamily="49" charset="0"/>
              </a:rPr>
              <a:t>Percent3</a:t>
            </a:r>
            <a:r>
              <a:rPr lang="en-US" altLang="en-US" sz="2400">
                <a:solidFill>
                  <a:schemeClr val="tx1"/>
                </a:solidFill>
                <a:latin typeface="Arial" panose="020B0604020202020204" pitchFamily="34" charset="0"/>
              </a:rPr>
              <a:t>, </a:t>
            </a:r>
            <a:br>
              <a:rPr lang="en-US" altLang="en-US" sz="2400">
                <a:solidFill>
                  <a:schemeClr val="tx1"/>
                </a:solidFill>
                <a:latin typeface="Arial" panose="020B0604020202020204" pitchFamily="34" charset="0"/>
              </a:rPr>
            </a:br>
            <a:r>
              <a:rPr lang="en-US" altLang="en-US" sz="2400">
                <a:solidFill>
                  <a:schemeClr val="tx1"/>
                </a:solidFill>
                <a:latin typeface="Arial" panose="020B0604020202020204" pitchFamily="34" charset="0"/>
              </a:rPr>
              <a:t>and </a:t>
            </a:r>
            <a:r>
              <a:rPr lang="en-US" altLang="en-US" sz="2800" b="1">
                <a:solidFill>
                  <a:schemeClr val="tx1"/>
                </a:solidFill>
                <a:latin typeface="Courier New" panose="02070309020205020404" pitchFamily="49" charset="0"/>
              </a:rPr>
              <a:t>Percent4</a:t>
            </a:r>
            <a:r>
              <a:rPr lang="en-US" altLang="en-US" sz="2400">
                <a:solidFill>
                  <a:schemeClr val="tx1"/>
                </a:solidFill>
                <a:latin typeface="Arial" panose="020B0604020202020204" pitchFamily="34" charset="0"/>
              </a:rPr>
              <a:t>. </a:t>
            </a:r>
          </a:p>
        </p:txBody>
      </p:sp>
      <p:sp>
        <p:nvSpPr>
          <p:cNvPr id="110599" name="Text Box 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2"/>
              </a:solidFill>
              <a:latin typeface="Arial" panose="020B0604020202020204" pitchFamily="34" charset="0"/>
              <a:cs typeface="Times New Roman" panose="02020603050405020304" pitchFamily="18" charset="0"/>
            </a:endParaRPr>
          </a:p>
        </p:txBody>
      </p:sp>
      <p:sp>
        <p:nvSpPr>
          <p:cNvPr id="110600"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p207d14</a:t>
            </a:r>
          </a:p>
        </p:txBody>
      </p:sp>
      <p:sp>
        <p:nvSpPr>
          <p:cNvPr id="110601"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10602" name="Rectangle 15"/>
          <p:cNvSpPr>
            <a:spLocks noChangeArrowheads="1"/>
          </p:cNvSpPr>
          <p:nvPr>
            <p:custDataLst>
              <p:tags r:id="rId1"/>
            </p:custDataLst>
          </p:nvPr>
        </p:nvSpPr>
        <p:spPr bwMode="auto">
          <a:xfrm>
            <a:off x="1277938" y="2044700"/>
            <a:ext cx="3128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781280246"/>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en-US" smtClean="0"/>
              <a:t>Output: Creating Variables with Arrays</a:t>
            </a:r>
          </a:p>
        </p:txBody>
      </p:sp>
      <p:sp>
        <p:nvSpPr>
          <p:cNvPr id="111619" name="Rectangle 3"/>
          <p:cNvSpPr>
            <a:spLocks noGrp="1" noChangeArrowheads="1"/>
          </p:cNvSpPr>
          <p:nvPr>
            <p:ph idx="1"/>
          </p:nvPr>
        </p:nvSpPr>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1162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9F76169-B613-4FCE-9C25-6FADB4C8BDB5}" type="slidenum">
              <a:rPr lang="en-US" altLang="en-US"/>
              <a:pPr/>
              <a:t>108</a:t>
            </a:fld>
            <a:endParaRPr lang="en-US" altLang="en-US">
              <a:latin typeface="Times New Roman" panose="02020603050405020304" pitchFamily="18" charset="0"/>
            </a:endParaRPr>
          </a:p>
        </p:txBody>
      </p:sp>
      <p:sp>
        <p:nvSpPr>
          <p:cNvPr id="111621" name="Text Box 5"/>
          <p:cNvSpPr txBox="1">
            <a:spLocks noChangeArrowheads="1"/>
          </p:cNvSpPr>
          <p:nvPr/>
        </p:nvSpPr>
        <p:spPr bwMode="auto">
          <a:xfrm>
            <a:off x="669925" y="1042988"/>
            <a:ext cx="8058150" cy="1517650"/>
          </a:xfrm>
          <a:prstGeom prst="rect">
            <a:avLst/>
          </a:prstGeom>
          <a:solidFill>
            <a:srgbClr val="FFFFFF"/>
          </a:solidFill>
          <a:ln w="28575">
            <a:solidFill>
              <a:schemeClr val="tx2"/>
            </a:solidFill>
            <a:miter lim="800000"/>
            <a:headEnd type="none" w="sm" len="sm"/>
            <a:tailEnd type="none" w="sm" len="sm"/>
          </a:ln>
        </p:spPr>
        <p:txBody>
          <a:bodyPr/>
          <a:lstStyle/>
          <a:p>
            <a:pPr eaLnBrk="0" hangingPunct="0"/>
            <a:r>
              <a:rPr lang="en-US" altLang="en-US" sz="2400" b="1">
                <a:solidFill>
                  <a:schemeClr val="tx1"/>
                </a:solidFill>
                <a:latin typeface="Courier New" panose="02070309020205020404" pitchFamily="49" charset="0"/>
              </a:rPr>
              <a:t>proc print data=percent noobs;</a:t>
            </a:r>
          </a:p>
          <a:p>
            <a:pPr eaLnBrk="0" hangingPunct="0"/>
            <a:r>
              <a:rPr lang="en-US" altLang="en-US" sz="2400" b="1">
                <a:solidFill>
                  <a:schemeClr val="tx1"/>
                </a:solidFill>
                <a:latin typeface="Courier New" panose="02070309020205020404" pitchFamily="49" charset="0"/>
              </a:rPr>
              <a:t>   var Employee_ID percent1-percent4;</a:t>
            </a:r>
          </a:p>
          <a:p>
            <a:pPr eaLnBrk="0" hangingPunct="0"/>
            <a:r>
              <a:rPr lang="en-US" altLang="en-US" sz="2400" b="1">
                <a:solidFill>
                  <a:schemeClr val="tx1"/>
                </a:solidFill>
                <a:latin typeface="Courier New" panose="02070309020205020404" pitchFamily="49" charset="0"/>
              </a:rPr>
              <a:t>   format percent1-percent4 percent6.;</a:t>
            </a:r>
          </a:p>
          <a:p>
            <a:pPr eaLnBrk="0" hangingPunct="0"/>
            <a:r>
              <a:rPr lang="en-US" altLang="en-US" sz="2400" b="1">
                <a:solidFill>
                  <a:schemeClr val="tx1"/>
                </a:solidFill>
                <a:latin typeface="Courier New" panose="02070309020205020404" pitchFamily="49" charset="0"/>
              </a:rPr>
              <a:t>run;</a:t>
            </a:r>
          </a:p>
        </p:txBody>
      </p:sp>
      <p:sp>
        <p:nvSpPr>
          <p:cNvPr id="111622" name="Text Box 6"/>
          <p:cNvSpPr txBox="1">
            <a:spLocks noChangeArrowheads="1"/>
          </p:cNvSpPr>
          <p:nvPr/>
        </p:nvSpPr>
        <p:spPr bwMode="auto">
          <a:xfrm>
            <a:off x="685800" y="2755900"/>
            <a:ext cx="3827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p>
            <a:pPr eaLnBrk="0" hangingPunct="0"/>
            <a:r>
              <a:rPr lang="en-US" altLang="en-US" sz="2400">
                <a:solidFill>
                  <a:schemeClr val="tx1"/>
                </a:solidFill>
                <a:latin typeface="Arial" panose="020B0604020202020204" pitchFamily="34" charset="0"/>
              </a:rPr>
              <a:t>Partial PROC PRINT Output</a:t>
            </a:r>
          </a:p>
        </p:txBody>
      </p:sp>
      <p:sp>
        <p:nvSpPr>
          <p:cNvPr id="111623"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11624" name="Rectangle 10"/>
          <p:cNvSpPr>
            <a:spLocks noChangeArrowheads="1"/>
          </p:cNvSpPr>
          <p:nvPr/>
        </p:nvSpPr>
        <p:spPr bwMode="auto">
          <a:xfrm>
            <a:off x="692150" y="3148013"/>
            <a:ext cx="7983538" cy="33178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Employee_ID    Percent1    Percent2    Percent3    Percent4</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120265        .           .           .         100%</a:t>
            </a:r>
          </a:p>
          <a:p>
            <a:pPr eaLnBrk="0" hangingPunct="0"/>
            <a:r>
              <a:rPr lang="en-US" altLang="en-US" sz="1600" b="1">
                <a:solidFill>
                  <a:srgbClr val="000000"/>
                </a:solidFill>
                <a:latin typeface="SAS Monospace" pitchFamily="49" charset="0"/>
              </a:rPr>
              <a:t>     120267       25%         25%         25%         25%</a:t>
            </a:r>
          </a:p>
          <a:p>
            <a:pPr eaLnBrk="0" hangingPunct="0"/>
            <a:r>
              <a:rPr lang="en-US" altLang="en-US" sz="1600" b="1">
                <a:solidFill>
                  <a:srgbClr val="000000"/>
                </a:solidFill>
                <a:latin typeface="SAS Monospace" pitchFamily="49" charset="0"/>
              </a:rPr>
              <a:t>     120269       25%         25%         25%         25%</a:t>
            </a:r>
          </a:p>
          <a:p>
            <a:pPr eaLnBrk="0" hangingPunct="0"/>
            <a:r>
              <a:rPr lang="en-US" altLang="en-US" sz="1600" b="1">
                <a:solidFill>
                  <a:srgbClr val="000000"/>
                </a:solidFill>
                <a:latin typeface="SAS Monospace" pitchFamily="49" charset="0"/>
              </a:rPr>
              <a:t>     120270       57%         29%         14%          .</a:t>
            </a:r>
          </a:p>
          <a:p>
            <a:pPr eaLnBrk="0" hangingPunct="0"/>
            <a:r>
              <a:rPr lang="en-US" altLang="en-US" sz="1600" b="1">
                <a:solidFill>
                  <a:srgbClr val="000000"/>
                </a:solidFill>
                <a:latin typeface="SAS Monospace" pitchFamily="49" charset="0"/>
              </a:rPr>
              <a:t>     120271       25%         25%         25%         25%</a:t>
            </a:r>
          </a:p>
          <a:p>
            <a:pPr eaLnBrk="0" hangingPunct="0"/>
            <a:r>
              <a:rPr lang="en-US" altLang="en-US" sz="1600" b="1">
                <a:solidFill>
                  <a:srgbClr val="000000"/>
                </a:solidFill>
                <a:latin typeface="SAS Monospace" pitchFamily="49" charset="0"/>
              </a:rPr>
              <a:t>     120272       25%         25%         25%         25%</a:t>
            </a:r>
          </a:p>
          <a:p>
            <a:pPr eaLnBrk="0" hangingPunct="0"/>
            <a:r>
              <a:rPr lang="en-US" altLang="en-US" sz="1600" b="1">
                <a:solidFill>
                  <a:srgbClr val="000000"/>
                </a:solidFill>
                <a:latin typeface="SAS Monospace" pitchFamily="49" charset="0"/>
              </a:rPr>
              <a:t>     120275       25%         25%         25%         25%</a:t>
            </a:r>
          </a:p>
          <a:p>
            <a:pPr eaLnBrk="0" hangingPunct="0"/>
            <a:r>
              <a:rPr lang="en-US" altLang="en-US" sz="1600" b="1">
                <a:solidFill>
                  <a:srgbClr val="000000"/>
                </a:solidFill>
                <a:latin typeface="SAS Monospace" pitchFamily="49" charset="0"/>
              </a:rPr>
              <a:t>     120660       25%         25%         25%         25%</a:t>
            </a:r>
          </a:p>
          <a:p>
            <a:pPr eaLnBrk="0" hangingPunct="0"/>
            <a:r>
              <a:rPr lang="en-US" altLang="en-US" sz="1600" b="1">
                <a:solidFill>
                  <a:srgbClr val="000000"/>
                </a:solidFill>
                <a:latin typeface="SAS Monospace" pitchFamily="49" charset="0"/>
              </a:rPr>
              <a:t>     120662       50%          .          25%         25%</a:t>
            </a:r>
          </a:p>
          <a:p>
            <a:pPr eaLnBrk="0" hangingPunct="0"/>
            <a:r>
              <a:rPr lang="en-US" altLang="en-US" sz="1600" b="1">
                <a:solidFill>
                  <a:srgbClr val="000000"/>
                </a:solidFill>
                <a:latin typeface="SAS Monospace" pitchFamily="49" charset="0"/>
              </a:rPr>
              <a:t>     120663        .           .         100%          .</a:t>
            </a:r>
          </a:p>
          <a:p>
            <a:pPr eaLnBrk="0" hangingPunct="0"/>
            <a:r>
              <a:rPr lang="en-US" altLang="en-US" sz="1600" b="1">
                <a:solidFill>
                  <a:srgbClr val="000000"/>
                </a:solidFill>
                <a:latin typeface="SAS Monospace" pitchFamily="49" charset="0"/>
              </a:rPr>
              <a:t>     120668       25%         25%         25%         25%</a:t>
            </a:r>
          </a:p>
        </p:txBody>
      </p:sp>
    </p:spTree>
    <p:extLst>
      <p:ext uri="{BB962C8B-B14F-4D97-AF65-F5344CB8AC3E}">
        <p14:creationId xmlns:p14="http://schemas.microsoft.com/office/powerpoint/2010/main" val="1369381937"/>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smtClean="0"/>
              <a:t>Example</a:t>
            </a:r>
          </a:p>
        </p:txBody>
      </p:sp>
      <p:sp>
        <p:nvSpPr>
          <p:cNvPr id="112643"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Using </a:t>
            </a:r>
            <a:r>
              <a:rPr lang="en-US" altLang="en-US" sz="2800" b="1" smtClean="0">
                <a:latin typeface="Courier New" panose="02070309020205020404" pitchFamily="49" charset="0"/>
              </a:rPr>
              <a:t>Study.employee_donations</a:t>
            </a:r>
            <a:r>
              <a:rPr lang="en-US" altLang="en-US" smtClean="0"/>
              <a:t> as input, calculate the difference in each employee’s contribution from one quarter to the next. </a:t>
            </a:r>
          </a:p>
          <a:p>
            <a:pPr marL="0" indent="0" eaLnBrk="1" hangingPunct="1">
              <a:buFont typeface="Times New Roman" panose="02020603050405020304" pitchFamily="18" charset="0"/>
              <a:buNone/>
            </a:pPr>
            <a:r>
              <a:rPr lang="en-US" altLang="en-US" smtClean="0"/>
              <a:t>Partial Listing of </a:t>
            </a:r>
            <a:r>
              <a:rPr lang="en-US" altLang="en-US" sz="2800" b="1" smtClean="0">
                <a:latin typeface="Courier New" panose="02070309020205020404" pitchFamily="49" charset="0"/>
              </a:rPr>
              <a:t>Study.employee_donations</a:t>
            </a:r>
            <a:endParaRPr lang="en-US" altLang="en-US" smtClean="0">
              <a:latin typeface="Courier New" panose="02070309020205020404" pitchFamily="49" charset="0"/>
            </a:endParaRPr>
          </a:p>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1264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756521-E6E9-4230-AD80-00393E2DBD88}" type="slidenum">
              <a:rPr lang="en-US" altLang="en-US"/>
              <a:pPr/>
              <a:t>109</a:t>
            </a:fld>
            <a:endParaRPr lang="en-US" altLang="en-US">
              <a:latin typeface="Times New Roman" panose="02020603050405020304" pitchFamily="18" charset="0"/>
            </a:endParaRPr>
          </a:p>
        </p:txBody>
      </p:sp>
      <p:sp>
        <p:nvSpPr>
          <p:cNvPr id="112645" name="Text Box 19"/>
          <p:cNvSpPr txBox="1">
            <a:spLocks noChangeArrowheads="1"/>
          </p:cNvSpPr>
          <p:nvPr/>
        </p:nvSpPr>
        <p:spPr bwMode="auto">
          <a:xfrm>
            <a:off x="723900" y="2763838"/>
            <a:ext cx="6680200" cy="2095500"/>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120265      .       .       .      25</a:t>
            </a:r>
          </a:p>
          <a:p>
            <a:r>
              <a:rPr lang="en-US" altLang="en-US" sz="1600" b="1">
                <a:solidFill>
                  <a:srgbClr val="000000"/>
                </a:solidFill>
                <a:latin typeface="SAS Monospace" pitchFamily="49" charset="0"/>
              </a:rPr>
              <a:t>     120267     15      15      15      15</a:t>
            </a:r>
          </a:p>
          <a:p>
            <a:r>
              <a:rPr lang="en-US" altLang="en-US" sz="1600" b="1">
                <a:solidFill>
                  <a:srgbClr val="000000"/>
                </a:solidFill>
                <a:latin typeface="SAS Monospace" pitchFamily="49" charset="0"/>
              </a:rPr>
              <a:t>     120269     20      20      20      20</a:t>
            </a:r>
          </a:p>
          <a:p>
            <a:r>
              <a:rPr lang="en-US" altLang="en-US" sz="1600" b="1">
                <a:solidFill>
                  <a:srgbClr val="000000"/>
                </a:solidFill>
                <a:latin typeface="SAS Monospace" pitchFamily="49" charset="0"/>
              </a:rPr>
              <a:t>     120270     20      10       5       .</a:t>
            </a:r>
          </a:p>
          <a:p>
            <a:r>
              <a:rPr lang="en-US" altLang="en-US" sz="1600" b="1">
                <a:solidFill>
                  <a:srgbClr val="000000"/>
                </a:solidFill>
                <a:latin typeface="SAS Monospace" pitchFamily="49" charset="0"/>
              </a:rPr>
              <a:t>     120271     20      20      20      20</a:t>
            </a:r>
          </a:p>
          <a:p>
            <a:r>
              <a:rPr lang="en-US" altLang="en-US" sz="1600" b="1">
                <a:solidFill>
                  <a:srgbClr val="000000"/>
                </a:solidFill>
                <a:latin typeface="SAS Monospace" pitchFamily="49" charset="0"/>
              </a:rPr>
              <a:t>     120272     10      10      10      10</a:t>
            </a:r>
          </a:p>
        </p:txBody>
      </p:sp>
      <p:sp>
        <p:nvSpPr>
          <p:cNvPr id="112646" name="Text Box 21"/>
          <p:cNvSpPr txBox="1">
            <a:spLocks noChangeArrowheads="1"/>
          </p:cNvSpPr>
          <p:nvPr>
            <p:custDataLst>
              <p:tags r:id="rId1"/>
            </p:custDataLst>
          </p:nvPr>
        </p:nvSpPr>
        <p:spPr bwMode="auto">
          <a:xfrm>
            <a:off x="1998663" y="5192713"/>
            <a:ext cx="4240212" cy="11303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     First difference:  Qtr2 – Qtr1</a:t>
            </a:r>
          </a:p>
          <a:p>
            <a:pPr eaLnBrk="0" hangingPunct="0"/>
            <a:r>
              <a:rPr lang="en-US" altLang="en-US" sz="2000" b="1">
                <a:solidFill>
                  <a:schemeClr val="tx1"/>
                </a:solidFill>
                <a:latin typeface="Arial" panose="020B0604020202020204" pitchFamily="34" charset="0"/>
              </a:rPr>
              <a:t>Second difference:  Qtr3 – Qtr2</a:t>
            </a:r>
          </a:p>
          <a:p>
            <a:pPr eaLnBrk="0" hangingPunct="0"/>
            <a:r>
              <a:rPr lang="en-US" altLang="en-US" sz="2000" b="1">
                <a:solidFill>
                  <a:schemeClr val="tx1"/>
                </a:solidFill>
                <a:latin typeface="Arial" panose="020B0604020202020204" pitchFamily="34" charset="0"/>
              </a:rPr>
              <a:t>    Third difference:  Qtr4 – Qtr3</a:t>
            </a:r>
            <a:endParaRPr lang="en-US" altLang="en-US" sz="2000" b="1">
              <a:solidFill>
                <a:srgbClr val="FFFFFF"/>
              </a:solidFill>
              <a:latin typeface="Arial" panose="020B0604020202020204" pitchFamily="34" charset="0"/>
            </a:endParaRPr>
          </a:p>
        </p:txBody>
      </p:sp>
    </p:spTree>
    <p:extLst>
      <p:ext uri="{BB962C8B-B14F-4D97-AF65-F5344CB8AC3E}">
        <p14:creationId xmlns:p14="http://schemas.microsoft.com/office/powerpoint/2010/main" val="4157383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4"/>
          <p:cNvSpPr>
            <a:spLocks noGrp="1" noChangeArrowheads="1"/>
          </p:cNvSpPr>
          <p:nvPr>
            <p:ph type="title"/>
          </p:nvPr>
        </p:nvSpPr>
        <p:spPr/>
        <p:txBody>
          <a:bodyPr/>
          <a:lstStyle/>
          <a:p>
            <a:pPr eaLnBrk="1" hangingPunct="1"/>
            <a:r>
              <a:rPr lang="en-US" altLang="en-US" smtClean="0"/>
              <a:t>The Iterative DO Statement</a:t>
            </a:r>
          </a:p>
        </p:txBody>
      </p:sp>
      <p:sp>
        <p:nvSpPr>
          <p:cNvPr id="12291" name="Rectangle 15"/>
          <p:cNvSpPr>
            <a:spLocks noGrp="1" noChangeArrowheads="1"/>
          </p:cNvSpPr>
          <p:nvPr>
            <p:ph idx="1"/>
          </p:nvPr>
        </p:nvSpPr>
        <p:spPr/>
        <p:txBody>
          <a:bodyPr/>
          <a:lstStyle/>
          <a:p>
            <a:pPr marL="0" indent="0" eaLnBrk="1" hangingPunct="1">
              <a:buFont typeface="Times New Roman" panose="02020603050405020304" pitchFamily="18" charset="0"/>
              <a:buNone/>
              <a:tabLst>
                <a:tab pos="685800" algn="l"/>
              </a:tabLst>
            </a:pPr>
            <a:r>
              <a:rPr lang="en-US" altLang="en-US" i="1" smtClean="0">
                <a:solidFill>
                  <a:schemeClr val="tx1"/>
                </a:solidFill>
              </a:rPr>
              <a:t>Index-variable</a:t>
            </a:r>
            <a:r>
              <a:rPr lang="en-US" altLang="en-US" smtClean="0">
                <a:solidFill>
                  <a:schemeClr val="tx1"/>
                </a:solidFill>
              </a:rPr>
              <a:t> details:</a:t>
            </a:r>
          </a:p>
          <a:p>
            <a:pPr lvl="1" eaLnBrk="1" hangingPunct="1">
              <a:tabLst>
                <a:tab pos="685800" algn="l"/>
              </a:tabLst>
            </a:pPr>
            <a:r>
              <a:rPr lang="en-US" altLang="en-US" smtClean="0">
                <a:solidFill>
                  <a:schemeClr val="tx1"/>
                </a:solidFill>
              </a:rPr>
              <a:t>The </a:t>
            </a:r>
            <a:r>
              <a:rPr lang="en-US" altLang="en-US" i="1" smtClean="0">
                <a:solidFill>
                  <a:schemeClr val="tx1"/>
                </a:solidFill>
              </a:rPr>
              <a:t>index-variable</a:t>
            </a:r>
            <a:r>
              <a:rPr lang="en-US" altLang="en-US" smtClean="0">
                <a:solidFill>
                  <a:schemeClr val="tx1"/>
                </a:solidFill>
              </a:rPr>
              <a:t> is written to the output data set </a:t>
            </a:r>
            <a:br>
              <a:rPr lang="en-US" altLang="en-US" smtClean="0">
                <a:solidFill>
                  <a:schemeClr val="tx1"/>
                </a:solidFill>
              </a:rPr>
            </a:br>
            <a:r>
              <a:rPr lang="en-US" altLang="en-US" smtClean="0">
                <a:solidFill>
                  <a:schemeClr val="tx1"/>
                </a:solidFill>
              </a:rPr>
              <a:t>by default.</a:t>
            </a:r>
          </a:p>
          <a:p>
            <a:pPr lvl="1" eaLnBrk="1" hangingPunct="1">
              <a:tabLst>
                <a:tab pos="685800" algn="l"/>
              </a:tabLst>
            </a:pPr>
            <a:r>
              <a:rPr lang="en-US" altLang="en-US" smtClean="0">
                <a:solidFill>
                  <a:schemeClr val="tx1"/>
                </a:solidFill>
              </a:rPr>
              <a:t>At the termination of the loop, the value of </a:t>
            </a:r>
            <a:r>
              <a:rPr lang="en-US" altLang="en-US" i="1" smtClean="0">
                <a:solidFill>
                  <a:schemeClr val="tx1"/>
                </a:solidFill>
              </a:rPr>
              <a:t>index-variable</a:t>
            </a:r>
            <a:r>
              <a:rPr lang="en-US" altLang="en-US" smtClean="0">
                <a:solidFill>
                  <a:schemeClr val="tx1"/>
                </a:solidFill>
              </a:rPr>
              <a:t> is one </a:t>
            </a:r>
            <a:r>
              <a:rPr lang="en-US" altLang="en-US" i="1" smtClean="0">
                <a:solidFill>
                  <a:schemeClr val="tx1"/>
                </a:solidFill>
              </a:rPr>
              <a:t>increment</a:t>
            </a:r>
            <a:r>
              <a:rPr lang="en-US" altLang="en-US" smtClean="0">
                <a:solidFill>
                  <a:schemeClr val="tx1"/>
                </a:solidFill>
              </a:rPr>
              <a:t> beyond the </a:t>
            </a:r>
            <a:r>
              <a:rPr lang="en-US" altLang="en-US" i="1" smtClean="0">
                <a:solidFill>
                  <a:schemeClr val="tx1"/>
                </a:solidFill>
              </a:rPr>
              <a:t>stop</a:t>
            </a:r>
            <a:r>
              <a:rPr lang="en-US" altLang="en-US" smtClean="0">
                <a:solidFill>
                  <a:schemeClr val="tx1"/>
                </a:solidFill>
              </a:rPr>
              <a:t> value.</a:t>
            </a:r>
          </a:p>
          <a:p>
            <a:pPr marL="0" indent="0" eaLnBrk="1" hangingPunct="1">
              <a:tabLst>
                <a:tab pos="685800" algn="l"/>
              </a:tabLst>
            </a:pPr>
            <a:endParaRPr lang="en-US" altLang="en-US" smtClean="0">
              <a:solidFill>
                <a:schemeClr val="tx1"/>
              </a:solidFill>
            </a:endParaRPr>
          </a:p>
          <a:p>
            <a:pPr marL="0" indent="0" eaLnBrk="1" hangingPunct="1">
              <a:buFont typeface="Times New Roman" panose="02020603050405020304" pitchFamily="18" charset="0"/>
              <a:buNone/>
              <a:tabLst>
                <a:tab pos="685800" algn="l"/>
              </a:tabLst>
            </a:pPr>
            <a:r>
              <a:rPr lang="en-US" altLang="en-US" smtClean="0">
                <a:solidFill>
                  <a:schemeClr val="tx1"/>
                </a:solidFill>
                <a:sym typeface="Wingdings" panose="05000000000000000000" pitchFamily="2" charset="2"/>
              </a:rPr>
              <a:t>    	</a:t>
            </a:r>
            <a:r>
              <a:rPr lang="en-US" altLang="en-US" smtClean="0">
                <a:solidFill>
                  <a:schemeClr val="tx1"/>
                </a:solidFill>
              </a:rPr>
              <a:t>Modifying the value of </a:t>
            </a:r>
            <a:r>
              <a:rPr lang="en-US" altLang="en-US" i="1" smtClean="0">
                <a:solidFill>
                  <a:schemeClr val="tx1"/>
                </a:solidFill>
              </a:rPr>
              <a:t>index-variable</a:t>
            </a:r>
            <a:r>
              <a:rPr lang="en-US" altLang="en-US" smtClean="0">
                <a:solidFill>
                  <a:schemeClr val="tx1"/>
                </a:solidFill>
              </a:rPr>
              <a:t> affects the 	number of iterations, and might cause infinite looping 	or early loop termination.</a:t>
            </a:r>
          </a:p>
        </p:txBody>
      </p:sp>
      <p:sp>
        <p:nvSpPr>
          <p:cNvPr id="122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B5D032-E5AC-425A-AF46-63978FDB3C2B}" type="slidenum">
              <a:rPr lang="en-US" altLang="en-US"/>
              <a:pPr/>
              <a:t>11</a:t>
            </a:fld>
            <a:endParaRPr lang="en-US" altLang="en-US">
              <a:latin typeface="Times New Roman" panose="02020603050405020304" pitchFamily="18" charset="0"/>
            </a:endParaRPr>
          </a:p>
        </p:txBody>
      </p:sp>
      <p:sp>
        <p:nvSpPr>
          <p:cNvPr id="12293"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12294"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pic>
        <p:nvPicPr>
          <p:cNvPr id="12295" name="Picture 13" descr="Caution_Warning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94038"/>
            <a:ext cx="5032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Tree>
    <p:extLst>
      <p:ext uri="{BB962C8B-B14F-4D97-AF65-F5344CB8AC3E}">
        <p14:creationId xmlns:p14="http://schemas.microsoft.com/office/powerpoint/2010/main" val="3362422147"/>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640D91-C9F3-4236-8865-DACD2A20A534}" type="slidenum">
              <a:rPr lang="en-US" altLang="en-US"/>
              <a:pPr/>
              <a:t>110</a:t>
            </a:fld>
            <a:endParaRPr lang="en-US" altLang="en-US">
              <a:latin typeface="Times New Roman" panose="02020603050405020304" pitchFamily="18" charset="0"/>
            </a:endParaRPr>
          </a:p>
        </p:txBody>
      </p:sp>
      <p:pic>
        <p:nvPicPr>
          <p:cNvPr id="113667"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174245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smtClean="0"/>
              <a:t>Quiz</a:t>
            </a:r>
          </a:p>
        </p:txBody>
      </p:sp>
      <p:sp>
        <p:nvSpPr>
          <p:cNvPr id="114691" name="Rectangle 3"/>
          <p:cNvSpPr>
            <a:spLocks noGrp="1" noChangeArrowheads="1"/>
          </p:cNvSpPr>
          <p:nvPr>
            <p:ph idx="1"/>
          </p:nvPr>
        </p:nvSpPr>
        <p:spPr>
          <a:xfrm>
            <a:off x="685800" y="1071563"/>
            <a:ext cx="7848600" cy="1338262"/>
          </a:xfrm>
        </p:spPr>
        <p:txBody>
          <a:bodyPr>
            <a:normAutofit fontScale="77500" lnSpcReduction="20000"/>
          </a:bodyPr>
          <a:lstStyle/>
          <a:p>
            <a:pPr marL="0" indent="0" eaLnBrk="1" hangingPunct="1">
              <a:buFont typeface="Times New Roman" panose="02020603050405020304" pitchFamily="18" charset="0"/>
              <a:buNone/>
            </a:pPr>
            <a:r>
              <a:rPr lang="en-US" altLang="en-US" smtClean="0"/>
              <a:t>How many ARRAY statements would you use to calculate the difference in each employee’s contribution from one quarter to the next?</a:t>
            </a:r>
          </a:p>
          <a:p>
            <a:pPr marL="0" indent="0" eaLnBrk="1" hangingPunct="1"/>
            <a:endParaRPr lang="en-US" altLang="en-US" smtClean="0"/>
          </a:p>
          <a:p>
            <a:pPr marL="0" indent="0" eaLnBrk="1" hangingPunct="1">
              <a:buFont typeface="Times New Roman" panose="02020603050405020304" pitchFamily="18" charset="0"/>
              <a:buNone/>
            </a:pPr>
            <a:r>
              <a:rPr lang="en-US" altLang="en-US" smtClean="0"/>
              <a:t>Partial Listing of </a:t>
            </a:r>
            <a:r>
              <a:rPr lang="en-US" altLang="en-US" sz="2800" b="1" smtClean="0">
                <a:latin typeface="Courier New" panose="02070309020205020404" pitchFamily="49" charset="0"/>
              </a:rPr>
              <a:t>Study.employee_donations</a:t>
            </a:r>
            <a:endParaRPr lang="en-US" altLang="en-US" smtClean="0"/>
          </a:p>
          <a:p>
            <a:pPr marL="0" indent="0" eaLnBrk="1" hangingPunct="1"/>
            <a:endParaRPr lang="en-US" altLang="en-US" smtClean="0"/>
          </a:p>
        </p:txBody>
      </p:sp>
      <p:sp>
        <p:nvSpPr>
          <p:cNvPr id="1146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FF0891-C9EC-4DCA-BBEB-2BA6F38C7F96}" type="slidenum">
              <a:rPr lang="en-US" altLang="en-US"/>
              <a:pPr/>
              <a:t>111</a:t>
            </a:fld>
            <a:endParaRPr lang="en-US" altLang="en-US">
              <a:latin typeface="Times New Roman" panose="02020603050405020304" pitchFamily="18" charset="0"/>
            </a:endParaRPr>
          </a:p>
        </p:txBody>
      </p:sp>
      <p:sp>
        <p:nvSpPr>
          <p:cNvPr id="114693" name="Rectangle 4"/>
          <p:cNvSpPr>
            <a:spLocks noChangeArrowheads="1"/>
          </p:cNvSpPr>
          <p:nvPr/>
        </p:nvSpPr>
        <p:spPr bwMode="auto">
          <a:xfrm>
            <a:off x="723900" y="2725738"/>
            <a:ext cx="77692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endParaRPr lang="en-US" altLang="en-US" noProof="1"/>
          </a:p>
        </p:txBody>
      </p:sp>
      <p:sp>
        <p:nvSpPr>
          <p:cNvPr id="114694" name="Text Box 5"/>
          <p:cNvSpPr txBox="1">
            <a:spLocks noChangeArrowheads="1"/>
          </p:cNvSpPr>
          <p:nvPr/>
        </p:nvSpPr>
        <p:spPr bwMode="auto">
          <a:xfrm>
            <a:off x="723900" y="3206750"/>
            <a:ext cx="6097588" cy="136207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120265      .       .       .      25</a:t>
            </a:r>
          </a:p>
          <a:p>
            <a:r>
              <a:rPr lang="en-US" altLang="en-US" sz="1600" b="1">
                <a:solidFill>
                  <a:srgbClr val="000000"/>
                </a:solidFill>
                <a:latin typeface="SAS Monospace" pitchFamily="49" charset="0"/>
              </a:rPr>
              <a:t>     120267     15      15      15      15</a:t>
            </a:r>
          </a:p>
          <a:p>
            <a:r>
              <a:rPr lang="en-US" altLang="en-US" sz="1600" b="1">
                <a:solidFill>
                  <a:srgbClr val="000000"/>
                </a:solidFill>
                <a:latin typeface="SAS Monospace" pitchFamily="49" charset="0"/>
              </a:rPr>
              <a:t>     120269     20      20      20      20</a:t>
            </a:r>
          </a:p>
        </p:txBody>
      </p:sp>
      <p:sp>
        <p:nvSpPr>
          <p:cNvPr id="114695" name="Text Box 6"/>
          <p:cNvSpPr txBox="1">
            <a:spLocks noChangeArrowheads="1"/>
          </p:cNvSpPr>
          <p:nvPr>
            <p:custDataLst>
              <p:tags r:id="rId2"/>
            </p:custDataLst>
          </p:nvPr>
        </p:nvSpPr>
        <p:spPr bwMode="auto">
          <a:xfrm>
            <a:off x="4090988" y="4294188"/>
            <a:ext cx="4240212" cy="11303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     First difference:  Qtr2 – Qtr1</a:t>
            </a:r>
          </a:p>
          <a:p>
            <a:pPr eaLnBrk="0" hangingPunct="0"/>
            <a:r>
              <a:rPr lang="en-US" altLang="en-US" sz="2000" b="1">
                <a:solidFill>
                  <a:schemeClr val="tx1"/>
                </a:solidFill>
                <a:latin typeface="Arial" panose="020B0604020202020204" pitchFamily="34" charset="0"/>
              </a:rPr>
              <a:t>Second difference:  Qtr3 – Qtr2</a:t>
            </a:r>
          </a:p>
          <a:p>
            <a:pPr eaLnBrk="0" hangingPunct="0"/>
            <a:r>
              <a:rPr lang="en-US" altLang="en-US" sz="2000" b="1">
                <a:solidFill>
                  <a:schemeClr val="tx1"/>
                </a:solidFill>
                <a:latin typeface="Arial" panose="020B0604020202020204" pitchFamily="34" charset="0"/>
              </a:rPr>
              <a:t>    Third difference:  Qtr4 – Qtr3</a:t>
            </a:r>
            <a:endParaRPr lang="en-US" altLang="en-US" sz="2000" b="1">
              <a:solidFill>
                <a:srgbClr val="FFFFFF"/>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8000938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smtClean="0"/>
              <a:t>Quiz – Correct Answer</a:t>
            </a:r>
          </a:p>
        </p:txBody>
      </p:sp>
      <p:sp>
        <p:nvSpPr>
          <p:cNvPr id="115715" name="Rectangle 3"/>
          <p:cNvSpPr>
            <a:spLocks noGrp="1" noChangeArrowheads="1"/>
          </p:cNvSpPr>
          <p:nvPr>
            <p:ph idx="1"/>
          </p:nvPr>
        </p:nvSpPr>
        <p:spPr>
          <a:xfrm>
            <a:off x="685800" y="1071563"/>
            <a:ext cx="7848600" cy="1338262"/>
          </a:xfrm>
        </p:spPr>
        <p:txBody>
          <a:bodyPr>
            <a:normAutofit fontScale="32500" lnSpcReduction="20000"/>
          </a:bodyPr>
          <a:lstStyle/>
          <a:p>
            <a:pPr marL="0" indent="0" eaLnBrk="1" hangingPunct="1">
              <a:buFont typeface="Times New Roman" panose="02020603050405020304" pitchFamily="18" charset="0"/>
              <a:buNone/>
            </a:pPr>
            <a:r>
              <a:rPr lang="en-US" altLang="en-US" smtClean="0"/>
              <a:t>How many ARRAY statements would you use to calculate the difference in each employee’s contribution from one quarter to the next? </a:t>
            </a:r>
            <a:r>
              <a:rPr lang="en-US" altLang="en-US" b="1" smtClean="0"/>
              <a:t>Answers can vary, but one solution is to use two arrays.</a:t>
            </a:r>
            <a:r>
              <a:rPr lang="en-US" altLang="en-US" smtClean="0"/>
              <a:t> </a:t>
            </a:r>
          </a:p>
          <a:p>
            <a:pPr marL="0" indent="0" eaLnBrk="1" hangingPunct="1">
              <a:buFont typeface="Times New Roman" panose="02020603050405020304" pitchFamily="18" charset="0"/>
              <a:buNone/>
            </a:pPr>
            <a:r>
              <a:rPr lang="en-US" altLang="en-US" smtClean="0"/>
              <a:t>Partial Listing of </a:t>
            </a:r>
            <a:r>
              <a:rPr lang="en-US" altLang="en-US" sz="2800" b="1" smtClean="0">
                <a:latin typeface="Courier New" panose="02070309020205020404" pitchFamily="49" charset="0"/>
              </a:rPr>
              <a:t>Study.employee_donations</a:t>
            </a:r>
          </a:p>
          <a:p>
            <a:pPr marL="0" indent="0" eaLnBrk="1" hangingPunct="1"/>
            <a:endParaRPr lang="en-US" altLang="en-US" sz="2800" b="1" smtClean="0">
              <a:latin typeface="Courier New" panose="02070309020205020404" pitchFamily="49" charset="0"/>
            </a:endParaRPr>
          </a:p>
          <a:p>
            <a:pPr marL="0" indent="0" eaLnBrk="1" hangingPunct="1"/>
            <a:endParaRPr lang="en-US" altLang="en-US" sz="2800" b="1" smtClean="0">
              <a:latin typeface="Courier New" panose="02070309020205020404" pitchFamily="49" charset="0"/>
            </a:endParaRPr>
          </a:p>
          <a:p>
            <a:pPr marL="0" indent="0" eaLnBrk="1" hangingPunct="1"/>
            <a:endParaRPr lang="en-US" altLang="en-US" sz="2800" b="1" smtClean="0">
              <a:latin typeface="Courier New" panose="02070309020205020404" pitchFamily="49" charset="0"/>
            </a:endParaRPr>
          </a:p>
          <a:p>
            <a:pPr marL="0" indent="0" eaLnBrk="1" hangingPunct="1">
              <a:buFont typeface="Times New Roman" panose="02020603050405020304" pitchFamily="18" charset="0"/>
              <a:buNone/>
            </a:pPr>
            <a:endParaRPr lang="en-US" altLang="en-US" sz="2800" b="1" smtClean="0">
              <a:latin typeface="Courier New" panose="02070309020205020404" pitchFamily="49" charset="0"/>
            </a:endParaRPr>
          </a:p>
          <a:p>
            <a:pPr marL="0" indent="0" eaLnBrk="1" hangingPunct="1">
              <a:buFont typeface="Times New Roman" panose="02020603050405020304" pitchFamily="18" charset="0"/>
              <a:buNone/>
            </a:pPr>
            <a:endParaRPr lang="en-US" altLang="en-US" sz="2800" b="1" smtClean="0">
              <a:latin typeface="Courier New" panose="02070309020205020404" pitchFamily="49" charset="0"/>
            </a:endParaRPr>
          </a:p>
          <a:p>
            <a:pPr marL="0" indent="0" eaLnBrk="1" hangingPunct="1">
              <a:buFont typeface="Times New Roman" panose="02020603050405020304" pitchFamily="18" charset="0"/>
              <a:buNone/>
            </a:pPr>
            <a:r>
              <a:rPr lang="en-US" altLang="en-US" b="1" smtClean="0"/>
              <a:t>Use one array to refer to the existing variables and </a:t>
            </a:r>
            <a:br>
              <a:rPr lang="en-US" altLang="en-US" b="1" smtClean="0"/>
            </a:br>
            <a:r>
              <a:rPr lang="en-US" altLang="en-US" b="1" smtClean="0"/>
              <a:t>a second array to create the three </a:t>
            </a:r>
            <a:r>
              <a:rPr lang="en-US" altLang="en-US" sz="2800" b="1" smtClean="0">
                <a:latin typeface="Courier New" panose="02070309020205020404" pitchFamily="49" charset="0"/>
              </a:rPr>
              <a:t>Difference</a:t>
            </a:r>
            <a:r>
              <a:rPr lang="en-US" altLang="en-US" b="1" smtClean="0"/>
              <a:t>    					variables.</a:t>
            </a:r>
            <a:endParaRPr lang="en-US" altLang="en-US" smtClean="0"/>
          </a:p>
          <a:p>
            <a:pPr marL="0" indent="0" eaLnBrk="1" hangingPunct="1"/>
            <a:endParaRPr lang="en-US" altLang="en-US" smtClean="0"/>
          </a:p>
        </p:txBody>
      </p:sp>
      <p:sp>
        <p:nvSpPr>
          <p:cNvPr id="11571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A0BB64-156C-4FAC-9C8F-9D7911141EEA}" type="slidenum">
              <a:rPr lang="en-US" altLang="en-US"/>
              <a:pPr/>
              <a:t>112</a:t>
            </a:fld>
            <a:endParaRPr lang="en-US" altLang="en-US">
              <a:latin typeface="Times New Roman" panose="02020603050405020304" pitchFamily="18" charset="0"/>
            </a:endParaRPr>
          </a:p>
        </p:txBody>
      </p:sp>
      <p:sp>
        <p:nvSpPr>
          <p:cNvPr id="115717" name="Rectangle 4"/>
          <p:cNvSpPr>
            <a:spLocks noChangeArrowheads="1"/>
          </p:cNvSpPr>
          <p:nvPr/>
        </p:nvSpPr>
        <p:spPr bwMode="auto">
          <a:xfrm>
            <a:off x="723900" y="2725738"/>
            <a:ext cx="77692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endParaRPr lang="en-US" altLang="en-US" noProof="1"/>
          </a:p>
        </p:txBody>
      </p:sp>
      <p:sp>
        <p:nvSpPr>
          <p:cNvPr id="115718" name="Text Box 5"/>
          <p:cNvSpPr txBox="1">
            <a:spLocks noChangeArrowheads="1"/>
          </p:cNvSpPr>
          <p:nvPr/>
        </p:nvSpPr>
        <p:spPr bwMode="auto">
          <a:xfrm>
            <a:off x="723900" y="3206750"/>
            <a:ext cx="6097588" cy="136207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120265      .       .       .      25</a:t>
            </a:r>
          </a:p>
          <a:p>
            <a:r>
              <a:rPr lang="en-US" altLang="en-US" sz="1600" b="1">
                <a:solidFill>
                  <a:srgbClr val="000000"/>
                </a:solidFill>
                <a:latin typeface="SAS Monospace" pitchFamily="49" charset="0"/>
              </a:rPr>
              <a:t>     120267     15      15      15      15</a:t>
            </a:r>
          </a:p>
          <a:p>
            <a:r>
              <a:rPr lang="en-US" altLang="en-US" sz="1600" b="1">
                <a:solidFill>
                  <a:srgbClr val="000000"/>
                </a:solidFill>
                <a:latin typeface="SAS Monospace" pitchFamily="49" charset="0"/>
              </a:rPr>
              <a:t>     120269     20      20      20      20</a:t>
            </a:r>
          </a:p>
        </p:txBody>
      </p:sp>
      <p:sp>
        <p:nvSpPr>
          <p:cNvPr id="115719" name="Text Box 6"/>
          <p:cNvSpPr txBox="1">
            <a:spLocks noChangeArrowheads="1"/>
          </p:cNvSpPr>
          <p:nvPr>
            <p:custDataLst>
              <p:tags r:id="rId2"/>
            </p:custDataLst>
          </p:nvPr>
        </p:nvSpPr>
        <p:spPr bwMode="auto">
          <a:xfrm>
            <a:off x="4090988" y="4294188"/>
            <a:ext cx="4064000" cy="11303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First difference:  Qtr2 – Qtr1</a:t>
            </a:r>
          </a:p>
          <a:p>
            <a:pPr eaLnBrk="0" hangingPunct="0"/>
            <a:r>
              <a:rPr lang="en-US" altLang="en-US" sz="2000" b="1">
                <a:solidFill>
                  <a:schemeClr val="tx1"/>
                </a:solidFill>
                <a:latin typeface="Arial" panose="020B0604020202020204" pitchFamily="34" charset="0"/>
              </a:rPr>
              <a:t>Second difference:  Qtr3 – Qtr2</a:t>
            </a:r>
          </a:p>
          <a:p>
            <a:pPr eaLnBrk="0" hangingPunct="0"/>
            <a:r>
              <a:rPr lang="en-US" altLang="en-US" sz="2000" b="1">
                <a:solidFill>
                  <a:schemeClr val="tx1"/>
                </a:solidFill>
                <a:latin typeface="Arial" panose="020B0604020202020204" pitchFamily="34" charset="0"/>
              </a:rPr>
              <a:t>Third difference:  Qtr4 – Qtr3</a:t>
            </a:r>
            <a:endParaRPr lang="en-US" altLang="en-US" sz="2000" b="1">
              <a:solidFill>
                <a:srgbClr val="FFFFFF"/>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42245734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2"/>
          <p:cNvSpPr>
            <a:spLocks noGrp="1" noChangeArrowheads="1"/>
          </p:cNvSpPr>
          <p:nvPr>
            <p:ph type="title"/>
          </p:nvPr>
        </p:nvSpPr>
        <p:spPr/>
        <p:txBody>
          <a:bodyPr/>
          <a:lstStyle/>
          <a:p>
            <a:pPr eaLnBrk="1" hangingPunct="1"/>
            <a:r>
              <a:rPr lang="en-US" altLang="en-US" smtClean="0"/>
              <a:t>Creating Variables with Arrays</a:t>
            </a:r>
          </a:p>
        </p:txBody>
      </p:sp>
      <p:sp>
        <p:nvSpPr>
          <p:cNvPr id="116739" name="Rectangle 13"/>
          <p:cNvSpPr>
            <a:spLocks noGrp="1" noChangeArrowheads="1"/>
          </p:cNvSpPr>
          <p:nvPr>
            <p:ph idx="1"/>
          </p:nvPr>
        </p:nvSpPr>
        <p:spPr/>
        <p:txBody>
          <a:bodyPr/>
          <a:lstStyle/>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endParaRPr lang="en-US" altLang="en-US" smtClean="0"/>
          </a:p>
          <a:p>
            <a:pPr marL="0" indent="0" eaLnBrk="1" hangingPunct="1">
              <a:buClrTx/>
              <a:buFontTx/>
              <a:buNone/>
            </a:pPr>
            <a:r>
              <a:rPr lang="en-US" altLang="en-US" smtClean="0"/>
              <a:t>The </a:t>
            </a:r>
            <a:r>
              <a:rPr lang="en-US" altLang="en-US" sz="2800" b="1" smtClean="0">
                <a:latin typeface="Courier New" panose="02070309020205020404" pitchFamily="49" charset="0"/>
              </a:rPr>
              <a:t>Contrib</a:t>
            </a:r>
            <a:r>
              <a:rPr lang="en-US" altLang="en-US" smtClean="0"/>
              <a:t> array refers to existing variables. The </a:t>
            </a:r>
            <a:r>
              <a:rPr lang="en-US" altLang="en-US" sz="2800" b="1" smtClean="0">
                <a:latin typeface="Courier New" panose="02070309020205020404" pitchFamily="49" charset="0"/>
              </a:rPr>
              <a:t>Diff</a:t>
            </a:r>
            <a:r>
              <a:rPr lang="en-US" altLang="en-US" smtClean="0"/>
              <a:t> array creates three variables: </a:t>
            </a:r>
            <a:r>
              <a:rPr lang="en-US" altLang="en-US" sz="2800" b="1" smtClean="0">
                <a:latin typeface="Courier New" panose="02070309020205020404" pitchFamily="49" charset="0"/>
              </a:rPr>
              <a:t>Diff1</a:t>
            </a:r>
            <a:r>
              <a:rPr lang="en-US" altLang="en-US" smtClean="0"/>
              <a:t>, </a:t>
            </a:r>
            <a:r>
              <a:rPr lang="en-US" altLang="en-US" sz="2800" b="1" smtClean="0">
                <a:latin typeface="Courier New" panose="02070309020205020404" pitchFamily="49" charset="0"/>
              </a:rPr>
              <a:t>Diff2</a:t>
            </a:r>
            <a:r>
              <a:rPr lang="en-US" altLang="en-US" smtClean="0"/>
              <a:t>, and </a:t>
            </a:r>
            <a:r>
              <a:rPr lang="en-US" altLang="en-US" sz="2800" b="1" smtClean="0">
                <a:latin typeface="Courier New" panose="02070309020205020404" pitchFamily="49" charset="0"/>
              </a:rPr>
              <a:t>Diff3</a:t>
            </a:r>
            <a:r>
              <a:rPr lang="en-US" altLang="en-US" smtClean="0"/>
              <a:t>.</a:t>
            </a:r>
          </a:p>
          <a:p>
            <a:pPr marL="0" indent="0" eaLnBrk="1" hangingPunct="1"/>
            <a:endParaRPr lang="en-US" altLang="en-US" noProof="1" smtClean="0"/>
          </a:p>
        </p:txBody>
      </p:sp>
      <p:sp>
        <p:nvSpPr>
          <p:cNvPr id="11674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FF82EEC-AF35-44A7-B7B1-74AC285A9DED}" type="slidenum">
              <a:rPr lang="en-US" altLang="en-US"/>
              <a:pPr/>
              <a:t>113</a:t>
            </a:fld>
            <a:endParaRPr lang="en-US" altLang="en-US">
              <a:latin typeface="Times New Roman" panose="02020603050405020304" pitchFamily="18" charset="0"/>
            </a:endParaRPr>
          </a:p>
        </p:txBody>
      </p:sp>
      <p:sp>
        <p:nvSpPr>
          <p:cNvPr id="116741" name="Text Box 4"/>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2"/>
              </a:solidFill>
              <a:latin typeface="Arial" panose="020B0604020202020204" pitchFamily="34" charset="0"/>
              <a:cs typeface="Times New Roman" panose="02020603050405020304" pitchFamily="18" charset="0"/>
            </a:endParaRPr>
          </a:p>
        </p:txBody>
      </p:sp>
      <p:sp>
        <p:nvSpPr>
          <p:cNvPr id="116742"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16743" name="Text Box 7"/>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change;                 </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drop i; </a:t>
            </a:r>
          </a:p>
          <a:p>
            <a:pPr eaLnBrk="0" hangingPunct="0">
              <a:lnSpc>
                <a:spcPct val="85000"/>
              </a:lnSpc>
            </a:pPr>
            <a:r>
              <a:rPr lang="en-US" altLang="en-US" sz="2400" b="1">
                <a:solidFill>
                  <a:schemeClr val="tx1"/>
                </a:solidFill>
                <a:latin typeface="Courier New" panose="02070309020205020404" pitchFamily="49" charset="0"/>
              </a:rPr>
              <a:t>   array Contrib{4} Qtr1-Qtr4;        </a:t>
            </a:r>
          </a:p>
          <a:p>
            <a:pPr eaLnBrk="0" hangingPunct="0">
              <a:lnSpc>
                <a:spcPct val="85000"/>
              </a:lnSpc>
            </a:pPr>
            <a:r>
              <a:rPr lang="en-US" altLang="en-US" sz="2400" b="1">
                <a:solidFill>
                  <a:schemeClr val="tx1"/>
                </a:solidFill>
                <a:latin typeface="Courier New" panose="02070309020205020404" pitchFamily="49" charset="0"/>
              </a:rPr>
              <a:t>   array Diff{3};                  </a:t>
            </a:r>
          </a:p>
          <a:p>
            <a:pPr eaLnBrk="0" hangingPunct="0">
              <a:lnSpc>
                <a:spcPct val="85000"/>
              </a:lnSpc>
            </a:pPr>
            <a:r>
              <a:rPr lang="en-US" altLang="en-US" sz="2400" b="1">
                <a:solidFill>
                  <a:schemeClr val="tx1"/>
                </a:solidFill>
                <a:latin typeface="Courier New" panose="02070309020205020404" pitchFamily="49" charset="0"/>
              </a:rPr>
              <a:t>   do i=1 to 3;                       </a:t>
            </a:r>
          </a:p>
          <a:p>
            <a:pPr eaLnBrk="0" hangingPunct="0">
              <a:lnSpc>
                <a:spcPct val="85000"/>
              </a:lnSpc>
            </a:pPr>
            <a:r>
              <a:rPr lang="en-US" altLang="en-US" sz="2400" b="1">
                <a:solidFill>
                  <a:schemeClr val="tx1"/>
                </a:solidFill>
                <a:latin typeface="Courier New" panose="02070309020205020404" pitchFamily="49" charset="0"/>
              </a:rPr>
              <a:t>      Diff{i}=Contrib{i+1}-Contrib{i};</a:t>
            </a:r>
          </a:p>
          <a:p>
            <a:pPr eaLnBrk="0" hangingPunct="0">
              <a:lnSpc>
                <a:spcPct val="85000"/>
              </a:lnSpc>
            </a:pPr>
            <a:r>
              <a:rPr lang="en-US" altLang="en-US" sz="2400" b="1">
                <a:solidFill>
                  <a:schemeClr val="tx1"/>
                </a:solidFill>
                <a:latin typeface="Courier New" panose="02070309020205020404" pitchFamily="49" charset="0"/>
              </a:rPr>
              <a:t>   end;                               </a:t>
            </a:r>
          </a:p>
          <a:p>
            <a:pPr eaLnBrk="0" hangingPunct="0">
              <a:lnSpc>
                <a:spcPct val="85000"/>
              </a:lnSpc>
            </a:pPr>
            <a:r>
              <a:rPr lang="en-US" altLang="en-US" sz="2400" b="1">
                <a:solidFill>
                  <a:schemeClr val="tx1"/>
                </a:solidFill>
                <a:latin typeface="Courier New" panose="02070309020205020404" pitchFamily="49" charset="0"/>
              </a:rPr>
              <a:t>run; </a:t>
            </a:r>
          </a:p>
        </p:txBody>
      </p:sp>
      <p:sp>
        <p:nvSpPr>
          <p:cNvPr id="116744"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p207d15</a:t>
            </a:r>
          </a:p>
        </p:txBody>
      </p:sp>
      <p:sp>
        <p:nvSpPr>
          <p:cNvPr id="116745" name="Rectangle 10"/>
          <p:cNvSpPr>
            <a:spLocks noChangeArrowheads="1"/>
          </p:cNvSpPr>
          <p:nvPr>
            <p:custDataLst>
              <p:tags r:id="rId1"/>
            </p:custDataLst>
          </p:nvPr>
        </p:nvSpPr>
        <p:spPr bwMode="auto">
          <a:xfrm>
            <a:off x="1589088" y="2046288"/>
            <a:ext cx="49752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6746" name="Rectangle 11"/>
          <p:cNvSpPr>
            <a:spLocks noChangeArrowheads="1"/>
          </p:cNvSpPr>
          <p:nvPr>
            <p:custDataLst>
              <p:tags r:id="rId2"/>
            </p:custDataLst>
          </p:nvPr>
        </p:nvSpPr>
        <p:spPr bwMode="auto">
          <a:xfrm>
            <a:off x="1589088" y="2357438"/>
            <a:ext cx="25479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06858145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ltLang="en-US" smtClean="0"/>
              <a:t>Creating Variables with Arrays</a:t>
            </a:r>
          </a:p>
        </p:txBody>
      </p:sp>
      <p:sp>
        <p:nvSpPr>
          <p:cNvPr id="117763"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2954F5-2690-4633-844C-F05B437D3427}" type="slidenum">
              <a:rPr lang="en-US" altLang="en-US"/>
              <a:pPr/>
              <a:t>114</a:t>
            </a:fld>
            <a:endParaRPr lang="en-US" altLang="en-US">
              <a:latin typeface="Times New Roman" panose="02020603050405020304" pitchFamily="18" charset="0"/>
            </a:endParaRPr>
          </a:p>
        </p:txBody>
      </p:sp>
      <p:sp>
        <p:nvSpPr>
          <p:cNvPr id="117764" name="Text Box 4"/>
          <p:cNvSpPr txBox="1">
            <a:spLocks noChangeArrowheads="1"/>
          </p:cNvSpPr>
          <p:nvPr/>
        </p:nvSpPr>
        <p:spPr bwMode="auto">
          <a:xfrm>
            <a:off x="3570288" y="4214813"/>
            <a:ext cx="1635125" cy="547687"/>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=1</a:t>
            </a:r>
          </a:p>
        </p:txBody>
      </p:sp>
      <p:sp>
        <p:nvSpPr>
          <p:cNvPr id="11776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17766" name="Text Box 7"/>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Diff1=Qtr2-Qtr1;</a:t>
            </a:r>
          </a:p>
        </p:txBody>
      </p:sp>
      <p:sp>
        <p:nvSpPr>
          <p:cNvPr id="117767"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ltLang="en-US"/>
          </a:p>
        </p:txBody>
      </p:sp>
      <p:sp>
        <p:nvSpPr>
          <p:cNvPr id="117768" name="Rectangle 10"/>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ltLang="en-US"/>
          </a:p>
        </p:txBody>
      </p:sp>
      <p:sp>
        <p:nvSpPr>
          <p:cNvPr id="117769" name="Text Box 17"/>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change;                 </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drop i; </a:t>
            </a:r>
          </a:p>
          <a:p>
            <a:pPr eaLnBrk="0" hangingPunct="0">
              <a:lnSpc>
                <a:spcPct val="85000"/>
              </a:lnSpc>
            </a:pPr>
            <a:r>
              <a:rPr lang="en-US" altLang="en-US" sz="2400" b="1">
                <a:solidFill>
                  <a:schemeClr val="tx1"/>
                </a:solidFill>
                <a:latin typeface="Courier New" panose="02070309020205020404" pitchFamily="49" charset="0"/>
              </a:rPr>
              <a:t>   array Contrib{4} Qtr1-Qtr4;        </a:t>
            </a:r>
          </a:p>
          <a:p>
            <a:pPr eaLnBrk="0" hangingPunct="0">
              <a:lnSpc>
                <a:spcPct val="85000"/>
              </a:lnSpc>
            </a:pPr>
            <a:r>
              <a:rPr lang="en-US" altLang="en-US" sz="2400" b="1">
                <a:solidFill>
                  <a:schemeClr val="tx1"/>
                </a:solidFill>
                <a:latin typeface="Courier New" panose="02070309020205020404" pitchFamily="49" charset="0"/>
              </a:rPr>
              <a:t>   array Diff{3};                  </a:t>
            </a:r>
          </a:p>
          <a:p>
            <a:pPr eaLnBrk="0" hangingPunct="0">
              <a:lnSpc>
                <a:spcPct val="85000"/>
              </a:lnSpc>
            </a:pPr>
            <a:r>
              <a:rPr lang="en-US" altLang="en-US" sz="2400" b="1">
                <a:solidFill>
                  <a:schemeClr val="tx1"/>
                </a:solidFill>
                <a:latin typeface="Courier New" panose="02070309020205020404" pitchFamily="49" charset="0"/>
              </a:rPr>
              <a:t>   do i=1 to 3;                       </a:t>
            </a:r>
          </a:p>
          <a:p>
            <a:pPr eaLnBrk="0" hangingPunct="0">
              <a:lnSpc>
                <a:spcPct val="85000"/>
              </a:lnSpc>
            </a:pPr>
            <a:r>
              <a:rPr lang="en-US" altLang="en-US" sz="2400" b="1">
                <a:solidFill>
                  <a:schemeClr val="tx1"/>
                </a:solidFill>
                <a:latin typeface="Courier New" panose="02070309020205020404" pitchFamily="49" charset="0"/>
              </a:rPr>
              <a:t>      Diff{i}=Contrib{i+1}-Contrib{i};</a:t>
            </a:r>
          </a:p>
          <a:p>
            <a:pPr eaLnBrk="0" hangingPunct="0">
              <a:lnSpc>
                <a:spcPct val="85000"/>
              </a:lnSpc>
            </a:pPr>
            <a:r>
              <a:rPr lang="en-US" altLang="en-US" sz="2400" b="1">
                <a:solidFill>
                  <a:schemeClr val="tx1"/>
                </a:solidFill>
                <a:latin typeface="Courier New" panose="02070309020205020404" pitchFamily="49" charset="0"/>
              </a:rPr>
              <a:t>   end;                               </a:t>
            </a:r>
          </a:p>
          <a:p>
            <a:pPr eaLnBrk="0" hangingPunct="0">
              <a:lnSpc>
                <a:spcPct val="85000"/>
              </a:lnSpc>
            </a:pPr>
            <a:r>
              <a:rPr lang="en-US" altLang="en-US" sz="2400" b="1">
                <a:solidFill>
                  <a:schemeClr val="tx1"/>
                </a:solidFill>
                <a:latin typeface="Courier New" panose="02070309020205020404" pitchFamily="49" charset="0"/>
              </a:rPr>
              <a:t>run; </a:t>
            </a:r>
          </a:p>
        </p:txBody>
      </p:sp>
      <p:sp>
        <p:nvSpPr>
          <p:cNvPr id="117770" name="Text Box 20"/>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Diff{1}=Contrib{2}-Contrib{1};</a:t>
            </a:r>
          </a:p>
        </p:txBody>
      </p:sp>
      <p:sp>
        <p:nvSpPr>
          <p:cNvPr id="117771" name="AutoShape 21"/>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7772" name="AutoShape 22"/>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7773" name="Rectangle 23"/>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868527398"/>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en-US" smtClean="0"/>
              <a:t>Creating Variables with Arrays</a:t>
            </a:r>
          </a:p>
        </p:txBody>
      </p:sp>
      <p:sp>
        <p:nvSpPr>
          <p:cNvPr id="11878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CE0F14-37C2-48A0-9368-14D5CDE96E42}" type="slidenum">
              <a:rPr lang="en-US" altLang="en-US"/>
              <a:pPr/>
              <a:t>115</a:t>
            </a:fld>
            <a:endParaRPr lang="en-US" altLang="en-US">
              <a:latin typeface="Times New Roman" panose="02020603050405020304" pitchFamily="18" charset="0"/>
            </a:endParaRPr>
          </a:p>
        </p:txBody>
      </p:sp>
      <p:sp>
        <p:nvSpPr>
          <p:cNvPr id="118788" name="Text Box 3"/>
          <p:cNvSpPr txBox="1">
            <a:spLocks noChangeArrowheads="1"/>
          </p:cNvSpPr>
          <p:nvPr/>
        </p:nvSpPr>
        <p:spPr bwMode="auto">
          <a:xfrm>
            <a:off x="3570288" y="4214813"/>
            <a:ext cx="1635125" cy="547687"/>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=2</a:t>
            </a:r>
          </a:p>
        </p:txBody>
      </p:sp>
      <p:sp>
        <p:nvSpPr>
          <p:cNvPr id="118789"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18790" name="Text Box 5"/>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Diff2=Qtr3-Qtr2;</a:t>
            </a:r>
          </a:p>
        </p:txBody>
      </p:sp>
      <p:sp>
        <p:nvSpPr>
          <p:cNvPr id="118791"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ltLang="en-US"/>
          </a:p>
        </p:txBody>
      </p:sp>
      <p:sp>
        <p:nvSpPr>
          <p:cNvPr id="118792" name="Rectangle 7"/>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ltLang="en-US"/>
          </a:p>
        </p:txBody>
      </p:sp>
      <p:sp>
        <p:nvSpPr>
          <p:cNvPr id="118793" name="Text Box 8"/>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change;                 </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drop i; </a:t>
            </a:r>
          </a:p>
          <a:p>
            <a:pPr eaLnBrk="0" hangingPunct="0">
              <a:lnSpc>
                <a:spcPct val="85000"/>
              </a:lnSpc>
            </a:pPr>
            <a:r>
              <a:rPr lang="en-US" altLang="en-US" sz="2400" b="1">
                <a:solidFill>
                  <a:schemeClr val="tx1"/>
                </a:solidFill>
                <a:latin typeface="Courier New" panose="02070309020205020404" pitchFamily="49" charset="0"/>
              </a:rPr>
              <a:t>   array Contrib{4} Qtr1-Qtr4;        </a:t>
            </a:r>
          </a:p>
          <a:p>
            <a:pPr eaLnBrk="0" hangingPunct="0">
              <a:lnSpc>
                <a:spcPct val="85000"/>
              </a:lnSpc>
            </a:pPr>
            <a:r>
              <a:rPr lang="en-US" altLang="en-US" sz="2400" b="1">
                <a:solidFill>
                  <a:schemeClr val="tx1"/>
                </a:solidFill>
                <a:latin typeface="Courier New" panose="02070309020205020404" pitchFamily="49" charset="0"/>
              </a:rPr>
              <a:t>   array Diff{3};                  </a:t>
            </a:r>
          </a:p>
          <a:p>
            <a:pPr eaLnBrk="0" hangingPunct="0">
              <a:lnSpc>
                <a:spcPct val="85000"/>
              </a:lnSpc>
            </a:pPr>
            <a:r>
              <a:rPr lang="en-US" altLang="en-US" sz="2400" b="1">
                <a:solidFill>
                  <a:schemeClr val="tx1"/>
                </a:solidFill>
                <a:latin typeface="Courier New" panose="02070309020205020404" pitchFamily="49" charset="0"/>
              </a:rPr>
              <a:t>   do i=1 to 3;                       </a:t>
            </a:r>
          </a:p>
          <a:p>
            <a:pPr eaLnBrk="0" hangingPunct="0">
              <a:lnSpc>
                <a:spcPct val="85000"/>
              </a:lnSpc>
            </a:pPr>
            <a:r>
              <a:rPr lang="en-US" altLang="en-US" sz="2400" b="1">
                <a:solidFill>
                  <a:schemeClr val="tx1"/>
                </a:solidFill>
                <a:latin typeface="Courier New" panose="02070309020205020404" pitchFamily="49" charset="0"/>
              </a:rPr>
              <a:t>      Diff{i}=Contrib{i+1}-Contrib{i};</a:t>
            </a:r>
          </a:p>
          <a:p>
            <a:pPr eaLnBrk="0" hangingPunct="0">
              <a:lnSpc>
                <a:spcPct val="85000"/>
              </a:lnSpc>
            </a:pPr>
            <a:r>
              <a:rPr lang="en-US" altLang="en-US" sz="2400" b="1">
                <a:solidFill>
                  <a:schemeClr val="tx1"/>
                </a:solidFill>
                <a:latin typeface="Courier New" panose="02070309020205020404" pitchFamily="49" charset="0"/>
              </a:rPr>
              <a:t>   end;                               </a:t>
            </a:r>
          </a:p>
          <a:p>
            <a:pPr eaLnBrk="0" hangingPunct="0">
              <a:lnSpc>
                <a:spcPct val="85000"/>
              </a:lnSpc>
            </a:pPr>
            <a:r>
              <a:rPr lang="en-US" altLang="en-US" sz="2400" b="1">
                <a:solidFill>
                  <a:schemeClr val="tx1"/>
                </a:solidFill>
                <a:latin typeface="Courier New" panose="02070309020205020404" pitchFamily="49" charset="0"/>
              </a:rPr>
              <a:t>run; </a:t>
            </a:r>
          </a:p>
        </p:txBody>
      </p:sp>
      <p:sp>
        <p:nvSpPr>
          <p:cNvPr id="118794" name="Text Box 9"/>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Diff{2}=Contrib{3}-Contrib{2};</a:t>
            </a:r>
          </a:p>
        </p:txBody>
      </p:sp>
      <p:sp>
        <p:nvSpPr>
          <p:cNvPr id="118795" name="AutoShape 10"/>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8796" name="AutoShape 11"/>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8797" name="Rectangle 12"/>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307587443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smtClean="0"/>
              <a:t>Creating Variables with Arrays</a:t>
            </a:r>
          </a:p>
        </p:txBody>
      </p:sp>
      <p:sp>
        <p:nvSpPr>
          <p:cNvPr id="11981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17074A6-2191-4AA9-91A5-E44FF3A4C9C1}" type="slidenum">
              <a:rPr lang="en-US" altLang="en-US"/>
              <a:pPr/>
              <a:t>116</a:t>
            </a:fld>
            <a:endParaRPr lang="en-US" altLang="en-US">
              <a:latin typeface="Times New Roman" panose="02020603050405020304" pitchFamily="18" charset="0"/>
            </a:endParaRPr>
          </a:p>
        </p:txBody>
      </p:sp>
      <p:sp>
        <p:nvSpPr>
          <p:cNvPr id="119812" name="Text Box 3"/>
          <p:cNvSpPr txBox="1">
            <a:spLocks noChangeArrowheads="1"/>
          </p:cNvSpPr>
          <p:nvPr/>
        </p:nvSpPr>
        <p:spPr bwMode="auto">
          <a:xfrm>
            <a:off x="3570288" y="4214813"/>
            <a:ext cx="1635125" cy="547687"/>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=3</a:t>
            </a:r>
          </a:p>
        </p:txBody>
      </p:sp>
      <p:sp>
        <p:nvSpPr>
          <p:cNvPr id="119813" name="Text Box 5"/>
          <p:cNvSpPr txBox="1">
            <a:spLocks noChangeArrowheads="1"/>
          </p:cNvSpPr>
          <p:nvPr/>
        </p:nvSpPr>
        <p:spPr bwMode="auto">
          <a:xfrm>
            <a:off x="3082925" y="5986463"/>
            <a:ext cx="3186113"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Diff3=Qtr4-Qtr3;</a:t>
            </a:r>
          </a:p>
        </p:txBody>
      </p:sp>
      <p:sp>
        <p:nvSpPr>
          <p:cNvPr id="119814" name="Rectangle 6"/>
          <p:cNvSpPr>
            <a:spLocks noChangeArrowheads="1"/>
          </p:cNvSpPr>
          <p:nvPr/>
        </p:nvSpPr>
        <p:spPr bwMode="auto">
          <a:xfrm>
            <a:off x="7242175" y="2762250"/>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ltLang="en-US"/>
          </a:p>
        </p:txBody>
      </p:sp>
      <p:sp>
        <p:nvSpPr>
          <p:cNvPr id="119815" name="Rectangle 7"/>
          <p:cNvSpPr>
            <a:spLocks noChangeArrowheads="1"/>
          </p:cNvSpPr>
          <p:nvPr/>
        </p:nvSpPr>
        <p:spPr bwMode="auto">
          <a:xfrm>
            <a:off x="7359650" y="2743200"/>
            <a:ext cx="3667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eaLnBrk="0" hangingPunct="0"/>
            <a:endParaRPr lang="en-US" altLang="en-US"/>
          </a:p>
        </p:txBody>
      </p:sp>
      <p:sp>
        <p:nvSpPr>
          <p:cNvPr id="119816" name="Text Box 8"/>
          <p:cNvSpPr txBox="1">
            <a:spLocks noChangeArrowheads="1"/>
          </p:cNvSpPr>
          <p:nvPr/>
        </p:nvSpPr>
        <p:spPr bwMode="auto">
          <a:xfrm>
            <a:off x="996950" y="1068388"/>
            <a:ext cx="7077075"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change;                 </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drop i; </a:t>
            </a:r>
          </a:p>
          <a:p>
            <a:pPr eaLnBrk="0" hangingPunct="0">
              <a:lnSpc>
                <a:spcPct val="85000"/>
              </a:lnSpc>
            </a:pPr>
            <a:r>
              <a:rPr lang="en-US" altLang="en-US" sz="2400" b="1">
                <a:solidFill>
                  <a:schemeClr val="tx1"/>
                </a:solidFill>
                <a:latin typeface="Courier New" panose="02070309020205020404" pitchFamily="49" charset="0"/>
              </a:rPr>
              <a:t>   array Contrib{4} Qtr1-Qtr4;        </a:t>
            </a:r>
          </a:p>
          <a:p>
            <a:pPr eaLnBrk="0" hangingPunct="0">
              <a:lnSpc>
                <a:spcPct val="85000"/>
              </a:lnSpc>
            </a:pPr>
            <a:r>
              <a:rPr lang="en-US" altLang="en-US" sz="2400" b="1">
                <a:solidFill>
                  <a:schemeClr val="tx1"/>
                </a:solidFill>
                <a:latin typeface="Courier New" panose="02070309020205020404" pitchFamily="49" charset="0"/>
              </a:rPr>
              <a:t>   array Diff{3};                  </a:t>
            </a:r>
          </a:p>
          <a:p>
            <a:pPr eaLnBrk="0" hangingPunct="0">
              <a:lnSpc>
                <a:spcPct val="85000"/>
              </a:lnSpc>
            </a:pPr>
            <a:r>
              <a:rPr lang="en-US" altLang="en-US" sz="2400" b="1">
                <a:solidFill>
                  <a:schemeClr val="tx1"/>
                </a:solidFill>
                <a:latin typeface="Courier New" panose="02070309020205020404" pitchFamily="49" charset="0"/>
              </a:rPr>
              <a:t>   do i=1 to 3;                       </a:t>
            </a:r>
          </a:p>
          <a:p>
            <a:pPr eaLnBrk="0" hangingPunct="0">
              <a:lnSpc>
                <a:spcPct val="85000"/>
              </a:lnSpc>
            </a:pPr>
            <a:r>
              <a:rPr lang="en-US" altLang="en-US" sz="2400" b="1">
                <a:solidFill>
                  <a:schemeClr val="tx1"/>
                </a:solidFill>
                <a:latin typeface="Courier New" panose="02070309020205020404" pitchFamily="49" charset="0"/>
              </a:rPr>
              <a:t>      Diff{i}=Contrib{i+1}-Contrib{i};</a:t>
            </a:r>
          </a:p>
          <a:p>
            <a:pPr eaLnBrk="0" hangingPunct="0">
              <a:lnSpc>
                <a:spcPct val="85000"/>
              </a:lnSpc>
            </a:pPr>
            <a:r>
              <a:rPr lang="en-US" altLang="en-US" sz="2400" b="1">
                <a:solidFill>
                  <a:schemeClr val="tx1"/>
                </a:solidFill>
                <a:latin typeface="Courier New" panose="02070309020205020404" pitchFamily="49" charset="0"/>
              </a:rPr>
              <a:t>   end;                               </a:t>
            </a:r>
          </a:p>
          <a:p>
            <a:pPr eaLnBrk="0" hangingPunct="0">
              <a:lnSpc>
                <a:spcPct val="85000"/>
              </a:lnSpc>
            </a:pPr>
            <a:r>
              <a:rPr lang="en-US" altLang="en-US" sz="2400" b="1">
                <a:solidFill>
                  <a:schemeClr val="tx1"/>
                </a:solidFill>
                <a:latin typeface="Courier New" panose="02070309020205020404" pitchFamily="49" charset="0"/>
              </a:rPr>
              <a:t>run; </a:t>
            </a:r>
          </a:p>
        </p:txBody>
      </p:sp>
      <p:sp>
        <p:nvSpPr>
          <p:cNvPr id="119817" name="Text Box 9"/>
          <p:cNvSpPr txBox="1">
            <a:spLocks noChangeArrowheads="1"/>
          </p:cNvSpPr>
          <p:nvPr/>
        </p:nvSpPr>
        <p:spPr bwMode="auto">
          <a:xfrm>
            <a:off x="1474788" y="5133975"/>
            <a:ext cx="59372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gn="ctr"/>
            <a:r>
              <a:rPr lang="en-US" altLang="en-US" sz="2400" b="1">
                <a:solidFill>
                  <a:schemeClr val="tx1"/>
                </a:solidFill>
                <a:latin typeface="Courier New" panose="02070309020205020404" pitchFamily="49" charset="0"/>
              </a:rPr>
              <a:t>Diff{3}=Contrib{4}-Contrib{3};</a:t>
            </a:r>
          </a:p>
        </p:txBody>
      </p:sp>
      <p:sp>
        <p:nvSpPr>
          <p:cNvPr id="119818" name="AutoShape 10"/>
          <p:cNvSpPr>
            <a:spLocks noChangeArrowheads="1"/>
          </p:cNvSpPr>
          <p:nvPr/>
        </p:nvSpPr>
        <p:spPr bwMode="auto">
          <a:xfrm rot="5400000">
            <a:off x="4292600" y="483076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9819" name="AutoShape 11"/>
          <p:cNvSpPr>
            <a:spLocks noChangeArrowheads="1"/>
          </p:cNvSpPr>
          <p:nvPr/>
        </p:nvSpPr>
        <p:spPr bwMode="auto">
          <a:xfrm rot="5400000">
            <a:off x="4292600" y="5688013"/>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9820" name="Rectangle 12"/>
          <p:cNvSpPr>
            <a:spLocks noChangeArrowheads="1"/>
          </p:cNvSpPr>
          <p:nvPr>
            <p:custDataLst>
              <p:tags r:id="rId1"/>
            </p:custDataLst>
          </p:nvPr>
        </p:nvSpPr>
        <p:spPr bwMode="auto">
          <a:xfrm>
            <a:off x="2136775" y="2979738"/>
            <a:ext cx="5867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54689839"/>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en-US" smtClean="0"/>
              <a:t>Creating Variables with Arrays</a:t>
            </a:r>
          </a:p>
        </p:txBody>
      </p:sp>
      <p:sp>
        <p:nvSpPr>
          <p:cNvPr id="120835" name="Rectangle 3"/>
          <p:cNvSpPr>
            <a:spLocks noGrp="1" noChangeArrowheads="1"/>
          </p:cNvSpPr>
          <p:nvPr>
            <p:ph idx="1"/>
          </p:nvPr>
        </p:nvSpPr>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2083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0904C7-BB3F-4CA7-91CD-73C4D9E21FE7}" type="slidenum">
              <a:rPr lang="en-US" altLang="en-US"/>
              <a:pPr/>
              <a:t>117</a:t>
            </a:fld>
            <a:endParaRPr lang="en-US" altLang="en-US">
              <a:latin typeface="Times New Roman" panose="02020603050405020304" pitchFamily="18" charset="0"/>
            </a:endParaRPr>
          </a:p>
        </p:txBody>
      </p:sp>
      <p:sp>
        <p:nvSpPr>
          <p:cNvPr id="120837" name="Text Box 5"/>
          <p:cNvSpPr txBox="1">
            <a:spLocks noChangeArrowheads="1"/>
          </p:cNvSpPr>
          <p:nvPr/>
        </p:nvSpPr>
        <p:spPr bwMode="auto">
          <a:xfrm>
            <a:off x="685800" y="1068388"/>
            <a:ext cx="6289675" cy="1203325"/>
          </a:xfrm>
          <a:prstGeom prst="rect">
            <a:avLst/>
          </a:prstGeom>
          <a:solidFill>
            <a:srgbClr val="FFFFFF"/>
          </a:solidFill>
          <a:ln w="28575">
            <a:solidFill>
              <a:schemeClr val="tx2"/>
            </a:solidFill>
            <a:miter lim="800000"/>
            <a:headEnd type="none" w="sm" len="sm"/>
            <a:tailEnd type="none" w="sm" len="sm"/>
          </a:ln>
        </p:spPr>
        <p:txBody>
          <a:bodyPr/>
          <a:lstStyle/>
          <a:p>
            <a:pPr eaLnBrk="0" hangingPunct="0"/>
            <a:r>
              <a:rPr lang="en-US" altLang="en-US" sz="2400" b="1">
                <a:solidFill>
                  <a:schemeClr val="tx1"/>
                </a:solidFill>
                <a:latin typeface="Courier New" panose="02070309020205020404" pitchFamily="49" charset="0"/>
              </a:rPr>
              <a:t>proc print data=change noobs;  </a:t>
            </a:r>
          </a:p>
          <a:p>
            <a:pPr eaLnBrk="0" hangingPunct="0"/>
            <a:r>
              <a:rPr lang="en-US" altLang="en-US" sz="2400" b="1">
                <a:solidFill>
                  <a:schemeClr val="tx1"/>
                </a:solidFill>
                <a:latin typeface="Courier New" panose="02070309020205020404" pitchFamily="49" charset="0"/>
              </a:rPr>
              <a:t>   var Employee_ID Diff1-Diff3;</a:t>
            </a:r>
          </a:p>
          <a:p>
            <a:pPr eaLnBrk="0" hangingPunct="0"/>
            <a:r>
              <a:rPr lang="en-US" altLang="en-US" sz="2400" b="1">
                <a:solidFill>
                  <a:schemeClr val="tx1"/>
                </a:solidFill>
                <a:latin typeface="Courier New" panose="02070309020205020404" pitchFamily="49" charset="0"/>
              </a:rPr>
              <a:t>run;</a:t>
            </a:r>
          </a:p>
        </p:txBody>
      </p:sp>
      <p:sp>
        <p:nvSpPr>
          <p:cNvPr id="120838" name="Text Box 6"/>
          <p:cNvSpPr txBox="1">
            <a:spLocks noChangeArrowheads="1"/>
          </p:cNvSpPr>
          <p:nvPr/>
        </p:nvSpPr>
        <p:spPr bwMode="auto">
          <a:xfrm>
            <a:off x="684213" y="2438400"/>
            <a:ext cx="3827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p>
            <a:pPr eaLnBrk="0" hangingPunct="0"/>
            <a:r>
              <a:rPr lang="en-US" altLang="en-US" sz="2400">
                <a:solidFill>
                  <a:schemeClr val="tx1"/>
                </a:solidFill>
                <a:latin typeface="Arial" panose="020B0604020202020204" pitchFamily="34" charset="0"/>
              </a:rPr>
              <a:t>Partial PROC PRINT Output</a:t>
            </a:r>
          </a:p>
        </p:txBody>
      </p:sp>
      <p:sp>
        <p:nvSpPr>
          <p:cNvPr id="120839"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20840" name="Rectangle 9"/>
          <p:cNvSpPr>
            <a:spLocks noChangeArrowheads="1"/>
          </p:cNvSpPr>
          <p:nvPr/>
        </p:nvSpPr>
        <p:spPr bwMode="auto">
          <a:xfrm>
            <a:off x="693738" y="2914650"/>
            <a:ext cx="6286500" cy="28289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Employee_ID    Diff1    Diff2    Diff3</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120265       .        .        .</a:t>
            </a:r>
          </a:p>
          <a:p>
            <a:pPr eaLnBrk="0" hangingPunct="0"/>
            <a:r>
              <a:rPr lang="en-US" altLang="en-US" sz="1600" b="1">
                <a:solidFill>
                  <a:srgbClr val="000000"/>
                </a:solidFill>
                <a:latin typeface="SAS Monospace" pitchFamily="49" charset="0"/>
              </a:rPr>
              <a:t>     120267       0        0        0</a:t>
            </a:r>
          </a:p>
          <a:p>
            <a:pPr eaLnBrk="0" hangingPunct="0"/>
            <a:r>
              <a:rPr lang="en-US" altLang="en-US" sz="1600" b="1">
                <a:solidFill>
                  <a:srgbClr val="000000"/>
                </a:solidFill>
                <a:latin typeface="SAS Monospace" pitchFamily="49" charset="0"/>
              </a:rPr>
              <a:t>     120269       0        0        0</a:t>
            </a:r>
          </a:p>
          <a:p>
            <a:pPr eaLnBrk="0" hangingPunct="0"/>
            <a:r>
              <a:rPr lang="en-US" altLang="en-US" sz="1600" b="1">
                <a:solidFill>
                  <a:srgbClr val="000000"/>
                </a:solidFill>
                <a:latin typeface="SAS Monospace" pitchFamily="49" charset="0"/>
              </a:rPr>
              <a:t>     120270     -10       -5        .</a:t>
            </a:r>
          </a:p>
          <a:p>
            <a:pPr eaLnBrk="0" hangingPunct="0"/>
            <a:r>
              <a:rPr lang="en-US" altLang="en-US" sz="1600" b="1">
                <a:solidFill>
                  <a:srgbClr val="000000"/>
                </a:solidFill>
                <a:latin typeface="SAS Monospace" pitchFamily="49" charset="0"/>
              </a:rPr>
              <a:t>     120271       0        0        0</a:t>
            </a:r>
          </a:p>
          <a:p>
            <a:pPr eaLnBrk="0" hangingPunct="0"/>
            <a:r>
              <a:rPr lang="en-US" altLang="en-US" sz="1600" b="1">
                <a:solidFill>
                  <a:srgbClr val="000000"/>
                </a:solidFill>
                <a:latin typeface="SAS Monospace" pitchFamily="49" charset="0"/>
              </a:rPr>
              <a:t>     120272       0        0        0</a:t>
            </a:r>
          </a:p>
          <a:p>
            <a:pPr eaLnBrk="0" hangingPunct="0"/>
            <a:r>
              <a:rPr lang="en-US" altLang="en-US" sz="1600" b="1">
                <a:solidFill>
                  <a:srgbClr val="000000"/>
                </a:solidFill>
                <a:latin typeface="SAS Monospace" pitchFamily="49" charset="0"/>
              </a:rPr>
              <a:t>     120275       0        0        0</a:t>
            </a:r>
          </a:p>
          <a:p>
            <a:pPr eaLnBrk="0" hangingPunct="0"/>
            <a:r>
              <a:rPr lang="en-US" altLang="en-US" sz="1600" b="1">
                <a:solidFill>
                  <a:srgbClr val="000000"/>
                </a:solidFill>
                <a:latin typeface="SAS Monospace" pitchFamily="49" charset="0"/>
              </a:rPr>
              <a:t>     120660       0        0        0</a:t>
            </a:r>
          </a:p>
          <a:p>
            <a:pPr eaLnBrk="0" hangingPunct="0"/>
            <a:r>
              <a:rPr lang="en-US" altLang="en-US" sz="1600" b="1">
                <a:solidFill>
                  <a:srgbClr val="000000"/>
                </a:solidFill>
                <a:latin typeface="SAS Monospace" pitchFamily="49" charset="0"/>
              </a:rPr>
              <a:t>     120662       .        .        0</a:t>
            </a:r>
          </a:p>
        </p:txBody>
      </p:sp>
    </p:spTree>
    <p:extLst>
      <p:ext uri="{BB962C8B-B14F-4D97-AF65-F5344CB8AC3E}">
        <p14:creationId xmlns:p14="http://schemas.microsoft.com/office/powerpoint/2010/main" val="86846999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EF1D6C-A98B-456A-B3B5-5096689791A0}" type="slidenum">
              <a:rPr lang="en-US" altLang="en-US"/>
              <a:pPr/>
              <a:t>118</a:t>
            </a:fld>
            <a:endParaRPr lang="en-US" altLang="en-US">
              <a:latin typeface="Times New Roman" panose="02020603050405020304" pitchFamily="18" charset="0"/>
            </a:endParaRPr>
          </a:p>
        </p:txBody>
      </p:sp>
      <p:pic>
        <p:nvPicPr>
          <p:cNvPr id="121859" name="Picture 2" descr="Icon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2844044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smtClean="0">
                <a:solidFill>
                  <a:schemeClr val="bg1"/>
                </a:solidFill>
              </a:rPr>
              <a:t>Assigning Initial Values to an ARRAY</a:t>
            </a:r>
          </a:p>
        </p:txBody>
      </p:sp>
      <p:sp>
        <p:nvSpPr>
          <p:cNvPr id="122883" name="Rectangle 3"/>
          <p:cNvSpPr>
            <a:spLocks noGrp="1" noChangeArrowheads="1"/>
          </p:cNvSpPr>
          <p:nvPr>
            <p:ph idx="1"/>
          </p:nvPr>
        </p:nvSpPr>
        <p:spPr>
          <a:xfrm>
            <a:off x="685800" y="1071563"/>
            <a:ext cx="7769225" cy="4267200"/>
          </a:xfrm>
        </p:spPr>
        <p:txBody>
          <a:bodyPr>
            <a:normAutofit lnSpcReduction="10000"/>
          </a:bodyPr>
          <a:lstStyle/>
          <a:p>
            <a:pPr marL="0" indent="0" eaLnBrk="1" hangingPunct="1">
              <a:buFont typeface="Times New Roman" panose="02020603050405020304" pitchFamily="18" charset="0"/>
              <a:buNone/>
            </a:pPr>
            <a:r>
              <a:rPr lang="en-US" altLang="en-US" smtClean="0">
                <a:solidFill>
                  <a:schemeClr val="tx1"/>
                </a:solidFill>
              </a:rPr>
              <a:t>The ARRAY statement has an option to assign initial values to the array elements.</a:t>
            </a:r>
          </a:p>
          <a:p>
            <a:pPr marL="0" indent="0" eaLnBrk="1" hangingPunct="1"/>
            <a:endParaRPr lang="en-US" altLang="en-US" sz="1200"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General form of an ARRAY statement:  </a:t>
            </a: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Example:</a:t>
            </a:r>
          </a:p>
          <a:p>
            <a:pPr marL="0" indent="0" eaLnBrk="1" hangingPunct="1">
              <a:buFont typeface="Times New Roman" panose="02020603050405020304" pitchFamily="18" charset="0"/>
              <a:buNone/>
            </a:pPr>
            <a:endParaRPr lang="en-US" altLang="en-US" smtClean="0">
              <a:solidFill>
                <a:schemeClr val="tx1"/>
              </a:solidFill>
            </a:endParaRPr>
          </a:p>
          <a:p>
            <a:pPr marL="0" indent="0" eaLnBrk="1" hangingPunct="1">
              <a:spcBef>
                <a:spcPct val="50000"/>
              </a:spcBef>
              <a:buClrTx/>
              <a:buFontTx/>
              <a:buNone/>
            </a:pPr>
            <a:endParaRPr lang="en-US" altLang="en-US" smtClean="0">
              <a:solidFill>
                <a:schemeClr val="tx1"/>
              </a:solidFill>
            </a:endParaRPr>
          </a:p>
          <a:p>
            <a:pPr marL="0" indent="0" eaLnBrk="1" hangingPunct="1">
              <a:spcBef>
                <a:spcPct val="50000"/>
              </a:spcBef>
              <a:buClrTx/>
              <a:buFontTx/>
              <a:buNone/>
            </a:pPr>
            <a:r>
              <a:rPr lang="en-US" altLang="en-US" smtClean="0">
                <a:solidFill>
                  <a:schemeClr val="tx1"/>
                </a:solidFill>
              </a:rPr>
              <a:t>Use commas or spaces to separate values in the list.</a:t>
            </a:r>
          </a:p>
          <a:p>
            <a:pPr marL="0" indent="0" eaLnBrk="1" hangingPunct="1"/>
            <a:endParaRPr lang="en-US" altLang="en-US" smtClean="0">
              <a:solidFill>
                <a:schemeClr val="tx1"/>
              </a:solidFill>
            </a:endParaRPr>
          </a:p>
        </p:txBody>
      </p:sp>
      <p:sp>
        <p:nvSpPr>
          <p:cNvPr id="12288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2E22E1C-21F2-471A-917F-6E44CEDD36B3}" type="slidenum">
              <a:rPr lang="en-US" altLang="en-US">
                <a:solidFill>
                  <a:schemeClr val="tx1"/>
                </a:solidFill>
              </a:rPr>
              <a:pPr/>
              <a:t>119</a:t>
            </a:fld>
            <a:endParaRPr lang="en-US" altLang="en-US">
              <a:solidFill>
                <a:schemeClr val="tx1"/>
              </a:solidFill>
              <a:latin typeface="Times New Roman" panose="02020603050405020304" pitchFamily="18" charset="0"/>
            </a:endParaRPr>
          </a:p>
        </p:txBody>
      </p:sp>
      <p:sp>
        <p:nvSpPr>
          <p:cNvPr id="122885" name="Text Box 4"/>
          <p:cNvSpPr txBox="1">
            <a:spLocks noChangeArrowheads="1"/>
          </p:cNvSpPr>
          <p:nvPr/>
        </p:nvSpPr>
        <p:spPr bwMode="auto">
          <a:xfrm>
            <a:off x="684213" y="1982788"/>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en-US" altLang="en-US" sz="2400" noProof="1">
              <a:solidFill>
                <a:schemeClr val="tx1"/>
              </a:solidFill>
              <a:latin typeface="Arial" panose="020B0604020202020204" pitchFamily="34" charset="0"/>
            </a:endParaRPr>
          </a:p>
        </p:txBody>
      </p:sp>
      <p:sp>
        <p:nvSpPr>
          <p:cNvPr id="122886" name="Text Box 6"/>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22887" name="Text Box 7"/>
          <p:cNvSpPr txBox="1">
            <a:spLocks noChangeArrowheads="1"/>
          </p:cNvSpPr>
          <p:nvPr/>
        </p:nvSpPr>
        <p:spPr bwMode="auto">
          <a:xfrm>
            <a:off x="1393825" y="2560638"/>
            <a:ext cx="4840288" cy="862012"/>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r>
              <a:rPr lang="en-US" altLang="en-US" b="1">
                <a:solidFill>
                  <a:schemeClr val="tx1"/>
                </a:solidFill>
                <a:latin typeface="Arial" panose="020B0604020202020204" pitchFamily="34" charset="0"/>
              </a:rPr>
              <a:t>ARRAY </a:t>
            </a:r>
            <a:r>
              <a:rPr lang="en-US" altLang="en-US" i="1">
                <a:solidFill>
                  <a:schemeClr val="tx1"/>
                </a:solidFill>
                <a:latin typeface="Arial" panose="020B0604020202020204" pitchFamily="34" charset="0"/>
              </a:rPr>
              <a:t>array-name</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subscript</a:t>
            </a:r>
            <a:r>
              <a:rPr lang="en-US" altLang="en-US">
                <a:solidFill>
                  <a:schemeClr val="tx1"/>
                </a:solidFill>
                <a:latin typeface="Arial" panose="020B0604020202020204" pitchFamily="34" charset="0"/>
              </a:rPr>
              <a:t>} &lt;$&gt; &lt;</a:t>
            </a:r>
            <a:r>
              <a:rPr lang="en-US" altLang="en-US" i="1">
                <a:solidFill>
                  <a:schemeClr val="tx1"/>
                </a:solidFill>
                <a:latin typeface="Arial" panose="020B0604020202020204" pitchFamily="34" charset="0"/>
              </a:rPr>
              <a:t>length</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array-elements</a:t>
            </a:r>
            <a:r>
              <a:rPr lang="en-US" altLang="en-US">
                <a:solidFill>
                  <a:schemeClr val="tx1"/>
                </a:solidFill>
                <a:latin typeface="Arial" panose="020B0604020202020204" pitchFamily="34" charset="0"/>
              </a:rPr>
              <a:t>&gt; &lt;(</a:t>
            </a:r>
            <a:r>
              <a:rPr lang="en-US" altLang="en-US" i="1">
                <a:solidFill>
                  <a:schemeClr val="tx1"/>
                </a:solidFill>
                <a:latin typeface="Arial" panose="020B0604020202020204" pitchFamily="34" charset="0"/>
              </a:rPr>
              <a:t>initial-value-list</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p>
        </p:txBody>
      </p:sp>
      <p:sp>
        <p:nvSpPr>
          <p:cNvPr id="122888" name="Text Box 8"/>
          <p:cNvSpPr txBox="1">
            <a:spLocks noChangeArrowheads="1"/>
          </p:cNvSpPr>
          <p:nvPr/>
        </p:nvSpPr>
        <p:spPr bwMode="auto">
          <a:xfrm>
            <a:off x="1025525" y="4395788"/>
            <a:ext cx="69008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endParaRPr lang="en-US" altLang="en-US" sz="2400" noProof="1">
              <a:solidFill>
                <a:schemeClr val="tx1"/>
              </a:solidFill>
              <a:latin typeface="Arial" panose="020B0604020202020204" pitchFamily="34" charset="0"/>
            </a:endParaRPr>
          </a:p>
        </p:txBody>
      </p:sp>
      <p:sp>
        <p:nvSpPr>
          <p:cNvPr id="122889" name="Rectangle 9"/>
          <p:cNvSpPr>
            <a:spLocks noChangeArrowheads="1"/>
          </p:cNvSpPr>
          <p:nvPr>
            <p:custDataLst>
              <p:tags r:id="rId1"/>
            </p:custDataLst>
          </p:nvPr>
        </p:nvSpPr>
        <p:spPr bwMode="auto">
          <a:xfrm>
            <a:off x="4114800" y="2992438"/>
            <a:ext cx="2049463" cy="29368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22890" name="Text Box 11"/>
          <p:cNvSpPr txBox="1">
            <a:spLocks noChangeArrowheads="1"/>
          </p:cNvSpPr>
          <p:nvPr/>
        </p:nvSpPr>
        <p:spPr bwMode="auto">
          <a:xfrm>
            <a:off x="723900" y="4308475"/>
            <a:ext cx="6923088" cy="430213"/>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Target{5} (50,100,125,150,200);</a:t>
            </a:r>
          </a:p>
        </p:txBody>
      </p:sp>
    </p:spTree>
    <p:extLst>
      <p:ext uri="{BB962C8B-B14F-4D97-AF65-F5344CB8AC3E}">
        <p14:creationId xmlns:p14="http://schemas.microsoft.com/office/powerpoint/2010/main" val="38777883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E588674-ABB8-476A-B446-C9AAFC70BF26}" type="slidenum">
              <a:rPr lang="en-US" altLang="en-US"/>
              <a:pPr/>
              <a:t>12</a:t>
            </a:fld>
            <a:endParaRPr lang="en-US" altLang="en-US">
              <a:latin typeface="Times New Roman" panose="02020603050405020304" pitchFamily="18" charset="0"/>
            </a:endParaRPr>
          </a:p>
        </p:txBody>
      </p:sp>
      <p:pic>
        <p:nvPicPr>
          <p:cNvPr id="13315"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8033138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7"/>
          <p:cNvSpPr>
            <a:spLocks noGrp="1" noChangeArrowheads="1"/>
          </p:cNvSpPr>
          <p:nvPr>
            <p:ph type="title"/>
          </p:nvPr>
        </p:nvSpPr>
        <p:spPr/>
        <p:txBody>
          <a:bodyPr/>
          <a:lstStyle/>
          <a:p>
            <a:pPr eaLnBrk="1" hangingPunct="1"/>
            <a:r>
              <a:rPr lang="en-US" altLang="en-US" smtClean="0"/>
              <a:t>Assigning Initial Values to an ARRAY</a:t>
            </a:r>
          </a:p>
        </p:txBody>
      </p:sp>
      <p:sp>
        <p:nvSpPr>
          <p:cNvPr id="123907"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When an </a:t>
            </a:r>
            <a:r>
              <a:rPr lang="en-US" altLang="en-US" i="1" smtClean="0"/>
              <a:t>initial-value-list</a:t>
            </a:r>
            <a:r>
              <a:rPr lang="en-US" altLang="en-US" smtClean="0"/>
              <a:t> is specified, all elements behave as if they were named in a RETAIN statement. This is often used to create a </a:t>
            </a:r>
            <a:r>
              <a:rPr lang="en-US" altLang="en-US" i="1" smtClean="0"/>
              <a:t>lookup table</a:t>
            </a:r>
            <a:r>
              <a:rPr lang="en-US" altLang="en-US" smtClean="0"/>
              <a:t>, that is, a list of values to refer to during DATA step processing.  </a:t>
            </a:r>
          </a:p>
          <a:p>
            <a:pPr marL="0" indent="0" eaLnBrk="1" hangingPunct="1"/>
            <a:endParaRPr lang="en-US" altLang="en-US" smtClean="0"/>
          </a:p>
        </p:txBody>
      </p:sp>
      <p:sp>
        <p:nvSpPr>
          <p:cNvPr id="12390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5878DC-9673-49D4-A3B5-F89A7B2A7C6E}" type="slidenum">
              <a:rPr lang="en-US" altLang="en-US"/>
              <a:pPr/>
              <a:t>120</a:t>
            </a:fld>
            <a:endParaRPr lang="en-US" altLang="en-US">
              <a:latin typeface="Times New Roman" panose="02020603050405020304" pitchFamily="18" charset="0"/>
            </a:endParaRPr>
          </a:p>
        </p:txBody>
      </p:sp>
      <p:sp>
        <p:nvSpPr>
          <p:cNvPr id="123909" name="Text Box 5"/>
          <p:cNvSpPr txBox="1">
            <a:spLocks noChangeArrowheads="1"/>
          </p:cNvSpPr>
          <p:nvPr/>
        </p:nvSpPr>
        <p:spPr bwMode="auto">
          <a:xfrm>
            <a:off x="1600200" y="3581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123910"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23911" name="Text Box 8"/>
          <p:cNvSpPr txBox="1">
            <a:spLocks noChangeArrowheads="1"/>
          </p:cNvSpPr>
          <p:nvPr/>
        </p:nvSpPr>
        <p:spPr bwMode="auto">
          <a:xfrm>
            <a:off x="1025525" y="3776663"/>
            <a:ext cx="69008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endParaRPr lang="en-US" altLang="en-US" sz="2400" noProof="1">
              <a:solidFill>
                <a:schemeClr val="tx1"/>
              </a:solidFill>
              <a:latin typeface="Arial" panose="020B0604020202020204" pitchFamily="34" charset="0"/>
            </a:endParaRPr>
          </a:p>
        </p:txBody>
      </p:sp>
      <p:sp>
        <p:nvSpPr>
          <p:cNvPr id="123912" name="Text Box 10"/>
          <p:cNvSpPr txBox="1">
            <a:spLocks noChangeArrowheads="1"/>
          </p:cNvSpPr>
          <p:nvPr/>
        </p:nvSpPr>
        <p:spPr bwMode="auto">
          <a:xfrm>
            <a:off x="1031875" y="3000375"/>
            <a:ext cx="6894513"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Target{5} (50,100,125,150,200);</a:t>
            </a:r>
          </a:p>
        </p:txBody>
      </p:sp>
      <p:graphicFrame>
        <p:nvGraphicFramePr>
          <p:cNvPr id="780396" name="Group 108"/>
          <p:cNvGraphicFramePr>
            <a:graphicFrameLocks noGrp="1"/>
          </p:cNvGraphicFramePr>
          <p:nvPr/>
        </p:nvGraphicFramePr>
        <p:xfrm>
          <a:off x="723900" y="3925888"/>
          <a:ext cx="7772400" cy="1382712"/>
        </p:xfrm>
        <a:graphic>
          <a:graphicData uri="http://schemas.openxmlformats.org/drawingml/2006/table">
            <a:tbl>
              <a:tblPr/>
              <a:tblGrid>
                <a:gridCol w="1554163"/>
                <a:gridCol w="1554162"/>
                <a:gridCol w="1555750"/>
                <a:gridCol w="1554163"/>
                <a:gridCol w="1554162"/>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Target1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N 8</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Target2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Target3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Target4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Target5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150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23934" name="AutoShape 60"/>
          <p:cNvSpPr>
            <a:spLocks noChangeArrowheads="1"/>
          </p:cNvSpPr>
          <p:nvPr/>
        </p:nvSpPr>
        <p:spPr bwMode="auto">
          <a:xfrm>
            <a:off x="723900" y="4449763"/>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rgbClr val="FFFFFF"/>
                </a:solidFill>
              </a:rPr>
              <a:t>R</a:t>
            </a:r>
          </a:p>
        </p:txBody>
      </p:sp>
      <p:sp>
        <p:nvSpPr>
          <p:cNvPr id="123935" name="AutoShape 61"/>
          <p:cNvSpPr>
            <a:spLocks noChangeArrowheads="1"/>
          </p:cNvSpPr>
          <p:nvPr/>
        </p:nvSpPr>
        <p:spPr bwMode="auto">
          <a:xfrm>
            <a:off x="2273300" y="4449763"/>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rgbClr val="FFFFFF"/>
                </a:solidFill>
              </a:rPr>
              <a:t>R</a:t>
            </a:r>
          </a:p>
        </p:txBody>
      </p:sp>
      <p:sp>
        <p:nvSpPr>
          <p:cNvPr id="123936" name="AutoShape 62"/>
          <p:cNvSpPr>
            <a:spLocks noChangeArrowheads="1"/>
          </p:cNvSpPr>
          <p:nvPr/>
        </p:nvSpPr>
        <p:spPr bwMode="auto">
          <a:xfrm>
            <a:off x="3835400" y="4449763"/>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rgbClr val="FFFFFF"/>
                </a:solidFill>
              </a:rPr>
              <a:t>R</a:t>
            </a:r>
          </a:p>
        </p:txBody>
      </p:sp>
      <p:sp>
        <p:nvSpPr>
          <p:cNvPr id="123937" name="AutoShape 63"/>
          <p:cNvSpPr>
            <a:spLocks noChangeArrowheads="1"/>
          </p:cNvSpPr>
          <p:nvPr/>
        </p:nvSpPr>
        <p:spPr bwMode="auto">
          <a:xfrm>
            <a:off x="5384800" y="4449763"/>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rgbClr val="FFFFFF"/>
                </a:solidFill>
              </a:rPr>
              <a:t>R</a:t>
            </a:r>
          </a:p>
        </p:txBody>
      </p:sp>
      <p:sp>
        <p:nvSpPr>
          <p:cNvPr id="123938" name="AutoShape 64"/>
          <p:cNvSpPr>
            <a:spLocks noChangeArrowheads="1"/>
          </p:cNvSpPr>
          <p:nvPr/>
        </p:nvSpPr>
        <p:spPr bwMode="auto">
          <a:xfrm>
            <a:off x="6946900" y="4449763"/>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rgbClr val="FFFFFF"/>
                </a:solidFill>
              </a:rPr>
              <a:t>R</a:t>
            </a:r>
          </a:p>
        </p:txBody>
      </p:sp>
    </p:spTree>
    <p:extLst>
      <p:ext uri="{BB962C8B-B14F-4D97-AF65-F5344CB8AC3E}">
        <p14:creationId xmlns:p14="http://schemas.microsoft.com/office/powerpoint/2010/main" val="240536348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en-US" smtClean="0"/>
              <a:t>Example</a:t>
            </a:r>
          </a:p>
        </p:txBody>
      </p:sp>
      <p:sp>
        <p:nvSpPr>
          <p:cNvPr id="124931" name="Rectangle 3"/>
          <p:cNvSpPr>
            <a:spLocks noGrp="1" noChangeArrowheads="1"/>
          </p:cNvSpPr>
          <p:nvPr>
            <p:ph idx="1"/>
          </p:nvPr>
        </p:nvSpPr>
        <p:spPr>
          <a:xfrm>
            <a:off x="685800" y="1066800"/>
            <a:ext cx="8126413" cy="4267200"/>
          </a:xfrm>
        </p:spPr>
        <p:txBody>
          <a:bodyPr/>
          <a:lstStyle/>
          <a:p>
            <a:pPr marL="0" indent="0" eaLnBrk="1" hangingPunct="1">
              <a:buFont typeface="Times New Roman" panose="02020603050405020304" pitchFamily="18" charset="0"/>
              <a:buNone/>
            </a:pPr>
            <a:r>
              <a:rPr lang="en-US" altLang="en-US" smtClean="0"/>
              <a:t>Read </a:t>
            </a:r>
            <a:r>
              <a:rPr lang="en-US" altLang="en-US" sz="2800" b="1" smtClean="0">
                <a:latin typeface="Courier New" panose="02070309020205020404" pitchFamily="49" charset="0"/>
              </a:rPr>
              <a:t>Study.employee_donations</a:t>
            </a:r>
            <a:r>
              <a:rPr lang="en-US" altLang="en-US" smtClean="0"/>
              <a:t> to determine the difference between employee contributions and the quarterly goals of $10, $20, $20, and $15. Use a lookup table to store the quarterly goals.</a:t>
            </a:r>
          </a:p>
        </p:txBody>
      </p:sp>
      <p:sp>
        <p:nvSpPr>
          <p:cNvPr id="12493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329063-B51C-4F56-A257-BD450EDA4027}" type="slidenum">
              <a:rPr lang="en-US" altLang="en-US"/>
              <a:pPr/>
              <a:t>121</a:t>
            </a:fld>
            <a:endParaRPr lang="en-US" altLang="en-US">
              <a:latin typeface="Times New Roman" panose="02020603050405020304" pitchFamily="18" charset="0"/>
            </a:endParaRPr>
          </a:p>
        </p:txBody>
      </p:sp>
      <p:sp>
        <p:nvSpPr>
          <p:cNvPr id="124933" name="Text Box 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p207d16</a:t>
            </a:r>
          </a:p>
        </p:txBody>
      </p:sp>
      <p:sp>
        <p:nvSpPr>
          <p:cNvPr id="124934" name="Text Box 6"/>
          <p:cNvSpPr txBox="1">
            <a:spLocks noChangeArrowheads="1"/>
          </p:cNvSpPr>
          <p:nvPr/>
        </p:nvSpPr>
        <p:spPr bwMode="auto">
          <a:xfrm>
            <a:off x="1600200" y="33337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24935" name="Text Box 7"/>
          <p:cNvSpPr txBox="1">
            <a:spLocks noChangeArrowheads="1"/>
          </p:cNvSpPr>
          <p:nvPr/>
        </p:nvSpPr>
        <p:spPr bwMode="auto">
          <a:xfrm>
            <a:off x="723900" y="2825750"/>
            <a:ext cx="6164263"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compare(drop=i Goal1-Goal4);</a:t>
            </a:r>
          </a:p>
          <a:p>
            <a:pPr eaLnBrk="0" hangingPunct="0">
              <a:lnSpc>
                <a:spcPct val="85000"/>
              </a:lnSpc>
            </a:pPr>
            <a:r>
              <a:rPr lang="en-US" altLang="en-US" sz="2400" b="1">
                <a:solidFill>
                  <a:schemeClr val="tx1"/>
                </a:solidFill>
                <a:latin typeface="Courier New" panose="02070309020205020404" pitchFamily="49" charset="0"/>
              </a:rPr>
              <a:t>   set Study.employee_donations;</a:t>
            </a:r>
          </a:p>
          <a:p>
            <a:pPr eaLnBrk="0" hangingPunct="0">
              <a:lnSpc>
                <a:spcPct val="85000"/>
              </a:lnSpc>
            </a:pPr>
            <a:r>
              <a:rPr lang="en-US" altLang="en-US" sz="2400" b="1">
                <a:solidFill>
                  <a:schemeClr val="tx1"/>
                </a:solidFill>
                <a:latin typeface="Courier New" panose="02070309020205020404" pitchFamily="49" charset="0"/>
              </a:rPr>
              <a:t>   array Contrib{4} Qtr1-Qtr4;</a:t>
            </a:r>
          </a:p>
          <a:p>
            <a:pPr eaLnBrk="0" hangingPunct="0">
              <a:lnSpc>
                <a:spcPct val="85000"/>
              </a:lnSpc>
            </a:pPr>
            <a:r>
              <a:rPr lang="en-US" altLang="en-US" sz="2400" b="1">
                <a:solidFill>
                  <a:schemeClr val="tx1"/>
                </a:solidFill>
                <a:latin typeface="Courier New" panose="02070309020205020404" pitchFamily="49" charset="0"/>
              </a:rPr>
              <a:t>   array Diff{4};</a:t>
            </a:r>
          </a:p>
          <a:p>
            <a:pPr eaLnBrk="0" hangingPunct="0">
              <a:lnSpc>
                <a:spcPct val="85000"/>
              </a:lnSpc>
            </a:pPr>
            <a:r>
              <a:rPr lang="en-US" altLang="en-US" sz="2400" b="1">
                <a:solidFill>
                  <a:schemeClr val="tx1"/>
                </a:solidFill>
                <a:latin typeface="Courier New" panose="02070309020205020404" pitchFamily="49" charset="0"/>
              </a:rPr>
              <a:t>   array Goal{4} (10,20,20,15);</a:t>
            </a:r>
          </a:p>
          <a:p>
            <a:pPr eaLnBrk="0" hangingPunct="0">
              <a:lnSpc>
                <a:spcPct val="85000"/>
              </a:lnSpc>
            </a:pPr>
            <a:r>
              <a:rPr lang="en-US" altLang="en-US" sz="2400" b="1">
                <a:solidFill>
                  <a:schemeClr val="tx1"/>
                </a:solidFill>
                <a:latin typeface="Courier New" panose="02070309020205020404" pitchFamily="49" charset="0"/>
              </a:rPr>
              <a:t>   do i=1 to 4;</a:t>
            </a:r>
          </a:p>
          <a:p>
            <a:pPr eaLnBrk="0" hangingPunct="0">
              <a:lnSpc>
                <a:spcPct val="85000"/>
              </a:lnSpc>
            </a:pPr>
            <a:r>
              <a:rPr lang="en-US" altLang="en-US" sz="2400" b="1">
                <a:solidFill>
                  <a:schemeClr val="tx1"/>
                </a:solidFill>
                <a:latin typeface="Courier New" panose="02070309020205020404" pitchFamily="49" charset="0"/>
              </a:rPr>
              <a:t>      Diff{i}=Contrib{i}-Goal{i};</a:t>
            </a:r>
          </a:p>
          <a:p>
            <a:pPr eaLnBrk="0" hangingPunct="0">
              <a:lnSpc>
                <a:spcPct val="85000"/>
              </a:lnSpc>
            </a:pPr>
            <a:r>
              <a:rPr lang="en-US" altLang="en-US" sz="2400" b="1">
                <a:solidFill>
                  <a:schemeClr val="tx1"/>
                </a:solidFill>
                <a:latin typeface="Courier New" panose="02070309020205020404" pitchFamily="49" charset="0"/>
              </a:rPr>
              <a:t>   end;</a:t>
            </a:r>
            <a:br>
              <a:rPr lang="en-US" altLang="en-US" sz="2400" b="1">
                <a:solidFill>
                  <a:schemeClr val="tx1"/>
                </a:solidFill>
                <a:latin typeface="Courier New" panose="02070309020205020404" pitchFamily="49" charset="0"/>
              </a:rPr>
            </a:br>
            <a:r>
              <a:rPr lang="en-US" altLang="en-US" sz="2400" b="1">
                <a:solidFill>
                  <a:schemeClr val="tx1"/>
                </a:solidFill>
                <a:latin typeface="Courier New" panose="02070309020205020404" pitchFamily="49" charset="0"/>
              </a:rPr>
              <a:t>run;</a:t>
            </a:r>
          </a:p>
        </p:txBody>
      </p:sp>
      <p:sp>
        <p:nvSpPr>
          <p:cNvPr id="124936" name="Rectangle 8"/>
          <p:cNvSpPr>
            <a:spLocks noChangeArrowheads="1"/>
          </p:cNvSpPr>
          <p:nvPr>
            <p:custDataLst>
              <p:tags r:id="rId1"/>
            </p:custDataLst>
          </p:nvPr>
        </p:nvSpPr>
        <p:spPr bwMode="auto">
          <a:xfrm>
            <a:off x="1281113" y="4122738"/>
            <a:ext cx="51482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649924506"/>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9F495D-AA5F-4807-ACA4-44C5C0EC42A2}" type="slidenum">
              <a:rPr lang="en-US" altLang="en-US">
                <a:solidFill>
                  <a:schemeClr val="tx1"/>
                </a:solidFill>
              </a:rPr>
              <a:pPr/>
              <a:t>122</a:t>
            </a:fld>
            <a:endParaRPr lang="en-US" altLang="en-US">
              <a:solidFill>
                <a:schemeClr val="tx1"/>
              </a:solidFill>
              <a:latin typeface="Times New Roman" panose="02020603050405020304" pitchFamily="18" charset="0"/>
            </a:endParaRPr>
          </a:p>
        </p:txBody>
      </p:sp>
      <p:sp>
        <p:nvSpPr>
          <p:cNvPr id="125955"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25956" name="Rectangle 19"/>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What Variables Are Created?</a:t>
            </a:r>
          </a:p>
        </p:txBody>
      </p:sp>
      <p:sp>
        <p:nvSpPr>
          <p:cNvPr id="125957" name="Text Box 22"/>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25958" name="Rectangle 23"/>
          <p:cNvSpPr>
            <a:spLocks noChangeArrowheads="1"/>
          </p:cNvSpPr>
          <p:nvPr/>
        </p:nvSpPr>
        <p:spPr bwMode="auto">
          <a:xfrm>
            <a:off x="520700" y="11112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429599" name="Group 543"/>
          <p:cNvGraphicFramePr>
            <a:graphicFrameLocks noGrp="1"/>
          </p:cNvGraphicFramePr>
          <p:nvPr/>
        </p:nvGraphicFramePr>
        <p:xfrm>
          <a:off x="749300" y="3962400"/>
          <a:ext cx="6718300" cy="1320903"/>
        </p:xfrm>
        <a:graphic>
          <a:graphicData uri="http://schemas.openxmlformats.org/drawingml/2006/table">
            <a:tbl>
              <a:tblPr/>
              <a:tblGrid>
                <a:gridCol w="1612900"/>
                <a:gridCol w="1193800"/>
                <a:gridCol w="1295400"/>
                <a:gridCol w="1270000"/>
                <a:gridCol w="1346200"/>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25980" name="Rectangle 489"/>
          <p:cNvSpPr>
            <a:spLocks noChangeArrowheads="1"/>
          </p:cNvSpPr>
          <p:nvPr>
            <p:custDataLst>
              <p:tags r:id="rId1"/>
            </p:custDataLst>
          </p:nvPr>
        </p:nvSpPr>
        <p:spPr bwMode="auto">
          <a:xfrm>
            <a:off x="914400" y="1371600"/>
            <a:ext cx="4343400"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3868884505"/>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2743DF-61D2-44E9-989F-3F0B8ECAD464}" type="slidenum">
              <a:rPr lang="en-US" altLang="en-US">
                <a:solidFill>
                  <a:schemeClr val="tx1"/>
                </a:solidFill>
              </a:rPr>
              <a:pPr/>
              <a:t>123</a:t>
            </a:fld>
            <a:endParaRPr lang="en-US" altLang="en-US">
              <a:solidFill>
                <a:schemeClr val="tx1"/>
              </a:solidFill>
              <a:latin typeface="Times New Roman" panose="02020603050405020304" pitchFamily="18" charset="0"/>
            </a:endParaRPr>
          </a:p>
        </p:txBody>
      </p:sp>
      <p:sp>
        <p:nvSpPr>
          <p:cNvPr id="126979"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26980" name="Rectangle 3"/>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What Variables Are Created?</a:t>
            </a:r>
          </a:p>
        </p:txBody>
      </p:sp>
      <p:sp>
        <p:nvSpPr>
          <p:cNvPr id="126981"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26982" name="Rectangle 5"/>
          <p:cNvSpPr>
            <a:spLocks noChangeArrowheads="1"/>
          </p:cNvSpPr>
          <p:nvPr/>
        </p:nvSpPr>
        <p:spPr bwMode="auto">
          <a:xfrm>
            <a:off x="520700" y="11112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650346" name="Group 106"/>
          <p:cNvGraphicFramePr>
            <a:graphicFrameLocks noGrp="1"/>
          </p:cNvGraphicFramePr>
          <p:nvPr/>
        </p:nvGraphicFramePr>
        <p:xfrm>
          <a:off x="825500" y="4038600"/>
          <a:ext cx="6718300" cy="1320903"/>
        </p:xfrm>
        <a:graphic>
          <a:graphicData uri="http://schemas.openxmlformats.org/drawingml/2006/table">
            <a:tbl>
              <a:tblPr/>
              <a:tblGrid>
                <a:gridCol w="1612900"/>
                <a:gridCol w="1193800"/>
                <a:gridCol w="1295400"/>
                <a:gridCol w="1270000"/>
                <a:gridCol w="1346200"/>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27004" name="Rectangle 51"/>
          <p:cNvSpPr>
            <a:spLocks noChangeArrowheads="1"/>
          </p:cNvSpPr>
          <p:nvPr>
            <p:custDataLst>
              <p:tags r:id="rId1"/>
            </p:custDataLst>
          </p:nvPr>
        </p:nvSpPr>
        <p:spPr bwMode="auto">
          <a:xfrm>
            <a:off x="914400" y="1600200"/>
            <a:ext cx="3886200" cy="2286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27005" name="Text Box 61"/>
          <p:cNvSpPr txBox="1">
            <a:spLocks noChangeArrowheads="1"/>
          </p:cNvSpPr>
          <p:nvPr>
            <p:custDataLst>
              <p:tags r:id="rId2"/>
            </p:custDataLst>
          </p:nvPr>
        </p:nvSpPr>
        <p:spPr bwMode="auto">
          <a:xfrm>
            <a:off x="6451600" y="1947863"/>
            <a:ext cx="1931988" cy="946150"/>
          </a:xfrm>
          <a:prstGeom prst="rect">
            <a:avLst/>
          </a:prstGeom>
          <a:solidFill>
            <a:srgbClr val="666699"/>
          </a:solidFill>
          <a:ln w="38100">
            <a:solidFill>
              <a:srgbClr val="000000"/>
            </a:solidFill>
            <a:miter lim="800000"/>
            <a:headEnd type="none" w="med" len="lg"/>
            <a:tailEnd type="none" w="med" len="lg"/>
          </a:ln>
        </p:spPr>
        <p:txBody>
          <a:bodyPr lIns="88900" tIns="88900" rIns="88900" bIns="88900">
            <a:spAutoFit/>
          </a:bodyPr>
          <a:lstStyle/>
          <a:p>
            <a:pPr algn="ctr" eaLnBrk="0" hangingPunct="0"/>
            <a:r>
              <a:rPr lang="en-US" altLang="en-US" sz="2400">
                <a:solidFill>
                  <a:schemeClr val="tx1"/>
                </a:solidFill>
                <a:latin typeface="Arial" panose="020B0604020202020204" pitchFamily="34" charset="0"/>
              </a:rPr>
              <a:t>No variables</a:t>
            </a:r>
          </a:p>
          <a:p>
            <a:pPr algn="ctr" eaLnBrk="0" hangingPunct="0"/>
            <a:r>
              <a:rPr lang="en-US" altLang="en-US" sz="2400">
                <a:solidFill>
                  <a:schemeClr val="tx1"/>
                </a:solidFill>
                <a:latin typeface="Arial" panose="020B0604020202020204" pitchFamily="34" charset="0"/>
              </a:rPr>
              <a:t>created</a:t>
            </a:r>
          </a:p>
        </p:txBody>
      </p:sp>
    </p:spTree>
    <p:extLst>
      <p:ext uri="{BB962C8B-B14F-4D97-AF65-F5344CB8AC3E}">
        <p14:creationId xmlns:p14="http://schemas.microsoft.com/office/powerpoint/2010/main" val="2300575541"/>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Animation Flag"/>
          <p:cNvSpPr txBox="1">
            <a:spLocks noChangeArrowheads="1"/>
          </p:cNvSpPr>
          <p:nvPr/>
        </p:nvSpPr>
        <p:spPr bwMode="auto">
          <a:xfrm>
            <a:off x="8572500" y="63754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28004" name="Rectangle 3"/>
          <p:cNvSpPr>
            <a:spLocks noChangeArrowheads="1"/>
          </p:cNvSpPr>
          <p:nvPr/>
        </p:nvSpPr>
        <p:spPr bwMode="auto">
          <a:xfrm>
            <a:off x="1295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What Variables Are Created?</a:t>
            </a:r>
          </a:p>
        </p:txBody>
      </p:sp>
      <p:sp>
        <p:nvSpPr>
          <p:cNvPr id="2" name="Text Box 4"/>
          <p:cNvSpPr txBox="1">
            <a:spLocks noChangeArrowheads="1"/>
          </p:cNvSpPr>
          <p:nvPr/>
        </p:nvSpPr>
        <p:spPr bwMode="auto">
          <a:xfrm>
            <a:off x="1600200" y="35052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28005" name="Rectangle 5"/>
          <p:cNvSpPr>
            <a:spLocks noChangeArrowheads="1"/>
          </p:cNvSpPr>
          <p:nvPr/>
        </p:nvSpPr>
        <p:spPr bwMode="auto">
          <a:xfrm>
            <a:off x="520700" y="10350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640471" name="Group 471"/>
          <p:cNvGraphicFramePr>
            <a:graphicFrameLocks noGrp="1"/>
          </p:cNvGraphicFramePr>
          <p:nvPr/>
        </p:nvGraphicFramePr>
        <p:xfrm>
          <a:off x="485775" y="3505200"/>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640472" name="Group 472"/>
          <p:cNvGraphicFramePr>
            <a:graphicFrameLocks noGrp="1"/>
          </p:cNvGraphicFramePr>
          <p:nvPr/>
        </p:nvGraphicFramePr>
        <p:xfrm>
          <a:off x="484188" y="4876800"/>
          <a:ext cx="2959100" cy="1057276"/>
        </p:xfrm>
        <a:graphic>
          <a:graphicData uri="http://schemas.openxmlformats.org/drawingml/2006/table">
            <a:tbl>
              <a:tblPr/>
              <a:tblGrid>
                <a:gridCol w="1028700"/>
                <a:gridCol w="965200"/>
                <a:gridCol w="9652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28045" name="Rectangle 364"/>
          <p:cNvSpPr>
            <a:spLocks noChangeArrowheads="1"/>
          </p:cNvSpPr>
          <p:nvPr>
            <p:custDataLst>
              <p:tags r:id="rId1"/>
            </p:custDataLst>
          </p:nvPr>
        </p:nvSpPr>
        <p:spPr bwMode="auto">
          <a:xfrm>
            <a:off x="914400" y="1752600"/>
            <a:ext cx="1981200"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3696474281"/>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23685-E6DE-471A-851B-39D1371127CB}" type="slidenum">
              <a:rPr lang="en-US" altLang="en-US">
                <a:solidFill>
                  <a:schemeClr val="tx1"/>
                </a:solidFill>
              </a:rPr>
              <a:pPr/>
              <a:t>125</a:t>
            </a:fld>
            <a:endParaRPr lang="en-US" altLang="en-US">
              <a:solidFill>
                <a:schemeClr val="tx1"/>
              </a:solidFill>
              <a:latin typeface="Times New Roman" panose="02020603050405020304" pitchFamily="18" charset="0"/>
            </a:endParaRPr>
          </a:p>
        </p:txBody>
      </p:sp>
      <p:sp>
        <p:nvSpPr>
          <p:cNvPr id="129027"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29028" name="Rectangle 3"/>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What Variables Are Created?</a:t>
            </a:r>
          </a:p>
        </p:txBody>
      </p:sp>
      <p:sp>
        <p:nvSpPr>
          <p:cNvPr id="129029"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29030" name="Rectangle 5"/>
          <p:cNvSpPr>
            <a:spLocks noChangeArrowheads="1"/>
          </p:cNvSpPr>
          <p:nvPr/>
        </p:nvSpPr>
        <p:spPr bwMode="auto">
          <a:xfrm>
            <a:off x="520700" y="11112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644394" name="Group 298"/>
          <p:cNvGraphicFramePr>
            <a:graphicFrameLocks noGrp="1"/>
          </p:cNvGraphicFramePr>
          <p:nvPr/>
        </p:nvGraphicFramePr>
        <p:xfrm>
          <a:off x="485775" y="4078288"/>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29055" name="Rectangle 191"/>
          <p:cNvSpPr>
            <a:spLocks noChangeArrowheads="1"/>
          </p:cNvSpPr>
          <p:nvPr>
            <p:custDataLst>
              <p:tags r:id="rId1"/>
            </p:custDataLst>
          </p:nvPr>
        </p:nvSpPr>
        <p:spPr bwMode="auto">
          <a:xfrm>
            <a:off x="914400" y="2025650"/>
            <a:ext cx="51577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graphicFrame>
        <p:nvGraphicFramePr>
          <p:cNvPr id="10" name="Group 236"/>
          <p:cNvGraphicFramePr>
            <a:graphicFrameLocks noGrp="1"/>
          </p:cNvGraphicFramePr>
          <p:nvPr/>
        </p:nvGraphicFramePr>
        <p:xfrm>
          <a:off x="484188" y="5280025"/>
          <a:ext cx="7493000" cy="1022352"/>
        </p:xfrm>
        <a:graphic>
          <a:graphicData uri="http://schemas.openxmlformats.org/drawingml/2006/table">
            <a:tbl>
              <a:tblPr/>
              <a:tblGrid>
                <a:gridCol w="1028700"/>
                <a:gridCol w="965200"/>
                <a:gridCol w="965200"/>
                <a:gridCol w="1130300"/>
                <a:gridCol w="1130300"/>
                <a:gridCol w="1104900"/>
                <a:gridCol w="1168400"/>
              </a:tblGrid>
              <a:tr h="365759">
                <a:tc gridSpan="7">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r>
              <a:tr h="3108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4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Tree>
    <p:extLst>
      <p:ext uri="{BB962C8B-B14F-4D97-AF65-F5344CB8AC3E}">
        <p14:creationId xmlns:p14="http://schemas.microsoft.com/office/powerpoint/2010/main" val="68925853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1"/>
          <p:cNvSpPr>
            <a:spLocks noGrp="1"/>
          </p:cNvSpPr>
          <p:nvPr>
            <p:ph type="sldNum" sz="quarter" idx="4294967295"/>
          </p:nvPr>
        </p:nvSpPr>
        <p:spPr bwMode="auto">
          <a:xfrm>
            <a:off x="0" y="62484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C02008-8AB7-4387-B25A-1023D5C4602B}" type="slidenum">
              <a:rPr lang="en-US" altLang="en-US">
                <a:solidFill>
                  <a:schemeClr val="tx1"/>
                </a:solidFill>
              </a:rPr>
              <a:pPr/>
              <a:t>126</a:t>
            </a:fld>
            <a:endParaRPr lang="en-US" altLang="en-US">
              <a:solidFill>
                <a:schemeClr val="tx1"/>
              </a:solidFill>
              <a:latin typeface="Times New Roman" panose="02020603050405020304" pitchFamily="18" charset="0"/>
            </a:endParaRPr>
          </a:p>
        </p:txBody>
      </p:sp>
      <p:sp>
        <p:nvSpPr>
          <p:cNvPr id="130051" name="Rectangle 3"/>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What Variables Are Created?</a:t>
            </a:r>
          </a:p>
        </p:txBody>
      </p:sp>
      <p:sp>
        <p:nvSpPr>
          <p:cNvPr id="130052" name="Text Box 4"/>
          <p:cNvSpPr txBox="1">
            <a:spLocks noChangeArrowheads="1"/>
          </p:cNvSpPr>
          <p:nvPr/>
        </p:nvSpPr>
        <p:spPr bwMode="auto">
          <a:xfrm>
            <a:off x="1600200" y="33528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30053" name="Rectangle 5"/>
          <p:cNvSpPr>
            <a:spLocks noChangeArrowheads="1"/>
          </p:cNvSpPr>
          <p:nvPr/>
        </p:nvSpPr>
        <p:spPr bwMode="auto">
          <a:xfrm>
            <a:off x="520700" y="8826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648427" name="Group 235"/>
          <p:cNvGraphicFramePr>
            <a:graphicFrameLocks noGrp="1"/>
          </p:cNvGraphicFramePr>
          <p:nvPr/>
        </p:nvGraphicFramePr>
        <p:xfrm>
          <a:off x="485775" y="3849688"/>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648428" name="Group 236"/>
          <p:cNvGraphicFramePr>
            <a:graphicFrameLocks noGrp="1"/>
          </p:cNvGraphicFramePr>
          <p:nvPr/>
        </p:nvGraphicFramePr>
        <p:xfrm>
          <a:off x="484188" y="5051425"/>
          <a:ext cx="8364537" cy="1022352"/>
        </p:xfrm>
        <a:graphic>
          <a:graphicData uri="http://schemas.openxmlformats.org/drawingml/2006/table">
            <a:tbl>
              <a:tblPr/>
              <a:tblGrid>
                <a:gridCol w="1031875"/>
                <a:gridCol w="971550"/>
                <a:gridCol w="971550"/>
                <a:gridCol w="1131887"/>
                <a:gridCol w="1135063"/>
                <a:gridCol w="1108075"/>
                <a:gridCol w="1165225"/>
                <a:gridCol w="849312"/>
              </a:tblGrid>
              <a:tr h="365759">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8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42">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30108" name="Rectangle 124"/>
          <p:cNvSpPr>
            <a:spLocks noChangeArrowheads="1"/>
          </p:cNvSpPr>
          <p:nvPr>
            <p:custDataLst>
              <p:tags r:id="rId1"/>
            </p:custDataLst>
          </p:nvPr>
        </p:nvSpPr>
        <p:spPr bwMode="auto">
          <a:xfrm>
            <a:off x="838200" y="2057400"/>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30109" name="Animation Flag"/>
          <p:cNvSpPr txBox="1">
            <a:spLocks noChangeArrowheads="1"/>
          </p:cNvSpPr>
          <p:nvPr/>
        </p:nvSpPr>
        <p:spPr bwMode="auto">
          <a:xfrm>
            <a:off x="8572500" y="62230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p>
            <a:pPr eaLnBrk="0" hangingPunct="0"/>
            <a:r>
              <a:rPr lang="en-US" altLang="en-US" sz="2000" b="1">
                <a:solidFill>
                  <a:schemeClr val="tx1"/>
                </a:solidFill>
                <a:latin typeface="Verdana" panose="020B0604030504040204" pitchFamily="34" charset="0"/>
              </a:rPr>
              <a:t>...</a:t>
            </a:r>
          </a:p>
        </p:txBody>
      </p:sp>
    </p:spTree>
    <p:extLst>
      <p:ext uri="{BB962C8B-B14F-4D97-AF65-F5344CB8AC3E}">
        <p14:creationId xmlns:p14="http://schemas.microsoft.com/office/powerpoint/2010/main" val="425658860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E807BDD-78A5-4C14-9D34-F09736BADA14}" type="slidenum">
              <a:rPr lang="en-US" altLang="en-US">
                <a:solidFill>
                  <a:schemeClr val="tx1"/>
                </a:solidFill>
              </a:rPr>
              <a:pPr/>
              <a:t>127</a:t>
            </a:fld>
            <a:endParaRPr lang="en-US" altLang="en-US">
              <a:solidFill>
                <a:schemeClr val="tx1"/>
              </a:solidFill>
              <a:latin typeface="Times New Roman" panose="02020603050405020304" pitchFamily="18" charset="0"/>
            </a:endParaRPr>
          </a:p>
        </p:txBody>
      </p:sp>
      <p:sp>
        <p:nvSpPr>
          <p:cNvPr id="131075" name="Rectangle 2"/>
          <p:cNvSpPr>
            <a:spLocks noChangeArrowheads="1"/>
          </p:cNvSpPr>
          <p:nvPr/>
        </p:nvSpPr>
        <p:spPr bwMode="auto">
          <a:xfrm>
            <a:off x="13716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Drop Flags Are Set</a:t>
            </a:r>
          </a:p>
        </p:txBody>
      </p:sp>
      <p:sp>
        <p:nvSpPr>
          <p:cNvPr id="131076" name="Text Box 3"/>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31077" name="Rectangle 4"/>
          <p:cNvSpPr>
            <a:spLocks noChangeArrowheads="1"/>
          </p:cNvSpPr>
          <p:nvPr/>
        </p:nvSpPr>
        <p:spPr bwMode="auto">
          <a:xfrm>
            <a:off x="520700" y="11112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771301" name="Group 229"/>
          <p:cNvGraphicFramePr>
            <a:graphicFrameLocks noGrp="1"/>
          </p:cNvGraphicFramePr>
          <p:nvPr/>
        </p:nvGraphicFramePr>
        <p:xfrm>
          <a:off x="485775" y="4078288"/>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771302" name="Group 230"/>
          <p:cNvGraphicFramePr>
            <a:graphicFrameLocks noGrp="1"/>
          </p:cNvGraphicFramePr>
          <p:nvPr/>
        </p:nvGraphicFramePr>
        <p:xfrm>
          <a:off x="484188" y="5280025"/>
          <a:ext cx="8364537" cy="1057276"/>
        </p:xfrm>
        <a:graphic>
          <a:graphicData uri="http://schemas.openxmlformats.org/drawingml/2006/table">
            <a:tbl>
              <a:tblPr/>
              <a:tblGrid>
                <a:gridCol w="1031875"/>
                <a:gridCol w="971550"/>
                <a:gridCol w="971550"/>
                <a:gridCol w="1131887"/>
                <a:gridCol w="1135063"/>
                <a:gridCol w="1108075"/>
                <a:gridCol w="1165225"/>
                <a:gridCol w="849312"/>
              </a:tblGrid>
              <a:tr h="365759">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31132" name="AutoShape 117"/>
          <p:cNvSpPr>
            <a:spLocks noChangeArrowheads="1"/>
          </p:cNvSpPr>
          <p:nvPr/>
        </p:nvSpPr>
        <p:spPr bwMode="auto">
          <a:xfrm rot="5400000">
            <a:off x="34544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1133" name="AutoShape 118"/>
          <p:cNvSpPr>
            <a:spLocks noChangeArrowheads="1"/>
          </p:cNvSpPr>
          <p:nvPr/>
        </p:nvSpPr>
        <p:spPr bwMode="auto">
          <a:xfrm rot="5400000">
            <a:off x="45974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1134" name="AutoShape 119"/>
          <p:cNvSpPr>
            <a:spLocks noChangeArrowheads="1"/>
          </p:cNvSpPr>
          <p:nvPr/>
        </p:nvSpPr>
        <p:spPr bwMode="auto">
          <a:xfrm rot="5400000">
            <a:off x="57277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1135" name="AutoShape 120"/>
          <p:cNvSpPr>
            <a:spLocks noChangeArrowheads="1"/>
          </p:cNvSpPr>
          <p:nvPr/>
        </p:nvSpPr>
        <p:spPr bwMode="auto">
          <a:xfrm rot="5400000">
            <a:off x="68326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1136" name="AutoShape 122"/>
          <p:cNvSpPr>
            <a:spLocks noChangeArrowheads="1"/>
          </p:cNvSpPr>
          <p:nvPr/>
        </p:nvSpPr>
        <p:spPr bwMode="auto">
          <a:xfrm rot="5400000">
            <a:off x="80010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1137" name="Rectangle 123"/>
          <p:cNvSpPr>
            <a:spLocks noChangeArrowheads="1"/>
          </p:cNvSpPr>
          <p:nvPr>
            <p:custDataLst>
              <p:tags r:id="rId1"/>
            </p:custDataLst>
          </p:nvPr>
        </p:nvSpPr>
        <p:spPr bwMode="auto">
          <a:xfrm>
            <a:off x="2286000" y="1143000"/>
            <a:ext cx="2743200" cy="2286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31138"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p>
            <a:pPr eaLnBrk="0" hangingPunct="0"/>
            <a:r>
              <a:rPr lang="en-US" altLang="en-US" sz="2000" b="1">
                <a:solidFill>
                  <a:schemeClr val="tx1"/>
                </a:solidFill>
                <a:latin typeface="Verdana" panose="020B0604030504040204" pitchFamily="34" charset="0"/>
              </a:rPr>
              <a:t>...</a:t>
            </a:r>
          </a:p>
        </p:txBody>
      </p:sp>
    </p:spTree>
    <p:extLst>
      <p:ext uri="{BB962C8B-B14F-4D97-AF65-F5344CB8AC3E}">
        <p14:creationId xmlns:p14="http://schemas.microsoft.com/office/powerpoint/2010/main" val="3592971728"/>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1"/>
          <p:cNvSpPr>
            <a:spLocks noGrp="1"/>
          </p:cNvSpPr>
          <p:nvPr>
            <p:ph type="sldNum" sz="quarter" idx="4294967295"/>
          </p:nvPr>
        </p:nvSpPr>
        <p:spPr bwMode="auto">
          <a:xfrm>
            <a:off x="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5C2F5D9-7FF1-4C7D-9E5A-B848310B7092}" type="slidenum">
              <a:rPr lang="en-US" altLang="en-US">
                <a:solidFill>
                  <a:schemeClr val="tx1"/>
                </a:solidFill>
              </a:rPr>
              <a:pPr/>
              <a:t>128</a:t>
            </a:fld>
            <a:endParaRPr lang="en-US" altLang="en-US">
              <a:solidFill>
                <a:schemeClr val="tx1"/>
              </a:solidFill>
              <a:latin typeface="Times New Roman" panose="02020603050405020304" pitchFamily="18" charset="0"/>
            </a:endParaRPr>
          </a:p>
        </p:txBody>
      </p:sp>
      <p:sp>
        <p:nvSpPr>
          <p:cNvPr id="132099"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Compilation: Retain Flags Are Set</a:t>
            </a:r>
          </a:p>
        </p:txBody>
      </p:sp>
      <p:sp>
        <p:nvSpPr>
          <p:cNvPr id="132100" name="Text Box 3"/>
          <p:cNvSpPr txBox="1">
            <a:spLocks noChangeArrowheads="1"/>
          </p:cNvSpPr>
          <p:nvPr/>
        </p:nvSpPr>
        <p:spPr bwMode="auto">
          <a:xfrm>
            <a:off x="1600200" y="34290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32101" name="Rectangle 4"/>
          <p:cNvSpPr>
            <a:spLocks noChangeArrowheads="1"/>
          </p:cNvSpPr>
          <p:nvPr/>
        </p:nvSpPr>
        <p:spPr bwMode="auto">
          <a:xfrm>
            <a:off x="520700" y="9588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897206" name="Group 182"/>
          <p:cNvGraphicFramePr>
            <a:graphicFrameLocks noGrp="1"/>
          </p:cNvGraphicFramePr>
          <p:nvPr/>
        </p:nvGraphicFramePr>
        <p:xfrm>
          <a:off x="485775" y="3925888"/>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897207" name="Group 183"/>
          <p:cNvGraphicFramePr>
            <a:graphicFrameLocks noGrp="1"/>
          </p:cNvGraphicFramePr>
          <p:nvPr/>
        </p:nvGraphicFramePr>
        <p:xfrm>
          <a:off x="484188" y="5127625"/>
          <a:ext cx="8364537" cy="1057276"/>
        </p:xfrm>
        <a:graphic>
          <a:graphicData uri="http://schemas.openxmlformats.org/drawingml/2006/table">
            <a:tbl>
              <a:tblPr/>
              <a:tblGrid>
                <a:gridCol w="1031875"/>
                <a:gridCol w="971550"/>
                <a:gridCol w="971550"/>
                <a:gridCol w="1131887"/>
                <a:gridCol w="1135063"/>
                <a:gridCol w="1108075"/>
                <a:gridCol w="1165225"/>
                <a:gridCol w="849312"/>
              </a:tblGrid>
              <a:tr h="365759">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32156" name="AutoShape 117"/>
          <p:cNvSpPr>
            <a:spLocks noChangeArrowheads="1"/>
          </p:cNvSpPr>
          <p:nvPr/>
        </p:nvSpPr>
        <p:spPr bwMode="auto">
          <a:xfrm rot="5400000">
            <a:off x="3454401" y="55292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2157" name="AutoShape 118"/>
          <p:cNvSpPr>
            <a:spLocks noChangeArrowheads="1"/>
          </p:cNvSpPr>
          <p:nvPr/>
        </p:nvSpPr>
        <p:spPr bwMode="auto">
          <a:xfrm rot="5400000">
            <a:off x="4597401" y="55292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2158" name="AutoShape 119"/>
          <p:cNvSpPr>
            <a:spLocks noChangeArrowheads="1"/>
          </p:cNvSpPr>
          <p:nvPr/>
        </p:nvSpPr>
        <p:spPr bwMode="auto">
          <a:xfrm rot="5400000">
            <a:off x="5727701" y="55292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2159" name="AutoShape 120"/>
          <p:cNvSpPr>
            <a:spLocks noChangeArrowheads="1"/>
          </p:cNvSpPr>
          <p:nvPr/>
        </p:nvSpPr>
        <p:spPr bwMode="auto">
          <a:xfrm rot="5400000">
            <a:off x="6832601" y="55292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2160" name="AutoShape 121"/>
          <p:cNvSpPr>
            <a:spLocks noChangeArrowheads="1"/>
          </p:cNvSpPr>
          <p:nvPr/>
        </p:nvSpPr>
        <p:spPr bwMode="auto">
          <a:xfrm rot="5400000">
            <a:off x="8001001" y="55292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t>D</a:t>
            </a:r>
          </a:p>
        </p:txBody>
      </p:sp>
      <p:sp>
        <p:nvSpPr>
          <p:cNvPr id="132161" name="AutoShape 123"/>
          <p:cNvSpPr>
            <a:spLocks noChangeArrowheads="1"/>
          </p:cNvSpPr>
          <p:nvPr/>
        </p:nvSpPr>
        <p:spPr bwMode="auto">
          <a:xfrm>
            <a:off x="3532188" y="5346700"/>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t>R</a:t>
            </a:r>
          </a:p>
        </p:txBody>
      </p:sp>
      <p:sp>
        <p:nvSpPr>
          <p:cNvPr id="132162" name="AutoShape 124"/>
          <p:cNvSpPr>
            <a:spLocks noChangeArrowheads="1"/>
          </p:cNvSpPr>
          <p:nvPr/>
        </p:nvSpPr>
        <p:spPr bwMode="auto">
          <a:xfrm>
            <a:off x="4678363" y="5341938"/>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t>R</a:t>
            </a:r>
          </a:p>
        </p:txBody>
      </p:sp>
      <p:sp>
        <p:nvSpPr>
          <p:cNvPr id="132163" name="AutoShape 125"/>
          <p:cNvSpPr>
            <a:spLocks noChangeArrowheads="1"/>
          </p:cNvSpPr>
          <p:nvPr/>
        </p:nvSpPr>
        <p:spPr bwMode="auto">
          <a:xfrm>
            <a:off x="5815013" y="5364163"/>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t>R</a:t>
            </a:r>
          </a:p>
        </p:txBody>
      </p:sp>
      <p:sp>
        <p:nvSpPr>
          <p:cNvPr id="132164" name="AutoShape 126"/>
          <p:cNvSpPr>
            <a:spLocks noChangeArrowheads="1"/>
          </p:cNvSpPr>
          <p:nvPr/>
        </p:nvSpPr>
        <p:spPr bwMode="auto">
          <a:xfrm>
            <a:off x="6908800" y="5340350"/>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t>R</a:t>
            </a:r>
          </a:p>
        </p:txBody>
      </p:sp>
      <p:sp>
        <p:nvSpPr>
          <p:cNvPr id="132165" name="Rectangle 127"/>
          <p:cNvSpPr>
            <a:spLocks noChangeArrowheads="1"/>
          </p:cNvSpPr>
          <p:nvPr>
            <p:custDataLst>
              <p:tags r:id="rId1"/>
            </p:custDataLst>
          </p:nvPr>
        </p:nvSpPr>
        <p:spPr bwMode="auto">
          <a:xfrm>
            <a:off x="914400" y="1905000"/>
            <a:ext cx="3825875" cy="2286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32166" name="Animation Flag"/>
          <p:cNvSpPr txBox="1">
            <a:spLocks noChangeArrowheads="1"/>
          </p:cNvSpPr>
          <p:nvPr/>
        </p:nvSpPr>
        <p:spPr bwMode="auto">
          <a:xfrm>
            <a:off x="8572500" y="62992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p>
            <a:pPr eaLnBrk="0" hangingPunct="0"/>
            <a:r>
              <a:rPr lang="en-US" altLang="en-US" sz="2000" b="1">
                <a:solidFill>
                  <a:schemeClr val="tx1"/>
                </a:solidFill>
                <a:latin typeface="Verdana" panose="020B0604030504040204" pitchFamily="34" charset="0"/>
              </a:rPr>
              <a:t>...</a:t>
            </a:r>
          </a:p>
        </p:txBody>
      </p:sp>
    </p:spTree>
    <p:extLst>
      <p:ext uri="{BB962C8B-B14F-4D97-AF65-F5344CB8AC3E}">
        <p14:creationId xmlns:p14="http://schemas.microsoft.com/office/powerpoint/2010/main" val="115923320"/>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1A68E0-B363-4FAE-8EE8-95E5282121CF}" type="slidenum">
              <a:rPr lang="en-US" altLang="en-US">
                <a:solidFill>
                  <a:schemeClr val="tx1"/>
                </a:solidFill>
              </a:rPr>
              <a:pPr/>
              <a:t>129</a:t>
            </a:fld>
            <a:endParaRPr lang="en-US" altLang="en-US">
              <a:solidFill>
                <a:schemeClr val="tx1"/>
              </a:solidFill>
              <a:latin typeface="Times New Roman" panose="02020603050405020304" pitchFamily="18" charset="0"/>
            </a:endParaRPr>
          </a:p>
        </p:txBody>
      </p:sp>
      <p:sp>
        <p:nvSpPr>
          <p:cNvPr id="133123" name="Rectangle 2"/>
          <p:cNvSpPr>
            <a:spLocks noChangeArrowheads="1"/>
          </p:cNvSpPr>
          <p:nvPr/>
        </p:nvSpPr>
        <p:spPr bwMode="auto">
          <a:xfrm>
            <a:off x="1371600" y="152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defRPr/>
            </a:pPr>
            <a:r>
              <a:rPr lang="en-US" sz="3200" dirty="0">
                <a:latin typeface="+mj-lt"/>
                <a:ea typeface="Microsoft YaHei" charset="-122"/>
              </a:rPr>
              <a:t>PDV Is Initialized</a:t>
            </a:r>
          </a:p>
        </p:txBody>
      </p:sp>
      <p:sp>
        <p:nvSpPr>
          <p:cNvPr id="133124" name="Text Box 3"/>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33125" name="Rectangle 4"/>
          <p:cNvSpPr>
            <a:spLocks noChangeArrowheads="1"/>
          </p:cNvSpPr>
          <p:nvPr/>
        </p:nvSpPr>
        <p:spPr bwMode="auto">
          <a:xfrm>
            <a:off x="520700" y="1111250"/>
            <a:ext cx="8329613" cy="222091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 Goal1-Goal4);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895162" name="Group 186"/>
          <p:cNvGraphicFramePr>
            <a:graphicFrameLocks noGrp="1"/>
          </p:cNvGraphicFramePr>
          <p:nvPr/>
        </p:nvGraphicFramePr>
        <p:xfrm>
          <a:off x="485775" y="4078288"/>
          <a:ext cx="7772400" cy="1320903"/>
        </p:xfrm>
        <a:graphic>
          <a:graphicData uri="http://schemas.openxmlformats.org/drawingml/2006/table">
            <a:tbl>
              <a:tblPr/>
              <a:tblGrid>
                <a:gridCol w="1611313"/>
                <a:gridCol w="1192212"/>
                <a:gridCol w="1301750"/>
                <a:gridCol w="1265238"/>
                <a:gridCol w="1339850"/>
                <a:gridCol w="1062037"/>
              </a:tblGrid>
              <a:tr h="365722">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895163" name="Group 187"/>
          <p:cNvGraphicFramePr>
            <a:graphicFrameLocks noGrp="1"/>
          </p:cNvGraphicFramePr>
          <p:nvPr/>
        </p:nvGraphicFramePr>
        <p:xfrm>
          <a:off x="484188" y="5280025"/>
          <a:ext cx="8364537" cy="1057276"/>
        </p:xfrm>
        <a:graphic>
          <a:graphicData uri="http://schemas.openxmlformats.org/drawingml/2006/table">
            <a:tbl>
              <a:tblPr/>
              <a:tblGrid>
                <a:gridCol w="1031875"/>
                <a:gridCol w="971550"/>
                <a:gridCol w="971550"/>
                <a:gridCol w="1131887"/>
                <a:gridCol w="1135063"/>
                <a:gridCol w="1108075"/>
                <a:gridCol w="1165225"/>
                <a:gridCol w="849312"/>
              </a:tblGrid>
              <a:tr h="365759">
                <a:tc gridSpan="8">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Diff4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Goal4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33180" name="AutoShape 117"/>
          <p:cNvSpPr>
            <a:spLocks noChangeArrowheads="1"/>
          </p:cNvSpPr>
          <p:nvPr/>
        </p:nvSpPr>
        <p:spPr bwMode="auto">
          <a:xfrm rot="5400000">
            <a:off x="34544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33181" name="AutoShape 118"/>
          <p:cNvSpPr>
            <a:spLocks noChangeArrowheads="1"/>
          </p:cNvSpPr>
          <p:nvPr/>
        </p:nvSpPr>
        <p:spPr bwMode="auto">
          <a:xfrm rot="5400000">
            <a:off x="45974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33182" name="AutoShape 119"/>
          <p:cNvSpPr>
            <a:spLocks noChangeArrowheads="1"/>
          </p:cNvSpPr>
          <p:nvPr/>
        </p:nvSpPr>
        <p:spPr bwMode="auto">
          <a:xfrm rot="5400000">
            <a:off x="57277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33183" name="AutoShape 120"/>
          <p:cNvSpPr>
            <a:spLocks noChangeArrowheads="1"/>
          </p:cNvSpPr>
          <p:nvPr/>
        </p:nvSpPr>
        <p:spPr bwMode="auto">
          <a:xfrm rot="5400000">
            <a:off x="68326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33184" name="AutoShape 121"/>
          <p:cNvSpPr>
            <a:spLocks noChangeArrowheads="1"/>
          </p:cNvSpPr>
          <p:nvPr/>
        </p:nvSpPr>
        <p:spPr bwMode="auto">
          <a:xfrm rot="5400000">
            <a:off x="8001001" y="568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33185" name="Rectangle 127"/>
          <p:cNvSpPr>
            <a:spLocks noChangeArrowheads="1"/>
          </p:cNvSpPr>
          <p:nvPr>
            <p:custDataLst>
              <p:tags r:id="rId1"/>
            </p:custDataLst>
          </p:nvPr>
        </p:nvSpPr>
        <p:spPr bwMode="auto">
          <a:xfrm>
            <a:off x="565150" y="1155700"/>
            <a:ext cx="6049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33186" name="Text Box 129"/>
          <p:cNvSpPr txBox="1">
            <a:spLocks noChangeArrowheads="1"/>
          </p:cNvSpPr>
          <p:nvPr>
            <p:custDataLst>
              <p:tags r:id="rId2"/>
            </p:custDataLst>
          </p:nvPr>
        </p:nvSpPr>
        <p:spPr bwMode="auto">
          <a:xfrm>
            <a:off x="6502400" y="1524000"/>
            <a:ext cx="2032000" cy="549275"/>
          </a:xfrm>
          <a:prstGeom prst="rect">
            <a:avLst/>
          </a:prstGeom>
          <a:solidFill>
            <a:srgbClr val="666699"/>
          </a:solidFill>
          <a:ln w="38100">
            <a:solidFill>
              <a:srgbClr val="000000"/>
            </a:solidFill>
            <a:miter lim="800000"/>
            <a:headEnd type="none" w="med" len="lg"/>
            <a:tailEnd type="none" w="med" len="lg"/>
          </a:ln>
        </p:spPr>
        <p:txBody>
          <a:bodyPr lIns="88900" tIns="88900" rIns="88900" bIns="88900">
            <a:spAutoFit/>
          </a:bodyPr>
          <a:lstStyle/>
          <a:p>
            <a:pPr algn="ctr" eaLnBrk="0" hangingPunct="0"/>
            <a:r>
              <a:rPr lang="en-US" altLang="en-US" sz="2400">
                <a:solidFill>
                  <a:schemeClr val="tx1"/>
                </a:solidFill>
                <a:latin typeface="Arial" panose="020B0604020202020204" pitchFamily="34" charset="0"/>
              </a:rPr>
              <a:t>Initialize PDV</a:t>
            </a:r>
          </a:p>
        </p:txBody>
      </p:sp>
      <p:sp>
        <p:nvSpPr>
          <p:cNvPr id="133187" name="AutoShape 136"/>
          <p:cNvSpPr>
            <a:spLocks noChangeArrowheads="1"/>
          </p:cNvSpPr>
          <p:nvPr/>
        </p:nvSpPr>
        <p:spPr bwMode="auto">
          <a:xfrm>
            <a:off x="3532188" y="5499100"/>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133188" name="AutoShape 137"/>
          <p:cNvSpPr>
            <a:spLocks noChangeArrowheads="1"/>
          </p:cNvSpPr>
          <p:nvPr/>
        </p:nvSpPr>
        <p:spPr bwMode="auto">
          <a:xfrm>
            <a:off x="4678363" y="5494338"/>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133189" name="AutoShape 138"/>
          <p:cNvSpPr>
            <a:spLocks noChangeArrowheads="1"/>
          </p:cNvSpPr>
          <p:nvPr/>
        </p:nvSpPr>
        <p:spPr bwMode="auto">
          <a:xfrm>
            <a:off x="5815013" y="5516563"/>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133190" name="AutoShape 139"/>
          <p:cNvSpPr>
            <a:spLocks noChangeArrowheads="1"/>
          </p:cNvSpPr>
          <p:nvPr/>
        </p:nvSpPr>
        <p:spPr bwMode="auto">
          <a:xfrm>
            <a:off x="6908800" y="5492750"/>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Tree>
    <p:extLst>
      <p:ext uri="{BB962C8B-B14F-4D97-AF65-F5344CB8AC3E}">
        <p14:creationId xmlns:p14="http://schemas.microsoft.com/office/powerpoint/2010/main" val="7941844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8"/>
          <p:cNvSpPr txBox="1">
            <a:spLocks noChangeArrowheads="1"/>
          </p:cNvSpPr>
          <p:nvPr/>
        </p:nvSpPr>
        <p:spPr bwMode="auto">
          <a:xfrm>
            <a:off x="736600" y="1970088"/>
            <a:ext cx="8169275" cy="3632200"/>
          </a:xfrm>
          <a:prstGeom prst="rect">
            <a:avLst/>
          </a:prstGeom>
          <a:solidFill>
            <a:srgbClr val="FFFFFF"/>
          </a:solidFill>
          <a:ln w="38100">
            <a:solidFill>
              <a:schemeClr val="tx2"/>
            </a:solidFill>
            <a:miter lim="800000"/>
            <a:headEnd/>
            <a:tailEnd/>
          </a:ln>
        </p:spPr>
        <p:txBody>
          <a:bodyPr lIns="88900" tIns="88900" rIns="88900" bIns="889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do i=1 to 5;    </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1 2 3 4 5 6</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do j=2 to 8 by 2;</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do k=10 to 2 by -2;</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a:t>
            </a:r>
          </a:p>
        </p:txBody>
      </p:sp>
      <p:sp>
        <p:nvSpPr>
          <p:cNvPr id="14339" name="Rectangle 2"/>
          <p:cNvSpPr>
            <a:spLocks noGrp="1" noChangeArrowheads="1"/>
          </p:cNvSpPr>
          <p:nvPr>
            <p:ph type="title"/>
          </p:nvPr>
        </p:nvSpPr>
        <p:spPr/>
        <p:txBody>
          <a:bodyPr/>
          <a:lstStyle/>
          <a:p>
            <a:pPr eaLnBrk="1" hangingPunct="1"/>
            <a:r>
              <a:rPr lang="en-US" altLang="en-US" smtClean="0"/>
              <a:t>Quiz</a:t>
            </a:r>
          </a:p>
        </p:txBody>
      </p:sp>
      <p:sp>
        <p:nvSpPr>
          <p:cNvPr id="14340" name="Rectangle 3"/>
          <p:cNvSpPr>
            <a:spLocks noGrp="1" noChangeArrowheads="1"/>
          </p:cNvSpPr>
          <p:nvPr>
            <p:ph idx="1"/>
          </p:nvPr>
        </p:nvSpPr>
        <p:spPr>
          <a:xfrm>
            <a:off x="685800" y="1071563"/>
            <a:ext cx="7718425" cy="857250"/>
          </a:xfrm>
        </p:spPr>
        <p:txBody>
          <a:bodyPr/>
          <a:lstStyle/>
          <a:p>
            <a:pPr marL="0" indent="0" eaLnBrk="1" hangingPunct="1">
              <a:buFont typeface="Times New Roman" panose="02020603050405020304" pitchFamily="18" charset="0"/>
              <a:buNone/>
            </a:pPr>
            <a:r>
              <a:rPr lang="en-US" altLang="en-US" smtClean="0"/>
              <a:t>What are the final values of the index variables after the following DO loops execute?</a:t>
            </a:r>
          </a:p>
        </p:txBody>
      </p:sp>
      <p:sp>
        <p:nvSpPr>
          <p:cNvPr id="1434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C1B3EC2-3462-4B11-B0B0-E717A04B2A99}" type="slidenum">
              <a:rPr lang="en-US" altLang="en-US"/>
              <a:pPr/>
              <a:t>13</a:t>
            </a:fld>
            <a:endParaRPr lang="en-US" altLang="en-US">
              <a:latin typeface="Times New Roman" panose="02020603050405020304" pitchFamily="18" charset="0"/>
            </a:endParaRPr>
          </a:p>
        </p:txBody>
      </p:sp>
      <p:sp>
        <p:nvSpPr>
          <p:cNvPr id="14342"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4343" name="Rectangle 9"/>
          <p:cNvSpPr>
            <a:spLocks noChangeArrowheads="1"/>
          </p:cNvSpPr>
          <p:nvPr>
            <p:custDataLst>
              <p:tags r:id="rId2"/>
            </p:custDataLst>
          </p:nvPr>
        </p:nvSpPr>
        <p:spPr bwMode="auto">
          <a:xfrm>
            <a:off x="4953000" y="2695575"/>
            <a:ext cx="23971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p>
        </p:txBody>
      </p:sp>
      <p:sp>
        <p:nvSpPr>
          <p:cNvPr id="14344" name="Text Box 8"/>
          <p:cNvSpPr txBox="1">
            <a:spLocks noChangeArrowheads="1"/>
          </p:cNvSpPr>
          <p:nvPr/>
        </p:nvSpPr>
        <p:spPr bwMode="auto">
          <a:xfrm>
            <a:off x="5410200" y="2093913"/>
            <a:ext cx="2208213" cy="795337"/>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rgbClr val="000000"/>
                </a:solidFill>
                <a:latin typeface="Arial" panose="020B0604020202020204" pitchFamily="34" charset="0"/>
              </a:rPr>
              <a:t>The final values </a:t>
            </a:r>
            <a:br>
              <a:rPr lang="en-US" altLang="en-US" sz="2000" b="1">
                <a:solidFill>
                  <a:srgbClr val="000000"/>
                </a:solidFill>
                <a:latin typeface="Arial" panose="020B0604020202020204" pitchFamily="34" charset="0"/>
              </a:rPr>
            </a:br>
            <a:r>
              <a:rPr lang="en-US" altLang="en-US" sz="2000" b="1">
                <a:solidFill>
                  <a:srgbClr val="000000"/>
                </a:solidFill>
                <a:latin typeface="Arial" panose="020B0604020202020204" pitchFamily="34" charset="0"/>
              </a:rPr>
              <a:t>are highlighted. </a:t>
            </a:r>
          </a:p>
        </p:txBody>
      </p:sp>
    </p:spTree>
    <p:custDataLst>
      <p:tags r:id="rId1"/>
    </p:custDataLst>
    <p:extLst>
      <p:ext uri="{BB962C8B-B14F-4D97-AF65-F5344CB8AC3E}">
        <p14:creationId xmlns:p14="http://schemas.microsoft.com/office/powerpoint/2010/main" val="4562769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271588" y="165100"/>
            <a:ext cx="7621587" cy="520700"/>
          </a:xfrm>
        </p:spPr>
        <p:txBody>
          <a:bodyPr>
            <a:normAutofit fontScale="90000"/>
          </a:bodyPr>
          <a:lstStyle/>
          <a:p>
            <a:pPr eaLnBrk="1" hangingPunct="1"/>
            <a:r>
              <a:rPr lang="en-US" altLang="en-US" sz="3200" smtClean="0">
                <a:solidFill>
                  <a:schemeClr val="bg1"/>
                </a:solidFill>
              </a:rPr>
              <a:t>Creating a Temporary Lookup Table</a:t>
            </a:r>
          </a:p>
        </p:txBody>
      </p:sp>
      <p:sp>
        <p:nvSpPr>
          <p:cNvPr id="134147" name="Rectangle 3"/>
          <p:cNvSpPr>
            <a:spLocks noGrp="1" noChangeArrowheads="1"/>
          </p:cNvSpPr>
          <p:nvPr>
            <p:ph idx="1"/>
          </p:nvPr>
        </p:nvSpPr>
        <p:spPr>
          <a:xfrm>
            <a:off x="685800" y="881063"/>
            <a:ext cx="7769225" cy="4267200"/>
          </a:xfrm>
        </p:spPr>
        <p:txBody>
          <a:bodyPr/>
          <a:lstStyle/>
          <a:p>
            <a:pPr marL="0" indent="0" eaLnBrk="1" hangingPunct="1">
              <a:buFont typeface="Times New Roman" panose="02020603050405020304" pitchFamily="18" charset="0"/>
              <a:buNone/>
            </a:pPr>
            <a:r>
              <a:rPr lang="en-US" altLang="en-US" smtClean="0">
                <a:solidFill>
                  <a:schemeClr val="tx1"/>
                </a:solidFill>
              </a:rPr>
              <a:t>You can use the keyword _TEMPORARY_ in an ARRAY statement to indicate that the elements are not needed </a:t>
            </a:r>
            <a:br>
              <a:rPr lang="en-US" altLang="en-US" smtClean="0">
                <a:solidFill>
                  <a:schemeClr val="tx1"/>
                </a:solidFill>
              </a:rPr>
            </a:br>
            <a:r>
              <a:rPr lang="en-US" altLang="en-US" smtClean="0">
                <a:solidFill>
                  <a:schemeClr val="tx1"/>
                </a:solidFill>
              </a:rPr>
              <a:t>in the output data set. </a:t>
            </a:r>
          </a:p>
        </p:txBody>
      </p:sp>
      <p:sp>
        <p:nvSpPr>
          <p:cNvPr id="134148" name="Slide Number Placeholder 3"/>
          <p:cNvSpPr>
            <a:spLocks noGrp="1"/>
          </p:cNvSpPr>
          <p:nvPr>
            <p:ph type="sldNum" sz="quarter" idx="4294967295"/>
          </p:nvPr>
        </p:nvSpPr>
        <p:spPr bwMode="auto">
          <a:xfrm>
            <a:off x="0" y="62865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CBD925A-7689-46B2-AD16-23423C6B41B5}" type="slidenum">
              <a:rPr lang="en-US" altLang="en-US">
                <a:solidFill>
                  <a:schemeClr val="tx1"/>
                </a:solidFill>
              </a:rPr>
              <a:pPr/>
              <a:t>130</a:t>
            </a:fld>
            <a:endParaRPr lang="en-US" altLang="en-US">
              <a:solidFill>
                <a:schemeClr val="tx1"/>
              </a:solidFill>
              <a:latin typeface="Times New Roman" panose="02020603050405020304" pitchFamily="18" charset="0"/>
            </a:endParaRPr>
          </a:p>
        </p:txBody>
      </p:sp>
      <p:sp>
        <p:nvSpPr>
          <p:cNvPr id="134149" name="Text Box 8"/>
          <p:cNvSpPr txBox="1">
            <a:spLocks noChangeArrowheads="1"/>
          </p:cNvSpPr>
          <p:nvPr/>
        </p:nvSpPr>
        <p:spPr bwMode="auto">
          <a:xfrm>
            <a:off x="6705600" y="61912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1"/>
              </a:solidFill>
              <a:latin typeface="Arial" panose="020B0604020202020204" pitchFamily="34" charset="0"/>
              <a:cs typeface="Times New Roman" panose="02020603050405020304" pitchFamily="18" charset="0"/>
            </a:endParaRPr>
          </a:p>
        </p:txBody>
      </p:sp>
      <p:sp>
        <p:nvSpPr>
          <p:cNvPr id="134150" name="Rectangle 10"/>
          <p:cNvSpPr>
            <a:spLocks noChangeArrowheads="1"/>
          </p:cNvSpPr>
          <p:nvPr/>
        </p:nvSpPr>
        <p:spPr bwMode="auto">
          <a:xfrm>
            <a:off x="492125" y="2195513"/>
            <a:ext cx="8329613" cy="222091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_temporary_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Diff{i}=Contrib{i}-Goal{i};</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sp>
        <p:nvSpPr>
          <p:cNvPr id="134151" name="Text Box 11"/>
          <p:cNvSpPr txBox="1">
            <a:spLocks noChangeArrowheads="1"/>
          </p:cNvSpPr>
          <p:nvPr/>
        </p:nvSpPr>
        <p:spPr bwMode="auto">
          <a:xfrm>
            <a:off x="7935913" y="61341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p207d17</a:t>
            </a:r>
          </a:p>
        </p:txBody>
      </p:sp>
      <p:sp>
        <p:nvSpPr>
          <p:cNvPr id="134152" name="Rectangle 12"/>
          <p:cNvSpPr>
            <a:spLocks noChangeArrowheads="1"/>
          </p:cNvSpPr>
          <p:nvPr>
            <p:custDataLst>
              <p:tags r:id="rId1"/>
            </p:custDataLst>
          </p:nvPr>
        </p:nvSpPr>
        <p:spPr bwMode="auto">
          <a:xfrm>
            <a:off x="762000" y="3124200"/>
            <a:ext cx="5715000" cy="3048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1256526511"/>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en-US" smtClean="0"/>
              <a:t>Output: Creating a Temporary Lookup Table</a:t>
            </a:r>
          </a:p>
        </p:txBody>
      </p:sp>
      <p:sp>
        <p:nvSpPr>
          <p:cNvPr id="135171" name="Rectangle 3"/>
          <p:cNvSpPr>
            <a:spLocks noGrp="1" noChangeArrowheads="1"/>
          </p:cNvSpPr>
          <p:nvPr>
            <p:ph idx="1"/>
          </p:nvPr>
        </p:nvSpPr>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3517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F61C275-913D-4881-9DCE-D89C496C7FAF}" type="slidenum">
              <a:rPr lang="en-US" altLang="en-US"/>
              <a:pPr/>
              <a:t>131</a:t>
            </a:fld>
            <a:endParaRPr lang="en-US" altLang="en-US">
              <a:latin typeface="Times New Roman" panose="02020603050405020304" pitchFamily="18" charset="0"/>
            </a:endParaRPr>
          </a:p>
        </p:txBody>
      </p:sp>
      <p:sp>
        <p:nvSpPr>
          <p:cNvPr id="135173" name="Text Box 5"/>
          <p:cNvSpPr txBox="1">
            <a:spLocks noChangeArrowheads="1"/>
          </p:cNvSpPr>
          <p:nvPr/>
        </p:nvSpPr>
        <p:spPr bwMode="auto">
          <a:xfrm>
            <a:off x="690563" y="1068388"/>
            <a:ext cx="7761287" cy="1200150"/>
          </a:xfrm>
          <a:prstGeom prst="rect">
            <a:avLst/>
          </a:prstGeom>
          <a:solidFill>
            <a:srgbClr val="FFFFFF"/>
          </a:solidFill>
          <a:ln w="28575">
            <a:solidFill>
              <a:schemeClr val="tx2"/>
            </a:solidFill>
            <a:miter lim="800000"/>
            <a:headEnd type="none" w="sm" len="sm"/>
            <a:tailEnd type="none" w="sm" len="sm"/>
          </a:ln>
        </p:spPr>
        <p:txBody>
          <a:bodyPr/>
          <a:lstStyle/>
          <a:p>
            <a:pPr eaLnBrk="0" hangingPunct="0"/>
            <a:r>
              <a:rPr lang="en-US" altLang="en-US" sz="2400" b="1">
                <a:solidFill>
                  <a:schemeClr val="tx1"/>
                </a:solidFill>
                <a:latin typeface="Courier New" panose="02070309020205020404" pitchFamily="49" charset="0"/>
              </a:rPr>
              <a:t>proc print data=compare noobs;</a:t>
            </a:r>
          </a:p>
          <a:p>
            <a:pPr eaLnBrk="0" hangingPunct="0"/>
            <a:r>
              <a:rPr lang="en-US" altLang="en-US" sz="2400" b="1">
                <a:solidFill>
                  <a:schemeClr val="tx1"/>
                </a:solidFill>
                <a:latin typeface="Courier New" panose="02070309020205020404" pitchFamily="49" charset="0"/>
              </a:rPr>
              <a:t>   var employee_id diff1-diff4;</a:t>
            </a:r>
          </a:p>
          <a:p>
            <a:pPr eaLnBrk="0" hangingPunct="0"/>
            <a:r>
              <a:rPr lang="en-US" altLang="en-US" sz="2400" b="1">
                <a:solidFill>
                  <a:schemeClr val="tx1"/>
                </a:solidFill>
                <a:latin typeface="Courier New" panose="02070309020205020404" pitchFamily="49" charset="0"/>
              </a:rPr>
              <a:t>run;</a:t>
            </a:r>
          </a:p>
        </p:txBody>
      </p:sp>
      <p:sp>
        <p:nvSpPr>
          <p:cNvPr id="135174" name="Text Box 6"/>
          <p:cNvSpPr txBox="1">
            <a:spLocks noChangeArrowheads="1"/>
          </p:cNvSpPr>
          <p:nvPr/>
        </p:nvSpPr>
        <p:spPr bwMode="auto">
          <a:xfrm>
            <a:off x="685800" y="2514600"/>
            <a:ext cx="643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spcBef>
                <a:spcPct val="50000"/>
              </a:spcBef>
            </a:pPr>
            <a:r>
              <a:rPr lang="en-US" altLang="en-US" sz="2400">
                <a:solidFill>
                  <a:schemeClr val="tx1"/>
                </a:solidFill>
                <a:latin typeface="Arial" panose="020B0604020202020204" pitchFamily="34" charset="0"/>
              </a:rPr>
              <a:t>Partial PROC PRINT Output</a:t>
            </a:r>
          </a:p>
          <a:p>
            <a:pPr eaLnBrk="0" hangingPunct="0">
              <a:spcBef>
                <a:spcPct val="50000"/>
              </a:spcBef>
            </a:pPr>
            <a:endParaRPr lang="en-US" altLang="en-US" sz="2400">
              <a:solidFill>
                <a:schemeClr val="tx1"/>
              </a:solidFill>
              <a:latin typeface="Arial" panose="020B0604020202020204" pitchFamily="34" charset="0"/>
            </a:endParaRPr>
          </a:p>
          <a:p>
            <a:pPr eaLnBrk="0" hangingPunct="0">
              <a:spcBef>
                <a:spcPct val="50000"/>
              </a:spcBef>
            </a:pPr>
            <a:endParaRPr lang="en-US" altLang="en-US" sz="2400">
              <a:solidFill>
                <a:schemeClr val="tx1"/>
              </a:solidFill>
              <a:latin typeface="Arial" panose="020B0604020202020204" pitchFamily="34" charset="0"/>
            </a:endParaRPr>
          </a:p>
          <a:p>
            <a:pPr eaLnBrk="0" hangingPunct="0">
              <a:spcBef>
                <a:spcPct val="50000"/>
              </a:spcBef>
            </a:pPr>
            <a:endParaRPr lang="en-US" altLang="en-US" sz="2400">
              <a:solidFill>
                <a:schemeClr val="tx1"/>
              </a:solidFill>
              <a:latin typeface="Arial" panose="020B0604020202020204" pitchFamily="34" charset="0"/>
            </a:endParaRPr>
          </a:p>
          <a:p>
            <a:pPr eaLnBrk="0" hangingPunct="0">
              <a:spcBef>
                <a:spcPct val="50000"/>
              </a:spcBef>
            </a:pPr>
            <a:endParaRPr lang="en-US" altLang="en-US" sz="2400">
              <a:solidFill>
                <a:schemeClr val="tx1"/>
              </a:solidFill>
              <a:latin typeface="Arial" panose="020B0604020202020204" pitchFamily="34" charset="0"/>
            </a:endParaRPr>
          </a:p>
          <a:p>
            <a:pPr eaLnBrk="0" hangingPunct="0">
              <a:spcBef>
                <a:spcPct val="50000"/>
              </a:spcBef>
            </a:pPr>
            <a:endParaRPr lang="en-US" altLang="en-US" sz="2400">
              <a:solidFill>
                <a:schemeClr val="tx1"/>
              </a:solidFill>
              <a:latin typeface="Arial" panose="020B0604020202020204" pitchFamily="34" charset="0"/>
            </a:endParaRPr>
          </a:p>
          <a:p>
            <a:pPr eaLnBrk="0" hangingPunct="0">
              <a:spcBef>
                <a:spcPct val="50000"/>
              </a:spcBef>
            </a:pPr>
            <a:r>
              <a:rPr lang="en-US" altLang="en-US" sz="2400">
                <a:solidFill>
                  <a:schemeClr val="tx1"/>
                </a:solidFill>
                <a:latin typeface="Arial" panose="020B0604020202020204" pitchFamily="34" charset="0"/>
              </a:rPr>
              <a:t>What can be done to ignore missing values?</a:t>
            </a:r>
          </a:p>
        </p:txBody>
      </p:sp>
      <p:sp>
        <p:nvSpPr>
          <p:cNvPr id="135175"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35176"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35177" name="Rectangle 12"/>
          <p:cNvSpPr>
            <a:spLocks noChangeArrowheads="1"/>
          </p:cNvSpPr>
          <p:nvPr/>
        </p:nvSpPr>
        <p:spPr bwMode="auto">
          <a:xfrm>
            <a:off x="708025" y="2946400"/>
            <a:ext cx="6484938" cy="23399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Employee_ID    Diff1    Diff2    Diff3    Diff4</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120265       .        .        .       10</a:t>
            </a:r>
          </a:p>
          <a:p>
            <a:pPr eaLnBrk="0" hangingPunct="0"/>
            <a:r>
              <a:rPr lang="en-US" altLang="en-US" sz="1600" b="1">
                <a:solidFill>
                  <a:srgbClr val="000000"/>
                </a:solidFill>
                <a:latin typeface="SAS Monospace" pitchFamily="49" charset="0"/>
              </a:rPr>
              <a:t>      120267       5       -5       -5        0</a:t>
            </a:r>
          </a:p>
          <a:p>
            <a:pPr eaLnBrk="0" hangingPunct="0"/>
            <a:r>
              <a:rPr lang="en-US" altLang="en-US" sz="1600" b="1">
                <a:solidFill>
                  <a:srgbClr val="000000"/>
                </a:solidFill>
                <a:latin typeface="SAS Monospace" pitchFamily="49" charset="0"/>
              </a:rPr>
              <a:t>      120269      10        0        0        5</a:t>
            </a:r>
          </a:p>
          <a:p>
            <a:pPr eaLnBrk="0" hangingPunct="0"/>
            <a:r>
              <a:rPr lang="en-US" altLang="en-US" sz="1600" b="1">
                <a:solidFill>
                  <a:srgbClr val="000000"/>
                </a:solidFill>
                <a:latin typeface="SAS Monospace" pitchFamily="49" charset="0"/>
              </a:rPr>
              <a:t>      120270      10      -10      -15        .</a:t>
            </a:r>
          </a:p>
          <a:p>
            <a:pPr eaLnBrk="0" hangingPunct="0"/>
            <a:r>
              <a:rPr lang="en-US" altLang="en-US" sz="1600" b="1">
                <a:solidFill>
                  <a:srgbClr val="000000"/>
                </a:solidFill>
                <a:latin typeface="SAS Monospace" pitchFamily="49" charset="0"/>
              </a:rPr>
              <a:t>      120271      10        0        0        5</a:t>
            </a:r>
          </a:p>
          <a:p>
            <a:pPr eaLnBrk="0" hangingPunct="0"/>
            <a:r>
              <a:rPr lang="en-US" altLang="en-US" sz="1600" b="1">
                <a:solidFill>
                  <a:srgbClr val="000000"/>
                </a:solidFill>
                <a:latin typeface="SAS Monospace" pitchFamily="49" charset="0"/>
              </a:rPr>
              <a:t>      120272       0      -10      -10       -5</a:t>
            </a:r>
          </a:p>
          <a:p>
            <a:pPr eaLnBrk="0" hangingPunct="0"/>
            <a:r>
              <a:rPr lang="en-US" altLang="en-US" sz="1600" b="1">
                <a:solidFill>
                  <a:srgbClr val="000000"/>
                </a:solidFill>
                <a:latin typeface="SAS Monospace" pitchFamily="49" charset="0"/>
              </a:rPr>
              <a:t>      120275       5       -5       -5        0</a:t>
            </a:r>
          </a:p>
        </p:txBody>
      </p:sp>
      <p:sp>
        <p:nvSpPr>
          <p:cNvPr id="135178" name="Rectangle 14"/>
          <p:cNvSpPr>
            <a:spLocks noChangeArrowheads="1"/>
          </p:cNvSpPr>
          <p:nvPr>
            <p:custDataLst>
              <p:tags r:id="rId1"/>
            </p:custDataLst>
          </p:nvPr>
        </p:nvSpPr>
        <p:spPr bwMode="auto">
          <a:xfrm>
            <a:off x="308292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5179" name="Rectangle 15"/>
          <p:cNvSpPr>
            <a:spLocks noChangeArrowheads="1"/>
          </p:cNvSpPr>
          <p:nvPr>
            <p:custDataLst>
              <p:tags r:id="rId2"/>
            </p:custDataLst>
          </p:nvPr>
        </p:nvSpPr>
        <p:spPr bwMode="auto">
          <a:xfrm>
            <a:off x="416877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5180" name="Rectangle 16"/>
          <p:cNvSpPr>
            <a:spLocks noChangeArrowheads="1"/>
          </p:cNvSpPr>
          <p:nvPr>
            <p:custDataLst>
              <p:tags r:id="rId3"/>
            </p:custDataLst>
          </p:nvPr>
        </p:nvSpPr>
        <p:spPr bwMode="auto">
          <a:xfrm>
            <a:off x="5254625" y="34798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5181" name="Rectangle 17"/>
          <p:cNvSpPr>
            <a:spLocks noChangeArrowheads="1"/>
          </p:cNvSpPr>
          <p:nvPr>
            <p:custDataLst>
              <p:tags r:id="rId4"/>
            </p:custDataLst>
          </p:nvPr>
        </p:nvSpPr>
        <p:spPr bwMode="auto">
          <a:xfrm>
            <a:off x="6340475" y="421322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310745403"/>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217613" y="228600"/>
            <a:ext cx="7621587" cy="520700"/>
          </a:xfrm>
        </p:spPr>
        <p:txBody>
          <a:bodyPr/>
          <a:lstStyle/>
          <a:p>
            <a:pPr eaLnBrk="1" hangingPunct="1"/>
            <a:r>
              <a:rPr lang="en-US" altLang="en-US" smtClean="0">
                <a:solidFill>
                  <a:schemeClr val="bg1"/>
                </a:solidFill>
              </a:rPr>
              <a:t>The SUM Function Ignores Missing Values</a:t>
            </a:r>
          </a:p>
        </p:txBody>
      </p:sp>
      <p:sp>
        <p:nvSpPr>
          <p:cNvPr id="136195"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The SUM function ignores missing values. It can be </a:t>
            </a:r>
            <a:br>
              <a:rPr lang="en-US" altLang="en-US" smtClean="0">
                <a:solidFill>
                  <a:schemeClr val="tx1"/>
                </a:solidFill>
              </a:rPr>
            </a:br>
            <a:r>
              <a:rPr lang="en-US" altLang="en-US" smtClean="0">
                <a:solidFill>
                  <a:schemeClr val="tx1"/>
                </a:solidFill>
              </a:rPr>
              <a:t>used to calculate the difference between the quarterly contribution and the corresponding goal. </a:t>
            </a:r>
          </a:p>
        </p:txBody>
      </p:sp>
      <p:sp>
        <p:nvSpPr>
          <p:cNvPr id="1361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03F718-46DE-4BE8-9E58-B5A55F8146F2}" type="slidenum">
              <a:rPr lang="en-US" altLang="en-US">
                <a:solidFill>
                  <a:schemeClr val="tx1"/>
                </a:solidFill>
              </a:rPr>
              <a:pPr/>
              <a:t>132</a:t>
            </a:fld>
            <a:endParaRPr lang="en-US" altLang="en-US">
              <a:solidFill>
                <a:schemeClr val="tx1"/>
              </a:solidFill>
              <a:latin typeface="Times New Roman" panose="02020603050405020304" pitchFamily="18" charset="0"/>
            </a:endParaRPr>
          </a:p>
        </p:txBody>
      </p:sp>
      <p:sp>
        <p:nvSpPr>
          <p:cNvPr id="136197" name="Text Box 5"/>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36198" name="Rectangle 6"/>
          <p:cNvSpPr>
            <a:spLocks noChangeArrowheads="1"/>
          </p:cNvSpPr>
          <p:nvPr/>
        </p:nvSpPr>
        <p:spPr bwMode="auto">
          <a:xfrm>
            <a:off x="723900" y="2443163"/>
            <a:ext cx="8086725" cy="222091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compare(drop=i);</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Contrib{4} Qtr1-Qtr4;</a:t>
            </a:r>
          </a:p>
          <a:p>
            <a:pPr eaLnBrk="0" hangingPunct="0">
              <a:lnSpc>
                <a:spcPct val="85000"/>
              </a:lnSpc>
            </a:pPr>
            <a:r>
              <a:rPr lang="en-US" altLang="en-US" b="1">
                <a:solidFill>
                  <a:schemeClr val="tx1"/>
                </a:solidFill>
                <a:latin typeface="Courier New" panose="02070309020205020404" pitchFamily="49" charset="0"/>
              </a:rPr>
              <a:t>   array Diff{4};</a:t>
            </a:r>
          </a:p>
          <a:p>
            <a:pPr eaLnBrk="0" hangingPunct="0">
              <a:lnSpc>
                <a:spcPct val="85000"/>
              </a:lnSpc>
            </a:pPr>
            <a:r>
              <a:rPr lang="en-US" altLang="en-US" b="1">
                <a:solidFill>
                  <a:schemeClr val="tx1"/>
                </a:solidFill>
                <a:latin typeface="Courier New" panose="02070309020205020404" pitchFamily="49" charset="0"/>
              </a:rPr>
              <a:t>   array Goal{4} _temporary_ (10,20,20,15);</a:t>
            </a:r>
          </a:p>
          <a:p>
            <a:pPr eaLnBrk="0" hangingPunct="0">
              <a:lnSpc>
                <a:spcPct val="85000"/>
              </a:lnSpc>
            </a:pPr>
            <a:r>
              <a:rPr lang="en-US" altLang="en-US" b="1">
                <a:solidFill>
                  <a:schemeClr val="tx1"/>
                </a:solidFill>
                <a:latin typeface="Courier New" panose="02070309020205020404" pitchFamily="49" charset="0"/>
              </a:rPr>
              <a:t>   do i=1 to 4;</a:t>
            </a:r>
          </a:p>
          <a:p>
            <a:pPr eaLnBrk="0" hangingPunct="0">
              <a:lnSpc>
                <a:spcPct val="85000"/>
              </a:lnSpc>
            </a:pPr>
            <a:r>
              <a:rPr lang="en-US" altLang="en-US" b="1">
                <a:solidFill>
                  <a:schemeClr val="tx1"/>
                </a:solidFill>
                <a:latin typeface="Courier New" panose="02070309020205020404" pitchFamily="49" charset="0"/>
              </a:rPr>
              <a:t>      Diff{i}=sum(Contrib{i},-Goal{i});</a:t>
            </a:r>
          </a:p>
          <a:p>
            <a:pPr eaLnBrk="0" hangingPunct="0">
              <a:lnSpc>
                <a:spcPct val="85000"/>
              </a:lnSpc>
            </a:pPr>
            <a:r>
              <a:rPr lang="en-US" altLang="en-US" b="1">
                <a:solidFill>
                  <a:schemeClr val="tx1"/>
                </a:solidFill>
                <a:latin typeface="Courier New" panose="02070309020205020404" pitchFamily="49" charset="0"/>
              </a:rPr>
              <a:t>   end;</a:t>
            </a:r>
          </a:p>
          <a:p>
            <a:pPr eaLnBrk="0" hangingPunct="0">
              <a:lnSpc>
                <a:spcPct val="85000"/>
              </a:lnSpc>
            </a:pPr>
            <a:r>
              <a:rPr lang="en-US" altLang="en-US" b="1">
                <a:solidFill>
                  <a:schemeClr val="tx1"/>
                </a:solidFill>
                <a:latin typeface="Courier New" panose="02070309020205020404" pitchFamily="49" charset="0"/>
              </a:rPr>
              <a:t>run;</a:t>
            </a:r>
          </a:p>
        </p:txBody>
      </p:sp>
      <p:sp>
        <p:nvSpPr>
          <p:cNvPr id="136199" name="Rectangle 7"/>
          <p:cNvSpPr>
            <a:spLocks noChangeArrowheads="1"/>
          </p:cNvSpPr>
          <p:nvPr>
            <p:custDataLst>
              <p:tags r:id="rId1"/>
            </p:custDataLst>
          </p:nvPr>
        </p:nvSpPr>
        <p:spPr bwMode="auto">
          <a:xfrm>
            <a:off x="1524000" y="3810000"/>
            <a:ext cx="4724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36200" name="Text Box 8"/>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p207d18</a:t>
            </a:r>
          </a:p>
        </p:txBody>
      </p:sp>
    </p:spTree>
    <p:extLst>
      <p:ext uri="{BB962C8B-B14F-4D97-AF65-F5344CB8AC3E}">
        <p14:creationId xmlns:p14="http://schemas.microsoft.com/office/powerpoint/2010/main" val="209623413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217613" y="165100"/>
            <a:ext cx="7621587" cy="520700"/>
          </a:xfrm>
        </p:spPr>
        <p:txBody>
          <a:bodyPr/>
          <a:lstStyle/>
          <a:p>
            <a:pPr eaLnBrk="1" hangingPunct="1"/>
            <a:r>
              <a:rPr lang="en-US" altLang="en-US" smtClean="0"/>
              <a:t>Output: Lookup Table Application</a:t>
            </a:r>
          </a:p>
        </p:txBody>
      </p:sp>
      <p:sp>
        <p:nvSpPr>
          <p:cNvPr id="137219" name="Rectangle 3"/>
          <p:cNvSpPr>
            <a:spLocks noGrp="1" noChangeArrowheads="1"/>
          </p:cNvSpPr>
          <p:nvPr>
            <p:ph idx="1"/>
          </p:nvPr>
        </p:nvSpPr>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3722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67FC44B-31D1-4833-A0FE-686E63147484}" type="slidenum">
              <a:rPr lang="en-US" altLang="en-US"/>
              <a:pPr/>
              <a:t>133</a:t>
            </a:fld>
            <a:endParaRPr lang="en-US" altLang="en-US">
              <a:latin typeface="Times New Roman" panose="02020603050405020304" pitchFamily="18" charset="0"/>
            </a:endParaRPr>
          </a:p>
        </p:txBody>
      </p:sp>
      <p:sp>
        <p:nvSpPr>
          <p:cNvPr id="137221" name="Text Box 4"/>
          <p:cNvSpPr txBox="1">
            <a:spLocks noChangeArrowheads="1"/>
          </p:cNvSpPr>
          <p:nvPr/>
        </p:nvSpPr>
        <p:spPr bwMode="auto">
          <a:xfrm>
            <a:off x="690563" y="1143000"/>
            <a:ext cx="7761287" cy="1200150"/>
          </a:xfrm>
          <a:prstGeom prst="rect">
            <a:avLst/>
          </a:prstGeom>
          <a:solidFill>
            <a:srgbClr val="FFFFFF"/>
          </a:solidFill>
          <a:ln w="28575">
            <a:solidFill>
              <a:schemeClr val="tx2"/>
            </a:solidFill>
            <a:miter lim="800000"/>
            <a:headEnd type="none" w="sm" len="sm"/>
            <a:tailEnd type="none" w="sm" len="sm"/>
          </a:ln>
        </p:spPr>
        <p:txBody>
          <a:bodyPr/>
          <a:lstStyle/>
          <a:p>
            <a:pPr eaLnBrk="0" hangingPunct="0"/>
            <a:r>
              <a:rPr lang="en-US" altLang="en-US" sz="2400" b="1">
                <a:solidFill>
                  <a:schemeClr val="tx1"/>
                </a:solidFill>
                <a:latin typeface="Courier New" panose="02070309020205020404" pitchFamily="49" charset="0"/>
              </a:rPr>
              <a:t>proc print data=compare noobs;</a:t>
            </a:r>
          </a:p>
          <a:p>
            <a:pPr eaLnBrk="0" hangingPunct="0"/>
            <a:r>
              <a:rPr lang="en-US" altLang="en-US" sz="2400" b="1">
                <a:solidFill>
                  <a:schemeClr val="tx1"/>
                </a:solidFill>
                <a:latin typeface="Courier New" panose="02070309020205020404" pitchFamily="49" charset="0"/>
              </a:rPr>
              <a:t>   var employee_id diff1-diff4;</a:t>
            </a:r>
          </a:p>
          <a:p>
            <a:pPr eaLnBrk="0" hangingPunct="0"/>
            <a:r>
              <a:rPr lang="en-US" altLang="en-US" sz="2400" b="1">
                <a:solidFill>
                  <a:schemeClr val="tx1"/>
                </a:solidFill>
                <a:latin typeface="Courier New" panose="02070309020205020404" pitchFamily="49" charset="0"/>
              </a:rPr>
              <a:t>run;</a:t>
            </a:r>
          </a:p>
        </p:txBody>
      </p:sp>
      <p:sp>
        <p:nvSpPr>
          <p:cNvPr id="137222" name="Text Box 5"/>
          <p:cNvSpPr txBox="1">
            <a:spLocks noChangeArrowheads="1"/>
          </p:cNvSpPr>
          <p:nvPr/>
        </p:nvSpPr>
        <p:spPr bwMode="auto">
          <a:xfrm>
            <a:off x="685800" y="251460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spcBef>
                <a:spcPct val="50000"/>
              </a:spcBef>
            </a:pPr>
            <a:r>
              <a:rPr lang="en-US" altLang="en-US" sz="2400">
                <a:solidFill>
                  <a:schemeClr val="tx1"/>
                </a:solidFill>
                <a:latin typeface="Arial" panose="020B0604020202020204" pitchFamily="34" charset="0"/>
                <a:cs typeface="Times New Roman" panose="02020603050405020304" pitchFamily="18" charset="0"/>
              </a:rPr>
              <a:t>Partial PROC PRINT Output</a:t>
            </a:r>
          </a:p>
          <a:p>
            <a:pPr eaLnBrk="0" hangingPunct="0">
              <a:spcBef>
                <a:spcPct val="5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5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5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5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5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r>
              <a:rPr lang="en-US" altLang="en-US" sz="2400">
                <a:solidFill>
                  <a:schemeClr val="tx1"/>
                </a:solidFill>
                <a:latin typeface="Arial" panose="020B0604020202020204" pitchFamily="34" charset="0"/>
              </a:rPr>
              <a:t>The missing values were handled as if no contribution were made for that quarter.</a:t>
            </a:r>
            <a:endParaRPr lang="en-US" altLang="en-US" sz="2400">
              <a:solidFill>
                <a:schemeClr val="tx1"/>
              </a:solidFill>
              <a:latin typeface="Arial" panose="020B0604020202020204" pitchFamily="34" charset="0"/>
              <a:cs typeface="Times New Roman" panose="02020603050405020304" pitchFamily="18" charset="0"/>
            </a:endParaRPr>
          </a:p>
        </p:txBody>
      </p:sp>
      <p:sp>
        <p:nvSpPr>
          <p:cNvPr id="137223"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37224"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37225"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137226" name="Rectangle 11"/>
          <p:cNvSpPr>
            <a:spLocks noChangeArrowheads="1"/>
          </p:cNvSpPr>
          <p:nvPr/>
        </p:nvSpPr>
        <p:spPr bwMode="auto">
          <a:xfrm>
            <a:off x="723900" y="2962275"/>
            <a:ext cx="6248400" cy="233997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Employee_ID    Diff1    Diff2    Diff3    Diff4</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120265     -10      -20      -20       10</a:t>
            </a:r>
          </a:p>
          <a:p>
            <a:pPr eaLnBrk="0" hangingPunct="0"/>
            <a:r>
              <a:rPr lang="en-US" altLang="en-US" sz="1600" b="1">
                <a:solidFill>
                  <a:srgbClr val="000000"/>
                </a:solidFill>
                <a:latin typeface="SAS Monospace" pitchFamily="49" charset="0"/>
              </a:rPr>
              <a:t>      120267       5       -5       -5        0</a:t>
            </a:r>
          </a:p>
          <a:p>
            <a:pPr eaLnBrk="0" hangingPunct="0"/>
            <a:r>
              <a:rPr lang="en-US" altLang="en-US" sz="1600" b="1">
                <a:solidFill>
                  <a:srgbClr val="000000"/>
                </a:solidFill>
                <a:latin typeface="SAS Monospace" pitchFamily="49" charset="0"/>
              </a:rPr>
              <a:t>      120269      10        0        0        5</a:t>
            </a:r>
          </a:p>
          <a:p>
            <a:pPr eaLnBrk="0" hangingPunct="0"/>
            <a:r>
              <a:rPr lang="en-US" altLang="en-US" sz="1600" b="1">
                <a:solidFill>
                  <a:srgbClr val="000000"/>
                </a:solidFill>
                <a:latin typeface="SAS Monospace" pitchFamily="49" charset="0"/>
              </a:rPr>
              <a:t>      120270      10      -10      -15      -15</a:t>
            </a:r>
          </a:p>
          <a:p>
            <a:pPr eaLnBrk="0" hangingPunct="0"/>
            <a:r>
              <a:rPr lang="en-US" altLang="en-US" sz="1600" b="1">
                <a:solidFill>
                  <a:srgbClr val="000000"/>
                </a:solidFill>
                <a:latin typeface="SAS Monospace" pitchFamily="49" charset="0"/>
              </a:rPr>
              <a:t>      120271      10        0        0        5</a:t>
            </a:r>
          </a:p>
          <a:p>
            <a:pPr eaLnBrk="0" hangingPunct="0"/>
            <a:r>
              <a:rPr lang="en-US" altLang="en-US" sz="1600" b="1">
                <a:solidFill>
                  <a:srgbClr val="000000"/>
                </a:solidFill>
                <a:latin typeface="SAS Monospace" pitchFamily="49" charset="0"/>
              </a:rPr>
              <a:t>      120272       0      -10      -10       -5</a:t>
            </a:r>
          </a:p>
          <a:p>
            <a:pPr eaLnBrk="0" hangingPunct="0"/>
            <a:r>
              <a:rPr lang="en-US" altLang="en-US" sz="1600" b="1">
                <a:solidFill>
                  <a:srgbClr val="000000"/>
                </a:solidFill>
                <a:latin typeface="SAS Monospace" pitchFamily="49" charset="0"/>
              </a:rPr>
              <a:t>      120275       5       -5       -5        0</a:t>
            </a:r>
          </a:p>
        </p:txBody>
      </p:sp>
      <p:sp>
        <p:nvSpPr>
          <p:cNvPr id="137227" name="Rectangle 12"/>
          <p:cNvSpPr>
            <a:spLocks noChangeArrowheads="1"/>
          </p:cNvSpPr>
          <p:nvPr>
            <p:custDataLst>
              <p:tags r:id="rId1"/>
            </p:custDataLst>
          </p:nvPr>
        </p:nvSpPr>
        <p:spPr bwMode="auto">
          <a:xfrm>
            <a:off x="2857500" y="3495675"/>
            <a:ext cx="41751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7228" name="Rectangle 13"/>
          <p:cNvSpPr>
            <a:spLocks noChangeArrowheads="1"/>
          </p:cNvSpPr>
          <p:nvPr>
            <p:custDataLst>
              <p:tags r:id="rId2"/>
            </p:custDataLst>
          </p:nvPr>
        </p:nvSpPr>
        <p:spPr bwMode="auto">
          <a:xfrm>
            <a:off x="3943350" y="3495675"/>
            <a:ext cx="45561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7229" name="Rectangle 14"/>
          <p:cNvSpPr>
            <a:spLocks noChangeArrowheads="1"/>
          </p:cNvSpPr>
          <p:nvPr>
            <p:custDataLst>
              <p:tags r:id="rId3"/>
            </p:custDataLst>
          </p:nvPr>
        </p:nvSpPr>
        <p:spPr bwMode="auto">
          <a:xfrm>
            <a:off x="5029200" y="3495675"/>
            <a:ext cx="428625"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37230" name="Rectangle 15"/>
          <p:cNvSpPr>
            <a:spLocks noChangeArrowheads="1"/>
          </p:cNvSpPr>
          <p:nvPr>
            <p:custDataLst>
              <p:tags r:id="rId4"/>
            </p:custDataLst>
          </p:nvPr>
        </p:nvSpPr>
        <p:spPr bwMode="auto">
          <a:xfrm>
            <a:off x="6115050" y="4229100"/>
            <a:ext cx="3873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889914895"/>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813639-DED7-4A96-8C1D-C01038271AAC}" type="slidenum">
              <a:rPr lang="en-US" altLang="en-US"/>
              <a:pPr/>
              <a:t>134</a:t>
            </a:fld>
            <a:endParaRPr lang="en-US" altLang="en-US">
              <a:latin typeface="Times New Roman" panose="02020603050405020304" pitchFamily="18" charset="0"/>
            </a:endParaRPr>
          </a:p>
        </p:txBody>
      </p:sp>
      <p:pic>
        <p:nvPicPr>
          <p:cNvPr id="138243" name="Picture 2" descr="Poles_Quiz1 copy"/>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922" t="3807" b="4837"/>
          <a:stretch>
            <a:fillRect/>
          </a:stretch>
        </p:blipFill>
        <p:spPr bwMode="auto">
          <a:xfrm>
            <a:off x="1066800" y="838200"/>
            <a:ext cx="7467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0544741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en-US" smtClean="0"/>
              <a:t>Quiz</a:t>
            </a:r>
          </a:p>
        </p:txBody>
      </p:sp>
      <p:sp>
        <p:nvSpPr>
          <p:cNvPr id="139267"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Using pencil and paper, write an ARRAY statement to </a:t>
            </a:r>
            <a:br>
              <a:rPr lang="en-US" altLang="en-US" smtClean="0"/>
            </a:br>
            <a:r>
              <a:rPr lang="en-US" altLang="en-US" smtClean="0"/>
              <a:t>define a temporary lookup table named </a:t>
            </a:r>
            <a:r>
              <a:rPr lang="en-US" altLang="en-US" sz="2800" b="1" smtClean="0">
                <a:latin typeface="Courier New" panose="02070309020205020404" pitchFamily="49" charset="0"/>
              </a:rPr>
              <a:t>Country</a:t>
            </a:r>
            <a:r>
              <a:rPr lang="en-US" altLang="en-US" smtClean="0"/>
              <a:t> with three elements, each two characters long. Initialize the elements to AU, NZ, and US. Refer to the syntax below.</a:t>
            </a:r>
          </a:p>
        </p:txBody>
      </p:sp>
      <p:sp>
        <p:nvSpPr>
          <p:cNvPr id="13926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D4F913-3F24-489F-9422-E5776548B888}" type="slidenum">
              <a:rPr lang="en-US" altLang="en-US"/>
              <a:pPr/>
              <a:t>135</a:t>
            </a:fld>
            <a:endParaRPr lang="en-US" altLang="en-US">
              <a:latin typeface="Times New Roman" panose="02020603050405020304" pitchFamily="18" charset="0"/>
            </a:endParaRPr>
          </a:p>
        </p:txBody>
      </p:sp>
      <p:sp>
        <p:nvSpPr>
          <p:cNvPr id="139269" name="Text Box 4"/>
          <p:cNvSpPr txBox="1">
            <a:spLocks noChangeArrowheads="1"/>
          </p:cNvSpPr>
          <p:nvPr/>
        </p:nvSpPr>
        <p:spPr bwMode="auto">
          <a:xfrm>
            <a:off x="1393825" y="2805113"/>
            <a:ext cx="4840288" cy="862012"/>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r>
              <a:rPr lang="en-US" altLang="en-US" b="1">
                <a:solidFill>
                  <a:schemeClr val="tx1"/>
                </a:solidFill>
                <a:latin typeface="Arial" panose="020B0604020202020204" pitchFamily="34" charset="0"/>
              </a:rPr>
              <a:t>ARRAY </a:t>
            </a:r>
            <a:r>
              <a:rPr lang="en-US" altLang="en-US" i="1">
                <a:solidFill>
                  <a:schemeClr val="tx1"/>
                </a:solidFill>
                <a:latin typeface="Arial" panose="020B0604020202020204" pitchFamily="34" charset="0"/>
              </a:rPr>
              <a:t>array-name</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subscript</a:t>
            </a:r>
            <a:r>
              <a:rPr lang="en-US" altLang="en-US">
                <a:solidFill>
                  <a:schemeClr val="tx1"/>
                </a:solidFill>
                <a:latin typeface="Arial" panose="020B0604020202020204" pitchFamily="34" charset="0"/>
              </a:rPr>
              <a:t>} &lt;$&gt; &lt;</a:t>
            </a:r>
            <a:r>
              <a:rPr lang="en-US" altLang="en-US" i="1">
                <a:solidFill>
                  <a:schemeClr val="tx1"/>
                </a:solidFill>
                <a:latin typeface="Arial" panose="020B0604020202020204" pitchFamily="34" charset="0"/>
              </a:rPr>
              <a:t>length</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array-elements</a:t>
            </a:r>
            <a:r>
              <a:rPr lang="en-US" altLang="en-US">
                <a:solidFill>
                  <a:schemeClr val="tx1"/>
                </a:solidFill>
                <a:latin typeface="Arial" panose="020B0604020202020204" pitchFamily="34" charset="0"/>
              </a:rPr>
              <a:t>&gt; &lt;(</a:t>
            </a:r>
            <a:r>
              <a:rPr lang="en-US" altLang="en-US" i="1">
                <a:solidFill>
                  <a:schemeClr val="tx1"/>
                </a:solidFill>
                <a:latin typeface="Arial" panose="020B0604020202020204" pitchFamily="34" charset="0"/>
              </a:rPr>
              <a:t>initial-value-list</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p>
        </p:txBody>
      </p:sp>
    </p:spTree>
    <p:custDataLst>
      <p:tags r:id="rId1"/>
    </p:custDataLst>
    <p:extLst>
      <p:ext uri="{BB962C8B-B14F-4D97-AF65-F5344CB8AC3E}">
        <p14:creationId xmlns:p14="http://schemas.microsoft.com/office/powerpoint/2010/main" val="38197094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en-US" smtClean="0"/>
              <a:t>Quiz – Correct Answer</a:t>
            </a:r>
          </a:p>
        </p:txBody>
      </p:sp>
      <p:sp>
        <p:nvSpPr>
          <p:cNvPr id="140291" name="Rectangle 3"/>
          <p:cNvSpPr>
            <a:spLocks noGrp="1" noChangeArrowheads="1"/>
          </p:cNvSpPr>
          <p:nvPr>
            <p:ph idx="1"/>
          </p:nvPr>
        </p:nvSpPr>
        <p:spPr>
          <a:xfrm>
            <a:off x="685800" y="1071563"/>
            <a:ext cx="7848600" cy="3043237"/>
          </a:xfrm>
        </p:spPr>
        <p:txBody>
          <a:bodyPr/>
          <a:lstStyle/>
          <a:p>
            <a:pPr marL="0" indent="0" eaLnBrk="1" hangingPunct="1">
              <a:buFont typeface="Times New Roman" panose="02020603050405020304" pitchFamily="18" charset="0"/>
              <a:buNone/>
            </a:pPr>
            <a:r>
              <a:rPr lang="en-US" altLang="en-US" smtClean="0"/>
              <a:t>Using pencil and paper, write an ARRAY statement to </a:t>
            </a:r>
            <a:br>
              <a:rPr lang="en-US" altLang="en-US" smtClean="0"/>
            </a:br>
            <a:r>
              <a:rPr lang="en-US" altLang="en-US" smtClean="0"/>
              <a:t>define a temporary lookup table named </a:t>
            </a:r>
            <a:r>
              <a:rPr lang="en-US" altLang="en-US" sz="2800" b="1" smtClean="0">
                <a:latin typeface="Courier New" panose="02070309020205020404" pitchFamily="49" charset="0"/>
              </a:rPr>
              <a:t>Country</a:t>
            </a:r>
            <a:r>
              <a:rPr lang="en-US" altLang="en-US" smtClean="0"/>
              <a:t> with three elements, each two characters long. Initialize the elements to AU, NZ, and US. Refer to the syntax below.</a:t>
            </a:r>
          </a:p>
        </p:txBody>
      </p:sp>
      <p:sp>
        <p:nvSpPr>
          <p:cNvPr id="1402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D313FD-434F-4B4B-BF16-4E63FA7AD022}" type="slidenum">
              <a:rPr lang="en-US" altLang="en-US"/>
              <a:pPr/>
              <a:t>136</a:t>
            </a:fld>
            <a:endParaRPr lang="en-US" altLang="en-US">
              <a:latin typeface="Times New Roman" panose="02020603050405020304" pitchFamily="18" charset="0"/>
            </a:endParaRPr>
          </a:p>
        </p:txBody>
      </p:sp>
      <p:sp>
        <p:nvSpPr>
          <p:cNvPr id="140293" name="Text Box 4"/>
          <p:cNvSpPr txBox="1">
            <a:spLocks noChangeArrowheads="1"/>
          </p:cNvSpPr>
          <p:nvPr/>
        </p:nvSpPr>
        <p:spPr bwMode="auto">
          <a:xfrm>
            <a:off x="1393825" y="2805113"/>
            <a:ext cx="4840288" cy="862012"/>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r>
              <a:rPr lang="en-US" altLang="en-US" b="1">
                <a:solidFill>
                  <a:schemeClr val="tx1"/>
                </a:solidFill>
                <a:latin typeface="Arial" panose="020B0604020202020204" pitchFamily="34" charset="0"/>
              </a:rPr>
              <a:t>ARRAY </a:t>
            </a:r>
            <a:r>
              <a:rPr lang="en-US" altLang="en-US" i="1">
                <a:solidFill>
                  <a:schemeClr val="tx1"/>
                </a:solidFill>
                <a:latin typeface="Arial" panose="020B0604020202020204" pitchFamily="34" charset="0"/>
              </a:rPr>
              <a:t>array-name</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subscript</a:t>
            </a:r>
            <a:r>
              <a:rPr lang="en-US" altLang="en-US">
                <a:solidFill>
                  <a:schemeClr val="tx1"/>
                </a:solidFill>
                <a:latin typeface="Arial" panose="020B0604020202020204" pitchFamily="34" charset="0"/>
              </a:rPr>
              <a:t>} &lt;$&gt; &lt;</a:t>
            </a:r>
            <a:r>
              <a:rPr lang="en-US" altLang="en-US" i="1">
                <a:solidFill>
                  <a:schemeClr val="tx1"/>
                </a:solidFill>
                <a:latin typeface="Arial" panose="020B0604020202020204" pitchFamily="34" charset="0"/>
              </a:rPr>
              <a:t>length</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array-elements</a:t>
            </a:r>
            <a:r>
              <a:rPr lang="en-US" altLang="en-US">
                <a:solidFill>
                  <a:schemeClr val="tx1"/>
                </a:solidFill>
                <a:latin typeface="Arial" panose="020B0604020202020204" pitchFamily="34" charset="0"/>
              </a:rPr>
              <a:t>&gt; &lt;(</a:t>
            </a:r>
            <a:r>
              <a:rPr lang="en-US" altLang="en-US" i="1">
                <a:solidFill>
                  <a:schemeClr val="tx1"/>
                </a:solidFill>
                <a:latin typeface="Arial" panose="020B0604020202020204" pitchFamily="34" charset="0"/>
              </a:rPr>
              <a:t>initial-value-list</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p>
        </p:txBody>
      </p:sp>
      <p:sp>
        <p:nvSpPr>
          <p:cNvPr id="140294" name="Text Box 5"/>
          <p:cNvSpPr txBox="1">
            <a:spLocks noChangeArrowheads="1"/>
          </p:cNvSpPr>
          <p:nvPr/>
        </p:nvSpPr>
        <p:spPr bwMode="auto">
          <a:xfrm>
            <a:off x="723900" y="4438650"/>
            <a:ext cx="7810500" cy="3984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sz="2000" b="1">
                <a:solidFill>
                  <a:schemeClr val="tx1"/>
                </a:solidFill>
                <a:latin typeface="Courier New" panose="02070309020205020404" pitchFamily="49" charset="0"/>
              </a:rPr>
              <a:t>array Country{3} $ 2 _temporary_ ('AU','NZ','US'); </a:t>
            </a:r>
          </a:p>
        </p:txBody>
      </p:sp>
    </p:spTree>
    <p:custDataLst>
      <p:tags r:id="rId1"/>
    </p:custDataLst>
    <p:extLst>
      <p:ext uri="{BB962C8B-B14F-4D97-AF65-F5344CB8AC3E}">
        <p14:creationId xmlns:p14="http://schemas.microsoft.com/office/powerpoint/2010/main" val="13407393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BE7D888-3E88-4A1E-85B1-B61801B6F002}" type="slidenum">
              <a:rPr lang="en-US" altLang="en-US"/>
              <a:pPr/>
              <a:t>137</a:t>
            </a:fld>
            <a:endParaRPr lang="en-US" altLang="en-US">
              <a:latin typeface="Times New Roman" panose="02020603050405020304" pitchFamily="18" charset="0"/>
            </a:endParaRPr>
          </a:p>
        </p:txBody>
      </p:sp>
      <p:pic>
        <p:nvPicPr>
          <p:cNvPr id="141315" name="Picture 2" descr="Icon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284563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eaLnBrk="1" hangingPunct="1"/>
            <a:r>
              <a:rPr lang="en-US" altLang="en-US" smtClean="0"/>
              <a:t>Chapter Review</a:t>
            </a:r>
          </a:p>
        </p:txBody>
      </p:sp>
      <p:sp>
        <p:nvSpPr>
          <p:cNvPr id="3" name="Content Placeholder 2"/>
          <p:cNvSpPr>
            <a:spLocks noGrp="1"/>
          </p:cNvSpPr>
          <p:nvPr>
            <p:ph idx="1"/>
          </p:nvPr>
        </p:nvSpPr>
        <p:spPr>
          <a:xfrm>
            <a:off x="685800" y="1071563"/>
            <a:ext cx="7848600" cy="4752975"/>
          </a:xfrm>
        </p:spPr>
        <p:txBody>
          <a:bodyPr/>
          <a:lstStyle/>
          <a:p>
            <a:pPr marL="457200" indent="-457200" eaLnBrk="1" hangingPunct="1">
              <a:buFont typeface="Monotype Sorts" pitchFamily="2" charset="2"/>
              <a:buAutoNum type="arabicPeriod"/>
              <a:defRPr/>
            </a:pPr>
            <a:r>
              <a:rPr lang="en-US" dirty="0" smtClean="0"/>
              <a:t>An iterative DO loop must have a stop value? True or False?           </a:t>
            </a:r>
            <a:r>
              <a:rPr lang="en-US" b="1" dirty="0" smtClean="0"/>
              <a:t> </a:t>
            </a:r>
          </a:p>
          <a:p>
            <a:pPr marL="457200" indent="-457200" eaLnBrk="1" hangingPunct="1">
              <a:buFont typeface="Monotype Sorts" pitchFamily="2" charset="2"/>
              <a:buAutoNum type="arabicPeriod"/>
              <a:defRPr/>
            </a:pPr>
            <a:endParaRPr lang="en-US" sz="1000" dirty="0" smtClean="0"/>
          </a:p>
          <a:p>
            <a:pPr marL="457200" indent="-457200" eaLnBrk="1" hangingPunct="1">
              <a:buFont typeface="Times New Roman" panose="02020603050405020304" pitchFamily="18" charset="0"/>
              <a:buAutoNum type="arabicPeriod" startAt="2"/>
              <a:defRPr/>
            </a:pPr>
            <a:r>
              <a:rPr lang="en-US" dirty="0" smtClean="0"/>
              <a:t>A DO WHILE statement tests the condition at the </a:t>
            </a:r>
          </a:p>
          <a:p>
            <a:pPr marL="0" indent="0" eaLnBrk="1" hangingPunct="1">
              <a:buFont typeface="Times New Roman" panose="02020603050405020304" pitchFamily="18" charset="0"/>
              <a:buNone/>
              <a:defRPr/>
            </a:pPr>
            <a:r>
              <a:rPr lang="en-US" b="1" u="sng" dirty="0" smtClean="0">
                <a:solidFill>
                  <a:schemeClr val="bg1"/>
                </a:solidFill>
              </a:rPr>
              <a:t>	</a:t>
            </a:r>
            <a:r>
              <a:rPr lang="en-US" b="1" u="sng" dirty="0"/>
              <a:t>	</a:t>
            </a:r>
            <a:r>
              <a:rPr lang="en-US" b="1" u="sng" dirty="0" smtClean="0"/>
              <a:t>		   </a:t>
            </a:r>
            <a:r>
              <a:rPr lang="en-US" dirty="0" smtClean="0"/>
              <a:t>and a DO UNTIL </a:t>
            </a:r>
            <a:r>
              <a:rPr lang="en-US" dirty="0"/>
              <a:t>statement</a:t>
            </a:r>
            <a:r>
              <a:rPr lang="en-US" dirty="0" smtClean="0"/>
              <a:t> tests the 	condition at the </a:t>
            </a:r>
            <a:r>
              <a:rPr lang="en-US" b="1" u="sng" dirty="0" smtClean="0"/>
              <a:t>            </a:t>
            </a:r>
            <a:r>
              <a:rPr lang="en-US" dirty="0" smtClean="0"/>
              <a:t>. </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3. 	A </a:t>
            </a:r>
            <a:r>
              <a:rPr lang="en-US" b="1" u="sng" dirty="0" smtClean="0"/>
              <a:t>             </a:t>
            </a:r>
            <a:r>
              <a:rPr lang="en-US" b="1" dirty="0" smtClean="0"/>
              <a:t> </a:t>
            </a:r>
            <a:r>
              <a:rPr lang="en-US" dirty="0" smtClean="0"/>
              <a:t>will always execute at least once, but a</a:t>
            </a:r>
            <a:br>
              <a:rPr lang="en-US" dirty="0" smtClean="0"/>
            </a:br>
            <a:r>
              <a:rPr lang="en-US" dirty="0" smtClean="0"/>
              <a:t>	_________might never execute.</a:t>
            </a:r>
          </a:p>
          <a:p>
            <a:pPr marL="457200" indent="-457200" eaLnBrk="1" hangingPunct="1">
              <a:defRPr/>
            </a:pPr>
            <a:endParaRPr lang="en-US" dirty="0" smtClean="0"/>
          </a:p>
          <a:p>
            <a:pPr marL="0" indent="0" eaLnBrk="1" hangingPunct="1">
              <a:buFont typeface="Times New Roman" panose="02020603050405020304" pitchFamily="18" charset="0"/>
              <a:buNone/>
              <a:defRPr/>
            </a:pPr>
            <a:r>
              <a:rPr lang="en-US" dirty="0" smtClean="0"/>
              <a:t>4.  What is the out of range value for this DO loop?</a:t>
            </a:r>
            <a:br>
              <a:rPr lang="en-US" dirty="0" smtClean="0"/>
            </a:br>
            <a:r>
              <a:rPr lang="en-US" dirty="0" smtClean="0"/>
              <a:t>	</a:t>
            </a:r>
            <a:r>
              <a:rPr lang="en-US" b="1" dirty="0" smtClean="0">
                <a:latin typeface="Courier New" pitchFamily="49" charset="0"/>
                <a:cs typeface="Courier New" pitchFamily="49" charset="0"/>
              </a:rPr>
              <a:t>do </a:t>
            </a:r>
            <a:r>
              <a:rPr lang="en-US" b="1" dirty="0">
                <a:latin typeface="Courier New" pitchFamily="49" charset="0"/>
                <a:cs typeface="Courier New" pitchFamily="49" charset="0"/>
              </a:rPr>
              <a:t>year=2000 to year(today());</a:t>
            </a:r>
            <a:r>
              <a:rPr lang="en-US" b="1" dirty="0" smtClean="0"/>
              <a:t/>
            </a:r>
            <a:br>
              <a:rPr lang="en-US" b="1" dirty="0" smtClean="0"/>
            </a:br>
            <a:endParaRPr lang="en-US" b="1" dirty="0" smtClean="0"/>
          </a:p>
          <a:p>
            <a:pPr marL="0" indent="0" eaLnBrk="1" hangingPunct="1">
              <a:defRPr/>
            </a:pPr>
            <a:endParaRPr lang="en-US" dirty="0" smtClean="0"/>
          </a:p>
          <a:p>
            <a:pPr marL="0" indent="0" eaLnBrk="1" hangingPunct="1">
              <a:defRPr/>
            </a:pPr>
            <a:endParaRPr lang="en-US" dirty="0" smtClean="0"/>
          </a:p>
        </p:txBody>
      </p:sp>
      <p:sp>
        <p:nvSpPr>
          <p:cNvPr id="14234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5F59352-8BAD-46BA-A747-EEAE33DFB3BC}" type="slidenum">
              <a:rPr lang="en-US" altLang="en-US"/>
              <a:pPr/>
              <a:t>138</a:t>
            </a:fld>
            <a:endParaRPr lang="en-US" altLang="en-US">
              <a:latin typeface="Times New Roman" panose="02020603050405020304" pitchFamily="18" charset="0"/>
            </a:endParaRPr>
          </a:p>
        </p:txBody>
      </p:sp>
      <p:sp>
        <p:nvSpPr>
          <p:cNvPr id="142341" name="Continued Flag"/>
          <p:cNvSpPr txBox="1">
            <a:spLocks noChangeArrowheads="1"/>
          </p:cNvSpPr>
          <p:nvPr/>
        </p:nvSpPr>
        <p:spPr bwMode="auto">
          <a:xfrm>
            <a:off x="7569200" y="64643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i="1">
                <a:solidFill>
                  <a:schemeClr val="tx1"/>
                </a:solidFill>
                <a:latin typeface="Arial" panose="020B0604020202020204" pitchFamily="34" charset="0"/>
              </a:rPr>
              <a:t>continued...</a:t>
            </a:r>
          </a:p>
        </p:txBody>
      </p:sp>
    </p:spTree>
    <p:extLst>
      <p:ext uri="{BB962C8B-B14F-4D97-AF65-F5344CB8AC3E}">
        <p14:creationId xmlns:p14="http://schemas.microsoft.com/office/powerpoint/2010/main" val="122969601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altLang="en-US" smtClean="0"/>
              <a:t>Chapter Review Answers</a:t>
            </a:r>
          </a:p>
        </p:txBody>
      </p:sp>
      <p:sp>
        <p:nvSpPr>
          <p:cNvPr id="3" name="Content Placeholder 2"/>
          <p:cNvSpPr>
            <a:spLocks noGrp="1"/>
          </p:cNvSpPr>
          <p:nvPr>
            <p:ph idx="1"/>
          </p:nvPr>
        </p:nvSpPr>
        <p:spPr>
          <a:xfrm>
            <a:off x="685800" y="685800"/>
            <a:ext cx="7848600" cy="4752975"/>
          </a:xfrm>
        </p:spPr>
        <p:txBody>
          <a:bodyPr>
            <a:normAutofit fontScale="92500"/>
          </a:bodyPr>
          <a:lstStyle/>
          <a:p>
            <a:pPr marL="457200" indent="-457200" eaLnBrk="1" hangingPunct="1">
              <a:buFont typeface="Monotype Sorts" pitchFamily="2" charset="2"/>
              <a:buAutoNum type="arabicPeriod"/>
              <a:defRPr/>
            </a:pPr>
            <a:r>
              <a:rPr lang="en-US" dirty="0" smtClean="0"/>
              <a:t>An iterative DO loop must have a stop value. True or False </a:t>
            </a:r>
            <a:br>
              <a:rPr lang="en-US" dirty="0" smtClean="0"/>
            </a:br>
            <a:r>
              <a:rPr lang="en-US" b="1" dirty="0" smtClean="0"/>
              <a:t>False. It might have a list of values.</a:t>
            </a:r>
          </a:p>
          <a:p>
            <a:pPr marL="457200" indent="-457200" eaLnBrk="1" hangingPunct="1">
              <a:buFont typeface="Monotype Sorts" pitchFamily="2" charset="2"/>
              <a:buAutoNum type="arabicPeriod"/>
              <a:defRPr/>
            </a:pPr>
            <a:endParaRPr lang="en-US" sz="1000" dirty="0" smtClean="0"/>
          </a:p>
          <a:p>
            <a:pPr marL="457200" indent="-457200" eaLnBrk="1" hangingPunct="1">
              <a:buFont typeface="Times New Roman" panose="02020603050405020304" pitchFamily="18" charset="0"/>
              <a:buAutoNum type="arabicPeriod" startAt="2"/>
              <a:defRPr/>
            </a:pPr>
            <a:r>
              <a:rPr lang="en-US" dirty="0" smtClean="0"/>
              <a:t>A DO WHILE statement tests the condition at the </a:t>
            </a:r>
            <a:r>
              <a:rPr lang="en-US" b="1" u="sng" dirty="0" smtClean="0"/>
              <a:t>top of the loop</a:t>
            </a:r>
            <a:r>
              <a:rPr lang="en-US" dirty="0" smtClean="0"/>
              <a:t>, and a DO UNTIL </a:t>
            </a:r>
            <a:r>
              <a:rPr lang="en-US" dirty="0"/>
              <a:t>statement </a:t>
            </a:r>
            <a:r>
              <a:rPr lang="en-US" dirty="0" smtClean="0"/>
              <a:t>tests the condition at the </a:t>
            </a:r>
            <a:r>
              <a:rPr lang="en-US" b="1" u="sng" dirty="0" smtClean="0"/>
              <a:t>bottom</a:t>
            </a:r>
            <a:r>
              <a:rPr lang="en-US" dirty="0" smtClean="0"/>
              <a:t>. </a:t>
            </a:r>
          </a:p>
          <a:p>
            <a:pPr marL="457200" indent="-457200" eaLnBrk="1" hangingPunct="1">
              <a:buFont typeface="Times New Roman" panose="02020603050405020304" pitchFamily="18" charset="0"/>
              <a:buAutoNum type="arabicPeriod" startAt="2"/>
              <a:defRPr/>
            </a:pPr>
            <a:endParaRPr lang="en-US" dirty="0" smtClean="0"/>
          </a:p>
          <a:p>
            <a:pPr marL="457200" indent="-457200" eaLnBrk="1" hangingPunct="1">
              <a:buFont typeface="Times New Roman" panose="02020603050405020304" pitchFamily="18" charset="0"/>
              <a:buAutoNum type="arabicPeriod" startAt="3"/>
              <a:defRPr/>
            </a:pPr>
            <a:r>
              <a:rPr lang="en-US" dirty="0" smtClean="0"/>
              <a:t>A </a:t>
            </a:r>
            <a:r>
              <a:rPr lang="en-US" b="1" u="sng" dirty="0" smtClean="0"/>
              <a:t>DO UNTIL</a:t>
            </a:r>
            <a:r>
              <a:rPr lang="en-US" b="1" dirty="0" smtClean="0"/>
              <a:t> </a:t>
            </a:r>
            <a:r>
              <a:rPr lang="en-US" dirty="0"/>
              <a:t>statement </a:t>
            </a:r>
            <a:r>
              <a:rPr lang="en-US" dirty="0" smtClean="0"/>
              <a:t>will always execute at least once,   but a </a:t>
            </a:r>
            <a:r>
              <a:rPr lang="en-US" b="1" u="sng" dirty="0" smtClean="0"/>
              <a:t>DO WHILE</a:t>
            </a:r>
            <a:r>
              <a:rPr lang="en-US" b="1" dirty="0" smtClean="0"/>
              <a:t> </a:t>
            </a:r>
            <a:r>
              <a:rPr lang="en-US" dirty="0"/>
              <a:t>statement </a:t>
            </a:r>
            <a:r>
              <a:rPr lang="en-US" dirty="0" smtClean="0"/>
              <a:t>might never execute.</a:t>
            </a:r>
          </a:p>
          <a:p>
            <a:pPr marL="0" indent="0" eaLnBrk="1" hangingPunct="1">
              <a:buFont typeface="Times New Roman" panose="02020603050405020304" pitchFamily="18" charset="0"/>
              <a:buNone/>
              <a:defRPr/>
            </a:pPr>
            <a:endParaRPr lang="en-US" dirty="0" smtClean="0"/>
          </a:p>
          <a:p>
            <a:pPr marL="0" indent="0" eaLnBrk="1" hangingPunct="1">
              <a:buFont typeface="Times New Roman" panose="02020603050405020304" pitchFamily="18" charset="0"/>
              <a:buNone/>
              <a:defRPr/>
            </a:pPr>
            <a:r>
              <a:rPr lang="en-US" dirty="0" smtClean="0"/>
              <a:t>4.  What is the out of range value for this DO loop?</a:t>
            </a:r>
            <a:br>
              <a:rPr lang="en-US" dirty="0" smtClean="0"/>
            </a:br>
            <a:r>
              <a:rPr lang="en-US" dirty="0" smtClean="0"/>
              <a:t>	</a:t>
            </a:r>
            <a:r>
              <a:rPr lang="en-US" b="1" dirty="0" smtClean="0">
                <a:latin typeface="Courier New" pitchFamily="49" charset="0"/>
                <a:cs typeface="Courier New" pitchFamily="49" charset="0"/>
              </a:rPr>
              <a:t>do </a:t>
            </a:r>
            <a:r>
              <a:rPr lang="en-US" b="1" dirty="0">
                <a:latin typeface="Courier New" pitchFamily="49" charset="0"/>
                <a:cs typeface="Courier New" pitchFamily="49" charset="0"/>
              </a:rPr>
              <a:t>year=2000 to year(today());</a:t>
            </a:r>
            <a:r>
              <a:rPr lang="en-US" dirty="0" smtClean="0"/>
              <a:t/>
            </a:r>
            <a:br>
              <a:rPr lang="en-US" dirty="0" smtClean="0"/>
            </a:br>
            <a:r>
              <a:rPr lang="en-US" dirty="0" smtClean="0"/>
              <a:t>	</a:t>
            </a:r>
            <a:r>
              <a:rPr lang="en-US" b="1" dirty="0" smtClean="0"/>
              <a:t>The upcoming year, so in 2009 the final value of</a:t>
            </a:r>
            <a:br>
              <a:rPr lang="en-US" b="1" dirty="0" smtClean="0"/>
            </a:br>
            <a:r>
              <a:rPr lang="en-US" b="1" dirty="0" smtClean="0"/>
              <a:t>	year will be 2010.</a:t>
            </a:r>
          </a:p>
          <a:p>
            <a:pPr marL="0" indent="0" eaLnBrk="1" hangingPunct="1">
              <a:defRPr/>
            </a:pPr>
            <a:endParaRPr lang="en-US" dirty="0" smtClean="0"/>
          </a:p>
          <a:p>
            <a:pPr marL="0" indent="0" eaLnBrk="1" hangingPunct="1">
              <a:defRPr/>
            </a:pPr>
            <a:endParaRPr lang="en-US" dirty="0" smtClean="0"/>
          </a:p>
        </p:txBody>
      </p:sp>
      <p:sp>
        <p:nvSpPr>
          <p:cNvPr id="143364" name="Continued Flag"/>
          <p:cNvSpPr txBox="1">
            <a:spLocks noChangeArrowheads="1"/>
          </p:cNvSpPr>
          <p:nvPr/>
        </p:nvSpPr>
        <p:spPr bwMode="auto">
          <a:xfrm>
            <a:off x="7569200" y="64643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i="1">
                <a:solidFill>
                  <a:schemeClr val="tx1"/>
                </a:solidFill>
                <a:latin typeface="Arial" panose="020B0604020202020204" pitchFamily="34" charset="0"/>
              </a:rPr>
              <a:t>continued...</a:t>
            </a:r>
          </a:p>
        </p:txBody>
      </p:sp>
    </p:spTree>
    <p:extLst>
      <p:ext uri="{BB962C8B-B14F-4D97-AF65-F5344CB8AC3E}">
        <p14:creationId xmlns:p14="http://schemas.microsoft.com/office/powerpoint/2010/main" val="3871214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0"/>
          <p:cNvSpPr txBox="1">
            <a:spLocks noChangeArrowheads="1"/>
          </p:cNvSpPr>
          <p:nvPr/>
        </p:nvSpPr>
        <p:spPr bwMode="auto">
          <a:xfrm>
            <a:off x="736600" y="1970088"/>
            <a:ext cx="8169275" cy="3632200"/>
          </a:xfrm>
          <a:prstGeom prst="rect">
            <a:avLst/>
          </a:prstGeom>
          <a:solidFill>
            <a:srgbClr val="FFFFFF"/>
          </a:solidFill>
          <a:ln w="38100">
            <a:solidFill>
              <a:schemeClr val="tx2"/>
            </a:solidFill>
            <a:miter lim="800000"/>
            <a:headEnd/>
            <a:tailEnd/>
          </a:ln>
        </p:spPr>
        <p:txBody>
          <a:bodyPr lIns="88900" tIns="88900" rIns="88900" bIns="889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do i=1 to 5;    </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1 2 3 4 5 6</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do j=2 to 8 by 2;</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2 4 6 8 10</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do k=10 to 2 by -2;</a:t>
            </a:r>
          </a:p>
          <a:p>
            <a:pPr>
              <a:lnSpc>
                <a:spcPct val="85000"/>
              </a:lnSpc>
            </a:pPr>
            <a:r>
              <a:rPr lang="en-US" altLang="en-US" sz="2400" b="1">
                <a:solidFill>
                  <a:schemeClr val="tx1"/>
                </a:solidFill>
                <a:latin typeface="Courier New" panose="02070309020205020404" pitchFamily="49" charset="0"/>
              </a:rPr>
              <a:t>   …</a:t>
            </a:r>
          </a:p>
          <a:p>
            <a:pPr>
              <a:lnSpc>
                <a:spcPct val="85000"/>
              </a:lnSpc>
            </a:pPr>
            <a:r>
              <a:rPr lang="en-US" altLang="en-US" sz="2400" b="1">
                <a:solidFill>
                  <a:schemeClr val="tx1"/>
                </a:solidFill>
                <a:latin typeface="Courier New" panose="02070309020205020404" pitchFamily="49" charset="0"/>
              </a:rPr>
              <a:t>end;				10 8 6 4 2 0</a:t>
            </a:r>
          </a:p>
        </p:txBody>
      </p:sp>
      <p:sp>
        <p:nvSpPr>
          <p:cNvPr id="15363" name="Rectangle 2"/>
          <p:cNvSpPr>
            <a:spLocks noGrp="1" noChangeArrowheads="1"/>
          </p:cNvSpPr>
          <p:nvPr>
            <p:ph type="title"/>
          </p:nvPr>
        </p:nvSpPr>
        <p:spPr/>
        <p:txBody>
          <a:bodyPr/>
          <a:lstStyle/>
          <a:p>
            <a:pPr eaLnBrk="1" hangingPunct="1"/>
            <a:r>
              <a:rPr lang="en-US" altLang="en-US" smtClean="0"/>
              <a:t>Quiz – Correct Answer</a:t>
            </a:r>
          </a:p>
        </p:txBody>
      </p:sp>
      <p:sp>
        <p:nvSpPr>
          <p:cNvPr id="15364"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What are the final values of the index variables after the following DO statements execute?</a:t>
            </a:r>
          </a:p>
        </p:txBody>
      </p:sp>
      <p:sp>
        <p:nvSpPr>
          <p:cNvPr id="1536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094BE1-A6C0-42C1-9334-3B7081D23B77}" type="slidenum">
              <a:rPr lang="en-US" altLang="en-US"/>
              <a:pPr/>
              <a:t>14</a:t>
            </a:fld>
            <a:endParaRPr lang="en-US" altLang="en-US">
              <a:latin typeface="Times New Roman" panose="02020603050405020304" pitchFamily="18" charset="0"/>
            </a:endParaRPr>
          </a:p>
        </p:txBody>
      </p:sp>
      <p:sp>
        <p:nvSpPr>
          <p:cNvPr id="15366" name="Text Box 4"/>
          <p:cNvSpPr txBox="1">
            <a:spLocks noChangeArrowheads="1"/>
          </p:cNvSpPr>
          <p:nvPr/>
        </p:nvSpPr>
        <p:spPr bwMode="auto">
          <a:xfrm>
            <a:off x="1600200" y="34067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5367" name="Rectangle 9"/>
          <p:cNvSpPr>
            <a:spLocks noChangeArrowheads="1"/>
          </p:cNvSpPr>
          <p:nvPr>
            <p:custDataLst>
              <p:tags r:id="rId2"/>
            </p:custDataLst>
          </p:nvPr>
        </p:nvSpPr>
        <p:spPr bwMode="auto">
          <a:xfrm>
            <a:off x="4953000" y="2620963"/>
            <a:ext cx="304800" cy="3746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p>
        </p:txBody>
      </p:sp>
      <p:sp>
        <p:nvSpPr>
          <p:cNvPr id="15368" name="Rectangle 8"/>
          <p:cNvSpPr>
            <a:spLocks noChangeArrowheads="1"/>
          </p:cNvSpPr>
          <p:nvPr>
            <p:custDataLst>
              <p:tags r:id="rId3"/>
            </p:custDataLst>
          </p:nvPr>
        </p:nvSpPr>
        <p:spPr bwMode="auto">
          <a:xfrm>
            <a:off x="4616450" y="3875088"/>
            <a:ext cx="488950" cy="371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p>
        </p:txBody>
      </p:sp>
      <p:sp>
        <p:nvSpPr>
          <p:cNvPr id="15369" name="Rectangle 11"/>
          <p:cNvSpPr>
            <a:spLocks noChangeArrowheads="1"/>
          </p:cNvSpPr>
          <p:nvPr>
            <p:custDataLst>
              <p:tags r:id="rId4"/>
            </p:custDataLst>
          </p:nvPr>
        </p:nvSpPr>
        <p:spPr bwMode="auto">
          <a:xfrm>
            <a:off x="5053013" y="5130800"/>
            <a:ext cx="266700" cy="34290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p>
        </p:txBody>
      </p:sp>
      <p:sp>
        <p:nvSpPr>
          <p:cNvPr id="15370" name="Text Box 8"/>
          <p:cNvSpPr txBox="1">
            <a:spLocks noChangeArrowheads="1"/>
          </p:cNvSpPr>
          <p:nvPr/>
        </p:nvSpPr>
        <p:spPr bwMode="auto">
          <a:xfrm>
            <a:off x="5638800" y="1752600"/>
            <a:ext cx="2208213" cy="795338"/>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rgbClr val="000000"/>
                </a:solidFill>
                <a:latin typeface="Arial" panose="020B0604020202020204" pitchFamily="34" charset="0"/>
              </a:rPr>
              <a:t>The final values </a:t>
            </a:r>
            <a:br>
              <a:rPr lang="en-US" altLang="en-US" sz="2000" b="1">
                <a:solidFill>
                  <a:srgbClr val="000000"/>
                </a:solidFill>
                <a:latin typeface="Arial" panose="020B0604020202020204" pitchFamily="34" charset="0"/>
              </a:rPr>
            </a:br>
            <a:r>
              <a:rPr lang="en-US" altLang="en-US" sz="2000" b="1">
                <a:solidFill>
                  <a:srgbClr val="000000"/>
                </a:solidFill>
                <a:latin typeface="Arial" panose="020B0604020202020204" pitchFamily="34" charset="0"/>
              </a:rPr>
              <a:t>are highlighted. </a:t>
            </a:r>
          </a:p>
        </p:txBody>
      </p:sp>
    </p:spTree>
    <p:custDataLst>
      <p:tags r:id="rId1"/>
    </p:custDataLst>
    <p:extLst>
      <p:ext uri="{BB962C8B-B14F-4D97-AF65-F5344CB8AC3E}">
        <p14:creationId xmlns:p14="http://schemas.microsoft.com/office/powerpoint/2010/main" val="190118257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pPr eaLnBrk="1" hangingPunct="1"/>
            <a:r>
              <a:rPr lang="en-US" altLang="en-US" smtClean="0"/>
              <a:t>Chapter Review</a:t>
            </a:r>
          </a:p>
        </p:txBody>
      </p:sp>
      <p:sp>
        <p:nvSpPr>
          <p:cNvPr id="158723" name="Content Placeholder 2"/>
          <p:cNvSpPr>
            <a:spLocks noGrp="1"/>
          </p:cNvSpPr>
          <p:nvPr>
            <p:ph idx="1"/>
          </p:nvPr>
        </p:nvSpPr>
        <p:spPr>
          <a:xfrm>
            <a:off x="723900" y="1049338"/>
            <a:ext cx="7848600" cy="4751387"/>
          </a:xfrm>
        </p:spPr>
        <p:txBody>
          <a:bodyPr/>
          <a:lstStyle/>
          <a:p>
            <a:pPr marL="0" indent="0" eaLnBrk="1" hangingPunct="1">
              <a:buFont typeface="Times New Roman" panose="02020603050405020304" pitchFamily="18" charset="0"/>
              <a:buNone/>
              <a:defRPr/>
            </a:pPr>
            <a:r>
              <a:rPr lang="en-US" dirty="0" smtClean="0"/>
              <a:t>5. 	A single array can contain both numeric and character</a:t>
            </a:r>
            <a:br>
              <a:rPr lang="en-US" dirty="0" smtClean="0"/>
            </a:br>
            <a:r>
              <a:rPr lang="en-US" dirty="0" smtClean="0"/>
              <a:t>	elements. True or False?  </a:t>
            </a:r>
            <a:r>
              <a:rPr lang="en-US" b="1" dirty="0" smtClean="0"/>
              <a:t> </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6. 	What is wrong with the following array definition?</a:t>
            </a:r>
          </a:p>
          <a:p>
            <a:pPr marL="0" indent="0" eaLnBrk="1" hangingPunct="1">
              <a:buFont typeface="Times New Roman" panose="02020603050405020304" pitchFamily="18" charset="0"/>
              <a:buNone/>
              <a:defRPr/>
            </a:pPr>
            <a:r>
              <a:rPr lang="en-US" dirty="0" smtClean="0"/>
              <a:t>	</a:t>
            </a:r>
            <a:r>
              <a:rPr lang="en-US" b="1" dirty="0" smtClean="0">
                <a:latin typeface="Courier New" pitchFamily="49" charset="0"/>
                <a:cs typeface="Courier New" pitchFamily="49" charset="0"/>
              </a:rPr>
              <a:t>array value{5} v1-v6;</a:t>
            </a:r>
            <a:r>
              <a:rPr lang="en-US" b="1" i="1" dirty="0" smtClean="0">
                <a:latin typeface="Times New Roman" pitchFamily="18" charset="0"/>
                <a:cs typeface="Times New Roman" pitchFamily="18" charset="0"/>
              </a:rPr>
              <a:t/>
            </a:r>
            <a:br>
              <a:rPr lang="en-US" b="1" i="1" dirty="0" smtClean="0">
                <a:latin typeface="Times New Roman" pitchFamily="18" charset="0"/>
                <a:cs typeface="Times New Roman" pitchFamily="18" charset="0"/>
              </a:rPr>
            </a:br>
            <a:r>
              <a:rPr lang="en-US" b="1"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p>
          <a:p>
            <a:pPr marL="0" indent="0" eaLnBrk="1" hangingPunct="1">
              <a:buFont typeface="Times New Roman" panose="02020603050405020304" pitchFamily="18" charset="0"/>
              <a:buNone/>
              <a:defRPr/>
            </a:pPr>
            <a:r>
              <a:rPr lang="en-US" dirty="0" smtClean="0"/>
              <a:t>7. 	Write a DO statement to process every element in the   	following array</a:t>
            </a:r>
            <a:r>
              <a:rPr lang="en-US" b="1" dirty="0" smtClean="0"/>
              <a:t>:</a:t>
            </a:r>
            <a:r>
              <a:rPr lang="en-US" dirty="0" smtClean="0"/>
              <a:t> </a:t>
            </a:r>
            <a:r>
              <a:rPr lang="en-US" b="1" dirty="0" smtClean="0">
                <a:latin typeface="Courier New" pitchFamily="49" charset="0"/>
                <a:cs typeface="Courier New" pitchFamily="49" charset="0"/>
              </a:rPr>
              <a:t>array num{*} n:;</a:t>
            </a:r>
            <a:r>
              <a:rPr lang="en-US" b="1" i="1" dirty="0" smtClean="0">
                <a:solidFill>
                  <a:schemeClr val="tx2"/>
                </a:solidFill>
                <a:latin typeface="Times New Roman" pitchFamily="18" charset="0"/>
                <a:cs typeface="Times New Roman" pitchFamily="18" charset="0"/>
              </a:rPr>
              <a:t/>
            </a:r>
            <a:br>
              <a:rPr lang="en-US" b="1" i="1" dirty="0" smtClean="0">
                <a:solidFill>
                  <a:schemeClr val="tx2"/>
                </a:solidFill>
                <a:latin typeface="Times New Roman" pitchFamily="18" charset="0"/>
                <a:cs typeface="Times New Roman" pitchFamily="18" charset="0"/>
              </a:rPr>
            </a:br>
            <a:r>
              <a:rPr lang="en-US" b="1" i="1" dirty="0" smtClean="0">
                <a:solidFill>
                  <a:schemeClr val="tx2"/>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 </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8. 	What keyword causes a lookup table to be stored in 	memory instead of in the PDV ? </a:t>
            </a:r>
            <a:br>
              <a:rPr lang="en-US" dirty="0" smtClean="0"/>
            </a:br>
            <a:endParaRPr lang="en-US" b="1" dirty="0" smtClean="0"/>
          </a:p>
          <a:p>
            <a:pPr marL="0" indent="0" eaLnBrk="1" hangingPunct="1">
              <a:defRPr/>
            </a:pPr>
            <a:endParaRPr lang="en-US" dirty="0" smtClean="0"/>
          </a:p>
        </p:txBody>
      </p:sp>
      <p:sp>
        <p:nvSpPr>
          <p:cNvPr id="14438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EF3A73-6264-4F8A-BD88-25367739C9B8}" type="slidenum">
              <a:rPr lang="en-US" altLang="en-US"/>
              <a:pPr/>
              <a:t>140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26856608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pPr eaLnBrk="1" hangingPunct="1"/>
            <a:r>
              <a:rPr lang="en-US" altLang="en-US" smtClean="0"/>
              <a:t>Chapter Review Answers</a:t>
            </a:r>
          </a:p>
        </p:txBody>
      </p:sp>
      <p:sp>
        <p:nvSpPr>
          <p:cNvPr id="159747" name="Content Placeholder 2"/>
          <p:cNvSpPr>
            <a:spLocks noGrp="1"/>
          </p:cNvSpPr>
          <p:nvPr>
            <p:ph idx="1"/>
          </p:nvPr>
        </p:nvSpPr>
        <p:spPr>
          <a:xfrm>
            <a:off x="739775" y="762000"/>
            <a:ext cx="7848600" cy="4751388"/>
          </a:xfrm>
        </p:spPr>
        <p:txBody>
          <a:bodyPr>
            <a:normAutofit lnSpcReduction="10000"/>
          </a:bodyPr>
          <a:lstStyle/>
          <a:p>
            <a:pPr marL="0" indent="0" eaLnBrk="1" hangingPunct="1">
              <a:buFont typeface="Times New Roman" panose="02020603050405020304" pitchFamily="18" charset="0"/>
              <a:buNone/>
              <a:defRPr/>
            </a:pPr>
            <a:r>
              <a:rPr lang="en-US" dirty="0" smtClean="0"/>
              <a:t>5. 	A single array can contain both numeric and character</a:t>
            </a:r>
            <a:br>
              <a:rPr lang="en-US" dirty="0" smtClean="0"/>
            </a:br>
            <a:r>
              <a:rPr lang="en-US" dirty="0" smtClean="0"/>
              <a:t>	elements. True or False?  </a:t>
            </a:r>
            <a:r>
              <a:rPr lang="en-US" b="1" dirty="0" smtClean="0"/>
              <a:t>False</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6. 	What is wrong with the following array definition?</a:t>
            </a:r>
          </a:p>
          <a:p>
            <a:pPr lvl="1" indent="-457200" eaLnBrk="1" hangingPunct="1">
              <a:buFont typeface="Wingdings" pitchFamily="2" charset="2"/>
              <a:buNone/>
              <a:defRPr/>
            </a:pPr>
            <a:r>
              <a:rPr lang="en-US" i="1" dirty="0" smtClean="0">
                <a:latin typeface="Courier New" pitchFamily="49" charset="0"/>
                <a:cs typeface="Courier New" pitchFamily="49" charset="0"/>
              </a:rPr>
              <a:t>	</a:t>
            </a:r>
            <a:r>
              <a:rPr lang="en-US" b="1" dirty="0" smtClean="0">
                <a:latin typeface="Courier New" pitchFamily="49" charset="0"/>
                <a:cs typeface="Courier New" pitchFamily="49" charset="0"/>
              </a:rPr>
              <a:t>array value{5} v1-v6;</a:t>
            </a:r>
            <a:r>
              <a:rPr lang="en-US" b="1" i="1" dirty="0" smtClean="0">
                <a:latin typeface="Times New Roman" pitchFamily="18" charset="0"/>
                <a:cs typeface="Times New Roman" pitchFamily="18" charset="0"/>
              </a:rPr>
              <a:t/>
            </a:r>
            <a:br>
              <a:rPr lang="en-US" b="1" i="1" dirty="0" smtClean="0">
                <a:latin typeface="Times New Roman" pitchFamily="18" charset="0"/>
                <a:cs typeface="Times New Roman" pitchFamily="18" charset="0"/>
              </a:rPr>
            </a:br>
            <a:r>
              <a:rPr lang="en-US" b="1" dirty="0" smtClean="0">
                <a:cs typeface="Times New Roman" pitchFamily="18" charset="0"/>
              </a:rPr>
              <a:t>The subscript and the number of  items in the element list does not agree.</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7. 	Write a DO statement to process every element in the</a:t>
            </a:r>
            <a:br>
              <a:rPr lang="en-US" dirty="0" smtClean="0"/>
            </a:br>
            <a:r>
              <a:rPr lang="en-US" dirty="0" smtClean="0"/>
              <a:t>	following array: </a:t>
            </a:r>
            <a:r>
              <a:rPr lang="en-US" b="1" dirty="0" smtClean="0">
                <a:latin typeface="Courier New" pitchFamily="49" charset="0"/>
                <a:cs typeface="Courier New" pitchFamily="49" charset="0"/>
              </a:rPr>
              <a:t>array num{*} n:;</a:t>
            </a:r>
            <a:r>
              <a:rPr lang="en-US" b="1" i="1" dirty="0" smtClean="0">
                <a:solidFill>
                  <a:schemeClr val="tx2"/>
                </a:solidFill>
                <a:latin typeface="Times New Roman" pitchFamily="18" charset="0"/>
                <a:cs typeface="Times New Roman" pitchFamily="18" charset="0"/>
              </a:rPr>
              <a:t/>
            </a:r>
            <a:br>
              <a:rPr lang="en-US" b="1" i="1" dirty="0" smtClean="0">
                <a:solidFill>
                  <a:schemeClr val="tx2"/>
                </a:solidFill>
                <a:latin typeface="Times New Roman" pitchFamily="18" charset="0"/>
                <a:cs typeface="Times New Roman" pitchFamily="18" charset="0"/>
              </a:rPr>
            </a:br>
            <a:r>
              <a:rPr lang="en-US" b="1" i="1" dirty="0" smtClean="0">
                <a:solidFill>
                  <a:schemeClr val="tx2"/>
                </a:solidFill>
                <a:latin typeface="Times New Roman" pitchFamily="18" charset="0"/>
                <a:cs typeface="Times New Roman" pitchFamily="18" charset="0"/>
              </a:rPr>
              <a:t>	</a:t>
            </a:r>
            <a:r>
              <a:rPr lang="en-US" b="1" dirty="0" smtClean="0">
                <a:latin typeface="Courier New" pitchFamily="49" charset="0"/>
                <a:cs typeface="Courier New" pitchFamily="49" charset="0"/>
              </a:rPr>
              <a:t>do i=1 to dim(num);</a:t>
            </a:r>
          </a:p>
          <a:p>
            <a:pPr marL="457200" indent="-457200" eaLnBrk="1" hangingPunct="1">
              <a:defRPr/>
            </a:pPr>
            <a:endParaRPr lang="en-US" sz="1200" dirty="0" smtClean="0"/>
          </a:p>
          <a:p>
            <a:pPr marL="0" indent="0" eaLnBrk="1" hangingPunct="1">
              <a:buFont typeface="Times New Roman" panose="02020603050405020304" pitchFamily="18" charset="0"/>
              <a:buNone/>
              <a:defRPr/>
            </a:pPr>
            <a:r>
              <a:rPr lang="en-US" dirty="0" smtClean="0"/>
              <a:t>8. 	What keyword causes a lookup table to be stored in</a:t>
            </a:r>
            <a:br>
              <a:rPr lang="en-US" dirty="0" smtClean="0"/>
            </a:br>
            <a:r>
              <a:rPr lang="en-US" dirty="0" smtClean="0"/>
              <a:t>	memory instead of in the PDV ? </a:t>
            </a:r>
            <a:br>
              <a:rPr lang="en-US" dirty="0" smtClean="0"/>
            </a:br>
            <a:r>
              <a:rPr lang="en-US" dirty="0" smtClean="0"/>
              <a:t>	</a:t>
            </a:r>
            <a:r>
              <a:rPr lang="en-US" b="1" dirty="0" smtClean="0"/>
              <a:t>_TEMPORARY_ </a:t>
            </a:r>
            <a:endParaRPr lang="en-US" dirty="0" smtClean="0"/>
          </a:p>
          <a:p>
            <a:pPr marL="0" indent="0" eaLnBrk="1" hangingPunct="1">
              <a:defRPr/>
            </a:pPr>
            <a:endParaRPr lang="en-US" dirty="0" smtClean="0"/>
          </a:p>
        </p:txBody>
      </p:sp>
      <p:sp>
        <p:nvSpPr>
          <p:cNvPr id="14541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76D71A-7C42-4B38-9C84-800008A21AE3}" type="slidenum">
              <a:rPr lang="en-US" altLang="en-US"/>
              <a:pPr/>
              <a:t>141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8457995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1"/>
          <p:cNvPicPr>
            <a:picLocks noChangeAspect="1" noChangeArrowheads="1"/>
          </p:cNvPicPr>
          <p:nvPr/>
        </p:nvPicPr>
        <p:blipFill>
          <a:blip r:embed="rId3">
            <a:extLst>
              <a:ext uri="{28A0092B-C50C-407E-A947-70E740481C1C}">
                <a14:useLocalDpi xmlns:a14="http://schemas.microsoft.com/office/drawing/2010/main" val="0"/>
              </a:ext>
            </a:extLst>
          </a:blip>
          <a:srcRect l="27498" t="13000" r="23750" b="14896"/>
          <a:stretch>
            <a:fillRect/>
          </a:stretch>
        </p:blipFill>
        <p:spPr bwMode="auto">
          <a:xfrm>
            <a:off x="2906713" y="1079500"/>
            <a:ext cx="5737225"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6435" name="Text Box 2"/>
          <p:cNvSpPr txBox="1">
            <a:spLocks noChangeArrowheads="1"/>
          </p:cNvSpPr>
          <p:nvPr/>
        </p:nvSpPr>
        <p:spPr bwMode="auto">
          <a:xfrm>
            <a:off x="914400" y="3040063"/>
            <a:ext cx="2286000" cy="85407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9pPr>
          </a:lstStyle>
          <a:p>
            <a:pPr algn="ctr" eaLnBrk="1" hangingPunct="1">
              <a:buClrTx/>
              <a:buFontTx/>
              <a:buNone/>
            </a:pPr>
            <a:r>
              <a:rPr lang="en-US" altLang="en-US" sz="2500" b="1">
                <a:solidFill>
                  <a:srgbClr val="4E84C4"/>
                </a:solidFill>
              </a:rPr>
              <a:t>THANK YOU</a:t>
            </a:r>
          </a:p>
        </p:txBody>
      </p:sp>
    </p:spTree>
    <p:extLst>
      <p:ext uri="{BB962C8B-B14F-4D97-AF65-F5344CB8AC3E}">
        <p14:creationId xmlns:p14="http://schemas.microsoft.com/office/powerpoint/2010/main" val="1309454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Appending Datasets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94555702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statement</a:t>
            </a:r>
            <a:endParaRPr lang="en-US" dirty="0"/>
          </a:p>
        </p:txBody>
      </p:sp>
      <p:sp>
        <p:nvSpPr>
          <p:cNvPr id="3" name="Content Placeholder 2"/>
          <p:cNvSpPr>
            <a:spLocks noGrp="1"/>
          </p:cNvSpPr>
          <p:nvPr>
            <p:ph idx="1"/>
          </p:nvPr>
        </p:nvSpPr>
        <p:spPr>
          <a:xfrm>
            <a:off x="685800" y="1028700"/>
            <a:ext cx="8153400" cy="5105400"/>
          </a:xfrm>
        </p:spPr>
        <p:txBody>
          <a:bodyPr>
            <a:normAutofit/>
          </a:bodyPr>
          <a:lstStyle/>
          <a:p>
            <a:r>
              <a:rPr lang="en-US" dirty="0" smtClean="0"/>
              <a:t>The simplest method for adding observations to a SAS dataset is through the SET statement</a:t>
            </a:r>
          </a:p>
          <a:p>
            <a:endParaRPr lang="en-US" dirty="0" smtClean="0"/>
          </a:p>
          <a:p>
            <a:endParaRPr lang="en-US" dirty="0" smtClean="0"/>
          </a:p>
          <a:p>
            <a:pPr marL="0" indent="0">
              <a:buNone/>
            </a:pPr>
            <a:endParaRPr lang="en-US" dirty="0" smtClean="0"/>
          </a:p>
          <a:p>
            <a:r>
              <a:rPr lang="en-US" dirty="0" smtClean="0"/>
              <a:t>Datasets are simply stacked on top of each other (concatenation)</a:t>
            </a:r>
          </a:p>
          <a:p>
            <a:r>
              <a:rPr lang="en-US" dirty="0" smtClean="0"/>
              <a:t>Can use a BY statement to interleave datasets (if input datasets are sorted)</a:t>
            </a:r>
          </a:p>
          <a:p>
            <a:r>
              <a:rPr lang="en-US" dirty="0" smtClean="0"/>
              <a:t>Duplicate observations are not overwritten</a:t>
            </a:r>
          </a:p>
          <a:p>
            <a:endParaRPr lang="en-US" dirty="0" smtClean="0"/>
          </a:p>
          <a:p>
            <a:endParaRPr lang="en-US" dirty="0" smtClean="0"/>
          </a:p>
        </p:txBody>
      </p:sp>
      <p:pic>
        <p:nvPicPr>
          <p:cNvPr id="7170" name="Picture 2"/>
          <p:cNvPicPr>
            <a:picLocks noChangeAspect="1" noChangeArrowheads="1"/>
          </p:cNvPicPr>
          <p:nvPr/>
        </p:nvPicPr>
        <p:blipFill>
          <a:blip r:embed="rId2" cstate="print"/>
          <a:srcRect l="18750" t="58594" r="56875" b="29687"/>
          <a:stretch>
            <a:fillRect/>
          </a:stretch>
        </p:blipFill>
        <p:spPr bwMode="auto">
          <a:xfrm>
            <a:off x="2743200" y="1875138"/>
            <a:ext cx="3352800" cy="1143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436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Append</a:t>
            </a:r>
            <a:endParaRPr lang="en-US" dirty="0"/>
          </a:p>
        </p:txBody>
      </p:sp>
      <p:sp>
        <p:nvSpPr>
          <p:cNvPr id="3" name="Content Placeholder 2"/>
          <p:cNvSpPr>
            <a:spLocks noGrp="1"/>
          </p:cNvSpPr>
          <p:nvPr>
            <p:ph idx="1"/>
          </p:nvPr>
        </p:nvSpPr>
        <p:spPr>
          <a:xfrm>
            <a:off x="647700" y="876300"/>
            <a:ext cx="8153400" cy="5105400"/>
          </a:xfrm>
        </p:spPr>
        <p:txBody>
          <a:bodyPr>
            <a:normAutofit/>
          </a:bodyPr>
          <a:lstStyle/>
          <a:p>
            <a:r>
              <a:rPr lang="en-US" dirty="0" smtClean="0"/>
              <a:t>SET statement method works best if datasets are small and manageable</a:t>
            </a:r>
          </a:p>
          <a:p>
            <a:r>
              <a:rPr lang="en-US" dirty="0" smtClean="0"/>
              <a:t>For better processing efficiency, use PROC Append</a:t>
            </a:r>
          </a:p>
          <a:p>
            <a:endParaRPr lang="en-US" dirty="0" smtClean="0"/>
          </a:p>
          <a:p>
            <a:endParaRPr lang="en-US" dirty="0" smtClean="0"/>
          </a:p>
          <a:p>
            <a:endParaRPr lang="en-US" dirty="0" smtClean="0"/>
          </a:p>
          <a:p>
            <a:pPr marL="0" indent="0">
              <a:buNone/>
            </a:pPr>
            <a:endParaRPr lang="en-US" dirty="0" smtClean="0"/>
          </a:p>
          <a:p>
            <a:pPr marL="0" indent="0">
              <a:buNone/>
            </a:pPr>
            <a:endParaRPr lang="en-US" sz="1050" dirty="0" smtClean="0"/>
          </a:p>
          <a:p>
            <a:pPr marL="0" indent="0">
              <a:buNone/>
            </a:pPr>
            <a:endParaRPr lang="en-US" sz="1050" dirty="0"/>
          </a:p>
          <a:p>
            <a:pPr marL="0" indent="0">
              <a:buNone/>
            </a:pPr>
            <a:endParaRPr lang="en-US" sz="1050" dirty="0" smtClean="0"/>
          </a:p>
          <a:p>
            <a:pPr marL="0" indent="0">
              <a:buNone/>
            </a:pPr>
            <a:endParaRPr lang="en-US" sz="1050" dirty="0" smtClean="0"/>
          </a:p>
          <a:p>
            <a:r>
              <a:rPr lang="en-US" dirty="0" smtClean="0"/>
              <a:t>Can only append one dataset at a time</a:t>
            </a:r>
          </a:p>
          <a:p>
            <a:r>
              <a:rPr lang="en-US" dirty="0" smtClean="0"/>
              <a:t>Input datasets must have same variables and attributes (otherwise use FORCE option)</a:t>
            </a:r>
          </a:p>
          <a:p>
            <a:endParaRPr lang="en-US" dirty="0" smtClean="0"/>
          </a:p>
        </p:txBody>
      </p:sp>
      <p:pic>
        <p:nvPicPr>
          <p:cNvPr id="8194" name="Picture 2"/>
          <p:cNvPicPr>
            <a:picLocks noChangeAspect="1" noChangeArrowheads="1"/>
          </p:cNvPicPr>
          <p:nvPr/>
        </p:nvPicPr>
        <p:blipFill>
          <a:blip r:embed="rId2" cstate="print"/>
          <a:srcRect l="18750" t="66406" r="46875" b="27344"/>
          <a:stretch>
            <a:fillRect/>
          </a:stretch>
        </p:blipFill>
        <p:spPr bwMode="auto">
          <a:xfrm>
            <a:off x="2232454" y="2133600"/>
            <a:ext cx="4191000" cy="609600"/>
          </a:xfrm>
          <a:prstGeom prst="rect">
            <a:avLst/>
          </a:prstGeom>
          <a:ln>
            <a:noFill/>
          </a:ln>
          <a:effectLst>
            <a:outerShdw blurRad="292100" dist="139700" dir="2700000" algn="tl" rotWithShape="0">
              <a:srgbClr val="333333">
                <a:alpha val="65000"/>
              </a:srgbClr>
            </a:outerShdw>
          </a:effectLst>
        </p:spPr>
      </p:pic>
      <p:sp>
        <p:nvSpPr>
          <p:cNvPr id="6" name="Up Arrow Callout 5"/>
          <p:cNvSpPr/>
          <p:nvPr/>
        </p:nvSpPr>
        <p:spPr>
          <a:xfrm>
            <a:off x="3124200" y="2769973"/>
            <a:ext cx="1295400" cy="1676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Master (larger) dataset</a:t>
            </a:r>
            <a:endParaRPr lang="en-US" dirty="0"/>
          </a:p>
        </p:txBody>
      </p:sp>
      <p:sp>
        <p:nvSpPr>
          <p:cNvPr id="7" name="Up Arrow Callout 6"/>
          <p:cNvSpPr/>
          <p:nvPr/>
        </p:nvSpPr>
        <p:spPr>
          <a:xfrm>
            <a:off x="4684241" y="2769973"/>
            <a:ext cx="1295400" cy="1676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Smaller dataset to be added</a:t>
            </a:r>
            <a:endParaRPr lang="en-US" dirty="0"/>
          </a:p>
        </p:txBody>
      </p:sp>
      <p:pic>
        <p:nvPicPr>
          <p:cNvPr id="8" name="Picture 2" descr="C:\Users\nchapman\AppData\Local\Microsoft\Windows\Temporary Internet Files\Content.IE5\F4ZMF9H0\MC900311014[1].wmf">
            <a:hlinkClick r:id="rId3"/>
          </p:cNvPr>
          <p:cNvPicPr>
            <a:picLocks noChangeAspect="1" noChangeArrowheads="1"/>
          </p:cNvPicPr>
          <p:nvPr/>
        </p:nvPicPr>
        <p:blipFill>
          <a:blip r:embed="rId4"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41222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raw data</a:t>
            </a:r>
            <a:endParaRPr lang="en-US" dirty="0"/>
          </a:p>
        </p:txBody>
      </p:sp>
      <p:sp>
        <p:nvSpPr>
          <p:cNvPr id="3" name="Content Placeholder 2"/>
          <p:cNvSpPr>
            <a:spLocks noGrp="1"/>
          </p:cNvSpPr>
          <p:nvPr>
            <p:ph idx="1"/>
          </p:nvPr>
        </p:nvSpPr>
        <p:spPr>
          <a:xfrm>
            <a:off x="533400" y="1219200"/>
            <a:ext cx="8153400" cy="5105400"/>
          </a:xfrm>
        </p:spPr>
        <p:txBody>
          <a:bodyPr>
            <a:noAutofit/>
          </a:bodyPr>
          <a:lstStyle/>
          <a:p>
            <a:r>
              <a:rPr lang="en-US" dirty="0" smtClean="0"/>
              <a:t>Use FILENAME statement to append raw data during input</a:t>
            </a:r>
          </a:p>
          <a:p>
            <a:endParaRPr lang="en-US" dirty="0" smtClean="0"/>
          </a:p>
          <a:p>
            <a:endParaRPr lang="en-US" dirty="0" smtClean="0"/>
          </a:p>
          <a:p>
            <a:endParaRPr lang="en-US" dirty="0" smtClean="0"/>
          </a:p>
          <a:p>
            <a:endParaRPr lang="en-US" dirty="0" smtClean="0"/>
          </a:p>
          <a:p>
            <a:endParaRPr lang="en-US" dirty="0" smtClean="0"/>
          </a:p>
          <a:p>
            <a:endParaRPr lang="en-US" sz="2000" dirty="0" smtClean="0"/>
          </a:p>
          <a:p>
            <a:r>
              <a:rPr lang="en-US" dirty="0" smtClean="0"/>
              <a:t>Input datasets must have same format (same variables and attributes)</a:t>
            </a:r>
          </a:p>
          <a:p>
            <a:endParaRPr lang="en-US" dirty="0" smtClean="0"/>
          </a:p>
          <a:p>
            <a:endParaRPr lang="en-US" dirty="0" smtClean="0"/>
          </a:p>
          <a:p>
            <a:endParaRPr lang="en-US" dirty="0" smtClean="0"/>
          </a:p>
          <a:p>
            <a:endParaRPr lang="en-US" dirty="0" smtClean="0"/>
          </a:p>
        </p:txBody>
      </p:sp>
      <p:pic>
        <p:nvPicPr>
          <p:cNvPr id="3077" name="Picture 5"/>
          <p:cNvPicPr>
            <a:picLocks noChangeAspect="1" noChangeArrowheads="1"/>
          </p:cNvPicPr>
          <p:nvPr/>
        </p:nvPicPr>
        <p:blipFill>
          <a:blip r:embed="rId2" cstate="print"/>
          <a:srcRect l="18125" t="19531" r="20000" b="53125"/>
          <a:stretch>
            <a:fillRect/>
          </a:stretch>
        </p:blipFill>
        <p:spPr bwMode="auto">
          <a:xfrm>
            <a:off x="838200" y="2438400"/>
            <a:ext cx="7543800"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177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11429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Joins and Merge</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6441184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and merges</a:t>
            </a:r>
            <a:endParaRPr lang="en-US" dirty="0"/>
          </a:p>
        </p:txBody>
      </p:sp>
      <p:sp>
        <p:nvSpPr>
          <p:cNvPr id="3" name="Content Placeholder 2"/>
          <p:cNvSpPr>
            <a:spLocks noGrp="1"/>
          </p:cNvSpPr>
          <p:nvPr>
            <p:ph idx="1"/>
          </p:nvPr>
        </p:nvSpPr>
        <p:spPr>
          <a:xfrm>
            <a:off x="685800" y="990600"/>
            <a:ext cx="8153400" cy="5105400"/>
          </a:xfrm>
        </p:spPr>
        <p:txBody>
          <a:bodyPr>
            <a:normAutofit/>
          </a:bodyPr>
          <a:lstStyle/>
          <a:p>
            <a:r>
              <a:rPr lang="en-US" dirty="0" smtClean="0"/>
              <a:t>Merging data – combining columns from two or more datasets</a:t>
            </a:r>
          </a:p>
          <a:p>
            <a:r>
              <a:rPr lang="en-US" dirty="0" smtClean="0"/>
              <a:t>Can use DATA step MERGE statement or PROC SQL</a:t>
            </a:r>
          </a:p>
          <a:p>
            <a:r>
              <a:rPr lang="en-US" dirty="0" smtClean="0"/>
              <a:t>Can produce inner joins and outer joins</a:t>
            </a:r>
          </a:p>
          <a:p>
            <a:r>
              <a:rPr lang="en-US" dirty="0" smtClean="0"/>
              <a:t>Can merge entire datasets or subsets of datasets</a:t>
            </a:r>
          </a:p>
          <a:p>
            <a:r>
              <a:rPr lang="en-US" dirty="0" smtClean="0"/>
              <a:t>Can produce one-to-one and one-to-many, but not many-to-many joins</a:t>
            </a:r>
          </a:p>
          <a:p>
            <a:pPr lvl="1"/>
            <a:r>
              <a:rPr lang="en-US" dirty="0" smtClean="0"/>
              <a:t>Can produce many-to-many joins in PROC SQL</a:t>
            </a:r>
          </a:p>
          <a:p>
            <a:endParaRPr lang="en-US" dirty="0" smtClean="0"/>
          </a:p>
          <a:p>
            <a:endParaRPr lang="en-US" dirty="0" smtClean="0"/>
          </a:p>
        </p:txBody>
      </p:sp>
    </p:spTree>
    <p:extLst>
      <p:ext uri="{BB962C8B-B14F-4D97-AF65-F5344CB8AC3E}">
        <p14:creationId xmlns:p14="http://schemas.microsoft.com/office/powerpoint/2010/main" val="9701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85800" y="990600"/>
            <a:ext cx="8153400" cy="5105400"/>
          </a:xfrm>
        </p:spPr>
        <p:txBody>
          <a:bodyPr>
            <a:normAutofit/>
          </a:bodyPr>
          <a:lstStyle/>
          <a:p>
            <a:r>
              <a:rPr lang="en-US" dirty="0" smtClean="0"/>
              <a:t>Input datasets must have a common identifying variable (primary key)</a:t>
            </a:r>
          </a:p>
          <a:p>
            <a:r>
              <a:rPr lang="en-US" dirty="0" smtClean="0"/>
              <a:t>Input datasets must be sorted by this key variable</a:t>
            </a:r>
          </a:p>
          <a:p>
            <a:r>
              <a:rPr lang="en-US" dirty="0" smtClean="0"/>
              <a:t>Key variable must have same name and attributes</a:t>
            </a:r>
          </a:p>
          <a:p>
            <a:r>
              <a:rPr lang="en-US" dirty="0" smtClean="0"/>
              <a:t>All other variables must have a unique name or they will be overwritten by last merged dataset</a:t>
            </a:r>
          </a:p>
          <a:p>
            <a:endParaRPr lang="en-US" dirty="0" smtClean="0"/>
          </a:p>
          <a:p>
            <a:endParaRPr lang="en-US" dirty="0" smtClean="0"/>
          </a:p>
        </p:txBody>
      </p:sp>
    </p:spTree>
    <p:extLst>
      <p:ext uri="{BB962C8B-B14F-4D97-AF65-F5344CB8AC3E}">
        <p14:creationId xmlns:p14="http://schemas.microsoft.com/office/powerpoint/2010/main" val="2487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The Iterative DO Statement</a:t>
            </a:r>
          </a:p>
        </p:txBody>
      </p:sp>
      <p:sp>
        <p:nvSpPr>
          <p:cNvPr id="16387" name="Rectangle 3"/>
          <p:cNvSpPr>
            <a:spLocks noGrp="1" noChangeArrowheads="1"/>
          </p:cNvSpPr>
          <p:nvPr>
            <p:ph idx="1"/>
          </p:nvPr>
        </p:nvSpPr>
        <p:spPr>
          <a:xfrm>
            <a:off x="723900" y="1077913"/>
            <a:ext cx="7769225" cy="4017962"/>
          </a:xfrm>
        </p:spPr>
        <p:txBody>
          <a:bodyPr>
            <a:spAutoFit/>
          </a:bodyPr>
          <a:lstStyle/>
          <a:p>
            <a:pPr marL="0" indent="0" eaLnBrk="1" hangingPunct="1">
              <a:buFont typeface="Times New Roman" panose="02020603050405020304" pitchFamily="18" charset="0"/>
              <a:buNone/>
              <a:tabLst>
                <a:tab pos="3205163" algn="l"/>
              </a:tabLst>
            </a:pPr>
            <a:r>
              <a:rPr lang="en-US" altLang="en-US" smtClean="0"/>
              <a:t>General form of an iterative DO statement with </a:t>
            </a:r>
            <a:br>
              <a:rPr lang="en-US" altLang="en-US" smtClean="0"/>
            </a:br>
            <a:r>
              <a:rPr lang="en-US" altLang="en-US" smtClean="0"/>
              <a:t>an </a:t>
            </a:r>
            <a:r>
              <a:rPr lang="en-US" altLang="en-US" i="1" smtClean="0"/>
              <a:t>item-list</a:t>
            </a:r>
            <a:r>
              <a:rPr lang="en-US" altLang="en-US" smtClean="0"/>
              <a:t>:</a:t>
            </a:r>
          </a:p>
          <a:p>
            <a:pPr marL="0" indent="0" eaLnBrk="1" hangingPunct="1">
              <a:tabLst>
                <a:tab pos="3205163" algn="l"/>
              </a:tabLst>
            </a:pPr>
            <a:endParaRPr lang="en-US" altLang="en-US" i="1" smtClean="0"/>
          </a:p>
          <a:p>
            <a:pPr marL="0" indent="0" eaLnBrk="1" hangingPunct="1">
              <a:tabLst>
                <a:tab pos="3205163" algn="l"/>
              </a:tabLst>
            </a:pPr>
            <a:endParaRPr lang="en-US" altLang="en-US" i="1" smtClean="0"/>
          </a:p>
          <a:p>
            <a:pPr marL="0" indent="0" eaLnBrk="1" hangingPunct="1">
              <a:tabLst>
                <a:tab pos="3205163" algn="l"/>
              </a:tabLst>
            </a:pPr>
            <a:endParaRPr lang="en-US" altLang="en-US" i="1" smtClean="0"/>
          </a:p>
          <a:p>
            <a:pPr lvl="1" eaLnBrk="1" hangingPunct="1">
              <a:tabLst>
                <a:tab pos="3205163" algn="l"/>
              </a:tabLst>
            </a:pPr>
            <a:r>
              <a:rPr lang="en-US" altLang="en-US" smtClean="0"/>
              <a:t>The DO loop is executed once for each item in </a:t>
            </a:r>
            <a:br>
              <a:rPr lang="en-US" altLang="en-US" smtClean="0"/>
            </a:br>
            <a:r>
              <a:rPr lang="en-US" altLang="en-US" smtClean="0"/>
              <a:t>the list.</a:t>
            </a:r>
          </a:p>
          <a:p>
            <a:pPr lvl="1" eaLnBrk="1" hangingPunct="1">
              <a:tabLst>
                <a:tab pos="3205163" algn="l"/>
              </a:tabLst>
            </a:pPr>
            <a:r>
              <a:rPr lang="en-US" altLang="en-US" smtClean="0"/>
              <a:t>The list must be comma separated.</a:t>
            </a:r>
          </a:p>
          <a:p>
            <a:pPr lvl="1" eaLnBrk="1" hangingPunct="1">
              <a:buFont typeface="Wingdings" panose="05000000000000000000" pitchFamily="2" charset="2"/>
              <a:buNone/>
              <a:tabLst>
                <a:tab pos="3205163" algn="l"/>
              </a:tabLst>
            </a:pPr>
            <a:endParaRPr lang="en-US" altLang="en-US" smtClean="0"/>
          </a:p>
          <a:p>
            <a:pPr marL="0" indent="0" eaLnBrk="1" hangingPunct="1">
              <a:buFont typeface="Times New Roman" panose="02020603050405020304" pitchFamily="18" charset="0"/>
              <a:buNone/>
              <a:tabLst>
                <a:tab pos="3205163" algn="l"/>
              </a:tabLst>
            </a:pPr>
            <a:endParaRPr lang="en-US" altLang="en-US" smtClean="0"/>
          </a:p>
        </p:txBody>
      </p:sp>
      <p:sp>
        <p:nvSpPr>
          <p:cNvPr id="1638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03BBFFF-5513-440B-AAC1-4C8B2F20C2D3}" type="slidenum">
              <a:rPr lang="en-US" altLang="en-US"/>
              <a:pPr/>
              <a:t>15</a:t>
            </a:fld>
            <a:endParaRPr lang="en-US" altLang="en-US">
              <a:latin typeface="Times New Roman" panose="02020603050405020304" pitchFamily="18" charset="0"/>
            </a:endParaRPr>
          </a:p>
        </p:txBody>
      </p:sp>
      <p:sp>
        <p:nvSpPr>
          <p:cNvPr id="16389"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16390"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16391" name="Text Box 7"/>
          <p:cNvSpPr txBox="1">
            <a:spLocks noChangeArrowheads="1"/>
          </p:cNvSpPr>
          <p:nvPr/>
        </p:nvSpPr>
        <p:spPr bwMode="auto">
          <a:xfrm>
            <a:off x="1393825" y="2052638"/>
            <a:ext cx="4140200" cy="584200"/>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spcBef>
                <a:spcPct val="50000"/>
              </a:spcBef>
            </a:pPr>
            <a:r>
              <a:rPr lang="en-US" altLang="en-US" b="1">
                <a:solidFill>
                  <a:schemeClr val="tx1"/>
                </a:solidFill>
                <a:latin typeface="Arial" panose="020B0604020202020204" pitchFamily="34" charset="0"/>
              </a:rPr>
              <a:t>DO</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item-1 &lt;</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…item-n&gt;</a:t>
            </a:r>
            <a:r>
              <a:rPr lang="en-US" altLang="en-US">
                <a:solidFill>
                  <a:schemeClr val="tx1"/>
                </a:solidFill>
                <a:latin typeface="Arial" panose="020B0604020202020204" pitchFamily="34" charset="0"/>
              </a:rPr>
              <a:t>;</a:t>
            </a:r>
          </a:p>
        </p:txBody>
      </p:sp>
    </p:spTree>
    <p:extLst>
      <p:ext uri="{BB962C8B-B14F-4D97-AF65-F5344CB8AC3E}">
        <p14:creationId xmlns:p14="http://schemas.microsoft.com/office/powerpoint/2010/main" val="3816765307"/>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One-to-one joins</a:t>
            </a:r>
            <a:endParaRPr lang="en-US" dirty="0"/>
          </a:p>
        </p:txBody>
      </p:sp>
      <p:sp>
        <p:nvSpPr>
          <p:cNvPr id="4" name="Rectangle 3"/>
          <p:cNvSpPr/>
          <p:nvPr/>
        </p:nvSpPr>
        <p:spPr>
          <a:xfrm>
            <a:off x="762000" y="1828800"/>
            <a:ext cx="2286000"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Quiz 1</a:t>
            </a:r>
            <a:endParaRPr lang="en-US" dirty="0"/>
          </a:p>
        </p:txBody>
      </p:sp>
      <p:sp>
        <p:nvSpPr>
          <p:cNvPr id="5" name="Rectangle 4"/>
          <p:cNvSpPr/>
          <p:nvPr/>
        </p:nvSpPr>
        <p:spPr>
          <a:xfrm>
            <a:off x="6019800" y="1828800"/>
            <a:ext cx="2286000" cy="1371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Quiz 2</a:t>
            </a:r>
            <a:endParaRPr lang="en-US" dirty="0"/>
          </a:p>
        </p:txBody>
      </p:sp>
      <p:sp>
        <p:nvSpPr>
          <p:cNvPr id="6" name="Left-Right Arrow 5"/>
          <p:cNvSpPr/>
          <p:nvPr/>
        </p:nvSpPr>
        <p:spPr>
          <a:xfrm>
            <a:off x="3124200" y="2133600"/>
            <a:ext cx="2743200" cy="76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One-to-one</a:t>
            </a:r>
            <a:endParaRPr lang="en-US" sz="1400" dirty="0"/>
          </a:p>
        </p:txBody>
      </p:sp>
      <p:graphicFrame>
        <p:nvGraphicFramePr>
          <p:cNvPr id="7" name="Table 6"/>
          <p:cNvGraphicFramePr>
            <a:graphicFrameLocks noGrp="1"/>
          </p:cNvGraphicFramePr>
          <p:nvPr/>
        </p:nvGraphicFramePr>
        <p:xfrm>
          <a:off x="457200" y="3810000"/>
          <a:ext cx="3581400" cy="1828800"/>
        </p:xfrm>
        <a:graphic>
          <a:graphicData uri="http://schemas.openxmlformats.org/drawingml/2006/table">
            <a:tbl>
              <a:tblPr firstRow="1" bandRow="1">
                <a:tableStyleId>{F5AB1C69-6EDB-4FF4-983F-18BD219EF322}</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Quiz1</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85</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86</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95</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97</a:t>
                      </a:r>
                      <a:endParaRPr lang="en-US" dirty="0"/>
                    </a:p>
                  </a:txBody>
                  <a:tcPr/>
                </a:tc>
              </a:tr>
            </a:tbl>
          </a:graphicData>
        </a:graphic>
      </p:graphicFrame>
      <p:graphicFrame>
        <p:nvGraphicFramePr>
          <p:cNvPr id="8" name="Table 7"/>
          <p:cNvGraphicFramePr>
            <a:graphicFrameLocks noGrp="1"/>
          </p:cNvGraphicFramePr>
          <p:nvPr/>
        </p:nvGraphicFramePr>
        <p:xfrm>
          <a:off x="5029200" y="3810000"/>
          <a:ext cx="3581400" cy="1828800"/>
        </p:xfrm>
        <a:graphic>
          <a:graphicData uri="http://schemas.openxmlformats.org/drawingml/2006/table">
            <a:tbl>
              <a:tblPr firstRow="1" bandRow="1">
                <a:tableStyleId>{7DF18680-E054-41AD-8BC1-D1AEF772440D}</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Quiz2</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96</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88</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85</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94</a:t>
                      </a:r>
                      <a:endParaRPr lang="en-US" dirty="0"/>
                    </a:p>
                  </a:txBody>
                  <a:tcPr/>
                </a:tc>
              </a:tr>
            </a:tbl>
          </a:graphicData>
        </a:graphic>
      </p:graphicFrame>
    </p:spTree>
    <p:extLst>
      <p:ext uri="{BB962C8B-B14F-4D97-AF65-F5344CB8AC3E}">
        <p14:creationId xmlns:p14="http://schemas.microsoft.com/office/powerpoint/2010/main" val="13878242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457200" y="3810000"/>
          <a:ext cx="8153400" cy="1828800"/>
        </p:xfrm>
        <a:graphic>
          <a:graphicData uri="http://schemas.openxmlformats.org/drawingml/2006/table">
            <a:tbl>
              <a:tblPr firstRow="1" bandRow="1">
                <a:tableStyleId>{5C22544A-7EE6-4342-B048-85BDC9FD1C3A}</a:tableStyleId>
              </a:tblPr>
              <a:tblGrid>
                <a:gridCol w="2717800"/>
                <a:gridCol w="2717800"/>
                <a:gridCol w="2717800"/>
              </a:tblGrid>
              <a:tr h="194264">
                <a:tc>
                  <a:txBody>
                    <a:bodyPr/>
                    <a:lstStyle/>
                    <a:p>
                      <a:pPr algn="ctr"/>
                      <a:r>
                        <a:rPr lang="en-US" dirty="0" err="1" smtClean="0"/>
                        <a:t>Student_ID</a:t>
                      </a:r>
                      <a:endParaRPr lang="en-US" dirty="0"/>
                    </a:p>
                  </a:txBody>
                  <a:tcPr/>
                </a:tc>
                <a:tc>
                  <a:txBody>
                    <a:bodyPr/>
                    <a:lstStyle/>
                    <a:p>
                      <a:pPr algn="ctr"/>
                      <a:r>
                        <a:rPr lang="en-US" dirty="0" smtClean="0"/>
                        <a:t>Quiz1</a:t>
                      </a:r>
                      <a:endParaRPr lang="en-US" dirty="0"/>
                    </a:p>
                  </a:txBody>
                  <a:tcPr/>
                </a:tc>
                <a:tc>
                  <a:txBody>
                    <a:bodyPr/>
                    <a:lstStyle/>
                    <a:p>
                      <a:pPr algn="ctr"/>
                      <a:r>
                        <a:rPr lang="en-US" dirty="0" smtClean="0"/>
                        <a:t>Quiz2</a:t>
                      </a:r>
                      <a:endParaRPr lang="en-US" dirty="0"/>
                    </a:p>
                  </a:txBody>
                  <a:tcPr/>
                </a:tc>
              </a:tr>
              <a:tr h="122884">
                <a:tc>
                  <a:txBody>
                    <a:bodyPr/>
                    <a:lstStyle/>
                    <a:p>
                      <a:pPr algn="ctr"/>
                      <a:r>
                        <a:rPr lang="en-US" dirty="0" smtClean="0"/>
                        <a:t>001</a:t>
                      </a:r>
                      <a:endParaRPr lang="en-US" dirty="0"/>
                    </a:p>
                  </a:txBody>
                  <a:tcPr/>
                </a:tc>
                <a:tc>
                  <a:txBody>
                    <a:bodyPr/>
                    <a:lstStyle/>
                    <a:p>
                      <a:pPr algn="ctr"/>
                      <a:r>
                        <a:rPr lang="en-US" dirty="0" smtClean="0"/>
                        <a:t>85</a:t>
                      </a:r>
                      <a:endParaRPr lang="en-US" dirty="0"/>
                    </a:p>
                  </a:txBody>
                  <a:tcPr/>
                </a:tc>
                <a:tc>
                  <a:txBody>
                    <a:bodyPr/>
                    <a:lstStyle/>
                    <a:p>
                      <a:pPr algn="ctr"/>
                      <a:r>
                        <a:rPr lang="en-US" dirty="0" smtClean="0"/>
                        <a:t>96</a:t>
                      </a:r>
                      <a:endParaRPr lang="en-US" dirty="0"/>
                    </a:p>
                  </a:txBody>
                  <a:tcPr/>
                </a:tc>
              </a:tr>
              <a:tr h="122884">
                <a:tc>
                  <a:txBody>
                    <a:bodyPr/>
                    <a:lstStyle/>
                    <a:p>
                      <a:pPr algn="ctr"/>
                      <a:r>
                        <a:rPr lang="en-US" dirty="0" smtClean="0"/>
                        <a:t>002</a:t>
                      </a:r>
                      <a:endParaRPr lang="en-US" dirty="0"/>
                    </a:p>
                  </a:txBody>
                  <a:tcPr/>
                </a:tc>
                <a:tc>
                  <a:txBody>
                    <a:bodyPr/>
                    <a:lstStyle/>
                    <a:p>
                      <a:pPr algn="ctr"/>
                      <a:r>
                        <a:rPr lang="en-US" dirty="0" smtClean="0"/>
                        <a:t>86</a:t>
                      </a:r>
                      <a:endParaRPr lang="en-US" dirty="0"/>
                    </a:p>
                  </a:txBody>
                  <a:tcPr/>
                </a:tc>
                <a:tc>
                  <a:txBody>
                    <a:bodyPr/>
                    <a:lstStyle/>
                    <a:p>
                      <a:pPr algn="ctr"/>
                      <a:r>
                        <a:rPr lang="en-US" dirty="0" smtClean="0"/>
                        <a:t>88</a:t>
                      </a:r>
                      <a:endParaRPr lang="en-US" dirty="0"/>
                    </a:p>
                  </a:txBody>
                  <a:tcPr/>
                </a:tc>
              </a:tr>
              <a:tr h="122884">
                <a:tc>
                  <a:txBody>
                    <a:bodyPr/>
                    <a:lstStyle/>
                    <a:p>
                      <a:pPr algn="ctr"/>
                      <a:r>
                        <a:rPr lang="en-US" dirty="0" smtClean="0"/>
                        <a:t>003</a:t>
                      </a:r>
                      <a:endParaRPr lang="en-US" dirty="0"/>
                    </a:p>
                  </a:txBody>
                  <a:tcPr/>
                </a:tc>
                <a:tc>
                  <a:txBody>
                    <a:bodyPr/>
                    <a:lstStyle/>
                    <a:p>
                      <a:pPr algn="ctr"/>
                      <a:r>
                        <a:rPr lang="en-US" dirty="0" smtClean="0"/>
                        <a:t>95</a:t>
                      </a:r>
                      <a:endParaRPr lang="en-US" dirty="0"/>
                    </a:p>
                  </a:txBody>
                  <a:tcPr/>
                </a:tc>
                <a:tc>
                  <a:txBody>
                    <a:bodyPr/>
                    <a:lstStyle/>
                    <a:p>
                      <a:pPr algn="ctr"/>
                      <a:r>
                        <a:rPr lang="en-US" dirty="0" smtClean="0"/>
                        <a:t>85</a:t>
                      </a:r>
                      <a:endParaRPr lang="en-US" dirty="0"/>
                    </a:p>
                  </a:txBody>
                  <a:tcPr/>
                </a:tc>
              </a:tr>
              <a:tr h="122884">
                <a:tc>
                  <a:txBody>
                    <a:bodyPr/>
                    <a:lstStyle/>
                    <a:p>
                      <a:pPr algn="ctr"/>
                      <a:r>
                        <a:rPr lang="en-US" dirty="0" smtClean="0"/>
                        <a:t>004</a:t>
                      </a:r>
                      <a:endParaRPr lang="en-US" dirty="0"/>
                    </a:p>
                  </a:txBody>
                  <a:tcPr/>
                </a:tc>
                <a:tc>
                  <a:txBody>
                    <a:bodyPr/>
                    <a:lstStyle/>
                    <a:p>
                      <a:pPr algn="ctr"/>
                      <a:r>
                        <a:rPr lang="en-US" dirty="0" smtClean="0"/>
                        <a:t>97</a:t>
                      </a:r>
                      <a:endParaRPr lang="en-US" dirty="0"/>
                    </a:p>
                  </a:txBody>
                  <a:tcPr/>
                </a:tc>
                <a:tc>
                  <a:txBody>
                    <a:bodyPr/>
                    <a:lstStyle/>
                    <a:p>
                      <a:pPr algn="ctr"/>
                      <a:r>
                        <a:rPr lang="en-US" dirty="0" smtClean="0"/>
                        <a:t>94</a:t>
                      </a:r>
                      <a:endParaRPr lang="en-US" dirty="0"/>
                    </a:p>
                  </a:txBody>
                  <a:tcPr/>
                </a:tc>
              </a:tr>
            </a:tbl>
          </a:graphicData>
        </a:graphic>
      </p:graphicFrame>
      <p:sp>
        <p:nvSpPr>
          <p:cNvPr id="2" name="Title 1"/>
          <p:cNvSpPr>
            <a:spLocks noGrp="1"/>
          </p:cNvSpPr>
          <p:nvPr>
            <p:ph type="title"/>
          </p:nvPr>
        </p:nvSpPr>
        <p:spPr/>
        <p:txBody>
          <a:bodyPr/>
          <a:lstStyle/>
          <a:p>
            <a:r>
              <a:rPr lang="en-US" dirty="0" smtClean="0"/>
              <a:t>One-to-one joins</a:t>
            </a:r>
            <a:endParaRPr lang="en-US" dirty="0"/>
          </a:p>
        </p:txBody>
      </p:sp>
      <p:sp>
        <p:nvSpPr>
          <p:cNvPr id="4" name="Rectangle 3"/>
          <p:cNvSpPr/>
          <p:nvPr/>
        </p:nvSpPr>
        <p:spPr>
          <a:xfrm>
            <a:off x="762000" y="1828800"/>
            <a:ext cx="2286000"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Quiz 1</a:t>
            </a:r>
            <a:endParaRPr lang="en-US" dirty="0"/>
          </a:p>
        </p:txBody>
      </p:sp>
      <p:sp>
        <p:nvSpPr>
          <p:cNvPr id="5" name="Rectangle 4"/>
          <p:cNvSpPr/>
          <p:nvPr/>
        </p:nvSpPr>
        <p:spPr>
          <a:xfrm>
            <a:off x="6019800" y="1828800"/>
            <a:ext cx="2286000" cy="1371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Quiz 2</a:t>
            </a:r>
            <a:endParaRPr lang="en-US" dirty="0"/>
          </a:p>
        </p:txBody>
      </p:sp>
      <p:sp>
        <p:nvSpPr>
          <p:cNvPr id="6" name="Left-Right Arrow 5"/>
          <p:cNvSpPr/>
          <p:nvPr/>
        </p:nvSpPr>
        <p:spPr>
          <a:xfrm>
            <a:off x="3124200" y="2133600"/>
            <a:ext cx="2743200" cy="762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One-to-one</a:t>
            </a:r>
            <a:endParaRPr lang="en-US" sz="1400" dirty="0"/>
          </a:p>
        </p:txBody>
      </p:sp>
    </p:spTree>
    <p:extLst>
      <p:ext uri="{BB962C8B-B14F-4D97-AF65-F5344CB8AC3E}">
        <p14:creationId xmlns:p14="http://schemas.microsoft.com/office/powerpoint/2010/main" val="404486251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One-to-many joins</a:t>
            </a:r>
            <a:endParaRPr lang="en-US" dirty="0"/>
          </a:p>
        </p:txBody>
      </p:sp>
      <p:sp>
        <p:nvSpPr>
          <p:cNvPr id="4" name="Rectangle 3"/>
          <p:cNvSpPr/>
          <p:nvPr/>
        </p:nvSpPr>
        <p:spPr>
          <a:xfrm>
            <a:off x="790832" y="1371600"/>
            <a:ext cx="2286000" cy="137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Student demographics</a:t>
            </a:r>
            <a:endParaRPr lang="en-US" dirty="0"/>
          </a:p>
        </p:txBody>
      </p:sp>
      <p:sp>
        <p:nvSpPr>
          <p:cNvPr id="5" name="Rectangle 4"/>
          <p:cNvSpPr/>
          <p:nvPr/>
        </p:nvSpPr>
        <p:spPr>
          <a:xfrm>
            <a:off x="6019800" y="1406611"/>
            <a:ext cx="2286000"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Courses taken</a:t>
            </a:r>
            <a:endParaRPr lang="en-US" dirty="0"/>
          </a:p>
        </p:txBody>
      </p:sp>
      <p:graphicFrame>
        <p:nvGraphicFramePr>
          <p:cNvPr id="7" name="Table 6"/>
          <p:cNvGraphicFramePr>
            <a:graphicFrameLocks noGrp="1"/>
          </p:cNvGraphicFramePr>
          <p:nvPr/>
        </p:nvGraphicFramePr>
        <p:xfrm>
          <a:off x="457200" y="3810000"/>
          <a:ext cx="3581400" cy="1828800"/>
        </p:xfrm>
        <a:graphic>
          <a:graphicData uri="http://schemas.openxmlformats.org/drawingml/2006/table">
            <a:tbl>
              <a:tblPr firstRow="1" bandRow="1">
                <a:tableStyleId>{93296810-A885-4BE3-A3E7-6D5BEEA58F35}</a:tableStyleId>
              </a:tblPr>
              <a:tblGrid>
                <a:gridCol w="1790700"/>
                <a:gridCol w="1790700"/>
              </a:tblGrid>
              <a:tr h="274320">
                <a:tc>
                  <a:txBody>
                    <a:bodyPr/>
                    <a:lstStyle/>
                    <a:p>
                      <a:pPr algn="ctr"/>
                      <a:r>
                        <a:rPr lang="en-US" dirty="0" err="1" smtClean="0"/>
                        <a:t>Student_ID</a:t>
                      </a:r>
                      <a:endParaRPr lang="en-US" dirty="0"/>
                    </a:p>
                  </a:txBody>
                  <a:tcPr/>
                </a:tc>
                <a:tc>
                  <a:txBody>
                    <a:bodyPr/>
                    <a:lstStyle/>
                    <a:p>
                      <a:pPr algn="ctr"/>
                      <a:r>
                        <a:rPr lang="en-US" dirty="0" smtClean="0"/>
                        <a:t>Gender</a:t>
                      </a:r>
                      <a:endParaRPr lang="en-US" dirty="0"/>
                    </a:p>
                  </a:txBody>
                  <a:tcPr/>
                </a:tc>
              </a:tr>
              <a:tr h="274320">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r>
              <a:tr h="274320">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r>
              <a:tr h="274320">
                <a:tc>
                  <a:txBody>
                    <a:bodyPr/>
                    <a:lstStyle/>
                    <a:p>
                      <a:pPr algn="ctr"/>
                      <a:r>
                        <a:rPr lang="en-US" dirty="0" smtClean="0"/>
                        <a:t>003</a:t>
                      </a:r>
                      <a:endParaRPr lang="en-US" dirty="0"/>
                    </a:p>
                  </a:txBody>
                  <a:tcPr/>
                </a:tc>
                <a:tc>
                  <a:txBody>
                    <a:bodyPr/>
                    <a:lstStyle/>
                    <a:p>
                      <a:pPr algn="ctr"/>
                      <a:r>
                        <a:rPr lang="en-US" dirty="0" smtClean="0"/>
                        <a:t>M</a:t>
                      </a:r>
                      <a:endParaRPr lang="en-US" dirty="0"/>
                    </a:p>
                  </a:txBody>
                  <a:tcPr/>
                </a:tc>
              </a:tr>
              <a:tr h="274320">
                <a:tc>
                  <a:txBody>
                    <a:bodyPr/>
                    <a:lstStyle/>
                    <a:p>
                      <a:pPr algn="ctr"/>
                      <a:r>
                        <a:rPr lang="en-US" dirty="0" smtClean="0"/>
                        <a:t>004</a:t>
                      </a:r>
                      <a:endParaRPr lang="en-US" dirty="0"/>
                    </a:p>
                  </a:txBody>
                  <a:tcPr/>
                </a:tc>
                <a:tc>
                  <a:txBody>
                    <a:bodyPr/>
                    <a:lstStyle/>
                    <a:p>
                      <a:pPr algn="ctr"/>
                      <a:r>
                        <a:rPr lang="en-US" dirty="0" smtClean="0"/>
                        <a:t>F</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82051395"/>
              </p:ext>
            </p:extLst>
          </p:nvPr>
        </p:nvGraphicFramePr>
        <p:xfrm>
          <a:off x="5029200" y="3048000"/>
          <a:ext cx="3581400" cy="3638566"/>
        </p:xfrm>
        <a:graphic>
          <a:graphicData uri="http://schemas.openxmlformats.org/drawingml/2006/table">
            <a:tbl>
              <a:tblPr firstRow="1" bandRow="1">
                <a:tableStyleId>{00A15C55-8517-42AA-B614-E9B94910E393}</a:tableStyleId>
              </a:tblPr>
              <a:tblGrid>
                <a:gridCol w="1790700"/>
                <a:gridCol w="1790700"/>
              </a:tblGrid>
              <a:tr h="529606">
                <a:tc>
                  <a:txBody>
                    <a:bodyPr/>
                    <a:lstStyle/>
                    <a:p>
                      <a:pPr algn="ctr"/>
                      <a:r>
                        <a:rPr lang="en-US" dirty="0" err="1" smtClean="0"/>
                        <a:t>Student_ID</a:t>
                      </a:r>
                      <a:endParaRPr lang="en-US" dirty="0"/>
                    </a:p>
                  </a:txBody>
                  <a:tcPr/>
                </a:tc>
                <a:tc>
                  <a:txBody>
                    <a:bodyPr/>
                    <a:lstStyle/>
                    <a:p>
                      <a:pPr algn="ctr"/>
                      <a:r>
                        <a:rPr lang="en-US" dirty="0" err="1" smtClean="0"/>
                        <a:t>Course</a:t>
                      </a:r>
                      <a:r>
                        <a:rPr lang="en-US" baseline="0" dirty="0" err="1" smtClean="0"/>
                        <a:t>_Title</a:t>
                      </a:r>
                      <a:endParaRPr lang="en-US" dirty="0"/>
                    </a:p>
                  </a:txBody>
                  <a:tcPr/>
                </a:tc>
              </a:tr>
              <a:tr h="534181">
                <a:tc>
                  <a:txBody>
                    <a:bodyPr/>
                    <a:lstStyle/>
                    <a:p>
                      <a:pPr algn="ctr"/>
                      <a:r>
                        <a:rPr lang="en-US" dirty="0" smtClean="0"/>
                        <a:t>001</a:t>
                      </a:r>
                      <a:endParaRPr lang="en-US" dirty="0"/>
                    </a:p>
                  </a:txBody>
                  <a:tcPr/>
                </a:tc>
                <a:tc>
                  <a:txBody>
                    <a:bodyPr/>
                    <a:lstStyle/>
                    <a:p>
                      <a:pPr algn="ctr"/>
                      <a:r>
                        <a:rPr lang="en-US" dirty="0" smtClean="0"/>
                        <a:t>Psychology 101</a:t>
                      </a:r>
                      <a:endParaRPr lang="en-US" dirty="0"/>
                    </a:p>
                  </a:txBody>
                  <a:tcPr/>
                </a:tc>
              </a:tr>
              <a:tr h="305246">
                <a:tc>
                  <a:txBody>
                    <a:bodyPr/>
                    <a:lstStyle/>
                    <a:p>
                      <a:pPr algn="ctr"/>
                      <a:r>
                        <a:rPr lang="en-US" dirty="0" smtClean="0"/>
                        <a:t>001</a:t>
                      </a:r>
                      <a:endParaRPr lang="en-US" dirty="0"/>
                    </a:p>
                  </a:txBody>
                  <a:tcPr/>
                </a:tc>
                <a:tc>
                  <a:txBody>
                    <a:bodyPr/>
                    <a:lstStyle/>
                    <a:p>
                      <a:pPr algn="ctr"/>
                      <a:r>
                        <a:rPr lang="en-US" dirty="0" smtClean="0"/>
                        <a:t>Philosophy</a:t>
                      </a:r>
                      <a:r>
                        <a:rPr lang="en-US" baseline="0" dirty="0" smtClean="0"/>
                        <a:t> 105</a:t>
                      </a:r>
                      <a:endParaRPr lang="en-US" dirty="0"/>
                    </a:p>
                  </a:txBody>
                  <a:tcPr/>
                </a:tc>
              </a:tr>
              <a:tr h="305246">
                <a:tc>
                  <a:txBody>
                    <a:bodyPr/>
                    <a:lstStyle/>
                    <a:p>
                      <a:pPr algn="ctr"/>
                      <a:r>
                        <a:rPr lang="en-US" dirty="0" smtClean="0"/>
                        <a:t>001</a:t>
                      </a:r>
                      <a:endParaRPr lang="en-US" dirty="0"/>
                    </a:p>
                  </a:txBody>
                  <a:tcPr/>
                </a:tc>
                <a:tc>
                  <a:txBody>
                    <a:bodyPr/>
                    <a:lstStyle/>
                    <a:p>
                      <a:pPr algn="ctr"/>
                      <a:r>
                        <a:rPr lang="en-US" dirty="0" smtClean="0"/>
                        <a:t>Math</a:t>
                      </a:r>
                      <a:r>
                        <a:rPr lang="en-US" baseline="0" dirty="0" smtClean="0"/>
                        <a:t> 212</a:t>
                      </a:r>
                      <a:endParaRPr lang="en-US" dirty="0"/>
                    </a:p>
                  </a:txBody>
                  <a:tcPr/>
                </a:tc>
              </a:tr>
              <a:tr h="305246">
                <a:tc>
                  <a:txBody>
                    <a:bodyPr/>
                    <a:lstStyle/>
                    <a:p>
                      <a:pPr algn="ctr"/>
                      <a:r>
                        <a:rPr lang="en-US" dirty="0" smtClean="0"/>
                        <a:t>002</a:t>
                      </a:r>
                      <a:endParaRPr lang="en-US" dirty="0"/>
                    </a:p>
                  </a:txBody>
                  <a:tcPr/>
                </a:tc>
                <a:tc>
                  <a:txBody>
                    <a:bodyPr/>
                    <a:lstStyle/>
                    <a:p>
                      <a:pPr algn="ctr"/>
                      <a:r>
                        <a:rPr lang="en-US" dirty="0" smtClean="0"/>
                        <a:t>Writing</a:t>
                      </a:r>
                      <a:r>
                        <a:rPr lang="en-US" baseline="0" dirty="0" smtClean="0"/>
                        <a:t> 222</a:t>
                      </a:r>
                      <a:endParaRPr lang="en-US" dirty="0"/>
                    </a:p>
                  </a:txBody>
                  <a:tcPr/>
                </a:tc>
              </a:tr>
              <a:tr h="534181">
                <a:tc>
                  <a:txBody>
                    <a:bodyPr/>
                    <a:lstStyle/>
                    <a:p>
                      <a:pPr algn="ctr"/>
                      <a:r>
                        <a:rPr lang="en-US" dirty="0" smtClean="0"/>
                        <a:t>002</a:t>
                      </a:r>
                      <a:endParaRPr lang="en-US" dirty="0"/>
                    </a:p>
                  </a:txBody>
                  <a:tcPr/>
                </a:tc>
                <a:tc>
                  <a:txBody>
                    <a:bodyPr/>
                    <a:lstStyle/>
                    <a:p>
                      <a:pPr algn="ctr"/>
                      <a:r>
                        <a:rPr lang="en-US" dirty="0" smtClean="0"/>
                        <a:t>Psychology 101</a:t>
                      </a:r>
                      <a:endParaRPr lang="en-US" dirty="0"/>
                    </a:p>
                  </a:txBody>
                  <a:tcPr/>
                </a:tc>
              </a:tr>
              <a:tr h="305246">
                <a:tc>
                  <a:txBody>
                    <a:bodyPr/>
                    <a:lstStyle/>
                    <a:p>
                      <a:pPr algn="ctr"/>
                      <a:r>
                        <a:rPr lang="en-US" dirty="0" smtClean="0"/>
                        <a:t>002</a:t>
                      </a:r>
                      <a:endParaRPr lang="en-US" dirty="0"/>
                    </a:p>
                  </a:txBody>
                  <a:tcPr/>
                </a:tc>
                <a:tc>
                  <a:txBody>
                    <a:bodyPr/>
                    <a:lstStyle/>
                    <a:p>
                      <a:pPr algn="ctr"/>
                      <a:r>
                        <a:rPr lang="en-US" dirty="0" smtClean="0"/>
                        <a:t>Spanish</a:t>
                      </a:r>
                      <a:r>
                        <a:rPr lang="en-US" baseline="0" dirty="0" smtClean="0"/>
                        <a:t> 301</a:t>
                      </a:r>
                      <a:endParaRPr lang="en-US" dirty="0"/>
                    </a:p>
                  </a:txBody>
                  <a:tcPr/>
                </a:tc>
              </a:tr>
              <a:tr h="305246">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2" name="Freeform 11"/>
          <p:cNvSpPr/>
          <p:nvPr/>
        </p:nvSpPr>
        <p:spPr>
          <a:xfrm>
            <a:off x="3124200" y="1635211"/>
            <a:ext cx="2819400" cy="914400"/>
          </a:xfrm>
          <a:custGeom>
            <a:avLst/>
            <a:gdLst>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16184 w 2379059"/>
              <a:gd name="connsiteY11" fmla="*/ 453154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312974 w 2379059"/>
              <a:gd name="connsiteY3" fmla="*/ 108309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06230 w 2379059"/>
              <a:gd name="connsiteY8" fmla="*/ 582627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62464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40054 h 595698"/>
              <a:gd name="connsiteX1" fmla="*/ 1820708 w 2379059"/>
              <a:gd name="connsiteY1" fmla="*/ 140054 h 595698"/>
              <a:gd name="connsiteX2" fmla="*/ 2246889 w 2379059"/>
              <a:gd name="connsiteY2" fmla="*/ 0 h 595698"/>
              <a:gd name="connsiteX3" fmla="*/ 2312974 w 2379059"/>
              <a:gd name="connsiteY3" fmla="*/ 108309 h 595698"/>
              <a:gd name="connsiteX4" fmla="*/ 1982549 w 2379059"/>
              <a:gd name="connsiteY4" fmla="*/ 220975 h 595698"/>
              <a:gd name="connsiteX5" fmla="*/ 2379059 w 2379059"/>
              <a:gd name="connsiteY5" fmla="*/ 220975 h 595698"/>
              <a:gd name="connsiteX6" fmla="*/ 2379059 w 2379059"/>
              <a:gd name="connsiteY6" fmla="*/ 358539 h 595698"/>
              <a:gd name="connsiteX7" fmla="*/ 2006825 w 2379059"/>
              <a:gd name="connsiteY7" fmla="*/ 358539 h 595698"/>
              <a:gd name="connsiteX8" fmla="*/ 2312974 w 2379059"/>
              <a:gd name="connsiteY8" fmla="*/ 487389 h 595698"/>
              <a:gd name="connsiteX9" fmla="*/ 2246889 w 2379059"/>
              <a:gd name="connsiteY9" fmla="*/ 595698 h 595698"/>
              <a:gd name="connsiteX10" fmla="*/ 1828800 w 2379059"/>
              <a:gd name="connsiteY10" fmla="*/ 403045 h 595698"/>
              <a:gd name="connsiteX11" fmla="*/ 0 w 2379059"/>
              <a:gd name="connsiteY11" fmla="*/ 403045 h 595698"/>
              <a:gd name="connsiteX12" fmla="*/ 0 w 2379059"/>
              <a:gd name="connsiteY12" fmla="*/ 140054 h 595698"/>
              <a:gd name="connsiteX0" fmla="*/ 0 w 2379059"/>
              <a:gd name="connsiteY0" fmla="*/ 140055 h 595699"/>
              <a:gd name="connsiteX1" fmla="*/ 1820708 w 2379059"/>
              <a:gd name="connsiteY1" fmla="*/ 140055 h 595699"/>
              <a:gd name="connsiteX2" fmla="*/ 2312974 w 2379059"/>
              <a:gd name="connsiteY2" fmla="*/ 0 h 595699"/>
              <a:gd name="connsiteX3" fmla="*/ 2312974 w 2379059"/>
              <a:gd name="connsiteY3" fmla="*/ 108310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312974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62463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379081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379059 w 2445144"/>
              <a:gd name="connsiteY5" fmla="*/ 275130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445144 w 2445144"/>
              <a:gd name="connsiteY5" fmla="*/ 270772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5144" h="649853">
                <a:moveTo>
                  <a:pt x="0" y="194209"/>
                </a:moveTo>
                <a:lnTo>
                  <a:pt x="1820708" y="194209"/>
                </a:lnTo>
                <a:lnTo>
                  <a:pt x="2312974" y="0"/>
                </a:lnTo>
                <a:lnTo>
                  <a:pt x="2379059" y="108309"/>
                </a:lnTo>
                <a:lnTo>
                  <a:pt x="1982549" y="275130"/>
                </a:lnTo>
                <a:lnTo>
                  <a:pt x="2445144" y="270772"/>
                </a:lnTo>
                <a:lnTo>
                  <a:pt x="2445144" y="379081"/>
                </a:lnTo>
                <a:lnTo>
                  <a:pt x="1982549" y="379081"/>
                </a:lnTo>
                <a:lnTo>
                  <a:pt x="2379059" y="541544"/>
                </a:lnTo>
                <a:lnTo>
                  <a:pt x="2312974" y="649853"/>
                </a:lnTo>
                <a:lnTo>
                  <a:pt x="1828800" y="457200"/>
                </a:lnTo>
                <a:lnTo>
                  <a:pt x="0" y="457200"/>
                </a:lnTo>
                <a:lnTo>
                  <a:pt x="0" y="19420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One-to-many</a:t>
            </a:r>
            <a:endParaRPr lang="en-US" dirty="0"/>
          </a:p>
        </p:txBody>
      </p:sp>
    </p:spTree>
    <p:extLst>
      <p:ext uri="{BB962C8B-B14F-4D97-AF65-F5344CB8AC3E}">
        <p14:creationId xmlns:p14="http://schemas.microsoft.com/office/powerpoint/2010/main" val="37315327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One-to-many joins</a:t>
            </a:r>
            <a:endParaRPr lang="en-US" dirty="0"/>
          </a:p>
        </p:txBody>
      </p:sp>
      <p:sp>
        <p:nvSpPr>
          <p:cNvPr id="4" name="Rectangle 3"/>
          <p:cNvSpPr/>
          <p:nvPr/>
        </p:nvSpPr>
        <p:spPr>
          <a:xfrm>
            <a:off x="782595" y="914400"/>
            <a:ext cx="2286000" cy="137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Student demographics</a:t>
            </a:r>
            <a:endParaRPr lang="en-US" dirty="0"/>
          </a:p>
        </p:txBody>
      </p:sp>
      <p:sp>
        <p:nvSpPr>
          <p:cNvPr id="5" name="Rectangle 4"/>
          <p:cNvSpPr/>
          <p:nvPr/>
        </p:nvSpPr>
        <p:spPr>
          <a:xfrm>
            <a:off x="5943600" y="914400"/>
            <a:ext cx="2286000"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Courses taken</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32882343"/>
              </p:ext>
            </p:extLst>
          </p:nvPr>
        </p:nvGraphicFramePr>
        <p:xfrm>
          <a:off x="488092" y="2819400"/>
          <a:ext cx="8153400" cy="2926080"/>
        </p:xfrm>
        <a:graphic>
          <a:graphicData uri="http://schemas.openxmlformats.org/drawingml/2006/table">
            <a:tbl>
              <a:tblPr firstRow="1" bandRow="1">
                <a:tableStyleId>{5C22544A-7EE6-4342-B048-85BDC9FD1C3A}</a:tableStyleId>
              </a:tblPr>
              <a:tblGrid>
                <a:gridCol w="2717800"/>
                <a:gridCol w="2717800"/>
                <a:gridCol w="2717800"/>
              </a:tblGrid>
              <a:tr h="244539">
                <a:tc>
                  <a:txBody>
                    <a:bodyPr/>
                    <a:lstStyle/>
                    <a:p>
                      <a:pPr algn="ctr"/>
                      <a:r>
                        <a:rPr lang="en-US" dirty="0" err="1" smtClean="0"/>
                        <a:t>Student_ID</a:t>
                      </a:r>
                      <a:endParaRPr lang="en-US" dirty="0"/>
                    </a:p>
                  </a:txBody>
                  <a:tcPr/>
                </a:tc>
                <a:tc>
                  <a:txBody>
                    <a:bodyPr/>
                    <a:lstStyle/>
                    <a:p>
                      <a:pPr algn="ctr"/>
                      <a:r>
                        <a:rPr lang="en-US" dirty="0" smtClean="0"/>
                        <a:t>Gender</a:t>
                      </a:r>
                      <a:endParaRPr lang="en-US" dirty="0"/>
                    </a:p>
                  </a:txBody>
                  <a:tcPr/>
                </a:tc>
                <a:tc>
                  <a:txBody>
                    <a:bodyPr/>
                    <a:lstStyle/>
                    <a:p>
                      <a:pPr algn="ctr"/>
                      <a:r>
                        <a:rPr lang="en-US" dirty="0" err="1" smtClean="0"/>
                        <a:t>Course_Title</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Psychology 101</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Philosophy</a:t>
                      </a:r>
                      <a:r>
                        <a:rPr lang="en-US" baseline="0" dirty="0" smtClean="0"/>
                        <a:t> 105</a:t>
                      </a:r>
                      <a:endParaRPr lang="en-US" dirty="0"/>
                    </a:p>
                  </a:txBody>
                  <a:tcPr/>
                </a:tc>
              </a:tr>
              <a:tr h="162444">
                <a:tc>
                  <a:txBody>
                    <a:bodyPr/>
                    <a:lstStyle/>
                    <a:p>
                      <a:pPr algn="ctr"/>
                      <a:r>
                        <a:rPr lang="en-US" dirty="0" smtClean="0"/>
                        <a:t>001</a:t>
                      </a:r>
                      <a:endParaRPr lang="en-US" dirty="0"/>
                    </a:p>
                  </a:txBody>
                  <a:tcPr/>
                </a:tc>
                <a:tc>
                  <a:txBody>
                    <a:bodyPr/>
                    <a:lstStyle/>
                    <a:p>
                      <a:pPr algn="ctr"/>
                      <a:r>
                        <a:rPr lang="en-US" dirty="0" smtClean="0"/>
                        <a:t>F</a:t>
                      </a:r>
                      <a:endParaRPr lang="en-US" dirty="0"/>
                    </a:p>
                  </a:txBody>
                  <a:tcPr/>
                </a:tc>
                <a:tc>
                  <a:txBody>
                    <a:bodyPr/>
                    <a:lstStyle/>
                    <a:p>
                      <a:pPr algn="ctr"/>
                      <a:r>
                        <a:rPr lang="en-US" dirty="0" smtClean="0"/>
                        <a:t>Math</a:t>
                      </a:r>
                      <a:r>
                        <a:rPr lang="en-US" baseline="0" dirty="0" smtClean="0"/>
                        <a:t> 212</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Writing</a:t>
                      </a:r>
                      <a:r>
                        <a:rPr lang="en-US" baseline="0" dirty="0" smtClean="0"/>
                        <a:t> 222</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Psychology 101</a:t>
                      </a:r>
                      <a:endParaRPr lang="en-US" dirty="0"/>
                    </a:p>
                  </a:txBody>
                  <a:tcPr/>
                </a:tc>
              </a:tr>
              <a:tr h="162444">
                <a:tc>
                  <a:txBody>
                    <a:bodyPr/>
                    <a:lstStyle/>
                    <a:p>
                      <a:pPr algn="ctr"/>
                      <a:r>
                        <a:rPr lang="en-US" dirty="0" smtClean="0"/>
                        <a:t>002</a:t>
                      </a:r>
                      <a:endParaRPr lang="en-US" dirty="0"/>
                    </a:p>
                  </a:txBody>
                  <a:tcPr/>
                </a:tc>
                <a:tc>
                  <a:txBody>
                    <a:bodyPr/>
                    <a:lstStyle/>
                    <a:p>
                      <a:pPr algn="ctr"/>
                      <a:r>
                        <a:rPr lang="en-US" dirty="0" smtClean="0"/>
                        <a:t>M</a:t>
                      </a:r>
                      <a:endParaRPr lang="en-US" dirty="0"/>
                    </a:p>
                  </a:txBody>
                  <a:tcPr/>
                </a:tc>
                <a:tc>
                  <a:txBody>
                    <a:bodyPr/>
                    <a:lstStyle/>
                    <a:p>
                      <a:pPr algn="ctr"/>
                      <a:r>
                        <a:rPr lang="en-US" dirty="0" smtClean="0"/>
                        <a:t>Spanish</a:t>
                      </a:r>
                      <a:r>
                        <a:rPr lang="en-US" baseline="0" dirty="0" smtClean="0"/>
                        <a:t> 301</a:t>
                      </a:r>
                      <a:endParaRPr lang="en-US" dirty="0"/>
                    </a:p>
                  </a:txBody>
                  <a:tcPr/>
                </a:tc>
              </a:tr>
              <a:tr h="162444">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
        <p:nvSpPr>
          <p:cNvPr id="12" name="Freeform 11"/>
          <p:cNvSpPr/>
          <p:nvPr/>
        </p:nvSpPr>
        <p:spPr>
          <a:xfrm>
            <a:off x="3155092" y="1143000"/>
            <a:ext cx="2819400" cy="914400"/>
          </a:xfrm>
          <a:custGeom>
            <a:avLst/>
            <a:gdLst>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16184 w 2379059"/>
              <a:gd name="connsiteY11" fmla="*/ 453154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36892 w 2379059"/>
              <a:gd name="connsiteY10" fmla="*/ 453154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17218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290046 w 2379059"/>
              <a:gd name="connsiteY3" fmla="*/ 137565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704007"/>
              <a:gd name="connsiteX1" fmla="*/ 1820708 w 2379059"/>
              <a:gd name="connsiteY1" fmla="*/ 194209 h 704007"/>
              <a:gd name="connsiteX2" fmla="*/ 2246889 w 2379059"/>
              <a:gd name="connsiteY2" fmla="*/ 0 h 704007"/>
              <a:gd name="connsiteX3" fmla="*/ 2312974 w 2379059"/>
              <a:gd name="connsiteY3" fmla="*/ 108309 h 704007"/>
              <a:gd name="connsiteX4" fmla="*/ 1982549 w 2379059"/>
              <a:gd name="connsiteY4" fmla="*/ 275130 h 704007"/>
              <a:gd name="connsiteX5" fmla="*/ 2379059 w 2379059"/>
              <a:gd name="connsiteY5" fmla="*/ 275130 h 704007"/>
              <a:gd name="connsiteX6" fmla="*/ 2379059 w 2379059"/>
              <a:gd name="connsiteY6" fmla="*/ 412694 h 704007"/>
              <a:gd name="connsiteX7" fmla="*/ 2006825 w 2379059"/>
              <a:gd name="connsiteY7" fmla="*/ 412694 h 704007"/>
              <a:gd name="connsiteX8" fmla="*/ 2306230 w 2379059"/>
              <a:gd name="connsiteY8" fmla="*/ 582627 h 704007"/>
              <a:gd name="connsiteX9" fmla="*/ 2192942 w 2379059"/>
              <a:gd name="connsiteY9" fmla="*/ 704007 h 704007"/>
              <a:gd name="connsiteX10" fmla="*/ 1828800 w 2379059"/>
              <a:gd name="connsiteY10" fmla="*/ 457200 h 704007"/>
              <a:gd name="connsiteX11" fmla="*/ 0 w 2379059"/>
              <a:gd name="connsiteY11" fmla="*/ 457200 h 704007"/>
              <a:gd name="connsiteX12" fmla="*/ 0 w 2379059"/>
              <a:gd name="connsiteY12" fmla="*/ 194209 h 704007"/>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06230 w 2379059"/>
              <a:gd name="connsiteY8" fmla="*/ 582627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246889 w 2379059"/>
              <a:gd name="connsiteY2" fmla="*/ 0 h 649853"/>
              <a:gd name="connsiteX3" fmla="*/ 2312974 w 2379059"/>
              <a:gd name="connsiteY3" fmla="*/ 162464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12974 w 2379059"/>
              <a:gd name="connsiteY8" fmla="*/ 541544 h 649853"/>
              <a:gd name="connsiteX9" fmla="*/ 2246889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40054 h 595698"/>
              <a:gd name="connsiteX1" fmla="*/ 1820708 w 2379059"/>
              <a:gd name="connsiteY1" fmla="*/ 140054 h 595698"/>
              <a:gd name="connsiteX2" fmla="*/ 2246889 w 2379059"/>
              <a:gd name="connsiteY2" fmla="*/ 0 h 595698"/>
              <a:gd name="connsiteX3" fmla="*/ 2312974 w 2379059"/>
              <a:gd name="connsiteY3" fmla="*/ 108309 h 595698"/>
              <a:gd name="connsiteX4" fmla="*/ 1982549 w 2379059"/>
              <a:gd name="connsiteY4" fmla="*/ 220975 h 595698"/>
              <a:gd name="connsiteX5" fmla="*/ 2379059 w 2379059"/>
              <a:gd name="connsiteY5" fmla="*/ 220975 h 595698"/>
              <a:gd name="connsiteX6" fmla="*/ 2379059 w 2379059"/>
              <a:gd name="connsiteY6" fmla="*/ 358539 h 595698"/>
              <a:gd name="connsiteX7" fmla="*/ 2006825 w 2379059"/>
              <a:gd name="connsiteY7" fmla="*/ 358539 h 595698"/>
              <a:gd name="connsiteX8" fmla="*/ 2312974 w 2379059"/>
              <a:gd name="connsiteY8" fmla="*/ 487389 h 595698"/>
              <a:gd name="connsiteX9" fmla="*/ 2246889 w 2379059"/>
              <a:gd name="connsiteY9" fmla="*/ 595698 h 595698"/>
              <a:gd name="connsiteX10" fmla="*/ 1828800 w 2379059"/>
              <a:gd name="connsiteY10" fmla="*/ 403045 h 595698"/>
              <a:gd name="connsiteX11" fmla="*/ 0 w 2379059"/>
              <a:gd name="connsiteY11" fmla="*/ 403045 h 595698"/>
              <a:gd name="connsiteX12" fmla="*/ 0 w 2379059"/>
              <a:gd name="connsiteY12" fmla="*/ 140054 h 595698"/>
              <a:gd name="connsiteX0" fmla="*/ 0 w 2379059"/>
              <a:gd name="connsiteY0" fmla="*/ 140055 h 595699"/>
              <a:gd name="connsiteX1" fmla="*/ 1820708 w 2379059"/>
              <a:gd name="connsiteY1" fmla="*/ 140055 h 595699"/>
              <a:gd name="connsiteX2" fmla="*/ 2312974 w 2379059"/>
              <a:gd name="connsiteY2" fmla="*/ 0 h 595699"/>
              <a:gd name="connsiteX3" fmla="*/ 2312974 w 2379059"/>
              <a:gd name="connsiteY3" fmla="*/ 108310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12974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246889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40055 h 595699"/>
              <a:gd name="connsiteX1" fmla="*/ 1820708 w 2379059"/>
              <a:gd name="connsiteY1" fmla="*/ 140055 h 595699"/>
              <a:gd name="connsiteX2" fmla="*/ 2312974 w 2379059"/>
              <a:gd name="connsiteY2" fmla="*/ 0 h 595699"/>
              <a:gd name="connsiteX3" fmla="*/ 2379059 w 2379059"/>
              <a:gd name="connsiteY3" fmla="*/ 108309 h 595699"/>
              <a:gd name="connsiteX4" fmla="*/ 1982549 w 2379059"/>
              <a:gd name="connsiteY4" fmla="*/ 220976 h 595699"/>
              <a:gd name="connsiteX5" fmla="*/ 2379059 w 2379059"/>
              <a:gd name="connsiteY5" fmla="*/ 220976 h 595699"/>
              <a:gd name="connsiteX6" fmla="*/ 2379059 w 2379059"/>
              <a:gd name="connsiteY6" fmla="*/ 358540 h 595699"/>
              <a:gd name="connsiteX7" fmla="*/ 2006825 w 2379059"/>
              <a:gd name="connsiteY7" fmla="*/ 358540 h 595699"/>
              <a:gd name="connsiteX8" fmla="*/ 2379059 w 2379059"/>
              <a:gd name="connsiteY8" fmla="*/ 487390 h 595699"/>
              <a:gd name="connsiteX9" fmla="*/ 2312974 w 2379059"/>
              <a:gd name="connsiteY9" fmla="*/ 595699 h 595699"/>
              <a:gd name="connsiteX10" fmla="*/ 1828800 w 2379059"/>
              <a:gd name="connsiteY10" fmla="*/ 403046 h 595699"/>
              <a:gd name="connsiteX11" fmla="*/ 0 w 2379059"/>
              <a:gd name="connsiteY11" fmla="*/ 403046 h 595699"/>
              <a:gd name="connsiteX12" fmla="*/ 0 w 2379059"/>
              <a:gd name="connsiteY12" fmla="*/ 140055 h 595699"/>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62463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2006825 w 2379059"/>
              <a:gd name="connsiteY7" fmla="*/ 412694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412694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379059"/>
              <a:gd name="connsiteY0" fmla="*/ 194209 h 649853"/>
              <a:gd name="connsiteX1" fmla="*/ 1820708 w 2379059"/>
              <a:gd name="connsiteY1" fmla="*/ 194209 h 649853"/>
              <a:gd name="connsiteX2" fmla="*/ 2312974 w 2379059"/>
              <a:gd name="connsiteY2" fmla="*/ 0 h 649853"/>
              <a:gd name="connsiteX3" fmla="*/ 2379059 w 2379059"/>
              <a:gd name="connsiteY3" fmla="*/ 108309 h 649853"/>
              <a:gd name="connsiteX4" fmla="*/ 1982549 w 2379059"/>
              <a:gd name="connsiteY4" fmla="*/ 275130 h 649853"/>
              <a:gd name="connsiteX5" fmla="*/ 2379059 w 2379059"/>
              <a:gd name="connsiteY5" fmla="*/ 275130 h 649853"/>
              <a:gd name="connsiteX6" fmla="*/ 2379059 w 2379059"/>
              <a:gd name="connsiteY6" fmla="*/ 379081 h 649853"/>
              <a:gd name="connsiteX7" fmla="*/ 1982549 w 2379059"/>
              <a:gd name="connsiteY7" fmla="*/ 379081 h 649853"/>
              <a:gd name="connsiteX8" fmla="*/ 2379059 w 2379059"/>
              <a:gd name="connsiteY8" fmla="*/ 541544 h 649853"/>
              <a:gd name="connsiteX9" fmla="*/ 2312974 w 2379059"/>
              <a:gd name="connsiteY9" fmla="*/ 649853 h 649853"/>
              <a:gd name="connsiteX10" fmla="*/ 1828800 w 2379059"/>
              <a:gd name="connsiteY10" fmla="*/ 457200 h 649853"/>
              <a:gd name="connsiteX11" fmla="*/ 0 w 2379059"/>
              <a:gd name="connsiteY11" fmla="*/ 457200 h 649853"/>
              <a:gd name="connsiteX12" fmla="*/ 0 w 2379059"/>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379059 w 2445144"/>
              <a:gd name="connsiteY5" fmla="*/ 275130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 name="connsiteX0" fmla="*/ 0 w 2445144"/>
              <a:gd name="connsiteY0" fmla="*/ 194209 h 649853"/>
              <a:gd name="connsiteX1" fmla="*/ 1820708 w 2445144"/>
              <a:gd name="connsiteY1" fmla="*/ 194209 h 649853"/>
              <a:gd name="connsiteX2" fmla="*/ 2312974 w 2445144"/>
              <a:gd name="connsiteY2" fmla="*/ 0 h 649853"/>
              <a:gd name="connsiteX3" fmla="*/ 2379059 w 2445144"/>
              <a:gd name="connsiteY3" fmla="*/ 108309 h 649853"/>
              <a:gd name="connsiteX4" fmla="*/ 1982549 w 2445144"/>
              <a:gd name="connsiteY4" fmla="*/ 275130 h 649853"/>
              <a:gd name="connsiteX5" fmla="*/ 2445144 w 2445144"/>
              <a:gd name="connsiteY5" fmla="*/ 270772 h 649853"/>
              <a:gd name="connsiteX6" fmla="*/ 2445144 w 2445144"/>
              <a:gd name="connsiteY6" fmla="*/ 379081 h 649853"/>
              <a:gd name="connsiteX7" fmla="*/ 1982549 w 2445144"/>
              <a:gd name="connsiteY7" fmla="*/ 379081 h 649853"/>
              <a:gd name="connsiteX8" fmla="*/ 2379059 w 2445144"/>
              <a:gd name="connsiteY8" fmla="*/ 541544 h 649853"/>
              <a:gd name="connsiteX9" fmla="*/ 2312974 w 2445144"/>
              <a:gd name="connsiteY9" fmla="*/ 649853 h 649853"/>
              <a:gd name="connsiteX10" fmla="*/ 1828800 w 2445144"/>
              <a:gd name="connsiteY10" fmla="*/ 457200 h 649853"/>
              <a:gd name="connsiteX11" fmla="*/ 0 w 2445144"/>
              <a:gd name="connsiteY11" fmla="*/ 457200 h 649853"/>
              <a:gd name="connsiteX12" fmla="*/ 0 w 2445144"/>
              <a:gd name="connsiteY12" fmla="*/ 194209 h 64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5144" h="649853">
                <a:moveTo>
                  <a:pt x="0" y="194209"/>
                </a:moveTo>
                <a:lnTo>
                  <a:pt x="1820708" y="194209"/>
                </a:lnTo>
                <a:lnTo>
                  <a:pt x="2312974" y="0"/>
                </a:lnTo>
                <a:lnTo>
                  <a:pt x="2379059" y="108309"/>
                </a:lnTo>
                <a:lnTo>
                  <a:pt x="1982549" y="275130"/>
                </a:lnTo>
                <a:lnTo>
                  <a:pt x="2445144" y="270772"/>
                </a:lnTo>
                <a:lnTo>
                  <a:pt x="2445144" y="379081"/>
                </a:lnTo>
                <a:lnTo>
                  <a:pt x="1982549" y="379081"/>
                </a:lnTo>
                <a:lnTo>
                  <a:pt x="2379059" y="541544"/>
                </a:lnTo>
                <a:lnTo>
                  <a:pt x="2312974" y="649853"/>
                </a:lnTo>
                <a:lnTo>
                  <a:pt x="1828800" y="457200"/>
                </a:lnTo>
                <a:lnTo>
                  <a:pt x="0" y="457200"/>
                </a:lnTo>
                <a:lnTo>
                  <a:pt x="0" y="19420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One-to-many</a:t>
            </a:r>
            <a:endParaRPr lang="en-US" dirty="0"/>
          </a:p>
        </p:txBody>
      </p:sp>
    </p:spTree>
    <p:extLst>
      <p:ext uri="{BB962C8B-B14F-4D97-AF65-F5344CB8AC3E}">
        <p14:creationId xmlns:p14="http://schemas.microsoft.com/office/powerpoint/2010/main" val="197716552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Example – 3 datasets</a:t>
            </a:r>
          </a:p>
          <a:p>
            <a:endParaRPr lang="en-US" dirty="0" smtClean="0"/>
          </a:p>
          <a:p>
            <a:endParaRPr lang="en-US" dirty="0" smtClean="0"/>
          </a:p>
        </p:txBody>
      </p:sp>
      <p:sp>
        <p:nvSpPr>
          <p:cNvPr id="13" name="Rectangle 12"/>
          <p:cNvSpPr/>
          <p:nvPr/>
        </p:nvSpPr>
        <p:spPr>
          <a:xfrm>
            <a:off x="5867400" y="2590800"/>
            <a:ext cx="27432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Want one dataset with all three quiz grades</a:t>
            </a:r>
            <a:endParaRPr lang="en-US" dirty="0"/>
          </a:p>
        </p:txBody>
      </p:sp>
      <p:grpSp>
        <p:nvGrpSpPr>
          <p:cNvPr id="17" name="Group 16"/>
          <p:cNvGrpSpPr/>
          <p:nvPr/>
        </p:nvGrpSpPr>
        <p:grpSpPr>
          <a:xfrm>
            <a:off x="304800" y="2438400"/>
            <a:ext cx="4953000" cy="1143000"/>
            <a:chOff x="304800" y="2438400"/>
            <a:chExt cx="4953000" cy="1143000"/>
          </a:xfrm>
        </p:grpSpPr>
        <p:sp>
          <p:nvSpPr>
            <p:cNvPr id="7" name="TextBox 6"/>
            <p:cNvSpPr txBox="1"/>
            <p:nvPr/>
          </p:nvSpPr>
          <p:spPr>
            <a:xfrm>
              <a:off x="304800" y="2590800"/>
              <a:ext cx="1447800" cy="369332"/>
            </a:xfrm>
            <a:prstGeom prst="rect">
              <a:avLst/>
            </a:prstGeom>
            <a:noFill/>
          </p:spPr>
          <p:txBody>
            <a:bodyPr wrap="square" rtlCol="0">
              <a:spAutoFit/>
            </a:bodyPr>
            <a:lstStyle/>
            <a:p>
              <a:pPr algn="r"/>
              <a:r>
                <a:rPr lang="en-US" dirty="0" err="1" smtClean="0"/>
                <a:t>PersQuiz</a:t>
              </a:r>
              <a:endParaRPr lang="en-US" dirty="0"/>
            </a:p>
          </p:txBody>
        </p:sp>
        <p:pic>
          <p:nvPicPr>
            <p:cNvPr id="9221" name="Picture 5"/>
            <p:cNvPicPr>
              <a:picLocks noChangeAspect="1" noChangeArrowheads="1"/>
            </p:cNvPicPr>
            <p:nvPr/>
          </p:nvPicPr>
          <p:blipFill>
            <a:blip r:embed="rId2" cstate="print"/>
            <a:srcRect l="37500" t="42188" r="34375" b="46094"/>
            <a:stretch>
              <a:fillRect/>
            </a:stretch>
          </p:blipFill>
          <p:spPr bwMode="auto">
            <a:xfrm>
              <a:off x="1828800" y="2438400"/>
              <a:ext cx="3429000" cy="1143000"/>
            </a:xfrm>
            <a:prstGeom prst="rect">
              <a:avLst/>
            </a:prstGeom>
            <a:ln>
              <a:noFill/>
            </a:ln>
            <a:effectLst>
              <a:outerShdw blurRad="292100" dist="139700" dir="2700000" algn="tl" rotWithShape="0">
                <a:srgbClr val="333333">
                  <a:alpha val="65000"/>
                </a:srgbClr>
              </a:outerShdw>
            </a:effectLst>
          </p:spPr>
        </p:pic>
      </p:grpSp>
      <p:grpSp>
        <p:nvGrpSpPr>
          <p:cNvPr id="18" name="Group 17"/>
          <p:cNvGrpSpPr/>
          <p:nvPr/>
        </p:nvGrpSpPr>
        <p:grpSpPr>
          <a:xfrm>
            <a:off x="304800" y="3733800"/>
            <a:ext cx="4953000" cy="1143000"/>
            <a:chOff x="304800" y="3733800"/>
            <a:chExt cx="4953000" cy="1143000"/>
          </a:xfrm>
        </p:grpSpPr>
        <p:sp>
          <p:nvSpPr>
            <p:cNvPr id="8" name="TextBox 7"/>
            <p:cNvSpPr txBox="1"/>
            <p:nvPr/>
          </p:nvSpPr>
          <p:spPr>
            <a:xfrm>
              <a:off x="304800" y="3886200"/>
              <a:ext cx="1447800" cy="369332"/>
            </a:xfrm>
            <a:prstGeom prst="rect">
              <a:avLst/>
            </a:prstGeom>
            <a:noFill/>
          </p:spPr>
          <p:txBody>
            <a:bodyPr wrap="square" rtlCol="0">
              <a:spAutoFit/>
            </a:bodyPr>
            <a:lstStyle/>
            <a:p>
              <a:pPr algn="r"/>
              <a:r>
                <a:rPr lang="en-US" dirty="0" err="1" smtClean="0"/>
                <a:t>SocQuiz</a:t>
              </a:r>
              <a:endParaRPr lang="en-US" dirty="0"/>
            </a:p>
          </p:txBody>
        </p:sp>
        <p:pic>
          <p:nvPicPr>
            <p:cNvPr id="9222" name="Picture 6"/>
            <p:cNvPicPr>
              <a:picLocks noChangeAspect="1" noChangeArrowheads="1"/>
            </p:cNvPicPr>
            <p:nvPr/>
          </p:nvPicPr>
          <p:blipFill>
            <a:blip r:embed="rId3" cstate="print"/>
            <a:srcRect l="37500" t="42187" r="34375" b="46094"/>
            <a:stretch>
              <a:fillRect/>
            </a:stretch>
          </p:blipFill>
          <p:spPr bwMode="auto">
            <a:xfrm>
              <a:off x="1828800" y="3733800"/>
              <a:ext cx="3429000" cy="1143000"/>
            </a:xfrm>
            <a:prstGeom prst="rect">
              <a:avLst/>
            </a:prstGeom>
            <a:ln>
              <a:noFill/>
            </a:ln>
            <a:effectLst>
              <a:outerShdw blurRad="292100" dist="139700" dir="2700000" algn="tl" rotWithShape="0">
                <a:srgbClr val="333333">
                  <a:alpha val="65000"/>
                </a:srgbClr>
              </a:outerShdw>
            </a:effectLst>
          </p:spPr>
        </p:pic>
      </p:grpSp>
      <p:grpSp>
        <p:nvGrpSpPr>
          <p:cNvPr id="19" name="Group 18"/>
          <p:cNvGrpSpPr/>
          <p:nvPr/>
        </p:nvGrpSpPr>
        <p:grpSpPr>
          <a:xfrm>
            <a:off x="304800" y="5029200"/>
            <a:ext cx="4953000" cy="1143000"/>
            <a:chOff x="304800" y="5029200"/>
            <a:chExt cx="4953000" cy="1143000"/>
          </a:xfrm>
        </p:grpSpPr>
        <p:sp>
          <p:nvSpPr>
            <p:cNvPr id="9" name="TextBox 8"/>
            <p:cNvSpPr txBox="1"/>
            <p:nvPr/>
          </p:nvSpPr>
          <p:spPr>
            <a:xfrm>
              <a:off x="304800" y="5181600"/>
              <a:ext cx="1447800" cy="369332"/>
            </a:xfrm>
            <a:prstGeom prst="rect">
              <a:avLst/>
            </a:prstGeom>
            <a:noFill/>
          </p:spPr>
          <p:txBody>
            <a:bodyPr wrap="square" rtlCol="0">
              <a:spAutoFit/>
            </a:bodyPr>
            <a:lstStyle/>
            <a:p>
              <a:pPr algn="r"/>
              <a:r>
                <a:rPr lang="en-US" dirty="0" err="1" smtClean="0"/>
                <a:t>CogQuiz</a:t>
              </a:r>
              <a:endParaRPr lang="en-US" dirty="0"/>
            </a:p>
          </p:txBody>
        </p:sp>
        <p:pic>
          <p:nvPicPr>
            <p:cNvPr id="9223" name="Picture 7"/>
            <p:cNvPicPr>
              <a:picLocks noChangeAspect="1" noChangeArrowheads="1"/>
            </p:cNvPicPr>
            <p:nvPr/>
          </p:nvPicPr>
          <p:blipFill>
            <a:blip r:embed="rId4" cstate="print"/>
            <a:srcRect l="37500" t="42187" r="34375" b="46094"/>
            <a:stretch>
              <a:fillRect/>
            </a:stretch>
          </p:blipFill>
          <p:spPr bwMode="auto">
            <a:xfrm>
              <a:off x="1828800" y="5029200"/>
              <a:ext cx="3429000" cy="114300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3834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First sort the datasets using the PROC Sort</a:t>
            </a:r>
          </a:p>
          <a:p>
            <a:endParaRPr lang="en-US" dirty="0" smtClean="0"/>
          </a:p>
          <a:p>
            <a:endParaRPr lang="en-US" dirty="0" smtClean="0"/>
          </a:p>
        </p:txBody>
      </p:sp>
      <p:sp>
        <p:nvSpPr>
          <p:cNvPr id="13" name="Rectangle 12"/>
          <p:cNvSpPr/>
          <p:nvPr/>
        </p:nvSpPr>
        <p:spPr>
          <a:xfrm>
            <a:off x="5867400" y="2590800"/>
            <a:ext cx="2743200" cy="35052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Datasets </a:t>
            </a:r>
            <a:r>
              <a:rPr lang="en-US" b="1" dirty="0" smtClean="0"/>
              <a:t>must</a:t>
            </a:r>
            <a:r>
              <a:rPr lang="en-US" dirty="0" smtClean="0"/>
              <a:t> be sorted or the merge will not work properly</a:t>
            </a:r>
            <a:endParaRPr lang="en-US" dirty="0"/>
          </a:p>
        </p:txBody>
      </p:sp>
      <p:pic>
        <p:nvPicPr>
          <p:cNvPr id="10242" name="Picture 2"/>
          <p:cNvPicPr>
            <a:picLocks noChangeAspect="1" noChangeArrowheads="1"/>
          </p:cNvPicPr>
          <p:nvPr/>
        </p:nvPicPr>
        <p:blipFill>
          <a:blip r:embed="rId2" cstate="print"/>
          <a:srcRect l="18750" t="59375" r="48750" b="27344"/>
          <a:stretch>
            <a:fillRect/>
          </a:stretch>
        </p:blipFill>
        <p:spPr bwMode="auto">
          <a:xfrm>
            <a:off x="1219200" y="3200400"/>
            <a:ext cx="39624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265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statement</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Then merge in the DATA step</a:t>
            </a:r>
          </a:p>
          <a:p>
            <a:endParaRPr lang="en-US" dirty="0" smtClean="0"/>
          </a:p>
          <a:p>
            <a:endParaRPr lang="en-US" dirty="0" smtClean="0"/>
          </a:p>
        </p:txBody>
      </p:sp>
      <p:pic>
        <p:nvPicPr>
          <p:cNvPr id="11266" name="Picture 2"/>
          <p:cNvPicPr>
            <a:picLocks noChangeAspect="1" noChangeArrowheads="1"/>
          </p:cNvPicPr>
          <p:nvPr/>
        </p:nvPicPr>
        <p:blipFill>
          <a:blip r:embed="rId2" cstate="print"/>
          <a:srcRect l="18750" t="63281" r="48750" b="25781"/>
          <a:stretch>
            <a:fillRect/>
          </a:stretch>
        </p:blipFill>
        <p:spPr bwMode="auto">
          <a:xfrm>
            <a:off x="2438400" y="2514600"/>
            <a:ext cx="3962400" cy="1066800"/>
          </a:xfrm>
          <a:prstGeom prst="rect">
            <a:avLst/>
          </a:prstGeom>
          <a:ln>
            <a:noFill/>
          </a:ln>
          <a:effectLst>
            <a:outerShdw blurRad="292100" dist="139700" dir="2700000" algn="tl" rotWithShape="0">
              <a:srgbClr val="333333">
                <a:alpha val="65000"/>
              </a:srgbClr>
            </a:outerShdw>
          </a:effectLst>
        </p:spPr>
      </p:pic>
      <p:pic>
        <p:nvPicPr>
          <p:cNvPr id="11267" name="Picture 3"/>
          <p:cNvPicPr>
            <a:picLocks noChangeAspect="1" noChangeArrowheads="1"/>
          </p:cNvPicPr>
          <p:nvPr/>
        </p:nvPicPr>
        <p:blipFill>
          <a:blip r:embed="rId3" cstate="print"/>
          <a:srcRect l="37500" t="42188" r="33750" b="44531"/>
          <a:stretch>
            <a:fillRect/>
          </a:stretch>
        </p:blipFill>
        <p:spPr bwMode="auto">
          <a:xfrm>
            <a:off x="838200" y="4114800"/>
            <a:ext cx="3505200" cy="1295400"/>
          </a:xfrm>
          <a:prstGeom prst="rect">
            <a:avLst/>
          </a:prstGeom>
          <a:ln>
            <a:noFill/>
          </a:ln>
          <a:effectLst>
            <a:outerShdw blurRad="292100" dist="139700" dir="2700000" algn="tl" rotWithShape="0">
              <a:srgbClr val="333333">
                <a:alpha val="65000"/>
              </a:srgbClr>
            </a:outerShdw>
          </a:effectLst>
        </p:spPr>
      </p:pic>
      <p:pic>
        <p:nvPicPr>
          <p:cNvPr id="11268" name="Picture 4"/>
          <p:cNvPicPr>
            <a:picLocks noChangeAspect="1" noChangeArrowheads="1"/>
          </p:cNvPicPr>
          <p:nvPr/>
        </p:nvPicPr>
        <p:blipFill>
          <a:blip r:embed="rId4" cstate="print"/>
          <a:srcRect l="36875" t="7813" r="34375" b="78907"/>
          <a:stretch>
            <a:fillRect/>
          </a:stretch>
        </p:blipFill>
        <p:spPr bwMode="auto">
          <a:xfrm>
            <a:off x="4800600" y="4114800"/>
            <a:ext cx="35052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42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a:t>
            </a:r>
            <a:endParaRPr lang="en-US" dirty="0"/>
          </a:p>
        </p:txBody>
      </p:sp>
      <p:sp>
        <p:nvSpPr>
          <p:cNvPr id="3" name="Content Placeholder 2"/>
          <p:cNvSpPr>
            <a:spLocks noGrp="1"/>
          </p:cNvSpPr>
          <p:nvPr>
            <p:ph idx="1"/>
          </p:nvPr>
        </p:nvSpPr>
        <p:spPr>
          <a:xfrm>
            <a:off x="612648" y="1600200"/>
            <a:ext cx="8153400" cy="5105400"/>
          </a:xfrm>
        </p:spPr>
        <p:txBody>
          <a:bodyPr>
            <a:normAutofit/>
          </a:bodyPr>
          <a:lstStyle/>
          <a:p>
            <a:r>
              <a:rPr lang="en-US" dirty="0" smtClean="0"/>
              <a:t>Example – 2 datasets</a:t>
            </a:r>
          </a:p>
          <a:p>
            <a:pPr lvl="1"/>
            <a:r>
              <a:rPr lang="en-US" dirty="0" smtClean="0"/>
              <a:t>Some students took quiz 1, but not quiz 2</a:t>
            </a:r>
          </a:p>
          <a:p>
            <a:pPr lvl="1"/>
            <a:r>
              <a:rPr lang="en-US" dirty="0" smtClean="0"/>
              <a:t>Some students took quiz 2, but not quiz 1</a:t>
            </a:r>
          </a:p>
          <a:p>
            <a:pPr lvl="1"/>
            <a:r>
              <a:rPr lang="en-US" dirty="0" smtClean="0"/>
              <a:t>Some students took both quizzes</a:t>
            </a:r>
          </a:p>
          <a:p>
            <a:pPr lvl="1"/>
            <a:endParaRPr lang="en-US" dirty="0" smtClean="0"/>
          </a:p>
          <a:p>
            <a:endParaRPr lang="en-US" dirty="0" smtClean="0"/>
          </a:p>
          <a:p>
            <a:endParaRPr lang="en-US" dirty="0" smtClean="0"/>
          </a:p>
        </p:txBody>
      </p:sp>
      <p:pic>
        <p:nvPicPr>
          <p:cNvPr id="12291" name="Picture 3"/>
          <p:cNvPicPr>
            <a:picLocks noChangeAspect="1" noChangeArrowheads="1"/>
          </p:cNvPicPr>
          <p:nvPr/>
        </p:nvPicPr>
        <p:blipFill>
          <a:blip r:embed="rId2" cstate="print"/>
          <a:srcRect l="18125" t="23438" r="61875" b="47656"/>
          <a:stretch>
            <a:fillRect/>
          </a:stretch>
        </p:blipFill>
        <p:spPr bwMode="auto">
          <a:xfrm>
            <a:off x="3200400" y="3657600"/>
            <a:ext cx="2438400"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559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391400" cy="685800"/>
          </a:xfrm>
        </p:spPr>
        <p:txBody>
          <a:bodyPr>
            <a:normAutofit/>
          </a:bodyPr>
          <a:lstStyle/>
          <a:p>
            <a:r>
              <a:rPr lang="en-US" dirty="0" smtClean="0"/>
              <a:t>       Inner Joins</a:t>
            </a:r>
            <a:endParaRPr lang="en-US" dirty="0"/>
          </a:p>
        </p:txBody>
      </p:sp>
      <p:sp>
        <p:nvSpPr>
          <p:cNvPr id="4" name="Oval 3"/>
          <p:cNvSpPr/>
          <p:nvPr/>
        </p:nvSpPr>
        <p:spPr>
          <a:xfrm>
            <a:off x="3673929" y="1752600"/>
            <a:ext cx="3978729" cy="3962400"/>
          </a:xfrm>
          <a:prstGeom prst="ellipse">
            <a:avLst/>
          </a:prstGeom>
          <a:solidFill>
            <a:schemeClr val="accent2">
              <a:lumMod val="7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t>Students </a:t>
            </a:r>
          </a:p>
          <a:p>
            <a:pPr algn="r"/>
            <a:r>
              <a:rPr lang="en-US" sz="2800" dirty="0" smtClean="0"/>
              <a:t>who took </a:t>
            </a:r>
          </a:p>
          <a:p>
            <a:pPr algn="r"/>
            <a:r>
              <a:rPr lang="en-US" sz="2800" dirty="0" smtClean="0"/>
              <a:t>quiz 2</a:t>
            </a:r>
            <a:endParaRPr lang="en-US" dirty="0"/>
          </a:p>
        </p:txBody>
      </p:sp>
      <p:sp>
        <p:nvSpPr>
          <p:cNvPr id="3" name="Oval 2"/>
          <p:cNvSpPr/>
          <p:nvPr/>
        </p:nvSpPr>
        <p:spPr>
          <a:xfrm>
            <a:off x="1447800" y="1752600"/>
            <a:ext cx="3978729" cy="3962400"/>
          </a:xfrm>
          <a:prstGeom prst="ellipse">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Students </a:t>
            </a:r>
          </a:p>
          <a:p>
            <a:r>
              <a:rPr lang="en-US" sz="2800" dirty="0" smtClean="0"/>
              <a:t>who took </a:t>
            </a:r>
          </a:p>
          <a:p>
            <a:r>
              <a:rPr lang="en-US" sz="2800" dirty="0" smtClean="0"/>
              <a:t>quiz 1</a:t>
            </a:r>
            <a:endParaRPr lang="en-US" dirty="0"/>
          </a:p>
        </p:txBody>
      </p:sp>
      <p:sp>
        <p:nvSpPr>
          <p:cNvPr id="5" name="TextBox 4"/>
          <p:cNvSpPr txBox="1"/>
          <p:nvPr/>
        </p:nvSpPr>
        <p:spPr>
          <a:xfrm>
            <a:off x="3918858" y="3002340"/>
            <a:ext cx="1355271" cy="1569660"/>
          </a:xfrm>
          <a:prstGeom prst="rect">
            <a:avLst/>
          </a:prstGeom>
          <a:noFill/>
        </p:spPr>
        <p:txBody>
          <a:bodyPr wrap="square" rtlCol="0">
            <a:spAutoFit/>
          </a:bodyPr>
          <a:lstStyle/>
          <a:p>
            <a:pPr algn="ctr"/>
            <a:r>
              <a:rPr lang="en-US" sz="2400" dirty="0" smtClean="0">
                <a:solidFill>
                  <a:schemeClr val="bg1"/>
                </a:solidFill>
              </a:rPr>
              <a:t>Students who took both quizzes</a:t>
            </a:r>
            <a:endParaRPr lang="en-US" sz="2400" dirty="0">
              <a:solidFill>
                <a:schemeClr val="bg1"/>
              </a:solidFill>
            </a:endParaRPr>
          </a:p>
        </p:txBody>
      </p:sp>
      <p:sp>
        <p:nvSpPr>
          <p:cNvPr id="7" name="Double Brace 6"/>
          <p:cNvSpPr/>
          <p:nvPr/>
        </p:nvSpPr>
        <p:spPr>
          <a:xfrm>
            <a:off x="3429000" y="2514600"/>
            <a:ext cx="2286000" cy="2514600"/>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9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a:t>
            </a:r>
            <a:endParaRPr lang="en-US" dirty="0"/>
          </a:p>
        </p:txBody>
      </p:sp>
      <p:sp>
        <p:nvSpPr>
          <p:cNvPr id="3" name="Content Placeholder 2"/>
          <p:cNvSpPr>
            <a:spLocks noGrp="1"/>
          </p:cNvSpPr>
          <p:nvPr>
            <p:ph idx="1"/>
          </p:nvPr>
        </p:nvSpPr>
        <p:spPr>
          <a:xfrm>
            <a:off x="571500" y="838200"/>
            <a:ext cx="8153400" cy="5105400"/>
          </a:xfrm>
        </p:spPr>
        <p:txBody>
          <a:bodyPr>
            <a:normAutofit/>
          </a:bodyPr>
          <a:lstStyle/>
          <a:p>
            <a:r>
              <a:rPr lang="en-US" dirty="0" smtClean="0"/>
              <a:t>Use the IN= option</a:t>
            </a:r>
          </a:p>
          <a:p>
            <a:endParaRPr lang="en-US" dirty="0" smtClean="0"/>
          </a:p>
          <a:p>
            <a:endParaRPr lang="en-US" dirty="0" smtClean="0"/>
          </a:p>
        </p:txBody>
      </p:sp>
      <p:pic>
        <p:nvPicPr>
          <p:cNvPr id="13314" name="Picture 2"/>
          <p:cNvPicPr>
            <a:picLocks noChangeAspect="1" noChangeArrowheads="1"/>
          </p:cNvPicPr>
          <p:nvPr/>
        </p:nvPicPr>
        <p:blipFill>
          <a:blip r:embed="rId2" cstate="print"/>
          <a:srcRect l="18750" t="55469" r="43125" b="34375"/>
          <a:stretch>
            <a:fillRect/>
          </a:stretch>
        </p:blipFill>
        <p:spPr bwMode="auto">
          <a:xfrm>
            <a:off x="1995616" y="2743200"/>
            <a:ext cx="4648200" cy="990600"/>
          </a:xfrm>
          <a:prstGeom prst="rect">
            <a:avLst/>
          </a:prstGeom>
          <a:ln>
            <a:noFill/>
          </a:ln>
          <a:effectLst>
            <a:outerShdw blurRad="292100" dist="139700" dir="2700000" algn="tl" rotWithShape="0">
              <a:srgbClr val="333333">
                <a:alpha val="65000"/>
              </a:srgbClr>
            </a:outerShdw>
          </a:effectLst>
        </p:spPr>
      </p:pic>
      <p:sp>
        <p:nvSpPr>
          <p:cNvPr id="8" name="Down Arrow Callout 7"/>
          <p:cNvSpPr/>
          <p:nvPr/>
        </p:nvSpPr>
        <p:spPr>
          <a:xfrm>
            <a:off x="4648200" y="914400"/>
            <a:ext cx="2819400" cy="1676400"/>
          </a:xfrm>
          <a:prstGeom prst="down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IN= to create temporary aliases for the input datasets</a:t>
            </a:r>
            <a:endParaRPr lang="en-US" dirty="0"/>
          </a:p>
        </p:txBody>
      </p:sp>
      <p:sp>
        <p:nvSpPr>
          <p:cNvPr id="9" name="Up Arrow Callout 8"/>
          <p:cNvSpPr/>
          <p:nvPr/>
        </p:nvSpPr>
        <p:spPr>
          <a:xfrm>
            <a:off x="990600" y="4114800"/>
            <a:ext cx="3581400" cy="20574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a:t>
            </a:r>
            <a:r>
              <a:rPr lang="en-US" dirty="0" err="1" smtClean="0"/>
              <a:t>subsetting</a:t>
            </a:r>
            <a:r>
              <a:rPr lang="en-US" dirty="0" smtClean="0"/>
              <a:t> IF to only include observations in both datasets</a:t>
            </a:r>
          </a:p>
          <a:p>
            <a:pPr algn="ctr"/>
            <a:endParaRPr lang="en-US" dirty="0" smtClean="0"/>
          </a:p>
          <a:p>
            <a:pPr algn="ctr"/>
            <a:r>
              <a:rPr lang="en-US" sz="1600" b="1" dirty="0" smtClean="0">
                <a:solidFill>
                  <a:srgbClr val="000000"/>
                </a:solidFill>
                <a:latin typeface="Courier New"/>
              </a:rPr>
              <a:t>Q1 = </a:t>
            </a:r>
            <a:r>
              <a:rPr lang="en-US" sz="1600" b="1" dirty="0" smtClean="0">
                <a:solidFill>
                  <a:srgbClr val="008080"/>
                </a:solidFill>
                <a:latin typeface="Courier New"/>
              </a:rPr>
              <a:t>1</a:t>
            </a:r>
            <a:r>
              <a:rPr lang="en-US" sz="1600" dirty="0" smtClean="0"/>
              <a:t> means the observation is in the Q1 (</a:t>
            </a:r>
            <a:r>
              <a:rPr lang="en-US" sz="1600" dirty="0" err="1" smtClean="0"/>
              <a:t>PersQuiz</a:t>
            </a:r>
            <a:r>
              <a:rPr lang="en-US" sz="1600" dirty="0" smtClean="0"/>
              <a:t>) dataset</a:t>
            </a:r>
            <a:endParaRPr lang="en-US" sz="1600" dirty="0"/>
          </a:p>
        </p:txBody>
      </p:sp>
      <p:pic>
        <p:nvPicPr>
          <p:cNvPr id="13315" name="Picture 3"/>
          <p:cNvPicPr>
            <a:picLocks noChangeAspect="1" noChangeArrowheads="1"/>
          </p:cNvPicPr>
          <p:nvPr/>
        </p:nvPicPr>
        <p:blipFill>
          <a:blip r:embed="rId3" cstate="print"/>
          <a:srcRect l="39375" t="7813" r="37500" b="81250"/>
          <a:stretch>
            <a:fillRect/>
          </a:stretch>
        </p:blipFill>
        <p:spPr bwMode="auto">
          <a:xfrm>
            <a:off x="5533768" y="4876800"/>
            <a:ext cx="2924432" cy="106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201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638175" y="963613"/>
            <a:ext cx="77914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pPr marL="0" lvl="1" eaLnBrk="1" hangingPunct="1">
              <a:spcBef>
                <a:spcPct val="20000"/>
              </a:spcBef>
            </a:pPr>
            <a:endParaRPr lang="en-US" altLang="en-US" sz="2400">
              <a:solidFill>
                <a:schemeClr val="tx1"/>
              </a:solidFill>
              <a:latin typeface="Arial" panose="020B0604020202020204" pitchFamily="34" charset="0"/>
            </a:endParaRPr>
          </a:p>
          <a:p>
            <a:endParaRPr lang="en-US" altLang="en-US" sz="2400">
              <a:solidFill>
                <a:schemeClr val="tx1"/>
              </a:solidFill>
              <a:latin typeface="Arial" panose="020B0604020202020204" pitchFamily="34" charset="0"/>
            </a:endParaRPr>
          </a:p>
        </p:txBody>
      </p:sp>
      <p:sp>
        <p:nvSpPr>
          <p:cNvPr id="17411" name="Title 1"/>
          <p:cNvSpPr>
            <a:spLocks noGrp="1"/>
          </p:cNvSpPr>
          <p:nvPr>
            <p:ph type="title"/>
          </p:nvPr>
        </p:nvSpPr>
        <p:spPr/>
        <p:txBody>
          <a:bodyPr/>
          <a:lstStyle/>
          <a:p>
            <a:pPr eaLnBrk="1" hangingPunct="1"/>
            <a:r>
              <a:rPr lang="en-US" altLang="en-US" smtClean="0">
                <a:solidFill>
                  <a:schemeClr val="bg1"/>
                </a:solidFill>
              </a:rPr>
              <a:t>Sample DO Loops with Item Lists</a:t>
            </a:r>
          </a:p>
        </p:txBody>
      </p:sp>
      <p:sp>
        <p:nvSpPr>
          <p:cNvPr id="1741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FFD17B7-46F8-46BB-BAFD-8BF35470B5A3}" type="slidenum">
              <a:rPr lang="en-US" altLang="en-US">
                <a:solidFill>
                  <a:schemeClr val="tx1"/>
                </a:solidFill>
              </a:rPr>
              <a:pPr/>
              <a:t>16</a:t>
            </a:fld>
            <a:endParaRPr lang="en-US" altLang="en-US">
              <a:solidFill>
                <a:schemeClr val="tx1"/>
              </a:solidFill>
              <a:latin typeface="Times New Roman" panose="02020603050405020304" pitchFamily="18" charset="0"/>
            </a:endParaRPr>
          </a:p>
        </p:txBody>
      </p:sp>
      <p:sp>
        <p:nvSpPr>
          <p:cNvPr id="17413" name="TextBox 5"/>
          <p:cNvSpPr txBox="1">
            <a:spLocks noChangeArrowheads="1"/>
          </p:cNvSpPr>
          <p:nvPr/>
        </p:nvSpPr>
        <p:spPr bwMode="auto">
          <a:xfrm>
            <a:off x="1612900" y="4708525"/>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17414" name="TextBox 7"/>
          <p:cNvSpPr txBox="1">
            <a:spLocks noChangeArrowheads="1"/>
          </p:cNvSpPr>
          <p:nvPr/>
        </p:nvSpPr>
        <p:spPr bwMode="auto">
          <a:xfrm>
            <a:off x="808038" y="3652838"/>
            <a:ext cx="5213350" cy="1120775"/>
          </a:xfrm>
          <a:prstGeom prst="rect">
            <a:avLst/>
          </a:prstGeom>
          <a:solidFill>
            <a:srgbClr val="FFFFFF"/>
          </a:solidFill>
          <a:ln w="38100">
            <a:solidFill>
              <a:schemeClr val="tx2"/>
            </a:solidFill>
            <a:miter lim="800000"/>
            <a:headEnd/>
            <a:tailEnd/>
          </a:ln>
        </p:spPr>
        <p:txBody>
          <a:bodyPr lIns="88900" tIns="88900" rIns="88900" bIns="88900">
            <a:spAutoFit/>
          </a:bodyPr>
          <a:lstStyle/>
          <a:p>
            <a:pPr eaLnBrk="0" hangingPunct="0">
              <a:lnSpc>
                <a:spcPct val="85000"/>
              </a:lnSpc>
            </a:pPr>
            <a:r>
              <a:rPr lang="en-US" altLang="en-US" sz="2400" b="1">
                <a:solidFill>
                  <a:schemeClr val="tx1"/>
                </a:solidFill>
                <a:latin typeface="Courier New" panose="02070309020205020404" pitchFamily="49" charset="0"/>
              </a:rPr>
              <a:t>do odd=1,3,5,7,9;</a:t>
            </a:r>
          </a:p>
          <a:p>
            <a:pPr eaLnBrk="0" hangingPunct="0">
              <a:lnSpc>
                <a:spcPct val="85000"/>
              </a:lnSpc>
            </a:pPr>
            <a:r>
              <a:rPr lang="en-US" altLang="en-US" sz="2400" b="1">
                <a:solidFill>
                  <a:schemeClr val="tx1"/>
                </a:solidFill>
                <a:latin typeface="Courier New" panose="02070309020205020404" pitchFamily="49" charset="0"/>
              </a:rPr>
              <a:t>   …</a:t>
            </a:r>
          </a:p>
          <a:p>
            <a:pPr eaLnBrk="0" hangingPunct="0">
              <a:lnSpc>
                <a:spcPct val="85000"/>
              </a:lnSpc>
            </a:pPr>
            <a:r>
              <a:rPr lang="en-US" altLang="en-US" sz="2400" b="1">
                <a:solidFill>
                  <a:schemeClr val="tx1"/>
                </a:solidFill>
                <a:latin typeface="Courier New" panose="02070309020205020404" pitchFamily="49" charset="0"/>
              </a:rPr>
              <a:t>end;</a:t>
            </a:r>
          </a:p>
        </p:txBody>
      </p:sp>
      <p:sp>
        <p:nvSpPr>
          <p:cNvPr id="17415" name="TextBox 8"/>
          <p:cNvSpPr txBox="1">
            <a:spLocks noChangeArrowheads="1"/>
          </p:cNvSpPr>
          <p:nvPr/>
        </p:nvSpPr>
        <p:spPr bwMode="auto">
          <a:xfrm>
            <a:off x="1612900" y="4708525"/>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17416" name="TextBox 9"/>
          <p:cNvSpPr txBox="1">
            <a:spLocks noChangeArrowheads="1"/>
          </p:cNvSpPr>
          <p:nvPr/>
        </p:nvSpPr>
        <p:spPr bwMode="auto">
          <a:xfrm>
            <a:off x="785813" y="2324100"/>
            <a:ext cx="5213350" cy="1135063"/>
          </a:xfrm>
          <a:prstGeom prst="rect">
            <a:avLst/>
          </a:prstGeom>
          <a:solidFill>
            <a:srgbClr val="FFFFFF"/>
          </a:solidFill>
          <a:ln w="38100">
            <a:solidFill>
              <a:schemeClr val="tx2"/>
            </a:solidFill>
            <a:miter lim="800000"/>
            <a:headEnd/>
            <a:tailEnd/>
          </a:ln>
        </p:spPr>
        <p:txBody>
          <a:bodyPr lIns="88900" tIns="88900" rIns="88900" bIns="88900">
            <a:spAutoFit/>
          </a:bodyPr>
          <a:lstStyle/>
          <a:p>
            <a:pPr eaLnBrk="0" hangingPunct="0">
              <a:lnSpc>
                <a:spcPct val="85000"/>
              </a:lnSpc>
            </a:pPr>
            <a:r>
              <a:rPr lang="en-US" altLang="en-US" sz="2400" b="1">
                <a:solidFill>
                  <a:schemeClr val="tx1"/>
                </a:solidFill>
                <a:latin typeface="Courier New" panose="02070309020205020404" pitchFamily="49" charset="0"/>
              </a:rPr>
              <a:t>do Month='JAN','FEB','MAR';</a:t>
            </a:r>
          </a:p>
          <a:p>
            <a:pPr eaLnBrk="0" hangingPunct="0">
              <a:lnSpc>
                <a:spcPct val="85000"/>
              </a:lnSpc>
            </a:pPr>
            <a:r>
              <a:rPr lang="en-US" altLang="en-US" sz="2400" b="1">
                <a:solidFill>
                  <a:schemeClr val="tx1"/>
                </a:solidFill>
                <a:latin typeface="Courier New" panose="02070309020205020404" pitchFamily="49" charset="0"/>
              </a:rPr>
              <a:t>   …</a:t>
            </a:r>
          </a:p>
          <a:p>
            <a:pPr eaLnBrk="0" hangingPunct="0">
              <a:lnSpc>
                <a:spcPct val="85000"/>
              </a:lnSpc>
            </a:pPr>
            <a:r>
              <a:rPr lang="en-US" altLang="en-US" sz="2400" b="1">
                <a:solidFill>
                  <a:schemeClr val="tx1"/>
                </a:solidFill>
                <a:latin typeface="Courier New" panose="02070309020205020404" pitchFamily="49" charset="0"/>
              </a:rPr>
              <a:t>end;</a:t>
            </a:r>
          </a:p>
        </p:txBody>
      </p:sp>
      <p:sp>
        <p:nvSpPr>
          <p:cNvPr id="17417" name="TextBox 10"/>
          <p:cNvSpPr txBox="1">
            <a:spLocks noChangeArrowheads="1"/>
          </p:cNvSpPr>
          <p:nvPr/>
        </p:nvSpPr>
        <p:spPr bwMode="auto">
          <a:xfrm>
            <a:off x="808038" y="5024438"/>
            <a:ext cx="5213350" cy="1120775"/>
          </a:xfrm>
          <a:prstGeom prst="rect">
            <a:avLst/>
          </a:prstGeom>
          <a:solidFill>
            <a:srgbClr val="FFFFFF"/>
          </a:solidFill>
          <a:ln w="38100">
            <a:solidFill>
              <a:schemeClr val="tx2"/>
            </a:solidFill>
            <a:miter lim="800000"/>
            <a:headEnd/>
            <a:tailEnd/>
          </a:ln>
        </p:spPr>
        <p:txBody>
          <a:bodyPr lIns="88900" tIns="88900" rIns="88900" bIns="88900">
            <a:spAutoFit/>
          </a:bodyPr>
          <a:lstStyle/>
          <a:p>
            <a:pPr eaLnBrk="0" hangingPunct="0">
              <a:lnSpc>
                <a:spcPct val="85000"/>
              </a:lnSpc>
            </a:pPr>
            <a:r>
              <a:rPr lang="en-US" altLang="en-US" sz="2400" b="1">
                <a:solidFill>
                  <a:schemeClr val="tx1"/>
                </a:solidFill>
                <a:latin typeface="Courier New" panose="02070309020205020404" pitchFamily="49" charset="0"/>
              </a:rPr>
              <a:t>do i=Var1,Var2,Var3;</a:t>
            </a:r>
          </a:p>
          <a:p>
            <a:pPr eaLnBrk="0" hangingPunct="0">
              <a:lnSpc>
                <a:spcPct val="85000"/>
              </a:lnSpc>
            </a:pPr>
            <a:r>
              <a:rPr lang="en-US" altLang="en-US" sz="2400" b="1">
                <a:solidFill>
                  <a:schemeClr val="tx1"/>
                </a:solidFill>
                <a:latin typeface="Courier New" panose="02070309020205020404" pitchFamily="49" charset="0"/>
              </a:rPr>
              <a:t>   …</a:t>
            </a:r>
          </a:p>
          <a:p>
            <a:pPr eaLnBrk="0" hangingPunct="0">
              <a:lnSpc>
                <a:spcPct val="85000"/>
              </a:lnSpc>
            </a:pPr>
            <a:r>
              <a:rPr lang="en-US" altLang="en-US" sz="2400" b="1">
                <a:solidFill>
                  <a:schemeClr val="tx1"/>
                </a:solidFill>
                <a:latin typeface="Courier New" panose="02070309020205020404" pitchFamily="49" charset="0"/>
              </a:rPr>
              <a:t>end;</a:t>
            </a:r>
          </a:p>
        </p:txBody>
      </p:sp>
      <p:sp>
        <p:nvSpPr>
          <p:cNvPr id="17418" name="Line Callout 2 12"/>
          <p:cNvSpPr>
            <a:spLocks/>
          </p:cNvSpPr>
          <p:nvPr/>
        </p:nvSpPr>
        <p:spPr bwMode="auto">
          <a:xfrm>
            <a:off x="7034213" y="2487613"/>
            <a:ext cx="1524000" cy="795337"/>
          </a:xfrm>
          <a:prstGeom prst="borderCallout2">
            <a:avLst>
              <a:gd name="adj1" fmla="val 18750"/>
              <a:gd name="adj2" fmla="val 0"/>
              <a:gd name="adj3" fmla="val 18750"/>
              <a:gd name="adj4" fmla="val -8333"/>
              <a:gd name="adj5" fmla="val 18898"/>
              <a:gd name="adj6" fmla="val -66449"/>
            </a:avLst>
          </a:prstGeom>
          <a:solidFill>
            <a:srgbClr val="FFF2BE"/>
          </a:solidFill>
          <a:ln w="38100" algn="ctr">
            <a:solidFill>
              <a:srgbClr val="000000"/>
            </a:solidFill>
            <a:round/>
            <a:headEnd type="none" w="med" len="lg"/>
            <a:tailEnd type="triangle" w="med" len="lg"/>
          </a:ln>
        </p:spPr>
        <p:txBody>
          <a:bodyPr lIns="88900" tIns="88900" rIns="88900" bIns="88900">
            <a:spAutoFit/>
          </a:bodyPr>
          <a:lstStyle/>
          <a:p>
            <a:pPr eaLnBrk="0" hangingPunct="0"/>
            <a:r>
              <a:rPr lang="en-US" altLang="en-US" sz="2000" b="1">
                <a:solidFill>
                  <a:schemeClr val="tx1"/>
                </a:solidFill>
              </a:rPr>
              <a:t> Character constants</a:t>
            </a:r>
          </a:p>
        </p:txBody>
      </p:sp>
      <p:sp>
        <p:nvSpPr>
          <p:cNvPr id="17419" name="Line Callout 2 13"/>
          <p:cNvSpPr>
            <a:spLocks/>
          </p:cNvSpPr>
          <p:nvPr/>
        </p:nvSpPr>
        <p:spPr bwMode="auto">
          <a:xfrm>
            <a:off x="7056438" y="3760788"/>
            <a:ext cx="1524000" cy="795337"/>
          </a:xfrm>
          <a:prstGeom prst="borderCallout2">
            <a:avLst>
              <a:gd name="adj1" fmla="val 18750"/>
              <a:gd name="adj2" fmla="val 0"/>
              <a:gd name="adj3" fmla="val 18750"/>
              <a:gd name="adj4" fmla="val -8333"/>
              <a:gd name="adj5" fmla="val 18898"/>
              <a:gd name="adj6" fmla="val -67273"/>
            </a:avLst>
          </a:prstGeom>
          <a:solidFill>
            <a:srgbClr val="FFF2BE"/>
          </a:solidFill>
          <a:ln w="38100" algn="ctr">
            <a:solidFill>
              <a:srgbClr val="000000"/>
            </a:solidFill>
            <a:round/>
            <a:headEnd type="none" w="med" len="lg"/>
            <a:tailEnd type="triangle" w="med" len="lg"/>
          </a:ln>
        </p:spPr>
        <p:txBody>
          <a:bodyPr lIns="88900" tIns="88900" rIns="88900" bIns="88900">
            <a:spAutoFit/>
          </a:bodyPr>
          <a:lstStyle/>
          <a:p>
            <a:pPr eaLnBrk="0" hangingPunct="0"/>
            <a:r>
              <a:rPr lang="en-US" altLang="en-US" sz="2000" b="1">
                <a:solidFill>
                  <a:schemeClr val="tx1"/>
                </a:solidFill>
              </a:rPr>
              <a:t> Numeric constants</a:t>
            </a:r>
          </a:p>
        </p:txBody>
      </p:sp>
      <p:sp>
        <p:nvSpPr>
          <p:cNvPr id="17420" name="Line Callout 2 14"/>
          <p:cNvSpPr>
            <a:spLocks/>
          </p:cNvSpPr>
          <p:nvPr/>
        </p:nvSpPr>
        <p:spPr bwMode="auto">
          <a:xfrm>
            <a:off x="7088188" y="5176838"/>
            <a:ext cx="1466850" cy="487362"/>
          </a:xfrm>
          <a:prstGeom prst="borderCallout2">
            <a:avLst>
              <a:gd name="adj1" fmla="val 18750"/>
              <a:gd name="adj2" fmla="val 0"/>
              <a:gd name="adj3" fmla="val 18750"/>
              <a:gd name="adj4" fmla="val -8333"/>
              <a:gd name="adj5" fmla="val 17736"/>
              <a:gd name="adj6" fmla="val -72398"/>
            </a:avLst>
          </a:prstGeom>
          <a:solidFill>
            <a:srgbClr val="FFF2BE"/>
          </a:solidFill>
          <a:ln w="38100" algn="ctr">
            <a:solidFill>
              <a:srgbClr val="000000"/>
            </a:solidFill>
            <a:round/>
            <a:headEnd type="none" w="med" len="lg"/>
            <a:tailEnd type="triangle" w="med" len="lg"/>
          </a:ln>
        </p:spPr>
        <p:txBody>
          <a:bodyPr lIns="88900" tIns="88900" rIns="88900" bIns="88900">
            <a:spAutoFit/>
          </a:bodyPr>
          <a:lstStyle/>
          <a:p>
            <a:pPr eaLnBrk="0" hangingPunct="0"/>
            <a:r>
              <a:rPr lang="en-US" altLang="en-US" sz="2000" b="1">
                <a:solidFill>
                  <a:schemeClr val="tx1"/>
                </a:solidFill>
              </a:rPr>
              <a:t> Variables </a:t>
            </a:r>
          </a:p>
        </p:txBody>
      </p:sp>
      <p:sp>
        <p:nvSpPr>
          <p:cNvPr id="13" name="TextBox 12"/>
          <p:cNvSpPr txBox="1"/>
          <p:nvPr/>
        </p:nvSpPr>
        <p:spPr>
          <a:xfrm>
            <a:off x="676275" y="1039813"/>
            <a:ext cx="7829550" cy="923925"/>
          </a:xfrm>
          <a:prstGeom prst="rect">
            <a:avLst/>
          </a:prstGeom>
          <a:noFill/>
        </p:spPr>
        <p:txBody>
          <a:bodyPr>
            <a:spAutoFit/>
          </a:bodyPr>
          <a:lstStyle/>
          <a:p>
            <a:pPr marL="0" lvl="1" eaLnBrk="0" hangingPunct="0">
              <a:defRPr/>
            </a:pPr>
            <a:r>
              <a:rPr lang="en-US" dirty="0">
                <a:solidFill>
                  <a:schemeClr val="tx1"/>
                </a:solidFill>
                <a:latin typeface="Arial"/>
                <a:ea typeface="Microsoft YaHei" charset="-122"/>
              </a:rPr>
              <a:t>Items in the list can </a:t>
            </a:r>
            <a:r>
              <a:rPr lang="en-US" dirty="0">
                <a:solidFill>
                  <a:schemeClr val="tx1"/>
                </a:solidFill>
                <a:latin typeface="+mn-lt"/>
                <a:ea typeface="Microsoft YaHei" charset="-122"/>
              </a:rPr>
              <a:t>be</a:t>
            </a:r>
            <a:r>
              <a:rPr lang="en-US" dirty="0">
                <a:solidFill>
                  <a:schemeClr val="tx1"/>
                </a:solidFill>
                <a:latin typeface="Arial"/>
                <a:ea typeface="Microsoft YaHei" charset="-122"/>
              </a:rPr>
              <a:t> all numeric or all character constants, or they can be variables.</a:t>
            </a:r>
          </a:p>
          <a:p>
            <a:pPr eaLnBrk="0" hangingPunct="0">
              <a:defRPr/>
            </a:pPr>
            <a:endParaRPr lang="en-US" dirty="0">
              <a:solidFill>
                <a:schemeClr val="tx1"/>
              </a:solidFill>
              <a:latin typeface="Arial"/>
              <a:ea typeface="Microsoft YaHei" charset="-122"/>
            </a:endParaRPr>
          </a:p>
        </p:txBody>
      </p:sp>
    </p:spTree>
    <p:extLst>
      <p:ext uri="{BB962C8B-B14F-4D97-AF65-F5344CB8AC3E}">
        <p14:creationId xmlns:p14="http://schemas.microsoft.com/office/powerpoint/2010/main" val="133661605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391400" cy="685800"/>
          </a:xfrm>
        </p:spPr>
        <p:txBody>
          <a:bodyPr>
            <a:normAutofit/>
          </a:bodyPr>
          <a:lstStyle/>
          <a:p>
            <a:r>
              <a:rPr lang="en-US" dirty="0" smtClean="0"/>
              <a:t>Excluding Joins</a:t>
            </a:r>
            <a:endParaRPr lang="en-US" dirty="0"/>
          </a:p>
        </p:txBody>
      </p:sp>
      <p:sp>
        <p:nvSpPr>
          <p:cNvPr id="4" name="Oval 3"/>
          <p:cNvSpPr/>
          <p:nvPr/>
        </p:nvSpPr>
        <p:spPr>
          <a:xfrm>
            <a:off x="3673929" y="1752600"/>
            <a:ext cx="3978729" cy="3962400"/>
          </a:xfrm>
          <a:prstGeom prst="ellipse">
            <a:avLst/>
          </a:prstGeom>
          <a:solidFill>
            <a:schemeClr val="accent2">
              <a:lumMod val="7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dirty="0" smtClean="0"/>
              <a:t>Students </a:t>
            </a:r>
          </a:p>
          <a:p>
            <a:pPr algn="r"/>
            <a:r>
              <a:rPr lang="en-US" sz="2800" dirty="0" smtClean="0"/>
              <a:t>who took </a:t>
            </a:r>
          </a:p>
          <a:p>
            <a:pPr algn="r"/>
            <a:r>
              <a:rPr lang="en-US" sz="2800" dirty="0" smtClean="0"/>
              <a:t>quiz 2</a:t>
            </a:r>
            <a:endParaRPr lang="en-US" dirty="0"/>
          </a:p>
        </p:txBody>
      </p:sp>
      <p:sp>
        <p:nvSpPr>
          <p:cNvPr id="3" name="Oval 2"/>
          <p:cNvSpPr/>
          <p:nvPr/>
        </p:nvSpPr>
        <p:spPr>
          <a:xfrm>
            <a:off x="1447800" y="1752600"/>
            <a:ext cx="3978729" cy="3962400"/>
          </a:xfrm>
          <a:prstGeom prst="ellipse">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Students </a:t>
            </a:r>
          </a:p>
          <a:p>
            <a:r>
              <a:rPr lang="en-US" sz="2800" dirty="0" smtClean="0"/>
              <a:t>who took </a:t>
            </a:r>
          </a:p>
          <a:p>
            <a:r>
              <a:rPr lang="en-US" sz="2800" dirty="0" smtClean="0"/>
              <a:t>quiz 1</a:t>
            </a:r>
            <a:endParaRPr lang="en-US" dirty="0"/>
          </a:p>
        </p:txBody>
      </p:sp>
      <p:sp>
        <p:nvSpPr>
          <p:cNvPr id="5" name="TextBox 4"/>
          <p:cNvSpPr txBox="1"/>
          <p:nvPr/>
        </p:nvSpPr>
        <p:spPr>
          <a:xfrm>
            <a:off x="3918858" y="3002340"/>
            <a:ext cx="1355271" cy="1569660"/>
          </a:xfrm>
          <a:prstGeom prst="rect">
            <a:avLst/>
          </a:prstGeom>
          <a:noFill/>
        </p:spPr>
        <p:txBody>
          <a:bodyPr wrap="square" rtlCol="0">
            <a:spAutoFit/>
          </a:bodyPr>
          <a:lstStyle/>
          <a:p>
            <a:pPr algn="ctr"/>
            <a:r>
              <a:rPr lang="en-US" sz="2400" dirty="0" smtClean="0">
                <a:solidFill>
                  <a:schemeClr val="bg1"/>
                </a:solidFill>
              </a:rPr>
              <a:t>Students who took both quizzes</a:t>
            </a:r>
            <a:endParaRPr lang="en-US" sz="2400" dirty="0">
              <a:solidFill>
                <a:schemeClr val="bg1"/>
              </a:solidFill>
            </a:endParaRPr>
          </a:p>
        </p:txBody>
      </p:sp>
      <p:sp>
        <p:nvSpPr>
          <p:cNvPr id="7" name="Double Brace 6"/>
          <p:cNvSpPr/>
          <p:nvPr/>
        </p:nvSpPr>
        <p:spPr>
          <a:xfrm>
            <a:off x="1600200" y="2438400"/>
            <a:ext cx="2209800" cy="2514600"/>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607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l="18750" t="55470" r="43125" b="34374"/>
          <a:stretch>
            <a:fillRect/>
          </a:stretch>
        </p:blipFill>
        <p:spPr bwMode="auto">
          <a:xfrm>
            <a:off x="990600" y="1981200"/>
            <a:ext cx="4648200" cy="99060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271016" y="0"/>
            <a:ext cx="7635240" cy="647700"/>
          </a:xfrm>
        </p:spPr>
        <p:txBody>
          <a:bodyPr/>
          <a:lstStyle/>
          <a:p>
            <a:r>
              <a:rPr lang="en-US" dirty="0" smtClean="0"/>
              <a:t>Excluding Joins</a:t>
            </a:r>
            <a:endParaRPr lang="en-US" dirty="0"/>
          </a:p>
        </p:txBody>
      </p:sp>
      <p:sp>
        <p:nvSpPr>
          <p:cNvPr id="3" name="Content Placeholder 2"/>
          <p:cNvSpPr>
            <a:spLocks noGrp="1"/>
          </p:cNvSpPr>
          <p:nvPr>
            <p:ph idx="1"/>
          </p:nvPr>
        </p:nvSpPr>
        <p:spPr>
          <a:xfrm>
            <a:off x="536448" y="1066800"/>
            <a:ext cx="8455152" cy="5105400"/>
          </a:xfrm>
        </p:spPr>
        <p:txBody>
          <a:bodyPr>
            <a:normAutofit/>
          </a:bodyPr>
          <a:lstStyle/>
          <a:p>
            <a:r>
              <a:rPr lang="en-US" dirty="0" smtClean="0"/>
              <a:t>Who took Quiz 1, but not Quiz 2?</a:t>
            </a:r>
          </a:p>
          <a:p>
            <a:endParaRPr lang="en-US" dirty="0" smtClean="0"/>
          </a:p>
          <a:p>
            <a:endParaRPr lang="en-US" dirty="0" smtClean="0"/>
          </a:p>
        </p:txBody>
      </p:sp>
      <p:sp>
        <p:nvSpPr>
          <p:cNvPr id="9" name="Up Arrow Callout 8"/>
          <p:cNvSpPr/>
          <p:nvPr/>
        </p:nvSpPr>
        <p:spPr>
          <a:xfrm>
            <a:off x="957649" y="3429000"/>
            <a:ext cx="3581400" cy="2590800"/>
          </a:xfrm>
          <a:prstGeom prst="upArrowCallout">
            <a:avLst>
              <a:gd name="adj1" fmla="val 25000"/>
              <a:gd name="adj2" fmla="val 25000"/>
              <a:gd name="adj3" fmla="val 25000"/>
              <a:gd name="adj4" fmla="val 6715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 </a:t>
            </a:r>
            <a:r>
              <a:rPr lang="en-US" dirty="0" err="1" smtClean="0"/>
              <a:t>subsetting</a:t>
            </a:r>
            <a:r>
              <a:rPr lang="en-US" dirty="0" smtClean="0"/>
              <a:t> IF to only include observations in one dataset that are not in the other</a:t>
            </a:r>
          </a:p>
          <a:p>
            <a:pPr algn="ctr"/>
            <a:endParaRPr lang="en-US" dirty="0" smtClean="0"/>
          </a:p>
          <a:p>
            <a:pPr algn="ctr"/>
            <a:r>
              <a:rPr lang="en-US" sz="1600" b="1" dirty="0" smtClean="0">
                <a:solidFill>
                  <a:srgbClr val="000000"/>
                </a:solidFill>
                <a:latin typeface="Courier New"/>
              </a:rPr>
              <a:t>Q2 = </a:t>
            </a:r>
            <a:r>
              <a:rPr lang="en-US" sz="1600" b="1" dirty="0" smtClean="0">
                <a:solidFill>
                  <a:srgbClr val="008080"/>
                </a:solidFill>
                <a:latin typeface="Courier New"/>
              </a:rPr>
              <a:t>0</a:t>
            </a:r>
            <a:r>
              <a:rPr lang="en-US" sz="1600" dirty="0" smtClean="0"/>
              <a:t> means the observation is in </a:t>
            </a:r>
            <a:r>
              <a:rPr lang="en-US" sz="1600" b="1" dirty="0" smtClean="0"/>
              <a:t>not</a:t>
            </a:r>
            <a:r>
              <a:rPr lang="en-US" sz="1600" dirty="0" smtClean="0"/>
              <a:t> Q2 (</a:t>
            </a:r>
            <a:r>
              <a:rPr lang="en-US" sz="1600" dirty="0" err="1" smtClean="0"/>
              <a:t>SocQuiz</a:t>
            </a:r>
            <a:r>
              <a:rPr lang="en-US" sz="1600" dirty="0" smtClean="0"/>
              <a:t>) dataset</a:t>
            </a:r>
            <a:endParaRPr lang="en-US" sz="1600" dirty="0"/>
          </a:p>
        </p:txBody>
      </p:sp>
      <p:sp>
        <p:nvSpPr>
          <p:cNvPr id="10" name="Rectangle 9"/>
          <p:cNvSpPr/>
          <p:nvPr/>
        </p:nvSpPr>
        <p:spPr>
          <a:xfrm>
            <a:off x="6400800" y="1828800"/>
            <a:ext cx="2438400" cy="1295400"/>
          </a:xfrm>
          <a:prstGeom prst="rect">
            <a:avLst/>
          </a:prstGeom>
        </p:spPr>
        <p:style>
          <a:lnRef idx="1">
            <a:schemeClr val="accent1"/>
          </a:lnRef>
          <a:fillRef idx="2">
            <a:schemeClr val="accent1"/>
          </a:fillRef>
          <a:effectRef idx="1">
            <a:schemeClr val="accent1"/>
          </a:effectRef>
          <a:fontRef idx="minor">
            <a:schemeClr val="dk1"/>
          </a:fontRef>
        </p:style>
        <p:txBody>
          <a:bodyPr lIns="274320" rIns="274320" rtlCol="0" anchor="ctr"/>
          <a:lstStyle/>
          <a:p>
            <a:pPr algn="ctr"/>
            <a:r>
              <a:rPr lang="en-US" dirty="0" smtClean="0"/>
              <a:t>We’ll discuss other inner and outer joins with PROC SQL</a:t>
            </a:r>
            <a:endParaRPr lang="en-US" dirty="0"/>
          </a:p>
        </p:txBody>
      </p:sp>
      <p:pic>
        <p:nvPicPr>
          <p:cNvPr id="14339" name="Picture 3"/>
          <p:cNvPicPr>
            <a:picLocks noChangeAspect="1" noChangeArrowheads="1"/>
          </p:cNvPicPr>
          <p:nvPr/>
        </p:nvPicPr>
        <p:blipFill>
          <a:blip r:embed="rId3" cstate="print"/>
          <a:srcRect l="38750" t="7813" r="37500" b="83594"/>
          <a:stretch>
            <a:fillRect/>
          </a:stretch>
        </p:blipFill>
        <p:spPr bwMode="auto">
          <a:xfrm>
            <a:off x="5486400" y="4572000"/>
            <a:ext cx="2895600" cy="83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095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build="allAtOnce"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09481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Example</a:t>
            </a:r>
          </a:p>
        </p:txBody>
      </p:sp>
      <p:sp>
        <p:nvSpPr>
          <p:cNvPr id="18435"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On January 1 of each year, an Study   employee invests $5,000 in an account. Determine the value </a:t>
            </a:r>
            <a:br>
              <a:rPr lang="en-US" altLang="en-US" smtClean="0"/>
            </a:br>
            <a:r>
              <a:rPr lang="en-US" altLang="en-US" smtClean="0"/>
              <a:t>of the account after three years based on a constant annual interest rate of 4.5 percent,  ting in 2008. </a:t>
            </a:r>
          </a:p>
        </p:txBody>
      </p:sp>
      <p:sp>
        <p:nvSpPr>
          <p:cNvPr id="1843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2F9A174-B0A7-4D10-A6CA-92D345721E0E}" type="slidenum">
              <a:rPr lang="en-US" altLang="en-US"/>
              <a:pPr/>
              <a:t>17</a:t>
            </a:fld>
            <a:endParaRPr lang="en-US" altLang="en-US">
              <a:latin typeface="Times New Roman" panose="02020603050405020304" pitchFamily="18" charset="0"/>
            </a:endParaRPr>
          </a:p>
        </p:txBody>
      </p:sp>
      <p:sp>
        <p:nvSpPr>
          <p:cNvPr id="1843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8438"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8439"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8440" name="Text Box 10"/>
          <p:cNvSpPr txBox="1">
            <a:spLocks noChangeArrowheads="1"/>
          </p:cNvSpPr>
          <p:nvPr/>
        </p:nvSpPr>
        <p:spPr bwMode="auto">
          <a:xfrm>
            <a:off x="685800" y="2895600"/>
            <a:ext cx="5434013"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data invest;</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   do Year=2008 to 2010;</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      Capital+(Capital*.045);</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run;</a:t>
            </a:r>
          </a:p>
        </p:txBody>
      </p:sp>
      <p:sp>
        <p:nvSpPr>
          <p:cNvPr id="18441"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p207d03</a:t>
            </a:r>
          </a:p>
        </p:txBody>
      </p:sp>
      <p:sp>
        <p:nvSpPr>
          <p:cNvPr id="18442" name="Rectangle 12"/>
          <p:cNvSpPr>
            <a:spLocks noChangeArrowheads="1"/>
          </p:cNvSpPr>
          <p:nvPr>
            <p:custDataLst>
              <p:tags r:id="rId1"/>
            </p:custDataLst>
          </p:nvPr>
        </p:nvSpPr>
        <p:spPr bwMode="auto">
          <a:xfrm>
            <a:off x="1277938" y="3251200"/>
            <a:ext cx="38893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8443" name="Rectangle 13"/>
          <p:cNvSpPr>
            <a:spLocks noChangeArrowheads="1"/>
          </p:cNvSpPr>
          <p:nvPr>
            <p:custDataLst>
              <p:tags r:id="rId2"/>
            </p:custDataLst>
          </p:nvPr>
        </p:nvSpPr>
        <p:spPr bwMode="auto">
          <a:xfrm>
            <a:off x="1814513" y="3562350"/>
            <a:ext cx="2438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8444" name="Rectangle 14"/>
          <p:cNvSpPr>
            <a:spLocks noChangeArrowheads="1"/>
          </p:cNvSpPr>
          <p:nvPr>
            <p:custDataLst>
              <p:tags r:id="rId3"/>
            </p:custDataLst>
          </p:nvPr>
        </p:nvSpPr>
        <p:spPr bwMode="auto">
          <a:xfrm>
            <a:off x="1814513" y="3873500"/>
            <a:ext cx="42354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8445" name="Rectangle 15"/>
          <p:cNvSpPr>
            <a:spLocks noChangeArrowheads="1"/>
          </p:cNvSpPr>
          <p:nvPr>
            <p:custDataLst>
              <p:tags r:id="rId4"/>
            </p:custDataLst>
          </p:nvPr>
        </p:nvSpPr>
        <p:spPr bwMode="auto">
          <a:xfrm>
            <a:off x="1277938" y="418465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4886641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1945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AB1913-9B4E-4B5F-9138-1CDA3A0C52C4}" type="slidenum">
              <a:rPr lang="en-US" altLang="en-US">
                <a:solidFill>
                  <a:schemeClr val="tx1"/>
                </a:solidFill>
              </a:rPr>
              <a:pPr/>
              <a:t>18</a:t>
            </a:fld>
            <a:endParaRPr lang="en-US" altLang="en-US">
              <a:solidFill>
                <a:schemeClr val="tx1"/>
              </a:solidFill>
              <a:latin typeface="Times New Roman" panose="02020603050405020304" pitchFamily="18" charset="0"/>
            </a:endParaRPr>
          </a:p>
        </p:txBody>
      </p:sp>
      <p:sp>
        <p:nvSpPr>
          <p:cNvPr id="19460"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19461"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19462"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55187" name="Group 17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9478"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19479"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19480" name="Rectangle 40"/>
          <p:cNvSpPr>
            <a:spLocks noChangeArrowheads="1"/>
          </p:cNvSpPr>
          <p:nvPr>
            <p:custDataLst>
              <p:tags r:id="rId1"/>
            </p:custDataLst>
          </p:nvPr>
        </p:nvSpPr>
        <p:spPr bwMode="auto">
          <a:xfrm>
            <a:off x="711200" y="1143000"/>
            <a:ext cx="1727200" cy="3048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19481" name="Text Box 41"/>
          <p:cNvSpPr txBox="1">
            <a:spLocks noChangeArrowheads="1"/>
          </p:cNvSpPr>
          <p:nvPr>
            <p:custDataLst>
              <p:tags r:id="rId2"/>
            </p:custDataLst>
          </p:nvPr>
        </p:nvSpPr>
        <p:spPr bwMode="auto">
          <a:xfrm>
            <a:off x="4222750" y="3448050"/>
            <a:ext cx="2222500" cy="549275"/>
          </a:xfrm>
          <a:prstGeom prst="rect">
            <a:avLst/>
          </a:prstGeom>
          <a:solidFill>
            <a:srgbClr val="666699"/>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400" b="1">
                <a:solidFill>
                  <a:schemeClr val="tx1"/>
                </a:solidFill>
                <a:latin typeface="Arial" panose="020B0604020202020204" pitchFamily="34" charset="0"/>
              </a:rPr>
              <a:t>Initialize PDV</a:t>
            </a:r>
          </a:p>
        </p:txBody>
      </p:sp>
      <p:sp>
        <p:nvSpPr>
          <p:cNvPr id="19482" name="Text Box 155"/>
          <p:cNvSpPr txBox="1">
            <a:spLocks noChangeArrowheads="1"/>
          </p:cNvSpPr>
          <p:nvPr/>
        </p:nvSpPr>
        <p:spPr bwMode="auto">
          <a:xfrm>
            <a:off x="712788" y="5354638"/>
            <a:ext cx="7821612"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eaLnBrk="0" hangingPunct="0">
              <a:tabLst>
                <a:tab pos="514350" algn="l"/>
              </a:tabLst>
              <a:defRPr>
                <a:solidFill>
                  <a:schemeClr val="bg1"/>
                </a:solidFill>
                <a:latin typeface="Myriad Pro" charset="0"/>
                <a:ea typeface="Microsoft YaHei" panose="020B0503020204020204" pitchFamily="34" charset="-122"/>
              </a:defRPr>
            </a:lvl1pPr>
            <a:lvl2pPr eaLnBrk="0" hangingPunct="0">
              <a:tabLst>
                <a:tab pos="514350" algn="l"/>
              </a:tabLst>
              <a:defRPr>
                <a:solidFill>
                  <a:schemeClr val="bg1"/>
                </a:solidFill>
                <a:latin typeface="Myriad Pro" charset="0"/>
                <a:ea typeface="Microsoft YaHei" panose="020B0503020204020204" pitchFamily="34" charset="-122"/>
              </a:defRPr>
            </a:lvl2pPr>
            <a:lvl3pPr eaLnBrk="0" hangingPunct="0">
              <a:tabLst>
                <a:tab pos="514350" algn="l"/>
              </a:tabLst>
              <a:defRPr>
                <a:solidFill>
                  <a:schemeClr val="bg1"/>
                </a:solidFill>
                <a:latin typeface="Myriad Pro" charset="0"/>
                <a:ea typeface="Microsoft YaHei" panose="020B0503020204020204" pitchFamily="34" charset="-122"/>
              </a:defRPr>
            </a:lvl3pPr>
            <a:lvl4pPr eaLnBrk="0" hangingPunct="0">
              <a:tabLst>
                <a:tab pos="514350" algn="l"/>
              </a:tabLst>
              <a:defRPr>
                <a:solidFill>
                  <a:schemeClr val="bg1"/>
                </a:solidFill>
                <a:latin typeface="Myriad Pro" charset="0"/>
                <a:ea typeface="Microsoft YaHei" panose="020B0503020204020204" pitchFamily="34" charset="-122"/>
              </a:defRPr>
            </a:lvl4pPr>
            <a:lvl5pPr eaLnBrk="0" hangingPunct="0">
              <a:tabLst>
                <a:tab pos="514350" algn="l"/>
              </a:tabLst>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514350" algn="l"/>
              </a:tabLst>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514350" algn="l"/>
              </a:tabLst>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514350" algn="l"/>
              </a:tabLst>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514350" algn="l"/>
              </a:tabLst>
              <a:defRPr>
                <a:solidFill>
                  <a:schemeClr val="bg1"/>
                </a:solidFill>
                <a:latin typeface="Myriad Pro" charset="0"/>
                <a:ea typeface="Microsoft YaHei" panose="020B0503020204020204" pitchFamily="34" charset="-122"/>
              </a:defRPr>
            </a:lvl9pPr>
          </a:lstStyle>
          <a:p>
            <a:pPr>
              <a:spcBef>
                <a:spcPct val="50000"/>
              </a:spcBef>
            </a:pPr>
            <a:r>
              <a:rPr lang="en-US" altLang="en-US" sz="2400" b="1">
                <a:solidFill>
                  <a:schemeClr val="tx1"/>
                </a:solidFill>
                <a:latin typeface="Arial" panose="020B0604020202020204" pitchFamily="34" charset="0"/>
                <a:sym typeface="Wingdings" panose="05000000000000000000" pitchFamily="2" charset="2"/>
              </a:rPr>
              <a:t> 	</a:t>
            </a:r>
            <a:r>
              <a:rPr lang="en-US" altLang="en-US" sz="2800" b="1">
                <a:solidFill>
                  <a:schemeClr val="tx1"/>
                </a:solidFill>
                <a:latin typeface="Courier New" panose="02070309020205020404" pitchFamily="49" charset="0"/>
              </a:rPr>
              <a:t>Capital</a:t>
            </a:r>
            <a:r>
              <a:rPr lang="en-US" altLang="en-US" sz="2400">
                <a:solidFill>
                  <a:schemeClr val="tx1"/>
                </a:solidFill>
                <a:latin typeface="Arial" panose="020B0604020202020204" pitchFamily="34" charset="0"/>
              </a:rPr>
              <a:t> is used in a sum statement, so it is 	automatically initialized to zero and retained.</a:t>
            </a:r>
          </a:p>
        </p:txBody>
      </p:sp>
    </p:spTree>
    <p:extLst>
      <p:ext uri="{BB962C8B-B14F-4D97-AF65-F5344CB8AC3E}">
        <p14:creationId xmlns:p14="http://schemas.microsoft.com/office/powerpoint/2010/main" val="19490650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0483"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976309-F24D-4AA7-8344-0542FD46915F}" type="slidenum">
              <a:rPr lang="en-US" altLang="en-US">
                <a:solidFill>
                  <a:schemeClr val="tx1"/>
                </a:solidFill>
              </a:rPr>
              <a:pPr/>
              <a:t>19</a:t>
            </a:fld>
            <a:endParaRPr lang="en-US" altLang="en-US">
              <a:solidFill>
                <a:schemeClr val="tx1"/>
              </a:solidFill>
              <a:latin typeface="Times New Roman" panose="02020603050405020304" pitchFamily="18" charset="0"/>
            </a:endParaRPr>
          </a:p>
        </p:txBody>
      </p:sp>
      <p:sp>
        <p:nvSpPr>
          <p:cNvPr id="20484"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0485"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0486"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57155"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2008</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0502"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0503"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0504" name="AutoShape 43"/>
          <p:cNvSpPr>
            <a:spLocks noChangeArrowheads="1"/>
          </p:cNvSpPr>
          <p:nvPr/>
        </p:nvSpPr>
        <p:spPr bwMode="auto">
          <a:xfrm>
            <a:off x="5734050" y="1001713"/>
            <a:ext cx="2212975" cy="2017712"/>
          </a:xfrm>
          <a:prstGeom prst="flowChartDecision">
            <a:avLst/>
          </a:prstGeom>
          <a:solidFill>
            <a:srgbClr val="9C0409"/>
          </a:solidFill>
          <a:ln w="28575">
            <a:solidFill>
              <a:schemeClr val="tx1"/>
            </a:solidFill>
            <a:miter lim="800000"/>
            <a:headEnd type="none" w="sm" len="sm"/>
            <a:tailEnd type="none" w="sm" len="sm"/>
          </a:ln>
        </p:spPr>
        <p:txBody>
          <a:bodyPr>
            <a:spAutoFit/>
          </a:bodyPr>
          <a:lstStyle/>
          <a:p>
            <a:pPr algn="ctr" eaLnBrk="0" hangingPunct="0"/>
            <a:r>
              <a:rPr lang="en-US" altLang="en-US" sz="2000" b="1">
                <a:solidFill>
                  <a:schemeClr val="tx1"/>
                </a:solidFill>
              </a:rPr>
              <a:t>Is </a:t>
            </a:r>
            <a:r>
              <a:rPr lang="en-US" altLang="en-US" sz="2000" b="1">
                <a:solidFill>
                  <a:schemeClr val="tx1"/>
                </a:solidFill>
                <a:latin typeface="Courier New" panose="02070309020205020404" pitchFamily="49" charset="0"/>
              </a:rPr>
              <a:t>Year</a:t>
            </a:r>
          </a:p>
          <a:p>
            <a:pPr algn="ctr" eaLnBrk="0" hangingPunct="0"/>
            <a:r>
              <a:rPr lang="en-US" altLang="en-US" sz="2000" b="1">
                <a:solidFill>
                  <a:schemeClr val="tx1"/>
                </a:solidFill>
              </a:rPr>
              <a:t>out of</a:t>
            </a:r>
          </a:p>
          <a:p>
            <a:pPr algn="ctr" eaLnBrk="0" hangingPunct="0"/>
            <a:r>
              <a:rPr lang="en-US" altLang="en-US" sz="2000" b="1">
                <a:solidFill>
                  <a:schemeClr val="tx1"/>
                </a:solidFill>
              </a:rPr>
              <a:t>range?</a:t>
            </a:r>
          </a:p>
        </p:txBody>
      </p:sp>
      <p:sp>
        <p:nvSpPr>
          <p:cNvPr id="20505" name="Rectangle 44"/>
          <p:cNvSpPr>
            <a:spLocks noChangeArrowheads="1"/>
          </p:cNvSpPr>
          <p:nvPr>
            <p:custDataLst>
              <p:tags r:id="rId1"/>
            </p:custDataLst>
          </p:nvPr>
        </p:nvSpPr>
        <p:spPr bwMode="auto">
          <a:xfrm>
            <a:off x="1143000" y="1371600"/>
            <a:ext cx="28686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12634589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a:xfrm>
            <a:off x="533400" y="838200"/>
            <a:ext cx="8458200" cy="5181600"/>
          </a:xfrm>
        </p:spPr>
        <p:txBody>
          <a:bodyPr>
            <a:normAutofit/>
          </a:bodyPr>
          <a:lstStyle/>
          <a:p>
            <a:r>
              <a:rPr lang="en-US" dirty="0" smtClean="0"/>
              <a:t>Processing </a:t>
            </a:r>
            <a:r>
              <a:rPr lang="en-US" dirty="0"/>
              <a:t>Data </a:t>
            </a:r>
            <a:r>
              <a:rPr lang="en-US" dirty="0" smtClean="0"/>
              <a:t>Iteratively</a:t>
            </a:r>
          </a:p>
          <a:p>
            <a:pPr lvl="1"/>
            <a:r>
              <a:rPr lang="en-US" dirty="0" smtClean="0"/>
              <a:t>Do Loop processing</a:t>
            </a:r>
          </a:p>
          <a:p>
            <a:pPr lvl="1"/>
            <a:r>
              <a:rPr lang="en-US" dirty="0" smtClean="0"/>
              <a:t>SAS Array processing</a:t>
            </a:r>
          </a:p>
          <a:p>
            <a:pPr lvl="1"/>
            <a:r>
              <a:rPr lang="en-US" dirty="0" smtClean="0"/>
              <a:t>Using SAS Arrays</a:t>
            </a:r>
          </a:p>
          <a:p>
            <a:endParaRPr lang="en-US" dirty="0"/>
          </a:p>
          <a:p>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1212850" y="114300"/>
            <a:ext cx="7621588" cy="520700"/>
          </a:xfrm>
        </p:spPr>
        <p:txBody>
          <a:bodyPr/>
          <a:lstStyle/>
          <a:p>
            <a:pPr eaLnBrk="1" hangingPunct="1"/>
            <a:r>
              <a:rPr lang="en-US" altLang="en-US" smtClean="0">
                <a:solidFill>
                  <a:schemeClr val="bg1"/>
                </a:solidFill>
              </a:rPr>
              <a:t>Execution: Performing Repetitive Calculations</a:t>
            </a:r>
          </a:p>
        </p:txBody>
      </p:sp>
      <p:sp>
        <p:nvSpPr>
          <p:cNvPr id="21507" name="Slide Number Placeholder 3"/>
          <p:cNvSpPr>
            <a:spLocks noGrp="1"/>
          </p:cNvSpPr>
          <p:nvPr>
            <p:ph type="sldNum" sz="quarter" idx="4294967295"/>
          </p:nvPr>
        </p:nvSpPr>
        <p:spPr bwMode="auto">
          <a:xfrm>
            <a:off x="-58738" y="6477000"/>
            <a:ext cx="533401"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DCD4085-6AB3-4D68-A20E-9003FC835B1E}" type="slidenum">
              <a:rPr lang="en-US" altLang="en-US">
                <a:solidFill>
                  <a:schemeClr val="tx1"/>
                </a:solidFill>
              </a:rPr>
              <a:pPr/>
              <a:t>20</a:t>
            </a:fld>
            <a:endParaRPr lang="en-US" altLang="en-US">
              <a:solidFill>
                <a:schemeClr val="tx1"/>
              </a:solidFill>
              <a:latin typeface="Times New Roman" panose="02020603050405020304" pitchFamily="18" charset="0"/>
            </a:endParaRPr>
          </a:p>
        </p:txBody>
      </p:sp>
      <p:sp>
        <p:nvSpPr>
          <p:cNvPr id="21508" name="Animation Flag"/>
          <p:cNvSpPr txBox="1">
            <a:spLocks noChangeArrowheads="1"/>
          </p:cNvSpPr>
          <p:nvPr/>
        </p:nvSpPr>
        <p:spPr bwMode="auto">
          <a:xfrm>
            <a:off x="8513763"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1509" name="Text Box 4"/>
          <p:cNvSpPr txBox="1">
            <a:spLocks noChangeArrowheads="1"/>
          </p:cNvSpPr>
          <p:nvPr/>
        </p:nvSpPr>
        <p:spPr bwMode="auto">
          <a:xfrm>
            <a:off x="1541463" y="3581400"/>
            <a:ext cx="17938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1510" name="Rectangle 5"/>
          <p:cNvSpPr>
            <a:spLocks noChangeArrowheads="1"/>
          </p:cNvSpPr>
          <p:nvPr/>
        </p:nvSpPr>
        <p:spPr bwMode="auto">
          <a:xfrm>
            <a:off x="625475"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59203" name="Group 99"/>
          <p:cNvGraphicFramePr>
            <a:graphicFrameLocks noGrp="1"/>
          </p:cNvGraphicFramePr>
          <p:nvPr/>
        </p:nvGraphicFramePr>
        <p:xfrm>
          <a:off x="442913"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2008</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1526" name="AutoShape 38"/>
          <p:cNvSpPr>
            <a:spLocks noChangeArrowheads="1"/>
          </p:cNvSpPr>
          <p:nvPr/>
        </p:nvSpPr>
        <p:spPr bwMode="auto">
          <a:xfrm>
            <a:off x="3040063" y="4370388"/>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1527" name="AutoShape 39"/>
          <p:cNvSpPr>
            <a:spLocks noChangeArrowheads="1"/>
          </p:cNvSpPr>
          <p:nvPr/>
        </p:nvSpPr>
        <p:spPr bwMode="auto">
          <a:xfrm rot="5400000">
            <a:off x="5630863"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1528" name="Rectangle 42"/>
          <p:cNvSpPr>
            <a:spLocks noChangeArrowheads="1"/>
          </p:cNvSpPr>
          <p:nvPr>
            <p:custDataLst>
              <p:tags r:id="rId1"/>
            </p:custDataLst>
          </p:nvPr>
        </p:nvSpPr>
        <p:spPr bwMode="auto">
          <a:xfrm>
            <a:off x="1516063" y="1644650"/>
            <a:ext cx="1900237" cy="25241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1529" name="AutoShape 44"/>
          <p:cNvSpPr>
            <a:spLocks/>
          </p:cNvSpPr>
          <p:nvPr/>
        </p:nvSpPr>
        <p:spPr bwMode="auto">
          <a:xfrm>
            <a:off x="5964238" y="3556000"/>
            <a:ext cx="1355725" cy="487363"/>
          </a:xfrm>
          <a:prstGeom prst="borderCallout2">
            <a:avLst>
              <a:gd name="adj1" fmla="val 53421"/>
              <a:gd name="adj2" fmla="val 0"/>
              <a:gd name="adj3" fmla="val 53421"/>
              <a:gd name="adj4" fmla="val -1037"/>
              <a:gd name="adj5" fmla="val 152500"/>
              <a:gd name="adj6" fmla="val -87472"/>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0 + 5000</a:t>
            </a:r>
          </a:p>
        </p:txBody>
      </p:sp>
    </p:spTree>
    <p:extLst>
      <p:ext uri="{BB962C8B-B14F-4D97-AF65-F5344CB8AC3E}">
        <p14:creationId xmlns:p14="http://schemas.microsoft.com/office/powerpoint/2010/main" val="20973961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2531"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2532"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2533"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61250" name="Group 98"/>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2008</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2549"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2550"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2551" name="AutoShape 41"/>
          <p:cNvSpPr>
            <a:spLocks/>
          </p:cNvSpPr>
          <p:nvPr/>
        </p:nvSpPr>
        <p:spPr bwMode="auto">
          <a:xfrm>
            <a:off x="5802313" y="3557588"/>
            <a:ext cx="2670175" cy="485775"/>
          </a:xfrm>
          <a:prstGeom prst="borderCallout2">
            <a:avLst>
              <a:gd name="adj1" fmla="val 52014"/>
              <a:gd name="adj2" fmla="val -560"/>
              <a:gd name="adj3" fmla="val 49602"/>
              <a:gd name="adj4" fmla="val -458"/>
              <a:gd name="adj5" fmla="val 152306"/>
              <a:gd name="adj6" fmla="val -30796"/>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5000 + (5000 * .045)</a:t>
            </a:r>
          </a:p>
        </p:txBody>
      </p:sp>
      <p:sp>
        <p:nvSpPr>
          <p:cNvPr id="22552" name="Rectangle 44"/>
          <p:cNvSpPr>
            <a:spLocks noChangeArrowheads="1"/>
          </p:cNvSpPr>
          <p:nvPr>
            <p:custDataLst>
              <p:tags r:id="rId1"/>
            </p:custDataLst>
          </p:nvPr>
        </p:nvSpPr>
        <p:spPr bwMode="auto">
          <a:xfrm>
            <a:off x="1447800" y="1828800"/>
            <a:ext cx="4224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41208593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355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2DDEA1-40CB-4325-B3BE-0D7B8F67892C}" type="slidenum">
              <a:rPr lang="en-US" altLang="en-US">
                <a:solidFill>
                  <a:schemeClr val="tx1"/>
                </a:solidFill>
              </a:rPr>
              <a:pPr/>
              <a:t>22</a:t>
            </a:fld>
            <a:endParaRPr lang="en-US" altLang="en-US">
              <a:solidFill>
                <a:schemeClr val="tx1"/>
              </a:solidFill>
              <a:latin typeface="Times New Roman" panose="02020603050405020304" pitchFamily="18" charset="0"/>
            </a:endParaRPr>
          </a:p>
        </p:txBody>
      </p:sp>
      <p:sp>
        <p:nvSpPr>
          <p:cNvPr id="23556"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3557"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3558"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63297" name="Group 97"/>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2009</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3574"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3575"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3576" name="AutoShape 40"/>
          <p:cNvSpPr>
            <a:spLocks/>
          </p:cNvSpPr>
          <p:nvPr/>
        </p:nvSpPr>
        <p:spPr bwMode="auto">
          <a:xfrm>
            <a:off x="3249613" y="3602038"/>
            <a:ext cx="1249362" cy="485775"/>
          </a:xfrm>
          <a:prstGeom prst="borderCallout2">
            <a:avLst>
              <a:gd name="adj1" fmla="val 49157"/>
              <a:gd name="adj2" fmla="val -1032"/>
              <a:gd name="adj3" fmla="val 51630"/>
              <a:gd name="adj4" fmla="val -1519"/>
              <a:gd name="adj5" fmla="val 139634"/>
              <a:gd name="adj6" fmla="val -91866"/>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Year + 1</a:t>
            </a:r>
          </a:p>
        </p:txBody>
      </p:sp>
      <p:sp>
        <p:nvSpPr>
          <p:cNvPr id="23577" name="Rectangle 42"/>
          <p:cNvSpPr>
            <a:spLocks noChangeArrowheads="1"/>
          </p:cNvSpPr>
          <p:nvPr>
            <p:custDataLst>
              <p:tags r:id="rId1"/>
            </p:custDataLst>
          </p:nvPr>
        </p:nvSpPr>
        <p:spPr bwMode="auto">
          <a:xfrm>
            <a:off x="1066800" y="212090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9221624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457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9781FAC-C82D-48BB-97DA-038916C2B5EB}" type="slidenum">
              <a:rPr lang="en-US" altLang="en-US">
                <a:solidFill>
                  <a:schemeClr val="tx1"/>
                </a:solidFill>
              </a:rPr>
              <a:pPr/>
              <a:t>23</a:t>
            </a:fld>
            <a:endParaRPr lang="en-US" altLang="en-US">
              <a:solidFill>
                <a:schemeClr val="tx1"/>
              </a:solidFill>
              <a:latin typeface="Times New Roman" panose="02020603050405020304" pitchFamily="18" charset="0"/>
            </a:endParaRPr>
          </a:p>
        </p:txBody>
      </p:sp>
      <p:sp>
        <p:nvSpPr>
          <p:cNvPr id="24580"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4581"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4582"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65348" name="Group 100"/>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2009</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4598"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4599"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4600" name="Rectangle 44"/>
          <p:cNvSpPr>
            <a:spLocks noChangeArrowheads="1"/>
          </p:cNvSpPr>
          <p:nvPr>
            <p:custDataLst>
              <p:tags r:id="rId1"/>
            </p:custDataLst>
          </p:nvPr>
        </p:nvSpPr>
        <p:spPr bwMode="auto">
          <a:xfrm>
            <a:off x="1447800" y="1320800"/>
            <a:ext cx="3859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4601" name="AutoShape 83"/>
          <p:cNvSpPr>
            <a:spLocks noChangeArrowheads="1"/>
          </p:cNvSpPr>
          <p:nvPr/>
        </p:nvSpPr>
        <p:spPr bwMode="auto">
          <a:xfrm>
            <a:off x="5734050" y="1001713"/>
            <a:ext cx="2212975" cy="2017712"/>
          </a:xfrm>
          <a:prstGeom prst="flowChartDecision">
            <a:avLst/>
          </a:prstGeom>
          <a:solidFill>
            <a:srgbClr val="9C0409"/>
          </a:solidFill>
          <a:ln w="28575">
            <a:solidFill>
              <a:schemeClr val="tx1"/>
            </a:solidFill>
            <a:miter lim="800000"/>
            <a:headEnd type="none" w="sm" len="sm"/>
            <a:tailEnd type="none" w="sm" len="sm"/>
          </a:ln>
        </p:spPr>
        <p:txBody>
          <a:bodyPr>
            <a:spAutoFit/>
          </a:bodyPr>
          <a:lstStyle/>
          <a:p>
            <a:pPr algn="ctr" eaLnBrk="0" hangingPunct="0"/>
            <a:r>
              <a:rPr lang="en-US" altLang="en-US" sz="2000" b="1">
                <a:solidFill>
                  <a:schemeClr val="tx1"/>
                </a:solidFill>
              </a:rPr>
              <a:t>Is </a:t>
            </a:r>
            <a:r>
              <a:rPr lang="en-US" altLang="en-US" sz="2000" b="1">
                <a:solidFill>
                  <a:schemeClr val="tx1"/>
                </a:solidFill>
                <a:latin typeface="Courier New" panose="02070309020205020404" pitchFamily="49" charset="0"/>
              </a:rPr>
              <a:t>Year</a:t>
            </a:r>
          </a:p>
          <a:p>
            <a:pPr algn="ctr" eaLnBrk="0" hangingPunct="0"/>
            <a:r>
              <a:rPr lang="en-US" altLang="en-US" sz="2000" b="1">
                <a:solidFill>
                  <a:schemeClr val="tx1"/>
                </a:solidFill>
              </a:rPr>
              <a:t>out of</a:t>
            </a:r>
          </a:p>
          <a:p>
            <a:pPr algn="ctr" eaLnBrk="0" hangingPunct="0"/>
            <a:r>
              <a:rPr lang="en-US" altLang="en-US" sz="2000" b="1">
                <a:solidFill>
                  <a:schemeClr val="tx1"/>
                </a:solidFill>
              </a:rPr>
              <a:t>range?</a:t>
            </a:r>
          </a:p>
        </p:txBody>
      </p:sp>
    </p:spTree>
    <p:extLst>
      <p:ext uri="{BB962C8B-B14F-4D97-AF65-F5344CB8AC3E}">
        <p14:creationId xmlns:p14="http://schemas.microsoft.com/office/powerpoint/2010/main" val="41732191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250950" y="114300"/>
            <a:ext cx="7621588" cy="520700"/>
          </a:xfrm>
        </p:spPr>
        <p:txBody>
          <a:bodyPr/>
          <a:lstStyle/>
          <a:p>
            <a:pPr eaLnBrk="1" hangingPunct="1"/>
            <a:r>
              <a:rPr lang="en-US" altLang="en-US" smtClean="0">
                <a:solidFill>
                  <a:schemeClr val="bg1"/>
                </a:solidFill>
              </a:rPr>
              <a:t>Execution: Performing Repetitive Calculations</a:t>
            </a:r>
          </a:p>
        </p:txBody>
      </p:sp>
      <p:sp>
        <p:nvSpPr>
          <p:cNvPr id="25603" name="Slide Number Placeholder 3"/>
          <p:cNvSpPr>
            <a:spLocks noGrp="1"/>
          </p:cNvSpPr>
          <p:nvPr>
            <p:ph type="sldNum" sz="quarter" idx="4294967295"/>
          </p:nvPr>
        </p:nvSpPr>
        <p:spPr bwMode="auto">
          <a:xfrm>
            <a:off x="-20638" y="6477000"/>
            <a:ext cx="533401"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543CA1A-DD63-4964-ADDA-03447B316B78}" type="slidenum">
              <a:rPr lang="en-US" altLang="en-US">
                <a:solidFill>
                  <a:schemeClr val="tx1"/>
                </a:solidFill>
              </a:rPr>
              <a:pPr/>
              <a:t>24</a:t>
            </a:fld>
            <a:endParaRPr lang="en-US" altLang="en-US">
              <a:solidFill>
                <a:schemeClr val="tx1"/>
              </a:solidFill>
              <a:latin typeface="Times New Roman" panose="02020603050405020304" pitchFamily="18" charset="0"/>
            </a:endParaRPr>
          </a:p>
        </p:txBody>
      </p:sp>
      <p:sp>
        <p:nvSpPr>
          <p:cNvPr id="25604" name="Animation Flag"/>
          <p:cNvSpPr txBox="1">
            <a:spLocks noChangeArrowheads="1"/>
          </p:cNvSpPr>
          <p:nvPr/>
        </p:nvSpPr>
        <p:spPr bwMode="auto">
          <a:xfrm>
            <a:off x="8551863"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5605" name="Text Box 4"/>
          <p:cNvSpPr txBox="1">
            <a:spLocks noChangeArrowheads="1"/>
          </p:cNvSpPr>
          <p:nvPr/>
        </p:nvSpPr>
        <p:spPr bwMode="auto">
          <a:xfrm>
            <a:off x="1579563" y="3581400"/>
            <a:ext cx="1793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5606" name="Rectangle 5"/>
          <p:cNvSpPr>
            <a:spLocks noChangeArrowheads="1"/>
          </p:cNvSpPr>
          <p:nvPr/>
        </p:nvSpPr>
        <p:spPr bwMode="auto">
          <a:xfrm>
            <a:off x="663575"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67395" name="Group 99"/>
          <p:cNvGraphicFramePr>
            <a:graphicFrameLocks noGrp="1"/>
          </p:cNvGraphicFramePr>
          <p:nvPr/>
        </p:nvGraphicFramePr>
        <p:xfrm>
          <a:off x="481013"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2009</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10225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5622" name="AutoShape 38"/>
          <p:cNvSpPr>
            <a:spLocks noChangeArrowheads="1"/>
          </p:cNvSpPr>
          <p:nvPr/>
        </p:nvSpPr>
        <p:spPr bwMode="auto">
          <a:xfrm>
            <a:off x="3078163" y="4370388"/>
            <a:ext cx="376237"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5623" name="AutoShape 39"/>
          <p:cNvSpPr>
            <a:spLocks noChangeArrowheads="1"/>
          </p:cNvSpPr>
          <p:nvPr/>
        </p:nvSpPr>
        <p:spPr bwMode="auto">
          <a:xfrm rot="5400000">
            <a:off x="5668963"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5624" name="Rectangle 43"/>
          <p:cNvSpPr>
            <a:spLocks noChangeArrowheads="1"/>
          </p:cNvSpPr>
          <p:nvPr>
            <p:custDataLst>
              <p:tags r:id="rId1"/>
            </p:custDataLst>
          </p:nvPr>
        </p:nvSpPr>
        <p:spPr bwMode="auto">
          <a:xfrm>
            <a:off x="1447800" y="1600200"/>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5625" name="AutoShape 44"/>
          <p:cNvSpPr>
            <a:spLocks/>
          </p:cNvSpPr>
          <p:nvPr/>
        </p:nvSpPr>
        <p:spPr bwMode="auto">
          <a:xfrm>
            <a:off x="6002338" y="3557588"/>
            <a:ext cx="1751012" cy="485775"/>
          </a:xfrm>
          <a:prstGeom prst="borderCallout2">
            <a:avLst>
              <a:gd name="adj1" fmla="val 49157"/>
              <a:gd name="adj2" fmla="val 0"/>
              <a:gd name="adj3" fmla="val 51630"/>
              <a:gd name="adj4" fmla="val -69"/>
              <a:gd name="adj5" fmla="val 152440"/>
              <a:gd name="adj6" fmla="val -67722"/>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5225 + 5000</a:t>
            </a:r>
          </a:p>
        </p:txBody>
      </p:sp>
    </p:spTree>
    <p:extLst>
      <p:ext uri="{BB962C8B-B14F-4D97-AF65-F5344CB8AC3E}">
        <p14:creationId xmlns:p14="http://schemas.microsoft.com/office/powerpoint/2010/main" val="18687900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1312863" y="152400"/>
            <a:ext cx="7621587" cy="520700"/>
          </a:xfrm>
        </p:spPr>
        <p:txBody>
          <a:bodyPr/>
          <a:lstStyle/>
          <a:p>
            <a:pPr eaLnBrk="1" hangingPunct="1"/>
            <a:r>
              <a:rPr lang="en-US" altLang="en-US" smtClean="0">
                <a:solidFill>
                  <a:schemeClr val="bg1"/>
                </a:solidFill>
              </a:rPr>
              <a:t>Execution: Performing Repetitive Calculations</a:t>
            </a:r>
          </a:p>
        </p:txBody>
      </p:sp>
      <p:sp>
        <p:nvSpPr>
          <p:cNvPr id="2662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56A5FE-35C9-4079-ACFC-2207F60787C6}" type="slidenum">
              <a:rPr lang="en-US" altLang="en-US">
                <a:solidFill>
                  <a:schemeClr val="tx1"/>
                </a:solidFill>
              </a:rPr>
              <a:pPr/>
              <a:t>25</a:t>
            </a:fld>
            <a:endParaRPr lang="en-US" altLang="en-US">
              <a:solidFill>
                <a:schemeClr val="tx1"/>
              </a:solidFill>
              <a:latin typeface="Times New Roman" panose="02020603050405020304" pitchFamily="18" charset="0"/>
            </a:endParaRPr>
          </a:p>
        </p:txBody>
      </p:sp>
      <p:sp>
        <p:nvSpPr>
          <p:cNvPr id="26628"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6629"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6630"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69442" name="Group 98"/>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2009</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6646"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6647"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6648" name="AutoShape 41"/>
          <p:cNvSpPr>
            <a:spLocks/>
          </p:cNvSpPr>
          <p:nvPr/>
        </p:nvSpPr>
        <p:spPr bwMode="auto">
          <a:xfrm>
            <a:off x="5667375" y="3557588"/>
            <a:ext cx="2867025" cy="485775"/>
          </a:xfrm>
          <a:prstGeom prst="borderCallout2">
            <a:avLst>
              <a:gd name="adj1" fmla="val 54102"/>
              <a:gd name="adj2" fmla="val 0"/>
              <a:gd name="adj3" fmla="val 54102"/>
              <a:gd name="adj4" fmla="val -921"/>
              <a:gd name="adj5" fmla="val 152440"/>
              <a:gd name="adj6" fmla="val -28958"/>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10225 + (10225 * .045)</a:t>
            </a:r>
          </a:p>
        </p:txBody>
      </p:sp>
      <p:sp>
        <p:nvSpPr>
          <p:cNvPr id="26649" name="Rectangle 44"/>
          <p:cNvSpPr>
            <a:spLocks noChangeArrowheads="1"/>
          </p:cNvSpPr>
          <p:nvPr>
            <p:custDataLst>
              <p:tags r:id="rId1"/>
            </p:custDataLst>
          </p:nvPr>
        </p:nvSpPr>
        <p:spPr bwMode="auto">
          <a:xfrm>
            <a:off x="1524000" y="1828800"/>
            <a:ext cx="32766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39084835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765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885EC5-3153-4CB4-A9E0-3742BDDCEC7F}" type="slidenum">
              <a:rPr lang="en-US" altLang="en-US">
                <a:solidFill>
                  <a:schemeClr val="tx1"/>
                </a:solidFill>
              </a:rPr>
              <a:pPr/>
              <a:t>26</a:t>
            </a:fld>
            <a:endParaRPr lang="en-US" altLang="en-US">
              <a:solidFill>
                <a:schemeClr val="tx1"/>
              </a:solidFill>
              <a:latin typeface="Times New Roman" panose="02020603050405020304" pitchFamily="18" charset="0"/>
            </a:endParaRPr>
          </a:p>
        </p:txBody>
      </p:sp>
      <p:sp>
        <p:nvSpPr>
          <p:cNvPr id="27652"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7653"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7654"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71491"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7670"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7671"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7672" name="Rectangle 42"/>
          <p:cNvSpPr>
            <a:spLocks noChangeArrowheads="1"/>
          </p:cNvSpPr>
          <p:nvPr>
            <p:custDataLst>
              <p:tags r:id="rId1"/>
            </p:custDataLst>
          </p:nvPr>
        </p:nvSpPr>
        <p:spPr bwMode="auto">
          <a:xfrm>
            <a:off x="1143000" y="205740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7673" name="AutoShape 71"/>
          <p:cNvSpPr>
            <a:spLocks/>
          </p:cNvSpPr>
          <p:nvPr/>
        </p:nvSpPr>
        <p:spPr bwMode="auto">
          <a:xfrm>
            <a:off x="3249613" y="3602038"/>
            <a:ext cx="1249362" cy="485775"/>
          </a:xfrm>
          <a:prstGeom prst="borderCallout2">
            <a:avLst>
              <a:gd name="adj1" fmla="val 51630"/>
              <a:gd name="adj2" fmla="val -1032"/>
              <a:gd name="adj3" fmla="val 51630"/>
              <a:gd name="adj4" fmla="val -1519"/>
              <a:gd name="adj5" fmla="val 139634"/>
              <a:gd name="adj6" fmla="val -91866"/>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Year + 1</a:t>
            </a:r>
          </a:p>
        </p:txBody>
      </p:sp>
    </p:spTree>
    <p:extLst>
      <p:ext uri="{BB962C8B-B14F-4D97-AF65-F5344CB8AC3E}">
        <p14:creationId xmlns:p14="http://schemas.microsoft.com/office/powerpoint/2010/main" val="42653385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867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F7C819-96DF-48A6-8ECB-05D5A2D9F5EC}" type="slidenum">
              <a:rPr lang="en-US" altLang="en-US">
                <a:solidFill>
                  <a:schemeClr val="tx1"/>
                </a:solidFill>
              </a:rPr>
              <a:pPr/>
              <a:t>27</a:t>
            </a:fld>
            <a:endParaRPr lang="en-US" altLang="en-US">
              <a:solidFill>
                <a:schemeClr val="tx1"/>
              </a:solidFill>
              <a:latin typeface="Times New Roman" panose="02020603050405020304" pitchFamily="18" charset="0"/>
            </a:endParaRPr>
          </a:p>
        </p:txBody>
      </p:sp>
      <p:sp>
        <p:nvSpPr>
          <p:cNvPr id="28676"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8677"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8678"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73539"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10685.13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8694"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8695"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8696" name="Rectangle 42"/>
          <p:cNvSpPr>
            <a:spLocks noChangeArrowheads="1"/>
          </p:cNvSpPr>
          <p:nvPr>
            <p:custDataLst>
              <p:tags r:id="rId1"/>
            </p:custDataLst>
          </p:nvPr>
        </p:nvSpPr>
        <p:spPr bwMode="auto">
          <a:xfrm>
            <a:off x="1066800" y="1371600"/>
            <a:ext cx="3657600"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8697" name="AutoShape 82"/>
          <p:cNvSpPr>
            <a:spLocks noChangeArrowheads="1"/>
          </p:cNvSpPr>
          <p:nvPr/>
        </p:nvSpPr>
        <p:spPr bwMode="auto">
          <a:xfrm>
            <a:off x="5734050" y="1001713"/>
            <a:ext cx="2212975" cy="2017712"/>
          </a:xfrm>
          <a:prstGeom prst="flowChartDecision">
            <a:avLst/>
          </a:prstGeom>
          <a:solidFill>
            <a:srgbClr val="9C0409"/>
          </a:solidFill>
          <a:ln w="28575">
            <a:solidFill>
              <a:schemeClr val="tx1"/>
            </a:solidFill>
            <a:miter lim="800000"/>
            <a:headEnd type="none" w="sm" len="sm"/>
            <a:tailEnd type="none" w="sm" len="sm"/>
          </a:ln>
        </p:spPr>
        <p:txBody>
          <a:bodyPr>
            <a:spAutoFit/>
          </a:bodyPr>
          <a:lstStyle/>
          <a:p>
            <a:pPr algn="ctr" eaLnBrk="0" hangingPunct="0"/>
            <a:r>
              <a:rPr lang="en-US" altLang="en-US" sz="2000" b="1">
                <a:solidFill>
                  <a:schemeClr val="tx1"/>
                </a:solidFill>
              </a:rPr>
              <a:t>Is </a:t>
            </a:r>
            <a:r>
              <a:rPr lang="en-US" altLang="en-US" sz="2000" b="1">
                <a:solidFill>
                  <a:schemeClr val="tx1"/>
                </a:solidFill>
                <a:latin typeface="Courier New" panose="02070309020205020404" pitchFamily="49" charset="0"/>
              </a:rPr>
              <a:t>Year</a:t>
            </a:r>
          </a:p>
          <a:p>
            <a:pPr algn="ctr" eaLnBrk="0" hangingPunct="0"/>
            <a:r>
              <a:rPr lang="en-US" altLang="en-US" sz="2000" b="1">
                <a:solidFill>
                  <a:schemeClr val="tx1"/>
                </a:solidFill>
              </a:rPr>
              <a:t>out of</a:t>
            </a:r>
          </a:p>
          <a:p>
            <a:pPr algn="ctr" eaLnBrk="0" hangingPunct="0"/>
            <a:r>
              <a:rPr lang="en-US" altLang="en-US" sz="2000" b="1">
                <a:solidFill>
                  <a:schemeClr val="tx1"/>
                </a:solidFill>
              </a:rPr>
              <a:t>range?</a:t>
            </a:r>
          </a:p>
        </p:txBody>
      </p:sp>
    </p:spTree>
    <p:extLst>
      <p:ext uri="{BB962C8B-B14F-4D97-AF65-F5344CB8AC3E}">
        <p14:creationId xmlns:p14="http://schemas.microsoft.com/office/powerpoint/2010/main" val="210294567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2969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295CCE6-9F95-410D-8E6B-291E95CD023C}" type="slidenum">
              <a:rPr lang="en-US" altLang="en-US">
                <a:solidFill>
                  <a:schemeClr val="tx1"/>
                </a:solidFill>
              </a:rPr>
              <a:pPr/>
              <a:t>28</a:t>
            </a:fld>
            <a:endParaRPr lang="en-US" altLang="en-US">
              <a:solidFill>
                <a:schemeClr val="tx1"/>
              </a:solidFill>
              <a:latin typeface="Times New Roman" panose="02020603050405020304" pitchFamily="18" charset="0"/>
            </a:endParaRPr>
          </a:p>
        </p:txBody>
      </p:sp>
      <p:sp>
        <p:nvSpPr>
          <p:cNvPr id="29700"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29701"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29702"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75586" name="Group 98"/>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15685.13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9718"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29719"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29720" name="Rectangle 42"/>
          <p:cNvSpPr>
            <a:spLocks noChangeArrowheads="1"/>
          </p:cNvSpPr>
          <p:nvPr>
            <p:custDataLst>
              <p:tags r:id="rId1"/>
            </p:custDataLst>
          </p:nvPr>
        </p:nvSpPr>
        <p:spPr bwMode="auto">
          <a:xfrm>
            <a:off x="1524000" y="1600200"/>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29721" name="AutoShape 43"/>
          <p:cNvSpPr>
            <a:spLocks/>
          </p:cNvSpPr>
          <p:nvPr/>
        </p:nvSpPr>
        <p:spPr bwMode="auto">
          <a:xfrm>
            <a:off x="6022975" y="3557588"/>
            <a:ext cx="2174875" cy="485775"/>
          </a:xfrm>
          <a:prstGeom prst="borderCallout2">
            <a:avLst>
              <a:gd name="adj1" fmla="val 54102"/>
              <a:gd name="adj2" fmla="val -593"/>
              <a:gd name="adj3" fmla="val 56574"/>
              <a:gd name="adj4" fmla="val -1829"/>
              <a:gd name="adj5" fmla="val 152440"/>
              <a:gd name="adj6" fmla="val -54528"/>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10685.13 + 5000</a:t>
            </a:r>
          </a:p>
        </p:txBody>
      </p:sp>
    </p:spTree>
    <p:extLst>
      <p:ext uri="{BB962C8B-B14F-4D97-AF65-F5344CB8AC3E}">
        <p14:creationId xmlns:p14="http://schemas.microsoft.com/office/powerpoint/2010/main" val="41366140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30723"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F84066-0996-4E58-A634-0FC54AD40AEF}" type="slidenum">
              <a:rPr lang="en-US" altLang="en-US">
                <a:solidFill>
                  <a:schemeClr val="tx1"/>
                </a:solidFill>
              </a:rPr>
              <a:pPr/>
              <a:t>29</a:t>
            </a:fld>
            <a:endParaRPr lang="en-US" altLang="en-US">
              <a:solidFill>
                <a:schemeClr val="tx1"/>
              </a:solidFill>
              <a:latin typeface="Times New Roman" panose="02020603050405020304" pitchFamily="18" charset="0"/>
            </a:endParaRPr>
          </a:p>
        </p:txBody>
      </p:sp>
      <p:sp>
        <p:nvSpPr>
          <p:cNvPr id="30724"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30725"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0726"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77635"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30742"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30743"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30744" name="AutoShape 43"/>
          <p:cNvSpPr>
            <a:spLocks/>
          </p:cNvSpPr>
          <p:nvPr/>
        </p:nvSpPr>
        <p:spPr bwMode="auto">
          <a:xfrm>
            <a:off x="5667375" y="3571875"/>
            <a:ext cx="3194050" cy="455613"/>
          </a:xfrm>
          <a:prstGeom prst="borderCallout2">
            <a:avLst>
              <a:gd name="adj1" fmla="val 55856"/>
              <a:gd name="adj2" fmla="val 0"/>
              <a:gd name="adj3" fmla="val 58481"/>
              <a:gd name="adj4" fmla="val -426"/>
              <a:gd name="adj5" fmla="val 152306"/>
              <a:gd name="adj6" fmla="val -25995"/>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b="1">
                <a:solidFill>
                  <a:schemeClr val="tx1"/>
                </a:solidFill>
              </a:rPr>
              <a:t>15685.13 + (15685.13 * .045)</a:t>
            </a:r>
          </a:p>
        </p:txBody>
      </p:sp>
      <p:sp>
        <p:nvSpPr>
          <p:cNvPr id="30745" name="Rectangle 45"/>
          <p:cNvSpPr>
            <a:spLocks noChangeArrowheads="1"/>
          </p:cNvSpPr>
          <p:nvPr>
            <p:custDataLst>
              <p:tags r:id="rId1"/>
            </p:custDataLst>
          </p:nvPr>
        </p:nvSpPr>
        <p:spPr bwMode="auto">
          <a:xfrm>
            <a:off x="1447800" y="1895475"/>
            <a:ext cx="33528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extLst>
      <p:ext uri="{BB962C8B-B14F-4D97-AF65-F5344CB8AC3E}">
        <p14:creationId xmlns:p14="http://schemas.microsoft.com/office/powerpoint/2010/main" val="34695560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Processing </a:t>
            </a:r>
            <a:r>
              <a:rPr lang="en-US" sz="3400" dirty="0">
                <a:effectLst>
                  <a:outerShdw blurRad="63500" sx="102000" sy="102000" algn="ctr" rotWithShape="0">
                    <a:prstClr val="black">
                      <a:alpha val="40000"/>
                    </a:prstClr>
                  </a:outerShdw>
                  <a:reflection blurRad="6350" stA="60000" endA="900" endPos="60000" dist="29997" dir="5400000" sy="-100000" algn="bl" rotWithShape="0"/>
                </a:effectLst>
              </a:rPr>
              <a:t>Data Iteratively</a:t>
            </a:r>
          </a:p>
        </p:txBody>
      </p:sp>
    </p:spTree>
    <p:extLst>
      <p:ext uri="{BB962C8B-B14F-4D97-AF65-F5344CB8AC3E}">
        <p14:creationId xmlns:p14="http://schemas.microsoft.com/office/powerpoint/2010/main" val="4016957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3174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A03343-4286-491E-B857-AFB8E68421C0}" type="slidenum">
              <a:rPr lang="en-US" altLang="en-US">
                <a:solidFill>
                  <a:schemeClr val="tx1"/>
                </a:solidFill>
              </a:rPr>
              <a:pPr/>
              <a:t>30</a:t>
            </a:fld>
            <a:endParaRPr lang="en-US" altLang="en-US">
              <a:solidFill>
                <a:schemeClr val="tx1"/>
              </a:solidFill>
              <a:latin typeface="Times New Roman" panose="02020603050405020304" pitchFamily="18" charset="0"/>
            </a:endParaRPr>
          </a:p>
        </p:txBody>
      </p:sp>
      <p:sp>
        <p:nvSpPr>
          <p:cNvPr id="31748"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31749"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1750"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79683"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31766"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31767"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31768" name="Rectangle 43"/>
          <p:cNvSpPr>
            <a:spLocks noChangeArrowheads="1"/>
          </p:cNvSpPr>
          <p:nvPr>
            <p:custDataLst>
              <p:tags r:id="rId1"/>
            </p:custDataLst>
          </p:nvPr>
        </p:nvSpPr>
        <p:spPr bwMode="auto">
          <a:xfrm>
            <a:off x="1143000" y="205740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31769" name="AutoShape 71"/>
          <p:cNvSpPr>
            <a:spLocks/>
          </p:cNvSpPr>
          <p:nvPr/>
        </p:nvSpPr>
        <p:spPr bwMode="auto">
          <a:xfrm>
            <a:off x="3249613" y="3602038"/>
            <a:ext cx="1249362" cy="485775"/>
          </a:xfrm>
          <a:prstGeom prst="borderCallout2">
            <a:avLst>
              <a:gd name="adj1" fmla="val 51630"/>
              <a:gd name="adj2" fmla="val 1032"/>
              <a:gd name="adj3" fmla="val 54102"/>
              <a:gd name="adj4" fmla="val -3579"/>
              <a:gd name="adj5" fmla="val 139634"/>
              <a:gd name="adj6" fmla="val -91866"/>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Year + 1</a:t>
            </a:r>
          </a:p>
        </p:txBody>
      </p:sp>
    </p:spTree>
    <p:extLst>
      <p:ext uri="{BB962C8B-B14F-4D97-AF65-F5344CB8AC3E}">
        <p14:creationId xmlns:p14="http://schemas.microsoft.com/office/powerpoint/2010/main" val="13673276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3277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2444655-F45A-47CE-A625-649A93528505}" type="slidenum">
              <a:rPr lang="en-US" altLang="en-US">
                <a:solidFill>
                  <a:schemeClr val="tx1"/>
                </a:solidFill>
              </a:rPr>
              <a:pPr/>
              <a:t>31</a:t>
            </a:fld>
            <a:endParaRPr lang="en-US" altLang="en-US">
              <a:solidFill>
                <a:schemeClr val="tx1"/>
              </a:solidFill>
              <a:latin typeface="Times New Roman" panose="02020603050405020304" pitchFamily="18" charset="0"/>
            </a:endParaRPr>
          </a:p>
        </p:txBody>
      </p:sp>
      <p:sp>
        <p:nvSpPr>
          <p:cNvPr id="32772" name="Animation Flag"/>
          <p:cNvSpPr txBox="1">
            <a:spLocks noChangeArrowheads="1"/>
          </p:cNvSpPr>
          <p:nvPr/>
        </p:nvSpPr>
        <p:spPr bwMode="auto">
          <a:xfrm>
            <a:off x="8572500"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32773"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2774"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81732" name="Group 100"/>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32790"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32791"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32792" name="Rectangle 42"/>
          <p:cNvSpPr>
            <a:spLocks noChangeArrowheads="1"/>
          </p:cNvSpPr>
          <p:nvPr>
            <p:custDataLst>
              <p:tags r:id="rId1"/>
            </p:custDataLst>
          </p:nvPr>
        </p:nvSpPr>
        <p:spPr bwMode="auto">
          <a:xfrm>
            <a:off x="1066800" y="1371600"/>
            <a:ext cx="3084513"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32793" name="AutoShape 83"/>
          <p:cNvSpPr>
            <a:spLocks noChangeArrowheads="1"/>
          </p:cNvSpPr>
          <p:nvPr/>
        </p:nvSpPr>
        <p:spPr bwMode="auto">
          <a:xfrm>
            <a:off x="5734050" y="1001713"/>
            <a:ext cx="2212975" cy="2017712"/>
          </a:xfrm>
          <a:prstGeom prst="flowChartDecision">
            <a:avLst/>
          </a:prstGeom>
          <a:solidFill>
            <a:srgbClr val="9C0409"/>
          </a:solidFill>
          <a:ln w="28575">
            <a:solidFill>
              <a:schemeClr val="tx1"/>
            </a:solidFill>
            <a:miter lim="800000"/>
            <a:headEnd type="none" w="sm" len="sm"/>
            <a:tailEnd type="none" w="sm" len="sm"/>
          </a:ln>
        </p:spPr>
        <p:txBody>
          <a:bodyPr>
            <a:spAutoFit/>
          </a:bodyPr>
          <a:lstStyle/>
          <a:p>
            <a:pPr algn="ctr" eaLnBrk="0" hangingPunct="0"/>
            <a:r>
              <a:rPr lang="en-US" altLang="en-US" sz="2000" b="1">
                <a:solidFill>
                  <a:schemeClr val="tx1"/>
                </a:solidFill>
              </a:rPr>
              <a:t>Is </a:t>
            </a:r>
            <a:r>
              <a:rPr lang="en-US" altLang="en-US" sz="2000" b="1">
                <a:solidFill>
                  <a:schemeClr val="tx1"/>
                </a:solidFill>
                <a:latin typeface="Courier New" panose="02070309020205020404" pitchFamily="49" charset="0"/>
              </a:rPr>
              <a:t>Year</a:t>
            </a:r>
          </a:p>
          <a:p>
            <a:pPr algn="ctr" eaLnBrk="0" hangingPunct="0"/>
            <a:r>
              <a:rPr lang="en-US" altLang="en-US" sz="2000" b="1">
                <a:solidFill>
                  <a:schemeClr val="tx1"/>
                </a:solidFill>
              </a:rPr>
              <a:t>out of</a:t>
            </a:r>
          </a:p>
          <a:p>
            <a:pPr algn="ctr" eaLnBrk="0" hangingPunct="0"/>
            <a:r>
              <a:rPr lang="en-US" altLang="en-US" sz="2000" b="1">
                <a:solidFill>
                  <a:schemeClr val="tx1"/>
                </a:solidFill>
              </a:rPr>
              <a:t>range?</a:t>
            </a:r>
          </a:p>
        </p:txBody>
      </p:sp>
    </p:spTree>
    <p:extLst>
      <p:ext uri="{BB962C8B-B14F-4D97-AF65-F5344CB8AC3E}">
        <p14:creationId xmlns:p14="http://schemas.microsoft.com/office/powerpoint/2010/main" val="235298266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p:txBody>
          <a:bodyPr/>
          <a:lstStyle/>
          <a:p>
            <a:pPr eaLnBrk="1" hangingPunct="1"/>
            <a:r>
              <a:rPr lang="en-US" altLang="en-US" smtClean="0">
                <a:solidFill>
                  <a:schemeClr val="bg1"/>
                </a:solidFill>
              </a:rPr>
              <a:t>Execution: Performing Repetitive Calculations</a:t>
            </a:r>
          </a:p>
        </p:txBody>
      </p:sp>
      <p:sp>
        <p:nvSpPr>
          <p:cNvPr id="3379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1FCCA3-9356-40DA-8113-11A813231CCF}" type="slidenum">
              <a:rPr lang="en-US" altLang="en-US">
                <a:solidFill>
                  <a:schemeClr val="tx1"/>
                </a:solidFill>
              </a:rPr>
              <a:pPr/>
              <a:t>32</a:t>
            </a:fld>
            <a:endParaRPr lang="en-US" altLang="en-US">
              <a:solidFill>
                <a:schemeClr val="tx1"/>
              </a:solidFill>
              <a:latin typeface="Times New Roman" panose="02020603050405020304" pitchFamily="18" charset="0"/>
            </a:endParaRPr>
          </a:p>
        </p:txBody>
      </p:sp>
      <p:sp>
        <p:nvSpPr>
          <p:cNvPr id="33796"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3797" name="Rectangle 5"/>
          <p:cNvSpPr>
            <a:spLocks noChangeArrowheads="1"/>
          </p:cNvSpPr>
          <p:nvPr/>
        </p:nvSpPr>
        <p:spPr bwMode="auto">
          <a:xfrm>
            <a:off x="684213" y="1133475"/>
            <a:ext cx="6934200" cy="152558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graphicFrame>
        <p:nvGraphicFramePr>
          <p:cNvPr id="583779" name="Group 99"/>
          <p:cNvGraphicFramePr>
            <a:graphicFrameLocks noGrp="1"/>
          </p:cNvGraphicFramePr>
          <p:nvPr/>
        </p:nvGraphicFramePr>
        <p:xfrm>
          <a:off x="501650" y="4010025"/>
          <a:ext cx="7772400" cy="1057276"/>
        </p:xfrm>
        <a:graphic>
          <a:graphicData uri="http://schemas.openxmlformats.org/drawingml/2006/table">
            <a:tbl>
              <a:tblPr/>
              <a:tblGrid>
                <a:gridCol w="2590800"/>
                <a:gridCol w="2590800"/>
                <a:gridCol w="259080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Capital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2011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16390.96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33813" name="AutoShape 38"/>
          <p:cNvSpPr>
            <a:spLocks noChangeArrowheads="1"/>
          </p:cNvSpPr>
          <p:nvPr/>
        </p:nvSpPr>
        <p:spPr bwMode="auto">
          <a:xfrm>
            <a:off x="3098800" y="4370388"/>
            <a:ext cx="376238" cy="346075"/>
          </a:xfrm>
          <a:prstGeom prst="star8">
            <a:avLst>
              <a:gd name="adj" fmla="val 38250"/>
            </a:avLst>
          </a:prstGeom>
          <a:solidFill>
            <a:srgbClr val="990033"/>
          </a:solidFill>
          <a:ln w="12700">
            <a:solidFill>
              <a:srgbClr val="000000"/>
            </a:solidFill>
            <a:miter lim="800000"/>
            <a:headEnd type="none" w="med" len="lg"/>
            <a:tailEnd type="none" w="med" len="lg"/>
          </a:ln>
        </p:spPr>
        <p:txBody>
          <a:bodyPr wrap="none" lIns="88900" tIns="88900" rIns="88900" bIns="88900" anchor="ctr"/>
          <a:lstStyle/>
          <a:p>
            <a:pPr algn="r" eaLnBrk="0" hangingPunct="0"/>
            <a:r>
              <a:rPr lang="en-US" altLang="en-US" sz="1200" b="1">
                <a:solidFill>
                  <a:schemeClr val="tx1"/>
                </a:solidFill>
              </a:rPr>
              <a:t>R</a:t>
            </a:r>
          </a:p>
        </p:txBody>
      </p:sp>
      <p:sp>
        <p:nvSpPr>
          <p:cNvPr id="33814" name="AutoShape 39"/>
          <p:cNvSpPr>
            <a:spLocks noChangeArrowheads="1"/>
          </p:cNvSpPr>
          <p:nvPr/>
        </p:nvSpPr>
        <p:spPr bwMode="auto">
          <a:xfrm rot="5400000">
            <a:off x="5689601" y="4411662"/>
            <a:ext cx="285750" cy="257175"/>
          </a:xfrm>
          <a:prstGeom prst="triangle">
            <a:avLst>
              <a:gd name="adj" fmla="val 50000"/>
            </a:avLst>
          </a:prstGeom>
          <a:solidFill>
            <a:srgbClr val="990033"/>
          </a:solidFill>
          <a:ln w="12700">
            <a:solidFill>
              <a:srgbClr val="000000"/>
            </a:solidFill>
            <a:miter lim="800000"/>
            <a:headEnd type="none" w="med" len="lg"/>
            <a:tailEnd type="none" w="med" len="lg"/>
          </a:ln>
        </p:spPr>
        <p:txBody>
          <a:bodyPr rot="10800000" vert="eaVert" wrap="none" lIns="88900" tIns="88900" rIns="88900" bIns="88900" anchor="ctr"/>
          <a:lstStyle/>
          <a:p>
            <a:pPr algn="r" eaLnBrk="0" hangingPunct="0"/>
            <a:r>
              <a:rPr lang="en-US" altLang="en-US" sz="1200" b="1">
                <a:solidFill>
                  <a:schemeClr val="tx1"/>
                </a:solidFill>
              </a:rPr>
              <a:t>D</a:t>
            </a:r>
          </a:p>
        </p:txBody>
      </p:sp>
      <p:sp>
        <p:nvSpPr>
          <p:cNvPr id="33815" name="AutoShape 44"/>
          <p:cNvSpPr>
            <a:spLocks/>
          </p:cNvSpPr>
          <p:nvPr/>
        </p:nvSpPr>
        <p:spPr bwMode="auto">
          <a:xfrm>
            <a:off x="3886200" y="2832100"/>
            <a:ext cx="2857500" cy="825500"/>
          </a:xfrm>
          <a:prstGeom prst="borderCallout1">
            <a:avLst>
              <a:gd name="adj1" fmla="val 13847"/>
              <a:gd name="adj2" fmla="val 0"/>
              <a:gd name="adj3" fmla="val -54231"/>
              <a:gd name="adj4" fmla="val -90222"/>
            </a:avLst>
          </a:prstGeom>
          <a:solidFill>
            <a:schemeClr val="accent1">
              <a:lumMod val="40000"/>
              <a:lumOff val="60000"/>
            </a:schemeClr>
          </a:solidFill>
          <a:ln w="38100">
            <a:solidFill>
              <a:srgbClr val="000000"/>
            </a:solidFill>
            <a:miter lim="800000"/>
            <a:headEnd type="none" w="med" len="lg"/>
            <a:tailEnd type="none" w="med" len="lg"/>
          </a:ln>
        </p:spPr>
        <p:txBody>
          <a:bodyPr lIns="88900" tIns="88900" rIns="88900" bIns="88900" anchor="ctr">
            <a:spAutoFit/>
          </a:bodyPr>
          <a:lstStyle/>
          <a:p>
            <a:pPr algn="ctr" eaLnBrk="0" hangingPunct="0">
              <a:defRPr/>
            </a:pPr>
            <a:r>
              <a:rPr lang="en-US" sz="2000" b="1" dirty="0">
                <a:solidFill>
                  <a:schemeClr val="tx1"/>
                </a:solidFill>
                <a:ea typeface="Microsoft YaHei" charset="-122"/>
              </a:rPr>
              <a:t>Implicit OUTPUT;</a:t>
            </a:r>
          </a:p>
          <a:p>
            <a:pPr algn="ctr" eaLnBrk="0" hangingPunct="0">
              <a:defRPr/>
            </a:pPr>
            <a:r>
              <a:rPr lang="en-US" sz="2000" b="1" dirty="0">
                <a:solidFill>
                  <a:schemeClr val="tx1"/>
                </a:solidFill>
                <a:ea typeface="Microsoft YaHei" charset="-122"/>
              </a:rPr>
              <a:t>No Implicit RETURN;</a:t>
            </a:r>
          </a:p>
        </p:txBody>
      </p:sp>
    </p:spTree>
    <p:extLst>
      <p:ext uri="{BB962C8B-B14F-4D97-AF65-F5344CB8AC3E}">
        <p14:creationId xmlns:p14="http://schemas.microsoft.com/office/powerpoint/2010/main" val="20640193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Output: Performing Repetitive Calculations</a:t>
            </a:r>
          </a:p>
        </p:txBody>
      </p:sp>
      <p:sp>
        <p:nvSpPr>
          <p:cNvPr id="3481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ED2BCC-E3ED-43A9-83C0-5E8C29059733}" type="slidenum">
              <a:rPr lang="en-US" altLang="en-US"/>
              <a:pPr/>
              <a:t>33</a:t>
            </a:fld>
            <a:endParaRPr lang="en-US" altLang="en-US">
              <a:latin typeface="Times New Roman" panose="02020603050405020304" pitchFamily="18" charset="0"/>
            </a:endParaRPr>
          </a:p>
        </p:txBody>
      </p:sp>
      <p:sp>
        <p:nvSpPr>
          <p:cNvPr id="34820" name="Text Box 4"/>
          <p:cNvSpPr txBox="1">
            <a:spLocks noChangeArrowheads="1"/>
          </p:cNvSpPr>
          <p:nvPr/>
        </p:nvSpPr>
        <p:spPr bwMode="auto">
          <a:xfrm>
            <a:off x="684213" y="335915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endParaRPr lang="en-US" altLang="en-US" sz="2400" noProof="1">
              <a:solidFill>
                <a:schemeClr val="tx1"/>
              </a:solidFill>
              <a:latin typeface="Arial" panose="020B0604020202020204" pitchFamily="34" charset="0"/>
            </a:endParaRPr>
          </a:p>
        </p:txBody>
      </p:sp>
      <p:sp>
        <p:nvSpPr>
          <p:cNvPr id="34821" name="Text Box 6"/>
          <p:cNvSpPr txBox="1">
            <a:spLocks noChangeArrowheads="1"/>
          </p:cNvSpPr>
          <p:nvPr/>
        </p:nvSpPr>
        <p:spPr bwMode="auto">
          <a:xfrm>
            <a:off x="685800" y="2209800"/>
            <a:ext cx="2878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eaLnBrk="0" hangingPunct="0">
              <a:spcBef>
                <a:spcPct val="50000"/>
              </a:spcBef>
            </a:pPr>
            <a:r>
              <a:rPr lang="en-US" altLang="en-US" sz="2400">
                <a:solidFill>
                  <a:schemeClr val="tx1"/>
                </a:solidFill>
                <a:latin typeface="Arial" panose="020B0604020202020204" pitchFamily="34" charset="0"/>
              </a:rPr>
              <a:t>PROC PRINT Output</a:t>
            </a:r>
          </a:p>
        </p:txBody>
      </p:sp>
      <p:sp>
        <p:nvSpPr>
          <p:cNvPr id="34822"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4823"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34824" name="Text Box 10"/>
          <p:cNvSpPr txBox="1">
            <a:spLocks noChangeArrowheads="1"/>
          </p:cNvSpPr>
          <p:nvPr/>
        </p:nvSpPr>
        <p:spPr bwMode="auto">
          <a:xfrm>
            <a:off x="685800" y="2609850"/>
            <a:ext cx="5942013" cy="946150"/>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Year     Capital</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2011    16390.96</a:t>
            </a:r>
          </a:p>
        </p:txBody>
      </p:sp>
      <p:sp>
        <p:nvSpPr>
          <p:cNvPr id="34825"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34826" name="Text Box 12"/>
          <p:cNvSpPr txBox="1">
            <a:spLocks noChangeArrowheads="1"/>
          </p:cNvSpPr>
          <p:nvPr/>
        </p:nvSpPr>
        <p:spPr bwMode="auto">
          <a:xfrm>
            <a:off x="685800" y="1130300"/>
            <a:ext cx="5942013" cy="850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run;</a:t>
            </a:r>
          </a:p>
        </p:txBody>
      </p:sp>
      <p:sp>
        <p:nvSpPr>
          <p:cNvPr id="34827" name="Text Box 13"/>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p207d03</a:t>
            </a:r>
          </a:p>
        </p:txBody>
      </p:sp>
    </p:spTree>
    <p:extLst>
      <p:ext uri="{BB962C8B-B14F-4D97-AF65-F5344CB8AC3E}">
        <p14:creationId xmlns:p14="http://schemas.microsoft.com/office/powerpoint/2010/main" val="76125754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DF8CE9-C6CC-4742-BDCB-382393AD096F}" type="slidenum">
              <a:rPr lang="en-US" altLang="en-US"/>
              <a:pPr/>
              <a:t>34</a:t>
            </a:fld>
            <a:endParaRPr lang="en-US" altLang="en-US">
              <a:latin typeface="Times New Roman" panose="02020603050405020304" pitchFamily="18" charset="0"/>
            </a:endParaRPr>
          </a:p>
        </p:txBody>
      </p:sp>
      <p:pic>
        <p:nvPicPr>
          <p:cNvPr id="35843"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842291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solidFill>
                  <a:schemeClr val="bg1"/>
                </a:solidFill>
              </a:rPr>
              <a:t>Quiz</a:t>
            </a:r>
          </a:p>
        </p:txBody>
      </p:sp>
      <p:sp>
        <p:nvSpPr>
          <p:cNvPr id="36867"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How can you generate a separate observation </a:t>
            </a:r>
            <a:br>
              <a:rPr lang="en-US" altLang="en-US" smtClean="0">
                <a:solidFill>
                  <a:schemeClr val="tx1"/>
                </a:solidFill>
              </a:rPr>
            </a:br>
            <a:r>
              <a:rPr lang="en-US" altLang="en-US" smtClean="0">
                <a:solidFill>
                  <a:schemeClr val="tx1"/>
                </a:solidFill>
              </a:rPr>
              <a:t>for each year? </a:t>
            </a:r>
          </a:p>
        </p:txBody>
      </p:sp>
      <p:sp>
        <p:nvSpPr>
          <p:cNvPr id="3686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4F5DDD-D007-481C-9049-166D27815DEE}" type="slidenum">
              <a:rPr lang="en-US" altLang="en-US">
                <a:solidFill>
                  <a:schemeClr val="tx1"/>
                </a:solidFill>
              </a:rPr>
              <a:pPr/>
              <a:t>35</a:t>
            </a:fld>
            <a:endParaRPr lang="en-US" altLang="en-US">
              <a:solidFill>
                <a:schemeClr val="tx1"/>
              </a:solidFill>
              <a:latin typeface="Times New Roman" panose="02020603050405020304" pitchFamily="18" charset="0"/>
            </a:endParaRPr>
          </a:p>
        </p:txBody>
      </p:sp>
      <p:sp>
        <p:nvSpPr>
          <p:cNvPr id="36869" name="Rectangle 4"/>
          <p:cNvSpPr>
            <a:spLocks noChangeArrowheads="1"/>
          </p:cNvSpPr>
          <p:nvPr/>
        </p:nvSpPr>
        <p:spPr bwMode="auto">
          <a:xfrm>
            <a:off x="1001713" y="2209800"/>
            <a:ext cx="5551487" cy="2027238"/>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proc print data=invest noobs;</a:t>
            </a:r>
          </a:p>
          <a:p>
            <a:pPr eaLnBrk="0" hangingPunct="0"/>
            <a:r>
              <a:rPr lang="en-US" altLang="en-US" b="1">
                <a:solidFill>
                  <a:schemeClr val="tx1"/>
                </a:solidFill>
                <a:latin typeface="Courier New" panose="02070309020205020404" pitchFamily="49" charset="0"/>
              </a:rPr>
              <a:t>run;</a:t>
            </a:r>
          </a:p>
        </p:txBody>
      </p:sp>
      <p:sp>
        <p:nvSpPr>
          <p:cNvPr id="36870" name="Text Box 5"/>
          <p:cNvSpPr txBox="1">
            <a:spLocks noChangeArrowheads="1"/>
          </p:cNvSpPr>
          <p:nvPr/>
        </p:nvSpPr>
        <p:spPr bwMode="auto">
          <a:xfrm>
            <a:off x="7958138"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p207a01</a:t>
            </a:r>
          </a:p>
        </p:txBody>
      </p:sp>
    </p:spTree>
    <p:custDataLst>
      <p:tags r:id="rId1"/>
    </p:custDataLst>
    <p:extLst>
      <p:ext uri="{BB962C8B-B14F-4D97-AF65-F5344CB8AC3E}">
        <p14:creationId xmlns:p14="http://schemas.microsoft.com/office/powerpoint/2010/main" val="3732792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solidFill>
                  <a:schemeClr val="bg1"/>
                </a:solidFill>
              </a:rPr>
              <a:t>Quiz – Correct Answer</a:t>
            </a:r>
          </a:p>
        </p:txBody>
      </p:sp>
      <p:sp>
        <p:nvSpPr>
          <p:cNvPr id="37891"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How can you generate a separate observation </a:t>
            </a:r>
            <a:br>
              <a:rPr lang="en-US" altLang="en-US" smtClean="0">
                <a:solidFill>
                  <a:schemeClr val="tx1"/>
                </a:solidFill>
              </a:rPr>
            </a:br>
            <a:r>
              <a:rPr lang="en-US" altLang="en-US" smtClean="0">
                <a:solidFill>
                  <a:schemeClr val="tx1"/>
                </a:solidFill>
              </a:rPr>
              <a:t>for each year? </a:t>
            </a:r>
            <a:r>
              <a:rPr lang="en-US" altLang="en-US" b="1" smtClean="0">
                <a:solidFill>
                  <a:schemeClr val="tx1"/>
                </a:solidFill>
              </a:rPr>
              <a:t>Place an explicit OUTPUT statement inside the DO loop.</a:t>
            </a:r>
          </a:p>
          <a:p>
            <a:pPr marL="0" indent="0" eaLnBrk="1" hangingPunct="1"/>
            <a:endParaRPr lang="en-US" altLang="en-US" smtClean="0">
              <a:solidFill>
                <a:schemeClr val="tx1"/>
              </a:solidFill>
            </a:endParaRPr>
          </a:p>
        </p:txBody>
      </p:sp>
      <p:sp>
        <p:nvSpPr>
          <p:cNvPr id="378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31DED8-94B5-4415-A98E-8AE34FDB1719}" type="slidenum">
              <a:rPr lang="en-US" altLang="en-US">
                <a:solidFill>
                  <a:schemeClr val="tx1"/>
                </a:solidFill>
              </a:rPr>
              <a:pPr/>
              <a:t>36</a:t>
            </a:fld>
            <a:endParaRPr lang="en-US" altLang="en-US">
              <a:solidFill>
                <a:schemeClr val="tx1"/>
              </a:solidFill>
              <a:latin typeface="Times New Roman" panose="02020603050405020304" pitchFamily="18" charset="0"/>
            </a:endParaRPr>
          </a:p>
        </p:txBody>
      </p:sp>
      <p:sp>
        <p:nvSpPr>
          <p:cNvPr id="37893" name="Rectangle 4"/>
          <p:cNvSpPr>
            <a:spLocks noChangeArrowheads="1"/>
          </p:cNvSpPr>
          <p:nvPr/>
        </p:nvSpPr>
        <p:spPr bwMode="auto">
          <a:xfrm>
            <a:off x="673100" y="2522538"/>
            <a:ext cx="5551488" cy="2263775"/>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Year=2008 to 2010;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p>
          <a:p>
            <a:pPr eaLnBrk="0" hangingPunct="0">
              <a:lnSpc>
                <a:spcPct val="85000"/>
              </a:lnSpc>
              <a:buClr>
                <a:srgbClr val="FFCC00"/>
              </a:buClr>
              <a:buSzPct val="60000"/>
              <a:buFont typeface="Monotype Sorts" pitchFamily="2" charset="2"/>
              <a:buNone/>
            </a:pPr>
            <a:r>
              <a:rPr lang="en-US" altLang="en-US" b="1">
                <a:solidFill>
                  <a:schemeClr val="tx1"/>
                </a:solidFill>
              </a:rPr>
              <a:t>	  </a:t>
            </a:r>
            <a:r>
              <a:rPr lang="en-US" altLang="en-US" b="1">
                <a:solidFill>
                  <a:schemeClr val="tx1"/>
                </a:solidFill>
                <a:latin typeface="Courier New" panose="02070309020205020404" pitchFamily="49" charset="0"/>
              </a:rPr>
              <a:t>output;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proc print data=invest noobs;</a:t>
            </a:r>
          </a:p>
          <a:p>
            <a:pPr eaLnBrk="0" hangingPunct="0"/>
            <a:r>
              <a:rPr lang="en-US" altLang="en-US" b="1">
                <a:solidFill>
                  <a:schemeClr val="tx1"/>
                </a:solidFill>
                <a:latin typeface="Courier New" panose="02070309020205020404" pitchFamily="49" charset="0"/>
              </a:rPr>
              <a:t>run;</a:t>
            </a:r>
          </a:p>
        </p:txBody>
      </p:sp>
      <p:sp>
        <p:nvSpPr>
          <p:cNvPr id="37894" name="Rectangle 5"/>
          <p:cNvSpPr>
            <a:spLocks noChangeArrowheads="1"/>
          </p:cNvSpPr>
          <p:nvPr>
            <p:custDataLst>
              <p:tags r:id="rId2"/>
            </p:custDataLst>
          </p:nvPr>
        </p:nvSpPr>
        <p:spPr bwMode="auto">
          <a:xfrm>
            <a:off x="1295400" y="3429000"/>
            <a:ext cx="1303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37895" name="Text Box 6"/>
          <p:cNvSpPr txBox="1">
            <a:spLocks noChangeArrowheads="1"/>
          </p:cNvSpPr>
          <p:nvPr/>
        </p:nvSpPr>
        <p:spPr bwMode="auto">
          <a:xfrm>
            <a:off x="6472238" y="3051175"/>
            <a:ext cx="2401887" cy="1417638"/>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chemeClr val="tx1"/>
                </a:solidFill>
                <a:latin typeface="SAS Monospace" pitchFamily="49" charset="0"/>
              </a:rPr>
              <a:t> Year    Capital</a:t>
            </a:r>
          </a:p>
          <a:p>
            <a:endParaRPr lang="en-US" altLang="en-US" sz="1600" b="1">
              <a:solidFill>
                <a:schemeClr val="tx1"/>
              </a:solidFill>
              <a:latin typeface="SAS Monospace" pitchFamily="49" charset="0"/>
            </a:endParaRPr>
          </a:p>
          <a:p>
            <a:r>
              <a:rPr lang="en-US" altLang="en-US" sz="1600" b="1">
                <a:solidFill>
                  <a:schemeClr val="tx1"/>
                </a:solidFill>
                <a:latin typeface="SAS Monospace" pitchFamily="49" charset="0"/>
              </a:rPr>
              <a:t> 2008    5225.00</a:t>
            </a:r>
          </a:p>
          <a:p>
            <a:r>
              <a:rPr lang="en-US" altLang="en-US" sz="1600" b="1">
                <a:solidFill>
                  <a:schemeClr val="tx1"/>
                </a:solidFill>
                <a:latin typeface="SAS Monospace" pitchFamily="49" charset="0"/>
              </a:rPr>
              <a:t> 2009   10685.13</a:t>
            </a:r>
          </a:p>
          <a:p>
            <a:r>
              <a:rPr lang="en-US" altLang="en-US" sz="1600" b="1">
                <a:solidFill>
                  <a:schemeClr val="tx1"/>
                </a:solidFill>
                <a:latin typeface="SAS Monospace" pitchFamily="49" charset="0"/>
              </a:rPr>
              <a:t> 2010   16390.96</a:t>
            </a:r>
          </a:p>
        </p:txBody>
      </p:sp>
      <p:sp>
        <p:nvSpPr>
          <p:cNvPr id="37896" name="Text Box 7"/>
          <p:cNvSpPr txBox="1">
            <a:spLocks noChangeArrowheads="1"/>
          </p:cNvSpPr>
          <p:nvPr/>
        </p:nvSpPr>
        <p:spPr bwMode="auto">
          <a:xfrm>
            <a:off x="6389688" y="2578100"/>
            <a:ext cx="2598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r>
              <a:rPr lang="en-US" altLang="en-US" sz="2000">
                <a:solidFill>
                  <a:schemeClr val="tx1"/>
                </a:solidFill>
                <a:latin typeface="Arial" panose="020B0604020202020204" pitchFamily="34" charset="0"/>
              </a:rPr>
              <a:t>PROC PRINT Output</a:t>
            </a:r>
          </a:p>
        </p:txBody>
      </p:sp>
      <p:sp>
        <p:nvSpPr>
          <p:cNvPr id="37897" name="Text Box 8"/>
          <p:cNvSpPr txBox="1">
            <a:spLocks noChangeArrowheads="1"/>
          </p:cNvSpPr>
          <p:nvPr/>
        </p:nvSpPr>
        <p:spPr bwMode="auto">
          <a:xfrm>
            <a:off x="7832725" y="6324600"/>
            <a:ext cx="1101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p207a01s</a:t>
            </a:r>
          </a:p>
        </p:txBody>
      </p:sp>
      <p:sp>
        <p:nvSpPr>
          <p:cNvPr id="37898" name="Text Box 10"/>
          <p:cNvSpPr txBox="1">
            <a:spLocks noChangeArrowheads="1"/>
          </p:cNvSpPr>
          <p:nvPr/>
        </p:nvSpPr>
        <p:spPr bwMode="auto">
          <a:xfrm>
            <a:off x="6726238" y="4713288"/>
            <a:ext cx="1695450" cy="11303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There is no observation for 2011. </a:t>
            </a:r>
          </a:p>
        </p:txBody>
      </p:sp>
    </p:spTree>
    <p:custDataLst>
      <p:tags r:id="rId1"/>
    </p:custDataLst>
    <p:extLst>
      <p:ext uri="{BB962C8B-B14F-4D97-AF65-F5344CB8AC3E}">
        <p14:creationId xmlns:p14="http://schemas.microsoft.com/office/powerpoint/2010/main" val="1540851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B9D682-0973-4FA1-961D-244E2EA4B9CA}" type="slidenum">
              <a:rPr lang="en-US" altLang="en-US"/>
              <a:pPr/>
              <a:t>37</a:t>
            </a:fld>
            <a:endParaRPr lang="en-US" altLang="en-US">
              <a:latin typeface="Times New Roman" panose="02020603050405020304" pitchFamily="18" charset="0"/>
            </a:endParaRPr>
          </a:p>
        </p:txBody>
      </p:sp>
      <p:pic>
        <p:nvPicPr>
          <p:cNvPr id="38915" name="Picture 2" descr="Icon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52774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Example</a:t>
            </a:r>
          </a:p>
        </p:txBody>
      </p:sp>
      <p:sp>
        <p:nvSpPr>
          <p:cNvPr id="39939"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Recall the example that forecasts the growth of several departments at Study  . Modify the forecasting application to use a DO loop to eliminate redundant code.</a:t>
            </a:r>
          </a:p>
          <a:p>
            <a:pPr marL="0" indent="0" eaLnBrk="1" hangingPunct="1"/>
            <a:endParaRPr lang="en-US" altLang="en-US" sz="800" smtClean="0"/>
          </a:p>
          <a:p>
            <a:pPr marL="0" indent="0" eaLnBrk="1" hangingPunct="1">
              <a:buFont typeface="Times New Roman" panose="02020603050405020304" pitchFamily="18" charset="0"/>
              <a:buNone/>
            </a:pPr>
            <a:r>
              <a:rPr lang="en-US" altLang="en-US" smtClean="0"/>
              <a:t>Listing of </a:t>
            </a:r>
            <a:r>
              <a:rPr lang="en-US" altLang="en-US" sz="2800" b="1" smtClean="0">
                <a:latin typeface="Courier New" panose="02070309020205020404" pitchFamily="49" charset="0"/>
              </a:rPr>
              <a:t>Study.growth</a:t>
            </a:r>
          </a:p>
        </p:txBody>
      </p:sp>
      <p:sp>
        <p:nvSpPr>
          <p:cNvPr id="3994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58FFE5-4866-489E-A941-9B6860BAF6C0}" type="slidenum">
              <a:rPr lang="en-US" altLang="en-US"/>
              <a:pPr/>
              <a:t>38</a:t>
            </a:fld>
            <a:endParaRPr lang="en-US" altLang="en-US">
              <a:latin typeface="Times New Roman" panose="02020603050405020304" pitchFamily="18" charset="0"/>
            </a:endParaRPr>
          </a:p>
        </p:txBody>
      </p:sp>
      <p:sp>
        <p:nvSpPr>
          <p:cNvPr id="39941" name="Text Box 5"/>
          <p:cNvSpPr txBox="1">
            <a:spLocks noChangeArrowheads="1"/>
          </p:cNvSpPr>
          <p:nvPr/>
        </p:nvSpPr>
        <p:spPr bwMode="auto">
          <a:xfrm>
            <a:off x="671513" y="2879725"/>
            <a:ext cx="7600950"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Total_</a:t>
            </a:r>
          </a:p>
          <a:p>
            <a:pPr eaLnBrk="0" hangingPunct="0"/>
            <a:r>
              <a:rPr lang="en-US" altLang="en-US" sz="1600" b="1">
                <a:solidFill>
                  <a:srgbClr val="000000"/>
                </a:solidFill>
                <a:latin typeface="SAS Monospace" pitchFamily="49" charset="0"/>
              </a:rPr>
              <a:t>Department       	Employees   	Increase</a:t>
            </a:r>
          </a:p>
          <a:p>
            <a:pPr eaLnBrk="0" hangingPunct="0"/>
            <a:r>
              <a:rPr lang="en-US" altLang="en-US" sz="1600" b="1">
                <a:solidFill>
                  <a:srgbClr val="000000"/>
                </a:solidFill>
                <a:latin typeface="SAS Monospace" pitchFamily="49" charset="0"/>
              </a:rPr>
              <a:t> </a:t>
            </a:r>
          </a:p>
          <a:p>
            <a:pPr eaLnBrk="0" hangingPunct="0"/>
            <a:r>
              <a:rPr lang="en-US" altLang="en-US" sz="1600" b="1">
                <a:solidFill>
                  <a:srgbClr val="000000"/>
                </a:solidFill>
                <a:latin typeface="SAS Monospace" pitchFamily="49" charset="0"/>
              </a:rPr>
              <a:t>Administration            34             0.25</a:t>
            </a:r>
          </a:p>
          <a:p>
            <a:pPr eaLnBrk="0" hangingPunct="0"/>
            <a:r>
              <a:rPr lang="en-US" altLang="en-US" sz="1600" b="1">
                <a:solidFill>
                  <a:srgbClr val="000000"/>
                </a:solidFill>
                <a:latin typeface="SAS Monospace" pitchFamily="49" charset="0"/>
              </a:rPr>
              <a:t>Engineering                9             0.30</a:t>
            </a:r>
          </a:p>
          <a:p>
            <a:pPr eaLnBrk="0" hangingPunct="0"/>
            <a:r>
              <a:rPr lang="en-US" altLang="en-US" sz="1600" b="1">
                <a:solidFill>
                  <a:srgbClr val="000000"/>
                </a:solidFill>
                <a:latin typeface="SAS Monospace" pitchFamily="49" charset="0"/>
              </a:rPr>
              <a:t>IS                        25             0.10</a:t>
            </a:r>
          </a:p>
          <a:p>
            <a:pPr eaLnBrk="0" hangingPunct="0"/>
            <a:r>
              <a:rPr lang="en-US" altLang="en-US" sz="1600" b="1">
                <a:solidFill>
                  <a:srgbClr val="000000"/>
                </a:solidFill>
                <a:latin typeface="SAS Monospace" pitchFamily="49" charset="0"/>
              </a:rPr>
              <a:t>Marketing                 20             0.20</a:t>
            </a:r>
          </a:p>
          <a:p>
            <a:pPr eaLnBrk="0" hangingPunct="0"/>
            <a:r>
              <a:rPr lang="en-US" altLang="en-US" sz="1600" b="1">
                <a:solidFill>
                  <a:srgbClr val="000000"/>
                </a:solidFill>
                <a:latin typeface="SAS Monospace" pitchFamily="49" charset="0"/>
              </a:rPr>
              <a:t>Sales                    201             0.30</a:t>
            </a:r>
          </a:p>
          <a:p>
            <a:pPr eaLnBrk="0" hangingPunct="0"/>
            <a:r>
              <a:rPr lang="en-US" altLang="en-US" sz="1600" b="1">
                <a:solidFill>
                  <a:srgbClr val="000000"/>
                </a:solidFill>
                <a:latin typeface="SAS Monospace" pitchFamily="49" charset="0"/>
              </a:rPr>
              <a:t>Sales Management          11             0.10</a:t>
            </a:r>
          </a:p>
        </p:txBody>
      </p:sp>
    </p:spTree>
    <p:extLst>
      <p:ext uri="{BB962C8B-B14F-4D97-AF65-F5344CB8AC3E}">
        <p14:creationId xmlns:p14="http://schemas.microsoft.com/office/powerpoint/2010/main" val="1350290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title"/>
          </p:nvPr>
        </p:nvSpPr>
        <p:spPr/>
        <p:txBody>
          <a:bodyPr/>
          <a:lstStyle/>
          <a:p>
            <a:pPr eaLnBrk="1" hangingPunct="1"/>
            <a:r>
              <a:rPr lang="en-US" altLang="en-US" smtClean="0"/>
              <a:t>A Forecasting Application (Review)</a:t>
            </a:r>
          </a:p>
        </p:txBody>
      </p:sp>
      <p:sp>
        <p:nvSpPr>
          <p:cNvPr id="40963" name="Rectangle 8"/>
          <p:cNvSpPr>
            <a:spLocks noGrp="1" noChangeArrowheads="1"/>
          </p:cNvSpPr>
          <p:nvPr>
            <p:ph idx="1"/>
          </p:nvPr>
        </p:nvSpPr>
        <p:spPr>
          <a:xfrm>
            <a:off x="685800" y="1071563"/>
            <a:ext cx="8062913" cy="4267200"/>
          </a:xfrm>
        </p:spPr>
        <p:txBody>
          <a:bodyPr/>
          <a:lstStyle/>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buFont typeface="Times New Roman" panose="02020603050405020304" pitchFamily="18" charset="0"/>
              <a:buNone/>
            </a:pPr>
            <a:r>
              <a:rPr lang="en-US" altLang="en-US" smtClean="0"/>
              <a:t>What if you want to forecast growth over the next six years?</a:t>
            </a:r>
          </a:p>
        </p:txBody>
      </p:sp>
      <p:sp>
        <p:nvSpPr>
          <p:cNvPr id="4096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6DA27E4-24F6-4AE6-AC4E-578BC68E7DAB}" type="slidenum">
              <a:rPr lang="en-US" altLang="en-US"/>
              <a:pPr/>
              <a:t>39</a:t>
            </a:fld>
            <a:endParaRPr lang="en-US" altLang="en-US">
              <a:latin typeface="Times New Roman" panose="02020603050405020304" pitchFamily="18" charset="0"/>
            </a:endParaRPr>
          </a:p>
        </p:txBody>
      </p:sp>
      <p:sp>
        <p:nvSpPr>
          <p:cNvPr id="40965" name="Text Box 5"/>
          <p:cNvSpPr txBox="1">
            <a:spLocks noChangeArrowheads="1"/>
          </p:cNvSpPr>
          <p:nvPr/>
        </p:nvSpPr>
        <p:spPr bwMode="auto">
          <a:xfrm>
            <a:off x="142875" y="1101725"/>
            <a:ext cx="8902700" cy="3562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Year=1;</a:t>
            </a:r>
          </a:p>
          <a:p>
            <a:pPr eaLnBrk="0" hangingPunct="0">
              <a:lnSpc>
                <a:spcPct val="85000"/>
              </a:lnSpc>
            </a:pPr>
            <a:r>
              <a:rPr lang="en-US" altLang="en-US" sz="2400" b="1">
                <a:solidFill>
                  <a:schemeClr val="tx1"/>
                </a:solidFill>
                <a:latin typeface="Courier New" panose="02070309020205020404" pitchFamily="49" charset="0"/>
              </a:rPr>
              <a:t>   Total_Employees=Total_Employees*(1+Increase);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   Year=2;</a:t>
            </a:r>
          </a:p>
          <a:p>
            <a:pPr eaLnBrk="0" hangingPunct="0">
              <a:lnSpc>
                <a:spcPct val="85000"/>
              </a:lnSpc>
            </a:pPr>
            <a:r>
              <a:rPr lang="en-US" altLang="en-US" sz="2400" b="1">
                <a:solidFill>
                  <a:schemeClr val="tx1"/>
                </a:solidFill>
                <a:latin typeface="Courier New" panose="02070309020205020404" pitchFamily="49" charset="0"/>
              </a:rPr>
              <a:t>   Total_Employees=Total_Employees*(1+Increase);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run;</a:t>
            </a:r>
          </a:p>
          <a:p>
            <a:pPr eaLnBrk="0" hangingPunct="0">
              <a:lnSpc>
                <a:spcPct val="85000"/>
              </a:lnSpc>
            </a:pPr>
            <a:r>
              <a:rPr lang="en-US" altLang="en-US" sz="2400" b="1">
                <a:solidFill>
                  <a:schemeClr val="tx1"/>
                </a:solidFill>
                <a:latin typeface="Courier New" panose="02070309020205020404" pitchFamily="49" charset="0"/>
              </a:rPr>
              <a:t>proc print data=forecast noobs;</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40966" name="Text Box 9"/>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p207d04</a:t>
            </a:r>
          </a:p>
        </p:txBody>
      </p:sp>
    </p:spTree>
    <p:extLst>
      <p:ext uri="{BB962C8B-B14F-4D97-AF65-F5344CB8AC3E}">
        <p14:creationId xmlns:p14="http://schemas.microsoft.com/office/powerpoint/2010/main" val="2408598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E4FE926-7EB8-413B-B482-E61BBF145258}" type="slidenum">
              <a:rPr lang="en-US" altLang="en-US"/>
              <a:pPr/>
              <a:t>4</a:t>
            </a:fld>
            <a:endParaRPr lang="en-US" altLang="en-US">
              <a:latin typeface="Times New Roman" panose="02020603050405020304" pitchFamily="18" charset="0"/>
            </a:endParaRPr>
          </a:p>
        </p:txBody>
      </p:sp>
      <p:sp>
        <p:nvSpPr>
          <p:cNvPr id="5123" name="Module Title"/>
          <p:cNvSpPr>
            <a:spLocks noChangeArrowheads="1"/>
          </p:cNvSpPr>
          <p:nvPr/>
        </p:nvSpPr>
        <p:spPr bwMode="auto">
          <a:xfrm>
            <a:off x="1290638" y="188913"/>
            <a:ext cx="82343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Processing Data Iteratively</a:t>
            </a:r>
            <a:endParaRPr lang="en-US" altLang="en-US" sz="3600" b="1" dirty="0">
              <a:latin typeface="Arial Narrow" panose="020B0606020202030204" pitchFamily="34" charset="0"/>
            </a:endParaRPr>
          </a:p>
        </p:txBody>
      </p:sp>
      <p:sp>
        <p:nvSpPr>
          <p:cNvPr id="5124" name="MO Picture" hidden="1"/>
          <p:cNvSpPr>
            <a:spLocks noChangeArrowheads="1"/>
          </p:cNvSpPr>
          <p:nvPr/>
        </p:nvSpPr>
        <p:spPr bwMode="auto">
          <a:xfrm>
            <a:off x="0" y="0"/>
            <a:ext cx="0" cy="0"/>
          </a:xfrm>
          <a:prstGeom prst="rect">
            <a:avLst/>
          </a:prstGeom>
          <a:solidFill>
            <a:srgbClr val="FFFFFF"/>
          </a:solidFill>
          <a:ln w="38100">
            <a:solidFill>
              <a:srgbClr val="000000"/>
            </a:solidFill>
            <a:miter lim="800000"/>
            <a:headEnd type="none" w="med" len="lg"/>
            <a:tailEnd type="none" w="med" len="lg"/>
          </a:ln>
        </p:spPr>
        <p:txBody>
          <a:bodyPr wrap="none" lIns="88900" tIns="88900" rIns="88900" bIns="88900" anchor="ctr"/>
          <a:lstStyle/>
          <a:p>
            <a:pPr algn="ctr" eaLnBrk="0" hangingPunct="0"/>
            <a:r>
              <a:rPr lang="en-US" altLang="en-US"/>
              <a:t>3</a:t>
            </a:r>
          </a:p>
        </p:txBody>
      </p:sp>
      <p:sp>
        <p:nvSpPr>
          <p:cNvPr id="5125" name="Rectangle 1"/>
          <p:cNvSpPr>
            <a:spLocks noChangeArrowheads="1"/>
          </p:cNvSpPr>
          <p:nvPr/>
        </p:nvSpPr>
        <p:spPr bwMode="auto">
          <a:xfrm>
            <a:off x="1498600" y="1371600"/>
            <a:ext cx="314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2400" b="1" dirty="0">
                <a:solidFill>
                  <a:schemeClr val="tx1"/>
                </a:solidFill>
                <a:latin typeface="Arial Narrow" panose="020B0606020202030204" pitchFamily="34" charset="0"/>
              </a:rPr>
              <a:t>1. Do Loop Processing</a:t>
            </a:r>
          </a:p>
        </p:txBody>
      </p:sp>
      <p:sp>
        <p:nvSpPr>
          <p:cNvPr id="5126" name="Rectangle 2"/>
          <p:cNvSpPr>
            <a:spLocks noChangeArrowheads="1"/>
          </p:cNvSpPr>
          <p:nvPr/>
        </p:nvSpPr>
        <p:spPr bwMode="auto">
          <a:xfrm>
            <a:off x="1508125" y="2133600"/>
            <a:ext cx="336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2400" b="1">
                <a:solidFill>
                  <a:schemeClr val="tx1"/>
                </a:solidFill>
                <a:latin typeface="Arial Narrow" panose="020B0606020202030204" pitchFamily="34" charset="0"/>
              </a:rPr>
              <a:t>2. SAS Array Processing</a:t>
            </a:r>
          </a:p>
        </p:txBody>
      </p:sp>
      <p:sp>
        <p:nvSpPr>
          <p:cNvPr id="5127" name="Rectangle 3"/>
          <p:cNvSpPr>
            <a:spLocks noChangeArrowheads="1"/>
          </p:cNvSpPr>
          <p:nvPr/>
        </p:nvSpPr>
        <p:spPr bwMode="auto">
          <a:xfrm>
            <a:off x="1524000" y="2895600"/>
            <a:ext cx="2849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2400" b="1">
                <a:solidFill>
                  <a:schemeClr val="tx1"/>
                </a:solidFill>
                <a:latin typeface="Arial Narrow" panose="020B0606020202030204" pitchFamily="34" charset="0"/>
              </a:rPr>
              <a:t>3. Using SAS Arrays</a:t>
            </a:r>
          </a:p>
        </p:txBody>
      </p:sp>
    </p:spTree>
    <p:custDataLst>
      <p:tags r:id="rId1"/>
    </p:custDataLst>
    <p:extLst>
      <p:ext uri="{BB962C8B-B14F-4D97-AF65-F5344CB8AC3E}">
        <p14:creationId xmlns:p14="http://schemas.microsoft.com/office/powerpoint/2010/main" val="1630764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Use a DO Loop to Reduce Redundant Code</a:t>
            </a:r>
          </a:p>
        </p:txBody>
      </p:sp>
      <p:sp>
        <p:nvSpPr>
          <p:cNvPr id="41987" name="Rectangle 3"/>
          <p:cNvSpPr>
            <a:spLocks noGrp="1" noChangeArrowheads="1"/>
          </p:cNvSpPr>
          <p:nvPr>
            <p:ph idx="1"/>
          </p:nvPr>
        </p:nvSpPr>
        <p:spPr>
          <a:xfrm>
            <a:off x="685800" y="1071563"/>
            <a:ext cx="7769225" cy="4267200"/>
          </a:xfrm>
        </p:spPr>
        <p:txBody>
          <a:bodyPr/>
          <a:lstStyle/>
          <a:p>
            <a:pPr marL="0" indent="0" eaLnBrk="1" hangingPunct="1"/>
            <a:r>
              <a:rPr lang="en-US" altLang="en-US" smtClean="0"/>
              <a:t>Use a DO loop to eliminate the redundant code </a:t>
            </a:r>
            <a:br>
              <a:rPr lang="en-US" altLang="en-US" smtClean="0"/>
            </a:br>
            <a:r>
              <a:rPr lang="en-US" altLang="en-US" smtClean="0"/>
              <a:t>in the previous example.</a:t>
            </a:r>
          </a:p>
        </p:txBody>
      </p:sp>
      <p:sp>
        <p:nvSpPr>
          <p:cNvPr id="4198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70F497-8575-43F6-BA01-97D94B5C0F80}" type="slidenum">
              <a:rPr lang="en-US" altLang="en-US"/>
              <a:pPr/>
              <a:t>40</a:t>
            </a:fld>
            <a:endParaRPr lang="en-US" altLang="en-US">
              <a:latin typeface="Times New Roman" panose="02020603050405020304" pitchFamily="18" charset="0"/>
            </a:endParaRPr>
          </a:p>
        </p:txBody>
      </p:sp>
      <p:sp>
        <p:nvSpPr>
          <p:cNvPr id="41989" name="Text Box 5"/>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2"/>
              </a:solidFill>
              <a:latin typeface="Arial" panose="020B0604020202020204" pitchFamily="34" charset="0"/>
              <a:cs typeface="Times New Roman" panose="02020603050405020304" pitchFamily="18" charset="0"/>
            </a:endParaRPr>
          </a:p>
        </p:txBody>
      </p:sp>
      <p:sp>
        <p:nvSpPr>
          <p:cNvPr id="41990" name="Text Box 7"/>
          <p:cNvSpPr txBox="1">
            <a:spLocks noChangeArrowheads="1"/>
          </p:cNvSpPr>
          <p:nvPr/>
        </p:nvSpPr>
        <p:spPr bwMode="auto">
          <a:xfrm>
            <a:off x="698500" y="1101725"/>
            <a:ext cx="7269163"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do Year=1 to 6;</a:t>
            </a:r>
          </a:p>
          <a:p>
            <a:pPr eaLnBrk="0" hangingPunct="0">
              <a:lnSpc>
                <a:spcPct val="85000"/>
              </a:lnSpc>
            </a:pPr>
            <a:r>
              <a:rPr lang="en-US" altLang="en-US" sz="2400" b="1">
                <a:solidFill>
                  <a:schemeClr val="tx1"/>
                </a:solidFill>
                <a:latin typeface="Courier New" panose="02070309020205020404" pitchFamily="49" charset="0"/>
              </a:rPr>
              <a:t>  	 Total_Employees=</a:t>
            </a:r>
            <a:br>
              <a:rPr lang="en-US" altLang="en-US" sz="2400" b="1">
                <a:solidFill>
                  <a:schemeClr val="tx1"/>
                </a:solidFill>
                <a:latin typeface="Courier New" panose="02070309020205020404" pitchFamily="49" charset="0"/>
              </a:rPr>
            </a:br>
            <a:r>
              <a:rPr lang="en-US" altLang="en-US" sz="2400" b="1">
                <a:solidFill>
                  <a:schemeClr val="tx1"/>
                </a:solidFill>
                <a:latin typeface="Courier New" panose="02070309020205020404" pitchFamily="49" charset="0"/>
              </a:rPr>
              <a:t>         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   end;</a:t>
            </a:r>
          </a:p>
          <a:p>
            <a:pPr eaLnBrk="0" hangingPunct="0">
              <a:lnSpc>
                <a:spcPct val="85000"/>
              </a:lnSpc>
            </a:pPr>
            <a:r>
              <a:rPr lang="en-US" altLang="en-US" sz="2400" b="1">
                <a:solidFill>
                  <a:schemeClr val="tx1"/>
                </a:solidFill>
                <a:latin typeface="Courier New" panose="02070309020205020404" pitchFamily="49" charset="0"/>
              </a:rPr>
              <a:t>run;</a:t>
            </a:r>
          </a:p>
          <a:p>
            <a:pPr eaLnBrk="0" hangingPunct="0">
              <a:lnSpc>
                <a:spcPct val="85000"/>
              </a:lnSpc>
            </a:pPr>
            <a:endParaRPr lang="en-US" altLang="en-US" sz="2400" b="1">
              <a:solidFill>
                <a:schemeClr val="tx1"/>
              </a:solidFill>
              <a:latin typeface="Courier New" panose="02070309020205020404" pitchFamily="49" charset="0"/>
            </a:endParaRPr>
          </a:p>
          <a:p>
            <a:pPr eaLnBrk="0" hangingPunct="0">
              <a:lnSpc>
                <a:spcPct val="85000"/>
              </a:lnSpc>
            </a:pPr>
            <a:r>
              <a:rPr lang="en-US" altLang="en-US" sz="2400" b="1">
                <a:solidFill>
                  <a:schemeClr val="tx1"/>
                </a:solidFill>
                <a:latin typeface="Courier New" panose="02070309020205020404" pitchFamily="49" charset="0"/>
              </a:rPr>
              <a:t>proc print data=forecast noobs;</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41991" name="Text Box 9"/>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p207d05</a:t>
            </a:r>
          </a:p>
        </p:txBody>
      </p:sp>
      <p:sp>
        <p:nvSpPr>
          <p:cNvPr id="41992" name="Rectangle 10"/>
          <p:cNvSpPr>
            <a:spLocks noChangeArrowheads="1"/>
          </p:cNvSpPr>
          <p:nvPr>
            <p:custDataLst>
              <p:tags r:id="rId1"/>
            </p:custDataLst>
          </p:nvPr>
        </p:nvSpPr>
        <p:spPr bwMode="auto">
          <a:xfrm>
            <a:off x="1290638" y="1768475"/>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41993" name="Rectangle 11"/>
          <p:cNvSpPr>
            <a:spLocks noChangeArrowheads="1"/>
          </p:cNvSpPr>
          <p:nvPr>
            <p:custDataLst>
              <p:tags r:id="rId2"/>
            </p:custDataLst>
          </p:nvPr>
        </p:nvSpPr>
        <p:spPr bwMode="auto">
          <a:xfrm>
            <a:off x="1371600" y="2079625"/>
            <a:ext cx="2946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41994" name="Rectangle 12"/>
          <p:cNvSpPr>
            <a:spLocks noChangeArrowheads="1"/>
          </p:cNvSpPr>
          <p:nvPr>
            <p:custDataLst>
              <p:tags r:id="rId3"/>
            </p:custDataLst>
          </p:nvPr>
        </p:nvSpPr>
        <p:spPr bwMode="auto">
          <a:xfrm>
            <a:off x="2386013" y="2390775"/>
            <a:ext cx="5319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41995" name="Rectangle 13"/>
          <p:cNvSpPr>
            <a:spLocks noChangeArrowheads="1"/>
          </p:cNvSpPr>
          <p:nvPr>
            <p:custDataLst>
              <p:tags r:id="rId4"/>
            </p:custDataLst>
          </p:nvPr>
        </p:nvSpPr>
        <p:spPr bwMode="auto">
          <a:xfrm>
            <a:off x="1371600" y="2701925"/>
            <a:ext cx="1303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41996" name="Rectangle 14"/>
          <p:cNvSpPr>
            <a:spLocks noChangeArrowheads="1"/>
          </p:cNvSpPr>
          <p:nvPr>
            <p:custDataLst>
              <p:tags r:id="rId5"/>
            </p:custDataLst>
          </p:nvPr>
        </p:nvSpPr>
        <p:spPr bwMode="auto">
          <a:xfrm>
            <a:off x="1290638" y="3013075"/>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30266868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3"/>
          <p:cNvSpPr>
            <a:spLocks noGrp="1" noChangeArrowheads="1"/>
          </p:cNvSpPr>
          <p:nvPr>
            <p:ph type="title"/>
          </p:nvPr>
        </p:nvSpPr>
        <p:spPr/>
        <p:txBody>
          <a:bodyPr/>
          <a:lstStyle/>
          <a:p>
            <a:pPr eaLnBrk="1" hangingPunct="1"/>
            <a:r>
              <a:rPr lang="en-US" altLang="en-US" smtClean="0"/>
              <a:t>Output</a:t>
            </a:r>
          </a:p>
        </p:txBody>
      </p:sp>
      <p:sp>
        <p:nvSpPr>
          <p:cNvPr id="43011" name="Rectangle 14"/>
          <p:cNvSpPr>
            <a:spLocks noGrp="1" noChangeArrowheads="1"/>
          </p:cNvSpPr>
          <p:nvPr>
            <p:ph idx="1"/>
          </p:nvPr>
        </p:nvSpPr>
        <p:spPr/>
        <p:txBody>
          <a:bodyPr/>
          <a:lstStyle/>
          <a:p>
            <a:pPr marL="0" indent="0" eaLnBrk="1" hangingPunct="1">
              <a:spcBef>
                <a:spcPct val="0"/>
              </a:spcBef>
              <a:buClrTx/>
              <a:buFontTx/>
              <a:buNone/>
            </a:pPr>
            <a:r>
              <a:rPr lang="en-US" altLang="en-US" smtClean="0"/>
              <a:t>Partial PROC PRINT Output</a:t>
            </a:r>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p:txBody>
      </p:sp>
      <p:sp>
        <p:nvSpPr>
          <p:cNvPr id="4301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33CFF8-4257-4EE3-956C-2EF6F83458DE}" type="slidenum">
              <a:rPr lang="en-US" altLang="en-US"/>
              <a:pPr/>
              <a:t>41</a:t>
            </a:fld>
            <a:endParaRPr lang="en-US" altLang="en-US">
              <a:latin typeface="Times New Roman" panose="02020603050405020304" pitchFamily="18" charset="0"/>
            </a:endParaRPr>
          </a:p>
        </p:txBody>
      </p:sp>
      <p:sp>
        <p:nvSpPr>
          <p:cNvPr id="43013" name="Text Box 4"/>
          <p:cNvSpPr txBox="1">
            <a:spLocks noChangeArrowheads="1"/>
          </p:cNvSpPr>
          <p:nvPr/>
        </p:nvSpPr>
        <p:spPr bwMode="auto">
          <a:xfrm>
            <a:off x="684213" y="1190625"/>
            <a:ext cx="785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endParaRPr lang="en-US" altLang="en-US" sz="2400" noProof="1">
              <a:solidFill>
                <a:schemeClr val="tx1"/>
              </a:solidFill>
              <a:latin typeface="Arial" panose="020B0604020202020204" pitchFamily="34" charset="0"/>
              <a:cs typeface="Times New Roman" panose="02020603050405020304" pitchFamily="18" charset="0"/>
            </a:endParaRPr>
          </a:p>
        </p:txBody>
      </p:sp>
      <p:sp>
        <p:nvSpPr>
          <p:cNvPr id="43014" name="Rectangle 6"/>
          <p:cNvSpPr>
            <a:spLocks noChangeArrowheads="1"/>
          </p:cNvSpPr>
          <p:nvPr/>
        </p:nvSpPr>
        <p:spPr bwMode="auto">
          <a:xfrm>
            <a:off x="650875" y="5741988"/>
            <a:ext cx="78501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eaLnBrk="0" hangingPunct="0"/>
            <a:endParaRPr lang="en-US" altLang="en-US" noProof="1"/>
          </a:p>
        </p:txBody>
      </p:sp>
      <p:sp>
        <p:nvSpPr>
          <p:cNvPr id="43015"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43016"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43017" name="Rectangle 12"/>
          <p:cNvSpPr>
            <a:spLocks noChangeArrowheads="1"/>
          </p:cNvSpPr>
          <p:nvPr/>
        </p:nvSpPr>
        <p:spPr bwMode="auto">
          <a:xfrm>
            <a:off x="708025" y="1608138"/>
            <a:ext cx="6715125" cy="40513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Total_</a:t>
            </a:r>
          </a:p>
          <a:p>
            <a:pPr eaLnBrk="0" hangingPunct="0"/>
            <a:r>
              <a:rPr lang="en-US" altLang="en-US" sz="1600" b="1">
                <a:solidFill>
                  <a:srgbClr val="000000"/>
                </a:solidFill>
                <a:latin typeface="SAS Monospace" pitchFamily="49" charset="0"/>
              </a:rPr>
              <a:t> Department          Employees    Increase    Year</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Administration        42.500       0.25        1</a:t>
            </a:r>
          </a:p>
          <a:p>
            <a:pPr eaLnBrk="0" hangingPunct="0"/>
            <a:r>
              <a:rPr lang="en-US" altLang="en-US" sz="1600" b="1">
                <a:solidFill>
                  <a:srgbClr val="000000"/>
                </a:solidFill>
                <a:latin typeface="SAS Monospace" pitchFamily="49" charset="0"/>
              </a:rPr>
              <a:t> Administration        53.125       0.25        2</a:t>
            </a:r>
          </a:p>
          <a:p>
            <a:pPr eaLnBrk="0" hangingPunct="0"/>
            <a:r>
              <a:rPr lang="en-US" altLang="en-US" sz="1600" b="1">
                <a:solidFill>
                  <a:srgbClr val="000000"/>
                </a:solidFill>
                <a:latin typeface="SAS Monospace" pitchFamily="49" charset="0"/>
              </a:rPr>
              <a:t> Administration        66.406       0.25        3</a:t>
            </a:r>
          </a:p>
          <a:p>
            <a:pPr eaLnBrk="0" hangingPunct="0"/>
            <a:r>
              <a:rPr lang="en-US" altLang="en-US" sz="1600" b="1">
                <a:solidFill>
                  <a:srgbClr val="000000"/>
                </a:solidFill>
                <a:latin typeface="SAS Monospace" pitchFamily="49" charset="0"/>
              </a:rPr>
              <a:t> Administration        83.008       0.25        4</a:t>
            </a:r>
          </a:p>
          <a:p>
            <a:pPr eaLnBrk="0" hangingPunct="0"/>
            <a:r>
              <a:rPr lang="en-US" altLang="en-US" sz="1600" b="1">
                <a:solidFill>
                  <a:srgbClr val="000000"/>
                </a:solidFill>
                <a:latin typeface="SAS Monospace" pitchFamily="49" charset="0"/>
              </a:rPr>
              <a:t> Administration       103.760       0.25        5</a:t>
            </a:r>
          </a:p>
          <a:p>
            <a:pPr eaLnBrk="0" hangingPunct="0"/>
            <a:r>
              <a:rPr lang="en-US" altLang="en-US" sz="1600" b="1">
                <a:solidFill>
                  <a:srgbClr val="000000"/>
                </a:solidFill>
                <a:latin typeface="SAS Monospace" pitchFamily="49" charset="0"/>
              </a:rPr>
              <a:t> Administration       129.700       0.25        6</a:t>
            </a:r>
          </a:p>
          <a:p>
            <a:pPr eaLnBrk="0" hangingPunct="0"/>
            <a:r>
              <a:rPr lang="en-US" altLang="en-US" sz="1600" b="1">
                <a:solidFill>
                  <a:srgbClr val="000000"/>
                </a:solidFill>
                <a:latin typeface="SAS Monospace" pitchFamily="49" charset="0"/>
              </a:rPr>
              <a:t> Engineering           11.700       0.30        1</a:t>
            </a:r>
          </a:p>
          <a:p>
            <a:pPr eaLnBrk="0" hangingPunct="0"/>
            <a:r>
              <a:rPr lang="en-US" altLang="en-US" sz="1600" b="1">
                <a:solidFill>
                  <a:srgbClr val="000000"/>
                </a:solidFill>
                <a:latin typeface="SAS Monospace" pitchFamily="49" charset="0"/>
              </a:rPr>
              <a:t> Engineering           15.210       0.30        2</a:t>
            </a:r>
          </a:p>
          <a:p>
            <a:pPr eaLnBrk="0" hangingPunct="0"/>
            <a:r>
              <a:rPr lang="en-US" altLang="en-US" sz="1600" b="1">
                <a:solidFill>
                  <a:srgbClr val="000000"/>
                </a:solidFill>
                <a:latin typeface="SAS Monospace" pitchFamily="49" charset="0"/>
              </a:rPr>
              <a:t> Engineering           19.773       0.30        3</a:t>
            </a:r>
          </a:p>
          <a:p>
            <a:pPr eaLnBrk="0" hangingPunct="0"/>
            <a:r>
              <a:rPr lang="en-US" altLang="en-US" sz="1600" b="1">
                <a:solidFill>
                  <a:srgbClr val="000000"/>
                </a:solidFill>
                <a:latin typeface="SAS Monospace" pitchFamily="49" charset="0"/>
              </a:rPr>
              <a:t> Engineering           25.705       0.30        4</a:t>
            </a:r>
          </a:p>
          <a:p>
            <a:pPr eaLnBrk="0" hangingPunct="0"/>
            <a:r>
              <a:rPr lang="en-US" altLang="en-US" sz="1600" b="1">
                <a:solidFill>
                  <a:srgbClr val="000000"/>
                </a:solidFill>
                <a:latin typeface="SAS Monospace" pitchFamily="49" charset="0"/>
              </a:rPr>
              <a:t> Engineering           33.416       0.30        5</a:t>
            </a:r>
          </a:p>
          <a:p>
            <a:pPr eaLnBrk="0" hangingPunct="0"/>
            <a:r>
              <a:rPr lang="en-US" altLang="en-US" sz="1600" b="1">
                <a:solidFill>
                  <a:srgbClr val="000000"/>
                </a:solidFill>
                <a:latin typeface="SAS Monospace" pitchFamily="49" charset="0"/>
              </a:rPr>
              <a:t> Engineering           43.441       0.30        6</a:t>
            </a:r>
          </a:p>
          <a:p>
            <a:pPr eaLnBrk="0" hangingPunct="0"/>
            <a:r>
              <a:rPr lang="en-US" altLang="en-US" sz="1600" b="1">
                <a:solidFill>
                  <a:srgbClr val="000000"/>
                </a:solidFill>
                <a:latin typeface="SAS Monospace" pitchFamily="49" charset="0"/>
              </a:rPr>
              <a:t> IS                    27.500       0.10        1</a:t>
            </a:r>
          </a:p>
        </p:txBody>
      </p:sp>
    </p:spTree>
    <p:extLst>
      <p:ext uri="{BB962C8B-B14F-4D97-AF65-F5344CB8AC3E}">
        <p14:creationId xmlns:p14="http://schemas.microsoft.com/office/powerpoint/2010/main" val="24748441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1"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Slide Number Placeholder 2"/>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E5C5E5-547B-4FA6-9DB4-812F2EA46533}" type="slidenum">
              <a:rPr lang="en-US" altLang="en-US"/>
              <a:pPr/>
              <a:t>42</a:t>
            </a:fld>
            <a:endParaRPr lang="en-US" altLang="en-US">
              <a:latin typeface="Times New Roman" panose="02020603050405020304" pitchFamily="18" charset="0"/>
            </a:endParaRPr>
          </a:p>
        </p:txBody>
      </p:sp>
    </p:spTree>
    <p:custDataLst>
      <p:tags r:id="rId1"/>
    </p:custDataLst>
    <p:extLst>
      <p:ext uri="{BB962C8B-B14F-4D97-AF65-F5344CB8AC3E}">
        <p14:creationId xmlns:p14="http://schemas.microsoft.com/office/powerpoint/2010/main" val="8109923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altLang="en-US" smtClean="0"/>
              <a:t>Quiz</a:t>
            </a:r>
          </a:p>
        </p:txBody>
      </p:sp>
      <p:sp>
        <p:nvSpPr>
          <p:cNvPr id="45059" name="Rectangle 5"/>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What stop value would you use in the DO loop to determine the number of years that it would take for the Engineering department to exceed 75 people?</a:t>
            </a:r>
          </a:p>
        </p:txBody>
      </p:sp>
      <p:sp>
        <p:nvSpPr>
          <p:cNvPr id="4506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6788253-D899-4CA1-ACC0-29CBB2075E85}" type="slidenum">
              <a:rPr lang="en-US" altLang="en-US"/>
              <a:pPr/>
              <a:t>43</a:t>
            </a:fld>
            <a:endParaRPr lang="en-US" altLang="en-US">
              <a:latin typeface="Times New Roman" panose="02020603050405020304" pitchFamily="18" charset="0"/>
            </a:endParaRPr>
          </a:p>
        </p:txBody>
      </p:sp>
      <p:sp>
        <p:nvSpPr>
          <p:cNvPr id="45061" name="Program Name"/>
          <p:cNvSpPr txBox="1">
            <a:spLocks noChangeArrowheads="1"/>
          </p:cNvSpPr>
          <p:nvPr/>
        </p:nvSpPr>
        <p:spPr bwMode="auto">
          <a:xfrm>
            <a:off x="6877050" y="63246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altLang="en-US" sz="1600" b="1">
                <a:solidFill>
                  <a:schemeClr val="tx1"/>
                </a:solidFill>
                <a:latin typeface="Arial" panose="020B0604020202020204" pitchFamily="34" charset="0"/>
              </a:rPr>
              <a:t>p207d05</a:t>
            </a:r>
          </a:p>
        </p:txBody>
      </p:sp>
      <p:sp>
        <p:nvSpPr>
          <p:cNvPr id="45062" name="Text Box 7"/>
          <p:cNvSpPr txBox="1">
            <a:spLocks noChangeArrowheads="1"/>
          </p:cNvSpPr>
          <p:nvPr/>
        </p:nvSpPr>
        <p:spPr bwMode="auto">
          <a:xfrm>
            <a:off x="693738" y="2290763"/>
            <a:ext cx="7269162" cy="3255962"/>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do Year=1 to 6;</a:t>
            </a:r>
          </a:p>
          <a:p>
            <a:pPr eaLnBrk="0" hangingPunct="0">
              <a:lnSpc>
                <a:spcPct val="85000"/>
              </a:lnSpc>
            </a:pPr>
            <a:r>
              <a:rPr lang="en-US" altLang="en-US" sz="2400" b="1">
                <a:solidFill>
                  <a:schemeClr val="tx1"/>
                </a:solidFill>
                <a:latin typeface="Courier New" panose="02070309020205020404" pitchFamily="49" charset="0"/>
              </a:rPr>
              <a:t>  	 Total_Employees=</a:t>
            </a:r>
            <a:br>
              <a:rPr lang="en-US" altLang="en-US" sz="2400" b="1">
                <a:solidFill>
                  <a:schemeClr val="tx1"/>
                </a:solidFill>
                <a:latin typeface="Courier New" panose="02070309020205020404" pitchFamily="49" charset="0"/>
              </a:rPr>
            </a:br>
            <a:r>
              <a:rPr lang="en-US" altLang="en-US" sz="2400" b="1">
                <a:solidFill>
                  <a:schemeClr val="tx1"/>
                </a:solidFill>
                <a:latin typeface="Courier New" panose="02070309020205020404" pitchFamily="49" charset="0"/>
              </a:rPr>
              <a:t>         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   end;</a:t>
            </a:r>
          </a:p>
          <a:p>
            <a:pPr eaLnBrk="0" hangingPunct="0">
              <a:lnSpc>
                <a:spcPct val="85000"/>
              </a:lnSpc>
            </a:pPr>
            <a:r>
              <a:rPr lang="en-US" altLang="en-US" sz="2400" b="1">
                <a:solidFill>
                  <a:schemeClr val="tx1"/>
                </a:solidFill>
                <a:latin typeface="Courier New" panose="02070309020205020404" pitchFamily="49" charset="0"/>
              </a:rPr>
              <a:t>run;</a:t>
            </a:r>
          </a:p>
          <a:p>
            <a:pPr eaLnBrk="0" hangingPunct="0">
              <a:lnSpc>
                <a:spcPct val="85000"/>
              </a:lnSpc>
            </a:pPr>
            <a:r>
              <a:rPr lang="en-US" altLang="en-US" sz="2400" b="1">
                <a:solidFill>
                  <a:schemeClr val="tx1"/>
                </a:solidFill>
                <a:latin typeface="Courier New" panose="02070309020205020404" pitchFamily="49" charset="0"/>
              </a:rPr>
              <a:t>proc print data=forecast noobs;</a:t>
            </a:r>
          </a:p>
          <a:p>
            <a:pPr eaLnBrk="0" hangingPunct="0">
              <a:lnSpc>
                <a:spcPct val="85000"/>
              </a:lnSpc>
            </a:pPr>
            <a:r>
              <a:rPr lang="en-US" altLang="en-US" sz="2400" b="1">
                <a:solidFill>
                  <a:schemeClr val="tx1"/>
                </a:solidFill>
                <a:latin typeface="Courier New" panose="02070309020205020404" pitchFamily="49" charset="0"/>
              </a:rPr>
              <a:t>run;</a:t>
            </a:r>
          </a:p>
        </p:txBody>
      </p:sp>
    </p:spTree>
    <p:custDataLst>
      <p:tags r:id="rId1"/>
    </p:custDataLst>
    <p:extLst>
      <p:ext uri="{BB962C8B-B14F-4D97-AF65-F5344CB8AC3E}">
        <p14:creationId xmlns:p14="http://schemas.microsoft.com/office/powerpoint/2010/main" val="71453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altLang="en-US" smtClean="0"/>
              <a:t>Quiz – Correct Answer</a:t>
            </a:r>
          </a:p>
        </p:txBody>
      </p:sp>
      <p:sp>
        <p:nvSpPr>
          <p:cNvPr id="46083" name="Rectangle 5"/>
          <p:cNvSpPr>
            <a:spLocks noGrp="1" noChangeArrowheads="1"/>
          </p:cNvSpPr>
          <p:nvPr>
            <p:ph idx="1"/>
          </p:nvPr>
        </p:nvSpPr>
        <p:spPr/>
        <p:txBody>
          <a:bodyPr>
            <a:normAutofit fontScale="92500" lnSpcReduction="10000"/>
          </a:bodyPr>
          <a:lstStyle/>
          <a:p>
            <a:pPr marL="0" indent="0" eaLnBrk="1" hangingPunct="1">
              <a:buFont typeface="Times New Roman" panose="02020603050405020304" pitchFamily="18" charset="0"/>
              <a:buNone/>
            </a:pPr>
            <a:r>
              <a:rPr lang="en-US" altLang="en-US" smtClean="0"/>
              <a:t>What stop value would you use in the DO loop to determine the number of years it would take for the Engineering department to exceed 75 people?  </a:t>
            </a:r>
            <a:r>
              <a:rPr lang="en-US" altLang="en-US" b="1" smtClean="0"/>
              <a:t>Unknown.</a:t>
            </a:r>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buFont typeface="Times New Roman" panose="02020603050405020304" pitchFamily="18" charset="0"/>
              <a:buNone/>
            </a:pPr>
            <a:r>
              <a:rPr lang="en-US" altLang="en-US" smtClean="0"/>
              <a:t>Use </a:t>
            </a:r>
            <a:r>
              <a:rPr lang="en-US" altLang="en-US" i="1" smtClean="0"/>
              <a:t>conditional iterative processing </a:t>
            </a:r>
            <a:r>
              <a:rPr lang="en-US" altLang="en-US" smtClean="0"/>
              <a:t>to stop a loop when </a:t>
            </a:r>
            <a:br>
              <a:rPr lang="en-US" altLang="en-US" smtClean="0"/>
            </a:br>
            <a:r>
              <a:rPr lang="en-US" altLang="en-US" smtClean="0"/>
              <a:t>a condition is met.  </a:t>
            </a:r>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p:txBody>
      </p:sp>
      <p:sp>
        <p:nvSpPr>
          <p:cNvPr id="4608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621DEF8-44EE-42AB-A4AF-2E66D4BF45CD}" type="slidenum">
              <a:rPr lang="en-US" altLang="en-US"/>
              <a:pPr/>
              <a:t>44</a:t>
            </a:fld>
            <a:endParaRPr lang="en-US" altLang="en-US">
              <a:latin typeface="Times New Roman" panose="02020603050405020304" pitchFamily="18" charset="0"/>
            </a:endParaRPr>
          </a:p>
        </p:txBody>
      </p:sp>
      <p:sp>
        <p:nvSpPr>
          <p:cNvPr id="46085" name="Text Box 7"/>
          <p:cNvSpPr txBox="1">
            <a:spLocks noChangeArrowheads="1"/>
          </p:cNvSpPr>
          <p:nvPr/>
        </p:nvSpPr>
        <p:spPr bwMode="auto">
          <a:xfrm>
            <a:off x="725488" y="2001838"/>
            <a:ext cx="7269162" cy="3255962"/>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do Year=1 to 6;</a:t>
            </a:r>
          </a:p>
          <a:p>
            <a:pPr eaLnBrk="0" hangingPunct="0">
              <a:lnSpc>
                <a:spcPct val="85000"/>
              </a:lnSpc>
            </a:pPr>
            <a:r>
              <a:rPr lang="en-US" altLang="en-US" sz="2400" b="1">
                <a:solidFill>
                  <a:schemeClr val="tx1"/>
                </a:solidFill>
                <a:latin typeface="Courier New" panose="02070309020205020404" pitchFamily="49" charset="0"/>
              </a:rPr>
              <a:t>  	 Total_Employees=</a:t>
            </a:r>
            <a:br>
              <a:rPr lang="en-US" altLang="en-US" sz="2400" b="1">
                <a:solidFill>
                  <a:schemeClr val="tx1"/>
                </a:solidFill>
                <a:latin typeface="Courier New" panose="02070309020205020404" pitchFamily="49" charset="0"/>
              </a:rPr>
            </a:br>
            <a:r>
              <a:rPr lang="en-US" altLang="en-US" sz="2400" b="1">
                <a:solidFill>
                  <a:schemeClr val="tx1"/>
                </a:solidFill>
                <a:latin typeface="Courier New" panose="02070309020205020404" pitchFamily="49" charset="0"/>
              </a:rPr>
              <a:t>         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   end;</a:t>
            </a:r>
          </a:p>
          <a:p>
            <a:pPr eaLnBrk="0" hangingPunct="0">
              <a:lnSpc>
                <a:spcPct val="85000"/>
              </a:lnSpc>
            </a:pPr>
            <a:r>
              <a:rPr lang="en-US" altLang="en-US" sz="2400" b="1">
                <a:solidFill>
                  <a:schemeClr val="tx1"/>
                </a:solidFill>
                <a:latin typeface="Courier New" panose="02070309020205020404" pitchFamily="49" charset="0"/>
              </a:rPr>
              <a:t>run;</a:t>
            </a:r>
          </a:p>
          <a:p>
            <a:pPr eaLnBrk="0" hangingPunct="0">
              <a:lnSpc>
                <a:spcPct val="85000"/>
              </a:lnSpc>
            </a:pPr>
            <a:r>
              <a:rPr lang="en-US" altLang="en-US" sz="2400" b="1">
                <a:solidFill>
                  <a:schemeClr val="tx1"/>
                </a:solidFill>
                <a:latin typeface="Courier New" panose="02070309020205020404" pitchFamily="49" charset="0"/>
              </a:rPr>
              <a:t>proc print data=forecast noobs;</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46086" name="Program Name"/>
          <p:cNvSpPr txBox="1">
            <a:spLocks noChangeArrowheads="1"/>
          </p:cNvSpPr>
          <p:nvPr/>
        </p:nvSpPr>
        <p:spPr bwMode="auto">
          <a:xfrm>
            <a:off x="6877050" y="63246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altLang="en-US" sz="1600" b="1">
                <a:solidFill>
                  <a:schemeClr val="tx1"/>
                </a:solidFill>
                <a:latin typeface="Arial" panose="020B0604020202020204" pitchFamily="34" charset="0"/>
              </a:rPr>
              <a:t>p207d05</a:t>
            </a:r>
          </a:p>
        </p:txBody>
      </p:sp>
    </p:spTree>
    <p:custDataLst>
      <p:tags r:id="rId1"/>
    </p:custDataLst>
    <p:extLst>
      <p:ext uri="{BB962C8B-B14F-4D97-AF65-F5344CB8AC3E}">
        <p14:creationId xmlns:p14="http://schemas.microsoft.com/office/powerpoint/2010/main" val="10479980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Conditional Iterative Processing</a:t>
            </a:r>
          </a:p>
        </p:txBody>
      </p:sp>
      <p:sp>
        <p:nvSpPr>
          <p:cNvPr id="47107" name="Rectangle 3"/>
          <p:cNvSpPr>
            <a:spLocks noGrp="1" noChangeArrowheads="1"/>
          </p:cNvSpPr>
          <p:nvPr>
            <p:ph idx="1"/>
          </p:nvPr>
        </p:nvSpPr>
        <p:spPr/>
        <p:txBody>
          <a:bodyPr/>
          <a:lstStyle/>
          <a:p>
            <a:pPr marL="0" indent="0" eaLnBrk="1" hangingPunct="1">
              <a:buFont typeface="Times New Roman" panose="02020603050405020304" pitchFamily="18" charset="0"/>
              <a:buNone/>
              <a:tabLst>
                <a:tab pos="574675" algn="l"/>
              </a:tabLst>
            </a:pPr>
            <a:r>
              <a:rPr lang="en-US" altLang="en-US" smtClean="0"/>
              <a:t>You can use DO WHILE and DO UNTIL statements </a:t>
            </a:r>
            <a:br>
              <a:rPr lang="en-US" altLang="en-US" smtClean="0"/>
            </a:br>
            <a:r>
              <a:rPr lang="en-US" altLang="en-US" smtClean="0"/>
              <a:t>to stop the loop when a condition is met rather than </a:t>
            </a:r>
            <a:br>
              <a:rPr lang="en-US" altLang="en-US" smtClean="0"/>
            </a:br>
            <a:r>
              <a:rPr lang="en-US" altLang="en-US" smtClean="0"/>
              <a:t>when the loop executed a specific number of times.</a:t>
            </a:r>
          </a:p>
          <a:p>
            <a:pPr marL="0" indent="0" eaLnBrk="1" hangingPunct="1">
              <a:tabLst>
                <a:tab pos="574675" algn="l"/>
              </a:tabLst>
            </a:pPr>
            <a:endParaRPr lang="en-US" altLang="en-US" smtClean="0"/>
          </a:p>
          <a:p>
            <a:pPr marL="0" indent="0" eaLnBrk="1" hangingPunct="1">
              <a:buFont typeface="Times New Roman" panose="02020603050405020304" pitchFamily="18" charset="0"/>
              <a:buNone/>
              <a:tabLst>
                <a:tab pos="574675" algn="l"/>
              </a:tabLst>
            </a:pPr>
            <a:r>
              <a:rPr lang="en-US" altLang="en-US" smtClean="0"/>
              <a:t>       To avoid infinite loops, be sure that the specified   	condition will be met.</a:t>
            </a:r>
          </a:p>
        </p:txBody>
      </p:sp>
      <p:sp>
        <p:nvSpPr>
          <p:cNvPr id="4710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394FE5-2D46-4864-83A6-A212E22FCDC5}" type="slidenum">
              <a:rPr lang="en-US" altLang="en-US"/>
              <a:pPr/>
              <a:t>45</a:t>
            </a:fld>
            <a:endParaRPr lang="en-US" altLang="en-US">
              <a:latin typeface="Times New Roman" panose="02020603050405020304" pitchFamily="18" charset="0"/>
            </a:endParaRPr>
          </a:p>
        </p:txBody>
      </p:sp>
      <p:pic>
        <p:nvPicPr>
          <p:cNvPr id="47109" name="Picture 4" descr="Caution_Warning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286000"/>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Tree>
    <p:extLst>
      <p:ext uri="{BB962C8B-B14F-4D97-AF65-F5344CB8AC3E}">
        <p14:creationId xmlns:p14="http://schemas.microsoft.com/office/powerpoint/2010/main" val="3218759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solidFill>
                  <a:schemeClr val="bg1"/>
                </a:solidFill>
              </a:rPr>
              <a:t>The DO WHILE Statement</a:t>
            </a:r>
          </a:p>
        </p:txBody>
      </p:sp>
      <p:sp>
        <p:nvSpPr>
          <p:cNvPr id="48131"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The DO WHILE statement executes statements </a:t>
            </a:r>
            <a:br>
              <a:rPr lang="en-US" altLang="en-US" smtClean="0">
                <a:solidFill>
                  <a:schemeClr val="tx1"/>
                </a:solidFill>
              </a:rPr>
            </a:br>
            <a:r>
              <a:rPr lang="en-US" altLang="en-US" smtClean="0">
                <a:solidFill>
                  <a:schemeClr val="tx1"/>
                </a:solidFill>
              </a:rPr>
              <a:t>in a DO loop repetitively while a condition is true.</a:t>
            </a:r>
            <a:br>
              <a:rPr lang="en-US" altLang="en-US" smtClean="0">
                <a:solidFill>
                  <a:schemeClr val="tx1"/>
                </a:solidFill>
              </a:rPr>
            </a:br>
            <a:endParaRPr lang="en-US" altLang="en-US" sz="1400"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General form of the DO WHILE loop:</a:t>
            </a:r>
            <a:br>
              <a:rPr lang="en-US" altLang="en-US" smtClean="0">
                <a:solidFill>
                  <a:schemeClr val="tx1"/>
                </a:solidFill>
              </a:rPr>
            </a:br>
            <a:r>
              <a:rPr lang="en-US" altLang="en-US" smtClean="0">
                <a:solidFill>
                  <a:schemeClr val="tx1"/>
                </a:solidFill>
              </a:rPr>
              <a:t/>
            </a:r>
            <a:br>
              <a:rPr lang="en-US" altLang="en-US" smtClean="0">
                <a:solidFill>
                  <a:schemeClr val="tx1"/>
                </a:solidFill>
              </a:rPr>
            </a:br>
            <a:r>
              <a:rPr lang="en-US" altLang="en-US" smtClean="0">
                <a:solidFill>
                  <a:schemeClr val="tx1"/>
                </a:solidFill>
              </a:rPr>
              <a:t/>
            </a:r>
            <a:br>
              <a:rPr lang="en-US" altLang="en-US" smtClean="0">
                <a:solidFill>
                  <a:schemeClr val="tx1"/>
                </a:solidFill>
              </a:rPr>
            </a:br>
            <a:r>
              <a:rPr lang="en-US" altLang="en-US" smtClean="0">
                <a:solidFill>
                  <a:schemeClr val="tx1"/>
                </a:solidFill>
              </a:rPr>
              <a:t/>
            </a:r>
            <a:br>
              <a:rPr lang="en-US" altLang="en-US" smtClean="0">
                <a:solidFill>
                  <a:schemeClr val="tx1"/>
                </a:solidFill>
              </a:rPr>
            </a:br>
            <a:r>
              <a:rPr lang="en-US" altLang="en-US" smtClean="0">
                <a:solidFill>
                  <a:schemeClr val="tx1"/>
                </a:solidFill>
              </a:rPr>
              <a:t/>
            </a:r>
            <a:br>
              <a:rPr lang="en-US" altLang="en-US" smtClean="0">
                <a:solidFill>
                  <a:schemeClr val="tx1"/>
                </a:solidFill>
              </a:rPr>
            </a:br>
            <a:r>
              <a:rPr lang="en-US" altLang="en-US" smtClean="0">
                <a:solidFill>
                  <a:schemeClr val="tx1"/>
                </a:solidFill>
              </a:rPr>
              <a:t/>
            </a:r>
            <a:br>
              <a:rPr lang="en-US" altLang="en-US" smtClean="0">
                <a:solidFill>
                  <a:schemeClr val="tx1"/>
                </a:solidFill>
              </a:rPr>
            </a:br>
            <a:r>
              <a:rPr lang="en-US" altLang="en-US" smtClean="0">
                <a:solidFill>
                  <a:schemeClr val="tx1"/>
                </a:solidFill>
              </a:rPr>
              <a:t>The value of </a:t>
            </a:r>
            <a:r>
              <a:rPr lang="en-US" altLang="en-US" i="1" smtClean="0">
                <a:solidFill>
                  <a:schemeClr val="tx1"/>
                </a:solidFill>
              </a:rPr>
              <a:t>expression</a:t>
            </a:r>
            <a:r>
              <a:rPr lang="en-US" altLang="en-US" smtClean="0">
                <a:solidFill>
                  <a:schemeClr val="tx1"/>
                </a:solidFill>
              </a:rPr>
              <a:t> is evaluated at the </a:t>
            </a:r>
            <a:r>
              <a:rPr lang="en-US" altLang="en-US" b="1" smtClean="0">
                <a:solidFill>
                  <a:schemeClr val="tx1"/>
                </a:solidFill>
              </a:rPr>
              <a:t>top </a:t>
            </a:r>
            <a:r>
              <a:rPr lang="en-US" altLang="en-US" smtClean="0">
                <a:solidFill>
                  <a:schemeClr val="tx1"/>
                </a:solidFill>
              </a:rPr>
              <a:t>of the loop.</a:t>
            </a:r>
          </a:p>
          <a:p>
            <a:pPr marL="0" indent="0" eaLnBrk="1" hangingPunct="1">
              <a:buFont typeface="Times New Roman" panose="02020603050405020304" pitchFamily="18" charset="0"/>
              <a:buNone/>
            </a:pPr>
            <a:r>
              <a:rPr lang="en-US" altLang="en-US" smtClean="0">
                <a:solidFill>
                  <a:schemeClr val="tx1"/>
                </a:solidFill>
              </a:rPr>
              <a:t>The statements in the loop never execute if </a:t>
            </a:r>
            <a:r>
              <a:rPr lang="en-US" altLang="en-US" i="1" smtClean="0">
                <a:solidFill>
                  <a:schemeClr val="tx1"/>
                </a:solidFill>
              </a:rPr>
              <a:t>expression</a:t>
            </a:r>
            <a:r>
              <a:rPr lang="en-US" altLang="en-US" smtClean="0">
                <a:solidFill>
                  <a:schemeClr val="tx1"/>
                </a:solidFill>
              </a:rPr>
              <a:t> </a:t>
            </a:r>
            <a:br>
              <a:rPr lang="en-US" altLang="en-US" smtClean="0">
                <a:solidFill>
                  <a:schemeClr val="tx1"/>
                </a:solidFill>
              </a:rPr>
            </a:br>
            <a:r>
              <a:rPr lang="en-US" altLang="en-US" smtClean="0">
                <a:solidFill>
                  <a:schemeClr val="tx1"/>
                </a:solidFill>
              </a:rPr>
              <a:t>is initially false.</a:t>
            </a:r>
          </a:p>
        </p:txBody>
      </p:sp>
      <p:sp>
        <p:nvSpPr>
          <p:cNvPr id="4813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976BD98-77F9-4888-AA3C-C104D3EB2E3D}" type="slidenum">
              <a:rPr lang="en-US" altLang="en-US">
                <a:solidFill>
                  <a:schemeClr val="tx1"/>
                </a:solidFill>
              </a:rPr>
              <a:pPr/>
              <a:t>46</a:t>
            </a:fld>
            <a:endParaRPr lang="en-US" altLang="en-US">
              <a:solidFill>
                <a:schemeClr val="tx1"/>
              </a:solidFill>
              <a:latin typeface="Times New Roman" panose="02020603050405020304" pitchFamily="18" charset="0"/>
            </a:endParaRPr>
          </a:p>
        </p:txBody>
      </p:sp>
      <p:sp>
        <p:nvSpPr>
          <p:cNvPr id="48133" name="Text Box 4"/>
          <p:cNvSpPr txBox="1">
            <a:spLocks noChangeArrowheads="1"/>
          </p:cNvSpPr>
          <p:nvPr/>
        </p:nvSpPr>
        <p:spPr bwMode="auto">
          <a:xfrm>
            <a:off x="1600200" y="3581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48134" name="Text Box 6"/>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48135" name="Text Box 7"/>
          <p:cNvSpPr txBox="1">
            <a:spLocks noChangeArrowheads="1"/>
          </p:cNvSpPr>
          <p:nvPr/>
        </p:nvSpPr>
        <p:spPr bwMode="auto">
          <a:xfrm>
            <a:off x="1393825" y="2625725"/>
            <a:ext cx="3608388" cy="1138238"/>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spcBef>
                <a:spcPct val="50000"/>
              </a:spcBef>
            </a:pPr>
            <a:r>
              <a:rPr lang="en-US" altLang="en-US" b="1">
                <a:solidFill>
                  <a:schemeClr val="tx1"/>
                </a:solidFill>
                <a:latin typeface="Arial" panose="020B0604020202020204" pitchFamily="34" charset="0"/>
              </a:rPr>
              <a:t>DO WHILE</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additional SAS statements&gt;</a:t>
            </a:r>
            <a:br>
              <a:rPr lang="en-US" altLang="en-US" i="1">
                <a:solidFill>
                  <a:schemeClr val="tx1"/>
                </a:solidFill>
                <a:latin typeface="Arial" panose="020B0604020202020204" pitchFamily="34" charset="0"/>
              </a:rPr>
            </a:br>
            <a:r>
              <a:rPr lang="en-US" altLang="en-US" b="1">
                <a:solidFill>
                  <a:schemeClr val="tx1"/>
                </a:solidFill>
                <a:latin typeface="Arial" panose="020B0604020202020204" pitchFamily="34" charset="0"/>
              </a:rPr>
              <a:t>END;</a:t>
            </a:r>
          </a:p>
        </p:txBody>
      </p:sp>
    </p:spTree>
    <p:extLst>
      <p:ext uri="{BB962C8B-B14F-4D97-AF65-F5344CB8AC3E}">
        <p14:creationId xmlns:p14="http://schemas.microsoft.com/office/powerpoint/2010/main" val="75111238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The DO UNTIL Statement</a:t>
            </a:r>
          </a:p>
        </p:txBody>
      </p:sp>
      <p:sp>
        <p:nvSpPr>
          <p:cNvPr id="49155" name="Rectangle 3"/>
          <p:cNvSpPr>
            <a:spLocks noGrp="1" noChangeArrowheads="1"/>
          </p:cNvSpPr>
          <p:nvPr>
            <p:ph idx="1"/>
          </p:nvPr>
        </p:nvSpPr>
        <p:spPr/>
        <p:txBody>
          <a:bodyPr>
            <a:normAutofit lnSpcReduction="10000"/>
          </a:bodyPr>
          <a:lstStyle/>
          <a:p>
            <a:pPr marL="0" indent="0" eaLnBrk="1" hangingPunct="1">
              <a:buFont typeface="Times New Roman" panose="02020603050405020304" pitchFamily="18" charset="0"/>
              <a:buNone/>
              <a:tabLst>
                <a:tab pos="628650" algn="l"/>
              </a:tabLst>
            </a:pPr>
            <a:r>
              <a:rPr lang="en-US" altLang="en-US" smtClean="0"/>
              <a:t>The DO UNTIL statement executes statements </a:t>
            </a:r>
            <a:br>
              <a:rPr lang="en-US" altLang="en-US" smtClean="0"/>
            </a:br>
            <a:r>
              <a:rPr lang="en-US" altLang="en-US" smtClean="0"/>
              <a:t>in a DO loop repetitively until a condition is true.</a:t>
            </a:r>
          </a:p>
          <a:p>
            <a:pPr marL="0" indent="0" eaLnBrk="1" hangingPunct="1">
              <a:tabLst>
                <a:tab pos="628650" algn="l"/>
              </a:tabLst>
            </a:pPr>
            <a:endParaRPr lang="en-US" altLang="en-US" sz="1200" smtClean="0"/>
          </a:p>
          <a:p>
            <a:pPr marL="0" indent="0" eaLnBrk="1" hangingPunct="1">
              <a:buFont typeface="Times New Roman" panose="02020603050405020304" pitchFamily="18" charset="0"/>
              <a:buNone/>
              <a:tabLst>
                <a:tab pos="628650" algn="l"/>
              </a:tabLst>
            </a:pPr>
            <a:r>
              <a:rPr lang="en-US" altLang="en-US" smtClean="0"/>
              <a:t>General form of the DO UNTIL loop:</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The value of e</a:t>
            </a:r>
            <a:r>
              <a:rPr lang="en-US" altLang="en-US" i="1" smtClean="0"/>
              <a:t>xpression</a:t>
            </a:r>
            <a:r>
              <a:rPr lang="en-US" altLang="en-US" smtClean="0"/>
              <a:t> is evaluated at the </a:t>
            </a:r>
            <a:r>
              <a:rPr lang="en-US" altLang="en-US" b="1" smtClean="0"/>
              <a:t>bottom</a:t>
            </a:r>
            <a:r>
              <a:rPr lang="en-US" altLang="en-US" smtClean="0">
                <a:solidFill>
                  <a:srgbClr val="00349C"/>
                </a:solidFill>
              </a:rPr>
              <a:t> </a:t>
            </a:r>
            <a:r>
              <a:rPr lang="en-US" altLang="en-US" smtClean="0"/>
              <a:t>of the loop.</a:t>
            </a:r>
          </a:p>
          <a:p>
            <a:pPr marL="0" indent="0" eaLnBrk="1" hangingPunct="1">
              <a:buFont typeface="Times New Roman" panose="02020603050405020304" pitchFamily="18" charset="0"/>
              <a:buNone/>
              <a:tabLst>
                <a:tab pos="628650" algn="l"/>
              </a:tabLst>
            </a:pPr>
            <a:r>
              <a:rPr lang="en-US" altLang="en-US" smtClean="0"/>
              <a:t>The statements in the loop are executed at least once.</a:t>
            </a:r>
          </a:p>
          <a:p>
            <a:pPr marL="0" indent="0" eaLnBrk="1" hangingPunct="1">
              <a:tabLst>
                <a:tab pos="628650" algn="l"/>
              </a:tabLst>
            </a:pPr>
            <a:endParaRPr lang="en-US" altLang="en-US" sz="1200" smtClean="0"/>
          </a:p>
          <a:p>
            <a:pPr marL="0" indent="0" eaLnBrk="1" hangingPunct="1">
              <a:buFont typeface="Times New Roman" panose="02020603050405020304" pitchFamily="18" charset="0"/>
              <a:buNone/>
              <a:tabLst>
                <a:tab pos="628650" algn="l"/>
              </a:tabLst>
            </a:pPr>
            <a:r>
              <a:rPr lang="en-US" altLang="en-US" smtClean="0"/>
              <a:t>      	Although the condition is placed at the top of </a:t>
            </a:r>
            <a:br>
              <a:rPr lang="en-US" altLang="en-US" smtClean="0"/>
            </a:br>
            <a:r>
              <a:rPr lang="en-US" altLang="en-US" smtClean="0"/>
              <a:t>	the loop, it is evaluated at the bottom of the loop.</a:t>
            </a:r>
          </a:p>
        </p:txBody>
      </p:sp>
      <p:sp>
        <p:nvSpPr>
          <p:cNvPr id="4915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192967-B0A2-4C9C-8526-D0D09ED7B87C}" type="slidenum">
              <a:rPr lang="en-US" altLang="en-US"/>
              <a:pPr/>
              <a:t>47</a:t>
            </a:fld>
            <a:endParaRPr lang="en-US" altLang="en-US">
              <a:latin typeface="Times New Roman" panose="02020603050405020304" pitchFamily="18" charset="0"/>
            </a:endParaRPr>
          </a:p>
        </p:txBody>
      </p:sp>
      <p:sp>
        <p:nvSpPr>
          <p:cNvPr id="49157"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49158" name="Text Box 7"/>
          <p:cNvSpPr txBox="1">
            <a:spLocks noChangeArrowheads="1"/>
          </p:cNvSpPr>
          <p:nvPr/>
        </p:nvSpPr>
        <p:spPr bwMode="auto">
          <a:xfrm>
            <a:off x="1393825" y="2568575"/>
            <a:ext cx="3608388" cy="1138238"/>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spcBef>
                <a:spcPct val="50000"/>
              </a:spcBef>
            </a:pPr>
            <a:r>
              <a:rPr lang="en-US" altLang="en-US" b="1">
                <a:solidFill>
                  <a:schemeClr val="tx1"/>
                </a:solidFill>
                <a:latin typeface="Arial" panose="020B0604020202020204" pitchFamily="34" charset="0"/>
              </a:rPr>
              <a:t>DO UNTIL</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additional SAS statements&gt;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b="1">
                <a:solidFill>
                  <a:schemeClr val="tx1"/>
                </a:solidFill>
                <a:latin typeface="Arial" panose="020B0604020202020204" pitchFamily="34" charset="0"/>
              </a:rPr>
              <a:t>END;</a:t>
            </a:r>
          </a:p>
        </p:txBody>
      </p:sp>
      <p:pic>
        <p:nvPicPr>
          <p:cNvPr id="49159" name="Picture 8" descr="Caution_Warning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953000"/>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Tree>
    <p:extLst>
      <p:ext uri="{BB962C8B-B14F-4D97-AF65-F5344CB8AC3E}">
        <p14:creationId xmlns:p14="http://schemas.microsoft.com/office/powerpoint/2010/main" val="325708266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Example</a:t>
            </a:r>
          </a:p>
        </p:txBody>
      </p:sp>
      <p:sp>
        <p:nvSpPr>
          <p:cNvPr id="50179" name="Rectangle 3"/>
          <p:cNvSpPr>
            <a:spLocks noGrp="1" noChangeArrowheads="1"/>
          </p:cNvSpPr>
          <p:nvPr>
            <p:ph idx="1"/>
          </p:nvPr>
        </p:nvSpPr>
        <p:spPr>
          <a:xfrm>
            <a:off x="685800" y="1071563"/>
            <a:ext cx="5249863" cy="1169987"/>
          </a:xfrm>
        </p:spPr>
        <p:txBody>
          <a:bodyPr>
            <a:normAutofit fontScale="92500"/>
          </a:bodyPr>
          <a:lstStyle/>
          <a:p>
            <a:pPr marL="0" indent="0" eaLnBrk="1" hangingPunct="1">
              <a:buFont typeface="Times New Roman" panose="02020603050405020304" pitchFamily="18" charset="0"/>
              <a:buNone/>
            </a:pPr>
            <a:r>
              <a:rPr lang="en-US" altLang="en-US" smtClean="0"/>
              <a:t>Determine the number of years that it would take for an account to exceed $1,000,000 if $5,000 is invested annually at 4.5 percent.</a:t>
            </a:r>
          </a:p>
        </p:txBody>
      </p:sp>
      <p:sp>
        <p:nvSpPr>
          <p:cNvPr id="5018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4074AD-095C-41E2-9A78-BD74BD58EE9D}" type="slidenum">
              <a:rPr lang="en-US" altLang="en-US"/>
              <a:pPr/>
              <a:t>48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72223245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Using the DO UNTIL Statement</a:t>
            </a:r>
          </a:p>
        </p:txBody>
      </p:sp>
      <p:sp>
        <p:nvSpPr>
          <p:cNvPr id="51203" name="Rectangle 13"/>
          <p:cNvSpPr>
            <a:spLocks noGrp="1" noChangeArrowheads="1"/>
          </p:cNvSpPr>
          <p:nvPr>
            <p:ph idx="1"/>
          </p:nvPr>
        </p:nvSpPr>
        <p:spPr>
          <a:xfrm>
            <a:off x="819150" y="4724400"/>
            <a:ext cx="4306888" cy="468313"/>
          </a:xfrm>
        </p:spPr>
        <p:txBody>
          <a:bodyPr>
            <a:normAutofit fontScale="25000" lnSpcReduction="20000"/>
          </a:bodyPr>
          <a:lstStyle/>
          <a:p>
            <a:pPr marL="0" indent="0" eaLnBrk="1" hangingPunct="1">
              <a:buFont typeface="Times New Roman" panose="02020603050405020304" pitchFamily="18" charset="0"/>
              <a:buNone/>
            </a:pPr>
            <a:r>
              <a:rPr lang="en-US" altLang="en-US" smtClean="0"/>
              <a:t>PROC PRINT Output</a:t>
            </a:r>
          </a:p>
          <a:p>
            <a:pPr marL="0" indent="0" eaLnBrk="1" hangingPunct="1">
              <a:buFont typeface="Times New Roman" panose="02020603050405020304" pitchFamily="18" charset="0"/>
              <a:buNone/>
            </a:pP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p:txBody>
      </p:sp>
      <p:sp>
        <p:nvSpPr>
          <p:cNvPr id="5120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5DE928E-9877-4035-90CB-C0A49509AF8B}" type="slidenum">
              <a:rPr lang="en-US" altLang="en-US"/>
              <a:pPr/>
              <a:t>49</a:t>
            </a:fld>
            <a:endParaRPr lang="en-US" altLang="en-US">
              <a:latin typeface="Times New Roman" panose="02020603050405020304" pitchFamily="18" charset="0"/>
            </a:endParaRPr>
          </a:p>
        </p:txBody>
      </p:sp>
      <p:sp>
        <p:nvSpPr>
          <p:cNvPr id="51205"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1206" name="Text Box 7"/>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p207d06</a:t>
            </a:r>
          </a:p>
        </p:txBody>
      </p:sp>
      <p:sp>
        <p:nvSpPr>
          <p:cNvPr id="51207"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1208" name="Text Box 9"/>
          <p:cNvSpPr txBox="1">
            <a:spLocks noChangeArrowheads="1"/>
          </p:cNvSpPr>
          <p:nvPr/>
        </p:nvSpPr>
        <p:spPr bwMode="auto">
          <a:xfrm>
            <a:off x="746125" y="889000"/>
            <a:ext cx="6783388"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until(Capital&gt;1000000);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Year+1;</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Capital+(Capital*.045);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a:p>
            <a:pPr eaLnBrk="0" hangingPunct="0">
              <a:lnSpc>
                <a:spcPct val="85000"/>
              </a:lnSpc>
              <a:buClr>
                <a:schemeClr val="tx1"/>
              </a:buClr>
              <a:buFont typeface="Monotype Sorts" pitchFamily="2" charset="2"/>
              <a:buNone/>
            </a:pPr>
            <a:endParaRPr lang="en-US" altLang="en-US" sz="2400" b="1">
              <a:solidFill>
                <a:schemeClr val="tx1"/>
              </a:solidFill>
              <a:latin typeface="Courier New" panose="02070309020205020404" pitchFamily="49" charset="0"/>
            </a:endParaRP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proc print data=invest noobs;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format Capital dollar14.2;</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51209" name="Text Box 12"/>
          <p:cNvSpPr txBox="1">
            <a:spLocks noChangeArrowheads="1"/>
          </p:cNvSpPr>
          <p:nvPr/>
        </p:nvSpPr>
        <p:spPr bwMode="auto">
          <a:xfrm>
            <a:off x="819150" y="5257800"/>
            <a:ext cx="4722813" cy="852488"/>
          </a:xfrm>
          <a:prstGeom prst="rect">
            <a:avLst/>
          </a:prstGeom>
          <a:solidFill>
            <a:srgbClr val="FFFFFF"/>
          </a:solidFill>
          <a:ln w="38100">
            <a:solidFill>
              <a:schemeClr val="tx2"/>
            </a:solidFill>
            <a:miter lim="800000"/>
            <a:headEnd type="none" w="sm" len="sm"/>
            <a:tailEnd type="none" w="sm" len="sm"/>
          </a:ln>
        </p:spPr>
        <p:txBody>
          <a:bodyPr lIns="92075" tIns="50800" rIns="92075" bIns="50800"/>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Capital     Year</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$1,029,193.17      52</a:t>
            </a:r>
          </a:p>
        </p:txBody>
      </p:sp>
      <p:sp>
        <p:nvSpPr>
          <p:cNvPr id="51210" name="Rectangle 14"/>
          <p:cNvSpPr>
            <a:spLocks noChangeArrowheads="1"/>
          </p:cNvSpPr>
          <p:nvPr>
            <p:custDataLst>
              <p:tags r:id="rId1"/>
            </p:custDataLst>
          </p:nvPr>
        </p:nvSpPr>
        <p:spPr bwMode="auto">
          <a:xfrm>
            <a:off x="1358900" y="1219200"/>
            <a:ext cx="47720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51211" name="Rectangle 15"/>
          <p:cNvSpPr>
            <a:spLocks noChangeArrowheads="1"/>
          </p:cNvSpPr>
          <p:nvPr>
            <p:custDataLst>
              <p:tags r:id="rId2"/>
            </p:custDataLst>
          </p:nvPr>
        </p:nvSpPr>
        <p:spPr bwMode="auto">
          <a:xfrm>
            <a:off x="1358900" y="251460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51212" name="Rectangle 16"/>
          <p:cNvSpPr>
            <a:spLocks noChangeArrowheads="1"/>
          </p:cNvSpPr>
          <p:nvPr>
            <p:custDataLst>
              <p:tags r:id="rId3"/>
            </p:custDataLst>
          </p:nvPr>
        </p:nvSpPr>
        <p:spPr bwMode="auto">
          <a:xfrm>
            <a:off x="1906588" y="1881188"/>
            <a:ext cx="24368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51213" name="Rectangle 17"/>
          <p:cNvSpPr>
            <a:spLocks noChangeArrowheads="1"/>
          </p:cNvSpPr>
          <p:nvPr>
            <p:custDataLst>
              <p:tags r:id="rId4"/>
            </p:custDataLst>
          </p:nvPr>
        </p:nvSpPr>
        <p:spPr bwMode="auto">
          <a:xfrm>
            <a:off x="1906588" y="2192338"/>
            <a:ext cx="40370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51214" name="Rectangle 14"/>
          <p:cNvSpPr>
            <a:spLocks noChangeArrowheads="1"/>
          </p:cNvSpPr>
          <p:nvPr>
            <p:custDataLst>
              <p:tags r:id="rId5"/>
            </p:custDataLst>
          </p:nvPr>
        </p:nvSpPr>
        <p:spPr bwMode="auto">
          <a:xfrm>
            <a:off x="1906588" y="1524000"/>
            <a:ext cx="1303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8706692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Example</a:t>
            </a:r>
          </a:p>
        </p:txBody>
      </p:sp>
      <p:sp>
        <p:nvSpPr>
          <p:cNvPr id="6147" name="Rectangle 3"/>
          <p:cNvSpPr>
            <a:spLocks noGrp="1" noChangeArrowheads="1"/>
          </p:cNvSpPr>
          <p:nvPr>
            <p:ph idx="1"/>
          </p:nvPr>
        </p:nvSpPr>
        <p:spPr>
          <a:xfrm>
            <a:off x="688975" y="1066800"/>
            <a:ext cx="7769225" cy="4267200"/>
          </a:xfrm>
        </p:spPr>
        <p:txBody>
          <a:bodyPr/>
          <a:lstStyle/>
          <a:p>
            <a:pPr marL="0" indent="0" eaLnBrk="1" hangingPunct="1">
              <a:buFont typeface="Times New Roman" panose="02020603050405020304" pitchFamily="18" charset="0"/>
              <a:buNone/>
            </a:pPr>
            <a:r>
              <a:rPr lang="en-US" altLang="en-US" smtClean="0"/>
              <a:t>An Study  employee wants to compare the </a:t>
            </a:r>
            <a:br>
              <a:rPr lang="en-US" altLang="en-US" smtClean="0"/>
            </a:br>
            <a:r>
              <a:rPr lang="en-US" altLang="en-US" smtClean="0"/>
              <a:t>interest for yearly versus quarterly compounding </a:t>
            </a:r>
            <a:br>
              <a:rPr lang="en-US" altLang="en-US" smtClean="0"/>
            </a:br>
            <a:r>
              <a:rPr lang="en-US" altLang="en-US" smtClean="0"/>
              <a:t>on a $50,000 investment made for one year at </a:t>
            </a:r>
            <a:br>
              <a:rPr lang="en-US" altLang="en-US" smtClean="0"/>
            </a:br>
            <a:r>
              <a:rPr lang="en-US" altLang="en-US" smtClean="0"/>
              <a:t>4.5 percent interest.</a:t>
            </a:r>
          </a:p>
          <a:p>
            <a:pPr marL="0" indent="0" eaLnBrk="1" hangingPunct="1">
              <a:buFont typeface="Times New Roman" panose="02020603050405020304" pitchFamily="18" charset="0"/>
              <a:buNone/>
            </a:pPr>
            <a:r>
              <a:rPr lang="en-US" altLang="en-US" smtClean="0"/>
              <a:t>How much money will the employee accrue in </a:t>
            </a:r>
            <a:br>
              <a:rPr lang="en-US" altLang="en-US" smtClean="0"/>
            </a:br>
            <a:r>
              <a:rPr lang="en-US" altLang="en-US" smtClean="0"/>
              <a:t>each situation?</a:t>
            </a:r>
          </a:p>
        </p:txBody>
      </p:sp>
      <p:sp>
        <p:nvSpPr>
          <p:cNvPr id="614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47DEAA-06A2-4B8A-8B24-2D8AD153019D}" type="slidenum">
              <a:rPr lang="en-US" altLang="en-US"/>
              <a:pPr/>
              <a:t>5</a:t>
            </a:fld>
            <a:endParaRPr lang="en-US" altLang="en-US">
              <a:latin typeface="Times New Roman" panose="02020603050405020304" pitchFamily="18" charset="0"/>
            </a:endParaRPr>
          </a:p>
        </p:txBody>
      </p:sp>
      <p:pic>
        <p:nvPicPr>
          <p:cNvPr id="6149" name="Picture 4" descr="20_DollarBi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102740">
            <a:off x="6281737" y="2838451"/>
            <a:ext cx="2257425"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73517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C604BB-C9E6-41A2-A7E1-96E4D893CE3A}" type="slidenum">
              <a:rPr lang="en-US" altLang="en-US"/>
              <a:pPr/>
              <a:t>50</a:t>
            </a:fld>
            <a:endParaRPr lang="en-US" altLang="en-US">
              <a:latin typeface="Times New Roman" panose="02020603050405020304" pitchFamily="18" charset="0"/>
            </a:endParaRPr>
          </a:p>
        </p:txBody>
      </p:sp>
      <p:pic>
        <p:nvPicPr>
          <p:cNvPr id="52227"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694920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Quiz</a:t>
            </a:r>
          </a:p>
        </p:txBody>
      </p:sp>
      <p:sp>
        <p:nvSpPr>
          <p:cNvPr id="53251"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How can you generate the same result with a DO WHILE statement?</a:t>
            </a:r>
          </a:p>
          <a:p>
            <a:pPr marL="0" indent="0" eaLnBrk="1" hangingPunct="1"/>
            <a:endParaRPr lang="en-US" altLang="en-US" smtClean="0"/>
          </a:p>
        </p:txBody>
      </p:sp>
      <p:sp>
        <p:nvSpPr>
          <p:cNvPr id="5325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B1763EA-1A2F-47F2-8C38-64965F83C81A}" type="slidenum">
              <a:rPr lang="en-US" altLang="en-US"/>
              <a:pPr/>
              <a:t>51</a:t>
            </a:fld>
            <a:endParaRPr lang="en-US" altLang="en-US">
              <a:latin typeface="Times New Roman" panose="02020603050405020304" pitchFamily="18" charset="0"/>
            </a:endParaRPr>
          </a:p>
        </p:txBody>
      </p:sp>
      <p:sp>
        <p:nvSpPr>
          <p:cNvPr id="53253" name="Text Box 4"/>
          <p:cNvSpPr txBox="1">
            <a:spLocks noChangeArrowheads="1"/>
          </p:cNvSpPr>
          <p:nvPr/>
        </p:nvSpPr>
        <p:spPr bwMode="auto">
          <a:xfrm>
            <a:off x="696913" y="2398713"/>
            <a:ext cx="6037262"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until(Capital&gt;1000000);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Year+1;</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Capital+(Capital*.045);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a:p>
            <a:pPr eaLnBrk="0" hangingPunct="0">
              <a:lnSpc>
                <a:spcPct val="85000"/>
              </a:lnSpc>
              <a:buClr>
                <a:schemeClr val="tx1"/>
              </a:buClr>
              <a:buFont typeface="Monotype Sorts" pitchFamily="2" charset="2"/>
              <a:buNone/>
            </a:pPr>
            <a:endParaRPr lang="en-US" altLang="en-US" sz="2400" b="1">
              <a:solidFill>
                <a:schemeClr val="tx1"/>
              </a:solidFill>
              <a:latin typeface="Courier New" panose="02070309020205020404" pitchFamily="49" charset="0"/>
            </a:endParaRP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proc print data=invest noobs;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format capital dollar14.2;</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53254" name="Text Box 5"/>
          <p:cNvSpPr txBox="1">
            <a:spLocks noChangeArrowheads="1"/>
          </p:cNvSpPr>
          <p:nvPr/>
        </p:nvSpPr>
        <p:spPr bwMode="auto">
          <a:xfrm>
            <a:off x="7315200" y="6324600"/>
            <a:ext cx="987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p207a02</a:t>
            </a:r>
          </a:p>
        </p:txBody>
      </p:sp>
    </p:spTree>
    <p:custDataLst>
      <p:tags r:id="rId1"/>
    </p:custDataLst>
    <p:extLst>
      <p:ext uri="{BB962C8B-B14F-4D97-AF65-F5344CB8AC3E}">
        <p14:creationId xmlns:p14="http://schemas.microsoft.com/office/powerpoint/2010/main" val="1274650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Quiz – Correct Answer</a:t>
            </a:r>
          </a:p>
        </p:txBody>
      </p:sp>
      <p:sp>
        <p:nvSpPr>
          <p:cNvPr id="54275" name="Rectangle 3"/>
          <p:cNvSpPr>
            <a:spLocks noGrp="1" noChangeArrowheads="1"/>
          </p:cNvSpPr>
          <p:nvPr>
            <p:ph idx="1"/>
          </p:nvPr>
        </p:nvSpPr>
        <p:spPr>
          <a:xfrm>
            <a:off x="685800" y="1071563"/>
            <a:ext cx="8032750" cy="4267200"/>
          </a:xfrm>
        </p:spPr>
        <p:txBody>
          <a:bodyPr/>
          <a:lstStyle/>
          <a:p>
            <a:pPr marL="0" indent="0" eaLnBrk="1" hangingPunct="1">
              <a:buFont typeface="Times New Roman" panose="02020603050405020304" pitchFamily="18" charset="0"/>
              <a:buNone/>
            </a:pPr>
            <a:r>
              <a:rPr lang="en-US" altLang="en-US" smtClean="0"/>
              <a:t>How could you generate the same result with a DO WHILE statement? </a:t>
            </a:r>
            <a:r>
              <a:rPr lang="en-US" altLang="en-US" b="1" smtClean="0"/>
              <a:t>Change the DO UNTIL statement to a DO WHILE statement and modify the condition.</a:t>
            </a:r>
          </a:p>
          <a:p>
            <a:pPr marL="0" indent="0" eaLnBrk="1" hangingPunct="1"/>
            <a:endParaRPr lang="en-US" altLang="en-US" b="1" smtClean="0"/>
          </a:p>
        </p:txBody>
      </p:sp>
      <p:sp>
        <p:nvSpPr>
          <p:cNvPr id="5427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3381CD-29B0-472E-825F-12A6F23D5F7D}" type="slidenum">
              <a:rPr lang="en-US" altLang="en-US"/>
              <a:pPr/>
              <a:t>52</a:t>
            </a:fld>
            <a:endParaRPr lang="en-US" altLang="en-US">
              <a:latin typeface="Times New Roman" panose="02020603050405020304" pitchFamily="18" charset="0"/>
            </a:endParaRPr>
          </a:p>
        </p:txBody>
      </p:sp>
      <p:sp>
        <p:nvSpPr>
          <p:cNvPr id="54277" name="Text Box 8"/>
          <p:cNvSpPr txBox="1">
            <a:spLocks noChangeArrowheads="1"/>
          </p:cNvSpPr>
          <p:nvPr/>
        </p:nvSpPr>
        <p:spPr bwMode="auto">
          <a:xfrm>
            <a:off x="696913" y="2398713"/>
            <a:ext cx="6037262" cy="35623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while(Capital&lt;=1000000);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Year+1;</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Capital+(Capital*.045);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a:p>
            <a:pPr eaLnBrk="0" hangingPunct="0">
              <a:lnSpc>
                <a:spcPct val="85000"/>
              </a:lnSpc>
              <a:buClr>
                <a:schemeClr val="tx1"/>
              </a:buClr>
              <a:buFont typeface="Monotype Sorts" pitchFamily="2" charset="2"/>
              <a:buNone/>
            </a:pPr>
            <a:endParaRPr lang="en-US" altLang="en-US" sz="2400" b="1">
              <a:solidFill>
                <a:schemeClr val="tx1"/>
              </a:solidFill>
              <a:latin typeface="Courier New" panose="02070309020205020404" pitchFamily="49" charset="0"/>
            </a:endParaRP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proc print data=invest noobs;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format capital dollar14.2;</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54278" name="Rectangle 6"/>
          <p:cNvSpPr>
            <a:spLocks noChangeArrowheads="1"/>
          </p:cNvSpPr>
          <p:nvPr>
            <p:custDataLst>
              <p:tags r:id="rId2"/>
            </p:custDataLst>
          </p:nvPr>
        </p:nvSpPr>
        <p:spPr bwMode="auto">
          <a:xfrm>
            <a:off x="1222375" y="2754313"/>
            <a:ext cx="50704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54279" name="Text Box 7"/>
          <p:cNvSpPr txBox="1">
            <a:spLocks noChangeArrowheads="1"/>
          </p:cNvSpPr>
          <p:nvPr/>
        </p:nvSpPr>
        <p:spPr bwMode="auto">
          <a:xfrm>
            <a:off x="7832725" y="6324600"/>
            <a:ext cx="1101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p207a02s</a:t>
            </a:r>
          </a:p>
        </p:txBody>
      </p:sp>
    </p:spTree>
    <p:custDataLst>
      <p:tags r:id="rId1"/>
    </p:custDataLst>
    <p:extLst>
      <p:ext uri="{BB962C8B-B14F-4D97-AF65-F5344CB8AC3E}">
        <p14:creationId xmlns:p14="http://schemas.microsoft.com/office/powerpoint/2010/main" val="2239767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solidFill>
                  <a:schemeClr val="bg1"/>
                </a:solidFill>
              </a:rPr>
              <a:t>Iterative DO Loop with a Conditional Clause</a:t>
            </a:r>
          </a:p>
        </p:txBody>
      </p:sp>
      <p:sp>
        <p:nvSpPr>
          <p:cNvPr id="55299" name="Rectangle 3"/>
          <p:cNvSpPr>
            <a:spLocks noGrp="1" noChangeArrowheads="1"/>
          </p:cNvSpPr>
          <p:nvPr>
            <p:ph idx="1"/>
          </p:nvPr>
        </p:nvSpPr>
        <p:spPr>
          <a:xfrm>
            <a:off x="723900" y="1076325"/>
            <a:ext cx="7769225" cy="4287838"/>
          </a:xfrm>
        </p:spPr>
        <p:txBody>
          <a:bodyPr>
            <a:normAutofit lnSpcReduction="10000"/>
          </a:bodyPr>
          <a:lstStyle/>
          <a:p>
            <a:pPr marL="0" indent="0" eaLnBrk="1" hangingPunct="1">
              <a:buFont typeface="Times New Roman" panose="02020603050405020304" pitchFamily="18" charset="0"/>
              <a:buNone/>
              <a:tabLst>
                <a:tab pos="514350" algn="l"/>
              </a:tabLst>
            </a:pPr>
            <a:r>
              <a:rPr lang="en-US" altLang="en-US" smtClean="0">
                <a:solidFill>
                  <a:schemeClr val="tx1"/>
                </a:solidFill>
              </a:rPr>
              <a:t>You can combine DO WHILE and DO UNTIL statements with the iterative DO statement.</a:t>
            </a:r>
          </a:p>
          <a:p>
            <a:pPr marL="0" indent="0" eaLnBrk="1" hangingPunct="1">
              <a:tabLst>
                <a:tab pos="514350" algn="l"/>
              </a:tabLst>
            </a:pPr>
            <a:endParaRPr lang="en-US" altLang="en-US" sz="1200" smtClean="0">
              <a:solidFill>
                <a:schemeClr val="tx1"/>
              </a:solidFill>
            </a:endParaRPr>
          </a:p>
          <a:p>
            <a:pPr marL="0" indent="0" eaLnBrk="1" hangingPunct="1">
              <a:buFont typeface="Times New Roman" panose="02020603050405020304" pitchFamily="18" charset="0"/>
              <a:buNone/>
              <a:tabLst>
                <a:tab pos="514350" algn="l"/>
              </a:tabLst>
            </a:pPr>
            <a:r>
              <a:rPr lang="en-US" altLang="en-US" smtClean="0">
                <a:solidFill>
                  <a:schemeClr val="tx1"/>
                </a:solidFill>
              </a:rPr>
              <a:t>General form of the iterative DO loop with a conditional clause:</a:t>
            </a:r>
          </a:p>
          <a:p>
            <a:pPr marL="0" indent="0" eaLnBrk="1" hangingPunct="1">
              <a:tabLst>
                <a:tab pos="514350" algn="l"/>
              </a:tabLst>
            </a:pPr>
            <a:endParaRPr lang="en-US" altLang="en-US" smtClean="0">
              <a:solidFill>
                <a:schemeClr val="tx1"/>
              </a:solidFill>
            </a:endParaRPr>
          </a:p>
          <a:p>
            <a:pPr marL="0" indent="0" eaLnBrk="1" hangingPunct="1">
              <a:tabLst>
                <a:tab pos="514350" algn="l"/>
              </a:tabLst>
            </a:pPr>
            <a:endParaRPr lang="en-US" altLang="en-US" smtClean="0">
              <a:solidFill>
                <a:schemeClr val="tx1"/>
              </a:solidFill>
            </a:endParaRPr>
          </a:p>
          <a:p>
            <a:pPr marL="0" indent="0" eaLnBrk="1" hangingPunct="1">
              <a:tabLst>
                <a:tab pos="514350" algn="l"/>
              </a:tabLst>
            </a:pPr>
            <a:endParaRPr lang="en-US" altLang="en-US" smtClean="0">
              <a:solidFill>
                <a:schemeClr val="tx1"/>
              </a:solidFill>
            </a:endParaRPr>
          </a:p>
          <a:p>
            <a:pPr marL="0" indent="0" eaLnBrk="1" hangingPunct="1">
              <a:tabLst>
                <a:tab pos="514350" algn="l"/>
              </a:tabLst>
            </a:pPr>
            <a:endParaRPr lang="en-US" altLang="en-US" smtClean="0">
              <a:solidFill>
                <a:schemeClr val="tx1"/>
              </a:solidFill>
            </a:endParaRPr>
          </a:p>
          <a:p>
            <a:pPr marL="0" indent="0" eaLnBrk="1" hangingPunct="1">
              <a:tabLst>
                <a:tab pos="514350" algn="l"/>
              </a:tabLst>
            </a:pPr>
            <a:endParaRPr lang="en-US" altLang="en-US" smtClean="0">
              <a:solidFill>
                <a:schemeClr val="tx1"/>
              </a:solidFill>
            </a:endParaRPr>
          </a:p>
          <a:p>
            <a:pPr marL="0" indent="0" eaLnBrk="1" hangingPunct="1">
              <a:buFont typeface="Times New Roman" panose="02020603050405020304" pitchFamily="18" charset="0"/>
              <a:buNone/>
              <a:tabLst>
                <a:tab pos="514350" algn="l"/>
              </a:tabLst>
            </a:pPr>
            <a:r>
              <a:rPr lang="en-US" altLang="en-US" b="1" smtClean="0">
                <a:solidFill>
                  <a:schemeClr val="tx1"/>
                </a:solidFill>
                <a:sym typeface="Wingdings" panose="05000000000000000000" pitchFamily="2" charset="2"/>
              </a:rPr>
              <a:t>  </a:t>
            </a:r>
            <a:r>
              <a:rPr lang="en-US" altLang="en-US" smtClean="0">
                <a:solidFill>
                  <a:schemeClr val="tx1"/>
                </a:solidFill>
              </a:rPr>
              <a:t>This is one method of avoiding an infinite loop </a:t>
            </a:r>
            <a:br>
              <a:rPr lang="en-US" altLang="en-US" smtClean="0">
                <a:solidFill>
                  <a:schemeClr val="tx1"/>
                </a:solidFill>
              </a:rPr>
            </a:br>
            <a:r>
              <a:rPr lang="en-US" altLang="en-US" smtClean="0">
                <a:solidFill>
                  <a:schemeClr val="tx1"/>
                </a:solidFill>
              </a:rPr>
              <a:t>	in a DO WHILE or DO UNTIL statements.</a:t>
            </a:r>
          </a:p>
        </p:txBody>
      </p:sp>
      <p:sp>
        <p:nvSpPr>
          <p:cNvPr id="5530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0EDCBD-8B43-487F-B2CC-1ACC324457C4}" type="slidenum">
              <a:rPr lang="en-US" altLang="en-US">
                <a:solidFill>
                  <a:schemeClr val="tx1"/>
                </a:solidFill>
              </a:rPr>
              <a:pPr/>
              <a:t>53</a:t>
            </a:fld>
            <a:endParaRPr lang="en-US" altLang="en-US">
              <a:solidFill>
                <a:schemeClr val="tx1"/>
              </a:solidFill>
              <a:latin typeface="Times New Roman" panose="02020603050405020304" pitchFamily="18" charset="0"/>
            </a:endParaRPr>
          </a:p>
        </p:txBody>
      </p:sp>
      <p:sp>
        <p:nvSpPr>
          <p:cNvPr id="55301" name="Text Box 7"/>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55302" name="Text Box 8"/>
          <p:cNvSpPr txBox="1">
            <a:spLocks noChangeArrowheads="1"/>
          </p:cNvSpPr>
          <p:nvPr/>
        </p:nvSpPr>
        <p:spPr bwMode="auto">
          <a:xfrm>
            <a:off x="1393825" y="3044825"/>
            <a:ext cx="5210175" cy="1416050"/>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spcBef>
                <a:spcPct val="50000"/>
              </a:spcBef>
            </a:pPr>
            <a:r>
              <a:rPr lang="en-US" altLang="en-US" b="1">
                <a:solidFill>
                  <a:schemeClr val="tx1"/>
                </a:solidFill>
                <a:latin typeface="Arial" panose="020B0604020202020204" pitchFamily="34" charset="0"/>
              </a:rPr>
              <a:t>DO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start </a:t>
            </a:r>
            <a:r>
              <a:rPr lang="en-US" altLang="en-US">
                <a:solidFill>
                  <a:schemeClr val="tx1"/>
                </a:solidFill>
                <a:latin typeface="Arial" panose="020B0604020202020204" pitchFamily="34" charset="0"/>
              </a:rPr>
              <a:t>TO </a:t>
            </a:r>
            <a:r>
              <a:rPr lang="en-US" altLang="en-US" i="1">
                <a:solidFill>
                  <a:schemeClr val="tx1"/>
                </a:solidFill>
                <a:latin typeface="Arial" panose="020B0604020202020204" pitchFamily="34" charset="0"/>
              </a:rPr>
              <a:t>stop</a:t>
            </a:r>
            <a:r>
              <a:rPr lang="en-US" altLang="en-US">
                <a:solidFill>
                  <a:schemeClr val="tx1"/>
                </a:solidFill>
                <a:latin typeface="Arial" panose="020B0604020202020204" pitchFamily="34" charset="0"/>
              </a:rPr>
              <a:t> &lt;BY </a:t>
            </a:r>
            <a:r>
              <a:rPr lang="en-US" altLang="en-US" i="1">
                <a:solidFill>
                  <a:schemeClr val="tx1"/>
                </a:solidFill>
                <a:latin typeface="Arial" panose="020B0604020202020204" pitchFamily="34" charset="0"/>
              </a:rPr>
              <a:t>increment</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a:t>
            </a:r>
            <a:r>
              <a:rPr lang="en-US" altLang="en-US" b="1">
                <a:solidFill>
                  <a:schemeClr val="tx1"/>
                </a:solidFill>
                <a:latin typeface="Arial" panose="020B0604020202020204" pitchFamily="34" charset="0"/>
              </a:rPr>
              <a:t>WHILE </a:t>
            </a:r>
            <a:r>
              <a:rPr lang="en-US" altLang="en-US">
                <a:solidFill>
                  <a:schemeClr val="tx1"/>
                </a:solidFill>
                <a:latin typeface="Arial" panose="020B0604020202020204" pitchFamily="34" charset="0"/>
              </a:rPr>
              <a:t>| </a:t>
            </a:r>
            <a:r>
              <a:rPr lang="en-US" altLang="en-US" b="1">
                <a:solidFill>
                  <a:schemeClr val="tx1"/>
                </a:solidFill>
                <a:latin typeface="Arial" panose="020B0604020202020204" pitchFamily="34" charset="0"/>
              </a:rPr>
              <a:t>UNTIL</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expression</a:t>
            </a:r>
            <a:r>
              <a:rPr lang="en-US" altLang="en-US">
                <a:solidFill>
                  <a:schemeClr val="tx1"/>
                </a:solidFill>
                <a:latin typeface="Arial" panose="020B0604020202020204" pitchFamily="34" charset="0"/>
              </a:rPr>
              <a:t>)</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additional SAS statements&gt;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b="1">
                <a:solidFill>
                  <a:schemeClr val="tx1"/>
                </a:solidFill>
                <a:latin typeface="Arial" panose="020B0604020202020204" pitchFamily="34" charset="0"/>
              </a:rPr>
              <a:t>END;</a:t>
            </a:r>
          </a:p>
        </p:txBody>
      </p:sp>
    </p:spTree>
    <p:extLst>
      <p:ext uri="{BB962C8B-B14F-4D97-AF65-F5344CB8AC3E}">
        <p14:creationId xmlns:p14="http://schemas.microsoft.com/office/powerpoint/2010/main" val="296186664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87463" y="76200"/>
            <a:ext cx="8085137" cy="685800"/>
          </a:xfrm>
        </p:spPr>
        <p:txBody>
          <a:bodyPr/>
          <a:lstStyle/>
          <a:p>
            <a:pPr eaLnBrk="1" hangingPunct="1"/>
            <a:r>
              <a:rPr lang="en-US" altLang="en-US" smtClean="0">
                <a:solidFill>
                  <a:schemeClr val="bg1"/>
                </a:solidFill>
              </a:rPr>
              <a:t>Using DO UNTIL with an Iterative DO Loop</a:t>
            </a:r>
          </a:p>
        </p:txBody>
      </p:sp>
      <p:sp>
        <p:nvSpPr>
          <p:cNvPr id="56323" name="Rectangle 9"/>
          <p:cNvSpPr>
            <a:spLocks noGrp="1" noChangeArrowheads="1"/>
          </p:cNvSpPr>
          <p:nvPr>
            <p:ph idx="1"/>
          </p:nvPr>
        </p:nvSpPr>
        <p:spPr>
          <a:xfrm>
            <a:off x="658813" y="1147763"/>
            <a:ext cx="8088312" cy="3770312"/>
          </a:xfrm>
        </p:spPr>
        <p:txBody>
          <a:bodyPr/>
          <a:lstStyle/>
          <a:p>
            <a:pPr marL="0" indent="0" eaLnBrk="1" hangingPunct="1">
              <a:buFont typeface="Times New Roman" panose="02020603050405020304" pitchFamily="18" charset="0"/>
              <a:buNone/>
            </a:pPr>
            <a:r>
              <a:rPr lang="en-US" altLang="en-US" smtClean="0">
                <a:solidFill>
                  <a:schemeClr val="tx1"/>
                </a:solidFill>
              </a:rPr>
              <a:t>Determine the value of the account again. Stop the loop if 30 years is reached or more than $250,000 is accumulated.</a:t>
            </a:r>
          </a:p>
          <a:p>
            <a:pPr marL="0" indent="0" eaLnBrk="1" hangingPunct="1">
              <a:spcBef>
                <a:spcPct val="30000"/>
              </a:spcBef>
            </a:pPr>
            <a:endParaRPr lang="en-US" altLang="en-US" smtClean="0">
              <a:solidFill>
                <a:schemeClr val="tx1"/>
              </a:solidFill>
            </a:endParaRPr>
          </a:p>
        </p:txBody>
      </p:sp>
      <p:sp>
        <p:nvSpPr>
          <p:cNvPr id="5632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A39FE38-AFD7-4CF7-9DFA-198321AFACB3}" type="slidenum">
              <a:rPr lang="en-US" altLang="en-US">
                <a:solidFill>
                  <a:schemeClr val="tx1"/>
                </a:solidFill>
              </a:rPr>
              <a:pPr/>
              <a:t>54</a:t>
            </a:fld>
            <a:endParaRPr lang="en-US" altLang="en-US">
              <a:solidFill>
                <a:schemeClr val="tx1"/>
              </a:solidFill>
              <a:latin typeface="Times New Roman" panose="02020603050405020304" pitchFamily="18" charset="0"/>
            </a:endParaRPr>
          </a:p>
        </p:txBody>
      </p:sp>
      <p:sp>
        <p:nvSpPr>
          <p:cNvPr id="56325" name="Text Box 6"/>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6326" name="Text Box 8"/>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p207d07</a:t>
            </a:r>
          </a:p>
        </p:txBody>
      </p:sp>
      <p:sp>
        <p:nvSpPr>
          <p:cNvPr id="56327" name="Rectangle 10"/>
          <p:cNvSpPr>
            <a:spLocks noChangeArrowheads="1"/>
          </p:cNvSpPr>
          <p:nvPr/>
        </p:nvSpPr>
        <p:spPr bwMode="auto">
          <a:xfrm>
            <a:off x="712788" y="5645150"/>
            <a:ext cx="45720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chemeClr val="tx1"/>
                </a:solidFill>
                <a:latin typeface="SAS Monospace" pitchFamily="49" charset="0"/>
              </a:rPr>
              <a:t>Year           Capital</a:t>
            </a:r>
          </a:p>
          <a:p>
            <a:pPr eaLnBrk="0" hangingPunct="0"/>
            <a:endParaRPr lang="en-US" altLang="en-US" sz="1600" b="1">
              <a:solidFill>
                <a:schemeClr val="tx1"/>
              </a:solidFill>
              <a:latin typeface="SAS Monospace" pitchFamily="49" charset="0"/>
            </a:endParaRPr>
          </a:p>
          <a:p>
            <a:pPr eaLnBrk="0" hangingPunct="0"/>
            <a:r>
              <a:rPr lang="en-US" altLang="en-US" sz="1600" b="1">
                <a:solidFill>
                  <a:schemeClr val="tx1"/>
                </a:solidFill>
                <a:latin typeface="SAS Monospace" pitchFamily="49" charset="0"/>
              </a:rPr>
              <a:t> 27        $264,966.67</a:t>
            </a:r>
          </a:p>
        </p:txBody>
      </p:sp>
      <p:sp>
        <p:nvSpPr>
          <p:cNvPr id="56328" name="Rectangle 11"/>
          <p:cNvSpPr>
            <a:spLocks noChangeArrowheads="1"/>
          </p:cNvSpPr>
          <p:nvPr/>
        </p:nvSpPr>
        <p:spPr bwMode="auto">
          <a:xfrm>
            <a:off x="658813" y="5140325"/>
            <a:ext cx="34496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r>
              <a:rPr lang="en-US" altLang="en-US">
                <a:solidFill>
                  <a:schemeClr val="tx1"/>
                </a:solidFill>
              </a:rPr>
              <a:t>PROC PRINT Output</a:t>
            </a:r>
          </a:p>
        </p:txBody>
      </p:sp>
      <p:sp>
        <p:nvSpPr>
          <p:cNvPr id="56329" name="Text Box 1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6330" name="Rectangle 15"/>
          <p:cNvSpPr>
            <a:spLocks noChangeArrowheads="1"/>
          </p:cNvSpPr>
          <p:nvPr/>
        </p:nvSpPr>
        <p:spPr bwMode="auto">
          <a:xfrm>
            <a:off x="706438" y="2028825"/>
            <a:ext cx="5754687" cy="222091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Year=1 to 30 until(Capital&gt;250000);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   format capital dollar14.2;</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sp>
        <p:nvSpPr>
          <p:cNvPr id="56331" name="Rectangle 16"/>
          <p:cNvSpPr>
            <a:spLocks noChangeArrowheads="1"/>
          </p:cNvSpPr>
          <p:nvPr>
            <p:custDataLst>
              <p:tags r:id="rId1"/>
            </p:custDataLst>
          </p:nvPr>
        </p:nvSpPr>
        <p:spPr bwMode="auto">
          <a:xfrm>
            <a:off x="1066800" y="2286000"/>
            <a:ext cx="5394325"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56332" name="Rectangle 19"/>
          <p:cNvSpPr>
            <a:spLocks noChangeArrowheads="1"/>
          </p:cNvSpPr>
          <p:nvPr>
            <p:custDataLst>
              <p:tags r:id="rId2"/>
            </p:custDataLst>
          </p:nvPr>
        </p:nvSpPr>
        <p:spPr bwMode="auto">
          <a:xfrm>
            <a:off x="915988" y="6178550"/>
            <a:ext cx="2667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56333" name="Text Box 20"/>
          <p:cNvSpPr txBox="1">
            <a:spLocks noChangeArrowheads="1"/>
          </p:cNvSpPr>
          <p:nvPr/>
        </p:nvSpPr>
        <p:spPr bwMode="auto">
          <a:xfrm>
            <a:off x="4827588" y="4635500"/>
            <a:ext cx="3813175" cy="16764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chemeClr val="tx1"/>
                </a:solidFill>
                <a:latin typeface="Arial" panose="020B0604020202020204" pitchFamily="34" charset="0"/>
              </a:rPr>
              <a:t>In a DO UNTIL loop, the condition is checked </a:t>
            </a:r>
            <a:r>
              <a:rPr lang="en-US" altLang="en-US" sz="2400" b="1">
                <a:solidFill>
                  <a:schemeClr val="tx1"/>
                </a:solidFill>
                <a:latin typeface="Arial" panose="020B0604020202020204" pitchFamily="34" charset="0"/>
              </a:rPr>
              <a:t>before</a:t>
            </a:r>
            <a:r>
              <a:rPr lang="en-US" altLang="en-US" sz="2400">
                <a:solidFill>
                  <a:schemeClr val="tx1"/>
                </a:solidFill>
                <a:latin typeface="Arial" panose="020B0604020202020204" pitchFamily="34" charset="0"/>
              </a:rPr>
              <a:t> the index variable is incremented.</a:t>
            </a:r>
          </a:p>
        </p:txBody>
      </p:sp>
    </p:spTree>
    <p:extLst>
      <p:ext uri="{BB962C8B-B14F-4D97-AF65-F5344CB8AC3E}">
        <p14:creationId xmlns:p14="http://schemas.microsoft.com/office/powerpoint/2010/main" val="145550743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87463" y="152400"/>
            <a:ext cx="8085137" cy="685800"/>
          </a:xfrm>
        </p:spPr>
        <p:txBody>
          <a:bodyPr/>
          <a:lstStyle/>
          <a:p>
            <a:pPr eaLnBrk="1" hangingPunct="1"/>
            <a:r>
              <a:rPr lang="en-US" altLang="en-US" smtClean="0">
                <a:solidFill>
                  <a:schemeClr val="bg1"/>
                </a:solidFill>
              </a:rPr>
              <a:t>Using DO WHILE with an Iterative DO Loop</a:t>
            </a:r>
          </a:p>
        </p:txBody>
      </p:sp>
      <p:sp>
        <p:nvSpPr>
          <p:cNvPr id="57347" name="Rectangle 5"/>
          <p:cNvSpPr>
            <a:spLocks noGrp="1" noChangeArrowheads="1"/>
          </p:cNvSpPr>
          <p:nvPr>
            <p:ph idx="1"/>
          </p:nvPr>
        </p:nvSpPr>
        <p:spPr>
          <a:xfrm>
            <a:off x="658813" y="842963"/>
            <a:ext cx="8088312" cy="3770312"/>
          </a:xfrm>
        </p:spPr>
        <p:txBody>
          <a:bodyPr/>
          <a:lstStyle/>
          <a:p>
            <a:pPr marL="0" indent="0" eaLnBrk="1" hangingPunct="1">
              <a:buFont typeface="Times New Roman" panose="02020603050405020304" pitchFamily="18" charset="0"/>
              <a:buNone/>
            </a:pPr>
            <a:r>
              <a:rPr lang="en-US" altLang="en-US" smtClean="0">
                <a:solidFill>
                  <a:schemeClr val="tx1"/>
                </a:solidFill>
              </a:rPr>
              <a:t>Determine the value of the account again, but this time </a:t>
            </a:r>
            <a:br>
              <a:rPr lang="en-US" altLang="en-US" smtClean="0">
                <a:solidFill>
                  <a:schemeClr val="tx1"/>
                </a:solidFill>
              </a:rPr>
            </a:br>
            <a:r>
              <a:rPr lang="en-US" altLang="en-US" smtClean="0">
                <a:solidFill>
                  <a:schemeClr val="tx1"/>
                </a:solidFill>
              </a:rPr>
              <a:t>use a DO WHILE statement.</a:t>
            </a:r>
          </a:p>
          <a:p>
            <a:pPr marL="0" indent="0" eaLnBrk="1" hangingPunct="1">
              <a:spcBef>
                <a:spcPct val="30000"/>
              </a:spcBef>
            </a:pPr>
            <a:endParaRPr lang="en-US" altLang="en-US" smtClean="0">
              <a:solidFill>
                <a:schemeClr val="tx1"/>
              </a:solidFill>
            </a:endParaRPr>
          </a:p>
        </p:txBody>
      </p:sp>
      <p:sp>
        <p:nvSpPr>
          <p:cNvPr id="57348" name="Slide Number Placeholder 3"/>
          <p:cNvSpPr>
            <a:spLocks noGrp="1"/>
          </p:cNvSpPr>
          <p:nvPr>
            <p:ph type="sldNum" sz="quarter" idx="4294967295"/>
          </p:nvPr>
        </p:nvSpPr>
        <p:spPr bwMode="auto">
          <a:xfrm>
            <a:off x="0" y="61722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3523D1-BB02-434A-BF85-41547B643536}" type="slidenum">
              <a:rPr lang="en-US" altLang="en-US">
                <a:solidFill>
                  <a:schemeClr val="tx1"/>
                </a:solidFill>
              </a:rPr>
              <a:pPr/>
              <a:t>55</a:t>
            </a:fld>
            <a:endParaRPr lang="en-US" altLang="en-US">
              <a:solidFill>
                <a:schemeClr val="tx1"/>
              </a:solidFill>
              <a:latin typeface="Times New Roman" panose="02020603050405020304" pitchFamily="18" charset="0"/>
            </a:endParaRPr>
          </a:p>
        </p:txBody>
      </p:sp>
      <p:sp>
        <p:nvSpPr>
          <p:cNvPr id="57349" name="Text Box 3"/>
          <p:cNvSpPr txBox="1">
            <a:spLocks noChangeArrowheads="1"/>
          </p:cNvSpPr>
          <p:nvPr/>
        </p:nvSpPr>
        <p:spPr bwMode="auto">
          <a:xfrm>
            <a:off x="1600200" y="32766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7350" name="Text Box 4"/>
          <p:cNvSpPr txBox="1">
            <a:spLocks noChangeArrowheads="1"/>
          </p:cNvSpPr>
          <p:nvPr/>
        </p:nvSpPr>
        <p:spPr bwMode="auto">
          <a:xfrm>
            <a:off x="7935913" y="60198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p207d07</a:t>
            </a:r>
          </a:p>
        </p:txBody>
      </p:sp>
      <p:sp>
        <p:nvSpPr>
          <p:cNvPr id="57351" name="Rectangle 6"/>
          <p:cNvSpPr>
            <a:spLocks noChangeArrowheads="1"/>
          </p:cNvSpPr>
          <p:nvPr/>
        </p:nvSpPr>
        <p:spPr bwMode="auto">
          <a:xfrm>
            <a:off x="712788" y="5340350"/>
            <a:ext cx="45720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chemeClr val="tx1"/>
                </a:solidFill>
                <a:latin typeface="SAS Monospace" pitchFamily="49" charset="0"/>
              </a:rPr>
              <a:t>Year           Capital</a:t>
            </a:r>
          </a:p>
          <a:p>
            <a:pPr eaLnBrk="0" hangingPunct="0"/>
            <a:endParaRPr lang="en-US" altLang="en-US" sz="1600" b="1">
              <a:solidFill>
                <a:schemeClr val="tx1"/>
              </a:solidFill>
              <a:latin typeface="SAS Monospace" pitchFamily="49" charset="0"/>
            </a:endParaRPr>
          </a:p>
          <a:p>
            <a:pPr eaLnBrk="0" hangingPunct="0"/>
            <a:r>
              <a:rPr lang="en-US" altLang="en-US" sz="1600" b="1">
                <a:solidFill>
                  <a:schemeClr val="tx1"/>
                </a:solidFill>
                <a:latin typeface="SAS Monospace" pitchFamily="49" charset="0"/>
              </a:rPr>
              <a:t> 28        $264,966.67</a:t>
            </a:r>
          </a:p>
        </p:txBody>
      </p:sp>
      <p:sp>
        <p:nvSpPr>
          <p:cNvPr id="57352" name="Rectangle 7"/>
          <p:cNvSpPr>
            <a:spLocks noChangeArrowheads="1"/>
          </p:cNvSpPr>
          <p:nvPr/>
        </p:nvSpPr>
        <p:spPr bwMode="auto">
          <a:xfrm>
            <a:off x="658813" y="4835525"/>
            <a:ext cx="34496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20000"/>
              </a:spcBef>
              <a:buClr>
                <a:schemeClr val="tx1"/>
              </a:buClr>
              <a:buFont typeface="Monotype Sorts" pitchFamily="2" charset="2"/>
              <a:buNone/>
            </a:pPr>
            <a:r>
              <a:rPr lang="en-US" altLang="en-US">
                <a:solidFill>
                  <a:schemeClr val="tx1"/>
                </a:solidFill>
              </a:rPr>
              <a:t>PROC PRINT Output</a:t>
            </a:r>
          </a:p>
        </p:txBody>
      </p:sp>
      <p:sp>
        <p:nvSpPr>
          <p:cNvPr id="57353" name="Text Box 8"/>
          <p:cNvSpPr txBox="1">
            <a:spLocks noChangeArrowheads="1"/>
          </p:cNvSpPr>
          <p:nvPr/>
        </p:nvSpPr>
        <p:spPr bwMode="auto">
          <a:xfrm>
            <a:off x="1600200" y="32766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57354" name="Rectangle 9"/>
          <p:cNvSpPr>
            <a:spLocks noChangeArrowheads="1"/>
          </p:cNvSpPr>
          <p:nvPr/>
        </p:nvSpPr>
        <p:spPr bwMode="auto">
          <a:xfrm>
            <a:off x="706438" y="1724025"/>
            <a:ext cx="5892800" cy="222091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Year=1 to 30 while(Capital&lt;=250000);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   format capital dollar14.2;</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sp>
        <p:nvSpPr>
          <p:cNvPr id="57355" name="Rectangle 10"/>
          <p:cNvSpPr>
            <a:spLocks noChangeArrowheads="1"/>
          </p:cNvSpPr>
          <p:nvPr>
            <p:custDataLst>
              <p:tags r:id="rId1"/>
            </p:custDataLst>
          </p:nvPr>
        </p:nvSpPr>
        <p:spPr bwMode="auto">
          <a:xfrm>
            <a:off x="1182688" y="1981200"/>
            <a:ext cx="5218112"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57356" name="Rectangle 12"/>
          <p:cNvSpPr>
            <a:spLocks noChangeArrowheads="1"/>
          </p:cNvSpPr>
          <p:nvPr>
            <p:custDataLst>
              <p:tags r:id="rId2"/>
            </p:custDataLst>
          </p:nvPr>
        </p:nvSpPr>
        <p:spPr bwMode="auto">
          <a:xfrm>
            <a:off x="915988" y="5873750"/>
            <a:ext cx="2667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57357" name="Text Box 13"/>
          <p:cNvSpPr txBox="1">
            <a:spLocks noChangeArrowheads="1"/>
          </p:cNvSpPr>
          <p:nvPr/>
        </p:nvSpPr>
        <p:spPr bwMode="auto">
          <a:xfrm>
            <a:off x="4827588" y="4330700"/>
            <a:ext cx="3813175" cy="16764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chemeClr val="tx1"/>
                </a:solidFill>
                <a:latin typeface="Arial" panose="020B0604020202020204" pitchFamily="34" charset="0"/>
              </a:rPr>
              <a:t>In a DO WHILE loop, the condition is checked </a:t>
            </a:r>
            <a:r>
              <a:rPr lang="en-US" altLang="en-US" sz="2400" b="1">
                <a:solidFill>
                  <a:schemeClr val="tx1"/>
                </a:solidFill>
                <a:latin typeface="Arial" panose="020B0604020202020204" pitchFamily="34" charset="0"/>
              </a:rPr>
              <a:t>after</a:t>
            </a:r>
            <a:r>
              <a:rPr lang="en-US" altLang="en-US" sz="2400">
                <a:solidFill>
                  <a:schemeClr val="tx1"/>
                </a:solidFill>
                <a:latin typeface="Arial" panose="020B0604020202020204" pitchFamily="34" charset="0"/>
              </a:rPr>
              <a:t> the index variable is incremented.</a:t>
            </a:r>
          </a:p>
        </p:txBody>
      </p:sp>
    </p:spTree>
    <p:extLst>
      <p:ext uri="{BB962C8B-B14F-4D97-AF65-F5344CB8AC3E}">
        <p14:creationId xmlns:p14="http://schemas.microsoft.com/office/powerpoint/2010/main" val="93652733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Nested DO Loops</a:t>
            </a:r>
          </a:p>
        </p:txBody>
      </p:sp>
      <p:sp>
        <p:nvSpPr>
          <p:cNvPr id="58371" name="Rectangle 3"/>
          <p:cNvSpPr>
            <a:spLocks noGrp="1" noChangeArrowheads="1"/>
          </p:cNvSpPr>
          <p:nvPr>
            <p:ph idx="1"/>
          </p:nvPr>
        </p:nvSpPr>
        <p:spPr>
          <a:xfrm>
            <a:off x="685800" y="1071563"/>
            <a:ext cx="7769225" cy="4267200"/>
          </a:xfrm>
        </p:spPr>
        <p:txBody>
          <a:bodyPr/>
          <a:lstStyle/>
          <a:p>
            <a:pPr marL="449263" lvl="1" indent="-334963" eaLnBrk="1" hangingPunct="1">
              <a:buFont typeface="Wingdings" panose="05000000000000000000" pitchFamily="2" charset="2"/>
              <a:buNone/>
            </a:pPr>
            <a:r>
              <a:rPr lang="en-US" altLang="en-US" smtClean="0"/>
              <a:t>Nested DO loops are loops within loops.</a:t>
            </a:r>
          </a:p>
          <a:p>
            <a:pPr marL="449263" lvl="1" indent="-334963" eaLnBrk="1" hangingPunct="1"/>
            <a:r>
              <a:rPr lang="en-US" altLang="en-US" smtClean="0"/>
              <a:t>Be sure to use different index variables for each loop.</a:t>
            </a:r>
          </a:p>
          <a:p>
            <a:pPr marL="449263" lvl="1" indent="-334963" eaLnBrk="1" hangingPunct="1"/>
            <a:r>
              <a:rPr lang="en-US" altLang="en-US" smtClean="0"/>
              <a:t>Each DO statement must have a corresponding END statement. </a:t>
            </a:r>
          </a:p>
          <a:p>
            <a:pPr marL="449263" lvl="1" indent="-334963" eaLnBrk="1" hangingPunct="1"/>
            <a:r>
              <a:rPr lang="en-US" altLang="en-US" smtClean="0"/>
              <a:t>The inner loop executes completely for each iteration of the outer loop.</a:t>
            </a:r>
          </a:p>
          <a:p>
            <a:pPr marL="449263" lvl="1" indent="-334963" eaLnBrk="1" hangingPunct="1"/>
            <a:endParaRPr lang="en-US" altLang="en-US" smtClean="0"/>
          </a:p>
          <a:p>
            <a:pPr marL="449263" lvl="1" indent="-334963" eaLnBrk="1" hangingPunct="1"/>
            <a:endParaRPr lang="en-US" altLang="en-US" smtClean="0"/>
          </a:p>
        </p:txBody>
      </p:sp>
      <p:sp>
        <p:nvSpPr>
          <p:cNvPr id="5837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42033E4-4A78-4438-871A-D6EC3474AD0D}" type="slidenum">
              <a:rPr lang="en-US" altLang="en-US"/>
              <a:pPr/>
              <a:t>56</a:t>
            </a:fld>
            <a:endParaRPr lang="en-US" altLang="en-US">
              <a:latin typeface="Times New Roman" panose="02020603050405020304" pitchFamily="18" charset="0"/>
            </a:endParaRPr>
          </a:p>
        </p:txBody>
      </p:sp>
      <p:sp>
        <p:nvSpPr>
          <p:cNvPr id="58373" name="TextBox 5"/>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58374" name="TextBox 7"/>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58375" name="TextBox 10"/>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58376" name="TextBox 12"/>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ltLang="en-US" sz="2400">
              <a:solidFill>
                <a:schemeClr val="tx1"/>
              </a:solidFill>
              <a:latin typeface="Arial" panose="020B0604020202020204" pitchFamily="34" charset="0"/>
            </a:endParaRPr>
          </a:p>
        </p:txBody>
      </p:sp>
      <p:sp>
        <p:nvSpPr>
          <p:cNvPr id="58377" name="TextBox 7"/>
          <p:cNvSpPr txBox="1">
            <a:spLocks noChangeArrowheads="1"/>
          </p:cNvSpPr>
          <p:nvPr/>
        </p:nvSpPr>
        <p:spPr bwMode="auto">
          <a:xfrm>
            <a:off x="839788" y="3751263"/>
            <a:ext cx="8034337" cy="1565275"/>
          </a:xfrm>
          <a:prstGeom prst="rect">
            <a:avLst/>
          </a:prstGeom>
          <a:solidFill>
            <a:srgbClr val="FFFFFF"/>
          </a:solidFill>
          <a:ln w="28575" algn="ctr">
            <a:solidFill>
              <a:srgbClr val="000000"/>
            </a:solidFill>
            <a:round/>
            <a:headEnd/>
            <a:tailEnd/>
          </a:ln>
          <a:effectLst>
            <a:outerShdw dist="107763" dir="2700000" algn="ctr" rotWithShape="0">
              <a:srgbClr val="C0C0C0">
                <a:alpha val="50000"/>
              </a:srgbClr>
            </a:outerShdw>
          </a:effectLst>
        </p:spPr>
        <p:txBody>
          <a:bodyPr lIns="88900" tIns="88900" rIns="88900" bIns="88900">
            <a:spAutoFit/>
          </a:bodyPr>
          <a:lstStyle/>
          <a:p>
            <a:pPr eaLnBrk="0" hangingPunct="0"/>
            <a:r>
              <a:rPr lang="en-US" altLang="en-US" b="1">
                <a:solidFill>
                  <a:srgbClr val="000000"/>
                </a:solidFill>
                <a:latin typeface="Arial" panose="020B0604020202020204" pitchFamily="34" charset="0"/>
              </a:rPr>
              <a:t>DO</a:t>
            </a:r>
            <a:r>
              <a:rPr lang="en-US" altLang="en-US">
                <a:solidFill>
                  <a:srgbClr val="000000"/>
                </a:solidFill>
                <a:latin typeface="Arial" panose="020B0604020202020204" pitchFamily="34" charset="0"/>
              </a:rPr>
              <a:t> index-variable-1=</a:t>
            </a:r>
            <a:r>
              <a:rPr lang="en-US" altLang="en-US" i="1">
                <a:solidFill>
                  <a:srgbClr val="000000"/>
                </a:solidFill>
                <a:latin typeface="Arial" panose="020B0604020202020204" pitchFamily="34" charset="0"/>
              </a:rPr>
              <a:t>start</a:t>
            </a:r>
            <a:r>
              <a:rPr lang="en-US" altLang="en-US">
                <a:solidFill>
                  <a:srgbClr val="000000"/>
                </a:solidFill>
                <a:latin typeface="Arial" panose="020B0604020202020204" pitchFamily="34" charset="0"/>
              </a:rPr>
              <a:t>TO </a:t>
            </a:r>
            <a:r>
              <a:rPr lang="en-US" altLang="en-US" i="1">
                <a:solidFill>
                  <a:srgbClr val="000000"/>
                </a:solidFill>
                <a:latin typeface="Arial" panose="020B0604020202020204" pitchFamily="34" charset="0"/>
              </a:rPr>
              <a:t>stop &lt;</a:t>
            </a:r>
            <a:r>
              <a:rPr lang="en-US" altLang="en-US">
                <a:solidFill>
                  <a:srgbClr val="000000"/>
                </a:solidFill>
                <a:latin typeface="Arial" panose="020B0604020202020204" pitchFamily="34" charset="0"/>
              </a:rPr>
              <a:t>BY</a:t>
            </a:r>
            <a:r>
              <a:rPr lang="en-US" altLang="en-US" i="1">
                <a:solidFill>
                  <a:srgbClr val="000000"/>
                </a:solidFill>
                <a:latin typeface="Arial" panose="020B0604020202020204" pitchFamily="34" charset="0"/>
              </a:rPr>
              <a:t> increment&gt;</a:t>
            </a:r>
            <a:r>
              <a:rPr lang="en-US" altLang="en-US" b="1">
                <a:solidFill>
                  <a:srgbClr val="000000"/>
                </a:solidFill>
                <a:latin typeface="Arial" panose="020B0604020202020204" pitchFamily="34" charset="0"/>
              </a:rPr>
              <a:t>;</a:t>
            </a:r>
          </a:p>
          <a:p>
            <a:pPr eaLnBrk="0" hangingPunct="0"/>
            <a:r>
              <a:rPr lang="en-US" altLang="en-US">
                <a:solidFill>
                  <a:srgbClr val="000000"/>
                </a:solidFill>
                <a:latin typeface="Arial" panose="020B0604020202020204" pitchFamily="34" charset="0"/>
              </a:rPr>
              <a:t>      </a:t>
            </a:r>
            <a:r>
              <a:rPr lang="en-US" altLang="en-US" b="1">
                <a:solidFill>
                  <a:srgbClr val="000000"/>
                </a:solidFill>
                <a:latin typeface="Arial" panose="020B0604020202020204" pitchFamily="34" charset="0"/>
              </a:rPr>
              <a:t>DO</a:t>
            </a:r>
            <a:r>
              <a:rPr lang="en-US" altLang="en-US">
                <a:solidFill>
                  <a:srgbClr val="000000"/>
                </a:solidFill>
                <a:latin typeface="Arial" panose="020B0604020202020204" pitchFamily="34" charset="0"/>
              </a:rPr>
              <a:t> </a:t>
            </a:r>
            <a:r>
              <a:rPr lang="en-US" altLang="en-US" i="1">
                <a:solidFill>
                  <a:srgbClr val="000000"/>
                </a:solidFill>
                <a:latin typeface="Arial" panose="020B0604020202020204" pitchFamily="34" charset="0"/>
              </a:rPr>
              <a:t>index-variable-2=start</a:t>
            </a:r>
            <a:r>
              <a:rPr lang="en-US" altLang="en-US">
                <a:solidFill>
                  <a:srgbClr val="000000"/>
                </a:solidFill>
                <a:latin typeface="Arial" panose="020B0604020202020204" pitchFamily="34" charset="0"/>
              </a:rPr>
              <a:t>TO </a:t>
            </a:r>
            <a:r>
              <a:rPr lang="en-US" altLang="en-US" i="1">
                <a:solidFill>
                  <a:srgbClr val="000000"/>
                </a:solidFill>
                <a:latin typeface="Arial" panose="020B0604020202020204" pitchFamily="34" charset="0"/>
              </a:rPr>
              <a:t>stop  &lt;</a:t>
            </a:r>
            <a:r>
              <a:rPr lang="en-US" altLang="en-US">
                <a:solidFill>
                  <a:srgbClr val="000000"/>
                </a:solidFill>
                <a:latin typeface="Arial" panose="020B0604020202020204" pitchFamily="34" charset="0"/>
              </a:rPr>
              <a:t>BY</a:t>
            </a:r>
            <a:r>
              <a:rPr lang="en-US" altLang="en-US" i="1">
                <a:solidFill>
                  <a:srgbClr val="000000"/>
                </a:solidFill>
                <a:latin typeface="Arial" panose="020B0604020202020204" pitchFamily="34" charset="0"/>
              </a:rPr>
              <a:t> increment&gt;</a:t>
            </a:r>
            <a:r>
              <a:rPr lang="en-US" altLang="en-US" b="1">
                <a:solidFill>
                  <a:srgbClr val="000000"/>
                </a:solidFill>
                <a:latin typeface="Arial" panose="020B0604020202020204" pitchFamily="34" charset="0"/>
              </a:rPr>
              <a:t>;</a:t>
            </a:r>
            <a:r>
              <a:rPr lang="en-US" altLang="en-US">
                <a:solidFill>
                  <a:srgbClr val="000000"/>
                </a:solidFill>
                <a:latin typeface="Arial" panose="020B0604020202020204" pitchFamily="34" charset="0"/>
              </a:rPr>
              <a:t> </a:t>
            </a:r>
          </a:p>
          <a:p>
            <a:pPr eaLnBrk="0" hangingPunct="0"/>
            <a:r>
              <a:rPr lang="en-US" altLang="en-US">
                <a:solidFill>
                  <a:srgbClr val="000000"/>
                </a:solidFill>
                <a:latin typeface="Arial" panose="020B0604020202020204" pitchFamily="34" charset="0"/>
              </a:rPr>
              <a:t>            &lt;</a:t>
            </a:r>
            <a:r>
              <a:rPr lang="en-US" altLang="en-US" i="1">
                <a:solidFill>
                  <a:srgbClr val="000000"/>
                </a:solidFill>
                <a:latin typeface="Arial" panose="020B0604020202020204" pitchFamily="34" charset="0"/>
              </a:rPr>
              <a:t>additional SAS statements</a:t>
            </a:r>
            <a:r>
              <a:rPr lang="en-US" altLang="en-US">
                <a:solidFill>
                  <a:srgbClr val="000000"/>
                </a:solidFill>
                <a:latin typeface="Arial" panose="020B0604020202020204" pitchFamily="34" charset="0"/>
              </a:rPr>
              <a:t>&gt; </a:t>
            </a:r>
          </a:p>
          <a:p>
            <a:pPr eaLnBrk="0" hangingPunct="0"/>
            <a:r>
              <a:rPr lang="en-US" altLang="en-US">
                <a:solidFill>
                  <a:srgbClr val="000000"/>
                </a:solidFill>
                <a:latin typeface="Arial" panose="020B0604020202020204" pitchFamily="34" charset="0"/>
              </a:rPr>
              <a:t>      </a:t>
            </a:r>
            <a:r>
              <a:rPr lang="en-US" altLang="en-US" b="1">
                <a:solidFill>
                  <a:srgbClr val="000000"/>
                </a:solidFill>
                <a:latin typeface="Arial" panose="020B0604020202020204" pitchFamily="34" charset="0"/>
              </a:rPr>
              <a:t>END; </a:t>
            </a:r>
          </a:p>
          <a:p>
            <a:pPr eaLnBrk="0" hangingPunct="0"/>
            <a:r>
              <a:rPr lang="en-US" altLang="en-US" b="1">
                <a:solidFill>
                  <a:srgbClr val="000000"/>
                </a:solidFill>
                <a:latin typeface="Arial" panose="020B0604020202020204" pitchFamily="34" charset="0"/>
              </a:rPr>
              <a:t>END;</a:t>
            </a:r>
          </a:p>
        </p:txBody>
      </p:sp>
    </p:spTree>
    <p:extLst>
      <p:ext uri="{BB962C8B-B14F-4D97-AF65-F5344CB8AC3E}">
        <p14:creationId xmlns:p14="http://schemas.microsoft.com/office/powerpoint/2010/main" val="399261353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solidFill>
                  <a:schemeClr val="bg1"/>
                </a:solidFill>
              </a:rPr>
              <a:t>Example</a:t>
            </a:r>
          </a:p>
        </p:txBody>
      </p:sp>
      <p:sp>
        <p:nvSpPr>
          <p:cNvPr id="59395" name="Rectangle 14"/>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solidFill>
                  <a:schemeClr val="tx1"/>
                </a:solidFill>
              </a:rPr>
              <a:t>Create one observation per year for five years, and </a:t>
            </a:r>
            <a:br>
              <a:rPr lang="en-US" altLang="en-US" smtClean="0">
                <a:solidFill>
                  <a:schemeClr val="tx1"/>
                </a:solidFill>
              </a:rPr>
            </a:br>
            <a:r>
              <a:rPr lang="en-US" altLang="en-US" smtClean="0">
                <a:solidFill>
                  <a:schemeClr val="tx1"/>
                </a:solidFill>
              </a:rPr>
              <a:t>show the earnings if you invest $5,000 per year with </a:t>
            </a:r>
            <a:br>
              <a:rPr lang="en-US" altLang="en-US" smtClean="0">
                <a:solidFill>
                  <a:schemeClr val="tx1"/>
                </a:solidFill>
              </a:rPr>
            </a:br>
            <a:r>
              <a:rPr lang="en-US" altLang="en-US" smtClean="0">
                <a:solidFill>
                  <a:schemeClr val="tx1"/>
                </a:solidFill>
              </a:rPr>
              <a:t>4.5 percent annual interest compounded quarterly.</a:t>
            </a:r>
          </a:p>
        </p:txBody>
      </p:sp>
      <p:sp>
        <p:nvSpPr>
          <p:cNvPr id="593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CDA169C-46D9-48D1-AF51-0C03A180E09B}" type="slidenum">
              <a:rPr lang="en-US" altLang="en-US">
                <a:solidFill>
                  <a:schemeClr val="tx1"/>
                </a:solidFill>
              </a:rPr>
              <a:pPr/>
              <a:t>57</a:t>
            </a:fld>
            <a:endParaRPr lang="en-US" altLang="en-US">
              <a:solidFill>
                <a:schemeClr val="tx1"/>
              </a:solidFill>
              <a:latin typeface="Times New Roman" panose="02020603050405020304" pitchFamily="18" charset="0"/>
            </a:endParaRPr>
          </a:p>
        </p:txBody>
      </p:sp>
      <p:sp>
        <p:nvSpPr>
          <p:cNvPr id="59397" name="Rectangle 17"/>
          <p:cNvSpPr>
            <a:spLocks noChangeArrowheads="1"/>
          </p:cNvSpPr>
          <p:nvPr/>
        </p:nvSpPr>
        <p:spPr bwMode="auto">
          <a:xfrm>
            <a:off x="1071563" y="2241550"/>
            <a:ext cx="5065712" cy="2927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invest(drop=Quarter);</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Year=1 to 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Quarter=1 to 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output;</a:t>
            </a:r>
            <a:r>
              <a:rPr lang="en-US" altLang="en-US">
                <a:solidFill>
                  <a:schemeClr val="tx1"/>
                </a:solidFill>
              </a:rPr>
              <a:t> </a:t>
            </a:r>
            <a:endParaRPr lang="en-US" altLang="en-US" b="1">
              <a:solidFill>
                <a:schemeClr val="tx1"/>
              </a:solidFill>
              <a:latin typeface="Courier New" panose="02070309020205020404" pitchFamily="49" charset="0"/>
            </a:endParaRP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run;</a:t>
            </a:r>
          </a:p>
        </p:txBody>
      </p:sp>
      <p:sp>
        <p:nvSpPr>
          <p:cNvPr id="59398" name="AutoShape 4"/>
          <p:cNvSpPr>
            <a:spLocks/>
          </p:cNvSpPr>
          <p:nvPr/>
        </p:nvSpPr>
        <p:spPr bwMode="auto">
          <a:xfrm>
            <a:off x="593725" y="2641600"/>
            <a:ext cx="901700" cy="1408113"/>
          </a:xfrm>
          <a:prstGeom prst="leftBrace">
            <a:avLst>
              <a:gd name="adj1" fmla="val 40841"/>
              <a:gd name="adj2" fmla="val 50000"/>
            </a:avLst>
          </a:prstGeom>
          <a:noFill/>
          <a:ln w="571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noProof="1">
              <a:solidFill>
                <a:schemeClr val="tx1"/>
              </a:solidFill>
            </a:endParaRPr>
          </a:p>
        </p:txBody>
      </p:sp>
      <p:sp>
        <p:nvSpPr>
          <p:cNvPr id="59399" name="Text Box 5"/>
          <p:cNvSpPr txBox="1">
            <a:spLocks noChangeArrowheads="1"/>
          </p:cNvSpPr>
          <p:nvPr/>
        </p:nvSpPr>
        <p:spPr bwMode="auto">
          <a:xfrm>
            <a:off x="238125" y="3124200"/>
            <a:ext cx="523875" cy="457200"/>
          </a:xfrm>
          <a:prstGeom prst="rect">
            <a:avLst/>
          </a:prstGeom>
          <a:solidFill>
            <a:srgbClr val="00349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latin typeface="Arial" panose="020B0604020202020204" pitchFamily="34" charset="0"/>
              </a:rPr>
              <a:t>5</a:t>
            </a:r>
            <a:r>
              <a:rPr lang="en-US" altLang="en-US" sz="2400" b="1" i="1">
                <a:latin typeface="Arial" panose="020B0604020202020204" pitchFamily="34" charset="0"/>
              </a:rPr>
              <a:t>x</a:t>
            </a:r>
          </a:p>
        </p:txBody>
      </p:sp>
      <p:sp>
        <p:nvSpPr>
          <p:cNvPr id="59400" name="AutoShape 6"/>
          <p:cNvSpPr>
            <a:spLocks/>
          </p:cNvSpPr>
          <p:nvPr/>
        </p:nvSpPr>
        <p:spPr bwMode="auto">
          <a:xfrm>
            <a:off x="1706563" y="3097213"/>
            <a:ext cx="217487" cy="560387"/>
          </a:xfrm>
          <a:prstGeom prst="leftBrace">
            <a:avLst>
              <a:gd name="adj1" fmla="val 31433"/>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a:solidFill>
                <a:schemeClr val="tx1"/>
              </a:solidFill>
            </a:endParaRPr>
          </a:p>
        </p:txBody>
      </p:sp>
      <p:sp>
        <p:nvSpPr>
          <p:cNvPr id="59401" name="Text Box 7"/>
          <p:cNvSpPr txBox="1">
            <a:spLocks noChangeArrowheads="1"/>
          </p:cNvSpPr>
          <p:nvPr/>
        </p:nvSpPr>
        <p:spPr bwMode="auto">
          <a:xfrm>
            <a:off x="1179513" y="3148013"/>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latin typeface="Arial" panose="020B0604020202020204" pitchFamily="34" charset="0"/>
              </a:rPr>
              <a:t>4</a:t>
            </a:r>
            <a:r>
              <a:rPr lang="en-US" altLang="en-US" sz="2400" b="1" i="1">
                <a:latin typeface="Arial" panose="020B0604020202020204" pitchFamily="34" charset="0"/>
              </a:rPr>
              <a:t>x</a:t>
            </a:r>
          </a:p>
        </p:txBody>
      </p:sp>
      <p:sp>
        <p:nvSpPr>
          <p:cNvPr id="59402" name="Text Box 13"/>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p207d08</a:t>
            </a:r>
          </a:p>
        </p:txBody>
      </p:sp>
    </p:spTree>
    <p:extLst>
      <p:ext uri="{BB962C8B-B14F-4D97-AF65-F5344CB8AC3E}">
        <p14:creationId xmlns:p14="http://schemas.microsoft.com/office/powerpoint/2010/main" val="55837005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Output: Nested DO Loops</a:t>
            </a:r>
          </a:p>
        </p:txBody>
      </p:sp>
      <p:sp>
        <p:nvSpPr>
          <p:cNvPr id="6041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5D6F61-2BCF-4907-ADA0-41B98C585830}" type="slidenum">
              <a:rPr lang="en-US" altLang="en-US"/>
              <a:pPr/>
              <a:t>58</a:t>
            </a:fld>
            <a:endParaRPr lang="en-US" altLang="en-US">
              <a:latin typeface="Times New Roman" panose="02020603050405020304" pitchFamily="18" charset="0"/>
            </a:endParaRPr>
          </a:p>
        </p:txBody>
      </p:sp>
      <p:sp>
        <p:nvSpPr>
          <p:cNvPr id="60420" name="Text Box 4"/>
          <p:cNvSpPr txBox="1">
            <a:spLocks noChangeArrowheads="1"/>
          </p:cNvSpPr>
          <p:nvPr/>
        </p:nvSpPr>
        <p:spPr bwMode="auto">
          <a:xfrm>
            <a:off x="685800" y="1066800"/>
            <a:ext cx="7848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eaLnBrk="0" hangingPunct="0">
              <a:spcBef>
                <a:spcPct val="20000"/>
              </a:spcBef>
            </a:pPr>
            <a:r>
              <a:rPr lang="en-US" altLang="en-US" sz="2400">
                <a:solidFill>
                  <a:schemeClr val="tx1"/>
                </a:solidFill>
                <a:latin typeface="Arial" panose="020B0604020202020204" pitchFamily="34" charset="0"/>
                <a:cs typeface="Times New Roman" panose="02020603050405020304" pitchFamily="18" charset="0"/>
              </a:rPr>
              <a:t>PROC PRINT Output</a:t>
            </a: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a:p>
            <a:pPr eaLnBrk="0" hangingPunct="0">
              <a:spcBef>
                <a:spcPct val="20000"/>
              </a:spcBef>
            </a:pPr>
            <a:endParaRPr lang="en-US" altLang="en-US" sz="2400">
              <a:solidFill>
                <a:schemeClr val="tx1"/>
              </a:solidFill>
              <a:latin typeface="Arial" panose="020B0604020202020204" pitchFamily="34" charset="0"/>
              <a:cs typeface="Times New Roman" panose="02020603050405020304" pitchFamily="18" charset="0"/>
            </a:endParaRPr>
          </a:p>
        </p:txBody>
      </p:sp>
      <p:sp>
        <p:nvSpPr>
          <p:cNvPr id="60421"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042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0423"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0424" name="Rectangle 11"/>
          <p:cNvSpPr>
            <a:spLocks noChangeArrowheads="1"/>
          </p:cNvSpPr>
          <p:nvPr/>
        </p:nvSpPr>
        <p:spPr bwMode="auto">
          <a:xfrm>
            <a:off x="733425" y="1557338"/>
            <a:ext cx="4003675" cy="18510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Year     Capital</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1      5228.83</a:t>
            </a:r>
          </a:p>
          <a:p>
            <a:pPr eaLnBrk="0" hangingPunct="0"/>
            <a:r>
              <a:rPr lang="en-US" altLang="en-US" sz="1600" b="1">
                <a:solidFill>
                  <a:srgbClr val="000000"/>
                </a:solidFill>
                <a:latin typeface="SAS Monospace" pitchFamily="49" charset="0"/>
              </a:rPr>
              <a:t>  2     10696.95</a:t>
            </a:r>
          </a:p>
          <a:p>
            <a:pPr eaLnBrk="0" hangingPunct="0"/>
            <a:r>
              <a:rPr lang="en-US" altLang="en-US" sz="1600" b="1">
                <a:solidFill>
                  <a:srgbClr val="000000"/>
                </a:solidFill>
                <a:latin typeface="SAS Monospace" pitchFamily="49" charset="0"/>
              </a:rPr>
              <a:t>  3     16415.32</a:t>
            </a:r>
          </a:p>
          <a:p>
            <a:pPr eaLnBrk="0" hangingPunct="0"/>
            <a:r>
              <a:rPr lang="en-US" altLang="en-US" sz="1600" b="1">
                <a:solidFill>
                  <a:srgbClr val="000000"/>
                </a:solidFill>
                <a:latin typeface="SAS Monospace" pitchFamily="49" charset="0"/>
              </a:rPr>
              <a:t>  4     22395.39</a:t>
            </a:r>
          </a:p>
          <a:p>
            <a:pPr eaLnBrk="0" hangingPunct="0"/>
            <a:r>
              <a:rPr lang="en-US" altLang="en-US" sz="1600" b="1">
                <a:solidFill>
                  <a:srgbClr val="000000"/>
                </a:solidFill>
                <a:latin typeface="SAS Monospace" pitchFamily="49" charset="0"/>
              </a:rPr>
              <a:t>  5     28649.15</a:t>
            </a:r>
          </a:p>
        </p:txBody>
      </p:sp>
    </p:spTree>
    <p:extLst>
      <p:ext uri="{BB962C8B-B14F-4D97-AF65-F5344CB8AC3E}">
        <p14:creationId xmlns:p14="http://schemas.microsoft.com/office/powerpoint/2010/main" val="202167458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84F2BA0-7E88-48B8-8A62-6878FAFCA3D1}" type="slidenum">
              <a:rPr lang="en-US" altLang="en-US"/>
              <a:pPr/>
              <a:t>59</a:t>
            </a:fld>
            <a:endParaRPr lang="en-US" altLang="en-US">
              <a:latin typeface="Times New Roman" panose="02020603050405020304" pitchFamily="18" charset="0"/>
            </a:endParaRPr>
          </a:p>
        </p:txBody>
      </p:sp>
      <p:pic>
        <p:nvPicPr>
          <p:cNvPr id="61443"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6083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Repetitive Coding</a:t>
            </a:r>
          </a:p>
        </p:txBody>
      </p:sp>
      <p:sp>
        <p:nvSpPr>
          <p:cNvPr id="7171" name="Rectangle 4"/>
          <p:cNvSpPr>
            <a:spLocks noGrp="1" noChangeArrowheads="1"/>
          </p:cNvSpPr>
          <p:nvPr>
            <p:ph idx="1"/>
          </p:nvPr>
        </p:nvSpPr>
        <p:spPr>
          <a:xfrm>
            <a:off x="304800" y="898525"/>
            <a:ext cx="8461375" cy="4513263"/>
          </a:xfrm>
        </p:spPr>
        <p:txBody>
          <a:bodyPr/>
          <a:lstStyle/>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endParaRPr lang="en-US" altLang="en-US" smtClean="0"/>
          </a:p>
          <a:p>
            <a:pPr marL="0" indent="0" eaLnBrk="1" hangingPunct="1">
              <a:spcBef>
                <a:spcPct val="0"/>
              </a:spcBef>
              <a:buClrTx/>
              <a:buFontTx/>
              <a:buNone/>
            </a:pPr>
            <a:r>
              <a:rPr lang="en-US" altLang="en-US" smtClean="0"/>
              <a:t>PROC PRINT Output</a:t>
            </a:r>
          </a:p>
          <a:p>
            <a:pPr marL="0" indent="0" eaLnBrk="1" hangingPunct="1"/>
            <a:endParaRPr lang="en-US" altLang="en-US" smtClean="0"/>
          </a:p>
        </p:txBody>
      </p:sp>
      <p:sp>
        <p:nvSpPr>
          <p:cNvPr id="717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3C35CD-0222-4614-A0F0-07EFD5455BD4}" type="slidenum">
              <a:rPr lang="en-US" altLang="en-US"/>
              <a:pPr/>
              <a:t>6</a:t>
            </a:fld>
            <a:endParaRPr lang="en-US" altLang="en-US">
              <a:latin typeface="Times New Roman" panose="02020603050405020304" pitchFamily="18" charset="0"/>
            </a:endParaRPr>
          </a:p>
        </p:txBody>
      </p:sp>
      <p:sp>
        <p:nvSpPr>
          <p:cNvPr id="717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7174" name="Text Box 6"/>
          <p:cNvSpPr txBox="1">
            <a:spLocks noChangeArrowheads="1"/>
          </p:cNvSpPr>
          <p:nvPr/>
        </p:nvSpPr>
        <p:spPr bwMode="auto">
          <a:xfrm>
            <a:off x="984250" y="912813"/>
            <a:ext cx="7624763" cy="3562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compound;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Amount=50000;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Rate=.045;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Yearly=Amount*Rate;</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proc print data=compound noobs;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7175" name="Text Box 7"/>
          <p:cNvSpPr txBox="1">
            <a:spLocks noChangeArrowheads="1"/>
          </p:cNvSpPr>
          <p:nvPr/>
        </p:nvSpPr>
        <p:spPr bwMode="auto">
          <a:xfrm>
            <a:off x="7651750" y="6308725"/>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p207d01</a:t>
            </a:r>
          </a:p>
        </p:txBody>
      </p:sp>
      <p:sp>
        <p:nvSpPr>
          <p:cNvPr id="7176" name="Text Box 8"/>
          <p:cNvSpPr txBox="1">
            <a:spLocks noChangeArrowheads="1"/>
          </p:cNvSpPr>
          <p:nvPr/>
        </p:nvSpPr>
        <p:spPr bwMode="auto">
          <a:xfrm>
            <a:off x="723900" y="5187950"/>
            <a:ext cx="5114925" cy="876300"/>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Amount     Rate    Yearly    Quarterly</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50000    0.045     2250      2288.25</a:t>
            </a:r>
          </a:p>
        </p:txBody>
      </p:sp>
      <p:sp>
        <p:nvSpPr>
          <p:cNvPr id="7177" name="Rectangle 10"/>
          <p:cNvSpPr>
            <a:spLocks noChangeArrowheads="1"/>
          </p:cNvSpPr>
          <p:nvPr>
            <p:custDataLst>
              <p:tags r:id="rId1"/>
            </p:custDataLst>
          </p:nvPr>
        </p:nvSpPr>
        <p:spPr bwMode="auto">
          <a:xfrm>
            <a:off x="1316038" y="2189163"/>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178" name="Rectangle 11"/>
          <p:cNvSpPr>
            <a:spLocks noChangeArrowheads="1"/>
          </p:cNvSpPr>
          <p:nvPr>
            <p:custDataLst>
              <p:tags r:id="rId2"/>
            </p:custDataLst>
          </p:nvPr>
        </p:nvSpPr>
        <p:spPr bwMode="auto">
          <a:xfrm>
            <a:off x="1316038" y="2527300"/>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179" name="Rectangle 12"/>
          <p:cNvSpPr>
            <a:spLocks noChangeArrowheads="1"/>
          </p:cNvSpPr>
          <p:nvPr>
            <p:custDataLst>
              <p:tags r:id="rId3"/>
            </p:custDataLst>
          </p:nvPr>
        </p:nvSpPr>
        <p:spPr bwMode="auto">
          <a:xfrm>
            <a:off x="1316038" y="2884488"/>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180" name="Rectangle 13"/>
          <p:cNvSpPr>
            <a:spLocks noChangeArrowheads="1"/>
          </p:cNvSpPr>
          <p:nvPr>
            <p:custDataLst>
              <p:tags r:id="rId4"/>
            </p:custDataLst>
          </p:nvPr>
        </p:nvSpPr>
        <p:spPr bwMode="auto">
          <a:xfrm>
            <a:off x="1316038" y="3159125"/>
            <a:ext cx="6962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97391919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solidFill>
                  <a:schemeClr val="bg1"/>
                </a:solidFill>
              </a:rPr>
              <a:t>Quiz</a:t>
            </a:r>
          </a:p>
        </p:txBody>
      </p:sp>
      <p:sp>
        <p:nvSpPr>
          <p:cNvPr id="62467"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solidFill>
                  <a:schemeClr val="tx1"/>
                </a:solidFill>
              </a:rPr>
              <a:t>How can you generate one observation for each quarterly amount?</a:t>
            </a:r>
          </a:p>
          <a:p>
            <a:pPr marL="0" indent="0" eaLnBrk="1" hangingPunct="1"/>
            <a:endParaRPr lang="en-US" altLang="en-US" smtClean="0">
              <a:solidFill>
                <a:schemeClr val="tx1"/>
              </a:solidFill>
            </a:endParaRPr>
          </a:p>
        </p:txBody>
      </p:sp>
      <p:sp>
        <p:nvSpPr>
          <p:cNvPr id="6246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83221D-7154-47EE-98E5-6243A9B720EE}" type="slidenum">
              <a:rPr lang="en-US" altLang="en-US">
                <a:solidFill>
                  <a:schemeClr val="tx1"/>
                </a:solidFill>
              </a:rPr>
              <a:pPr/>
              <a:t>60</a:t>
            </a:fld>
            <a:endParaRPr lang="en-US" altLang="en-US">
              <a:solidFill>
                <a:schemeClr val="tx1"/>
              </a:solidFill>
              <a:latin typeface="Times New Roman" panose="02020603050405020304" pitchFamily="18" charset="0"/>
            </a:endParaRPr>
          </a:p>
        </p:txBody>
      </p:sp>
      <p:sp>
        <p:nvSpPr>
          <p:cNvPr id="62469" name="Rectangle 4"/>
          <p:cNvSpPr>
            <a:spLocks noChangeArrowheads="1"/>
          </p:cNvSpPr>
          <p:nvPr/>
        </p:nvSpPr>
        <p:spPr bwMode="auto">
          <a:xfrm>
            <a:off x="754063" y="2268538"/>
            <a:ext cx="5065712" cy="29273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invest(drop=Quarter);</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Year=1 to 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Quarter=1 to 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output;</a:t>
            </a:r>
            <a:r>
              <a:rPr lang="en-US" altLang="en-US">
                <a:solidFill>
                  <a:schemeClr val="tx1"/>
                </a:solidFill>
              </a:rPr>
              <a:t> </a:t>
            </a:r>
            <a:endParaRPr lang="en-US" altLang="en-US" b="1">
              <a:solidFill>
                <a:schemeClr val="tx1"/>
              </a:solidFill>
              <a:latin typeface="Courier New" panose="02070309020205020404" pitchFamily="49" charset="0"/>
            </a:endParaRP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run;</a:t>
            </a:r>
          </a:p>
        </p:txBody>
      </p:sp>
      <p:sp>
        <p:nvSpPr>
          <p:cNvPr id="62470" name="Text Box 5"/>
          <p:cNvSpPr txBox="1">
            <a:spLocks noChangeArrowheads="1"/>
          </p:cNvSpPr>
          <p:nvPr/>
        </p:nvSpPr>
        <p:spPr bwMode="auto">
          <a:xfrm>
            <a:off x="7948613" y="6324600"/>
            <a:ext cx="9874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p207a03</a:t>
            </a:r>
          </a:p>
        </p:txBody>
      </p:sp>
    </p:spTree>
    <p:custDataLst>
      <p:tags r:id="rId1"/>
    </p:custDataLst>
    <p:extLst>
      <p:ext uri="{BB962C8B-B14F-4D97-AF65-F5344CB8AC3E}">
        <p14:creationId xmlns:p14="http://schemas.microsoft.com/office/powerpoint/2010/main" val="24007269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Quiz – Correct Answer</a:t>
            </a:r>
          </a:p>
        </p:txBody>
      </p:sp>
      <p:sp>
        <p:nvSpPr>
          <p:cNvPr id="63491"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How can you generate one observation for each quarterly amount? </a:t>
            </a:r>
            <a:r>
              <a:rPr lang="en-US" altLang="en-US" b="1" smtClean="0"/>
              <a:t>Move the OUTPUT statement </a:t>
            </a:r>
            <a:br>
              <a:rPr lang="en-US" altLang="en-US" b="1" smtClean="0"/>
            </a:br>
            <a:r>
              <a:rPr lang="en-US" altLang="en-US" b="1" smtClean="0"/>
              <a:t>to the inner loop and do not drop </a:t>
            </a:r>
            <a:r>
              <a:rPr lang="en-US" altLang="en-US" sz="2800" b="1" smtClean="0">
                <a:latin typeface="Courier New" panose="02070309020205020404" pitchFamily="49" charset="0"/>
              </a:rPr>
              <a:t>Quarter</a:t>
            </a:r>
            <a:r>
              <a:rPr lang="en-US" altLang="en-US" b="1" smtClean="0"/>
              <a:t>.                    	</a:t>
            </a:r>
            <a:endParaRPr lang="en-US" altLang="en-US" sz="1800" smtClean="0"/>
          </a:p>
          <a:p>
            <a:pPr marL="0" indent="0" eaLnBrk="1" hangingPunct="1"/>
            <a:endParaRPr lang="en-US" altLang="en-US" sz="1600" smtClean="0"/>
          </a:p>
        </p:txBody>
      </p:sp>
      <p:sp>
        <p:nvSpPr>
          <p:cNvPr id="634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75010C-D62A-4239-8B87-9CC73B5258E1}" type="slidenum">
              <a:rPr lang="en-US" altLang="en-US"/>
              <a:pPr/>
              <a:t>61</a:t>
            </a:fld>
            <a:endParaRPr lang="en-US" altLang="en-US">
              <a:latin typeface="Times New Roman" panose="02020603050405020304" pitchFamily="18" charset="0"/>
            </a:endParaRPr>
          </a:p>
        </p:txBody>
      </p:sp>
      <p:sp>
        <p:nvSpPr>
          <p:cNvPr id="63493" name="Rectangle 4"/>
          <p:cNvSpPr>
            <a:spLocks noChangeArrowheads="1"/>
          </p:cNvSpPr>
          <p:nvPr/>
        </p:nvSpPr>
        <p:spPr bwMode="auto">
          <a:xfrm>
            <a:off x="723900" y="2254250"/>
            <a:ext cx="5065713" cy="26924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data invest;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Year=1 to 5;</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Capital+5000;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Quarter=1 to 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Capital+(Capital*(.045/4));</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	    output;</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b="1">
                <a:solidFill>
                  <a:schemeClr val="tx1"/>
                </a:solidFill>
                <a:latin typeface="Courier New" panose="02070309020205020404" pitchFamily="49" charset="0"/>
              </a:rPr>
              <a:t>run;</a:t>
            </a:r>
          </a:p>
        </p:txBody>
      </p:sp>
      <p:sp>
        <p:nvSpPr>
          <p:cNvPr id="63494" name="Rectangle 5"/>
          <p:cNvSpPr>
            <a:spLocks noChangeArrowheads="1"/>
          </p:cNvSpPr>
          <p:nvPr>
            <p:custDataLst>
              <p:tags r:id="rId2"/>
            </p:custDataLst>
          </p:nvPr>
        </p:nvSpPr>
        <p:spPr bwMode="auto">
          <a:xfrm>
            <a:off x="1752600" y="3429000"/>
            <a:ext cx="1066800" cy="2603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63495"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3496" name="Rectangle 7"/>
          <p:cNvSpPr>
            <a:spLocks noChangeArrowheads="1"/>
          </p:cNvSpPr>
          <p:nvPr/>
        </p:nvSpPr>
        <p:spPr bwMode="auto">
          <a:xfrm>
            <a:off x="4951413" y="4259263"/>
            <a:ext cx="3740150" cy="20955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Year     Capital    Quarter</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1      5056.25       1</a:t>
            </a:r>
          </a:p>
          <a:p>
            <a:pPr eaLnBrk="0" hangingPunct="0"/>
            <a:r>
              <a:rPr lang="en-US" altLang="en-US" sz="1600" b="1">
                <a:solidFill>
                  <a:srgbClr val="000000"/>
                </a:solidFill>
                <a:latin typeface="SAS Monospace" pitchFamily="49" charset="0"/>
              </a:rPr>
              <a:t>   1      5113.13       2</a:t>
            </a:r>
          </a:p>
          <a:p>
            <a:pPr eaLnBrk="0" hangingPunct="0"/>
            <a:r>
              <a:rPr lang="en-US" altLang="en-US" sz="1600" b="1">
                <a:solidFill>
                  <a:srgbClr val="000000"/>
                </a:solidFill>
                <a:latin typeface="SAS Monospace" pitchFamily="49" charset="0"/>
              </a:rPr>
              <a:t>   1      5170.66       3</a:t>
            </a:r>
          </a:p>
          <a:p>
            <a:pPr eaLnBrk="0" hangingPunct="0"/>
            <a:r>
              <a:rPr lang="en-US" altLang="en-US" sz="1600" b="1">
                <a:solidFill>
                  <a:srgbClr val="000000"/>
                </a:solidFill>
                <a:latin typeface="SAS Monospace" pitchFamily="49" charset="0"/>
              </a:rPr>
              <a:t>   1      5228.83       4</a:t>
            </a:r>
          </a:p>
          <a:p>
            <a:pPr eaLnBrk="0" hangingPunct="0"/>
            <a:r>
              <a:rPr lang="en-US" altLang="en-US" sz="1600" b="1">
                <a:solidFill>
                  <a:srgbClr val="000000"/>
                </a:solidFill>
                <a:latin typeface="SAS Monospace" pitchFamily="49" charset="0"/>
              </a:rPr>
              <a:t>   2     10343.90       1</a:t>
            </a:r>
          </a:p>
          <a:p>
            <a:pPr eaLnBrk="0" hangingPunct="0"/>
            <a:r>
              <a:rPr lang="en-US" altLang="en-US" sz="1600" b="1">
                <a:solidFill>
                  <a:srgbClr val="000000"/>
                </a:solidFill>
                <a:latin typeface="SAS Monospace" pitchFamily="49" charset="0"/>
              </a:rPr>
              <a:t>   2     10460.27       2</a:t>
            </a:r>
          </a:p>
        </p:txBody>
      </p:sp>
      <p:sp>
        <p:nvSpPr>
          <p:cNvPr id="63497" name="Text Box 8"/>
          <p:cNvSpPr txBox="1">
            <a:spLocks noChangeArrowheads="1"/>
          </p:cNvSpPr>
          <p:nvPr/>
        </p:nvSpPr>
        <p:spPr bwMode="auto">
          <a:xfrm>
            <a:off x="4953000" y="3830638"/>
            <a:ext cx="3638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r>
              <a:rPr lang="en-US" altLang="en-US" sz="2000">
                <a:solidFill>
                  <a:schemeClr val="tx1"/>
                </a:solidFill>
                <a:latin typeface="Arial" panose="020B0604020202020204" pitchFamily="34" charset="0"/>
              </a:rPr>
              <a:t>Partial PROC PRINT Output</a:t>
            </a:r>
          </a:p>
        </p:txBody>
      </p:sp>
      <p:sp>
        <p:nvSpPr>
          <p:cNvPr id="63498" name="Text Box 9"/>
          <p:cNvSpPr txBox="1">
            <a:spLocks noChangeArrowheads="1"/>
          </p:cNvSpPr>
          <p:nvPr/>
        </p:nvSpPr>
        <p:spPr bwMode="auto">
          <a:xfrm>
            <a:off x="7832725" y="6324600"/>
            <a:ext cx="1101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p207a03s</a:t>
            </a:r>
          </a:p>
        </p:txBody>
      </p:sp>
    </p:spTree>
    <p:custDataLst>
      <p:tags r:id="rId1"/>
    </p:custDataLst>
    <p:extLst>
      <p:ext uri="{BB962C8B-B14F-4D97-AF65-F5344CB8AC3E}">
        <p14:creationId xmlns:p14="http://schemas.microsoft.com/office/powerpoint/2010/main" val="20956144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Example</a:t>
            </a:r>
          </a:p>
        </p:txBody>
      </p:sp>
      <p:sp>
        <p:nvSpPr>
          <p:cNvPr id="64515"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Compare the final results of investing $5,000 a year </a:t>
            </a:r>
            <a:br>
              <a:rPr lang="en-US" altLang="en-US" smtClean="0"/>
            </a:br>
            <a:r>
              <a:rPr lang="en-US" altLang="en-US" smtClean="0"/>
              <a:t>for five years in three different banks that compound interest quarterly. Assume that each bank has a fixed interest rate, stored in the </a:t>
            </a:r>
            <a:r>
              <a:rPr lang="en-US" altLang="en-US" sz="2800" b="1" smtClean="0">
                <a:latin typeface="Courier New" panose="02070309020205020404" pitchFamily="49" charset="0"/>
              </a:rPr>
              <a:t>Study.banks</a:t>
            </a:r>
            <a:r>
              <a:rPr lang="en-US" altLang="en-US" smtClean="0"/>
              <a:t> data set.</a:t>
            </a:r>
          </a:p>
          <a:p>
            <a:pPr marL="0" indent="0" eaLnBrk="1" hangingPunct="1"/>
            <a:endParaRPr lang="en-US" altLang="en-US" sz="800" smtClean="0"/>
          </a:p>
          <a:p>
            <a:pPr marL="0" indent="0" eaLnBrk="1" hangingPunct="1">
              <a:buFont typeface="Times New Roman" panose="02020603050405020304" pitchFamily="18" charset="0"/>
              <a:buNone/>
            </a:pPr>
            <a:r>
              <a:rPr lang="en-US" altLang="en-US" smtClean="0"/>
              <a:t>Listing of </a:t>
            </a:r>
            <a:r>
              <a:rPr lang="en-US" altLang="en-US" sz="2800" b="1" smtClean="0">
                <a:latin typeface="Courier New" panose="02070309020205020404" pitchFamily="49" charset="0"/>
              </a:rPr>
              <a:t>Study.banks</a:t>
            </a:r>
          </a:p>
        </p:txBody>
      </p:sp>
      <p:sp>
        <p:nvSpPr>
          <p:cNvPr id="6451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C74BDB2-1C84-4D8C-8854-35E7294F37B3}" type="slidenum">
              <a:rPr lang="en-US" altLang="en-US"/>
              <a:pPr/>
              <a:t>62</a:t>
            </a:fld>
            <a:endParaRPr lang="en-US" altLang="en-US">
              <a:latin typeface="Times New Roman" panose="02020603050405020304" pitchFamily="18" charset="0"/>
            </a:endParaRPr>
          </a:p>
        </p:txBody>
      </p:sp>
      <p:sp>
        <p:nvSpPr>
          <p:cNvPr id="6451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64518" name="Text Box 6"/>
          <p:cNvSpPr txBox="1">
            <a:spLocks noChangeArrowheads="1"/>
          </p:cNvSpPr>
          <p:nvPr/>
        </p:nvSpPr>
        <p:spPr bwMode="auto">
          <a:xfrm>
            <a:off x="720725" y="3276600"/>
            <a:ext cx="6711950" cy="16954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           Name                Rate</a:t>
            </a:r>
          </a:p>
          <a:p>
            <a:pPr>
              <a:lnSpc>
                <a:spcPct val="85000"/>
              </a:lnSpc>
            </a:pPr>
            <a:endParaRPr lang="en-US" altLang="en-US" sz="2400" b="1">
              <a:solidFill>
                <a:schemeClr val="tx1"/>
              </a:solidFill>
              <a:latin typeface="Courier New" panose="02070309020205020404" pitchFamily="49" charset="0"/>
            </a:endParaRPr>
          </a:p>
          <a:p>
            <a:pPr>
              <a:lnSpc>
                <a:spcPct val="85000"/>
              </a:lnSpc>
            </a:pPr>
            <a:r>
              <a:rPr lang="en-US" altLang="en-US" sz="2400" b="1">
                <a:solidFill>
                  <a:schemeClr val="tx1"/>
                </a:solidFill>
                <a:latin typeface="Courier New" panose="02070309020205020404" pitchFamily="49" charset="0"/>
              </a:rPr>
              <a:t>Carolina Bank and Trust       0.0318</a:t>
            </a:r>
          </a:p>
          <a:p>
            <a:pPr>
              <a:lnSpc>
                <a:spcPct val="85000"/>
              </a:lnSpc>
            </a:pPr>
            <a:r>
              <a:rPr lang="en-US" altLang="en-US" sz="2400" b="1">
                <a:solidFill>
                  <a:schemeClr val="tx1"/>
                </a:solidFill>
                <a:latin typeface="Courier New" panose="02070309020205020404" pitchFamily="49" charset="0"/>
              </a:rPr>
              <a:t>State Savings Bank            0.0321</a:t>
            </a:r>
          </a:p>
          <a:p>
            <a:pPr>
              <a:lnSpc>
                <a:spcPct val="85000"/>
              </a:lnSpc>
            </a:pPr>
            <a:r>
              <a:rPr lang="en-US" altLang="en-US" sz="2400" b="1">
                <a:solidFill>
                  <a:schemeClr val="tx1"/>
                </a:solidFill>
                <a:latin typeface="Courier New" panose="02070309020205020404" pitchFamily="49" charset="0"/>
              </a:rPr>
              <a:t>National Savings and Trust    0.0328</a:t>
            </a:r>
          </a:p>
        </p:txBody>
      </p:sp>
    </p:spTree>
    <p:extLst>
      <p:ext uri="{BB962C8B-B14F-4D97-AF65-F5344CB8AC3E}">
        <p14:creationId xmlns:p14="http://schemas.microsoft.com/office/powerpoint/2010/main" val="96853398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Using Nested DO Loops with a SET Statement</a:t>
            </a:r>
          </a:p>
        </p:txBody>
      </p:sp>
      <p:sp>
        <p:nvSpPr>
          <p:cNvPr id="6553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3424065-8983-4638-9F0C-03071F7A6D83}" type="slidenum">
              <a:rPr lang="en-US" altLang="en-US"/>
              <a:pPr/>
              <a:t>63</a:t>
            </a:fld>
            <a:endParaRPr lang="en-US" altLang="en-US">
              <a:latin typeface="Times New Roman" panose="02020603050405020304" pitchFamily="18" charset="0"/>
            </a:endParaRPr>
          </a:p>
        </p:txBody>
      </p:sp>
      <p:sp>
        <p:nvSpPr>
          <p:cNvPr id="65540" name="Text Box 21"/>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invest(drop=Quarter Year);</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set Study.banks;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Year=1 to 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Quarter=1 to 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65541" name="AutoShape 6"/>
          <p:cNvSpPr>
            <a:spLocks/>
          </p:cNvSpPr>
          <p:nvPr/>
        </p:nvSpPr>
        <p:spPr bwMode="auto">
          <a:xfrm>
            <a:off x="1435100" y="2233613"/>
            <a:ext cx="322263" cy="1552575"/>
          </a:xfrm>
          <a:prstGeom prst="leftBrace">
            <a:avLst>
              <a:gd name="adj1" fmla="val 40148"/>
              <a:gd name="adj2" fmla="val 50000"/>
            </a:avLst>
          </a:prstGeom>
          <a:noFill/>
          <a:ln w="57150">
            <a:solidFill>
              <a:srgbClr val="003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noProof="1"/>
          </a:p>
        </p:txBody>
      </p:sp>
      <p:sp>
        <p:nvSpPr>
          <p:cNvPr id="65542" name="AutoShape 7"/>
          <p:cNvSpPr>
            <a:spLocks/>
          </p:cNvSpPr>
          <p:nvPr/>
        </p:nvSpPr>
        <p:spPr bwMode="auto">
          <a:xfrm>
            <a:off x="1973263" y="2830513"/>
            <a:ext cx="322262" cy="658812"/>
          </a:xfrm>
          <a:prstGeom prst="leftBrace">
            <a:avLst>
              <a:gd name="adj1" fmla="val 17036"/>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a:p>
        </p:txBody>
      </p:sp>
      <p:sp>
        <p:nvSpPr>
          <p:cNvPr id="65543" name="Text Box 8"/>
          <p:cNvSpPr txBox="1">
            <a:spLocks noChangeArrowheads="1"/>
          </p:cNvSpPr>
          <p:nvPr/>
        </p:nvSpPr>
        <p:spPr bwMode="auto">
          <a:xfrm>
            <a:off x="1444625" y="2930525"/>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solidFill>
                  <a:srgbClr val="FFFFFF"/>
                </a:solidFill>
                <a:latin typeface="Arial" panose="020B0604020202020204" pitchFamily="34" charset="0"/>
              </a:rPr>
              <a:t>4</a:t>
            </a:r>
            <a:r>
              <a:rPr lang="en-US" altLang="en-US" sz="2400" b="1" i="1">
                <a:solidFill>
                  <a:srgbClr val="FFFFFF"/>
                </a:solidFill>
                <a:latin typeface="Arial" panose="020B0604020202020204" pitchFamily="34" charset="0"/>
              </a:rPr>
              <a:t>x</a:t>
            </a:r>
          </a:p>
        </p:txBody>
      </p:sp>
      <p:sp>
        <p:nvSpPr>
          <p:cNvPr id="65544" name="AutoShape 9"/>
          <p:cNvSpPr>
            <a:spLocks/>
          </p:cNvSpPr>
          <p:nvPr/>
        </p:nvSpPr>
        <p:spPr bwMode="auto">
          <a:xfrm>
            <a:off x="903288" y="1322388"/>
            <a:ext cx="322262" cy="2784475"/>
          </a:xfrm>
          <a:prstGeom prst="leftBrace">
            <a:avLst>
              <a:gd name="adj1" fmla="val 72003"/>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tLang="en-US" noProof="1"/>
          </a:p>
        </p:txBody>
      </p:sp>
      <p:sp>
        <p:nvSpPr>
          <p:cNvPr id="65545" name="Text Box 10"/>
          <p:cNvSpPr txBox="1">
            <a:spLocks noChangeArrowheads="1"/>
          </p:cNvSpPr>
          <p:nvPr/>
        </p:nvSpPr>
        <p:spPr bwMode="auto">
          <a:xfrm>
            <a:off x="879475" y="2786063"/>
            <a:ext cx="523875" cy="457200"/>
          </a:xfrm>
          <a:prstGeom prst="rect">
            <a:avLst/>
          </a:prstGeom>
          <a:solidFill>
            <a:srgbClr val="00349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solidFill>
                  <a:srgbClr val="FFFFFF"/>
                </a:solidFill>
                <a:latin typeface="Arial" panose="020B0604020202020204" pitchFamily="34" charset="0"/>
              </a:rPr>
              <a:t>5</a:t>
            </a:r>
            <a:r>
              <a:rPr lang="en-US" altLang="en-US" sz="2400" b="1" i="1">
                <a:solidFill>
                  <a:srgbClr val="FFFFFF"/>
                </a:solidFill>
                <a:latin typeface="Arial" panose="020B0604020202020204" pitchFamily="34" charset="0"/>
              </a:rPr>
              <a:t>x</a:t>
            </a:r>
          </a:p>
        </p:txBody>
      </p:sp>
      <p:sp>
        <p:nvSpPr>
          <p:cNvPr id="65546" name="Text Box 11"/>
          <p:cNvSpPr txBox="1">
            <a:spLocks noChangeArrowheads="1"/>
          </p:cNvSpPr>
          <p:nvPr/>
        </p:nvSpPr>
        <p:spPr bwMode="auto">
          <a:xfrm>
            <a:off x="296863" y="2481263"/>
            <a:ext cx="523875"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solidFill>
                  <a:srgbClr val="FFFFFF"/>
                </a:solidFill>
                <a:latin typeface="Arial" panose="020B0604020202020204" pitchFamily="34" charset="0"/>
              </a:rPr>
              <a:t>3</a:t>
            </a:r>
            <a:r>
              <a:rPr lang="en-US" altLang="en-US" sz="2400" b="1" i="1">
                <a:solidFill>
                  <a:srgbClr val="FFFFFF"/>
                </a:solidFill>
                <a:latin typeface="Arial" panose="020B0604020202020204" pitchFamily="34" charset="0"/>
              </a:rPr>
              <a:t>x</a:t>
            </a:r>
          </a:p>
        </p:txBody>
      </p:sp>
      <p:sp>
        <p:nvSpPr>
          <p:cNvPr id="65547" name="Text Box 1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2"/>
              </a:solidFill>
              <a:latin typeface="Arial" panose="020B0604020202020204" pitchFamily="34" charset="0"/>
              <a:cs typeface="Times New Roman" panose="02020603050405020304" pitchFamily="18" charset="0"/>
            </a:endParaRPr>
          </a:p>
        </p:txBody>
      </p:sp>
      <p:sp>
        <p:nvSpPr>
          <p:cNvPr id="65548" name="Text Box 22"/>
          <p:cNvSpPr txBox="1">
            <a:spLocks noChangeArrowheads="1"/>
          </p:cNvSpPr>
          <p:nvPr/>
        </p:nvSpPr>
        <p:spPr bwMode="auto">
          <a:xfrm>
            <a:off x="7935913"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p207d09</a:t>
            </a:r>
          </a:p>
        </p:txBody>
      </p:sp>
      <p:sp>
        <p:nvSpPr>
          <p:cNvPr id="65549" name="Rectangle 23"/>
          <p:cNvSpPr>
            <a:spLocks noChangeArrowheads="1"/>
          </p:cNvSpPr>
          <p:nvPr>
            <p:custDataLst>
              <p:tags r:id="rId1"/>
            </p:custDataLst>
          </p:nvPr>
        </p:nvSpPr>
        <p:spPr bwMode="auto">
          <a:xfrm>
            <a:off x="1771650" y="1443038"/>
            <a:ext cx="2905125" cy="3175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65550" name="Rectangle 24"/>
          <p:cNvSpPr>
            <a:spLocks noChangeArrowheads="1"/>
          </p:cNvSpPr>
          <p:nvPr>
            <p:custDataLst>
              <p:tags r:id="rId2"/>
            </p:custDataLst>
          </p:nvPr>
        </p:nvSpPr>
        <p:spPr bwMode="auto">
          <a:xfrm>
            <a:off x="1771650" y="1735138"/>
            <a:ext cx="18510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65551" name="Text Box 26"/>
          <p:cNvSpPr txBox="1">
            <a:spLocks noChangeArrowheads="1"/>
          </p:cNvSpPr>
          <p:nvPr/>
        </p:nvSpPr>
        <p:spPr bwMode="auto">
          <a:xfrm>
            <a:off x="755650" y="4643438"/>
            <a:ext cx="781050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r>
              <a:rPr lang="en-US" altLang="en-US" sz="2400">
                <a:solidFill>
                  <a:schemeClr val="tx1"/>
                </a:solidFill>
                <a:latin typeface="Arial" panose="020B0604020202020204" pitchFamily="34" charset="0"/>
              </a:rPr>
              <a:t>There are three observations in </a:t>
            </a:r>
            <a:r>
              <a:rPr lang="en-US" altLang="en-US" sz="2800" b="1">
                <a:solidFill>
                  <a:schemeClr val="tx1"/>
                </a:solidFill>
                <a:latin typeface="Courier New" panose="02070309020205020404" pitchFamily="49" charset="0"/>
              </a:rPr>
              <a:t>Study.banks</a:t>
            </a:r>
            <a:r>
              <a:rPr lang="en-US" altLang="en-US" sz="2400">
                <a:solidFill>
                  <a:schemeClr val="tx1"/>
                </a:solidFill>
                <a:latin typeface="Arial" panose="020B0604020202020204" pitchFamily="34" charset="0"/>
              </a:rPr>
              <a:t>. Therefore, there will be three iterations of the DATA step. </a:t>
            </a:r>
            <a:r>
              <a:rPr lang="en-US" altLang="en-US" sz="2800" b="1">
                <a:solidFill>
                  <a:schemeClr val="tx1"/>
                </a:solidFill>
                <a:latin typeface="Courier New" panose="02070309020205020404" pitchFamily="49" charset="0"/>
              </a:rPr>
              <a:t>Capital</a:t>
            </a:r>
            <a:r>
              <a:rPr lang="en-US" altLang="en-US" sz="2400">
                <a:solidFill>
                  <a:schemeClr val="tx1"/>
                </a:solidFill>
                <a:latin typeface="Arial" panose="020B0604020202020204" pitchFamily="34" charset="0"/>
              </a:rPr>
              <a:t> must be set to zero on each iteration of the DATA step.</a:t>
            </a:r>
          </a:p>
        </p:txBody>
      </p:sp>
      <p:sp>
        <p:nvSpPr>
          <p:cNvPr id="65552" name="Rectangle 15"/>
          <p:cNvSpPr>
            <a:spLocks noChangeArrowheads="1"/>
          </p:cNvSpPr>
          <p:nvPr>
            <p:custDataLst>
              <p:tags r:id="rId3"/>
            </p:custDataLst>
          </p:nvPr>
        </p:nvSpPr>
        <p:spPr bwMode="auto">
          <a:xfrm>
            <a:off x="6134100" y="2984500"/>
            <a:ext cx="747713" cy="28733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eaLnBrk="0" hangingPunct="0"/>
            <a:endParaRPr lang="en-US" altLang="en-US"/>
          </a:p>
        </p:txBody>
      </p:sp>
    </p:spTree>
    <p:extLst>
      <p:ext uri="{BB962C8B-B14F-4D97-AF65-F5344CB8AC3E}">
        <p14:creationId xmlns:p14="http://schemas.microsoft.com/office/powerpoint/2010/main" val="392586529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143000" y="76200"/>
            <a:ext cx="8458200" cy="685800"/>
          </a:xfrm>
        </p:spPr>
        <p:txBody>
          <a:bodyPr/>
          <a:lstStyle/>
          <a:p>
            <a:pPr eaLnBrk="1" hangingPunct="1"/>
            <a:r>
              <a:rPr lang="en-US" altLang="en-US" smtClean="0">
                <a:solidFill>
                  <a:schemeClr val="bg1"/>
                </a:solidFill>
              </a:rPr>
              <a:t>Execution: Nested DO Loops</a:t>
            </a:r>
          </a:p>
        </p:txBody>
      </p:sp>
      <p:sp>
        <p:nvSpPr>
          <p:cNvPr id="66563" name="Slide Number Placeholder 3"/>
          <p:cNvSpPr>
            <a:spLocks noGrp="1"/>
          </p:cNvSpPr>
          <p:nvPr>
            <p:ph type="sldNum" sz="quarter" idx="10"/>
          </p:nvPr>
        </p:nvSpPr>
        <p:spPr bwMode="auto">
          <a:xfrm>
            <a:off x="0" y="6324600"/>
            <a:ext cx="5334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BE9AB0-7D59-4D1B-BDBC-6D04F05F4A84}" type="slidenum">
              <a:rPr lang="en-US" altLang="en-US">
                <a:solidFill>
                  <a:schemeClr val="tx1"/>
                </a:solidFill>
              </a:rPr>
              <a:pPr/>
              <a:t>64</a:t>
            </a:fld>
            <a:endParaRPr lang="en-US" altLang="en-US">
              <a:solidFill>
                <a:schemeClr val="tx1"/>
              </a:solidFill>
              <a:latin typeface="Times New Roman" panose="02020603050405020304" pitchFamily="18" charset="0"/>
            </a:endParaRPr>
          </a:p>
        </p:txBody>
      </p:sp>
      <p:sp>
        <p:nvSpPr>
          <p:cNvPr id="66564" name="Animation Flag"/>
          <p:cNvSpPr txBox="1">
            <a:spLocks noChangeArrowheads="1"/>
          </p:cNvSpPr>
          <p:nvPr/>
        </p:nvSpPr>
        <p:spPr bwMode="auto">
          <a:xfrm>
            <a:off x="8602663" y="62992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ctr" eaLnBrk="0" hangingPunct="0"/>
            <a:r>
              <a:rPr lang="en-US" altLang="en-US" sz="2000" b="1">
                <a:solidFill>
                  <a:schemeClr val="tx1"/>
                </a:solidFill>
                <a:latin typeface="Arial" panose="020B0604020202020204" pitchFamily="34" charset="0"/>
              </a:rPr>
              <a:t>...</a:t>
            </a:r>
          </a:p>
        </p:txBody>
      </p:sp>
      <p:sp>
        <p:nvSpPr>
          <p:cNvPr id="66565" name="Text Box 35"/>
          <p:cNvSpPr txBox="1">
            <a:spLocks noChangeArrowheads="1"/>
          </p:cNvSpPr>
          <p:nvPr/>
        </p:nvSpPr>
        <p:spPr bwMode="auto">
          <a:xfrm>
            <a:off x="1179513" y="9159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invest(drop=Quarter Year);</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set Study.banks;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Year=1 to 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Quarter=1 to 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graphicFrame>
        <p:nvGraphicFramePr>
          <p:cNvPr id="163119" name="Group 303"/>
          <p:cNvGraphicFramePr>
            <a:graphicFrameLocks noGrp="1"/>
          </p:cNvGraphicFramePr>
          <p:nvPr/>
        </p:nvGraphicFramePr>
        <p:xfrm>
          <a:off x="519113" y="4802188"/>
          <a:ext cx="7772400" cy="1057276"/>
        </p:xfrm>
        <a:graphic>
          <a:graphicData uri="http://schemas.openxmlformats.org/drawingml/2006/table">
            <a:tbl>
              <a:tblPr/>
              <a:tblGrid>
                <a:gridCol w="3963987"/>
                <a:gridCol w="1935163"/>
                <a:gridCol w="187325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Name</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Carolina Bank and Trust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0.0318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66581" name="Rectangle 275"/>
          <p:cNvSpPr>
            <a:spLocks noChangeArrowheads="1"/>
          </p:cNvSpPr>
          <p:nvPr>
            <p:custDataLst>
              <p:tags r:id="rId1"/>
            </p:custDataLst>
          </p:nvPr>
        </p:nvSpPr>
        <p:spPr bwMode="auto">
          <a:xfrm>
            <a:off x="2867025" y="28273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66582" name="Text Box 279"/>
          <p:cNvSpPr txBox="1">
            <a:spLocks noChangeArrowheads="1"/>
          </p:cNvSpPr>
          <p:nvPr/>
        </p:nvSpPr>
        <p:spPr bwMode="auto">
          <a:xfrm>
            <a:off x="5659438" y="1701800"/>
            <a:ext cx="2049462" cy="487363"/>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algn="ctr" eaLnBrk="0" hangingPunct="0"/>
            <a:r>
              <a:rPr lang="en-US" altLang="en-US" sz="2000" b="1">
                <a:solidFill>
                  <a:schemeClr val="tx1"/>
                </a:solidFill>
                <a:latin typeface="Arial" panose="020B0604020202020204" pitchFamily="34" charset="0"/>
              </a:rPr>
              <a:t>First Iteration</a:t>
            </a:r>
          </a:p>
        </p:txBody>
      </p:sp>
      <p:sp>
        <p:nvSpPr>
          <p:cNvPr id="66583" name="AutoShape 37"/>
          <p:cNvSpPr>
            <a:spLocks/>
          </p:cNvSpPr>
          <p:nvPr/>
        </p:nvSpPr>
        <p:spPr bwMode="auto">
          <a:xfrm>
            <a:off x="7018338" y="3727450"/>
            <a:ext cx="1238250" cy="485775"/>
          </a:xfrm>
          <a:prstGeom prst="borderCallout2">
            <a:avLst>
              <a:gd name="adj1" fmla="val 52856"/>
              <a:gd name="adj2" fmla="val -593"/>
              <a:gd name="adj3" fmla="val 50046"/>
              <a:gd name="adj4" fmla="val -1347"/>
              <a:gd name="adj5" fmla="val -113111"/>
              <a:gd name="adj6" fmla="val -44102"/>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0.0318</a:t>
            </a:r>
          </a:p>
        </p:txBody>
      </p:sp>
    </p:spTree>
    <p:extLst>
      <p:ext uri="{BB962C8B-B14F-4D97-AF65-F5344CB8AC3E}">
        <p14:creationId xmlns:p14="http://schemas.microsoft.com/office/powerpoint/2010/main" val="151890582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19200" y="76200"/>
            <a:ext cx="8458200" cy="685800"/>
          </a:xfrm>
        </p:spPr>
        <p:txBody>
          <a:bodyPr/>
          <a:lstStyle/>
          <a:p>
            <a:pPr eaLnBrk="1" hangingPunct="1"/>
            <a:r>
              <a:rPr lang="en-US" altLang="en-US" smtClean="0"/>
              <a:t>Execution: Nested DO Loops</a:t>
            </a:r>
          </a:p>
        </p:txBody>
      </p:sp>
      <p:sp>
        <p:nvSpPr>
          <p:cNvPr id="6758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9257658-B212-44FD-8B8A-C1A67B4DBDA3}" type="slidenum">
              <a:rPr lang="en-US" altLang="en-US"/>
              <a:pPr/>
              <a:t>65</a:t>
            </a:fld>
            <a:endParaRPr lang="en-US" altLang="en-US">
              <a:latin typeface="Times New Roman" panose="02020603050405020304" pitchFamily="18" charset="0"/>
            </a:endParaRPr>
          </a:p>
        </p:txBody>
      </p:sp>
      <p:sp>
        <p:nvSpPr>
          <p:cNvPr id="67588" name="Animation Flag"/>
          <p:cNvSpPr txBox="1">
            <a:spLocks noChangeArrowheads="1"/>
          </p:cNvSpPr>
          <p:nvPr/>
        </p:nvSpPr>
        <p:spPr bwMode="auto">
          <a:xfrm>
            <a:off x="8570913"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lgn="ctr" eaLnBrk="0" hangingPunct="0"/>
            <a:r>
              <a:rPr lang="en-US" altLang="en-US" sz="2000" b="1">
                <a:solidFill>
                  <a:schemeClr val="tx1"/>
                </a:solidFill>
                <a:latin typeface="Arial" panose="020B0604020202020204" pitchFamily="34" charset="0"/>
              </a:rPr>
              <a:t>...</a:t>
            </a:r>
          </a:p>
        </p:txBody>
      </p:sp>
      <p:sp>
        <p:nvSpPr>
          <p:cNvPr id="67589" name="Text Box 4"/>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invest(drop=Quarter Year);</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set Study.banks;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Year=1 to 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Quarter=1 to 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graphicFrame>
        <p:nvGraphicFramePr>
          <p:cNvPr id="593154" name="Group 258"/>
          <p:cNvGraphicFramePr>
            <a:graphicFrameLocks noGrp="1"/>
          </p:cNvGraphicFramePr>
          <p:nvPr/>
        </p:nvGraphicFramePr>
        <p:xfrm>
          <a:off x="519113" y="4954588"/>
          <a:ext cx="7772400" cy="1057276"/>
        </p:xfrm>
        <a:graphic>
          <a:graphicData uri="http://schemas.openxmlformats.org/drawingml/2006/table">
            <a:tbl>
              <a:tblPr/>
              <a:tblGrid>
                <a:gridCol w="3963987"/>
                <a:gridCol w="1935163"/>
                <a:gridCol w="1873250"/>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Name</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State Savings Bank</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0.0321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67605" name="Rectangle 230"/>
          <p:cNvSpPr>
            <a:spLocks noChangeArrowheads="1"/>
          </p:cNvSpPr>
          <p:nvPr>
            <p:custDataLst>
              <p:tags r:id="rId1"/>
            </p:custDataLst>
          </p:nvPr>
        </p:nvSpPr>
        <p:spPr bwMode="auto">
          <a:xfrm>
            <a:off x="2867025" y="29797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67606" name="Text Box 234"/>
          <p:cNvSpPr txBox="1">
            <a:spLocks noChangeArrowheads="1"/>
          </p:cNvSpPr>
          <p:nvPr/>
        </p:nvSpPr>
        <p:spPr bwMode="auto">
          <a:xfrm>
            <a:off x="5659438" y="1854200"/>
            <a:ext cx="2262187" cy="487363"/>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algn="ctr" eaLnBrk="0" hangingPunct="0"/>
            <a:r>
              <a:rPr lang="en-US" altLang="en-US" sz="2000" b="1">
                <a:solidFill>
                  <a:srgbClr val="000000"/>
                </a:solidFill>
                <a:latin typeface="Arial" panose="020B0604020202020204" pitchFamily="34" charset="0"/>
              </a:rPr>
              <a:t>Second Iteration</a:t>
            </a:r>
          </a:p>
        </p:txBody>
      </p:sp>
      <p:sp>
        <p:nvSpPr>
          <p:cNvPr id="67607" name="AutoShape 37"/>
          <p:cNvSpPr>
            <a:spLocks/>
          </p:cNvSpPr>
          <p:nvPr/>
        </p:nvSpPr>
        <p:spPr bwMode="auto">
          <a:xfrm>
            <a:off x="7018338" y="3879850"/>
            <a:ext cx="1238250" cy="485775"/>
          </a:xfrm>
          <a:prstGeom prst="borderCallout2">
            <a:avLst>
              <a:gd name="adj1" fmla="val 52856"/>
              <a:gd name="adj2" fmla="val -593"/>
              <a:gd name="adj3" fmla="val 50046"/>
              <a:gd name="adj4" fmla="val -1347"/>
              <a:gd name="adj5" fmla="val -113111"/>
              <a:gd name="adj6" fmla="val -44102"/>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0.0321</a:t>
            </a:r>
          </a:p>
        </p:txBody>
      </p:sp>
    </p:spTree>
    <p:extLst>
      <p:ext uri="{BB962C8B-B14F-4D97-AF65-F5344CB8AC3E}">
        <p14:creationId xmlns:p14="http://schemas.microsoft.com/office/powerpoint/2010/main" val="417736554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Execution: Nested DO Loops</a:t>
            </a:r>
          </a:p>
        </p:txBody>
      </p:sp>
      <p:sp>
        <p:nvSpPr>
          <p:cNvPr id="6861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059502-9177-4DAF-A656-C9E36FC4DF32}" type="slidenum">
              <a:rPr lang="en-US" altLang="en-US"/>
              <a:pPr/>
              <a:t>66</a:t>
            </a:fld>
            <a:endParaRPr lang="en-US" altLang="en-US">
              <a:latin typeface="Times New Roman" panose="02020603050405020304" pitchFamily="18" charset="0"/>
            </a:endParaRPr>
          </a:p>
        </p:txBody>
      </p:sp>
      <p:sp>
        <p:nvSpPr>
          <p:cNvPr id="68612" name="Text Box 4"/>
          <p:cNvSpPr txBox="1">
            <a:spLocks noChangeArrowheads="1"/>
          </p:cNvSpPr>
          <p:nvPr/>
        </p:nvSpPr>
        <p:spPr bwMode="auto">
          <a:xfrm>
            <a:off x="1179513" y="1068388"/>
            <a:ext cx="671195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invest(drop=Quarter Year);</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set Study.banks;</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Year=1 to 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Capital+5000;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do Quarter=1 to 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Capital+(Capital*(Rate/4));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end;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graphicFrame>
        <p:nvGraphicFramePr>
          <p:cNvPr id="595109" name="Group 165"/>
          <p:cNvGraphicFramePr>
            <a:graphicFrameLocks noGrp="1"/>
          </p:cNvGraphicFramePr>
          <p:nvPr/>
        </p:nvGraphicFramePr>
        <p:xfrm>
          <a:off x="519113" y="4954588"/>
          <a:ext cx="7772400" cy="1320903"/>
        </p:xfrm>
        <a:graphic>
          <a:graphicData uri="http://schemas.openxmlformats.org/drawingml/2006/table">
            <a:tbl>
              <a:tblPr/>
              <a:tblGrid>
                <a:gridCol w="3963987"/>
                <a:gridCol w="1935163"/>
                <a:gridCol w="1873250"/>
              </a:tblGrid>
              <a:tr h="365722">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55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Name</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Rate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_N_</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6095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National Savings and Trust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0.0328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68628" name="Rectangle 135"/>
          <p:cNvSpPr>
            <a:spLocks noChangeArrowheads="1"/>
          </p:cNvSpPr>
          <p:nvPr>
            <p:custDataLst>
              <p:tags r:id="rId1"/>
            </p:custDataLst>
          </p:nvPr>
        </p:nvSpPr>
        <p:spPr bwMode="auto">
          <a:xfrm>
            <a:off x="2867025" y="2979738"/>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68629" name="Text Box 139"/>
          <p:cNvSpPr txBox="1">
            <a:spLocks noChangeArrowheads="1"/>
          </p:cNvSpPr>
          <p:nvPr/>
        </p:nvSpPr>
        <p:spPr bwMode="auto">
          <a:xfrm>
            <a:off x="5659438" y="1854200"/>
            <a:ext cx="2022475" cy="487363"/>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algn="ctr" eaLnBrk="0" hangingPunct="0"/>
            <a:r>
              <a:rPr lang="en-US" altLang="en-US" sz="2000" b="1">
                <a:solidFill>
                  <a:srgbClr val="000000"/>
                </a:solidFill>
                <a:latin typeface="Arial" panose="020B0604020202020204" pitchFamily="34" charset="0"/>
              </a:rPr>
              <a:t>Third Iteration</a:t>
            </a:r>
          </a:p>
        </p:txBody>
      </p:sp>
      <p:sp>
        <p:nvSpPr>
          <p:cNvPr id="68630" name="AutoShape 37"/>
          <p:cNvSpPr>
            <a:spLocks/>
          </p:cNvSpPr>
          <p:nvPr/>
        </p:nvSpPr>
        <p:spPr bwMode="auto">
          <a:xfrm>
            <a:off x="7018338" y="3879850"/>
            <a:ext cx="1238250" cy="485775"/>
          </a:xfrm>
          <a:prstGeom prst="borderCallout2">
            <a:avLst>
              <a:gd name="adj1" fmla="val 52856"/>
              <a:gd name="adj2" fmla="val -593"/>
              <a:gd name="adj3" fmla="val 50046"/>
              <a:gd name="adj4" fmla="val -1347"/>
              <a:gd name="adj5" fmla="val -113111"/>
              <a:gd name="adj6" fmla="val -44102"/>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0.0328</a:t>
            </a:r>
          </a:p>
        </p:txBody>
      </p:sp>
    </p:spTree>
    <p:extLst>
      <p:ext uri="{BB962C8B-B14F-4D97-AF65-F5344CB8AC3E}">
        <p14:creationId xmlns:p14="http://schemas.microsoft.com/office/powerpoint/2010/main" val="102049973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t>Output: Nested DO Loops</a:t>
            </a:r>
          </a:p>
        </p:txBody>
      </p:sp>
      <p:sp>
        <p:nvSpPr>
          <p:cNvPr id="69635" name="Rectangle 3"/>
          <p:cNvSpPr>
            <a:spLocks noGrp="1" noChangeArrowheads="1"/>
          </p:cNvSpPr>
          <p:nvPr>
            <p:ph idx="1"/>
          </p:nvPr>
        </p:nvSpPr>
        <p:spPr>
          <a:xfrm>
            <a:off x="685800" y="2057400"/>
            <a:ext cx="7848600" cy="854075"/>
          </a:xfrm>
        </p:spPr>
        <p:txBody>
          <a:bodyPr/>
          <a:lstStyle/>
          <a:p>
            <a:pPr marL="0" indent="0" eaLnBrk="1" hangingPunct="1">
              <a:buFont typeface="Times New Roman" panose="02020603050405020304" pitchFamily="18" charset="0"/>
              <a:buNone/>
            </a:pPr>
            <a:r>
              <a:rPr lang="en-US" altLang="en-US" smtClean="0"/>
              <a:t>PROC PRINT Output</a:t>
            </a:r>
          </a:p>
        </p:txBody>
      </p:sp>
      <p:sp>
        <p:nvSpPr>
          <p:cNvPr id="6963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AA16F4-324B-4D0F-9F29-F6B34B3380ED}" type="slidenum">
              <a:rPr lang="en-US" altLang="en-US"/>
              <a:pPr/>
              <a:t>67</a:t>
            </a:fld>
            <a:endParaRPr lang="en-US" altLang="en-US">
              <a:latin typeface="Times New Roman" panose="02020603050405020304" pitchFamily="18" charset="0"/>
            </a:endParaRPr>
          </a:p>
        </p:txBody>
      </p:sp>
      <p:sp>
        <p:nvSpPr>
          <p:cNvPr id="69637"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9638"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69639"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69640" name="Text Box 15"/>
          <p:cNvSpPr txBox="1">
            <a:spLocks noChangeArrowheads="1"/>
          </p:cNvSpPr>
          <p:nvPr/>
        </p:nvSpPr>
        <p:spPr bwMode="auto">
          <a:xfrm>
            <a:off x="700088" y="1068388"/>
            <a:ext cx="7550150" cy="752475"/>
          </a:xfrm>
          <a:prstGeom prst="rect">
            <a:avLst/>
          </a:prstGeom>
          <a:solidFill>
            <a:srgbClr val="FFFFFF"/>
          </a:solidFill>
          <a:ln w="38100">
            <a:solidFill>
              <a:schemeClr val="tx2"/>
            </a:solidFill>
            <a:miter lim="800000"/>
            <a:headEnd/>
            <a:tailEnd/>
          </a:ln>
        </p:spPr>
        <p:txBody>
          <a:bodyPr lIns="50800" tIns="50800" rIns="50800" bIns="50800"/>
          <a:lstStyle/>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proc print data=invest noobs;</a:t>
            </a:r>
          </a:p>
          <a:p>
            <a:pPr eaLnBrk="0" hangingPunct="0">
              <a:lnSpc>
                <a:spcPct val="85000"/>
              </a:lnSpc>
              <a:buClr>
                <a:srgbClr val="FFCC00"/>
              </a:buClr>
              <a:buSzPct val="60000"/>
              <a:buFont typeface="Monotype Sorts" pitchFamily="2" charset="2"/>
              <a:buNone/>
            </a:pPr>
            <a:r>
              <a:rPr lang="en-US" altLang="en-US" sz="2400" b="1">
                <a:solidFill>
                  <a:schemeClr val="tx1"/>
                </a:solidFill>
                <a:latin typeface="Courier New" panose="02070309020205020404" pitchFamily="49" charset="0"/>
              </a:rPr>
              <a:t>run;</a:t>
            </a:r>
          </a:p>
        </p:txBody>
      </p:sp>
      <p:sp>
        <p:nvSpPr>
          <p:cNvPr id="69641" name="Text Box 1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69642" name="Rectangle 18"/>
          <p:cNvSpPr>
            <a:spLocks noChangeArrowheads="1"/>
          </p:cNvSpPr>
          <p:nvPr/>
        </p:nvSpPr>
        <p:spPr bwMode="auto">
          <a:xfrm>
            <a:off x="708025" y="2535238"/>
            <a:ext cx="6161088" cy="133350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Name                          Rate      Capital</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Carolina Bank and Trust       0.0318   27519.69</a:t>
            </a:r>
          </a:p>
          <a:p>
            <a:pPr eaLnBrk="0" hangingPunct="0"/>
            <a:r>
              <a:rPr lang="en-US" altLang="en-US" sz="1600" b="1">
                <a:solidFill>
                  <a:srgbClr val="000000"/>
                </a:solidFill>
                <a:latin typeface="SAS Monospace" pitchFamily="49" charset="0"/>
              </a:rPr>
              <a:t> State Savings Bank            0.0321   27544.79</a:t>
            </a:r>
          </a:p>
          <a:p>
            <a:pPr eaLnBrk="0" hangingPunct="0"/>
            <a:r>
              <a:rPr lang="en-US" altLang="en-US" sz="1600" b="1">
                <a:solidFill>
                  <a:srgbClr val="000000"/>
                </a:solidFill>
                <a:latin typeface="SAS Monospace" pitchFamily="49" charset="0"/>
              </a:rPr>
              <a:t> National Savings and Trust    0.0328   27603.47</a:t>
            </a:r>
          </a:p>
        </p:txBody>
      </p:sp>
    </p:spTree>
    <p:extLst>
      <p:ext uri="{BB962C8B-B14F-4D97-AF65-F5344CB8AC3E}">
        <p14:creationId xmlns:p14="http://schemas.microsoft.com/office/powerpoint/2010/main" val="309773164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06464ED-9356-4681-8EDA-C03501A59F3F}" type="slidenum">
              <a:rPr lang="en-US" altLang="en-US"/>
              <a:pPr/>
              <a:t>68</a:t>
            </a:fld>
            <a:endParaRPr lang="en-US" altLang="en-US">
              <a:latin typeface="Times New Roman" panose="02020603050405020304" pitchFamily="18" charset="0"/>
            </a:endParaRPr>
          </a:p>
        </p:txBody>
      </p:sp>
      <p:pic>
        <p:nvPicPr>
          <p:cNvPr id="70659" name="Picture 2" descr="IconQ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810925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7"/>
          <p:cNvSpPr>
            <a:spLocks noGrp="1" noChangeArrowheads="1"/>
          </p:cNvSpPr>
          <p:nvPr>
            <p:ph type="title"/>
          </p:nvPr>
        </p:nvSpPr>
        <p:spPr>
          <a:xfrm>
            <a:off x="3497263" y="914400"/>
            <a:ext cx="5638800" cy="1066800"/>
          </a:xfrm>
        </p:spPr>
        <p:txBody>
          <a:bodyPr/>
          <a:lstStyle/>
          <a:p>
            <a:pPr eaLnBrk="1" hangingPunct="1"/>
            <a:r>
              <a:rPr lang="en-US" altLang="en-US" smtClean="0"/>
              <a:t/>
            </a:r>
            <a:br>
              <a:rPr lang="en-US" altLang="en-US" smtClean="0"/>
            </a:br>
            <a:r>
              <a:rPr lang="en-US" altLang="en-US" smtClean="0"/>
              <a:t>Exercises</a:t>
            </a:r>
          </a:p>
        </p:txBody>
      </p:sp>
      <p:sp>
        <p:nvSpPr>
          <p:cNvPr id="71683" name="Rectangle 1026"/>
          <p:cNvSpPr>
            <a:spLocks noGrp="1" noChangeArrowheads="1"/>
          </p:cNvSpPr>
          <p:nvPr>
            <p:ph idx="1"/>
          </p:nvPr>
        </p:nvSpPr>
        <p:spPr>
          <a:xfrm>
            <a:off x="1447800" y="2667000"/>
            <a:ext cx="7086600" cy="1528763"/>
          </a:xfrm>
        </p:spPr>
        <p:txBody>
          <a:bodyPr/>
          <a:lstStyle/>
          <a:p>
            <a:pPr marL="0" indent="0" eaLnBrk="1" hangingPunct="1"/>
            <a:r>
              <a:rPr lang="en-US" altLang="en-US" smtClean="0"/>
              <a:t>This exercise reinforces the concepts discussed previously.</a:t>
            </a:r>
          </a:p>
        </p:txBody>
      </p:sp>
      <p:sp>
        <p:nvSpPr>
          <p:cNvPr id="7168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288CDA-9D82-4A14-BA06-4A0825335C7F}" type="slidenum">
              <a:rPr lang="en-US" altLang="en-US"/>
              <a:pPr/>
              <a:t>69</a:t>
            </a:fld>
            <a:endParaRPr lang="en-US" altLang="en-US">
              <a:latin typeface="Times New Roman" panose="02020603050405020304" pitchFamily="18" charset="0"/>
            </a:endParaRPr>
          </a:p>
        </p:txBody>
      </p:sp>
      <p:pic>
        <p:nvPicPr>
          <p:cNvPr id="71685" name="Picture 1029" descr="IconExercise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016000"/>
            <a:ext cx="20447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pic>
    </p:spTree>
    <p:custDataLst>
      <p:tags r:id="rId1"/>
    </p:custDataLst>
    <p:extLst>
      <p:ext uri="{BB962C8B-B14F-4D97-AF65-F5344CB8AC3E}">
        <p14:creationId xmlns:p14="http://schemas.microsoft.com/office/powerpoint/2010/main" val="398756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p:cNvSpPr>
            <a:spLocks noGrp="1" noChangeArrowheads="1"/>
          </p:cNvSpPr>
          <p:nvPr>
            <p:ph type="title"/>
          </p:nvPr>
        </p:nvSpPr>
        <p:spPr/>
        <p:txBody>
          <a:bodyPr/>
          <a:lstStyle/>
          <a:p>
            <a:pPr eaLnBrk="1" hangingPunct="1"/>
            <a:r>
              <a:rPr lang="en-US" altLang="en-US" smtClean="0"/>
              <a:t>Repetitive Coding</a:t>
            </a:r>
          </a:p>
        </p:txBody>
      </p:sp>
      <p:sp>
        <p:nvSpPr>
          <p:cNvPr id="8195" name="Rectangle 20"/>
          <p:cNvSpPr>
            <a:spLocks noGrp="1" noChangeArrowheads="1"/>
          </p:cNvSpPr>
          <p:nvPr>
            <p:ph idx="1"/>
          </p:nvPr>
        </p:nvSpPr>
        <p:spPr/>
        <p:txBody>
          <a:bodyPr/>
          <a:lstStyle/>
          <a:p>
            <a:pPr marL="0" indent="0" eaLnBrk="1" hangingPunct="1">
              <a:spcBef>
                <a:spcPct val="0"/>
              </a:spcBef>
              <a:buClrTx/>
              <a:buFontTx/>
              <a:buNone/>
            </a:pPr>
            <a:r>
              <a:rPr lang="en-US" altLang="en-US" smtClean="0"/>
              <a:t>What if the employee wants to determine annual and quarterly compounded interest for a period of 20 years (80 quarters)?</a:t>
            </a:r>
          </a:p>
          <a:p>
            <a:pPr marL="0" indent="0" eaLnBrk="1" hangingPunct="1"/>
            <a:endParaRPr lang="en-US" altLang="en-US" smtClean="0"/>
          </a:p>
        </p:txBody>
      </p:sp>
      <p:sp>
        <p:nvSpPr>
          <p:cNvPr id="81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322A65C-2AAE-47DB-8EBD-FB97E0C08FCC}" type="slidenum">
              <a:rPr lang="en-US" altLang="en-US"/>
              <a:pPr/>
              <a:t>7</a:t>
            </a:fld>
            <a:endParaRPr lang="en-US" altLang="en-US">
              <a:latin typeface="Times New Roman" panose="02020603050405020304" pitchFamily="18" charset="0"/>
            </a:endParaRPr>
          </a:p>
        </p:txBody>
      </p:sp>
      <p:sp>
        <p:nvSpPr>
          <p:cNvPr id="8197" name="Text Box 22"/>
          <p:cNvSpPr txBox="1">
            <a:spLocks noChangeArrowheads="1"/>
          </p:cNvSpPr>
          <p:nvPr/>
        </p:nvSpPr>
        <p:spPr bwMode="auto">
          <a:xfrm>
            <a:off x="828675" y="2300288"/>
            <a:ext cx="7624763" cy="41846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data compound;</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Amount=50000;</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Rate=.045;</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Yearly +(Yearly+Amount)*Rate;</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a:t>
            </a:r>
            <a:r>
              <a:rPr lang="en-US" altLang="en-US" b="1">
                <a:solidFill>
                  <a:schemeClr val="tx1"/>
                </a:solidFill>
                <a:latin typeface="Courier New" panose="02070309020205020404" pitchFamily="49" charset="0"/>
              </a:rPr>
              <a:t>.</a:t>
            </a:r>
          </a:p>
          <a:p>
            <a:pPr eaLnBrk="0" hangingPunct="0">
              <a:lnSpc>
                <a:spcPct val="85000"/>
              </a:lnSpc>
              <a:buClr>
                <a:schemeClr val="tx1"/>
              </a:buClr>
              <a:buFont typeface="Monotype Sorts" pitchFamily="2" charset="2"/>
              <a:buNone/>
            </a:pPr>
            <a:r>
              <a:rPr lang="en-US" altLang="en-US" b="1">
                <a:solidFill>
                  <a:schemeClr val="tx1"/>
                </a:solidFill>
                <a:latin typeface="Courier New" panose="02070309020205020404" pitchFamily="49" charset="0"/>
              </a:rPr>
              <a:t>    .</a:t>
            </a:r>
          </a:p>
          <a:p>
            <a:pPr eaLnBrk="0" hangingPunct="0">
              <a:lnSpc>
                <a:spcPct val="85000"/>
              </a:lnSpc>
              <a:buClr>
                <a:schemeClr val="tx1"/>
              </a:buClr>
              <a:buFont typeface="Monotype Sorts" pitchFamily="2" charset="2"/>
              <a:buNone/>
            </a:pPr>
            <a:r>
              <a:rPr lang="en-US" altLang="en-US" b="1">
                <a:solidFill>
                  <a:schemeClr val="tx1"/>
                </a:solidFill>
                <a:latin typeface="Courier New" panose="02070309020205020404" pitchFamily="49" charset="0"/>
              </a:rPr>
              <a:t>    .</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Yearly +(Yearly+Amount)*Rate;</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a:t>
            </a:r>
            <a:r>
              <a:rPr lang="en-US" altLang="en-US" b="1">
                <a:solidFill>
                  <a:schemeClr val="tx1"/>
                </a:solidFill>
                <a:latin typeface="Courier New" panose="02070309020205020404" pitchFamily="49" charset="0"/>
              </a:rPr>
              <a:t>.</a:t>
            </a:r>
          </a:p>
          <a:p>
            <a:pPr eaLnBrk="0" hangingPunct="0">
              <a:lnSpc>
                <a:spcPct val="85000"/>
              </a:lnSpc>
              <a:buClr>
                <a:schemeClr val="tx1"/>
              </a:buClr>
              <a:buFont typeface="Monotype Sorts" pitchFamily="2" charset="2"/>
              <a:buNone/>
            </a:pPr>
            <a:r>
              <a:rPr lang="en-US" altLang="en-US" b="1">
                <a:solidFill>
                  <a:schemeClr val="tx1"/>
                </a:solidFill>
                <a:latin typeface="Courier New" panose="02070309020205020404" pitchFamily="49" charset="0"/>
              </a:rPr>
              <a:t>    .</a:t>
            </a:r>
          </a:p>
          <a:p>
            <a:pPr eaLnBrk="0" hangingPunct="0">
              <a:lnSpc>
                <a:spcPct val="85000"/>
              </a:lnSpc>
              <a:buClr>
                <a:schemeClr val="tx1"/>
              </a:buClr>
              <a:buFont typeface="Monotype Sorts" pitchFamily="2" charset="2"/>
              <a:buNone/>
            </a:pPr>
            <a:r>
              <a:rPr lang="en-US" altLang="en-US" b="1">
                <a:solidFill>
                  <a:schemeClr val="tx1"/>
                </a:solidFill>
                <a:latin typeface="Courier New" panose="02070309020205020404" pitchFamily="49" charset="0"/>
              </a:rPr>
              <a:t>    .</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   Quarterly+((Quarterly+Amount)*Rate/4);</a:t>
            </a:r>
          </a:p>
          <a:p>
            <a:pPr eaLnBrk="0" hangingPunct="0">
              <a:lnSpc>
                <a:spcPct val="85000"/>
              </a:lnSpc>
              <a:buClr>
                <a:schemeClr val="tx1"/>
              </a:buClr>
              <a:buFont typeface="Monotype Sorts" pitchFamily="2" charset="2"/>
              <a:buNone/>
            </a:pPr>
            <a:r>
              <a:rPr lang="en-US" altLang="en-US" sz="2400" b="1">
                <a:solidFill>
                  <a:schemeClr val="tx1"/>
                </a:solidFill>
                <a:latin typeface="Courier New" panose="02070309020205020404" pitchFamily="49" charset="0"/>
              </a:rPr>
              <a:t>run;</a:t>
            </a:r>
          </a:p>
        </p:txBody>
      </p:sp>
      <p:sp>
        <p:nvSpPr>
          <p:cNvPr id="8198" name="Text Box 5"/>
          <p:cNvSpPr txBox="1">
            <a:spLocks noChangeArrowheads="1"/>
          </p:cNvSpPr>
          <p:nvPr/>
        </p:nvSpPr>
        <p:spPr bwMode="auto">
          <a:xfrm>
            <a:off x="692150" y="1200150"/>
            <a:ext cx="8070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endParaRPr lang="en-US" altLang="en-US" sz="2400" noProof="1">
              <a:solidFill>
                <a:schemeClr val="tx1"/>
              </a:solidFill>
              <a:latin typeface="Arial" panose="020B0604020202020204" pitchFamily="34" charset="0"/>
            </a:endParaRPr>
          </a:p>
        </p:txBody>
      </p:sp>
      <p:sp>
        <p:nvSpPr>
          <p:cNvPr id="8199" name="Text Box 8"/>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8200" name="Text Box 10"/>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8201" name="Text Box 12"/>
          <p:cNvSpPr txBox="1">
            <a:spLocks noChangeArrowheads="1"/>
          </p:cNvSpPr>
          <p:nvPr/>
        </p:nvSpPr>
        <p:spPr bwMode="auto">
          <a:xfrm>
            <a:off x="1600200" y="3819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8202" name="AutoShape 15"/>
          <p:cNvSpPr>
            <a:spLocks/>
          </p:cNvSpPr>
          <p:nvPr/>
        </p:nvSpPr>
        <p:spPr bwMode="auto">
          <a:xfrm>
            <a:off x="1135063" y="4803775"/>
            <a:ext cx="258762" cy="1281113"/>
          </a:xfrm>
          <a:prstGeom prst="leftBrace">
            <a:avLst>
              <a:gd name="adj1" fmla="val 41258"/>
              <a:gd name="adj2" fmla="val 50000"/>
            </a:avLst>
          </a:prstGeom>
          <a:noFill/>
          <a:ln w="38100">
            <a:solidFill>
              <a:srgbClr val="990033"/>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eaLnBrk="0" hangingPunct="0"/>
            <a:endParaRPr lang="en-US" altLang="en-US" noProof="1">
              <a:solidFill>
                <a:srgbClr val="990033"/>
              </a:solidFill>
            </a:endParaRPr>
          </a:p>
        </p:txBody>
      </p:sp>
      <p:sp>
        <p:nvSpPr>
          <p:cNvPr id="8203" name="Text Box 17"/>
          <p:cNvSpPr txBox="1">
            <a:spLocks noChangeArrowheads="1"/>
          </p:cNvSpPr>
          <p:nvPr/>
        </p:nvSpPr>
        <p:spPr bwMode="auto">
          <a:xfrm>
            <a:off x="423863" y="5207000"/>
            <a:ext cx="693737" cy="457200"/>
          </a:xfrm>
          <a:prstGeom prst="rect">
            <a:avLst/>
          </a:prstGeom>
          <a:solidFill>
            <a:srgbClr val="9C040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solidFill>
                  <a:srgbClr val="FFFFFF"/>
                </a:solidFill>
                <a:latin typeface="Arial" panose="020B0604020202020204" pitchFamily="34" charset="0"/>
              </a:rPr>
              <a:t>80</a:t>
            </a:r>
            <a:r>
              <a:rPr lang="en-US" altLang="en-US" sz="2400" b="1" i="1">
                <a:solidFill>
                  <a:srgbClr val="FFFFFF"/>
                </a:solidFill>
                <a:latin typeface="Arial" panose="020B0604020202020204" pitchFamily="34" charset="0"/>
              </a:rPr>
              <a:t>x</a:t>
            </a:r>
          </a:p>
        </p:txBody>
      </p:sp>
      <p:sp>
        <p:nvSpPr>
          <p:cNvPr id="8204" name="Text Box 21"/>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8205" name="AutoShape 23"/>
          <p:cNvSpPr>
            <a:spLocks/>
          </p:cNvSpPr>
          <p:nvPr/>
        </p:nvSpPr>
        <p:spPr bwMode="auto">
          <a:xfrm>
            <a:off x="1135063" y="3376613"/>
            <a:ext cx="258762" cy="1244600"/>
          </a:xfrm>
          <a:prstGeom prst="leftBrace">
            <a:avLst>
              <a:gd name="adj1" fmla="val 40082"/>
              <a:gd name="adj2" fmla="val 50000"/>
            </a:avLst>
          </a:prstGeom>
          <a:noFill/>
          <a:ln w="38100">
            <a:solidFill>
              <a:schemeClr val="tx2"/>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eaLnBrk="0" hangingPunct="0"/>
            <a:endParaRPr lang="en-US" altLang="en-US" noProof="1">
              <a:solidFill>
                <a:srgbClr val="990033"/>
              </a:solidFill>
            </a:endParaRPr>
          </a:p>
        </p:txBody>
      </p:sp>
      <p:sp>
        <p:nvSpPr>
          <p:cNvPr id="8206" name="Text Box 24"/>
          <p:cNvSpPr txBox="1">
            <a:spLocks noChangeArrowheads="1"/>
          </p:cNvSpPr>
          <p:nvPr/>
        </p:nvSpPr>
        <p:spPr bwMode="auto">
          <a:xfrm>
            <a:off x="423863" y="3752850"/>
            <a:ext cx="693737" cy="457200"/>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en-US" sz="2400" b="1">
                <a:solidFill>
                  <a:srgbClr val="FFFFFF"/>
                </a:solidFill>
                <a:latin typeface="Arial" panose="020B0604020202020204" pitchFamily="34" charset="0"/>
              </a:rPr>
              <a:t>20</a:t>
            </a:r>
            <a:r>
              <a:rPr lang="en-US" altLang="en-US" sz="2400" b="1" i="1">
                <a:solidFill>
                  <a:srgbClr val="FFFFFF"/>
                </a:solidFill>
                <a:latin typeface="Arial" panose="020B0604020202020204" pitchFamily="34" charset="0"/>
              </a:rPr>
              <a:t>x</a:t>
            </a:r>
          </a:p>
        </p:txBody>
      </p:sp>
    </p:spTree>
    <p:extLst>
      <p:ext uri="{BB962C8B-B14F-4D97-AF65-F5344CB8AC3E}">
        <p14:creationId xmlns:p14="http://schemas.microsoft.com/office/powerpoint/2010/main" val="251315547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AD9E46-3650-4CEE-851A-FABB04D95F38}" type="slidenum">
              <a:rPr lang="en-US" altLang="en-US"/>
              <a:pPr/>
              <a:t>70</a:t>
            </a:fld>
            <a:endParaRPr lang="en-US" altLang="en-US">
              <a:latin typeface="Times New Roman" panose="02020603050405020304" pitchFamily="18" charset="0"/>
            </a:endParaRPr>
          </a:p>
        </p:txBody>
      </p:sp>
      <p:sp>
        <p:nvSpPr>
          <p:cNvPr id="72707" name="MO Picture" hidden="1"/>
          <p:cNvSpPr>
            <a:spLocks noChangeArrowheads="1"/>
          </p:cNvSpPr>
          <p:nvPr/>
        </p:nvSpPr>
        <p:spPr bwMode="auto">
          <a:xfrm>
            <a:off x="0" y="0"/>
            <a:ext cx="0" cy="0"/>
          </a:xfrm>
          <a:prstGeom prst="rect">
            <a:avLst/>
          </a:prstGeom>
          <a:solidFill>
            <a:srgbClr val="FFFFFF"/>
          </a:solidFill>
          <a:ln w="38100">
            <a:solidFill>
              <a:srgbClr val="000000"/>
            </a:solidFill>
            <a:miter lim="800000"/>
            <a:headEnd type="none" w="med" len="lg"/>
            <a:tailEnd type="none" w="med" len="lg"/>
          </a:ln>
        </p:spPr>
        <p:txBody>
          <a:bodyPr wrap="none" lIns="88900" tIns="88900" rIns="88900" bIns="88900" anchor="ctr"/>
          <a:lstStyle/>
          <a:p>
            <a:pPr algn="ctr" eaLnBrk="0" hangingPunct="0"/>
            <a:r>
              <a:rPr lang="en-US" altLang="en-US"/>
              <a:t>3</a:t>
            </a:r>
          </a:p>
        </p:txBody>
      </p:sp>
      <p:sp>
        <p:nvSpPr>
          <p:cNvPr id="2" name="Rectangle 1"/>
          <p:cNvSpPr/>
          <p:nvPr/>
        </p:nvSpPr>
        <p:spPr>
          <a:xfrm>
            <a:off x="2197100" y="1701800"/>
            <a:ext cx="3975100" cy="584200"/>
          </a:xfrm>
          <a:prstGeom prst="rect">
            <a:avLst/>
          </a:prstGeom>
        </p:spPr>
        <p:txBody>
          <a:bodyPr wrap="none">
            <a:spAutoFit/>
          </a:bodyPr>
          <a:lstStyle/>
          <a:p>
            <a:pPr marL="225425" defTabSz="914400" eaLnBrk="0" hangingPunct="0">
              <a:spcBef>
                <a:spcPct val="20000"/>
              </a:spcBef>
              <a:buClr>
                <a:schemeClr val="tx1"/>
              </a:buClr>
              <a:buSzTx/>
              <a:defRPr/>
            </a:pPr>
            <a:r>
              <a:rPr lang="en-US" sz="3200" b="1" dirty="0">
                <a:solidFill>
                  <a:schemeClr val="tx1"/>
                </a:solidFill>
                <a:effectLst>
                  <a:outerShdw blurRad="38100" dist="38100" dir="2700000" algn="tl">
                    <a:srgbClr val="000000"/>
                  </a:outerShdw>
                </a:effectLst>
                <a:latin typeface="Arial Narrow" pitchFamily="34" charset="0"/>
                <a:ea typeface="Microsoft YaHei" charset="-122"/>
              </a:rPr>
              <a:t>SAS Array Processing</a:t>
            </a:r>
          </a:p>
        </p:txBody>
      </p:sp>
    </p:spTree>
    <p:custDataLst>
      <p:tags r:id="rId1"/>
    </p:custDataLst>
    <p:extLst>
      <p:ext uri="{BB962C8B-B14F-4D97-AF65-F5344CB8AC3E}">
        <p14:creationId xmlns:p14="http://schemas.microsoft.com/office/powerpoint/2010/main" val="718183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Objectives</a:t>
            </a:r>
          </a:p>
        </p:txBody>
      </p:sp>
      <p:sp>
        <p:nvSpPr>
          <p:cNvPr id="73731" name="Rectangle 3"/>
          <p:cNvSpPr>
            <a:spLocks noGrp="1" noChangeArrowheads="1"/>
          </p:cNvSpPr>
          <p:nvPr>
            <p:ph idx="1"/>
          </p:nvPr>
        </p:nvSpPr>
        <p:spPr>
          <a:xfrm>
            <a:off x="685800" y="1071563"/>
            <a:ext cx="7769225" cy="4267200"/>
          </a:xfrm>
        </p:spPr>
        <p:txBody>
          <a:bodyPr/>
          <a:lstStyle/>
          <a:p>
            <a:pPr lvl="1" eaLnBrk="1" hangingPunct="1"/>
            <a:r>
              <a:rPr lang="en-US" altLang="en-US" smtClean="0"/>
              <a:t>Explain the concepts of SAS arrays.</a:t>
            </a:r>
          </a:p>
          <a:p>
            <a:pPr lvl="1" eaLnBrk="1" hangingPunct="1"/>
            <a:r>
              <a:rPr lang="en-US" altLang="en-US" smtClean="0"/>
              <a:t>Use SAS arrays to perform repetitive calculations. </a:t>
            </a:r>
          </a:p>
        </p:txBody>
      </p:sp>
      <p:sp>
        <p:nvSpPr>
          <p:cNvPr id="7373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CD4878F-C1EE-4DF7-94D5-3DE99283AA74}" type="slidenum">
              <a:rPr lang="en-US" altLang="en-US"/>
              <a:pPr/>
              <a:t>71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6648742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t>Array Processing</a:t>
            </a:r>
          </a:p>
        </p:txBody>
      </p:sp>
      <p:sp>
        <p:nvSpPr>
          <p:cNvPr id="74755"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	You can use arrays to simplify programs that do the following:</a:t>
            </a:r>
          </a:p>
          <a:p>
            <a:pPr lvl="1" eaLnBrk="1" hangingPunct="1"/>
            <a:r>
              <a:rPr lang="en-US" altLang="en-US" smtClean="0"/>
              <a:t>perform repetitive calculations</a:t>
            </a:r>
          </a:p>
          <a:p>
            <a:pPr lvl="1" eaLnBrk="1" hangingPunct="1"/>
            <a:r>
              <a:rPr lang="en-US" altLang="en-US" smtClean="0"/>
              <a:t>create many variables with the same attributes</a:t>
            </a:r>
          </a:p>
          <a:p>
            <a:pPr lvl="1" eaLnBrk="1" hangingPunct="1"/>
            <a:r>
              <a:rPr lang="en-US" altLang="en-US" smtClean="0"/>
              <a:t>read data</a:t>
            </a:r>
          </a:p>
          <a:p>
            <a:pPr lvl="1" eaLnBrk="1" hangingPunct="1"/>
            <a:r>
              <a:rPr lang="en-US" altLang="en-US" smtClean="0"/>
              <a:t>compare variables</a:t>
            </a:r>
          </a:p>
          <a:p>
            <a:pPr lvl="1" eaLnBrk="1" hangingPunct="1"/>
            <a:r>
              <a:rPr lang="en-US" altLang="en-US" smtClean="0"/>
              <a:t>perform a table lookup </a:t>
            </a:r>
          </a:p>
        </p:txBody>
      </p:sp>
      <p:sp>
        <p:nvSpPr>
          <p:cNvPr id="7475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13B30E2-B332-474F-82E2-7F7F688ABBDB}" type="slidenum">
              <a:rPr lang="en-US" altLang="en-US"/>
              <a:pPr/>
              <a:t>72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07671141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3A7767E-ABFA-4C1B-A451-C7F763BBE168}" type="slidenum">
              <a:rPr lang="en-US" altLang="en-US"/>
              <a:pPr/>
              <a:t>73</a:t>
            </a:fld>
            <a:endParaRPr lang="en-US" altLang="en-US">
              <a:latin typeface="Times New Roman" panose="02020603050405020304" pitchFamily="18" charset="0"/>
            </a:endParaRPr>
          </a:p>
        </p:txBody>
      </p:sp>
      <p:pic>
        <p:nvPicPr>
          <p:cNvPr id="75779"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571598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Quiz</a:t>
            </a:r>
          </a:p>
        </p:txBody>
      </p:sp>
      <p:sp>
        <p:nvSpPr>
          <p:cNvPr id="76803"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Do you have experience with arrays in a programming language? If so, which languages?</a:t>
            </a:r>
          </a:p>
        </p:txBody>
      </p:sp>
      <p:sp>
        <p:nvSpPr>
          <p:cNvPr id="7680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5044D3B-BB48-4658-A63B-FAA0F3AF0B41}" type="slidenum">
              <a:rPr lang="en-US" altLang="en-US"/>
              <a:pPr/>
              <a:t>74</a:t>
            </a:fld>
            <a:endParaRPr lang="en-US" altLang="en-US">
              <a:latin typeface="Times New Roman" panose="02020603050405020304" pitchFamily="18" charset="0"/>
            </a:endParaRPr>
          </a:p>
        </p:txBody>
      </p:sp>
    </p:spTree>
    <p:custDataLst>
      <p:tags r:id="rId1"/>
    </p:custDataLst>
    <p:extLst>
      <p:ext uri="{BB962C8B-B14F-4D97-AF65-F5344CB8AC3E}">
        <p14:creationId xmlns:p14="http://schemas.microsoft.com/office/powerpoint/2010/main" val="602638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mtClean="0"/>
              <a:t>Example</a:t>
            </a:r>
          </a:p>
        </p:txBody>
      </p:sp>
      <p:sp>
        <p:nvSpPr>
          <p:cNvPr id="77827" name="Rectangle 3"/>
          <p:cNvSpPr>
            <a:spLocks noGrp="1" noChangeArrowheads="1"/>
          </p:cNvSpPr>
          <p:nvPr>
            <p:ph idx="1"/>
          </p:nvPr>
        </p:nvSpPr>
        <p:spPr>
          <a:xfrm>
            <a:off x="685800" y="1071563"/>
            <a:ext cx="7991475" cy="4267200"/>
          </a:xfrm>
        </p:spPr>
        <p:txBody>
          <a:bodyPr/>
          <a:lstStyle/>
          <a:p>
            <a:pPr marL="0" indent="0" eaLnBrk="1" hangingPunct="1">
              <a:buFont typeface="Times New Roman" panose="02020603050405020304" pitchFamily="18" charset="0"/>
              <a:buNone/>
            </a:pPr>
            <a:r>
              <a:rPr lang="en-US" altLang="en-US" smtClean="0"/>
              <a:t>The </a:t>
            </a:r>
            <a:r>
              <a:rPr lang="en-US" altLang="en-US" sz="2800" b="1" smtClean="0">
                <a:latin typeface="Courier New" panose="02070309020205020404" pitchFamily="49" charset="0"/>
              </a:rPr>
              <a:t>Study.employee_donations</a:t>
            </a:r>
            <a:r>
              <a:rPr lang="en-US" altLang="en-US" b="1" smtClean="0"/>
              <a:t> </a:t>
            </a:r>
            <a:r>
              <a:rPr lang="en-US" altLang="en-US" smtClean="0"/>
              <a:t>data set contains quarterly contribution data for each employee. Study management is considering a 25 percent matching program. Calculate each employee’s quarterly contribution, including the proposed company supplement.</a:t>
            </a:r>
          </a:p>
          <a:p>
            <a:pPr marL="0" indent="0" eaLnBrk="1" hangingPunct="1"/>
            <a:endParaRPr lang="en-US" altLang="en-US" sz="800" smtClean="0"/>
          </a:p>
          <a:p>
            <a:pPr marL="0" indent="0" eaLnBrk="1" hangingPunct="1">
              <a:buFont typeface="Times New Roman" panose="02020603050405020304" pitchFamily="18" charset="0"/>
              <a:buNone/>
            </a:pPr>
            <a:r>
              <a:rPr lang="en-US" altLang="en-US" smtClean="0"/>
              <a:t>Partial Listing of </a:t>
            </a:r>
            <a:r>
              <a:rPr lang="en-US" altLang="en-US" sz="2800" b="1" smtClean="0">
                <a:latin typeface="Courier New" panose="02070309020205020404" pitchFamily="49" charset="0"/>
              </a:rPr>
              <a:t>Study.employee_donations</a:t>
            </a:r>
            <a:r>
              <a:rPr lang="en-US" altLang="en-US" b="1" smtClean="0"/>
              <a:t> </a:t>
            </a:r>
          </a:p>
        </p:txBody>
      </p:sp>
      <p:sp>
        <p:nvSpPr>
          <p:cNvPr id="7782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926482-7C93-4CAA-8788-97D4A43933F7}" type="slidenum">
              <a:rPr lang="en-US" altLang="en-US"/>
              <a:pPr/>
              <a:t>75</a:t>
            </a:fld>
            <a:endParaRPr lang="en-US" altLang="en-US">
              <a:latin typeface="Times New Roman" panose="02020603050405020304" pitchFamily="18" charset="0"/>
            </a:endParaRPr>
          </a:p>
        </p:txBody>
      </p:sp>
      <p:sp>
        <p:nvSpPr>
          <p:cNvPr id="7782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77830" name="Text Box 6"/>
          <p:cNvSpPr txBox="1">
            <a:spLocks noChangeArrowheads="1"/>
          </p:cNvSpPr>
          <p:nvPr/>
        </p:nvSpPr>
        <p:spPr bwMode="auto">
          <a:xfrm>
            <a:off x="649288" y="3689350"/>
            <a:ext cx="7313612" cy="1851025"/>
          </a:xfrm>
          <a:prstGeom prst="rect">
            <a:avLst/>
          </a:prstGeom>
          <a:solidFill>
            <a:srgbClr val="FFFFFF"/>
          </a:solidFill>
          <a:ln w="38100">
            <a:solidFill>
              <a:schemeClr val="tx2"/>
            </a:solidFill>
            <a:miter lim="800000"/>
            <a:headEnd type="none" w="sm" len="sm"/>
            <a:tailEnd type="none" w="sm" len="sm"/>
          </a:ln>
        </p:spPr>
        <p:txBody>
          <a:bodyPr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r>
              <a:rPr lang="en-US" altLang="en-US" sz="1600" b="1">
                <a:solidFill>
                  <a:srgbClr val="000000"/>
                </a:solidFill>
                <a:latin typeface="SAS Monospace" pitchFamily="49" charset="0"/>
              </a:rPr>
              <a:t>     120265      .       .       .      25</a:t>
            </a:r>
          </a:p>
          <a:p>
            <a:r>
              <a:rPr lang="en-US" altLang="en-US" sz="1600" b="1">
                <a:solidFill>
                  <a:srgbClr val="000000"/>
                </a:solidFill>
                <a:latin typeface="SAS Monospace" pitchFamily="49" charset="0"/>
              </a:rPr>
              <a:t>     120267     15      15      15      15</a:t>
            </a:r>
          </a:p>
          <a:p>
            <a:r>
              <a:rPr lang="en-US" altLang="en-US" sz="1600" b="1">
                <a:solidFill>
                  <a:srgbClr val="000000"/>
                </a:solidFill>
                <a:latin typeface="SAS Monospace" pitchFamily="49" charset="0"/>
              </a:rPr>
              <a:t>     120269     20      20      20      20</a:t>
            </a:r>
          </a:p>
          <a:p>
            <a:r>
              <a:rPr lang="en-US" altLang="en-US" sz="1600" b="1">
                <a:solidFill>
                  <a:srgbClr val="000000"/>
                </a:solidFill>
                <a:latin typeface="SAS Monospace" pitchFamily="49" charset="0"/>
              </a:rPr>
              <a:t>     120270     20      10       5       .</a:t>
            </a:r>
          </a:p>
          <a:p>
            <a:r>
              <a:rPr lang="en-US" altLang="en-US" sz="1600" b="1">
                <a:solidFill>
                  <a:srgbClr val="000000"/>
                </a:solidFill>
                <a:latin typeface="SAS Monospace" pitchFamily="49" charset="0"/>
              </a:rPr>
              <a:t>     120271     20      20      20      20</a:t>
            </a:r>
          </a:p>
          <a:p>
            <a:r>
              <a:rPr lang="en-US" altLang="en-US" sz="1600" b="1">
                <a:solidFill>
                  <a:srgbClr val="000000"/>
                </a:solidFill>
                <a:latin typeface="SAS Monospace" pitchFamily="49" charset="0"/>
              </a:rPr>
              <a:t>     120272     10      10      10      10</a:t>
            </a:r>
          </a:p>
        </p:txBody>
      </p:sp>
    </p:spTree>
    <p:extLst>
      <p:ext uri="{BB962C8B-B14F-4D97-AF65-F5344CB8AC3E}">
        <p14:creationId xmlns:p14="http://schemas.microsoft.com/office/powerpoint/2010/main" val="6382116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t>Performing Repetitive Calculations</a:t>
            </a:r>
          </a:p>
        </p:txBody>
      </p:sp>
      <p:sp>
        <p:nvSpPr>
          <p:cNvPr id="7885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C42A687-09B3-441D-887A-7F9313E9C5BB}" type="slidenum">
              <a:rPr lang="en-US" altLang="en-US"/>
              <a:pPr/>
              <a:t>76</a:t>
            </a:fld>
            <a:endParaRPr lang="en-US" altLang="en-US">
              <a:latin typeface="Times New Roman" panose="02020603050405020304" pitchFamily="18" charset="0"/>
            </a:endParaRPr>
          </a:p>
        </p:txBody>
      </p:sp>
      <p:sp>
        <p:nvSpPr>
          <p:cNvPr id="78852"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78853" name="Text Box 5"/>
          <p:cNvSpPr txBox="1">
            <a:spLocks noChangeArrowheads="1"/>
          </p:cNvSpPr>
          <p:nvPr/>
        </p:nvSpPr>
        <p:spPr bwMode="auto">
          <a:xfrm>
            <a:off x="685800" y="1066800"/>
            <a:ext cx="6394450" cy="32512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   </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Qtr1=Qtr1*1.25;</a:t>
            </a:r>
          </a:p>
          <a:p>
            <a:pPr>
              <a:lnSpc>
                <a:spcPct val="85000"/>
              </a:lnSpc>
            </a:pPr>
            <a:r>
              <a:rPr lang="en-US" altLang="en-US" sz="2400" b="1">
                <a:solidFill>
                  <a:schemeClr val="tx1"/>
                </a:solidFill>
                <a:latin typeface="Courier New" panose="02070309020205020404" pitchFamily="49" charset="0"/>
              </a:rPr>
              <a:t>   Qtr2=Qtr2*1.25;</a:t>
            </a:r>
          </a:p>
          <a:p>
            <a:pPr>
              <a:lnSpc>
                <a:spcPct val="85000"/>
              </a:lnSpc>
            </a:pPr>
            <a:r>
              <a:rPr lang="en-US" altLang="en-US" sz="2400" b="1">
                <a:solidFill>
                  <a:schemeClr val="tx1"/>
                </a:solidFill>
                <a:latin typeface="Courier New" panose="02070309020205020404" pitchFamily="49" charset="0"/>
              </a:rPr>
              <a:t>   Qtr3=Qtr3*1.25;</a:t>
            </a:r>
          </a:p>
          <a:p>
            <a:pPr>
              <a:lnSpc>
                <a:spcPct val="85000"/>
              </a:lnSpc>
            </a:pPr>
            <a:r>
              <a:rPr lang="en-US" altLang="en-US" sz="2400" b="1">
                <a:solidFill>
                  <a:schemeClr val="tx1"/>
                </a:solidFill>
                <a:latin typeface="Courier New" panose="02070309020205020404" pitchFamily="49" charset="0"/>
              </a:rPr>
              <a:t>   Qtr4=Qtr4*1.25;</a:t>
            </a:r>
          </a:p>
          <a:p>
            <a:pPr>
              <a:lnSpc>
                <a:spcPct val="85000"/>
              </a:lnSpc>
            </a:pPr>
            <a:r>
              <a:rPr lang="en-US" altLang="en-US" sz="2400" b="1">
                <a:solidFill>
                  <a:schemeClr val="tx1"/>
                </a:solidFill>
                <a:latin typeface="Courier New" panose="02070309020205020404" pitchFamily="49" charset="0"/>
              </a:rPr>
              <a:t>run;</a:t>
            </a:r>
          </a:p>
          <a:p>
            <a:pPr>
              <a:lnSpc>
                <a:spcPct val="85000"/>
              </a:lnSpc>
            </a:pPr>
            <a:r>
              <a:rPr lang="en-US" altLang="en-US" sz="2400" b="1">
                <a:solidFill>
                  <a:schemeClr val="tx1"/>
                </a:solidFill>
                <a:latin typeface="Courier New" panose="02070309020205020404" pitchFamily="49" charset="0"/>
              </a:rPr>
              <a:t>proc print data=charity noobs;</a:t>
            </a:r>
          </a:p>
          <a:p>
            <a:pPr>
              <a:lnSpc>
                <a:spcPct val="85000"/>
              </a:lnSpc>
            </a:pPr>
            <a:r>
              <a:rPr lang="en-US" altLang="en-US" sz="2400" b="1">
                <a:solidFill>
                  <a:schemeClr val="tx1"/>
                </a:solidFill>
                <a:latin typeface="Courier New" panose="02070309020205020404" pitchFamily="49" charset="0"/>
              </a:rPr>
              <a:t>run;                         </a:t>
            </a:r>
          </a:p>
        </p:txBody>
      </p:sp>
      <p:sp>
        <p:nvSpPr>
          <p:cNvPr id="78854" name="Text Box 6"/>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p207d10</a:t>
            </a:r>
          </a:p>
        </p:txBody>
      </p:sp>
      <p:sp>
        <p:nvSpPr>
          <p:cNvPr id="78855" name="Text Box 7"/>
          <p:cNvSpPr txBox="1">
            <a:spLocks noChangeArrowheads="1"/>
          </p:cNvSpPr>
          <p:nvPr/>
        </p:nvSpPr>
        <p:spPr bwMode="auto">
          <a:xfrm>
            <a:off x="708025" y="4797425"/>
            <a:ext cx="5892800" cy="1606550"/>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120265      .        .        .      31.25</a:t>
            </a:r>
          </a:p>
          <a:p>
            <a:r>
              <a:rPr lang="en-US" altLang="en-US" sz="1600" b="1">
                <a:solidFill>
                  <a:srgbClr val="000000"/>
                </a:solidFill>
                <a:latin typeface="SAS Monospace" pitchFamily="49" charset="0"/>
              </a:rPr>
              <a:t>     120267    18.75    18.75    18.75    18.75</a:t>
            </a:r>
          </a:p>
          <a:p>
            <a:r>
              <a:rPr lang="en-US" altLang="en-US" sz="1600" b="1">
                <a:solidFill>
                  <a:srgbClr val="000000"/>
                </a:solidFill>
                <a:latin typeface="SAS Monospace" pitchFamily="49" charset="0"/>
              </a:rPr>
              <a:t>     120269    25.00    25.00    25.00    25.00</a:t>
            </a:r>
          </a:p>
          <a:p>
            <a:r>
              <a:rPr lang="en-US" altLang="en-US" sz="1600" b="1">
                <a:solidFill>
                  <a:srgbClr val="000000"/>
                </a:solidFill>
                <a:latin typeface="SAS Monospace" pitchFamily="49" charset="0"/>
              </a:rPr>
              <a:t>     120270    25.00    12.50     6.25      .</a:t>
            </a:r>
          </a:p>
        </p:txBody>
      </p:sp>
      <p:sp>
        <p:nvSpPr>
          <p:cNvPr id="78856" name="Text Box 8"/>
          <p:cNvSpPr txBox="1">
            <a:spLocks noChangeArrowheads="1"/>
          </p:cNvSpPr>
          <p:nvPr/>
        </p:nvSpPr>
        <p:spPr bwMode="auto">
          <a:xfrm>
            <a:off x="630238" y="4313238"/>
            <a:ext cx="453548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r>
              <a:rPr lang="en-US" altLang="en-US" sz="2400">
                <a:solidFill>
                  <a:schemeClr val="tx1"/>
                </a:solidFill>
                <a:latin typeface="Arial" panose="020B0604020202020204" pitchFamily="34" charset="0"/>
              </a:rPr>
              <a:t>Partial PROC PRINT Output</a:t>
            </a:r>
          </a:p>
        </p:txBody>
      </p:sp>
      <p:sp>
        <p:nvSpPr>
          <p:cNvPr id="78857" name="Rectangle 9"/>
          <p:cNvSpPr>
            <a:spLocks noChangeArrowheads="1"/>
          </p:cNvSpPr>
          <p:nvPr>
            <p:custDataLst>
              <p:tags r:id="rId1"/>
            </p:custDataLst>
          </p:nvPr>
        </p:nvSpPr>
        <p:spPr bwMode="auto">
          <a:xfrm>
            <a:off x="1277938" y="2044700"/>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8858" name="Rectangle 10"/>
          <p:cNvSpPr>
            <a:spLocks noChangeArrowheads="1"/>
          </p:cNvSpPr>
          <p:nvPr>
            <p:custDataLst>
              <p:tags r:id="rId2"/>
            </p:custDataLst>
          </p:nvPr>
        </p:nvSpPr>
        <p:spPr bwMode="auto">
          <a:xfrm>
            <a:off x="1277938" y="2355850"/>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8859" name="Rectangle 11"/>
          <p:cNvSpPr>
            <a:spLocks noChangeArrowheads="1"/>
          </p:cNvSpPr>
          <p:nvPr>
            <p:custDataLst>
              <p:tags r:id="rId3"/>
            </p:custDataLst>
          </p:nvPr>
        </p:nvSpPr>
        <p:spPr bwMode="auto">
          <a:xfrm>
            <a:off x="1277938" y="2667000"/>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8860" name="Rectangle 12"/>
          <p:cNvSpPr>
            <a:spLocks noChangeArrowheads="1"/>
          </p:cNvSpPr>
          <p:nvPr>
            <p:custDataLst>
              <p:tags r:id="rId4"/>
            </p:custDataLst>
          </p:nvPr>
        </p:nvSpPr>
        <p:spPr bwMode="auto">
          <a:xfrm>
            <a:off x="1277938" y="2978150"/>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415432223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Performing Repetitive Calculations</a:t>
            </a:r>
          </a:p>
        </p:txBody>
      </p:sp>
      <p:sp>
        <p:nvSpPr>
          <p:cNvPr id="79875" name="Rectangle 3"/>
          <p:cNvSpPr>
            <a:spLocks noGrp="1" noChangeArrowheads="1"/>
          </p:cNvSpPr>
          <p:nvPr>
            <p:ph idx="1"/>
          </p:nvPr>
        </p:nvSpPr>
        <p:spPr/>
        <p:txBody>
          <a:bodyPr>
            <a:normAutofit lnSpcReduction="10000"/>
          </a:bodyPr>
          <a:lstStyle/>
          <a:p>
            <a:pPr marL="0" indent="0" eaLnBrk="1" hangingPunct="1">
              <a:buFont typeface="Times New Roman" panose="02020603050405020304" pitchFamily="18" charset="0"/>
              <a:buNone/>
            </a:pPr>
            <a:r>
              <a:rPr lang="en-US" altLang="en-US" smtClean="0"/>
              <a:t>The four calculations cannot be replaced by a single calculation inside a DO loop because they are not identical.</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buFont typeface="Times New Roman" panose="02020603050405020304" pitchFamily="18" charset="0"/>
              <a:buNone/>
            </a:pPr>
            <a:endParaRPr lang="en-US" altLang="en-US" smtClean="0"/>
          </a:p>
          <a:p>
            <a:pPr marL="0" indent="0" eaLnBrk="1" hangingPunct="1">
              <a:buFont typeface="Times New Roman" panose="02020603050405020304" pitchFamily="18" charset="0"/>
              <a:buNone/>
            </a:pPr>
            <a:r>
              <a:rPr lang="en-US" altLang="en-US" smtClean="0"/>
              <a:t>A SAS array can be used to simplify this code.</a:t>
            </a:r>
          </a:p>
          <a:p>
            <a:pPr marL="0" indent="0" eaLnBrk="1" hangingPunct="1"/>
            <a:endParaRPr lang="en-US" altLang="en-US" smtClean="0"/>
          </a:p>
        </p:txBody>
      </p:sp>
      <p:sp>
        <p:nvSpPr>
          <p:cNvPr id="7987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11E80C1-EF14-47E5-9198-6F60F214E44F}" type="slidenum">
              <a:rPr lang="en-US" altLang="en-US"/>
              <a:pPr/>
              <a:t>77</a:t>
            </a:fld>
            <a:endParaRPr lang="en-US" altLang="en-US">
              <a:latin typeface="Times New Roman" panose="02020603050405020304" pitchFamily="18" charset="0"/>
            </a:endParaRPr>
          </a:p>
        </p:txBody>
      </p:sp>
      <p:sp>
        <p:nvSpPr>
          <p:cNvPr id="79877" name="Text Box 4"/>
          <p:cNvSpPr txBox="1">
            <a:spLocks noChangeArrowheads="1"/>
          </p:cNvSpPr>
          <p:nvPr/>
        </p:nvSpPr>
        <p:spPr bwMode="auto">
          <a:xfrm>
            <a:off x="914400" y="1905000"/>
            <a:ext cx="598170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   </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Qtr1=Qtr1*1.25;</a:t>
            </a:r>
          </a:p>
          <a:p>
            <a:pPr>
              <a:lnSpc>
                <a:spcPct val="85000"/>
              </a:lnSpc>
            </a:pPr>
            <a:r>
              <a:rPr lang="en-US" altLang="en-US" sz="2400" b="1">
                <a:solidFill>
                  <a:schemeClr val="tx1"/>
                </a:solidFill>
                <a:latin typeface="Courier New" panose="02070309020205020404" pitchFamily="49" charset="0"/>
              </a:rPr>
              <a:t>   Qtr2=Qtr2*1.25;</a:t>
            </a:r>
          </a:p>
          <a:p>
            <a:pPr>
              <a:lnSpc>
                <a:spcPct val="85000"/>
              </a:lnSpc>
            </a:pPr>
            <a:r>
              <a:rPr lang="en-US" altLang="en-US" sz="2400" b="1">
                <a:solidFill>
                  <a:schemeClr val="tx1"/>
                </a:solidFill>
                <a:latin typeface="Courier New" panose="02070309020205020404" pitchFamily="49" charset="0"/>
              </a:rPr>
              <a:t>   Qtr3=Qtr3*1.25;</a:t>
            </a:r>
          </a:p>
          <a:p>
            <a:pPr>
              <a:lnSpc>
                <a:spcPct val="85000"/>
              </a:lnSpc>
            </a:pPr>
            <a:r>
              <a:rPr lang="en-US" altLang="en-US" sz="2400" b="1">
                <a:solidFill>
                  <a:schemeClr val="tx1"/>
                </a:solidFill>
                <a:latin typeface="Courier New" panose="02070309020205020404" pitchFamily="49" charset="0"/>
              </a:rPr>
              <a:t>   Qtr4=Qtr4*1.25;</a:t>
            </a:r>
          </a:p>
          <a:p>
            <a:pPr>
              <a:lnSpc>
                <a:spcPct val="85000"/>
              </a:lnSpc>
            </a:pPr>
            <a:r>
              <a:rPr lang="en-US" altLang="en-US" sz="2400" b="1">
                <a:solidFill>
                  <a:schemeClr val="tx1"/>
                </a:solidFill>
                <a:latin typeface="Courier New" panose="02070309020205020404" pitchFamily="49" charset="0"/>
              </a:rPr>
              <a:t>run;</a:t>
            </a:r>
          </a:p>
          <a:p>
            <a:pPr>
              <a:lnSpc>
                <a:spcPct val="85000"/>
              </a:lnSpc>
            </a:pPr>
            <a:r>
              <a:rPr lang="en-US" altLang="en-US" sz="2400" b="1">
                <a:solidFill>
                  <a:schemeClr val="tx1"/>
                </a:solidFill>
                <a:latin typeface="Courier New" panose="02070309020205020404" pitchFamily="49" charset="0"/>
              </a:rPr>
              <a:t>proc print data=charity noobs;</a:t>
            </a:r>
          </a:p>
          <a:p>
            <a:pPr>
              <a:lnSpc>
                <a:spcPct val="85000"/>
              </a:lnSpc>
            </a:pPr>
            <a:r>
              <a:rPr lang="en-US" altLang="en-US" sz="2400" b="1">
                <a:solidFill>
                  <a:schemeClr val="tx1"/>
                </a:solidFill>
                <a:latin typeface="Courier New" panose="02070309020205020404" pitchFamily="49" charset="0"/>
              </a:rPr>
              <a:t>run;                         </a:t>
            </a:r>
          </a:p>
        </p:txBody>
      </p:sp>
      <p:sp>
        <p:nvSpPr>
          <p:cNvPr id="79878" name="Rectangle 5"/>
          <p:cNvSpPr>
            <a:spLocks noChangeArrowheads="1"/>
          </p:cNvSpPr>
          <p:nvPr>
            <p:custDataLst>
              <p:tags r:id="rId1"/>
            </p:custDataLst>
          </p:nvPr>
        </p:nvSpPr>
        <p:spPr bwMode="auto">
          <a:xfrm>
            <a:off x="1447800" y="2895600"/>
            <a:ext cx="2763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9879" name="Rectangle 6"/>
          <p:cNvSpPr>
            <a:spLocks noChangeArrowheads="1"/>
          </p:cNvSpPr>
          <p:nvPr>
            <p:custDataLst>
              <p:tags r:id="rId2"/>
            </p:custDataLst>
          </p:nvPr>
        </p:nvSpPr>
        <p:spPr bwMode="auto">
          <a:xfrm>
            <a:off x="1447800" y="3206750"/>
            <a:ext cx="2763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9880" name="Rectangle 7"/>
          <p:cNvSpPr>
            <a:spLocks noChangeArrowheads="1"/>
          </p:cNvSpPr>
          <p:nvPr>
            <p:custDataLst>
              <p:tags r:id="rId3"/>
            </p:custDataLst>
          </p:nvPr>
        </p:nvSpPr>
        <p:spPr bwMode="auto">
          <a:xfrm>
            <a:off x="1447800" y="3517900"/>
            <a:ext cx="2763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9881" name="Rectangle 8"/>
          <p:cNvSpPr>
            <a:spLocks noChangeArrowheads="1"/>
          </p:cNvSpPr>
          <p:nvPr>
            <p:custDataLst>
              <p:tags r:id="rId4"/>
            </p:custDataLst>
          </p:nvPr>
        </p:nvSpPr>
        <p:spPr bwMode="auto">
          <a:xfrm>
            <a:off x="1447800" y="3829050"/>
            <a:ext cx="27638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79882" name="Text Box 9"/>
          <p:cNvSpPr txBox="1">
            <a:spLocks noChangeArrowheads="1"/>
          </p:cNvSpPr>
          <p:nvPr/>
        </p:nvSpPr>
        <p:spPr bwMode="auto">
          <a:xfrm>
            <a:off x="5537200" y="2933700"/>
            <a:ext cx="2347913" cy="11303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rgbClr val="000000"/>
                </a:solidFill>
                <a:latin typeface="Arial" panose="020B0604020202020204" pitchFamily="34" charset="0"/>
              </a:rPr>
              <a:t>do i=1 to 4;</a:t>
            </a:r>
          </a:p>
          <a:p>
            <a:pPr eaLnBrk="0" hangingPunct="0"/>
            <a:r>
              <a:rPr lang="en-US" altLang="en-US" sz="2000" b="1">
                <a:solidFill>
                  <a:srgbClr val="000000"/>
                </a:solidFill>
                <a:latin typeface="Arial" panose="020B0604020202020204" pitchFamily="34" charset="0"/>
              </a:rPr>
              <a:t>              ?</a:t>
            </a:r>
          </a:p>
          <a:p>
            <a:pPr eaLnBrk="0" hangingPunct="0"/>
            <a:r>
              <a:rPr lang="en-US" altLang="en-US" sz="2000" b="1">
                <a:solidFill>
                  <a:srgbClr val="000000"/>
                </a:solidFill>
                <a:latin typeface="Arial" panose="020B0604020202020204" pitchFamily="34" charset="0"/>
              </a:rPr>
              <a:t>end;</a:t>
            </a:r>
          </a:p>
        </p:txBody>
      </p:sp>
      <p:sp>
        <p:nvSpPr>
          <p:cNvPr id="79883" name="Oval 10"/>
          <p:cNvSpPr>
            <a:spLocks noChangeArrowheads="1"/>
          </p:cNvSpPr>
          <p:nvPr/>
        </p:nvSpPr>
        <p:spPr bwMode="auto">
          <a:xfrm>
            <a:off x="5967413" y="3336925"/>
            <a:ext cx="1543050" cy="36830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altLang="en-US" sz="2000" noProof="1">
              <a:solidFill>
                <a:srgbClr val="000000"/>
              </a:solidFill>
            </a:endParaRPr>
          </a:p>
        </p:txBody>
      </p:sp>
    </p:spTree>
    <p:extLst>
      <p:ext uri="{BB962C8B-B14F-4D97-AF65-F5344CB8AC3E}">
        <p14:creationId xmlns:p14="http://schemas.microsoft.com/office/powerpoint/2010/main" val="33600531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Use Arrays to Simplify Repetitive Calculations</a:t>
            </a:r>
          </a:p>
        </p:txBody>
      </p:sp>
      <p:sp>
        <p:nvSpPr>
          <p:cNvPr id="80899"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	An array provides an alternate way to access values </a:t>
            </a:r>
            <a:br>
              <a:rPr lang="en-US" altLang="en-US" smtClean="0"/>
            </a:br>
            <a:r>
              <a:rPr lang="en-US" altLang="en-US" smtClean="0"/>
              <a:t>	in the PDV, which simplifies repetitive calculations.</a:t>
            </a:r>
          </a:p>
          <a:p>
            <a:pPr marL="0" indent="0" eaLnBrk="1" hangingPunct="1"/>
            <a:endParaRPr lang="en-US" altLang="en-US" smtClean="0"/>
          </a:p>
        </p:txBody>
      </p:sp>
      <p:sp>
        <p:nvSpPr>
          <p:cNvPr id="8090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FCF80E3-899C-4250-A04D-4C61B120BBD7}" type="slidenum">
              <a:rPr lang="en-US" altLang="en-US"/>
              <a:pPr/>
              <a:t>78</a:t>
            </a:fld>
            <a:endParaRPr lang="en-US" altLang="en-US">
              <a:latin typeface="Times New Roman" panose="02020603050405020304" pitchFamily="18" charset="0"/>
            </a:endParaRPr>
          </a:p>
        </p:txBody>
      </p:sp>
      <p:graphicFrame>
        <p:nvGraphicFramePr>
          <p:cNvPr id="779361" name="Group 97"/>
          <p:cNvGraphicFramePr>
            <a:graphicFrameLocks noGrp="1"/>
          </p:cNvGraphicFramePr>
          <p:nvPr/>
        </p:nvGraphicFramePr>
        <p:xfrm>
          <a:off x="685800" y="5270500"/>
          <a:ext cx="7772400" cy="1320903"/>
        </p:xfrm>
        <a:graphic>
          <a:graphicData uri="http://schemas.openxmlformats.org/drawingml/2006/table">
            <a:tbl>
              <a:tblPr/>
              <a:tblGrid>
                <a:gridCol w="1554163"/>
                <a:gridCol w="1554162"/>
                <a:gridCol w="1555750"/>
                <a:gridCol w="1554163"/>
                <a:gridCol w="1554162"/>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0922" name="Text Box 4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80923" name="Text Box 49"/>
          <p:cNvSpPr txBox="1">
            <a:spLocks noChangeArrowheads="1"/>
          </p:cNvSpPr>
          <p:nvPr/>
        </p:nvSpPr>
        <p:spPr bwMode="auto">
          <a:xfrm>
            <a:off x="666750" y="1889125"/>
            <a:ext cx="5981700" cy="3251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   </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Qtr1=Qtr1*1.25;  </a:t>
            </a:r>
          </a:p>
          <a:p>
            <a:pPr>
              <a:lnSpc>
                <a:spcPct val="85000"/>
              </a:lnSpc>
            </a:pPr>
            <a:r>
              <a:rPr lang="en-US" altLang="en-US" sz="2400" b="1">
                <a:solidFill>
                  <a:schemeClr val="tx1"/>
                </a:solidFill>
                <a:latin typeface="Courier New" panose="02070309020205020404" pitchFamily="49" charset="0"/>
              </a:rPr>
              <a:t>   Qtr2=Qtr2*1.25;</a:t>
            </a:r>
          </a:p>
          <a:p>
            <a:pPr>
              <a:lnSpc>
                <a:spcPct val="85000"/>
              </a:lnSpc>
            </a:pPr>
            <a:r>
              <a:rPr lang="en-US" altLang="en-US" sz="2400" b="1">
                <a:solidFill>
                  <a:schemeClr val="tx1"/>
                </a:solidFill>
                <a:latin typeface="Courier New" panose="02070309020205020404" pitchFamily="49" charset="0"/>
              </a:rPr>
              <a:t>   Qtr3=Qtr3*1.25;         </a:t>
            </a:r>
          </a:p>
          <a:p>
            <a:pPr>
              <a:lnSpc>
                <a:spcPct val="85000"/>
              </a:lnSpc>
            </a:pPr>
            <a:r>
              <a:rPr lang="en-US" altLang="en-US" sz="2400" b="1">
                <a:solidFill>
                  <a:schemeClr val="tx1"/>
                </a:solidFill>
                <a:latin typeface="Courier New" panose="02070309020205020404" pitchFamily="49" charset="0"/>
              </a:rPr>
              <a:t>   Qtr4=Qtr4*1.25;</a:t>
            </a:r>
          </a:p>
          <a:p>
            <a:pPr>
              <a:lnSpc>
                <a:spcPct val="85000"/>
              </a:lnSpc>
            </a:pPr>
            <a:r>
              <a:rPr lang="en-US" altLang="en-US" sz="2400" b="1">
                <a:solidFill>
                  <a:schemeClr val="tx1"/>
                </a:solidFill>
                <a:latin typeface="Courier New" panose="02070309020205020404" pitchFamily="49" charset="0"/>
              </a:rPr>
              <a:t>run;</a:t>
            </a:r>
          </a:p>
          <a:p>
            <a:pPr>
              <a:lnSpc>
                <a:spcPct val="85000"/>
              </a:lnSpc>
            </a:pPr>
            <a:r>
              <a:rPr lang="en-US" altLang="en-US" sz="2400" b="1">
                <a:solidFill>
                  <a:schemeClr val="tx1"/>
                </a:solidFill>
                <a:latin typeface="Courier New" panose="02070309020205020404" pitchFamily="49" charset="0"/>
              </a:rPr>
              <a:t>proc print data=charity noobs;</a:t>
            </a:r>
          </a:p>
          <a:p>
            <a:pPr>
              <a:lnSpc>
                <a:spcPct val="85000"/>
              </a:lnSpc>
            </a:pPr>
            <a:r>
              <a:rPr lang="en-US" altLang="en-US" sz="2400" b="1">
                <a:solidFill>
                  <a:schemeClr val="tx1"/>
                </a:solidFill>
                <a:latin typeface="Courier New" panose="02070309020205020404" pitchFamily="49" charset="0"/>
              </a:rPr>
              <a:t>run;                         </a:t>
            </a:r>
          </a:p>
        </p:txBody>
      </p:sp>
      <p:sp>
        <p:nvSpPr>
          <p:cNvPr id="80924" name="AutoShape 50"/>
          <p:cNvSpPr>
            <a:spLocks/>
          </p:cNvSpPr>
          <p:nvPr/>
        </p:nvSpPr>
        <p:spPr bwMode="auto">
          <a:xfrm rot="5400000">
            <a:off x="5163344" y="2289969"/>
            <a:ext cx="381000" cy="6230938"/>
          </a:xfrm>
          <a:prstGeom prst="leftBrace">
            <a:avLst>
              <a:gd name="adj1" fmla="val 136285"/>
              <a:gd name="adj2" fmla="val 50000"/>
            </a:avLst>
          </a:prstGeom>
          <a:noFill/>
          <a:ln w="38100">
            <a:solidFill>
              <a:srgbClr val="990033"/>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rot="10800000" vert="eaVert" wrap="none" lIns="88900" tIns="88900" rIns="88900" bIns="88900" anchor="ctr"/>
          <a:lstStyle/>
          <a:p>
            <a:pPr algn="ctr" eaLnBrk="0" hangingPunct="0"/>
            <a:endParaRPr lang="en-US" altLang="en-US" noProof="1">
              <a:solidFill>
                <a:srgbClr val="990033"/>
              </a:solidFill>
            </a:endParaRPr>
          </a:p>
        </p:txBody>
      </p:sp>
      <p:sp>
        <p:nvSpPr>
          <p:cNvPr id="80925" name="AutoShape 51"/>
          <p:cNvSpPr>
            <a:spLocks/>
          </p:cNvSpPr>
          <p:nvPr/>
        </p:nvSpPr>
        <p:spPr bwMode="auto">
          <a:xfrm>
            <a:off x="6096000" y="4006850"/>
            <a:ext cx="2895600" cy="793750"/>
          </a:xfrm>
          <a:prstGeom prst="borderCallout2">
            <a:avLst>
              <a:gd name="adj1" fmla="val 52852"/>
              <a:gd name="adj2" fmla="val -444"/>
              <a:gd name="adj3" fmla="val 55972"/>
              <a:gd name="adj4" fmla="val -648"/>
              <a:gd name="adj5" fmla="val 196731"/>
              <a:gd name="adj6" fmla="val -23463"/>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An array can be used to access </a:t>
            </a:r>
            <a:r>
              <a:rPr lang="en-US" altLang="en-US" b="1">
                <a:solidFill>
                  <a:schemeClr val="tx1"/>
                </a:solidFill>
                <a:latin typeface="Courier New" panose="02070309020205020404" pitchFamily="49" charset="0"/>
              </a:rPr>
              <a:t>Qtr1</a:t>
            </a:r>
            <a:r>
              <a:rPr lang="en-US" altLang="en-US" sz="2000" b="1">
                <a:solidFill>
                  <a:schemeClr val="tx1"/>
                </a:solidFill>
              </a:rPr>
              <a:t>-</a:t>
            </a:r>
            <a:r>
              <a:rPr lang="en-US" altLang="en-US" b="1">
                <a:solidFill>
                  <a:schemeClr val="tx1"/>
                </a:solidFill>
                <a:latin typeface="Courier New" panose="02070309020205020404" pitchFamily="49" charset="0"/>
              </a:rPr>
              <a:t>Qtr4</a:t>
            </a:r>
            <a:r>
              <a:rPr lang="en-US" altLang="en-US" sz="2000" b="1">
                <a:solidFill>
                  <a:schemeClr val="tx1"/>
                </a:solidFill>
              </a:rPr>
              <a:t>.</a:t>
            </a:r>
          </a:p>
        </p:txBody>
      </p:sp>
    </p:spTree>
    <p:extLst>
      <p:ext uri="{BB962C8B-B14F-4D97-AF65-F5344CB8AC3E}">
        <p14:creationId xmlns:p14="http://schemas.microsoft.com/office/powerpoint/2010/main" val="14132406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mtClean="0"/>
              <a:t>What is a SAS Array?</a:t>
            </a:r>
          </a:p>
        </p:txBody>
      </p:sp>
      <p:sp>
        <p:nvSpPr>
          <p:cNvPr id="81923"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	A </a:t>
            </a:r>
            <a:r>
              <a:rPr lang="en-US" altLang="en-US" i="1" smtClean="0"/>
              <a:t>SAS array</a:t>
            </a:r>
            <a:r>
              <a:rPr lang="en-US" altLang="en-US" smtClean="0"/>
              <a:t> </a:t>
            </a:r>
          </a:p>
          <a:p>
            <a:pPr lvl="1" eaLnBrk="1" hangingPunct="1">
              <a:buFont typeface="Wingdings" panose="05000000000000000000" pitchFamily="2" charset="2"/>
              <a:buChar char="§"/>
            </a:pPr>
            <a:r>
              <a:rPr lang="en-US" altLang="en-US" smtClean="0"/>
              <a:t>is a temporary grouping of SAS variables that are arranged in a particular order</a:t>
            </a:r>
          </a:p>
          <a:p>
            <a:pPr lvl="1" eaLnBrk="1" hangingPunct="1">
              <a:buFont typeface="Wingdings" panose="05000000000000000000" pitchFamily="2" charset="2"/>
              <a:buChar char="§"/>
            </a:pPr>
            <a:r>
              <a:rPr lang="en-US" altLang="en-US" smtClean="0"/>
              <a:t>is identified by an </a:t>
            </a:r>
            <a:r>
              <a:rPr lang="en-US" altLang="en-US" i="1" smtClean="0"/>
              <a:t>array name</a:t>
            </a:r>
            <a:r>
              <a:rPr lang="en-US" altLang="en-US" smtClean="0"/>
              <a:t> </a:t>
            </a:r>
          </a:p>
          <a:p>
            <a:pPr lvl="1" eaLnBrk="1" hangingPunct="1">
              <a:buFont typeface="Wingdings" panose="05000000000000000000" pitchFamily="2" charset="2"/>
              <a:buChar char="§"/>
            </a:pPr>
            <a:r>
              <a:rPr lang="en-US" altLang="en-US" smtClean="0"/>
              <a:t>must contain all numeric or all character variables</a:t>
            </a:r>
          </a:p>
          <a:p>
            <a:pPr lvl="1" eaLnBrk="1" hangingPunct="1">
              <a:buFont typeface="Wingdings" panose="05000000000000000000" pitchFamily="2" charset="2"/>
              <a:buChar char="§"/>
            </a:pPr>
            <a:r>
              <a:rPr lang="en-US" altLang="en-US" smtClean="0"/>
              <a:t>exists only for the duration of the current DATA step </a:t>
            </a:r>
          </a:p>
          <a:p>
            <a:pPr lvl="1" eaLnBrk="1" hangingPunct="1">
              <a:buFont typeface="Wingdings" panose="05000000000000000000" pitchFamily="2" charset="2"/>
              <a:buChar char="§"/>
            </a:pPr>
            <a:r>
              <a:rPr lang="en-US" altLang="en-US" smtClean="0"/>
              <a:t>is </a:t>
            </a:r>
            <a:r>
              <a:rPr lang="en-US" altLang="en-US" b="1" smtClean="0"/>
              <a:t>not</a:t>
            </a:r>
            <a:r>
              <a:rPr lang="en-US" altLang="en-US" smtClean="0"/>
              <a:t> a variable. </a:t>
            </a:r>
          </a:p>
        </p:txBody>
      </p:sp>
      <p:sp>
        <p:nvSpPr>
          <p:cNvPr id="8192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518665-E469-40E4-96F1-024F3CCA569B}" type="slidenum">
              <a:rPr lang="en-US" altLang="en-US"/>
              <a:pPr/>
              <a:t>79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211397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a:spLocks noGrp="1" noChangeArrowheads="1"/>
          </p:cNvSpPr>
          <p:nvPr>
            <p:ph type="title"/>
          </p:nvPr>
        </p:nvSpPr>
        <p:spPr/>
        <p:txBody>
          <a:bodyPr/>
          <a:lstStyle/>
          <a:p>
            <a:pPr eaLnBrk="1" hangingPunct="1"/>
            <a:r>
              <a:rPr lang="en-US" altLang="en-US" smtClean="0"/>
              <a:t>DO Loop Processing</a:t>
            </a:r>
          </a:p>
        </p:txBody>
      </p:sp>
      <p:sp>
        <p:nvSpPr>
          <p:cNvPr id="9219" name="Rectangle 19"/>
          <p:cNvSpPr>
            <a:spLocks noGrp="1" noChangeArrowheads="1"/>
          </p:cNvSpPr>
          <p:nvPr>
            <p:ph idx="1"/>
          </p:nvPr>
        </p:nvSpPr>
        <p:spPr>
          <a:xfrm>
            <a:off x="312738" y="757238"/>
            <a:ext cx="8461375" cy="4513262"/>
          </a:xfrm>
        </p:spPr>
        <p:txBody>
          <a:bodyPr/>
          <a:lstStyle/>
          <a:p>
            <a:pPr marL="0" indent="0" eaLnBrk="1" hangingPunct="1">
              <a:spcBef>
                <a:spcPct val="50000"/>
              </a:spcBef>
              <a:buClrTx/>
              <a:buFontTx/>
              <a:buNone/>
            </a:pPr>
            <a:endParaRPr lang="en-US" altLang="en-US" smtClean="0"/>
          </a:p>
          <a:p>
            <a:pPr marL="0" indent="0" eaLnBrk="1" hangingPunct="1">
              <a:spcBef>
                <a:spcPct val="50000"/>
              </a:spcBef>
              <a:buClrTx/>
              <a:buFontTx/>
              <a:buNone/>
            </a:pPr>
            <a:r>
              <a:rPr lang="en-US" altLang="en-US" smtClean="0"/>
              <a:t>Use DO loops to perform the repetitive calculations.</a:t>
            </a:r>
          </a:p>
          <a:p>
            <a:pPr marL="0" indent="0" eaLnBrk="1" hangingPunct="1">
              <a:buFont typeface="Times New Roman" panose="02020603050405020304" pitchFamily="18" charset="0"/>
              <a:buNone/>
            </a:pPr>
            <a:endParaRPr lang="en-US" altLang="en-US" smtClean="0"/>
          </a:p>
        </p:txBody>
      </p:sp>
      <p:sp>
        <p:nvSpPr>
          <p:cNvPr id="922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3FF92B-6F36-467A-85CE-D451D3D5D589}" type="slidenum">
              <a:rPr lang="en-US" altLang="en-US"/>
              <a:pPr/>
              <a:t>8</a:t>
            </a:fld>
            <a:endParaRPr lang="en-US" altLang="en-US">
              <a:latin typeface="Times New Roman" panose="02020603050405020304" pitchFamily="18" charset="0"/>
            </a:endParaRPr>
          </a:p>
        </p:txBody>
      </p:sp>
      <p:sp>
        <p:nvSpPr>
          <p:cNvPr id="9221" name="Text Box 6"/>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222" name="Text Box 8"/>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223"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p207d02</a:t>
            </a:r>
          </a:p>
        </p:txBody>
      </p:sp>
      <p:sp>
        <p:nvSpPr>
          <p:cNvPr id="9224" name="Text Box 11"/>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225" name="Rectangle 14"/>
          <p:cNvSpPr>
            <a:spLocks noChangeArrowheads="1"/>
          </p:cNvSpPr>
          <p:nvPr>
            <p:custDataLst>
              <p:tags r:id="rId1"/>
            </p:custDataLst>
          </p:nvPr>
        </p:nvSpPr>
        <p:spPr bwMode="auto">
          <a:xfrm>
            <a:off x="1298575" y="2606675"/>
            <a:ext cx="2470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26" name="Rectangle 15"/>
          <p:cNvSpPr>
            <a:spLocks noChangeArrowheads="1"/>
          </p:cNvSpPr>
          <p:nvPr>
            <p:custDataLst>
              <p:tags r:id="rId2"/>
            </p:custDataLst>
          </p:nvPr>
        </p:nvSpPr>
        <p:spPr bwMode="auto">
          <a:xfrm>
            <a:off x="1298575" y="3228975"/>
            <a:ext cx="8286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27" name="Text Box 20"/>
          <p:cNvSpPr txBox="1">
            <a:spLocks noChangeArrowheads="1"/>
          </p:cNvSpPr>
          <p:nvPr/>
        </p:nvSpPr>
        <p:spPr bwMode="auto">
          <a:xfrm>
            <a:off x="1544638" y="33718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9228" name="Rectangle 21"/>
          <p:cNvSpPr>
            <a:spLocks noChangeArrowheads="1"/>
          </p:cNvSpPr>
          <p:nvPr/>
        </p:nvSpPr>
        <p:spPr bwMode="auto">
          <a:xfrm>
            <a:off x="723900" y="1952625"/>
            <a:ext cx="6169025" cy="2466975"/>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buClr>
                <a:schemeClr val="tx1"/>
              </a:buClr>
              <a:buFont typeface="Monotype Sorts" pitchFamily="2" charset="2"/>
              <a:buNone/>
            </a:pPr>
            <a:r>
              <a:rPr lang="en-US" altLang="en-US" b="1">
                <a:solidFill>
                  <a:schemeClr val="tx1"/>
                </a:solidFill>
                <a:latin typeface="Courier New" panose="02070309020205020404" pitchFamily="49" charset="0"/>
              </a:rPr>
              <a:t>data compound(drop=i);</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Amount=50000;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Rate=.045;</a:t>
            </a:r>
          </a:p>
          <a:p>
            <a:pPr eaLnBrk="0" hangingPunct="0">
              <a:lnSpc>
                <a:spcPct val="85000"/>
              </a:lnSpc>
            </a:pPr>
            <a:r>
              <a:rPr lang="en-US" altLang="en-US" b="1">
                <a:solidFill>
                  <a:schemeClr val="tx1"/>
                </a:solidFill>
                <a:latin typeface="Courier New" panose="02070309020205020404" pitchFamily="49" charset="0"/>
              </a:rPr>
              <a:t>   do i=1 to 20;</a:t>
            </a:r>
          </a:p>
          <a:p>
            <a:pPr eaLnBrk="0" hangingPunct="0">
              <a:lnSpc>
                <a:spcPct val="85000"/>
              </a:lnSpc>
            </a:pPr>
            <a:r>
              <a:rPr lang="en-US" altLang="en-US" b="1">
                <a:solidFill>
                  <a:schemeClr val="tx1"/>
                </a:solidFill>
                <a:latin typeface="Courier New" panose="02070309020205020404" pitchFamily="49" charset="0"/>
              </a:rPr>
              <a:t>      Yearly +(Yearly+Amount)*Rate;</a:t>
            </a:r>
          </a:p>
          <a:p>
            <a:pPr eaLnBrk="0" hangingPunct="0">
              <a:lnSpc>
                <a:spcPct val="85000"/>
              </a:lnSpc>
            </a:pP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do i=1 to 80;</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Quarterly+((Quarterly+Amount)*Rate/4);</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   end;</a:t>
            </a:r>
            <a:br>
              <a:rPr lang="en-US" altLang="en-US" b="1">
                <a:solidFill>
                  <a:schemeClr val="tx1"/>
                </a:solidFill>
                <a:latin typeface="Courier New" panose="02070309020205020404" pitchFamily="49" charset="0"/>
              </a:rPr>
            </a:br>
            <a:r>
              <a:rPr lang="en-US" altLang="en-US" b="1">
                <a:solidFill>
                  <a:schemeClr val="tx1"/>
                </a:solidFill>
                <a:latin typeface="Courier New" panose="02070309020205020404" pitchFamily="49" charset="0"/>
              </a:rPr>
              <a:t>run;</a:t>
            </a:r>
          </a:p>
        </p:txBody>
      </p:sp>
      <p:sp>
        <p:nvSpPr>
          <p:cNvPr id="9229" name="Rectangle 22"/>
          <p:cNvSpPr>
            <a:spLocks noChangeArrowheads="1"/>
          </p:cNvSpPr>
          <p:nvPr>
            <p:custDataLst>
              <p:tags r:id="rId3"/>
            </p:custDataLst>
          </p:nvPr>
        </p:nvSpPr>
        <p:spPr bwMode="auto">
          <a:xfrm>
            <a:off x="1066800" y="2638425"/>
            <a:ext cx="2398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30" name="Rectangle 23"/>
          <p:cNvSpPr>
            <a:spLocks noChangeArrowheads="1"/>
          </p:cNvSpPr>
          <p:nvPr>
            <p:custDataLst>
              <p:tags r:id="rId4"/>
            </p:custDataLst>
          </p:nvPr>
        </p:nvSpPr>
        <p:spPr bwMode="auto">
          <a:xfrm>
            <a:off x="1544638" y="2946400"/>
            <a:ext cx="5237162" cy="26828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31" name="Rectangle 24"/>
          <p:cNvSpPr>
            <a:spLocks noChangeArrowheads="1"/>
          </p:cNvSpPr>
          <p:nvPr>
            <p:custDataLst>
              <p:tags r:id="rId5"/>
            </p:custDataLst>
          </p:nvPr>
        </p:nvSpPr>
        <p:spPr bwMode="auto">
          <a:xfrm>
            <a:off x="1062038" y="3209925"/>
            <a:ext cx="660400" cy="1682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32" name="Rectangle 25"/>
          <p:cNvSpPr>
            <a:spLocks noChangeArrowheads="1"/>
          </p:cNvSpPr>
          <p:nvPr>
            <p:custDataLst>
              <p:tags r:id="rId6"/>
            </p:custDataLst>
          </p:nvPr>
        </p:nvSpPr>
        <p:spPr bwMode="auto">
          <a:xfrm>
            <a:off x="1090613" y="3378200"/>
            <a:ext cx="2398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33" name="Rectangle 26"/>
          <p:cNvSpPr>
            <a:spLocks noChangeArrowheads="1"/>
          </p:cNvSpPr>
          <p:nvPr>
            <p:custDataLst>
              <p:tags r:id="rId7"/>
            </p:custDataLst>
          </p:nvPr>
        </p:nvSpPr>
        <p:spPr bwMode="auto">
          <a:xfrm>
            <a:off x="1598613" y="3667125"/>
            <a:ext cx="5183187" cy="263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234" name="Rectangle 27"/>
          <p:cNvSpPr>
            <a:spLocks noChangeArrowheads="1"/>
          </p:cNvSpPr>
          <p:nvPr>
            <p:custDataLst>
              <p:tags r:id="rId8"/>
            </p:custDataLst>
          </p:nvPr>
        </p:nvSpPr>
        <p:spPr bwMode="auto">
          <a:xfrm>
            <a:off x="1090613" y="3930650"/>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71769259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solidFill>
                  <a:schemeClr val="bg1"/>
                </a:solidFill>
              </a:rPr>
              <a:t>Why Use a SAS Array?</a:t>
            </a:r>
          </a:p>
        </p:txBody>
      </p:sp>
      <p:sp>
        <p:nvSpPr>
          <p:cNvPr id="8294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C53270-7A17-437D-B533-E2B05614C652}" type="slidenum">
              <a:rPr lang="en-US" altLang="en-US">
                <a:solidFill>
                  <a:schemeClr val="tx1"/>
                </a:solidFill>
              </a:rPr>
              <a:pPr/>
              <a:t>80</a:t>
            </a:fld>
            <a:endParaRPr lang="en-US" altLang="en-US">
              <a:solidFill>
                <a:schemeClr val="tx1"/>
              </a:solidFill>
              <a:latin typeface="Times New Roman" panose="02020603050405020304" pitchFamily="18" charset="0"/>
            </a:endParaRPr>
          </a:p>
        </p:txBody>
      </p:sp>
      <p:grpSp>
        <p:nvGrpSpPr>
          <p:cNvPr id="82948" name="Group 169"/>
          <p:cNvGrpSpPr>
            <a:grpSpLocks/>
          </p:cNvGrpSpPr>
          <p:nvPr/>
        </p:nvGrpSpPr>
        <p:grpSpPr bwMode="auto">
          <a:xfrm>
            <a:off x="2614613" y="2679700"/>
            <a:ext cx="5484812" cy="896938"/>
            <a:chOff x="1584" y="720"/>
            <a:chExt cx="3455" cy="565"/>
          </a:xfrm>
        </p:grpSpPr>
        <p:sp>
          <p:nvSpPr>
            <p:cNvPr id="82972" name="Text Box 170"/>
            <p:cNvSpPr txBox="1">
              <a:spLocks noChangeArrowheads="1"/>
            </p:cNvSpPr>
            <p:nvPr/>
          </p:nvSpPr>
          <p:spPr bwMode="auto">
            <a:xfrm>
              <a:off x="2793" y="720"/>
              <a:ext cx="779" cy="233"/>
            </a:xfrm>
            <a:prstGeom prst="rect">
              <a:avLst/>
            </a:prstGeom>
            <a:solidFill>
              <a:srgbClr val="00349C"/>
            </a:solidFill>
            <a:ln w="28575">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r>
                <a:rPr lang="en-US" altLang="en-US" b="1">
                  <a:latin typeface="Arial" panose="020B0604020202020204" pitchFamily="34" charset="0"/>
                </a:rPr>
                <a:t>CONTRIB</a:t>
              </a:r>
            </a:p>
          </p:txBody>
        </p:sp>
        <p:grpSp>
          <p:nvGrpSpPr>
            <p:cNvPr id="82973" name="Group 171"/>
            <p:cNvGrpSpPr>
              <a:grpSpLocks/>
            </p:cNvGrpSpPr>
            <p:nvPr/>
          </p:nvGrpSpPr>
          <p:grpSpPr bwMode="auto">
            <a:xfrm>
              <a:off x="1584" y="1019"/>
              <a:ext cx="3455" cy="266"/>
              <a:chOff x="1584" y="1019"/>
              <a:chExt cx="3455" cy="266"/>
            </a:xfrm>
          </p:grpSpPr>
          <p:cxnSp>
            <p:nvCxnSpPr>
              <p:cNvPr id="82974" name="AutoShape 172"/>
              <p:cNvCxnSpPr>
                <a:cxnSpLocks noChangeShapeType="1"/>
              </p:cNvCxnSpPr>
              <p:nvPr/>
            </p:nvCxnSpPr>
            <p:spPr bwMode="auto">
              <a:xfrm rot="-5400000">
                <a:off x="2895" y="846"/>
                <a:ext cx="237" cy="585"/>
              </a:xfrm>
              <a:prstGeom prst="bentConnector3">
                <a:avLst>
                  <a:gd name="adj1" fmla="val 45991"/>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2975" name="AutoShape 173"/>
              <p:cNvCxnSpPr>
                <a:cxnSpLocks noChangeShapeType="1"/>
              </p:cNvCxnSpPr>
              <p:nvPr/>
            </p:nvCxnSpPr>
            <p:spPr bwMode="auto">
              <a:xfrm rot="5400000" flipH="1">
                <a:off x="3480" y="845"/>
                <a:ext cx="237" cy="587"/>
              </a:xfrm>
              <a:prstGeom prst="bentConnector3">
                <a:avLst>
                  <a:gd name="adj1" fmla="val 45569"/>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2976" name="AutoShape 174"/>
              <p:cNvCxnSpPr>
                <a:cxnSpLocks noChangeShapeType="1"/>
              </p:cNvCxnSpPr>
              <p:nvPr/>
            </p:nvCxnSpPr>
            <p:spPr bwMode="auto">
              <a:xfrm rot="-5400000">
                <a:off x="2315" y="288"/>
                <a:ext cx="266" cy="1728"/>
              </a:xfrm>
              <a:prstGeom prst="bentConnector3">
                <a:avLst>
                  <a:gd name="adj1" fmla="val 51880"/>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2977" name="AutoShape 175"/>
              <p:cNvCxnSpPr>
                <a:cxnSpLocks noChangeShapeType="1"/>
              </p:cNvCxnSpPr>
              <p:nvPr/>
            </p:nvCxnSpPr>
            <p:spPr bwMode="auto">
              <a:xfrm rot="5400000" flipH="1">
                <a:off x="4043" y="288"/>
                <a:ext cx="265" cy="1727"/>
              </a:xfrm>
              <a:prstGeom prst="bentConnector3">
                <a:avLst>
                  <a:gd name="adj1" fmla="val 52074"/>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grpSp>
      </p:grpSp>
      <p:graphicFrame>
        <p:nvGraphicFramePr>
          <p:cNvPr id="181482" name="Group 234"/>
          <p:cNvGraphicFramePr>
            <a:graphicFrameLocks noGrp="1"/>
          </p:cNvGraphicFramePr>
          <p:nvPr/>
        </p:nvGraphicFramePr>
        <p:xfrm>
          <a:off x="587375" y="3176588"/>
          <a:ext cx="7772400" cy="1320903"/>
        </p:xfrm>
        <a:graphic>
          <a:graphicData uri="http://schemas.openxmlformats.org/drawingml/2006/table">
            <a:tbl>
              <a:tblPr/>
              <a:tblGrid>
                <a:gridCol w="1554163"/>
                <a:gridCol w="1554162"/>
                <a:gridCol w="1555750"/>
                <a:gridCol w="1554163"/>
                <a:gridCol w="1554162"/>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2970" name="Text Box 163"/>
          <p:cNvSpPr txBox="1">
            <a:spLocks noChangeArrowheads="1"/>
          </p:cNvSpPr>
          <p:nvPr/>
        </p:nvSpPr>
        <p:spPr bwMode="auto">
          <a:xfrm>
            <a:off x="611188" y="995363"/>
            <a:ext cx="725328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20000"/>
              </a:spcBef>
              <a:buClr>
                <a:schemeClr val="tx1"/>
              </a:buClr>
              <a:buFont typeface="Monotype Sorts" pitchFamily="2" charset="2"/>
              <a:buNone/>
            </a:pPr>
            <a:r>
              <a:rPr lang="en-US" altLang="en-US" sz="2400">
                <a:solidFill>
                  <a:schemeClr val="tx1"/>
                </a:solidFill>
                <a:latin typeface="Arial" panose="020B0604020202020204" pitchFamily="34" charset="0"/>
              </a:rPr>
              <a:t>Create an array named </a:t>
            </a:r>
            <a:r>
              <a:rPr lang="en-US" altLang="en-US" sz="2800" b="1">
                <a:solidFill>
                  <a:schemeClr val="tx1"/>
                </a:solidFill>
                <a:latin typeface="Courier New" panose="02070309020205020404" pitchFamily="49" charset="0"/>
              </a:rPr>
              <a:t>Contrib</a:t>
            </a:r>
            <a:r>
              <a:rPr lang="en-US" altLang="en-US" sz="2400">
                <a:solidFill>
                  <a:schemeClr val="tx1"/>
                </a:solidFill>
                <a:latin typeface="Arial" panose="020B0604020202020204" pitchFamily="34" charset="0"/>
              </a:rPr>
              <a:t> and use it to access the four numeric variables, </a:t>
            </a:r>
            <a:r>
              <a:rPr lang="en-US" altLang="en-US" sz="2800" b="1">
                <a:solidFill>
                  <a:schemeClr val="tx1"/>
                </a:solidFill>
                <a:latin typeface="Courier New" panose="02070309020205020404" pitchFamily="49" charset="0"/>
              </a:rPr>
              <a:t>Qtr1</a:t>
            </a:r>
            <a:r>
              <a:rPr lang="en-US" altLang="en-US" sz="2400">
                <a:solidFill>
                  <a:schemeClr val="tx1"/>
                </a:solidFill>
                <a:latin typeface="Arial" panose="020B0604020202020204" pitchFamily="34" charset="0"/>
              </a:rPr>
              <a:t> – </a:t>
            </a:r>
            <a:r>
              <a:rPr lang="en-US" altLang="en-US" sz="2800" b="1">
                <a:solidFill>
                  <a:schemeClr val="tx1"/>
                </a:solidFill>
                <a:latin typeface="Courier New" panose="02070309020205020404" pitchFamily="49" charset="0"/>
              </a:rPr>
              <a:t>Qtr4</a:t>
            </a:r>
            <a:r>
              <a:rPr lang="en-US" altLang="en-US" sz="2400">
                <a:solidFill>
                  <a:schemeClr val="tx1"/>
                </a:solidFill>
                <a:latin typeface="Arial" panose="020B0604020202020204" pitchFamily="34" charset="0"/>
              </a:rPr>
              <a:t>.   </a:t>
            </a:r>
          </a:p>
        </p:txBody>
      </p:sp>
      <p:sp>
        <p:nvSpPr>
          <p:cNvPr id="82971" name="AutoShape 202"/>
          <p:cNvSpPr>
            <a:spLocks/>
          </p:cNvSpPr>
          <p:nvPr/>
        </p:nvSpPr>
        <p:spPr bwMode="auto">
          <a:xfrm>
            <a:off x="1878013" y="2649538"/>
            <a:ext cx="1752600" cy="485775"/>
          </a:xfrm>
          <a:prstGeom prst="borderCallout1">
            <a:avLst>
              <a:gd name="adj1" fmla="val 51481"/>
              <a:gd name="adj2" fmla="val 101255"/>
              <a:gd name="adj3" fmla="val 51819"/>
              <a:gd name="adj4" fmla="val 149097"/>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Array Name</a:t>
            </a:r>
          </a:p>
        </p:txBody>
      </p:sp>
    </p:spTree>
    <p:extLst>
      <p:ext uri="{BB962C8B-B14F-4D97-AF65-F5344CB8AC3E}">
        <p14:creationId xmlns:p14="http://schemas.microsoft.com/office/powerpoint/2010/main" val="29704967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Grp="1" noChangeArrowheads="1"/>
          </p:cNvSpPr>
          <p:nvPr>
            <p:ph type="title"/>
          </p:nvPr>
        </p:nvSpPr>
        <p:spPr/>
        <p:txBody>
          <a:bodyPr/>
          <a:lstStyle/>
          <a:p>
            <a:pPr eaLnBrk="1" hangingPunct="1"/>
            <a:r>
              <a:rPr lang="en-US" altLang="en-US" smtClean="0">
                <a:solidFill>
                  <a:schemeClr val="bg1"/>
                </a:solidFill>
              </a:rPr>
              <a:t>Array Elements</a:t>
            </a:r>
          </a:p>
        </p:txBody>
      </p:sp>
      <p:sp>
        <p:nvSpPr>
          <p:cNvPr id="83971"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9F606B8-8DD0-4D58-BB28-8A6A4845337F}" type="slidenum">
              <a:rPr lang="en-US" altLang="en-US">
                <a:solidFill>
                  <a:schemeClr val="tx1"/>
                </a:solidFill>
              </a:rPr>
              <a:pPr/>
              <a:t>81</a:t>
            </a:fld>
            <a:endParaRPr lang="en-US" altLang="en-US">
              <a:solidFill>
                <a:schemeClr val="tx1"/>
              </a:solidFill>
              <a:latin typeface="Times New Roman" panose="02020603050405020304" pitchFamily="18" charset="0"/>
            </a:endParaRPr>
          </a:p>
        </p:txBody>
      </p:sp>
      <p:grpSp>
        <p:nvGrpSpPr>
          <p:cNvPr id="83972" name="Group 2"/>
          <p:cNvGrpSpPr>
            <a:grpSpLocks/>
          </p:cNvGrpSpPr>
          <p:nvPr/>
        </p:nvGrpSpPr>
        <p:grpSpPr bwMode="auto">
          <a:xfrm>
            <a:off x="2614613" y="2679700"/>
            <a:ext cx="5484812" cy="896938"/>
            <a:chOff x="1584" y="720"/>
            <a:chExt cx="3455" cy="565"/>
          </a:xfrm>
        </p:grpSpPr>
        <p:sp>
          <p:nvSpPr>
            <p:cNvPr id="84000" name="Text Box 3"/>
            <p:cNvSpPr txBox="1">
              <a:spLocks noChangeArrowheads="1"/>
            </p:cNvSpPr>
            <p:nvPr/>
          </p:nvSpPr>
          <p:spPr bwMode="auto">
            <a:xfrm>
              <a:off x="2793" y="720"/>
              <a:ext cx="779" cy="233"/>
            </a:xfrm>
            <a:prstGeom prst="rect">
              <a:avLst/>
            </a:prstGeom>
            <a:solidFill>
              <a:srgbClr val="00349C"/>
            </a:solidFill>
            <a:ln w="28575">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r>
                <a:rPr lang="en-US" altLang="en-US" b="1">
                  <a:latin typeface="Arial" panose="020B0604020202020204" pitchFamily="34" charset="0"/>
                </a:rPr>
                <a:t>CONTRIB</a:t>
              </a:r>
            </a:p>
          </p:txBody>
        </p:sp>
        <p:grpSp>
          <p:nvGrpSpPr>
            <p:cNvPr id="84001" name="Group 4"/>
            <p:cNvGrpSpPr>
              <a:grpSpLocks/>
            </p:cNvGrpSpPr>
            <p:nvPr/>
          </p:nvGrpSpPr>
          <p:grpSpPr bwMode="auto">
            <a:xfrm>
              <a:off x="1584" y="1019"/>
              <a:ext cx="3455" cy="266"/>
              <a:chOff x="1584" y="1019"/>
              <a:chExt cx="3455" cy="266"/>
            </a:xfrm>
          </p:grpSpPr>
          <p:cxnSp>
            <p:nvCxnSpPr>
              <p:cNvPr id="84002" name="AutoShape 5"/>
              <p:cNvCxnSpPr>
                <a:cxnSpLocks noChangeShapeType="1"/>
              </p:cNvCxnSpPr>
              <p:nvPr/>
            </p:nvCxnSpPr>
            <p:spPr bwMode="auto">
              <a:xfrm rot="-5400000">
                <a:off x="2895" y="846"/>
                <a:ext cx="237" cy="585"/>
              </a:xfrm>
              <a:prstGeom prst="bentConnector3">
                <a:avLst>
                  <a:gd name="adj1" fmla="val 45991"/>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4003" name="AutoShape 6"/>
              <p:cNvCxnSpPr>
                <a:cxnSpLocks noChangeShapeType="1"/>
              </p:cNvCxnSpPr>
              <p:nvPr/>
            </p:nvCxnSpPr>
            <p:spPr bwMode="auto">
              <a:xfrm rot="5400000" flipH="1">
                <a:off x="3480" y="845"/>
                <a:ext cx="237" cy="587"/>
              </a:xfrm>
              <a:prstGeom prst="bentConnector3">
                <a:avLst>
                  <a:gd name="adj1" fmla="val 45569"/>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4004" name="AutoShape 7"/>
              <p:cNvCxnSpPr>
                <a:cxnSpLocks noChangeShapeType="1"/>
              </p:cNvCxnSpPr>
              <p:nvPr/>
            </p:nvCxnSpPr>
            <p:spPr bwMode="auto">
              <a:xfrm rot="-5400000">
                <a:off x="2315" y="288"/>
                <a:ext cx="266" cy="1728"/>
              </a:xfrm>
              <a:prstGeom prst="bentConnector3">
                <a:avLst>
                  <a:gd name="adj1" fmla="val 51880"/>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4005" name="AutoShape 8"/>
              <p:cNvCxnSpPr>
                <a:cxnSpLocks noChangeShapeType="1"/>
              </p:cNvCxnSpPr>
              <p:nvPr/>
            </p:nvCxnSpPr>
            <p:spPr bwMode="auto">
              <a:xfrm rot="5400000" flipH="1">
                <a:off x="4043" y="288"/>
                <a:ext cx="265" cy="1727"/>
              </a:xfrm>
              <a:prstGeom prst="bentConnector3">
                <a:avLst>
                  <a:gd name="adj1" fmla="val 52074"/>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grpSp>
      </p:grpSp>
      <p:graphicFrame>
        <p:nvGraphicFramePr>
          <p:cNvPr id="605333" name="Group 149"/>
          <p:cNvGraphicFramePr>
            <a:graphicFrameLocks noGrp="1"/>
          </p:cNvGraphicFramePr>
          <p:nvPr/>
        </p:nvGraphicFramePr>
        <p:xfrm>
          <a:off x="587375" y="3176588"/>
          <a:ext cx="7772400" cy="1320903"/>
        </p:xfrm>
        <a:graphic>
          <a:graphicData uri="http://schemas.openxmlformats.org/drawingml/2006/table">
            <a:tbl>
              <a:tblPr/>
              <a:tblGrid>
                <a:gridCol w="1554163"/>
                <a:gridCol w="1554162"/>
                <a:gridCol w="1555750"/>
                <a:gridCol w="1554163"/>
                <a:gridCol w="1554162"/>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3994" name="Rectangle 73"/>
          <p:cNvSpPr>
            <a:spLocks noChangeArrowheads="1"/>
          </p:cNvSpPr>
          <p:nvPr/>
        </p:nvSpPr>
        <p:spPr bwMode="auto">
          <a:xfrm>
            <a:off x="2413000" y="4640263"/>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a:solidFill>
                  <a:schemeClr val="tx1"/>
                </a:solidFill>
              </a:rPr>
              <a:t>First</a:t>
            </a:r>
          </a:p>
          <a:p>
            <a:pPr algn="ctr" eaLnBrk="0" hangingPunct="0"/>
            <a:r>
              <a:rPr lang="en-US" altLang="en-US" sz="2000">
                <a:solidFill>
                  <a:schemeClr val="tx1"/>
                </a:solidFill>
              </a:rPr>
              <a:t>element</a:t>
            </a:r>
          </a:p>
        </p:txBody>
      </p:sp>
      <p:sp>
        <p:nvSpPr>
          <p:cNvPr id="83995" name="Rectangle 74"/>
          <p:cNvSpPr>
            <a:spLocks noChangeArrowheads="1"/>
          </p:cNvSpPr>
          <p:nvPr/>
        </p:nvSpPr>
        <p:spPr bwMode="auto">
          <a:xfrm>
            <a:off x="3917950" y="4643438"/>
            <a:ext cx="1087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a:solidFill>
                  <a:schemeClr val="tx1"/>
                </a:solidFill>
              </a:rPr>
              <a:t>Second</a:t>
            </a:r>
          </a:p>
          <a:p>
            <a:pPr algn="ctr" eaLnBrk="0" hangingPunct="0"/>
            <a:r>
              <a:rPr lang="en-US" altLang="en-US" sz="2000">
                <a:solidFill>
                  <a:schemeClr val="tx1"/>
                </a:solidFill>
              </a:rPr>
              <a:t>element</a:t>
            </a:r>
          </a:p>
        </p:txBody>
      </p:sp>
      <p:sp>
        <p:nvSpPr>
          <p:cNvPr id="83996" name="Rectangle 75"/>
          <p:cNvSpPr>
            <a:spLocks noChangeArrowheads="1"/>
          </p:cNvSpPr>
          <p:nvPr/>
        </p:nvSpPr>
        <p:spPr bwMode="auto">
          <a:xfrm>
            <a:off x="5507038" y="4643438"/>
            <a:ext cx="108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a:solidFill>
                  <a:schemeClr val="tx1"/>
                </a:solidFill>
              </a:rPr>
              <a:t>Third</a:t>
            </a:r>
          </a:p>
          <a:p>
            <a:pPr algn="ctr" eaLnBrk="0" hangingPunct="0"/>
            <a:r>
              <a:rPr lang="en-US" altLang="en-US" sz="2000">
                <a:solidFill>
                  <a:schemeClr val="tx1"/>
                </a:solidFill>
              </a:rPr>
              <a:t>element</a:t>
            </a:r>
          </a:p>
        </p:txBody>
      </p:sp>
      <p:sp>
        <p:nvSpPr>
          <p:cNvPr id="83997" name="Rectangle 76"/>
          <p:cNvSpPr>
            <a:spLocks noChangeArrowheads="1"/>
          </p:cNvSpPr>
          <p:nvPr/>
        </p:nvSpPr>
        <p:spPr bwMode="auto">
          <a:xfrm>
            <a:off x="7078663" y="4654550"/>
            <a:ext cx="108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a:solidFill>
                  <a:schemeClr val="tx1"/>
                </a:solidFill>
              </a:rPr>
              <a:t>Fourth</a:t>
            </a:r>
          </a:p>
          <a:p>
            <a:pPr algn="ctr" eaLnBrk="0" hangingPunct="0"/>
            <a:r>
              <a:rPr lang="en-US" altLang="en-US" sz="2000">
                <a:solidFill>
                  <a:schemeClr val="tx1"/>
                </a:solidFill>
              </a:rPr>
              <a:t>element</a:t>
            </a:r>
          </a:p>
        </p:txBody>
      </p:sp>
      <p:sp>
        <p:nvSpPr>
          <p:cNvPr id="83998" name="Text Box 77"/>
          <p:cNvSpPr txBox="1">
            <a:spLocks noChangeArrowheads="1"/>
          </p:cNvSpPr>
          <p:nvPr/>
        </p:nvSpPr>
        <p:spPr bwMode="auto">
          <a:xfrm>
            <a:off x="611188" y="995363"/>
            <a:ext cx="79232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20000"/>
              </a:spcBef>
            </a:pPr>
            <a:r>
              <a:rPr lang="en-US" altLang="en-US" sz="2400">
                <a:solidFill>
                  <a:schemeClr val="tx1"/>
                </a:solidFill>
                <a:latin typeface="Arial" panose="020B0604020202020204" pitchFamily="34" charset="0"/>
              </a:rPr>
              <a:t>Each value in an array is called an </a:t>
            </a:r>
            <a:r>
              <a:rPr lang="en-US" altLang="en-US" sz="2400" i="1">
                <a:solidFill>
                  <a:schemeClr val="tx1"/>
                </a:solidFill>
                <a:latin typeface="Arial" panose="020B0604020202020204" pitchFamily="34" charset="0"/>
              </a:rPr>
              <a:t>element. </a:t>
            </a:r>
          </a:p>
        </p:txBody>
      </p:sp>
      <p:sp>
        <p:nvSpPr>
          <p:cNvPr id="83999" name="AutoShape 202"/>
          <p:cNvSpPr>
            <a:spLocks/>
          </p:cNvSpPr>
          <p:nvPr/>
        </p:nvSpPr>
        <p:spPr bwMode="auto">
          <a:xfrm>
            <a:off x="1878013" y="2649538"/>
            <a:ext cx="1752600" cy="485775"/>
          </a:xfrm>
          <a:prstGeom prst="borderCallout1">
            <a:avLst>
              <a:gd name="adj1" fmla="val 51481"/>
              <a:gd name="adj2" fmla="val 101255"/>
              <a:gd name="adj3" fmla="val 51819"/>
              <a:gd name="adj4" fmla="val 149097"/>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Array Name</a:t>
            </a:r>
          </a:p>
        </p:txBody>
      </p:sp>
    </p:spTree>
    <p:extLst>
      <p:ext uri="{BB962C8B-B14F-4D97-AF65-F5344CB8AC3E}">
        <p14:creationId xmlns:p14="http://schemas.microsoft.com/office/powerpoint/2010/main" val="14206522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title"/>
          </p:nvPr>
        </p:nvSpPr>
        <p:spPr/>
        <p:txBody>
          <a:bodyPr/>
          <a:lstStyle/>
          <a:p>
            <a:pPr eaLnBrk="1" hangingPunct="1"/>
            <a:r>
              <a:rPr lang="en-US" altLang="en-US" smtClean="0"/>
              <a:t>Referencing Array Elements</a:t>
            </a:r>
          </a:p>
        </p:txBody>
      </p:sp>
      <p:sp>
        <p:nvSpPr>
          <p:cNvPr id="8499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97A0833-CBFA-41A2-8559-42293DA929EF}" type="slidenum">
              <a:rPr lang="en-US" altLang="en-US"/>
              <a:pPr/>
              <a:t>82</a:t>
            </a:fld>
            <a:endParaRPr lang="en-US" altLang="en-US">
              <a:latin typeface="Times New Roman" panose="02020603050405020304" pitchFamily="18" charset="0"/>
            </a:endParaRPr>
          </a:p>
        </p:txBody>
      </p:sp>
      <p:grpSp>
        <p:nvGrpSpPr>
          <p:cNvPr id="84996" name="Group 2"/>
          <p:cNvGrpSpPr>
            <a:grpSpLocks/>
          </p:cNvGrpSpPr>
          <p:nvPr/>
        </p:nvGrpSpPr>
        <p:grpSpPr bwMode="auto">
          <a:xfrm>
            <a:off x="2614613" y="2679700"/>
            <a:ext cx="5484812" cy="896938"/>
            <a:chOff x="1584" y="720"/>
            <a:chExt cx="3455" cy="565"/>
          </a:xfrm>
        </p:grpSpPr>
        <p:sp>
          <p:nvSpPr>
            <p:cNvPr id="85026" name="Text Box 3"/>
            <p:cNvSpPr txBox="1">
              <a:spLocks noChangeArrowheads="1"/>
            </p:cNvSpPr>
            <p:nvPr/>
          </p:nvSpPr>
          <p:spPr bwMode="auto">
            <a:xfrm>
              <a:off x="2793" y="720"/>
              <a:ext cx="1009" cy="306"/>
            </a:xfrm>
            <a:prstGeom prst="rect">
              <a:avLst/>
            </a:prstGeom>
            <a:solidFill>
              <a:srgbClr val="00349C"/>
            </a:solidFill>
            <a:ln w="28575">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r>
                <a:rPr lang="en-US" altLang="en-US" b="1">
                  <a:solidFill>
                    <a:srgbClr val="FFFFFF"/>
                  </a:solidFill>
                  <a:latin typeface="Arial" panose="020B0604020202020204" pitchFamily="34" charset="0"/>
                </a:rPr>
                <a:t>CONTRIB</a:t>
              </a:r>
            </a:p>
          </p:txBody>
        </p:sp>
        <p:grpSp>
          <p:nvGrpSpPr>
            <p:cNvPr id="85027" name="Group 4"/>
            <p:cNvGrpSpPr>
              <a:grpSpLocks/>
            </p:cNvGrpSpPr>
            <p:nvPr/>
          </p:nvGrpSpPr>
          <p:grpSpPr bwMode="auto">
            <a:xfrm>
              <a:off x="1584" y="1019"/>
              <a:ext cx="3455" cy="266"/>
              <a:chOff x="1584" y="1019"/>
              <a:chExt cx="3455" cy="266"/>
            </a:xfrm>
          </p:grpSpPr>
          <p:cxnSp>
            <p:nvCxnSpPr>
              <p:cNvPr id="85028" name="AutoShape 5"/>
              <p:cNvCxnSpPr>
                <a:cxnSpLocks noChangeShapeType="1"/>
              </p:cNvCxnSpPr>
              <p:nvPr/>
            </p:nvCxnSpPr>
            <p:spPr bwMode="auto">
              <a:xfrm rot="-5400000">
                <a:off x="2895" y="846"/>
                <a:ext cx="237" cy="585"/>
              </a:xfrm>
              <a:prstGeom prst="bentConnector3">
                <a:avLst>
                  <a:gd name="adj1" fmla="val 45991"/>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5029" name="AutoShape 6"/>
              <p:cNvCxnSpPr>
                <a:cxnSpLocks noChangeShapeType="1"/>
              </p:cNvCxnSpPr>
              <p:nvPr/>
            </p:nvCxnSpPr>
            <p:spPr bwMode="auto">
              <a:xfrm rot="5400000" flipH="1">
                <a:off x="3480" y="845"/>
                <a:ext cx="237" cy="587"/>
              </a:xfrm>
              <a:prstGeom prst="bentConnector3">
                <a:avLst>
                  <a:gd name="adj1" fmla="val 45569"/>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5030" name="AutoShape 7"/>
              <p:cNvCxnSpPr>
                <a:cxnSpLocks noChangeShapeType="1"/>
              </p:cNvCxnSpPr>
              <p:nvPr/>
            </p:nvCxnSpPr>
            <p:spPr bwMode="auto">
              <a:xfrm rot="-5400000">
                <a:off x="2315" y="288"/>
                <a:ext cx="266" cy="1728"/>
              </a:xfrm>
              <a:prstGeom prst="bentConnector3">
                <a:avLst>
                  <a:gd name="adj1" fmla="val 51880"/>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5031" name="AutoShape 8"/>
              <p:cNvCxnSpPr>
                <a:cxnSpLocks noChangeShapeType="1"/>
              </p:cNvCxnSpPr>
              <p:nvPr/>
            </p:nvCxnSpPr>
            <p:spPr bwMode="auto">
              <a:xfrm rot="5400000" flipH="1">
                <a:off x="4043" y="288"/>
                <a:ext cx="265" cy="1727"/>
              </a:xfrm>
              <a:prstGeom prst="bentConnector3">
                <a:avLst>
                  <a:gd name="adj1" fmla="val 52074"/>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grpSp>
      </p:grpSp>
      <p:graphicFrame>
        <p:nvGraphicFramePr>
          <p:cNvPr id="853099" name="Group 107"/>
          <p:cNvGraphicFramePr>
            <a:graphicFrameLocks noGrp="1"/>
          </p:cNvGraphicFramePr>
          <p:nvPr/>
        </p:nvGraphicFramePr>
        <p:xfrm>
          <a:off x="587375" y="3176588"/>
          <a:ext cx="7772400" cy="1320903"/>
        </p:xfrm>
        <a:graphic>
          <a:graphicData uri="http://schemas.openxmlformats.org/drawingml/2006/table">
            <a:tbl>
              <a:tblPr/>
              <a:tblGrid>
                <a:gridCol w="1554163"/>
                <a:gridCol w="1554162"/>
                <a:gridCol w="1555750"/>
                <a:gridCol w="1554163"/>
                <a:gridCol w="1554162"/>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5018" name="Text Box 59"/>
          <p:cNvSpPr txBox="1">
            <a:spLocks noChangeArrowheads="1"/>
          </p:cNvSpPr>
          <p:nvPr/>
        </p:nvSpPr>
        <p:spPr bwMode="auto">
          <a:xfrm>
            <a:off x="611188" y="995363"/>
            <a:ext cx="8051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20000"/>
              </a:spcBef>
            </a:pPr>
            <a:r>
              <a:rPr lang="en-US" altLang="en-US" sz="2400">
                <a:solidFill>
                  <a:schemeClr val="tx1"/>
                </a:solidFill>
                <a:latin typeface="Arial" panose="020B0604020202020204" pitchFamily="34" charset="0"/>
              </a:rPr>
              <a:t>Each element is identified by a </a:t>
            </a:r>
            <a:r>
              <a:rPr lang="en-US" altLang="en-US" sz="2400" i="1">
                <a:solidFill>
                  <a:schemeClr val="tx1"/>
                </a:solidFill>
                <a:latin typeface="Arial" panose="020B0604020202020204" pitchFamily="34" charset="0"/>
              </a:rPr>
              <a:t>subscript </a:t>
            </a:r>
            <a:r>
              <a:rPr lang="en-US" altLang="en-US" sz="2400">
                <a:solidFill>
                  <a:schemeClr val="tx1"/>
                </a:solidFill>
                <a:latin typeface="Arial" panose="020B0604020202020204" pitchFamily="34" charset="0"/>
              </a:rPr>
              <a:t>that represents its position in the array. When you use an </a:t>
            </a:r>
            <a:r>
              <a:rPr lang="en-US" altLang="en-US" sz="2400" i="1">
                <a:solidFill>
                  <a:schemeClr val="tx1"/>
                </a:solidFill>
                <a:latin typeface="Arial" panose="020B0604020202020204" pitchFamily="34" charset="0"/>
              </a:rPr>
              <a:t>array reference</a:t>
            </a:r>
            <a:r>
              <a:rPr lang="en-US" altLang="en-US" sz="2400">
                <a:solidFill>
                  <a:schemeClr val="tx1"/>
                </a:solidFill>
                <a:latin typeface="Arial" panose="020B0604020202020204" pitchFamily="34" charset="0"/>
              </a:rPr>
              <a:t>, the corresponding value is substituted for the reference. </a:t>
            </a:r>
          </a:p>
        </p:txBody>
      </p:sp>
      <p:sp>
        <p:nvSpPr>
          <p:cNvPr id="85019" name="Rectangle 60"/>
          <p:cNvSpPr>
            <a:spLocks noChangeArrowheads="1"/>
          </p:cNvSpPr>
          <p:nvPr/>
        </p:nvSpPr>
        <p:spPr bwMode="auto">
          <a:xfrm>
            <a:off x="2270125" y="4714875"/>
            <a:ext cx="131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Contrib{1}</a:t>
            </a:r>
          </a:p>
        </p:txBody>
      </p:sp>
      <p:sp>
        <p:nvSpPr>
          <p:cNvPr id="85020" name="Rectangle 61"/>
          <p:cNvSpPr>
            <a:spLocks noChangeArrowheads="1"/>
          </p:cNvSpPr>
          <p:nvPr/>
        </p:nvSpPr>
        <p:spPr bwMode="auto">
          <a:xfrm>
            <a:off x="3816350" y="4719638"/>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Contrib{2}</a:t>
            </a:r>
          </a:p>
        </p:txBody>
      </p:sp>
      <p:sp>
        <p:nvSpPr>
          <p:cNvPr id="85021" name="Rectangle 62"/>
          <p:cNvSpPr>
            <a:spLocks noChangeArrowheads="1"/>
          </p:cNvSpPr>
          <p:nvPr/>
        </p:nvSpPr>
        <p:spPr bwMode="auto">
          <a:xfrm>
            <a:off x="5362575" y="4716463"/>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Contrib{3}</a:t>
            </a:r>
          </a:p>
        </p:txBody>
      </p:sp>
      <p:sp>
        <p:nvSpPr>
          <p:cNvPr id="85022" name="Rectangle 63"/>
          <p:cNvSpPr>
            <a:spLocks noChangeArrowheads="1"/>
          </p:cNvSpPr>
          <p:nvPr/>
        </p:nvSpPr>
        <p:spPr bwMode="auto">
          <a:xfrm>
            <a:off x="6934200" y="4724400"/>
            <a:ext cx="131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Contrib{4}</a:t>
            </a:r>
          </a:p>
        </p:txBody>
      </p:sp>
      <p:sp>
        <p:nvSpPr>
          <p:cNvPr id="85023" name="AutoShape 79"/>
          <p:cNvSpPr>
            <a:spLocks/>
          </p:cNvSpPr>
          <p:nvPr/>
        </p:nvSpPr>
        <p:spPr bwMode="auto">
          <a:xfrm rot="-5400000">
            <a:off x="5014913" y="2486025"/>
            <a:ext cx="490537" cy="5827713"/>
          </a:xfrm>
          <a:prstGeom prst="leftBrace">
            <a:avLst>
              <a:gd name="adj1" fmla="val 99002"/>
              <a:gd name="adj2" fmla="val 50000"/>
            </a:avLst>
          </a:prstGeom>
          <a:noFill/>
          <a:ln w="381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altLang="en-US"/>
          </a:p>
        </p:txBody>
      </p:sp>
      <p:sp>
        <p:nvSpPr>
          <p:cNvPr id="85024" name="Text Box 80"/>
          <p:cNvSpPr txBox="1">
            <a:spLocks noChangeArrowheads="1"/>
          </p:cNvSpPr>
          <p:nvPr/>
        </p:nvSpPr>
        <p:spPr bwMode="auto">
          <a:xfrm>
            <a:off x="4149725" y="5781675"/>
            <a:ext cx="2235200" cy="5207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rgbClr val="000000"/>
                </a:solidFill>
                <a:latin typeface="Arial" panose="020B0604020202020204" pitchFamily="34" charset="0"/>
              </a:rPr>
              <a:t>Array references</a:t>
            </a:r>
          </a:p>
        </p:txBody>
      </p:sp>
      <p:sp>
        <p:nvSpPr>
          <p:cNvPr id="85025" name="AutoShape 202"/>
          <p:cNvSpPr>
            <a:spLocks/>
          </p:cNvSpPr>
          <p:nvPr/>
        </p:nvSpPr>
        <p:spPr bwMode="auto">
          <a:xfrm>
            <a:off x="1878013" y="2649538"/>
            <a:ext cx="1752600" cy="485775"/>
          </a:xfrm>
          <a:prstGeom prst="borderCallout1">
            <a:avLst>
              <a:gd name="adj1" fmla="val 51481"/>
              <a:gd name="adj2" fmla="val 101255"/>
              <a:gd name="adj3" fmla="val 51819"/>
              <a:gd name="adj4" fmla="val 149097"/>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Array Name</a:t>
            </a:r>
          </a:p>
        </p:txBody>
      </p:sp>
    </p:spTree>
    <p:extLst>
      <p:ext uri="{BB962C8B-B14F-4D97-AF65-F5344CB8AC3E}">
        <p14:creationId xmlns:p14="http://schemas.microsoft.com/office/powerpoint/2010/main" val="1443858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solidFill>
                  <a:schemeClr val="bg1"/>
                </a:solidFill>
              </a:rPr>
              <a:t>The ARRAY Statement</a:t>
            </a:r>
          </a:p>
        </p:txBody>
      </p:sp>
      <p:sp>
        <p:nvSpPr>
          <p:cNvPr id="86019"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solidFill>
                  <a:schemeClr val="tx1"/>
                </a:solidFill>
              </a:rPr>
              <a:t>The ARRAY statement is a compile-time statement </a:t>
            </a:r>
            <a:br>
              <a:rPr lang="en-US" altLang="en-US" smtClean="0">
                <a:solidFill>
                  <a:schemeClr val="tx1"/>
                </a:solidFill>
              </a:rPr>
            </a:br>
            <a:r>
              <a:rPr lang="en-US" altLang="en-US" smtClean="0">
                <a:solidFill>
                  <a:schemeClr val="tx1"/>
                </a:solidFill>
              </a:rPr>
              <a:t>that defines the elements in an array. The elements </a:t>
            </a:r>
            <a:br>
              <a:rPr lang="en-US" altLang="en-US" smtClean="0">
                <a:solidFill>
                  <a:schemeClr val="tx1"/>
                </a:solidFill>
              </a:rPr>
            </a:br>
            <a:r>
              <a:rPr lang="en-US" altLang="en-US" smtClean="0">
                <a:solidFill>
                  <a:schemeClr val="tx1"/>
                </a:solidFill>
              </a:rPr>
              <a:t>are created if they do not already exist in the PDV.</a:t>
            </a:r>
          </a:p>
        </p:txBody>
      </p:sp>
      <p:sp>
        <p:nvSpPr>
          <p:cNvPr id="8602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089CE0-9BCB-46B7-9BB9-77FE5B28735E}" type="slidenum">
              <a:rPr lang="en-US" altLang="en-US">
                <a:solidFill>
                  <a:schemeClr val="tx1"/>
                </a:solidFill>
              </a:rPr>
              <a:pPr/>
              <a:t>83</a:t>
            </a:fld>
            <a:endParaRPr lang="en-US" altLang="en-US">
              <a:solidFill>
                <a:schemeClr val="tx1"/>
              </a:solidFill>
              <a:latin typeface="Times New Roman" panose="02020603050405020304" pitchFamily="18" charset="0"/>
            </a:endParaRPr>
          </a:p>
        </p:txBody>
      </p:sp>
      <p:sp>
        <p:nvSpPr>
          <p:cNvPr id="86021" name="Text Box 5"/>
          <p:cNvSpPr txBox="1">
            <a:spLocks noChangeArrowheads="1"/>
          </p:cNvSpPr>
          <p:nvPr/>
        </p:nvSpPr>
        <p:spPr bwMode="auto">
          <a:xfrm>
            <a:off x="1600200" y="3581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86022" name="Text Box 7"/>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86023" name="Text Box 9"/>
          <p:cNvSpPr txBox="1">
            <a:spLocks noChangeArrowheads="1"/>
          </p:cNvSpPr>
          <p:nvPr/>
        </p:nvSpPr>
        <p:spPr bwMode="auto">
          <a:xfrm>
            <a:off x="1025525" y="4395788"/>
            <a:ext cx="69008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endParaRPr lang="en-US" altLang="en-US" sz="2400" noProof="1">
              <a:solidFill>
                <a:schemeClr val="tx1"/>
              </a:solidFill>
              <a:latin typeface="Arial" panose="020B0604020202020204" pitchFamily="34" charset="0"/>
            </a:endParaRPr>
          </a:p>
        </p:txBody>
      </p:sp>
      <p:sp>
        <p:nvSpPr>
          <p:cNvPr id="86024" name="Text Box 12"/>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86025" name="Text Box 13"/>
          <p:cNvSpPr txBox="1">
            <a:spLocks noChangeArrowheads="1"/>
          </p:cNvSpPr>
          <p:nvPr/>
        </p:nvSpPr>
        <p:spPr bwMode="auto">
          <a:xfrm>
            <a:off x="1393825" y="2408238"/>
            <a:ext cx="4789488" cy="862012"/>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wrap="none" tIns="152400" bIns="152400">
            <a:spAutoFit/>
          </a:bodyPr>
          <a:lstStyle/>
          <a:p>
            <a:pPr eaLnBrk="0" hangingPunct="0"/>
            <a:r>
              <a:rPr lang="en-US" altLang="en-US" b="1">
                <a:solidFill>
                  <a:schemeClr val="tx1"/>
                </a:solidFill>
                <a:latin typeface="Arial" panose="020B0604020202020204" pitchFamily="34" charset="0"/>
              </a:rPr>
              <a:t>ARRAY </a:t>
            </a:r>
            <a:r>
              <a:rPr lang="en-US" altLang="en-US" i="1">
                <a:solidFill>
                  <a:schemeClr val="tx1"/>
                </a:solidFill>
                <a:latin typeface="Arial" panose="020B0604020202020204" pitchFamily="34" charset="0"/>
              </a:rPr>
              <a:t>array-name</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subscript</a:t>
            </a:r>
            <a:r>
              <a:rPr lang="en-US" altLang="en-US">
                <a:solidFill>
                  <a:schemeClr val="tx1"/>
                </a:solidFill>
                <a:latin typeface="Arial" panose="020B0604020202020204" pitchFamily="34" charset="0"/>
              </a:rPr>
              <a:t>} &lt;$&gt; &lt;</a:t>
            </a:r>
            <a:r>
              <a:rPr lang="en-US" altLang="en-US" i="1">
                <a:solidFill>
                  <a:schemeClr val="tx1"/>
                </a:solidFill>
                <a:latin typeface="Arial" panose="020B0604020202020204" pitchFamily="34" charset="0"/>
              </a:rPr>
              <a:t>length</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array-elements</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p>
        </p:txBody>
      </p:sp>
      <p:graphicFrame>
        <p:nvGraphicFramePr>
          <p:cNvPr id="182611" name="Group 339"/>
          <p:cNvGraphicFramePr>
            <a:graphicFrameLocks noGrp="1"/>
          </p:cNvGraphicFramePr>
          <p:nvPr/>
        </p:nvGraphicFramePr>
        <p:xfrm>
          <a:off x="793750" y="3890963"/>
          <a:ext cx="7519988" cy="2174876"/>
        </p:xfrm>
        <a:graphic>
          <a:graphicData uri="http://schemas.openxmlformats.org/drawingml/2006/table">
            <a:tbl>
              <a:tblPr/>
              <a:tblGrid>
                <a:gridCol w="3135185"/>
                <a:gridCol w="4384803"/>
              </a:tblGrid>
              <a:tr h="5437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smtClean="0">
                          <a:ln>
                            <a:noFill/>
                          </a:ln>
                          <a:solidFill>
                            <a:schemeClr val="tx1"/>
                          </a:solidFill>
                          <a:effectLst/>
                          <a:latin typeface="Arial" charset="0"/>
                        </a:rPr>
                        <a:t>{subscript}</a:t>
                      </a: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the number of elements</a:t>
                      </a:r>
                      <a:endParaRPr kumimoji="0" lang="en-US" sz="2400" b="0" i="0" u="none" strike="noStrike" cap="none" normalizeH="0" baseline="0" dirty="0" smtClean="0">
                        <a:ln>
                          <a:noFill/>
                        </a:ln>
                        <a:solidFill>
                          <a:srgbClr val="000000"/>
                        </a:solidFill>
                        <a:effectLst/>
                        <a:latin typeface="Arial" charset="0"/>
                      </a:endParaRP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FFFFF"/>
                    </a:solidFill>
                  </a:tcPr>
                </a:tc>
              </a:tr>
              <a:tr h="5437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a:t>
                      </a: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indicates character elements</a:t>
                      </a:r>
                      <a:endParaRPr kumimoji="0" lang="en-US" sz="2400" b="0" i="0" u="none" strike="noStrike" cap="none" normalizeH="0" baseline="0" dirty="0" smtClean="0">
                        <a:ln>
                          <a:noFill/>
                        </a:ln>
                        <a:solidFill>
                          <a:srgbClr val="000000"/>
                        </a:solidFill>
                        <a:effectLst/>
                        <a:latin typeface="Arial" charset="0"/>
                      </a:endParaRP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FFFFF"/>
                    </a:solidFill>
                  </a:tcPr>
                </a:tc>
              </a:tr>
              <a:tr h="5437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smtClean="0">
                          <a:ln>
                            <a:noFill/>
                          </a:ln>
                          <a:solidFill>
                            <a:schemeClr val="tx1"/>
                          </a:solidFill>
                          <a:effectLst/>
                          <a:latin typeface="Arial" charset="0"/>
                        </a:rPr>
                        <a:t>length</a:t>
                      </a:r>
                      <a:endParaRPr kumimoji="0" lang="en-US" sz="2400" b="0" i="0" u="none" strike="noStrike" cap="none" normalizeH="0" baseline="0" dirty="0" smtClean="0">
                        <a:ln>
                          <a:noFill/>
                        </a:ln>
                        <a:solidFill>
                          <a:schemeClr val="tx1"/>
                        </a:solidFill>
                        <a:effectLst/>
                        <a:latin typeface="Arial" charset="0"/>
                      </a:endParaRP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the length of elements</a:t>
                      </a:r>
                      <a:endParaRPr kumimoji="0" lang="en-US" sz="2400" b="0" i="0" u="none" strike="noStrike" cap="none" normalizeH="0" baseline="0" dirty="0" smtClean="0">
                        <a:ln>
                          <a:noFill/>
                        </a:ln>
                        <a:solidFill>
                          <a:srgbClr val="000000"/>
                        </a:solidFill>
                        <a:effectLst/>
                        <a:latin typeface="Arial" charset="0"/>
                      </a:endParaRP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FFFFF"/>
                    </a:solidFill>
                  </a:tcPr>
                </a:tc>
              </a:tr>
              <a:tr h="54371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1" u="none" strike="noStrike" cap="none" normalizeH="0" baseline="0" dirty="0" smtClean="0">
                          <a:ln>
                            <a:noFill/>
                          </a:ln>
                          <a:solidFill>
                            <a:schemeClr val="tx1"/>
                          </a:solidFill>
                          <a:effectLst/>
                          <a:latin typeface="Arial" charset="0"/>
                        </a:rPr>
                        <a:t>array-elements</a:t>
                      </a: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the names of elements</a:t>
                      </a:r>
                      <a:endParaRPr kumimoji="0" lang="en-US" sz="2400" b="0" i="0" u="none" strike="noStrike" cap="none" normalizeH="0" baseline="0" dirty="0" smtClean="0">
                        <a:ln>
                          <a:noFill/>
                        </a:ln>
                        <a:solidFill>
                          <a:srgbClr val="000000"/>
                        </a:solidFill>
                        <a:effectLst/>
                        <a:latin typeface="Arial" charset="0"/>
                      </a:endParaRPr>
                    </a:p>
                  </a:txBody>
                  <a:tcPr marL="88903" marR="88903" marT="88926" marB="88926"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86185569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p:cNvSpPr>
            <a:spLocks noGrp="1" noChangeArrowheads="1"/>
          </p:cNvSpPr>
          <p:nvPr>
            <p:ph type="title"/>
          </p:nvPr>
        </p:nvSpPr>
        <p:spPr/>
        <p:txBody>
          <a:bodyPr/>
          <a:lstStyle/>
          <a:p>
            <a:pPr eaLnBrk="1" hangingPunct="1"/>
            <a:r>
              <a:rPr lang="en-US" altLang="en-US" smtClean="0"/>
              <a:t>Defining an Array</a:t>
            </a:r>
          </a:p>
        </p:txBody>
      </p:sp>
      <p:sp>
        <p:nvSpPr>
          <p:cNvPr id="87043"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08EA009-208D-41D6-B01D-5C9849AC0EF1}" type="slidenum">
              <a:rPr lang="en-US" altLang="en-US"/>
              <a:pPr/>
              <a:t>84</a:t>
            </a:fld>
            <a:endParaRPr lang="en-US" altLang="en-US">
              <a:latin typeface="Times New Roman" panose="02020603050405020304" pitchFamily="18" charset="0"/>
            </a:endParaRPr>
          </a:p>
        </p:txBody>
      </p:sp>
      <p:sp>
        <p:nvSpPr>
          <p:cNvPr id="87044" name="Text Box 60"/>
          <p:cNvSpPr txBox="1">
            <a:spLocks noChangeArrowheads="1"/>
          </p:cNvSpPr>
          <p:nvPr/>
        </p:nvSpPr>
        <p:spPr bwMode="auto">
          <a:xfrm>
            <a:off x="623888" y="995363"/>
            <a:ext cx="7910512"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20000"/>
              </a:spcBef>
              <a:buClr>
                <a:schemeClr val="tx1"/>
              </a:buClr>
              <a:buFont typeface="Monotype Sorts" pitchFamily="2" charset="2"/>
              <a:buNone/>
            </a:pPr>
            <a:r>
              <a:rPr lang="en-US" altLang="en-US" sz="2400">
                <a:solidFill>
                  <a:schemeClr val="tx1"/>
                </a:solidFill>
                <a:latin typeface="Arial" panose="020B0604020202020204" pitchFamily="34" charset="0"/>
              </a:rPr>
              <a:t>The following ARRAY statement defines an array, </a:t>
            </a:r>
            <a:r>
              <a:rPr lang="en-US" altLang="en-US" sz="2800" b="1">
                <a:solidFill>
                  <a:schemeClr val="tx1"/>
                </a:solidFill>
                <a:latin typeface="Courier New" panose="02070309020205020404" pitchFamily="49" charset="0"/>
              </a:rPr>
              <a:t>Contrib</a:t>
            </a:r>
            <a:r>
              <a:rPr lang="en-US" altLang="en-US" sz="2400">
                <a:solidFill>
                  <a:schemeClr val="tx1"/>
                </a:solidFill>
                <a:latin typeface="Arial" panose="020B0604020202020204" pitchFamily="34" charset="0"/>
              </a:rPr>
              <a:t>, to access the four quarterly contribution variables.</a:t>
            </a:r>
          </a:p>
          <a:p>
            <a:pPr eaLnBrk="0" hangingPunct="0">
              <a:spcBef>
                <a:spcPct val="20000"/>
              </a:spcBef>
              <a:buClr>
                <a:schemeClr val="tx1"/>
              </a:buClr>
              <a:buFont typeface="Monotype Sorts" pitchFamily="2" charset="2"/>
              <a:buNone/>
            </a:pPr>
            <a:endParaRPr lang="en-US" altLang="en-US" sz="2400">
              <a:solidFill>
                <a:schemeClr val="tx1"/>
              </a:solidFill>
              <a:latin typeface="Arial" panose="020B0604020202020204" pitchFamily="34" charset="0"/>
            </a:endParaRPr>
          </a:p>
        </p:txBody>
      </p:sp>
      <p:sp>
        <p:nvSpPr>
          <p:cNvPr id="87045" name="Text Box 61"/>
          <p:cNvSpPr txBox="1">
            <a:spLocks noChangeArrowheads="1"/>
          </p:cNvSpPr>
          <p:nvPr/>
        </p:nvSpPr>
        <p:spPr bwMode="auto">
          <a:xfrm>
            <a:off x="1157288" y="2482850"/>
            <a:ext cx="6894512"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Contrib{4} qtr1 qtr2 qtr3 qtr4;</a:t>
            </a:r>
          </a:p>
        </p:txBody>
      </p:sp>
      <p:grpSp>
        <p:nvGrpSpPr>
          <p:cNvPr id="87046" name="Group 143"/>
          <p:cNvGrpSpPr>
            <a:grpSpLocks/>
          </p:cNvGrpSpPr>
          <p:nvPr/>
        </p:nvGrpSpPr>
        <p:grpSpPr bwMode="auto">
          <a:xfrm>
            <a:off x="2767013" y="3598863"/>
            <a:ext cx="5484812" cy="896937"/>
            <a:chOff x="1584" y="720"/>
            <a:chExt cx="3455" cy="565"/>
          </a:xfrm>
        </p:grpSpPr>
        <p:sp>
          <p:nvSpPr>
            <p:cNvPr id="87073" name="Text Box 144"/>
            <p:cNvSpPr txBox="1">
              <a:spLocks noChangeArrowheads="1"/>
            </p:cNvSpPr>
            <p:nvPr/>
          </p:nvSpPr>
          <p:spPr bwMode="auto">
            <a:xfrm>
              <a:off x="2793" y="720"/>
              <a:ext cx="1009" cy="306"/>
            </a:xfrm>
            <a:prstGeom prst="rect">
              <a:avLst/>
            </a:prstGeom>
            <a:solidFill>
              <a:srgbClr val="00349C"/>
            </a:solidFill>
            <a:ln w="28575">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r>
                <a:rPr lang="en-US" altLang="en-US" b="1">
                  <a:solidFill>
                    <a:srgbClr val="FFFFFF"/>
                  </a:solidFill>
                  <a:latin typeface="Arial" panose="020B0604020202020204" pitchFamily="34" charset="0"/>
                </a:rPr>
                <a:t>CONTRIB</a:t>
              </a:r>
            </a:p>
          </p:txBody>
        </p:sp>
        <p:grpSp>
          <p:nvGrpSpPr>
            <p:cNvPr id="87074" name="Group 145"/>
            <p:cNvGrpSpPr>
              <a:grpSpLocks/>
            </p:cNvGrpSpPr>
            <p:nvPr/>
          </p:nvGrpSpPr>
          <p:grpSpPr bwMode="auto">
            <a:xfrm>
              <a:off x="1584" y="1019"/>
              <a:ext cx="3455" cy="266"/>
              <a:chOff x="1584" y="1019"/>
              <a:chExt cx="3455" cy="266"/>
            </a:xfrm>
          </p:grpSpPr>
          <p:cxnSp>
            <p:nvCxnSpPr>
              <p:cNvPr id="87075" name="AutoShape 146"/>
              <p:cNvCxnSpPr>
                <a:cxnSpLocks noChangeShapeType="1"/>
              </p:cNvCxnSpPr>
              <p:nvPr/>
            </p:nvCxnSpPr>
            <p:spPr bwMode="auto">
              <a:xfrm rot="-5400000">
                <a:off x="2895" y="846"/>
                <a:ext cx="237" cy="585"/>
              </a:xfrm>
              <a:prstGeom prst="bentConnector3">
                <a:avLst>
                  <a:gd name="adj1" fmla="val 45991"/>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7076" name="AutoShape 147"/>
              <p:cNvCxnSpPr>
                <a:cxnSpLocks noChangeShapeType="1"/>
              </p:cNvCxnSpPr>
              <p:nvPr/>
            </p:nvCxnSpPr>
            <p:spPr bwMode="auto">
              <a:xfrm rot="5400000" flipH="1">
                <a:off x="3480" y="845"/>
                <a:ext cx="237" cy="587"/>
              </a:xfrm>
              <a:prstGeom prst="bentConnector3">
                <a:avLst>
                  <a:gd name="adj1" fmla="val 45569"/>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7077" name="AutoShape 148"/>
              <p:cNvCxnSpPr>
                <a:cxnSpLocks noChangeShapeType="1"/>
              </p:cNvCxnSpPr>
              <p:nvPr/>
            </p:nvCxnSpPr>
            <p:spPr bwMode="auto">
              <a:xfrm rot="-5400000">
                <a:off x="2315" y="288"/>
                <a:ext cx="266" cy="1728"/>
              </a:xfrm>
              <a:prstGeom prst="bentConnector3">
                <a:avLst>
                  <a:gd name="adj1" fmla="val 51880"/>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87078" name="AutoShape 149"/>
              <p:cNvCxnSpPr>
                <a:cxnSpLocks noChangeShapeType="1"/>
              </p:cNvCxnSpPr>
              <p:nvPr/>
            </p:nvCxnSpPr>
            <p:spPr bwMode="auto">
              <a:xfrm rot="5400000" flipH="1">
                <a:off x="4043" y="288"/>
                <a:ext cx="265" cy="1727"/>
              </a:xfrm>
              <a:prstGeom prst="bentConnector3">
                <a:avLst>
                  <a:gd name="adj1" fmla="val 52074"/>
                </a:avLst>
              </a:prstGeom>
              <a:noFill/>
              <a:ln w="57150">
                <a:solidFill>
                  <a:srgbClr val="00349C"/>
                </a:solidFill>
                <a:miter lim="800000"/>
                <a:headEnd type="none" w="sm" len="sm"/>
                <a:tailEnd type="none" w="sm" len="sm"/>
              </a:ln>
              <a:extLst>
                <a:ext uri="{909E8E84-426E-40DD-AFC4-6F175D3DCCD1}">
                  <a14:hiddenFill xmlns:a14="http://schemas.microsoft.com/office/drawing/2010/main">
                    <a:noFill/>
                  </a14:hiddenFill>
                </a:ext>
              </a:extLst>
            </p:spPr>
          </p:cxnSp>
        </p:grpSp>
      </p:grpSp>
      <p:graphicFrame>
        <p:nvGraphicFramePr>
          <p:cNvPr id="612582" name="Group 230"/>
          <p:cNvGraphicFramePr>
            <a:graphicFrameLocks noGrp="1"/>
          </p:cNvGraphicFramePr>
          <p:nvPr/>
        </p:nvGraphicFramePr>
        <p:xfrm>
          <a:off x="739775" y="4095750"/>
          <a:ext cx="7772400" cy="1320903"/>
        </p:xfrm>
        <a:graphic>
          <a:graphicData uri="http://schemas.openxmlformats.org/drawingml/2006/table">
            <a:tbl>
              <a:tblPr/>
              <a:tblGrid>
                <a:gridCol w="1554163"/>
                <a:gridCol w="1554162"/>
                <a:gridCol w="1555750"/>
                <a:gridCol w="1554163"/>
                <a:gridCol w="1554162"/>
              </a:tblGrid>
              <a:tr h="365722">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5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54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7068" name="Rectangle 194"/>
          <p:cNvSpPr>
            <a:spLocks noChangeArrowheads="1"/>
          </p:cNvSpPr>
          <p:nvPr/>
        </p:nvSpPr>
        <p:spPr bwMode="auto">
          <a:xfrm>
            <a:off x="2422525" y="5438775"/>
            <a:ext cx="131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Contrib{1}</a:t>
            </a:r>
          </a:p>
        </p:txBody>
      </p:sp>
      <p:sp>
        <p:nvSpPr>
          <p:cNvPr id="87069" name="Rectangle 195"/>
          <p:cNvSpPr>
            <a:spLocks noChangeArrowheads="1"/>
          </p:cNvSpPr>
          <p:nvPr/>
        </p:nvSpPr>
        <p:spPr bwMode="auto">
          <a:xfrm>
            <a:off x="3968750" y="5443538"/>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Contrib{2}</a:t>
            </a:r>
          </a:p>
        </p:txBody>
      </p:sp>
      <p:sp>
        <p:nvSpPr>
          <p:cNvPr id="87070" name="Rectangle 196"/>
          <p:cNvSpPr>
            <a:spLocks noChangeArrowheads="1"/>
          </p:cNvSpPr>
          <p:nvPr/>
        </p:nvSpPr>
        <p:spPr bwMode="auto">
          <a:xfrm>
            <a:off x="5514975" y="5421313"/>
            <a:ext cx="1312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Contrib{3}</a:t>
            </a:r>
          </a:p>
        </p:txBody>
      </p:sp>
      <p:sp>
        <p:nvSpPr>
          <p:cNvPr id="87071" name="Rectangle 197"/>
          <p:cNvSpPr>
            <a:spLocks noChangeArrowheads="1"/>
          </p:cNvSpPr>
          <p:nvPr/>
        </p:nvSpPr>
        <p:spPr bwMode="auto">
          <a:xfrm>
            <a:off x="7086600" y="5429250"/>
            <a:ext cx="131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b="1">
                <a:solidFill>
                  <a:schemeClr val="tx1"/>
                </a:solidFill>
              </a:rPr>
              <a:t>Contrib{4}</a:t>
            </a:r>
          </a:p>
        </p:txBody>
      </p:sp>
      <p:sp>
        <p:nvSpPr>
          <p:cNvPr id="87072" name="AutoShape 202"/>
          <p:cNvSpPr>
            <a:spLocks/>
          </p:cNvSpPr>
          <p:nvPr/>
        </p:nvSpPr>
        <p:spPr bwMode="auto">
          <a:xfrm>
            <a:off x="2032000" y="3589338"/>
            <a:ext cx="1752600" cy="485775"/>
          </a:xfrm>
          <a:prstGeom prst="borderCallout1">
            <a:avLst>
              <a:gd name="adj1" fmla="val 51481"/>
              <a:gd name="adj2" fmla="val 101255"/>
              <a:gd name="adj3" fmla="val 51819"/>
              <a:gd name="adj4" fmla="val 149097"/>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Array Name</a:t>
            </a:r>
          </a:p>
        </p:txBody>
      </p:sp>
    </p:spTree>
    <p:extLst>
      <p:ext uri="{BB962C8B-B14F-4D97-AF65-F5344CB8AC3E}">
        <p14:creationId xmlns:p14="http://schemas.microsoft.com/office/powerpoint/2010/main" val="11491207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6"/>
          <p:cNvSpPr>
            <a:spLocks noGrp="1" noChangeArrowheads="1"/>
          </p:cNvSpPr>
          <p:nvPr>
            <p:ph type="title"/>
          </p:nvPr>
        </p:nvSpPr>
        <p:spPr/>
        <p:txBody>
          <a:bodyPr/>
          <a:lstStyle/>
          <a:p>
            <a:pPr eaLnBrk="1" hangingPunct="1"/>
            <a:r>
              <a:rPr lang="en-US" altLang="en-US" smtClean="0"/>
              <a:t>Defining an Array</a:t>
            </a:r>
          </a:p>
        </p:txBody>
      </p:sp>
      <p:sp>
        <p:nvSpPr>
          <p:cNvPr id="88067" name="Rectangle 137"/>
          <p:cNvSpPr>
            <a:spLocks noGrp="1" noChangeArrowheads="1"/>
          </p:cNvSpPr>
          <p:nvPr>
            <p:ph idx="1"/>
          </p:nvPr>
        </p:nvSpPr>
        <p:spPr>
          <a:xfrm>
            <a:off x="685800" y="1071563"/>
            <a:ext cx="8032750" cy="4267200"/>
          </a:xfrm>
        </p:spPr>
        <p:txBody>
          <a:bodyPr/>
          <a:lstStyle/>
          <a:p>
            <a:pPr marL="0" indent="0" eaLnBrk="1" hangingPunct="1">
              <a:buFont typeface="Times New Roman" panose="02020603050405020304" pitchFamily="18" charset="0"/>
              <a:buNone/>
            </a:pPr>
            <a:r>
              <a:rPr lang="en-US" altLang="en-US" smtClean="0"/>
              <a:t>An alternate syntax uses an asterisk instead of a subscript. SAS determines the subscript by counting the variables in the element-list. The element-list must be included.</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buFont typeface="Times New Roman" panose="02020603050405020304" pitchFamily="18" charset="0"/>
              <a:buNone/>
            </a:pPr>
            <a:r>
              <a:rPr lang="en-US" altLang="en-US" smtClean="0"/>
              <a:t>The alternate syntax is often used when the array elements are defined with a SAS variable list.</a:t>
            </a:r>
          </a:p>
          <a:p>
            <a:pPr marL="0" indent="0" eaLnBrk="1" hangingPunct="1"/>
            <a:endParaRPr lang="en-US" altLang="en-US" smtClean="0"/>
          </a:p>
        </p:txBody>
      </p:sp>
      <p:sp>
        <p:nvSpPr>
          <p:cNvPr id="8806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63C8B5-6A57-467C-BED3-9CCBC8A32E8E}" type="slidenum">
              <a:rPr lang="en-US" altLang="en-US"/>
              <a:pPr/>
              <a:t>85</a:t>
            </a:fld>
            <a:endParaRPr lang="en-US" altLang="en-US">
              <a:latin typeface="Times New Roman" panose="02020603050405020304" pitchFamily="18" charset="0"/>
            </a:endParaRPr>
          </a:p>
        </p:txBody>
      </p:sp>
      <p:sp>
        <p:nvSpPr>
          <p:cNvPr id="88069" name="Text Box 138"/>
          <p:cNvSpPr txBox="1">
            <a:spLocks noChangeArrowheads="1"/>
          </p:cNvSpPr>
          <p:nvPr/>
        </p:nvSpPr>
        <p:spPr bwMode="auto">
          <a:xfrm>
            <a:off x="1157288" y="2482850"/>
            <a:ext cx="6894512"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Contrib{*} qtr1 qtr2 qtr3 qtr4;</a:t>
            </a:r>
          </a:p>
        </p:txBody>
      </p:sp>
      <p:sp>
        <p:nvSpPr>
          <p:cNvPr id="88070" name="AutoShape 152"/>
          <p:cNvSpPr>
            <a:spLocks/>
          </p:cNvSpPr>
          <p:nvPr/>
        </p:nvSpPr>
        <p:spPr bwMode="auto">
          <a:xfrm>
            <a:off x="1250950" y="3365500"/>
            <a:ext cx="2035175" cy="520700"/>
          </a:xfrm>
          <a:prstGeom prst="borderCallout2">
            <a:avLst>
              <a:gd name="adj1" fmla="val 51630"/>
              <a:gd name="adj2" fmla="val 100000"/>
              <a:gd name="adj3" fmla="val 51630"/>
              <a:gd name="adj4" fmla="val 100634"/>
              <a:gd name="adj5" fmla="val -123782"/>
              <a:gd name="adj6" fmla="val 126130"/>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eaLnBrk="0" hangingPunct="0"/>
            <a:r>
              <a:rPr lang="en-US" altLang="en-US" sz="2000" b="1">
                <a:solidFill>
                  <a:srgbClr val="000000"/>
                </a:solidFill>
              </a:rPr>
              <a:t>Subscript is 4</a:t>
            </a:r>
          </a:p>
        </p:txBody>
      </p:sp>
      <p:sp>
        <p:nvSpPr>
          <p:cNvPr id="88071" name="Rectangle 153"/>
          <p:cNvSpPr>
            <a:spLocks noChangeArrowheads="1"/>
          </p:cNvSpPr>
          <p:nvPr>
            <p:custDataLst>
              <p:tags r:id="rId1"/>
            </p:custDataLst>
          </p:nvPr>
        </p:nvSpPr>
        <p:spPr bwMode="auto">
          <a:xfrm>
            <a:off x="4305300" y="2527300"/>
            <a:ext cx="34940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88072" name="AutoShape 154"/>
          <p:cNvSpPr>
            <a:spLocks/>
          </p:cNvSpPr>
          <p:nvPr/>
        </p:nvSpPr>
        <p:spPr bwMode="auto">
          <a:xfrm>
            <a:off x="6091238" y="3560763"/>
            <a:ext cx="1643062" cy="485775"/>
          </a:xfrm>
          <a:prstGeom prst="borderCallout2">
            <a:avLst>
              <a:gd name="adj1" fmla="val 53764"/>
              <a:gd name="adj2" fmla="val 0"/>
              <a:gd name="adj3" fmla="val 56417"/>
              <a:gd name="adj4" fmla="val -1278"/>
              <a:gd name="adj5" fmla="val -125611"/>
              <a:gd name="adj6" fmla="val -41639"/>
            </a:avLst>
          </a:prstGeom>
          <a:solidFill>
            <a:srgbClr val="FFF2BE"/>
          </a:solidFill>
          <a:ln w="38100">
            <a:solidFill>
              <a:srgbClr val="000000"/>
            </a:solidFill>
            <a:miter lim="800000"/>
            <a:headEnd type="none" w="med" len="lg"/>
            <a:tailEnd type="triangle" w="med" len="lg"/>
          </a:ln>
        </p:spPr>
        <p:txBody>
          <a:bodyPr lIns="88900" tIns="88900" rIns="88900" bIns="88900" anchor="ctr">
            <a:spAutoFit/>
          </a:bodyPr>
          <a:lstStyle/>
          <a:p>
            <a:pPr eaLnBrk="0" hangingPunct="0"/>
            <a:r>
              <a:rPr lang="en-US" altLang="en-US" sz="2000" b="1">
                <a:solidFill>
                  <a:srgbClr val="000000"/>
                </a:solidFill>
              </a:rPr>
              <a:t>element-list</a:t>
            </a:r>
          </a:p>
        </p:txBody>
      </p:sp>
      <p:sp>
        <p:nvSpPr>
          <p:cNvPr id="88073" name="Text Box 138"/>
          <p:cNvSpPr txBox="1">
            <a:spLocks noChangeArrowheads="1"/>
          </p:cNvSpPr>
          <p:nvPr/>
        </p:nvSpPr>
        <p:spPr bwMode="auto">
          <a:xfrm>
            <a:off x="1258888" y="5529263"/>
            <a:ext cx="4159250" cy="430212"/>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Contrib{*} qtr:;</a:t>
            </a:r>
          </a:p>
        </p:txBody>
      </p:sp>
    </p:spTree>
    <p:extLst>
      <p:ext uri="{BB962C8B-B14F-4D97-AF65-F5344CB8AC3E}">
        <p14:creationId xmlns:p14="http://schemas.microsoft.com/office/powerpoint/2010/main" val="26879131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t>Defining an Array</a:t>
            </a:r>
          </a:p>
        </p:txBody>
      </p:sp>
      <p:sp>
        <p:nvSpPr>
          <p:cNvPr id="89091" name="Rectangle 3"/>
          <p:cNvSpPr>
            <a:spLocks noGrp="1" noChangeArrowheads="1"/>
          </p:cNvSpPr>
          <p:nvPr>
            <p:ph idx="1"/>
          </p:nvPr>
        </p:nvSpPr>
        <p:spPr>
          <a:xfrm>
            <a:off x="685800" y="1071563"/>
            <a:ext cx="7769225" cy="4267200"/>
          </a:xfrm>
        </p:spPr>
        <p:txBody>
          <a:bodyPr/>
          <a:lstStyle/>
          <a:p>
            <a:pPr marL="0" indent="0" eaLnBrk="1" hangingPunct="1">
              <a:buFont typeface="Times New Roman" panose="02020603050405020304" pitchFamily="18" charset="0"/>
              <a:buNone/>
            </a:pPr>
            <a:r>
              <a:rPr lang="en-US" altLang="en-US" smtClean="0"/>
              <a:t>Variables that are elements of an array do not need </a:t>
            </a:r>
            <a:br>
              <a:rPr lang="en-US" altLang="en-US" smtClean="0"/>
            </a:br>
            <a:r>
              <a:rPr lang="en-US" altLang="en-US" smtClean="0"/>
              <a:t>the following:</a:t>
            </a:r>
          </a:p>
          <a:p>
            <a:pPr lvl="1" eaLnBrk="1" hangingPunct="1">
              <a:buFont typeface="Wingdings" panose="05000000000000000000" pitchFamily="2" charset="2"/>
              <a:buChar char="§"/>
            </a:pPr>
            <a:r>
              <a:rPr lang="en-US" altLang="en-US" smtClean="0"/>
              <a:t>to have similar, related, or numbered names</a:t>
            </a:r>
          </a:p>
          <a:p>
            <a:pPr lvl="1" eaLnBrk="1" hangingPunct="1">
              <a:buFont typeface="Wingdings" panose="05000000000000000000" pitchFamily="2" charset="2"/>
              <a:buChar char="§"/>
            </a:pPr>
            <a:r>
              <a:rPr lang="en-US" altLang="en-US" smtClean="0"/>
              <a:t>to be stored sequentially</a:t>
            </a:r>
          </a:p>
          <a:p>
            <a:pPr lvl="1" eaLnBrk="1" hangingPunct="1">
              <a:buFont typeface="Wingdings" panose="05000000000000000000" pitchFamily="2" charset="2"/>
              <a:buChar char="§"/>
            </a:pPr>
            <a:r>
              <a:rPr lang="en-US" altLang="en-US" smtClean="0"/>
              <a:t>to be adjacent</a:t>
            </a:r>
          </a:p>
          <a:p>
            <a:pPr marL="0" indent="0" eaLnBrk="1" hangingPunct="1"/>
            <a:endParaRPr lang="en-US" altLang="en-US" smtClean="0"/>
          </a:p>
          <a:p>
            <a:pPr marL="0" indent="0" eaLnBrk="1" hangingPunct="1"/>
            <a:endParaRPr lang="en-US" altLang="en-US" smtClean="0"/>
          </a:p>
        </p:txBody>
      </p:sp>
      <p:sp>
        <p:nvSpPr>
          <p:cNvPr id="8909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D211512-2345-44AA-B0C7-FF4F5C6DD88A}" type="slidenum">
              <a:rPr lang="en-US" altLang="en-US"/>
              <a:pPr/>
              <a:t>86</a:t>
            </a:fld>
            <a:endParaRPr lang="en-US" altLang="en-US">
              <a:latin typeface="Times New Roman" panose="02020603050405020304" pitchFamily="18" charset="0"/>
            </a:endParaRPr>
          </a:p>
        </p:txBody>
      </p:sp>
      <p:sp>
        <p:nvSpPr>
          <p:cNvPr id="89093" name="Text Box 75"/>
          <p:cNvSpPr txBox="1">
            <a:spLocks noChangeArrowheads="1"/>
          </p:cNvSpPr>
          <p:nvPr/>
        </p:nvSpPr>
        <p:spPr bwMode="auto">
          <a:xfrm>
            <a:off x="4883150" y="3754438"/>
            <a:ext cx="873125" cy="485775"/>
          </a:xfrm>
          <a:prstGeom prst="rect">
            <a:avLst/>
          </a:prstGeom>
          <a:solidFill>
            <a:srgbClr val="00349C"/>
          </a:solidFill>
          <a:ln w="28575">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eaLnBrk="0" hangingPunct="0"/>
            <a:r>
              <a:rPr lang="en-US" altLang="en-US" b="1">
                <a:solidFill>
                  <a:srgbClr val="FFFFFF"/>
                </a:solidFill>
                <a:latin typeface="Arial" panose="020B0604020202020204" pitchFamily="34" charset="0"/>
              </a:rPr>
              <a:t>AMT</a:t>
            </a:r>
          </a:p>
        </p:txBody>
      </p:sp>
      <p:graphicFrame>
        <p:nvGraphicFramePr>
          <p:cNvPr id="187632" name="Group 240"/>
          <p:cNvGraphicFramePr>
            <a:graphicFrameLocks noGrp="1"/>
          </p:cNvGraphicFramePr>
          <p:nvPr/>
        </p:nvGraphicFramePr>
        <p:xfrm>
          <a:off x="476250" y="4475163"/>
          <a:ext cx="7913688" cy="1052513"/>
        </p:xfrm>
        <a:graphic>
          <a:graphicData uri="http://schemas.openxmlformats.org/drawingml/2006/table">
            <a:tbl>
              <a:tblPr/>
              <a:tblGrid>
                <a:gridCol w="1122363"/>
                <a:gridCol w="1136650"/>
                <a:gridCol w="1268412"/>
                <a:gridCol w="1438275"/>
                <a:gridCol w="1438275"/>
                <a:gridCol w="1509713"/>
              </a:tblGrid>
              <a:tr h="365759">
                <a:tc gridSpan="6">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099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ID</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ThrdQ</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Qtr4</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57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89118" name="Rectangle 126"/>
          <p:cNvSpPr>
            <a:spLocks noChangeArrowheads="1"/>
          </p:cNvSpPr>
          <p:nvPr/>
        </p:nvSpPr>
        <p:spPr bwMode="auto">
          <a:xfrm>
            <a:off x="1673225" y="5573713"/>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b="1">
                <a:solidFill>
                  <a:schemeClr val="tx1"/>
                </a:solidFill>
              </a:rPr>
              <a:t>Amt{1}</a:t>
            </a:r>
          </a:p>
        </p:txBody>
      </p:sp>
      <p:sp>
        <p:nvSpPr>
          <p:cNvPr id="89119" name="Rectangle 127"/>
          <p:cNvSpPr>
            <a:spLocks noChangeArrowheads="1"/>
          </p:cNvSpPr>
          <p:nvPr/>
        </p:nvSpPr>
        <p:spPr bwMode="auto">
          <a:xfrm>
            <a:off x="5684838" y="5551488"/>
            <a:ext cx="102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b="1">
                <a:solidFill>
                  <a:schemeClr val="tx1"/>
                </a:solidFill>
              </a:rPr>
              <a:t>Amt{2}</a:t>
            </a:r>
          </a:p>
        </p:txBody>
      </p:sp>
      <p:sp>
        <p:nvSpPr>
          <p:cNvPr id="89120" name="Rectangle 128"/>
          <p:cNvSpPr>
            <a:spLocks noChangeArrowheads="1"/>
          </p:cNvSpPr>
          <p:nvPr/>
        </p:nvSpPr>
        <p:spPr bwMode="auto">
          <a:xfrm>
            <a:off x="4203700" y="5568950"/>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b="1">
                <a:solidFill>
                  <a:schemeClr val="tx1"/>
                </a:solidFill>
              </a:rPr>
              <a:t>Amt{3}</a:t>
            </a:r>
          </a:p>
        </p:txBody>
      </p:sp>
      <p:sp>
        <p:nvSpPr>
          <p:cNvPr id="89121" name="Rectangle 129"/>
          <p:cNvSpPr>
            <a:spLocks noChangeArrowheads="1"/>
          </p:cNvSpPr>
          <p:nvPr/>
        </p:nvSpPr>
        <p:spPr bwMode="auto">
          <a:xfrm>
            <a:off x="7080250" y="5546725"/>
            <a:ext cx="1023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lgn="ctr" eaLnBrk="0" hangingPunct="0"/>
            <a:r>
              <a:rPr lang="en-US" altLang="en-US" sz="2000" b="1">
                <a:solidFill>
                  <a:schemeClr val="tx1"/>
                </a:solidFill>
              </a:rPr>
              <a:t>Amt{4}</a:t>
            </a:r>
          </a:p>
        </p:txBody>
      </p:sp>
      <p:sp>
        <p:nvSpPr>
          <p:cNvPr id="89122" name="Text Box 155"/>
          <p:cNvSpPr txBox="1">
            <a:spLocks noChangeArrowheads="1"/>
          </p:cNvSpPr>
          <p:nvPr/>
        </p:nvSpPr>
        <p:spPr bwMode="auto">
          <a:xfrm>
            <a:off x="1111250" y="3195638"/>
            <a:ext cx="5616575" cy="45085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array Amt{*} Q1 Q2 ThrdQ Qtr4;</a:t>
            </a:r>
          </a:p>
        </p:txBody>
      </p:sp>
      <p:sp>
        <p:nvSpPr>
          <p:cNvPr id="89123" name="Line 217"/>
          <p:cNvSpPr>
            <a:spLocks noChangeShapeType="1"/>
          </p:cNvSpPr>
          <p:nvPr/>
        </p:nvSpPr>
        <p:spPr bwMode="auto">
          <a:xfrm flipH="1">
            <a:off x="2460625" y="4257675"/>
            <a:ext cx="2849563" cy="579438"/>
          </a:xfrm>
          <a:prstGeom prst="line">
            <a:avLst/>
          </a:prstGeom>
          <a:noFill/>
          <a:ln w="38100">
            <a:solidFill>
              <a:schemeClr val="tx2"/>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9124" name="Line 219"/>
          <p:cNvSpPr>
            <a:spLocks noChangeShapeType="1"/>
          </p:cNvSpPr>
          <p:nvPr/>
        </p:nvSpPr>
        <p:spPr bwMode="auto">
          <a:xfrm flipH="1">
            <a:off x="4795838" y="4268788"/>
            <a:ext cx="533400" cy="568325"/>
          </a:xfrm>
          <a:prstGeom prst="line">
            <a:avLst/>
          </a:prstGeom>
          <a:noFill/>
          <a:ln w="38100">
            <a:solidFill>
              <a:schemeClr val="tx2"/>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9125" name="Line 220"/>
          <p:cNvSpPr>
            <a:spLocks noChangeShapeType="1"/>
          </p:cNvSpPr>
          <p:nvPr/>
        </p:nvSpPr>
        <p:spPr bwMode="auto">
          <a:xfrm>
            <a:off x="5338763" y="4241800"/>
            <a:ext cx="690562" cy="604838"/>
          </a:xfrm>
          <a:prstGeom prst="line">
            <a:avLst/>
          </a:prstGeom>
          <a:noFill/>
          <a:ln w="38100">
            <a:solidFill>
              <a:schemeClr val="tx2"/>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89126" name="Line 221"/>
          <p:cNvSpPr>
            <a:spLocks noChangeShapeType="1"/>
          </p:cNvSpPr>
          <p:nvPr/>
        </p:nvSpPr>
        <p:spPr bwMode="auto">
          <a:xfrm>
            <a:off x="5321300" y="4252913"/>
            <a:ext cx="2271713" cy="595312"/>
          </a:xfrm>
          <a:prstGeom prst="line">
            <a:avLst/>
          </a:prstGeom>
          <a:noFill/>
          <a:ln w="38100">
            <a:solidFill>
              <a:schemeClr val="tx2"/>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extLst>
      <p:ext uri="{BB962C8B-B14F-4D97-AF65-F5344CB8AC3E}">
        <p14:creationId xmlns:p14="http://schemas.microsoft.com/office/powerpoint/2010/main" val="13064241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0B79729-B7B3-4385-82B5-1B97EF94A6B3}" type="slidenum">
              <a:rPr lang="en-US" altLang="en-US"/>
              <a:pPr/>
              <a:t>87</a:t>
            </a:fld>
            <a:endParaRPr lang="en-US" altLang="en-US">
              <a:latin typeface="Times New Roman" panose="02020603050405020304" pitchFamily="18" charset="0"/>
            </a:endParaRPr>
          </a:p>
        </p:txBody>
      </p:sp>
      <p:pic>
        <p:nvPicPr>
          <p:cNvPr id="90115" name="Picture 2" descr="Gen_Quiz_C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9193078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Quiz</a:t>
            </a:r>
          </a:p>
        </p:txBody>
      </p:sp>
      <p:sp>
        <p:nvSpPr>
          <p:cNvPr id="91139"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	Determine the cause of the error in the log.  </a:t>
            </a:r>
          </a:p>
          <a:p>
            <a:pPr marL="0" indent="0" eaLnBrk="1" hangingPunct="1"/>
            <a:endParaRPr lang="en-US" altLang="en-US"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b="1" smtClean="0"/>
          </a:p>
          <a:p>
            <a:pPr marL="0" indent="0" eaLnBrk="1" hangingPunct="1"/>
            <a:endParaRPr lang="en-US" altLang="en-US" smtClean="0"/>
          </a:p>
          <a:p>
            <a:pPr marL="0" indent="0" eaLnBrk="1" hangingPunct="1"/>
            <a:endParaRPr lang="en-US" altLang="en-US" sz="1200" smtClean="0"/>
          </a:p>
        </p:txBody>
      </p:sp>
      <p:sp>
        <p:nvSpPr>
          <p:cNvPr id="9114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61F7D2-99CC-4364-A4C7-15C326329919}" type="slidenum">
              <a:rPr lang="en-US" altLang="en-US"/>
              <a:pPr/>
              <a:t>88</a:t>
            </a:fld>
            <a:endParaRPr lang="en-US" altLang="en-US">
              <a:latin typeface="Times New Roman" panose="02020603050405020304" pitchFamily="18" charset="0"/>
            </a:endParaRPr>
          </a:p>
        </p:txBody>
      </p:sp>
      <p:sp>
        <p:nvSpPr>
          <p:cNvPr id="9114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1142"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91143" name="Text Box 7"/>
          <p:cNvSpPr txBox="1">
            <a:spLocks noChangeArrowheads="1"/>
          </p:cNvSpPr>
          <p:nvPr/>
        </p:nvSpPr>
        <p:spPr bwMode="auto">
          <a:xfrm>
            <a:off x="7958138"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p207a04</a:t>
            </a:r>
          </a:p>
        </p:txBody>
      </p:sp>
      <p:sp>
        <p:nvSpPr>
          <p:cNvPr id="91144" name="Text Box 8"/>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91145" name="Rectangle 10"/>
          <p:cNvSpPr>
            <a:spLocks noChangeArrowheads="1"/>
          </p:cNvSpPr>
          <p:nvPr/>
        </p:nvSpPr>
        <p:spPr bwMode="auto">
          <a:xfrm>
            <a:off x="723900" y="1828800"/>
            <a:ext cx="8042275" cy="15160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charity(keep=employee_id qtr1-qtr4);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Contrib1{3} qtr1-qtr4;</a:t>
            </a:r>
          </a:p>
          <a:p>
            <a:pPr eaLnBrk="0" hangingPunct="0">
              <a:lnSpc>
                <a:spcPct val="85000"/>
              </a:lnSpc>
            </a:pPr>
            <a:r>
              <a:rPr lang="en-US" altLang="en-US" b="1">
                <a:solidFill>
                  <a:schemeClr val="tx1"/>
                </a:solidFill>
                <a:latin typeface="Courier New" panose="02070309020205020404" pitchFamily="49" charset="0"/>
              </a:rPr>
              <a:t>   array Contrib2{5} qtr:;</a:t>
            </a:r>
          </a:p>
          <a:p>
            <a:pPr eaLnBrk="0" hangingPunct="0">
              <a:lnSpc>
                <a:spcPct val="85000"/>
              </a:lnSpc>
            </a:pPr>
            <a:r>
              <a:rPr lang="en-US" altLang="en-US" b="1">
                <a:solidFill>
                  <a:schemeClr val="tx1"/>
                </a:solidFill>
                <a:latin typeface="Courier New" panose="02070309020205020404" pitchFamily="49" charset="0"/>
              </a:rPr>
              <a:t>   /* additional SAS statements */        </a:t>
            </a:r>
          </a:p>
          <a:p>
            <a:pPr eaLnBrk="0" hangingPunct="0">
              <a:lnSpc>
                <a:spcPct val="85000"/>
              </a:lnSpc>
            </a:pPr>
            <a:r>
              <a:rPr lang="en-US" altLang="en-US" b="1">
                <a:solidFill>
                  <a:schemeClr val="tx1"/>
                </a:solidFill>
                <a:latin typeface="Courier New" panose="02070309020205020404" pitchFamily="49" charset="0"/>
              </a:rPr>
              <a:t>run;</a:t>
            </a:r>
          </a:p>
        </p:txBody>
      </p:sp>
    </p:spTree>
    <p:custDataLst>
      <p:tags r:id="rId1"/>
    </p:custDataLst>
    <p:extLst>
      <p:ext uri="{BB962C8B-B14F-4D97-AF65-F5344CB8AC3E}">
        <p14:creationId xmlns:p14="http://schemas.microsoft.com/office/powerpoint/2010/main" val="26463984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solidFill>
                  <a:schemeClr val="bg1"/>
                </a:solidFill>
              </a:rPr>
              <a:t> Quiz – Correct Answer</a:t>
            </a:r>
          </a:p>
        </p:txBody>
      </p:sp>
      <p:sp>
        <p:nvSpPr>
          <p:cNvPr id="92163"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Open and submit </a:t>
            </a:r>
            <a:r>
              <a:rPr lang="en-US" altLang="en-US" b="1" smtClean="0"/>
              <a:t>p207a04</a:t>
            </a:r>
            <a:r>
              <a:rPr lang="en-US" altLang="en-US" smtClean="0"/>
              <a:t>. View the log to determine </a:t>
            </a:r>
            <a:br>
              <a:rPr lang="en-US" altLang="en-US" smtClean="0"/>
            </a:br>
            <a:r>
              <a:rPr lang="en-US" altLang="en-US" smtClean="0"/>
              <a:t>the cause of the error. </a:t>
            </a:r>
            <a:r>
              <a:rPr lang="en-US" altLang="en-US" b="1" smtClean="0">
                <a:solidFill>
                  <a:schemeClr val="tx1"/>
                </a:solidFill>
              </a:rPr>
              <a:t>The subscript and the number </a:t>
            </a:r>
            <a:br>
              <a:rPr lang="en-US" altLang="en-US" b="1" smtClean="0">
                <a:solidFill>
                  <a:schemeClr val="tx1"/>
                </a:solidFill>
              </a:rPr>
            </a:br>
            <a:r>
              <a:rPr lang="en-US" altLang="en-US" b="1" smtClean="0">
                <a:solidFill>
                  <a:schemeClr val="tx1"/>
                </a:solidFill>
              </a:rPr>
              <a:t>of elements in the list do not agree.</a:t>
            </a:r>
          </a:p>
          <a:p>
            <a:pPr marL="0" indent="0" eaLnBrk="1" hangingPunct="1"/>
            <a:endParaRPr lang="en-US" altLang="en-US" b="1" smtClean="0">
              <a:solidFill>
                <a:schemeClr val="tx1"/>
              </a:solidFill>
            </a:endParaRPr>
          </a:p>
          <a:p>
            <a:pPr marL="0" indent="0" eaLnBrk="1" hangingPunct="1"/>
            <a:endParaRPr lang="en-US" altLang="en-US" b="1" smtClean="0">
              <a:solidFill>
                <a:schemeClr val="tx1"/>
              </a:solidFill>
            </a:endParaRPr>
          </a:p>
          <a:p>
            <a:pPr marL="0" indent="0" eaLnBrk="1" hangingPunct="1"/>
            <a:endParaRPr lang="en-US" altLang="en-US" b="1" smtClean="0">
              <a:solidFill>
                <a:schemeClr val="tx1"/>
              </a:solidFill>
            </a:endParaRPr>
          </a:p>
          <a:p>
            <a:pPr marL="0" indent="0" eaLnBrk="1" hangingPunct="1"/>
            <a:endParaRPr lang="en-US" altLang="en-US" b="1" smtClean="0">
              <a:solidFill>
                <a:schemeClr val="tx1"/>
              </a:solidFill>
            </a:endParaRPr>
          </a:p>
          <a:p>
            <a:pPr marL="0" indent="0" eaLnBrk="1" hangingPunct="1"/>
            <a:endParaRPr lang="en-US" altLang="en-US" smtClean="0">
              <a:solidFill>
                <a:schemeClr val="tx1"/>
              </a:solidFill>
            </a:endParaRPr>
          </a:p>
          <a:p>
            <a:pPr marL="0" indent="0" eaLnBrk="1" hangingPunct="1"/>
            <a:endParaRPr lang="en-US" altLang="en-US" sz="1200" smtClean="0">
              <a:solidFill>
                <a:schemeClr val="tx1"/>
              </a:solidFill>
            </a:endParaRPr>
          </a:p>
          <a:p>
            <a:pPr marL="0" indent="0" eaLnBrk="1" hangingPunct="1">
              <a:buFont typeface="Times New Roman" panose="02020603050405020304" pitchFamily="18" charset="0"/>
              <a:buNone/>
            </a:pPr>
            <a:r>
              <a:rPr lang="en-US" altLang="en-US" smtClean="0">
                <a:solidFill>
                  <a:schemeClr val="tx1"/>
                </a:solidFill>
              </a:rPr>
              <a:t>Partial SAS Log</a:t>
            </a:r>
          </a:p>
        </p:txBody>
      </p:sp>
      <p:sp>
        <p:nvSpPr>
          <p:cNvPr id="9216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1063B2-CE8E-4912-97DE-303BA6813084}" type="slidenum">
              <a:rPr lang="en-US" altLang="en-US">
                <a:solidFill>
                  <a:schemeClr val="tx1"/>
                </a:solidFill>
              </a:rPr>
              <a:pPr/>
              <a:t>89</a:t>
            </a:fld>
            <a:endParaRPr lang="en-US" altLang="en-US">
              <a:solidFill>
                <a:schemeClr val="tx1"/>
              </a:solidFill>
              <a:latin typeface="Times New Roman" panose="02020603050405020304" pitchFamily="18" charset="0"/>
            </a:endParaRPr>
          </a:p>
        </p:txBody>
      </p:sp>
      <p:sp>
        <p:nvSpPr>
          <p:cNvPr id="92165" name="Rectangle 22"/>
          <p:cNvSpPr>
            <a:spLocks noChangeArrowheads="1"/>
          </p:cNvSpPr>
          <p:nvPr/>
        </p:nvSpPr>
        <p:spPr bwMode="auto">
          <a:xfrm>
            <a:off x="723900" y="2257425"/>
            <a:ext cx="8042275" cy="15160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charity(keep=employee_id qtr1-qtr4);</a:t>
            </a:r>
          </a:p>
          <a:p>
            <a:pPr eaLnBrk="0" hangingPunct="0">
              <a:lnSpc>
                <a:spcPct val="85000"/>
              </a:lnSpc>
            </a:pPr>
            <a:r>
              <a:rPr lang="en-US" altLang="en-US" b="1">
                <a:solidFill>
                  <a:schemeClr val="tx1"/>
                </a:solidFill>
                <a:latin typeface="Courier New" panose="02070309020205020404" pitchFamily="49" charset="0"/>
              </a:rPr>
              <a:t>   set Study.employee_donations;</a:t>
            </a:r>
          </a:p>
          <a:p>
            <a:pPr eaLnBrk="0" hangingPunct="0">
              <a:lnSpc>
                <a:spcPct val="85000"/>
              </a:lnSpc>
            </a:pPr>
            <a:r>
              <a:rPr lang="en-US" altLang="en-US" b="1">
                <a:solidFill>
                  <a:schemeClr val="tx1"/>
                </a:solidFill>
                <a:latin typeface="Courier New" panose="02070309020205020404" pitchFamily="49" charset="0"/>
              </a:rPr>
              <a:t>   array Contrib1{3} qtr1-qtr4;</a:t>
            </a:r>
          </a:p>
          <a:p>
            <a:pPr eaLnBrk="0" hangingPunct="0">
              <a:lnSpc>
                <a:spcPct val="85000"/>
              </a:lnSpc>
            </a:pPr>
            <a:r>
              <a:rPr lang="en-US" altLang="en-US" b="1">
                <a:solidFill>
                  <a:schemeClr val="tx1"/>
                </a:solidFill>
                <a:latin typeface="Courier New" panose="02070309020205020404" pitchFamily="49" charset="0"/>
              </a:rPr>
              <a:t>   array Contrib2{5} qtr:;</a:t>
            </a:r>
          </a:p>
          <a:p>
            <a:pPr eaLnBrk="0" hangingPunct="0">
              <a:lnSpc>
                <a:spcPct val="85000"/>
              </a:lnSpc>
            </a:pPr>
            <a:r>
              <a:rPr lang="en-US" altLang="en-US" b="1">
                <a:solidFill>
                  <a:schemeClr val="tx1"/>
                </a:solidFill>
                <a:latin typeface="Courier New" panose="02070309020205020404" pitchFamily="49" charset="0"/>
              </a:rPr>
              <a:t>   /* additional SAS statements */        </a:t>
            </a:r>
          </a:p>
          <a:p>
            <a:pPr eaLnBrk="0" hangingPunct="0">
              <a:lnSpc>
                <a:spcPct val="85000"/>
              </a:lnSpc>
            </a:pPr>
            <a:r>
              <a:rPr lang="en-US" altLang="en-US" b="1">
                <a:solidFill>
                  <a:schemeClr val="tx1"/>
                </a:solidFill>
                <a:latin typeface="Courier New" panose="02070309020205020404" pitchFamily="49" charset="0"/>
              </a:rPr>
              <a:t>run;</a:t>
            </a:r>
          </a:p>
        </p:txBody>
      </p:sp>
      <p:sp>
        <p:nvSpPr>
          <p:cNvPr id="92166" name="Rectangle 18"/>
          <p:cNvSpPr>
            <a:spLocks noChangeArrowheads="1"/>
          </p:cNvSpPr>
          <p:nvPr/>
        </p:nvSpPr>
        <p:spPr bwMode="auto">
          <a:xfrm>
            <a:off x="723900" y="4718050"/>
            <a:ext cx="8047038" cy="160655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chemeClr val="tx1"/>
                </a:solidFill>
                <a:latin typeface="SAS Monospace" pitchFamily="49" charset="0"/>
              </a:rPr>
              <a:t>177     array Contrib1{3} qtr1-qtr4;</a:t>
            </a:r>
          </a:p>
          <a:p>
            <a:pPr eaLnBrk="0" hangingPunct="0"/>
            <a:r>
              <a:rPr lang="en-US" altLang="en-US" sz="1600" b="1">
                <a:solidFill>
                  <a:srgbClr val="C00000"/>
                </a:solidFill>
                <a:latin typeface="SAS Monospace" pitchFamily="49" charset="0"/>
              </a:rPr>
              <a:t>ERROR: Too many variables defined for the dimension(s) specified for the array Contrib1.</a:t>
            </a:r>
          </a:p>
          <a:p>
            <a:pPr eaLnBrk="0" hangingPunct="0"/>
            <a:r>
              <a:rPr lang="en-US" altLang="en-US" sz="1600" b="1">
                <a:solidFill>
                  <a:schemeClr val="tx1"/>
                </a:solidFill>
                <a:latin typeface="SAS Monospace" pitchFamily="49" charset="0"/>
              </a:rPr>
              <a:t>178     array Contrib2{5} qtr:;</a:t>
            </a:r>
          </a:p>
          <a:p>
            <a:pPr eaLnBrk="0" hangingPunct="0"/>
            <a:r>
              <a:rPr lang="en-US" altLang="en-US" sz="1600" b="1">
                <a:solidFill>
                  <a:srgbClr val="C00000"/>
                </a:solidFill>
                <a:latin typeface="SAS Monospace" pitchFamily="49" charset="0"/>
              </a:rPr>
              <a:t>ERROR: Too few variables defined for the dimension(s) specified for the array Contrib2.</a:t>
            </a:r>
          </a:p>
        </p:txBody>
      </p:sp>
      <p:sp>
        <p:nvSpPr>
          <p:cNvPr id="92167" name="Text Box 4"/>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2168" name="Text Box 6"/>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92169" name="Rectangle 8"/>
          <p:cNvSpPr>
            <a:spLocks noChangeArrowheads="1"/>
          </p:cNvSpPr>
          <p:nvPr>
            <p:custDataLst>
              <p:tags r:id="rId2"/>
            </p:custDataLst>
          </p:nvPr>
        </p:nvSpPr>
        <p:spPr bwMode="auto">
          <a:xfrm>
            <a:off x="825500" y="4972050"/>
            <a:ext cx="7861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92170" name="Rectangle 9"/>
          <p:cNvSpPr>
            <a:spLocks noChangeArrowheads="1"/>
          </p:cNvSpPr>
          <p:nvPr>
            <p:custDataLst>
              <p:tags r:id="rId3"/>
            </p:custDataLst>
          </p:nvPr>
        </p:nvSpPr>
        <p:spPr bwMode="auto">
          <a:xfrm>
            <a:off x="825500" y="5216525"/>
            <a:ext cx="28638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rgbClr val="C00000"/>
              </a:solidFill>
            </a:endParaRPr>
          </a:p>
        </p:txBody>
      </p:sp>
      <p:sp>
        <p:nvSpPr>
          <p:cNvPr id="92171" name="Rectangle 10"/>
          <p:cNvSpPr>
            <a:spLocks noChangeArrowheads="1"/>
          </p:cNvSpPr>
          <p:nvPr>
            <p:custDataLst>
              <p:tags r:id="rId4"/>
            </p:custDataLst>
          </p:nvPr>
        </p:nvSpPr>
        <p:spPr bwMode="auto">
          <a:xfrm>
            <a:off x="825500" y="5734050"/>
            <a:ext cx="7861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92172" name="Rectangle 11"/>
          <p:cNvSpPr>
            <a:spLocks noChangeArrowheads="1"/>
          </p:cNvSpPr>
          <p:nvPr>
            <p:custDataLst>
              <p:tags r:id="rId5"/>
            </p:custDataLst>
          </p:nvPr>
        </p:nvSpPr>
        <p:spPr bwMode="auto">
          <a:xfrm>
            <a:off x="825500" y="5978525"/>
            <a:ext cx="2833688"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92173" name="Text Box 17"/>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92174" name="Text Box 21"/>
          <p:cNvSpPr txBox="1">
            <a:spLocks noChangeArrowheads="1"/>
          </p:cNvSpPr>
          <p:nvPr/>
        </p:nvSpPr>
        <p:spPr bwMode="auto">
          <a:xfrm>
            <a:off x="1600200" y="3581400"/>
            <a:ext cx="1793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Arial" panose="020B0604020202020204" pitchFamily="34" charset="0"/>
            </a:endParaRPr>
          </a:p>
        </p:txBody>
      </p:sp>
      <p:sp>
        <p:nvSpPr>
          <p:cNvPr id="92175" name="Text Box 14"/>
          <p:cNvSpPr txBox="1">
            <a:spLocks noChangeArrowheads="1"/>
          </p:cNvSpPr>
          <p:nvPr/>
        </p:nvSpPr>
        <p:spPr bwMode="auto">
          <a:xfrm>
            <a:off x="5462588" y="3429000"/>
            <a:ext cx="3224212" cy="825500"/>
          </a:xfrm>
          <a:prstGeom prst="rect">
            <a:avLst/>
          </a:prstGeom>
          <a:solidFill>
            <a:srgbClr val="FFCC00"/>
          </a:solidFill>
          <a:ln w="38100">
            <a:solidFill>
              <a:srgbClr val="000000"/>
            </a:solidFill>
            <a:miter lim="800000"/>
            <a:headEnd type="none" w="med" len="lg"/>
            <a:tailEnd type="none" w="med" len="lg"/>
          </a:ln>
        </p:spPr>
        <p:txBody>
          <a:bodyPr lIns="88900" tIns="88900" rIns="88900" bIns="88900">
            <a:spAutoFit/>
          </a:bodyPr>
          <a:lstStyle/>
          <a:p>
            <a:pPr eaLnBrk="0" hangingPunct="0"/>
            <a:r>
              <a:rPr lang="en-US" altLang="en-US" sz="2000" b="1">
                <a:solidFill>
                  <a:schemeClr val="tx1"/>
                </a:solidFill>
                <a:latin typeface="Arial" panose="020B0604020202020204" pitchFamily="34" charset="0"/>
              </a:rPr>
              <a:t>The subscript and element-list must agree.</a:t>
            </a:r>
          </a:p>
        </p:txBody>
      </p:sp>
      <p:sp>
        <p:nvSpPr>
          <p:cNvPr id="92176" name="Rectangle 23"/>
          <p:cNvSpPr>
            <a:spLocks noChangeArrowheads="1"/>
          </p:cNvSpPr>
          <p:nvPr>
            <p:custDataLst>
              <p:tags r:id="rId6"/>
            </p:custDataLst>
          </p:nvPr>
        </p:nvSpPr>
        <p:spPr bwMode="auto">
          <a:xfrm>
            <a:off x="1143000" y="2743200"/>
            <a:ext cx="3962400" cy="2714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
        <p:nvSpPr>
          <p:cNvPr id="92177" name="Rectangle 24"/>
          <p:cNvSpPr>
            <a:spLocks noChangeArrowheads="1"/>
          </p:cNvSpPr>
          <p:nvPr>
            <p:custDataLst>
              <p:tags r:id="rId7"/>
            </p:custDataLst>
          </p:nvPr>
        </p:nvSpPr>
        <p:spPr bwMode="auto">
          <a:xfrm>
            <a:off x="1143000" y="2971800"/>
            <a:ext cx="3200400" cy="2714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solidFill>
                <a:schemeClr val="tx1"/>
              </a:solidFill>
            </a:endParaRPr>
          </a:p>
        </p:txBody>
      </p:sp>
    </p:spTree>
    <p:custDataLst>
      <p:tags r:id="rId1"/>
    </p:custDataLst>
    <p:extLst>
      <p:ext uri="{BB962C8B-B14F-4D97-AF65-F5344CB8AC3E}">
        <p14:creationId xmlns:p14="http://schemas.microsoft.com/office/powerpoint/2010/main" val="2167493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title"/>
          </p:nvPr>
        </p:nvSpPr>
        <p:spPr>
          <a:xfrm>
            <a:off x="1293813" y="393700"/>
            <a:ext cx="7621587" cy="520700"/>
          </a:xfrm>
        </p:spPr>
        <p:txBody>
          <a:bodyPr>
            <a:normAutofit fontScale="90000"/>
          </a:bodyPr>
          <a:lstStyle/>
          <a:p>
            <a:pPr eaLnBrk="1" hangingPunct="1"/>
            <a:r>
              <a:rPr lang="en-US" altLang="en-US" smtClean="0"/>
              <a:t>Various Forms of Iterative DO Loops</a:t>
            </a:r>
            <a:br>
              <a:rPr lang="en-US" altLang="en-US" smtClean="0"/>
            </a:br>
            <a:endParaRPr lang="en-US" altLang="en-US" smtClean="0"/>
          </a:p>
        </p:txBody>
      </p:sp>
      <p:sp>
        <p:nvSpPr>
          <p:cNvPr id="10243" name="Rectangle 12"/>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There are several forms of iterative DO loops that execute the statements between the DO and END statements repetitively. </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p:txBody>
      </p:sp>
      <p:sp>
        <p:nvSpPr>
          <p:cNvPr id="1024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BE82B0-A496-4FE2-840F-8D3EFE79DD61}" type="slidenum">
              <a:rPr lang="en-US" altLang="en-US"/>
              <a:pPr/>
              <a:t>9</a:t>
            </a:fld>
            <a:endParaRPr lang="en-US" altLang="en-US">
              <a:latin typeface="Times New Roman" panose="02020603050405020304" pitchFamily="18" charset="0"/>
            </a:endParaRPr>
          </a:p>
        </p:txBody>
      </p:sp>
      <p:sp>
        <p:nvSpPr>
          <p:cNvPr id="10245" name="Text Box 8"/>
          <p:cNvSpPr txBox="1">
            <a:spLocks noChangeArrowheads="1"/>
          </p:cNvSpPr>
          <p:nvPr/>
        </p:nvSpPr>
        <p:spPr bwMode="auto">
          <a:xfrm>
            <a:off x="723900" y="3505200"/>
            <a:ext cx="5476875" cy="1138238"/>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tIns="152400" bIns="152400">
            <a:spAutoFit/>
          </a:bodyPr>
          <a:lstStyle/>
          <a:p>
            <a:pPr eaLnBrk="0" hangingPunct="0">
              <a:spcBef>
                <a:spcPct val="50000"/>
              </a:spcBef>
            </a:pPr>
            <a:r>
              <a:rPr lang="en-US" altLang="en-US" b="1">
                <a:solidFill>
                  <a:schemeClr val="tx1"/>
                </a:solidFill>
                <a:latin typeface="Arial" panose="020B0604020202020204" pitchFamily="34" charset="0"/>
              </a:rPr>
              <a:t>DO</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item-1</a:t>
            </a: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item-n</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iterated SAS statements…</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b="1">
                <a:solidFill>
                  <a:schemeClr val="tx1"/>
                </a:solidFill>
                <a:latin typeface="Arial" panose="020B0604020202020204" pitchFamily="34" charset="0"/>
              </a:rPr>
              <a:t>END;</a:t>
            </a:r>
            <a:r>
              <a:rPr lang="en-US" altLang="en-US">
                <a:solidFill>
                  <a:schemeClr val="tx1"/>
                </a:solidFill>
                <a:latin typeface="Arial" panose="020B0604020202020204" pitchFamily="34" charset="0"/>
              </a:rPr>
              <a:t> </a:t>
            </a:r>
          </a:p>
        </p:txBody>
      </p:sp>
      <p:sp>
        <p:nvSpPr>
          <p:cNvPr id="10246" name="Text Box 10"/>
          <p:cNvSpPr txBox="1">
            <a:spLocks noChangeArrowheads="1"/>
          </p:cNvSpPr>
          <p:nvPr/>
        </p:nvSpPr>
        <p:spPr bwMode="auto">
          <a:xfrm>
            <a:off x="723900" y="1981200"/>
            <a:ext cx="5295900" cy="1138238"/>
          </a:xfrm>
          <a:prstGeom prst="rect">
            <a:avLst/>
          </a:prstGeom>
          <a:solidFill>
            <a:srgbClr val="FFFFFF"/>
          </a:solidFill>
          <a:ln w="28575">
            <a:solidFill>
              <a:schemeClr val="tx1"/>
            </a:solidFill>
            <a:miter lim="800000"/>
            <a:headEnd type="none" w="sm" len="sm"/>
            <a:tailEnd type="none" w="sm" len="sm"/>
          </a:ln>
          <a:effectLst>
            <a:outerShdw dist="107763" dir="2700000" algn="ctr" rotWithShape="0">
              <a:srgbClr val="C0C0C0"/>
            </a:outerShdw>
          </a:effectLst>
        </p:spPr>
        <p:txBody>
          <a:bodyPr tIns="152400" bIns="152400">
            <a:spAutoFit/>
          </a:bodyPr>
          <a:lstStyle/>
          <a:p>
            <a:pPr eaLnBrk="0" hangingPunct="0">
              <a:spcBef>
                <a:spcPct val="50000"/>
              </a:spcBef>
            </a:pPr>
            <a:r>
              <a:rPr lang="en-US" altLang="en-US" b="1">
                <a:solidFill>
                  <a:schemeClr val="tx1"/>
                </a:solidFill>
                <a:latin typeface="Arial" panose="020B0604020202020204" pitchFamily="34" charset="0"/>
              </a:rPr>
              <a:t>DO</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a:t>
            </a:r>
            <a:r>
              <a:rPr lang="en-US" altLang="en-US" i="1">
                <a:solidFill>
                  <a:schemeClr val="tx1"/>
                </a:solidFill>
                <a:latin typeface="Arial" panose="020B0604020202020204" pitchFamily="34" charset="0"/>
              </a:rPr>
              <a:t>start </a:t>
            </a:r>
            <a:r>
              <a:rPr lang="en-US" altLang="en-US" b="1">
                <a:solidFill>
                  <a:schemeClr val="tx1"/>
                </a:solidFill>
                <a:latin typeface="Arial" panose="020B0604020202020204" pitchFamily="34" charset="0"/>
              </a:rPr>
              <a:t>TO</a:t>
            </a:r>
            <a:r>
              <a:rPr lang="en-US" altLang="en-US" i="1">
                <a:solidFill>
                  <a:schemeClr val="tx1"/>
                </a:solidFill>
                <a:latin typeface="Arial" panose="020B0604020202020204" pitchFamily="34" charset="0"/>
              </a:rPr>
              <a:t> stop</a:t>
            </a:r>
            <a:r>
              <a:rPr lang="en-US" altLang="en-US">
                <a:solidFill>
                  <a:schemeClr val="tx1"/>
                </a:solidFill>
                <a:latin typeface="Arial" panose="020B0604020202020204" pitchFamily="34" charset="0"/>
              </a:rPr>
              <a:t> &lt;</a:t>
            </a:r>
            <a:r>
              <a:rPr lang="en-US" altLang="en-US" b="1">
                <a:solidFill>
                  <a:schemeClr val="tx1"/>
                </a:solidFill>
                <a:latin typeface="Arial" panose="020B0604020202020204" pitchFamily="34" charset="0"/>
              </a:rPr>
              <a:t>BY</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increment</a:t>
            </a:r>
            <a:r>
              <a:rPr lang="en-US" altLang="en-US">
                <a:solidFill>
                  <a:schemeClr val="tx1"/>
                </a:solidFill>
                <a:latin typeface="Arial" panose="020B0604020202020204" pitchFamily="34" charset="0"/>
              </a:rPr>
              <a:t>&gt;</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iterated SAS statements…</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b="1">
                <a:solidFill>
                  <a:schemeClr val="tx1"/>
                </a:solidFill>
                <a:latin typeface="Arial" panose="020B0604020202020204" pitchFamily="34" charset="0"/>
              </a:rPr>
              <a:t>END;</a:t>
            </a:r>
            <a:r>
              <a:rPr lang="en-US" altLang="en-US">
                <a:solidFill>
                  <a:schemeClr val="tx1"/>
                </a:solidFill>
                <a:latin typeface="Arial" panose="020B0604020202020204" pitchFamily="34" charset="0"/>
              </a:rPr>
              <a:t> </a:t>
            </a:r>
          </a:p>
        </p:txBody>
      </p:sp>
    </p:spTree>
    <p:extLst>
      <p:ext uri="{BB962C8B-B14F-4D97-AF65-F5344CB8AC3E}">
        <p14:creationId xmlns:p14="http://schemas.microsoft.com/office/powerpoint/2010/main" val="1542503317"/>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solidFill>
                  <a:schemeClr val="bg1"/>
                </a:solidFill>
              </a:rPr>
              <a:t>Using a DO Loop to Process an Array</a:t>
            </a:r>
          </a:p>
        </p:txBody>
      </p:sp>
      <p:sp>
        <p:nvSpPr>
          <p:cNvPr id="9318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E949E47-D91B-442E-87EA-D0D7CFAC3E21}" type="slidenum">
              <a:rPr lang="en-US" altLang="en-US">
                <a:solidFill>
                  <a:schemeClr val="tx1"/>
                </a:solidFill>
              </a:rPr>
              <a:pPr/>
              <a:t>90</a:t>
            </a:fld>
            <a:endParaRPr lang="en-US" altLang="en-US">
              <a:solidFill>
                <a:schemeClr val="tx1"/>
              </a:solidFill>
              <a:latin typeface="Times New Roman" panose="02020603050405020304" pitchFamily="18" charset="0"/>
            </a:endParaRPr>
          </a:p>
        </p:txBody>
      </p:sp>
      <p:sp>
        <p:nvSpPr>
          <p:cNvPr id="93188" name="Text Box 4"/>
          <p:cNvSpPr txBox="1">
            <a:spLocks noChangeArrowheads="1"/>
          </p:cNvSpPr>
          <p:nvPr/>
        </p:nvSpPr>
        <p:spPr bwMode="auto">
          <a:xfrm>
            <a:off x="684213" y="1982788"/>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spcBef>
                <a:spcPct val="50000"/>
              </a:spcBef>
            </a:pPr>
            <a:endParaRPr lang="en-US" altLang="en-US" sz="2400" noProof="1">
              <a:solidFill>
                <a:schemeClr val="tx1"/>
              </a:solidFill>
              <a:latin typeface="Arial" panose="020B0604020202020204" pitchFamily="34" charset="0"/>
            </a:endParaRPr>
          </a:p>
        </p:txBody>
      </p:sp>
      <p:sp>
        <p:nvSpPr>
          <p:cNvPr id="93189" name="Text Box 5"/>
          <p:cNvSpPr txBox="1">
            <a:spLocks noChangeArrowheads="1"/>
          </p:cNvSpPr>
          <p:nvPr/>
        </p:nvSpPr>
        <p:spPr bwMode="auto">
          <a:xfrm>
            <a:off x="1600200" y="35814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endParaRPr lang="en-US" altLang="en-US" sz="2800" noProof="1">
              <a:solidFill>
                <a:schemeClr val="tx1"/>
              </a:solidFill>
              <a:latin typeface="Arial" panose="020B0604020202020204" pitchFamily="34" charset="0"/>
            </a:endParaRPr>
          </a:p>
        </p:txBody>
      </p:sp>
      <p:sp>
        <p:nvSpPr>
          <p:cNvPr id="93190" name="Rectangle 7"/>
          <p:cNvSpPr>
            <a:spLocks noChangeArrowheads="1"/>
          </p:cNvSpPr>
          <p:nvPr/>
        </p:nvSpPr>
        <p:spPr bwMode="auto">
          <a:xfrm>
            <a:off x="684213" y="1068388"/>
            <a:ext cx="7769225"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eaLnBrk="0" hangingPunct="0">
              <a:spcBef>
                <a:spcPct val="20000"/>
              </a:spcBef>
              <a:buClr>
                <a:srgbClr val="FFCC00"/>
              </a:buClr>
              <a:buSzPct val="60000"/>
              <a:buFont typeface="Monotype Sorts" pitchFamily="2" charset="2"/>
              <a:buNone/>
            </a:pPr>
            <a:r>
              <a:rPr lang="en-US" altLang="en-US" sz="2200">
                <a:solidFill>
                  <a:schemeClr val="tx1"/>
                </a:solidFill>
              </a:rPr>
              <a:t>Array processing often occurs within an iterative DO loop in the following form:</a:t>
            </a:r>
            <a:br>
              <a:rPr lang="en-US" altLang="en-US" sz="2200">
                <a:solidFill>
                  <a:schemeClr val="tx1"/>
                </a:solidFill>
              </a:rPr>
            </a:br>
            <a:endParaRPr lang="en-US" altLang="en-US" sz="2200">
              <a:solidFill>
                <a:schemeClr val="tx1"/>
              </a:solidFill>
            </a:endParaRPr>
          </a:p>
          <a:p>
            <a:pPr eaLnBrk="0" hangingPunct="0">
              <a:spcBef>
                <a:spcPct val="20000"/>
              </a:spcBef>
              <a:buClr>
                <a:srgbClr val="FFCC00"/>
              </a:buClr>
              <a:buSzPct val="60000"/>
              <a:buFont typeface="Monotype Sorts" pitchFamily="2" charset="2"/>
              <a:buNone/>
            </a:pPr>
            <a:endParaRPr lang="en-US" altLang="en-US">
              <a:solidFill>
                <a:schemeClr val="tx1"/>
              </a:solidFill>
            </a:endParaRPr>
          </a:p>
          <a:p>
            <a:pPr eaLnBrk="0" hangingPunct="0">
              <a:spcBef>
                <a:spcPct val="20000"/>
              </a:spcBef>
              <a:buClr>
                <a:srgbClr val="FFCC00"/>
              </a:buClr>
              <a:buSzPct val="60000"/>
              <a:buFont typeface="Monotype Sorts" pitchFamily="2" charset="2"/>
              <a:buNone/>
            </a:pPr>
            <a:r>
              <a:rPr lang="en-US" altLang="en-US">
                <a:solidFill>
                  <a:schemeClr val="tx1"/>
                </a:solidFill>
              </a:rPr>
              <a:t/>
            </a:r>
            <a:br>
              <a:rPr lang="en-US" altLang="en-US">
                <a:solidFill>
                  <a:schemeClr val="tx1"/>
                </a:solidFill>
              </a:rPr>
            </a:br>
            <a:r>
              <a:rPr lang="en-US" altLang="en-US">
                <a:solidFill>
                  <a:schemeClr val="tx1"/>
                </a:solidFill>
              </a:rPr>
              <a:t/>
            </a:r>
            <a:br>
              <a:rPr lang="en-US" altLang="en-US">
                <a:solidFill>
                  <a:schemeClr val="tx1"/>
                </a:solidFill>
              </a:rPr>
            </a:br>
            <a:endParaRPr lang="en-US" altLang="en-US">
              <a:solidFill>
                <a:schemeClr val="tx1"/>
              </a:solidFill>
            </a:endParaRPr>
          </a:p>
          <a:p>
            <a:pPr eaLnBrk="0" hangingPunct="0">
              <a:spcBef>
                <a:spcPct val="20000"/>
              </a:spcBef>
              <a:buClr>
                <a:schemeClr val="tx2"/>
              </a:buClr>
              <a:buSzPct val="60000"/>
              <a:buFont typeface="Monotype Sorts" pitchFamily="2" charset="2"/>
              <a:buNone/>
            </a:pPr>
            <a:r>
              <a:rPr lang="en-US" altLang="en-US" sz="2200">
                <a:solidFill>
                  <a:schemeClr val="tx1"/>
                </a:solidFill>
              </a:rPr>
              <a:t>To reference an element, the </a:t>
            </a:r>
            <a:r>
              <a:rPr lang="en-US" altLang="en-US" sz="2200" i="1">
                <a:solidFill>
                  <a:schemeClr val="tx1"/>
                </a:solidFill>
              </a:rPr>
              <a:t>index-variable</a:t>
            </a:r>
            <a:r>
              <a:rPr lang="en-US" altLang="en-US" sz="2200">
                <a:solidFill>
                  <a:schemeClr val="tx1"/>
                </a:solidFill>
              </a:rPr>
              <a:t> is often used as a subscript</a:t>
            </a:r>
            <a:r>
              <a:rPr lang="en-US" altLang="en-US">
                <a:solidFill>
                  <a:schemeClr val="tx1"/>
                </a:solidFill>
              </a:rPr>
              <a:t>: </a:t>
            </a:r>
          </a:p>
          <a:p>
            <a:pPr eaLnBrk="0" hangingPunct="0">
              <a:spcBef>
                <a:spcPct val="20000"/>
              </a:spcBef>
              <a:buClr>
                <a:schemeClr val="tx2"/>
              </a:buClr>
              <a:buSzPct val="60000"/>
              <a:buFont typeface="Monotype Sorts" pitchFamily="2" charset="2"/>
              <a:buNone/>
            </a:pPr>
            <a:r>
              <a:rPr lang="en-US" altLang="en-US">
                <a:solidFill>
                  <a:schemeClr val="tx1"/>
                </a:solidFill>
              </a:rPr>
              <a:t>          		</a:t>
            </a:r>
          </a:p>
        </p:txBody>
      </p:sp>
      <p:sp>
        <p:nvSpPr>
          <p:cNvPr id="93191" name="Text Box 8"/>
          <p:cNvSpPr txBox="1">
            <a:spLocks noChangeArrowheads="1"/>
          </p:cNvSpPr>
          <p:nvPr/>
        </p:nvSpPr>
        <p:spPr bwMode="auto">
          <a:xfrm>
            <a:off x="723900" y="1909763"/>
            <a:ext cx="5726113" cy="1138237"/>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alpha val="50000"/>
              </a:srgbClr>
            </a:outerShdw>
          </a:effectLst>
        </p:spPr>
        <p:txBody>
          <a:bodyPr wrap="none" lIns="88900" tIns="152400" rIns="88900" bIns="152400">
            <a:spAutoFit/>
          </a:bodyPr>
          <a:lstStyle/>
          <a:p>
            <a:pPr eaLnBrk="0" hangingPunct="0"/>
            <a:r>
              <a:rPr lang="en-US" altLang="en-US" b="1">
                <a:solidFill>
                  <a:schemeClr val="tx1"/>
                </a:solidFill>
                <a:latin typeface="Arial" panose="020B0604020202020204" pitchFamily="34" charset="0"/>
              </a:rPr>
              <a:t>DO</a:t>
            </a:r>
            <a:r>
              <a:rPr lang="en-US" altLang="en-US">
                <a:solidFill>
                  <a:schemeClr val="tx1"/>
                </a:solidFill>
                <a:latin typeface="Arial" panose="020B0604020202020204" pitchFamily="34" charset="0"/>
              </a:rPr>
              <a:t> </a:t>
            </a:r>
            <a:r>
              <a:rPr lang="en-US" altLang="en-US" i="1">
                <a:solidFill>
                  <a:schemeClr val="tx1"/>
                </a:solidFill>
                <a:latin typeface="Arial" panose="020B0604020202020204" pitchFamily="34" charset="0"/>
              </a:rPr>
              <a:t>index-variable</a:t>
            </a:r>
            <a:r>
              <a:rPr lang="en-US" altLang="en-US">
                <a:solidFill>
                  <a:schemeClr val="tx1"/>
                </a:solidFill>
                <a:latin typeface="Arial" panose="020B0604020202020204" pitchFamily="34" charset="0"/>
              </a:rPr>
              <a:t>=1 TO </a:t>
            </a:r>
            <a:r>
              <a:rPr lang="en-US" altLang="en-US" i="1">
                <a:solidFill>
                  <a:schemeClr val="tx1"/>
                </a:solidFill>
                <a:latin typeface="Arial" panose="020B0604020202020204" pitchFamily="34" charset="0"/>
              </a:rPr>
              <a:t>number-of-elements-in-array</a:t>
            </a:r>
            <a:r>
              <a:rPr lang="en-US" altLang="en-US" b="1">
                <a:solidFill>
                  <a:schemeClr val="tx1"/>
                </a:solidFill>
                <a:latin typeface="Arial" panose="020B0604020202020204" pitchFamily="34" charset="0"/>
              </a:rPr>
              <a:t>;</a:t>
            </a:r>
            <a:r>
              <a:rPr lang="en-US" altLang="en-US">
                <a:solidFill>
                  <a:schemeClr val="tx1"/>
                </a:solidFill>
                <a:latin typeface="Arial" panose="020B0604020202020204" pitchFamily="34" charset="0"/>
              </a:rPr>
              <a:t/>
            </a:r>
            <a:br>
              <a:rPr lang="en-US" altLang="en-US">
                <a:solidFill>
                  <a:schemeClr val="tx1"/>
                </a:solidFill>
                <a:latin typeface="Arial" panose="020B0604020202020204" pitchFamily="34" charset="0"/>
              </a:rPr>
            </a:br>
            <a:r>
              <a:rPr lang="en-US" altLang="en-US">
                <a:solidFill>
                  <a:schemeClr val="tx1"/>
                </a:solidFill>
                <a:latin typeface="Arial" panose="020B0604020202020204" pitchFamily="34" charset="0"/>
              </a:rPr>
              <a:t>      &lt;</a:t>
            </a:r>
            <a:r>
              <a:rPr lang="en-US" altLang="en-US" i="1">
                <a:solidFill>
                  <a:schemeClr val="tx1"/>
                </a:solidFill>
                <a:latin typeface="Arial" panose="020B0604020202020204" pitchFamily="34" charset="0"/>
              </a:rPr>
              <a:t>additional SAS statements</a:t>
            </a:r>
            <a:r>
              <a:rPr lang="en-US" altLang="en-US">
                <a:solidFill>
                  <a:schemeClr val="tx1"/>
                </a:solidFill>
                <a:latin typeface="Arial" panose="020B0604020202020204" pitchFamily="34" charset="0"/>
              </a:rPr>
              <a:t>&gt;</a:t>
            </a:r>
            <a:br>
              <a:rPr lang="en-US" altLang="en-US">
                <a:solidFill>
                  <a:schemeClr val="tx1"/>
                </a:solidFill>
                <a:latin typeface="Arial" panose="020B0604020202020204" pitchFamily="34" charset="0"/>
              </a:rPr>
            </a:br>
            <a:r>
              <a:rPr lang="en-US" altLang="en-US" b="1">
                <a:solidFill>
                  <a:schemeClr val="tx1"/>
                </a:solidFill>
                <a:latin typeface="Arial" panose="020B0604020202020204" pitchFamily="34" charset="0"/>
              </a:rPr>
              <a:t>END; </a:t>
            </a:r>
          </a:p>
        </p:txBody>
      </p:sp>
      <p:sp>
        <p:nvSpPr>
          <p:cNvPr id="93192" name="Text Box 9"/>
          <p:cNvSpPr txBox="1">
            <a:spLocks noChangeArrowheads="1"/>
          </p:cNvSpPr>
          <p:nvPr/>
        </p:nvSpPr>
        <p:spPr bwMode="auto">
          <a:xfrm>
            <a:off x="1836738" y="4294188"/>
            <a:ext cx="4895850" cy="430212"/>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eaLnBrk="0" hangingPunct="0">
              <a:lnSpc>
                <a:spcPct val="85000"/>
              </a:lnSpc>
            </a:pPr>
            <a:r>
              <a:rPr lang="en-US" altLang="en-US" sz="2400" b="1" i="1">
                <a:solidFill>
                  <a:schemeClr val="tx1"/>
                </a:solidFill>
                <a:latin typeface="Courier New" panose="02070309020205020404" pitchFamily="49" charset="0"/>
              </a:rPr>
              <a:t>array-name</a:t>
            </a:r>
            <a:r>
              <a:rPr lang="en-US" altLang="en-US" sz="2400" b="1">
                <a:solidFill>
                  <a:schemeClr val="tx1"/>
                </a:solidFill>
                <a:latin typeface="Courier New" panose="02070309020205020404" pitchFamily="49" charset="0"/>
              </a:rPr>
              <a:t>{</a:t>
            </a:r>
            <a:r>
              <a:rPr lang="en-US" altLang="en-US" sz="2400" b="1" i="1">
                <a:solidFill>
                  <a:schemeClr val="tx1"/>
                </a:solidFill>
                <a:latin typeface="Courier New" panose="02070309020205020404" pitchFamily="49" charset="0"/>
              </a:rPr>
              <a:t>index-variable</a:t>
            </a:r>
            <a:r>
              <a:rPr lang="en-US" altLang="en-US" sz="2400" b="1">
                <a:solidFill>
                  <a:schemeClr val="tx1"/>
                </a:solidFill>
                <a:latin typeface="Courier New" panose="02070309020205020404" pitchFamily="49" charset="0"/>
              </a:rPr>
              <a:t>}</a:t>
            </a:r>
          </a:p>
        </p:txBody>
      </p:sp>
    </p:spTree>
    <p:extLst>
      <p:ext uri="{BB962C8B-B14F-4D97-AF65-F5344CB8AC3E}">
        <p14:creationId xmlns:p14="http://schemas.microsoft.com/office/powerpoint/2010/main" val="39438597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mtClean="0"/>
              <a:t>Using a DO Loop to Process an Array</a:t>
            </a:r>
          </a:p>
        </p:txBody>
      </p:sp>
      <p:sp>
        <p:nvSpPr>
          <p:cNvPr id="94211" name="Rectangle 18"/>
          <p:cNvSpPr>
            <a:spLocks noGrp="1" noChangeArrowheads="1"/>
          </p:cNvSpPr>
          <p:nvPr>
            <p:ph idx="1"/>
          </p:nvPr>
        </p:nvSpPr>
        <p:spPr/>
        <p:txBody>
          <a:bodyPr/>
          <a:lstStyle/>
          <a:p>
            <a:pPr marL="0" indent="0" eaLnBrk="1" hangingPunct="1">
              <a:spcBef>
                <a:spcPct val="50000"/>
              </a:spcBef>
              <a:buClrTx/>
              <a:buFontTx/>
              <a:buNone/>
            </a:pPr>
            <a:endParaRPr lang="en-US" altLang="en-US" smtClean="0"/>
          </a:p>
          <a:p>
            <a:pPr marL="0" indent="0" eaLnBrk="1" hangingPunct="1">
              <a:spcBef>
                <a:spcPct val="50000"/>
              </a:spcBef>
              <a:buClrTx/>
              <a:buFontTx/>
              <a:buNone/>
            </a:pPr>
            <a:endParaRPr lang="en-US" altLang="en-US" smtClean="0"/>
          </a:p>
          <a:p>
            <a:pPr marL="0" indent="0" eaLnBrk="1" hangingPunct="1">
              <a:spcBef>
                <a:spcPct val="50000"/>
              </a:spcBef>
              <a:buClrTx/>
              <a:buFontTx/>
              <a:buNone/>
            </a:pPr>
            <a:endParaRPr lang="en-US" altLang="en-US" smtClean="0"/>
          </a:p>
          <a:p>
            <a:pPr marL="0" indent="0" eaLnBrk="1" hangingPunct="1">
              <a:spcBef>
                <a:spcPct val="50000"/>
              </a:spcBef>
              <a:buClrTx/>
              <a:buFontTx/>
              <a:buNone/>
            </a:pPr>
            <a:endParaRPr lang="en-US" altLang="en-US" smtClean="0"/>
          </a:p>
          <a:p>
            <a:pPr marL="0" indent="0" eaLnBrk="1" hangingPunct="1">
              <a:spcBef>
                <a:spcPct val="50000"/>
              </a:spcBef>
              <a:buClrTx/>
              <a:buFontTx/>
              <a:buNone/>
            </a:pPr>
            <a:endParaRPr lang="en-US" altLang="en-US" smtClean="0"/>
          </a:p>
          <a:p>
            <a:pPr marL="0" indent="0" eaLnBrk="1" hangingPunct="1">
              <a:spcBef>
                <a:spcPct val="50000"/>
              </a:spcBef>
              <a:buClrTx/>
              <a:buFontTx/>
              <a:buNone/>
            </a:pPr>
            <a:endParaRPr lang="en-US" altLang="en-US" smtClean="0"/>
          </a:p>
          <a:p>
            <a:pPr marL="0" indent="0" eaLnBrk="1" hangingPunct="1">
              <a:spcBef>
                <a:spcPct val="50000"/>
              </a:spcBef>
              <a:buClrTx/>
              <a:buFontTx/>
              <a:buNone/>
            </a:pPr>
            <a:r>
              <a:rPr lang="en-US" altLang="en-US" smtClean="0"/>
              <a:t>The index variable, </a:t>
            </a:r>
            <a:r>
              <a:rPr lang="en-US" altLang="en-US" sz="2800" b="1" smtClean="0">
                <a:latin typeface="Courier New" panose="02070309020205020404" pitchFamily="49" charset="0"/>
              </a:rPr>
              <a:t>i</a:t>
            </a:r>
            <a:r>
              <a:rPr lang="en-US" altLang="en-US" smtClean="0"/>
              <a:t>, is not written to the output data set because it is not listed in the KEEP statement.</a:t>
            </a:r>
          </a:p>
          <a:p>
            <a:pPr marL="0" indent="0" eaLnBrk="1" hangingPunct="1"/>
            <a:endParaRPr lang="en-US" altLang="en-US" smtClean="0"/>
          </a:p>
        </p:txBody>
      </p:sp>
      <p:sp>
        <p:nvSpPr>
          <p:cNvPr id="9421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03E8595-B840-41B0-A44F-2595E0AEA0EB}" type="slidenum">
              <a:rPr lang="en-US" altLang="en-US"/>
              <a:pPr/>
              <a:t>91</a:t>
            </a:fld>
            <a:endParaRPr lang="en-US" altLang="en-US">
              <a:latin typeface="Times New Roman" panose="02020603050405020304" pitchFamily="18" charset="0"/>
            </a:endParaRPr>
          </a:p>
        </p:txBody>
      </p:sp>
      <p:sp>
        <p:nvSpPr>
          <p:cNvPr id="94213" name="Rectangle 5"/>
          <p:cNvSpPr>
            <a:spLocks noChangeArrowheads="1"/>
          </p:cNvSpPr>
          <p:nvPr/>
        </p:nvSpPr>
        <p:spPr bwMode="auto">
          <a:xfrm>
            <a:off x="6859588" y="2778125"/>
            <a:ext cx="889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eaLnBrk="0" hangingPunct="0"/>
            <a:endParaRPr lang="en-US" altLang="en-US"/>
          </a:p>
        </p:txBody>
      </p:sp>
      <p:sp>
        <p:nvSpPr>
          <p:cNvPr id="94214" name="Text Box 6"/>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p>
            <a:pPr eaLnBrk="0" hangingPunct="0">
              <a:spcBef>
                <a:spcPct val="50000"/>
              </a:spcBef>
            </a:pPr>
            <a:endParaRPr lang="en-US" altLang="en-US" b="1" noProof="1">
              <a:solidFill>
                <a:schemeClr val="tx2"/>
              </a:solidFill>
              <a:latin typeface="Arial" panose="020B0604020202020204" pitchFamily="34" charset="0"/>
              <a:cs typeface="Times New Roman" panose="02020603050405020304" pitchFamily="18" charset="0"/>
            </a:endParaRPr>
          </a:p>
        </p:txBody>
      </p:sp>
      <p:sp>
        <p:nvSpPr>
          <p:cNvPr id="94215"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Courier New" panose="02070309020205020404" pitchFamily="49" charset="0"/>
            </a:endParaRPr>
          </a:p>
        </p:txBody>
      </p:sp>
      <p:sp>
        <p:nvSpPr>
          <p:cNvPr id="94216" name="Text Box 9"/>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array Contrib{4} qtr1-qtr4;</a:t>
            </a:r>
          </a:p>
          <a:p>
            <a:pPr>
              <a:lnSpc>
                <a:spcPct val="85000"/>
              </a:lnSpc>
            </a:pPr>
            <a:r>
              <a:rPr lang="en-US" altLang="en-US" sz="2400" b="1">
                <a:solidFill>
                  <a:schemeClr val="tx1"/>
                </a:solidFill>
                <a:latin typeface="Courier New" panose="02070309020205020404" pitchFamily="49" charset="0"/>
              </a:rPr>
              <a:t>   do i=1 to 4;        </a:t>
            </a:r>
          </a:p>
          <a:p>
            <a:pPr>
              <a:lnSpc>
                <a:spcPct val="85000"/>
              </a:lnSpc>
            </a:pPr>
            <a:r>
              <a:rPr lang="en-US" altLang="en-US" sz="2400" b="1">
                <a:solidFill>
                  <a:schemeClr val="tx1"/>
                </a:solidFill>
                <a:latin typeface="Courier New" panose="02070309020205020404" pitchFamily="49" charset="0"/>
              </a:rPr>
              <a:t>      Contrib{i}=Contrib{i}*1.25;</a:t>
            </a:r>
          </a:p>
          <a:p>
            <a:pPr>
              <a:lnSpc>
                <a:spcPct val="85000"/>
              </a:lnSpc>
            </a:pPr>
            <a:r>
              <a:rPr lang="en-US" altLang="en-US" sz="2400" b="1">
                <a:solidFill>
                  <a:schemeClr val="tx1"/>
                </a:solidFill>
                <a:latin typeface="Courier New" panose="02070309020205020404" pitchFamily="49" charset="0"/>
              </a:rPr>
              <a:t>   end; </a:t>
            </a:r>
          </a:p>
          <a:p>
            <a:pPr>
              <a:lnSpc>
                <a:spcPct val="85000"/>
              </a:lnSpc>
            </a:pPr>
            <a:r>
              <a:rPr lang="en-US" altLang="en-US" sz="2400" b="1">
                <a:solidFill>
                  <a:schemeClr val="tx1"/>
                </a:solidFill>
                <a:latin typeface="Courier New" panose="02070309020205020404" pitchFamily="49" charset="0"/>
              </a:rPr>
              <a:t>run;</a:t>
            </a:r>
          </a:p>
        </p:txBody>
      </p:sp>
      <p:sp>
        <p:nvSpPr>
          <p:cNvPr id="94217"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p207d11</a:t>
            </a:r>
          </a:p>
        </p:txBody>
      </p:sp>
      <p:sp>
        <p:nvSpPr>
          <p:cNvPr id="94218" name="Rectangle 11"/>
          <p:cNvSpPr>
            <a:spLocks noChangeArrowheads="1"/>
          </p:cNvSpPr>
          <p:nvPr>
            <p:custDataLst>
              <p:tags r:id="rId1"/>
            </p:custDataLst>
          </p:nvPr>
        </p:nvSpPr>
        <p:spPr bwMode="auto">
          <a:xfrm>
            <a:off x="1406525" y="2357438"/>
            <a:ext cx="22685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4219" name="Rectangle 12"/>
          <p:cNvSpPr>
            <a:spLocks noChangeArrowheads="1"/>
          </p:cNvSpPr>
          <p:nvPr>
            <p:custDataLst>
              <p:tags r:id="rId2"/>
            </p:custDataLst>
          </p:nvPr>
        </p:nvSpPr>
        <p:spPr bwMode="auto">
          <a:xfrm>
            <a:off x="1914525" y="2668588"/>
            <a:ext cx="4994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4220" name="Rectangle 13"/>
          <p:cNvSpPr>
            <a:spLocks noChangeArrowheads="1"/>
          </p:cNvSpPr>
          <p:nvPr>
            <p:custDataLst>
              <p:tags r:id="rId3"/>
            </p:custDataLst>
          </p:nvPr>
        </p:nvSpPr>
        <p:spPr bwMode="auto">
          <a:xfrm>
            <a:off x="1406525" y="2979738"/>
            <a:ext cx="8096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25218281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mtClean="0"/>
              <a:t>First Iteration of the DO Loop</a:t>
            </a:r>
          </a:p>
        </p:txBody>
      </p:sp>
      <p:sp>
        <p:nvSpPr>
          <p:cNvPr id="95235"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20EBEE9-BC64-49FA-8059-C90A74722813}" type="slidenum">
              <a:rPr lang="en-US" altLang="en-US"/>
              <a:pPr/>
              <a:t>92</a:t>
            </a:fld>
            <a:endParaRPr lang="en-US" altLang="en-US">
              <a:latin typeface="Times New Roman" panose="02020603050405020304" pitchFamily="18" charset="0"/>
            </a:endParaRPr>
          </a:p>
        </p:txBody>
      </p:sp>
      <p:sp>
        <p:nvSpPr>
          <p:cNvPr id="95236" name="Text Box 4"/>
          <p:cNvSpPr txBox="1">
            <a:spLocks noChangeArrowheads="1"/>
          </p:cNvSpPr>
          <p:nvPr/>
        </p:nvSpPr>
        <p:spPr bwMode="auto">
          <a:xfrm>
            <a:off x="3586163" y="3848100"/>
            <a:ext cx="1635125" cy="547688"/>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=1</a:t>
            </a:r>
          </a:p>
        </p:txBody>
      </p:sp>
      <p:sp>
        <p:nvSpPr>
          <p:cNvPr id="95237"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95238" name="Rectangle 8"/>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ltLang="en-US"/>
          </a:p>
        </p:txBody>
      </p:sp>
      <p:sp>
        <p:nvSpPr>
          <p:cNvPr id="95239" name="Text Box 13"/>
          <p:cNvSpPr txBox="1">
            <a:spLocks noChangeArrowheads="1"/>
          </p:cNvSpPr>
          <p:nvPr/>
        </p:nvSpPr>
        <p:spPr bwMode="auto">
          <a:xfrm>
            <a:off x="2108200" y="4764088"/>
            <a:ext cx="52133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Contrib{1}=Contrib{1}*1.25;</a:t>
            </a:r>
          </a:p>
        </p:txBody>
      </p:sp>
      <p:sp>
        <p:nvSpPr>
          <p:cNvPr id="95240" name="Text Box 1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array Contrib{4} qtr1-qtr4;</a:t>
            </a:r>
          </a:p>
          <a:p>
            <a:pPr>
              <a:lnSpc>
                <a:spcPct val="85000"/>
              </a:lnSpc>
            </a:pPr>
            <a:r>
              <a:rPr lang="en-US" altLang="en-US" sz="2400" b="1">
                <a:solidFill>
                  <a:schemeClr val="tx1"/>
                </a:solidFill>
                <a:latin typeface="Courier New" panose="02070309020205020404" pitchFamily="49" charset="0"/>
              </a:rPr>
              <a:t>   do i=1 to 4;        </a:t>
            </a:r>
          </a:p>
          <a:p>
            <a:pPr>
              <a:lnSpc>
                <a:spcPct val="85000"/>
              </a:lnSpc>
            </a:pPr>
            <a:r>
              <a:rPr lang="en-US" altLang="en-US" sz="2400" b="1">
                <a:solidFill>
                  <a:schemeClr val="tx1"/>
                </a:solidFill>
                <a:latin typeface="Courier New" panose="02070309020205020404" pitchFamily="49" charset="0"/>
              </a:rPr>
              <a:t>      Contrib{i}=Contrib{i}*1.25;</a:t>
            </a:r>
          </a:p>
          <a:p>
            <a:pPr>
              <a:lnSpc>
                <a:spcPct val="85000"/>
              </a:lnSpc>
            </a:pPr>
            <a:r>
              <a:rPr lang="en-US" altLang="en-US" sz="2400" b="1">
                <a:solidFill>
                  <a:schemeClr val="tx1"/>
                </a:solidFill>
                <a:latin typeface="Courier New" panose="02070309020205020404" pitchFamily="49" charset="0"/>
              </a:rPr>
              <a:t>   end; </a:t>
            </a:r>
          </a:p>
          <a:p>
            <a:pPr>
              <a:lnSpc>
                <a:spcPct val="85000"/>
              </a:lnSpc>
            </a:pPr>
            <a:r>
              <a:rPr lang="en-US" altLang="en-US" sz="2400" b="1">
                <a:solidFill>
                  <a:schemeClr val="tx1"/>
                </a:solidFill>
                <a:latin typeface="Courier New" panose="02070309020205020404" pitchFamily="49" charset="0"/>
              </a:rPr>
              <a:t>run;</a:t>
            </a:r>
          </a:p>
        </p:txBody>
      </p:sp>
      <p:sp>
        <p:nvSpPr>
          <p:cNvPr id="95241" name="Text Box 1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Qtr1=Qtr1*1.25;</a:t>
            </a:r>
          </a:p>
        </p:txBody>
      </p:sp>
      <p:sp>
        <p:nvSpPr>
          <p:cNvPr id="95242" name="AutoShape 1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5243" name="AutoShape 2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5244" name="Rectangle 2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62456926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smtClean="0"/>
              <a:t>Second Iteration of the DO Loop</a:t>
            </a:r>
          </a:p>
        </p:txBody>
      </p:sp>
      <p:sp>
        <p:nvSpPr>
          <p:cNvPr id="96259"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88C9A41-0F4C-43B8-81D0-F06BB08424E8}" type="slidenum">
              <a:rPr lang="en-US" altLang="en-US"/>
              <a:pPr/>
              <a:t>93</a:t>
            </a:fld>
            <a:endParaRPr lang="en-US" altLang="en-US">
              <a:latin typeface="Times New Roman" panose="02020603050405020304" pitchFamily="18" charset="0"/>
            </a:endParaRPr>
          </a:p>
        </p:txBody>
      </p:sp>
      <p:sp>
        <p:nvSpPr>
          <p:cNvPr id="96260" name="Text Box 3"/>
          <p:cNvSpPr txBox="1">
            <a:spLocks noChangeArrowheads="1"/>
          </p:cNvSpPr>
          <p:nvPr/>
        </p:nvSpPr>
        <p:spPr bwMode="auto">
          <a:xfrm>
            <a:off x="3586163" y="3848100"/>
            <a:ext cx="1635125" cy="547688"/>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=2</a:t>
            </a:r>
          </a:p>
        </p:txBody>
      </p:sp>
      <p:sp>
        <p:nvSpPr>
          <p:cNvPr id="96261"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96262"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ltLang="en-US"/>
          </a:p>
        </p:txBody>
      </p:sp>
      <p:sp>
        <p:nvSpPr>
          <p:cNvPr id="96263" name="Text Box 6"/>
          <p:cNvSpPr txBox="1">
            <a:spLocks noChangeArrowheads="1"/>
          </p:cNvSpPr>
          <p:nvPr/>
        </p:nvSpPr>
        <p:spPr bwMode="auto">
          <a:xfrm>
            <a:off x="2108200" y="4764088"/>
            <a:ext cx="52133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Contrib{2}=Contrib{2}*1.25;</a:t>
            </a:r>
          </a:p>
        </p:txBody>
      </p:sp>
      <p:sp>
        <p:nvSpPr>
          <p:cNvPr id="96264"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array Contrib{4} qtr1-qtr4;</a:t>
            </a:r>
          </a:p>
          <a:p>
            <a:pPr>
              <a:lnSpc>
                <a:spcPct val="85000"/>
              </a:lnSpc>
            </a:pPr>
            <a:r>
              <a:rPr lang="en-US" altLang="en-US" sz="2400" b="1">
                <a:solidFill>
                  <a:schemeClr val="tx1"/>
                </a:solidFill>
                <a:latin typeface="Courier New" panose="02070309020205020404" pitchFamily="49" charset="0"/>
              </a:rPr>
              <a:t>   do i=1 to 4;        </a:t>
            </a:r>
          </a:p>
          <a:p>
            <a:pPr>
              <a:lnSpc>
                <a:spcPct val="85000"/>
              </a:lnSpc>
            </a:pPr>
            <a:r>
              <a:rPr lang="en-US" altLang="en-US" sz="2400" b="1">
                <a:solidFill>
                  <a:schemeClr val="tx1"/>
                </a:solidFill>
                <a:latin typeface="Courier New" panose="02070309020205020404" pitchFamily="49" charset="0"/>
              </a:rPr>
              <a:t>      Contrib{i}=Contrib{i}*1.25;</a:t>
            </a:r>
          </a:p>
          <a:p>
            <a:pPr>
              <a:lnSpc>
                <a:spcPct val="85000"/>
              </a:lnSpc>
            </a:pPr>
            <a:r>
              <a:rPr lang="en-US" altLang="en-US" sz="2400" b="1">
                <a:solidFill>
                  <a:schemeClr val="tx1"/>
                </a:solidFill>
                <a:latin typeface="Courier New" panose="02070309020205020404" pitchFamily="49" charset="0"/>
              </a:rPr>
              <a:t>   end; </a:t>
            </a:r>
          </a:p>
          <a:p>
            <a:pPr>
              <a:lnSpc>
                <a:spcPct val="85000"/>
              </a:lnSpc>
            </a:pPr>
            <a:r>
              <a:rPr lang="en-US" altLang="en-US" sz="2400" b="1">
                <a:solidFill>
                  <a:schemeClr val="tx1"/>
                </a:solidFill>
                <a:latin typeface="Courier New" panose="02070309020205020404" pitchFamily="49" charset="0"/>
              </a:rPr>
              <a:t>run;</a:t>
            </a:r>
          </a:p>
        </p:txBody>
      </p:sp>
      <p:sp>
        <p:nvSpPr>
          <p:cNvPr id="96265"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Qtr2=Qtr2*1.25;</a:t>
            </a:r>
          </a:p>
        </p:txBody>
      </p:sp>
      <p:sp>
        <p:nvSpPr>
          <p:cNvPr id="96266"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6267"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6268"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557601183"/>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smtClean="0"/>
              <a:t>Third Iteration of the DO Loop</a:t>
            </a:r>
          </a:p>
        </p:txBody>
      </p:sp>
      <p:sp>
        <p:nvSpPr>
          <p:cNvPr id="97283"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7D79F3-0857-4388-96F1-197338B27C3F}" type="slidenum">
              <a:rPr lang="en-US" altLang="en-US"/>
              <a:pPr/>
              <a:t>94</a:t>
            </a:fld>
            <a:endParaRPr lang="en-US" altLang="en-US">
              <a:latin typeface="Times New Roman" panose="02020603050405020304" pitchFamily="18" charset="0"/>
            </a:endParaRPr>
          </a:p>
        </p:txBody>
      </p:sp>
      <p:sp>
        <p:nvSpPr>
          <p:cNvPr id="97284" name="Text Box 3"/>
          <p:cNvSpPr txBox="1">
            <a:spLocks noChangeArrowheads="1"/>
          </p:cNvSpPr>
          <p:nvPr/>
        </p:nvSpPr>
        <p:spPr bwMode="auto">
          <a:xfrm>
            <a:off x="3586163" y="3848100"/>
            <a:ext cx="1635125" cy="547688"/>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=3</a:t>
            </a:r>
          </a:p>
        </p:txBody>
      </p:sp>
      <p:sp>
        <p:nvSpPr>
          <p:cNvPr id="97285"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en-US" sz="2000" b="1">
                <a:solidFill>
                  <a:schemeClr val="tx1"/>
                </a:solidFill>
                <a:latin typeface="Arial" panose="020B0604020202020204" pitchFamily="34" charset="0"/>
              </a:rPr>
              <a:t>...</a:t>
            </a:r>
          </a:p>
        </p:txBody>
      </p:sp>
      <p:sp>
        <p:nvSpPr>
          <p:cNvPr id="97286"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ltLang="en-US"/>
          </a:p>
        </p:txBody>
      </p:sp>
      <p:sp>
        <p:nvSpPr>
          <p:cNvPr id="97287" name="Text Box 6"/>
          <p:cNvSpPr txBox="1">
            <a:spLocks noChangeArrowheads="1"/>
          </p:cNvSpPr>
          <p:nvPr/>
        </p:nvSpPr>
        <p:spPr bwMode="auto">
          <a:xfrm>
            <a:off x="2108200" y="4764088"/>
            <a:ext cx="52133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Contrib{3}=Contrib{3}*1.25;</a:t>
            </a:r>
          </a:p>
        </p:txBody>
      </p:sp>
      <p:sp>
        <p:nvSpPr>
          <p:cNvPr id="97288"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array Contrib{4} qtr1-qtr4;</a:t>
            </a:r>
          </a:p>
          <a:p>
            <a:pPr>
              <a:lnSpc>
                <a:spcPct val="85000"/>
              </a:lnSpc>
            </a:pPr>
            <a:r>
              <a:rPr lang="en-US" altLang="en-US" sz="2400" b="1">
                <a:solidFill>
                  <a:schemeClr val="tx1"/>
                </a:solidFill>
                <a:latin typeface="Courier New" panose="02070309020205020404" pitchFamily="49" charset="0"/>
              </a:rPr>
              <a:t>   do i=1 to 4;        </a:t>
            </a:r>
          </a:p>
          <a:p>
            <a:pPr>
              <a:lnSpc>
                <a:spcPct val="85000"/>
              </a:lnSpc>
            </a:pPr>
            <a:r>
              <a:rPr lang="en-US" altLang="en-US" sz="2400" b="1">
                <a:solidFill>
                  <a:schemeClr val="tx1"/>
                </a:solidFill>
                <a:latin typeface="Courier New" panose="02070309020205020404" pitchFamily="49" charset="0"/>
              </a:rPr>
              <a:t>      Contrib{i}=Contrib{i}*1.25;</a:t>
            </a:r>
          </a:p>
          <a:p>
            <a:pPr>
              <a:lnSpc>
                <a:spcPct val="85000"/>
              </a:lnSpc>
            </a:pPr>
            <a:r>
              <a:rPr lang="en-US" altLang="en-US" sz="2400" b="1">
                <a:solidFill>
                  <a:schemeClr val="tx1"/>
                </a:solidFill>
                <a:latin typeface="Courier New" panose="02070309020205020404" pitchFamily="49" charset="0"/>
              </a:rPr>
              <a:t>   end; </a:t>
            </a:r>
          </a:p>
          <a:p>
            <a:pPr>
              <a:lnSpc>
                <a:spcPct val="85000"/>
              </a:lnSpc>
            </a:pPr>
            <a:r>
              <a:rPr lang="en-US" altLang="en-US" sz="2400" b="1">
                <a:solidFill>
                  <a:schemeClr val="tx1"/>
                </a:solidFill>
                <a:latin typeface="Courier New" panose="02070309020205020404" pitchFamily="49" charset="0"/>
              </a:rPr>
              <a:t>run;</a:t>
            </a:r>
          </a:p>
        </p:txBody>
      </p:sp>
      <p:sp>
        <p:nvSpPr>
          <p:cNvPr id="97289"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Qtr3=Qtr3*1.25;</a:t>
            </a:r>
          </a:p>
        </p:txBody>
      </p:sp>
      <p:sp>
        <p:nvSpPr>
          <p:cNvPr id="97290"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7291"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7292"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3185571301"/>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smtClean="0"/>
              <a:t>Fourth Iteration of the DO Loop</a:t>
            </a:r>
          </a:p>
        </p:txBody>
      </p:sp>
      <p:sp>
        <p:nvSpPr>
          <p:cNvPr id="9830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E56942-4991-43EC-B17C-F289FF8B27FA}" type="slidenum">
              <a:rPr lang="en-US" altLang="en-US"/>
              <a:pPr/>
              <a:t>95</a:t>
            </a:fld>
            <a:endParaRPr lang="en-US" altLang="en-US">
              <a:latin typeface="Times New Roman" panose="02020603050405020304" pitchFamily="18" charset="0"/>
            </a:endParaRPr>
          </a:p>
        </p:txBody>
      </p:sp>
      <p:sp>
        <p:nvSpPr>
          <p:cNvPr id="98308" name="Text Box 3"/>
          <p:cNvSpPr txBox="1">
            <a:spLocks noChangeArrowheads="1"/>
          </p:cNvSpPr>
          <p:nvPr/>
        </p:nvSpPr>
        <p:spPr bwMode="auto">
          <a:xfrm>
            <a:off x="3586163" y="3848100"/>
            <a:ext cx="1635125" cy="547688"/>
          </a:xfrm>
          <a:prstGeom prst="rect">
            <a:avLst/>
          </a:prstGeom>
          <a:solidFill>
            <a:srgbClr val="00349C"/>
          </a:solidFill>
          <a:ln w="28575">
            <a:solidFill>
              <a:schemeClr val="tx1"/>
            </a:solidFill>
            <a:miter lim="800000"/>
            <a:headEnd type="none" w="sm" len="sm"/>
            <a:tailEnd type="none" w="sm" len="sm"/>
          </a:ln>
        </p:spPr>
        <p:txBody>
          <a:bodyPr wrap="none">
            <a:spAutoFit/>
          </a:bodyPr>
          <a:lstStyle/>
          <a:p>
            <a:pPr eaLnBrk="0" hangingPunct="0">
              <a:spcBef>
                <a:spcPct val="20000"/>
              </a:spcBef>
            </a:pPr>
            <a:r>
              <a:rPr lang="en-US" altLang="en-US" sz="2400" b="1">
                <a:solidFill>
                  <a:srgbClr val="FFFFFF"/>
                </a:solidFill>
                <a:latin typeface="Arial" panose="020B0604020202020204" pitchFamily="34" charset="0"/>
              </a:rPr>
              <a:t>when </a:t>
            </a:r>
            <a:r>
              <a:rPr lang="en-US" altLang="en-US" sz="2800" b="1">
                <a:solidFill>
                  <a:srgbClr val="FFFFFF"/>
                </a:solidFill>
                <a:latin typeface="Courier New" panose="02070309020205020404" pitchFamily="49" charset="0"/>
              </a:rPr>
              <a:t>i</a:t>
            </a:r>
            <a:r>
              <a:rPr lang="en-US" altLang="en-US" sz="2400" b="1">
                <a:solidFill>
                  <a:srgbClr val="FFFFFF"/>
                </a:solidFill>
                <a:latin typeface="Arial" panose="020B0604020202020204" pitchFamily="34" charset="0"/>
              </a:rPr>
              <a:t>=4</a:t>
            </a:r>
          </a:p>
        </p:txBody>
      </p:sp>
      <p:sp>
        <p:nvSpPr>
          <p:cNvPr id="98309" name="Rectangle 5"/>
          <p:cNvSpPr>
            <a:spLocks noChangeArrowheads="1"/>
          </p:cNvSpPr>
          <p:nvPr/>
        </p:nvSpPr>
        <p:spPr bwMode="auto">
          <a:xfrm>
            <a:off x="6872288" y="2435225"/>
            <a:ext cx="3635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eaLnBrk="0" hangingPunct="0"/>
            <a:endParaRPr lang="en-US" altLang="en-US"/>
          </a:p>
        </p:txBody>
      </p:sp>
      <p:sp>
        <p:nvSpPr>
          <p:cNvPr id="98310" name="Text Box 6"/>
          <p:cNvSpPr txBox="1">
            <a:spLocks noChangeArrowheads="1"/>
          </p:cNvSpPr>
          <p:nvPr/>
        </p:nvSpPr>
        <p:spPr bwMode="auto">
          <a:xfrm>
            <a:off x="2108200" y="4764088"/>
            <a:ext cx="5213350"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Contrib{4}=Contrib{4}*1.25;</a:t>
            </a:r>
          </a:p>
        </p:txBody>
      </p:sp>
      <p:sp>
        <p:nvSpPr>
          <p:cNvPr id="98311" name="Text Box 7"/>
          <p:cNvSpPr txBox="1">
            <a:spLocks noChangeArrowheads="1"/>
          </p:cNvSpPr>
          <p:nvPr/>
        </p:nvSpPr>
        <p:spPr bwMode="auto">
          <a:xfrm>
            <a:off x="814388" y="1068388"/>
            <a:ext cx="7770812" cy="26289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a:lnSpc>
                <a:spcPct val="85000"/>
              </a:lnSpc>
            </a:pPr>
            <a:r>
              <a:rPr lang="en-US" altLang="en-US" sz="2400" b="1">
                <a:solidFill>
                  <a:schemeClr val="tx1"/>
                </a:solidFill>
                <a:latin typeface="Courier New" panose="02070309020205020404" pitchFamily="49" charset="0"/>
              </a:rPr>
              <a:t>data charity;</a:t>
            </a:r>
          </a:p>
          <a:p>
            <a:pPr>
              <a:lnSpc>
                <a:spcPct val="85000"/>
              </a:lnSpc>
            </a:pPr>
            <a:r>
              <a:rPr lang="en-US" altLang="en-US" sz="2400" b="1">
                <a:solidFill>
                  <a:schemeClr val="tx1"/>
                </a:solidFill>
                <a:latin typeface="Courier New" panose="02070309020205020404" pitchFamily="49" charset="0"/>
              </a:rPr>
              <a:t>   set Study.employee_donations;</a:t>
            </a:r>
          </a:p>
          <a:p>
            <a:pPr>
              <a:lnSpc>
                <a:spcPct val="85000"/>
              </a:lnSpc>
            </a:pPr>
            <a:r>
              <a:rPr lang="en-US" altLang="en-US" sz="2400" b="1">
                <a:solidFill>
                  <a:schemeClr val="tx1"/>
                </a:solidFill>
                <a:latin typeface="Courier New" panose="02070309020205020404" pitchFamily="49" charset="0"/>
              </a:rPr>
              <a:t>   keep employee_id qtr1-qtr4; </a:t>
            </a:r>
          </a:p>
          <a:p>
            <a:pPr>
              <a:lnSpc>
                <a:spcPct val="85000"/>
              </a:lnSpc>
            </a:pPr>
            <a:r>
              <a:rPr lang="en-US" altLang="en-US" sz="2400" b="1">
                <a:solidFill>
                  <a:schemeClr val="tx1"/>
                </a:solidFill>
                <a:latin typeface="Courier New" panose="02070309020205020404" pitchFamily="49" charset="0"/>
              </a:rPr>
              <a:t>   array Contrib{4} qtr1-qtr4;</a:t>
            </a:r>
          </a:p>
          <a:p>
            <a:pPr>
              <a:lnSpc>
                <a:spcPct val="85000"/>
              </a:lnSpc>
            </a:pPr>
            <a:r>
              <a:rPr lang="en-US" altLang="en-US" sz="2400" b="1">
                <a:solidFill>
                  <a:schemeClr val="tx1"/>
                </a:solidFill>
                <a:latin typeface="Courier New" panose="02070309020205020404" pitchFamily="49" charset="0"/>
              </a:rPr>
              <a:t>   do i=1 to 4;        </a:t>
            </a:r>
          </a:p>
          <a:p>
            <a:pPr>
              <a:lnSpc>
                <a:spcPct val="85000"/>
              </a:lnSpc>
            </a:pPr>
            <a:r>
              <a:rPr lang="en-US" altLang="en-US" sz="2400" b="1">
                <a:solidFill>
                  <a:schemeClr val="tx1"/>
                </a:solidFill>
                <a:latin typeface="Courier New" panose="02070309020205020404" pitchFamily="49" charset="0"/>
              </a:rPr>
              <a:t>      Contrib{i}=Contrib{i}*1.25;</a:t>
            </a:r>
          </a:p>
          <a:p>
            <a:pPr>
              <a:lnSpc>
                <a:spcPct val="85000"/>
              </a:lnSpc>
            </a:pPr>
            <a:r>
              <a:rPr lang="en-US" altLang="en-US" sz="2400" b="1">
                <a:solidFill>
                  <a:schemeClr val="tx1"/>
                </a:solidFill>
                <a:latin typeface="Courier New" panose="02070309020205020404" pitchFamily="49" charset="0"/>
              </a:rPr>
              <a:t>   end; </a:t>
            </a:r>
          </a:p>
          <a:p>
            <a:pPr>
              <a:lnSpc>
                <a:spcPct val="85000"/>
              </a:lnSpc>
            </a:pPr>
            <a:r>
              <a:rPr lang="en-US" altLang="en-US" sz="2400" b="1">
                <a:solidFill>
                  <a:schemeClr val="tx1"/>
                </a:solidFill>
                <a:latin typeface="Courier New" panose="02070309020205020404" pitchFamily="49" charset="0"/>
              </a:rPr>
              <a:t>run;</a:t>
            </a:r>
          </a:p>
        </p:txBody>
      </p:sp>
      <p:sp>
        <p:nvSpPr>
          <p:cNvPr id="98312" name="Text Box 8"/>
          <p:cNvSpPr txBox="1">
            <a:spLocks noChangeArrowheads="1"/>
          </p:cNvSpPr>
          <p:nvPr/>
        </p:nvSpPr>
        <p:spPr bwMode="auto">
          <a:xfrm>
            <a:off x="3128963" y="5626100"/>
            <a:ext cx="3030537" cy="485775"/>
          </a:xfrm>
          <a:prstGeom prst="rect">
            <a:avLst/>
          </a:prstGeom>
          <a:solidFill>
            <a:srgbClr val="FFFFFF"/>
          </a:solidFill>
          <a:ln w="28575">
            <a:solidFill>
              <a:schemeClr val="tx2"/>
            </a:solidFill>
            <a:miter lim="800000"/>
            <a:headEnd type="none" w="sm" len="sm"/>
            <a:tailEnd type="none" w="sm" len="sm"/>
          </a:ln>
        </p:spPr>
        <p:txBody>
          <a:bodyPr lIns="92075" tIns="46038" rIns="92075" bIns="46038">
            <a:spAutoFit/>
          </a:bodyPr>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Qtr4=Qtr4*1.25;</a:t>
            </a:r>
          </a:p>
        </p:txBody>
      </p:sp>
      <p:sp>
        <p:nvSpPr>
          <p:cNvPr id="98313" name="AutoShape 9"/>
          <p:cNvSpPr>
            <a:spLocks noChangeArrowheads="1"/>
          </p:cNvSpPr>
          <p:nvPr/>
        </p:nvSpPr>
        <p:spPr bwMode="auto">
          <a:xfrm rot="5400000">
            <a:off x="4349750" y="445928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8314" name="AutoShape 10"/>
          <p:cNvSpPr>
            <a:spLocks noChangeArrowheads="1"/>
          </p:cNvSpPr>
          <p:nvPr/>
        </p:nvSpPr>
        <p:spPr bwMode="auto">
          <a:xfrm rot="5400000">
            <a:off x="4368800" y="5316538"/>
            <a:ext cx="295275" cy="257175"/>
          </a:xfrm>
          <a:prstGeom prst="rightArrow">
            <a:avLst>
              <a:gd name="adj1" fmla="val 49343"/>
              <a:gd name="adj2" fmla="val 42678"/>
            </a:avLst>
          </a:prstGeom>
          <a:solidFill>
            <a:srgbClr val="FF0000"/>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98315" name="Rectangle 11"/>
          <p:cNvSpPr>
            <a:spLocks noChangeArrowheads="1"/>
          </p:cNvSpPr>
          <p:nvPr>
            <p:custDataLst>
              <p:tags r:id="rId1"/>
            </p:custDataLst>
          </p:nvPr>
        </p:nvSpPr>
        <p:spPr bwMode="auto">
          <a:xfrm>
            <a:off x="1954213" y="2668588"/>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3752712883"/>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t>Output: Using a Do Loop to Process an Array</a:t>
            </a:r>
          </a:p>
        </p:txBody>
      </p:sp>
      <p:sp>
        <p:nvSpPr>
          <p:cNvPr id="99331" name="Rectangle 3"/>
          <p:cNvSpPr>
            <a:spLocks noGrp="1" noChangeArrowheads="1"/>
          </p:cNvSpPr>
          <p:nvPr>
            <p:ph idx="1"/>
          </p:nvPr>
        </p:nvSpPr>
        <p:spPr>
          <a:xfrm>
            <a:off x="684213" y="1068388"/>
            <a:ext cx="7848600" cy="4648200"/>
          </a:xfrm>
        </p:spPr>
        <p:txBody>
          <a:bodyPr/>
          <a:lstStyle/>
          <a:p>
            <a:pPr marL="0" indent="0" eaLnBrk="1" hangingPunct="1"/>
            <a:endParaRPr lang="en-US" altLang="en-US" smtClean="0"/>
          </a:p>
          <a:p>
            <a:pPr marL="0" indent="0" eaLnBrk="1" hangingPunct="1"/>
            <a:endParaRPr lang="en-US" altLang="en-US" sz="3200" smtClean="0"/>
          </a:p>
          <a:p>
            <a:pPr marL="0" indent="0" eaLnBrk="1" hangingPunct="1">
              <a:buFont typeface="Times New Roman" panose="02020603050405020304" pitchFamily="18" charset="0"/>
              <a:buNone/>
            </a:pPr>
            <a:r>
              <a:rPr lang="en-US" altLang="en-US" smtClean="0"/>
              <a:t> Partial PROC PRINT Output </a:t>
            </a:r>
          </a:p>
        </p:txBody>
      </p:sp>
      <p:sp>
        <p:nvSpPr>
          <p:cNvPr id="9933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03A3E81-C300-478C-9495-0EA76E507589}" type="slidenum">
              <a:rPr lang="en-US" altLang="en-US"/>
              <a:pPr/>
              <a:t>96</a:t>
            </a:fld>
            <a:endParaRPr lang="en-US" altLang="en-US">
              <a:latin typeface="Times New Roman" panose="02020603050405020304" pitchFamily="18" charset="0"/>
            </a:endParaRPr>
          </a:p>
        </p:txBody>
      </p:sp>
      <p:sp>
        <p:nvSpPr>
          <p:cNvPr id="99333" name="Text Box 5"/>
          <p:cNvSpPr txBox="1">
            <a:spLocks noChangeArrowheads="1"/>
          </p:cNvSpPr>
          <p:nvPr/>
        </p:nvSpPr>
        <p:spPr bwMode="auto">
          <a:xfrm>
            <a:off x="731838" y="1068388"/>
            <a:ext cx="6697662" cy="850900"/>
          </a:xfrm>
          <a:prstGeom prst="rect">
            <a:avLst/>
          </a:prstGeom>
          <a:solidFill>
            <a:srgbClr val="FFFFFF"/>
          </a:solidFill>
          <a:ln w="28575">
            <a:solidFill>
              <a:schemeClr val="tx2"/>
            </a:solidFill>
            <a:miter lim="800000"/>
            <a:headEnd type="none" w="sm" len="sm"/>
            <a:tailEnd type="none" w="sm" len="sm"/>
          </a:ln>
        </p:spPr>
        <p:txBody>
          <a:bodyPr lIns="92075" tIns="46038" rIns="92075" bIns="46038"/>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2400" b="1">
                <a:solidFill>
                  <a:schemeClr val="tx1"/>
                </a:solidFill>
                <a:latin typeface="Courier New" panose="02070309020205020404" pitchFamily="49" charset="0"/>
              </a:rPr>
              <a:t>proc print data=charity noobs;</a:t>
            </a:r>
          </a:p>
          <a:p>
            <a:r>
              <a:rPr lang="en-US" altLang="en-US" sz="2400" b="1">
                <a:solidFill>
                  <a:schemeClr val="tx1"/>
                </a:solidFill>
                <a:latin typeface="Courier New" panose="02070309020205020404" pitchFamily="49" charset="0"/>
              </a:rPr>
              <a:t>run;</a:t>
            </a:r>
          </a:p>
        </p:txBody>
      </p:sp>
      <p:sp>
        <p:nvSpPr>
          <p:cNvPr id="99334"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eaLnBrk="0" hangingPunct="0"/>
            <a:endParaRPr lang="en-US" altLang="en-US" sz="2400" noProof="1">
              <a:solidFill>
                <a:schemeClr val="tx1"/>
              </a:solidFill>
              <a:latin typeface="SAS Monospace" pitchFamily="49" charset="0"/>
            </a:endParaRPr>
          </a:p>
        </p:txBody>
      </p:sp>
      <p:sp>
        <p:nvSpPr>
          <p:cNvPr id="99335" name="Text Box 9"/>
          <p:cNvSpPr txBox="1">
            <a:spLocks noChangeArrowheads="1"/>
          </p:cNvSpPr>
          <p:nvPr/>
        </p:nvSpPr>
        <p:spPr bwMode="auto">
          <a:xfrm>
            <a:off x="747713" y="2498725"/>
            <a:ext cx="6707187" cy="2817813"/>
          </a:xfrm>
          <a:prstGeom prst="rect">
            <a:avLst/>
          </a:prstGeom>
          <a:solidFill>
            <a:srgbClr val="FFFFFF"/>
          </a:solidFill>
          <a:ln w="38100">
            <a:solidFill>
              <a:schemeClr val="tx2"/>
            </a:solidFill>
            <a:miter lim="800000"/>
            <a:headEnd type="none" w="sm" len="sm"/>
            <a:tailEnd type="none" w="sm" len="sm"/>
          </a:ln>
        </p:spPr>
        <p:txBody>
          <a:bodyPr wrap="none" lIns="92075" tIns="50800" rIns="92075" bIns="50800"/>
          <a:lstStyle>
            <a:lvl1pPr marL="461963" indent="-461963"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r>
              <a:rPr lang="en-US" altLang="en-US" sz="1600" b="1">
                <a:solidFill>
                  <a:srgbClr val="000000"/>
                </a:solidFill>
                <a:latin typeface="SAS Monospace" pitchFamily="49" charset="0"/>
              </a:rPr>
              <a:t> Employee_ID     Qtr1     Qtr2     Qtr3     Qtr4</a:t>
            </a:r>
          </a:p>
          <a:p>
            <a:endParaRPr lang="en-US" altLang="en-US" sz="1600" b="1">
              <a:solidFill>
                <a:srgbClr val="000000"/>
              </a:solidFill>
              <a:latin typeface="SAS Monospace" pitchFamily="49" charset="0"/>
            </a:endParaRPr>
          </a:p>
          <a:p>
            <a:r>
              <a:rPr lang="en-US" altLang="en-US" sz="1600" b="1">
                <a:solidFill>
                  <a:srgbClr val="000000"/>
                </a:solidFill>
                <a:latin typeface="SAS Monospace" pitchFamily="49" charset="0"/>
              </a:rPr>
              <a:t>      120265      .        .        .      31.25</a:t>
            </a:r>
          </a:p>
          <a:p>
            <a:r>
              <a:rPr lang="en-US" altLang="en-US" sz="1600" b="1">
                <a:solidFill>
                  <a:srgbClr val="000000"/>
                </a:solidFill>
                <a:latin typeface="SAS Monospace" pitchFamily="49" charset="0"/>
              </a:rPr>
              <a:t>      120267    18.75    18.75    18.75    18.75</a:t>
            </a:r>
          </a:p>
          <a:p>
            <a:r>
              <a:rPr lang="en-US" altLang="en-US" sz="1600" b="1">
                <a:solidFill>
                  <a:srgbClr val="000000"/>
                </a:solidFill>
                <a:latin typeface="SAS Monospace" pitchFamily="49" charset="0"/>
              </a:rPr>
              <a:t>      120269    25.00    25.00    25.00    25.00</a:t>
            </a:r>
          </a:p>
          <a:p>
            <a:r>
              <a:rPr lang="en-US" altLang="en-US" sz="1600" b="1">
                <a:solidFill>
                  <a:srgbClr val="000000"/>
                </a:solidFill>
                <a:latin typeface="SAS Monospace" pitchFamily="49" charset="0"/>
              </a:rPr>
              <a:t>      120270    25.00    12.50     6.25      .</a:t>
            </a:r>
          </a:p>
          <a:p>
            <a:r>
              <a:rPr lang="en-US" altLang="en-US" sz="1600" b="1">
                <a:solidFill>
                  <a:srgbClr val="000000"/>
                </a:solidFill>
                <a:latin typeface="SAS Monospace" pitchFamily="49" charset="0"/>
              </a:rPr>
              <a:t>      120271    25.00    25.00    25.00    25.00</a:t>
            </a:r>
          </a:p>
          <a:p>
            <a:r>
              <a:rPr lang="en-US" altLang="en-US" sz="1600" b="1">
                <a:solidFill>
                  <a:srgbClr val="000000"/>
                </a:solidFill>
                <a:latin typeface="SAS Monospace" pitchFamily="49" charset="0"/>
              </a:rPr>
              <a:t>      120272    12.50    12.50    12.50    12.50</a:t>
            </a:r>
          </a:p>
          <a:p>
            <a:r>
              <a:rPr lang="en-US" altLang="en-US" sz="1600" b="1">
                <a:solidFill>
                  <a:srgbClr val="000000"/>
                </a:solidFill>
                <a:latin typeface="SAS Monospace" pitchFamily="49" charset="0"/>
              </a:rPr>
              <a:t>      120275    18.75    18.75    18.75    18.75</a:t>
            </a:r>
          </a:p>
          <a:p>
            <a:r>
              <a:rPr lang="en-US" altLang="en-US" sz="1600" b="1">
                <a:solidFill>
                  <a:srgbClr val="000000"/>
                </a:solidFill>
                <a:latin typeface="SAS Monospace" pitchFamily="49" charset="0"/>
              </a:rPr>
              <a:t>      120660    31.25    31.25    31.25    31.25</a:t>
            </a:r>
          </a:p>
          <a:p>
            <a:r>
              <a:rPr lang="en-US" altLang="en-US" sz="1600" b="1">
                <a:solidFill>
                  <a:srgbClr val="000000"/>
                </a:solidFill>
                <a:latin typeface="SAS Monospace" pitchFamily="49" charset="0"/>
              </a:rPr>
              <a:t>      120662    12.50      .       6.25     6.25</a:t>
            </a:r>
          </a:p>
        </p:txBody>
      </p:sp>
    </p:spTree>
    <p:extLst>
      <p:ext uri="{BB962C8B-B14F-4D97-AF65-F5344CB8AC3E}">
        <p14:creationId xmlns:p14="http://schemas.microsoft.com/office/powerpoint/2010/main" val="40997227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924474-81B0-492B-ADF3-13281F61FE4A}" type="slidenum">
              <a:rPr lang="en-US" altLang="en-US"/>
              <a:pPr/>
              <a:t>97</a:t>
            </a:fld>
            <a:endParaRPr lang="en-US" altLang="en-US">
              <a:latin typeface="Times New Roman" panose="02020603050405020304" pitchFamily="18" charset="0"/>
            </a:endParaRPr>
          </a:p>
        </p:txBody>
      </p:sp>
      <p:pic>
        <p:nvPicPr>
          <p:cNvPr id="100355" name="Picture 2" descr="Icon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669925"/>
            <a:ext cx="8877300"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662668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9541653-A6ED-432E-B4A3-81DEC09396A0}" type="slidenum">
              <a:rPr lang="en-US" altLang="en-US"/>
              <a:pPr/>
              <a:t>98</a:t>
            </a:fld>
            <a:endParaRPr lang="en-US" altLang="en-US">
              <a:latin typeface="Times New Roman" panose="02020603050405020304" pitchFamily="18" charset="0"/>
            </a:endParaRPr>
          </a:p>
        </p:txBody>
      </p:sp>
      <p:sp>
        <p:nvSpPr>
          <p:cNvPr id="101379" name="MO Picture" hidden="1"/>
          <p:cNvSpPr>
            <a:spLocks noChangeArrowheads="1"/>
          </p:cNvSpPr>
          <p:nvPr/>
        </p:nvSpPr>
        <p:spPr bwMode="auto">
          <a:xfrm>
            <a:off x="0" y="0"/>
            <a:ext cx="0" cy="0"/>
          </a:xfrm>
          <a:prstGeom prst="rect">
            <a:avLst/>
          </a:prstGeom>
          <a:solidFill>
            <a:srgbClr val="FFFFFF"/>
          </a:solidFill>
          <a:ln w="38100">
            <a:solidFill>
              <a:srgbClr val="000000"/>
            </a:solidFill>
            <a:miter lim="800000"/>
            <a:headEnd type="none" w="med" len="lg"/>
            <a:tailEnd type="none" w="med" len="lg"/>
          </a:ln>
        </p:spPr>
        <p:txBody>
          <a:bodyPr wrap="none" lIns="88900" tIns="88900" rIns="88900" bIns="88900" anchor="ctr"/>
          <a:lstStyle/>
          <a:p>
            <a:pPr algn="ctr" eaLnBrk="0" hangingPunct="0"/>
            <a:r>
              <a:rPr lang="en-US" altLang="en-US"/>
              <a:t>3</a:t>
            </a:r>
          </a:p>
        </p:txBody>
      </p:sp>
      <p:sp>
        <p:nvSpPr>
          <p:cNvPr id="2" name="Rectangle 1"/>
          <p:cNvSpPr/>
          <p:nvPr/>
        </p:nvSpPr>
        <p:spPr>
          <a:xfrm>
            <a:off x="2209800" y="1524000"/>
            <a:ext cx="4138613" cy="584200"/>
          </a:xfrm>
          <a:prstGeom prst="rect">
            <a:avLst/>
          </a:prstGeom>
        </p:spPr>
        <p:txBody>
          <a:bodyPr>
            <a:spAutoFit/>
          </a:bodyPr>
          <a:lstStyle/>
          <a:p>
            <a:pPr marL="225425" defTabSz="914400" eaLnBrk="0" hangingPunct="0">
              <a:spcBef>
                <a:spcPct val="20000"/>
              </a:spcBef>
              <a:buClr>
                <a:schemeClr val="tx1"/>
              </a:buClr>
              <a:buSzTx/>
              <a:defRPr/>
            </a:pPr>
            <a:r>
              <a:rPr lang="en-US" sz="3200" b="1" dirty="0">
                <a:solidFill>
                  <a:schemeClr val="tx1"/>
                </a:solidFill>
                <a:effectLst>
                  <a:outerShdw blurRad="38100" dist="38100" dir="2700000" algn="tl">
                    <a:srgbClr val="000000"/>
                  </a:outerShdw>
                </a:effectLst>
                <a:latin typeface="Arial Narrow" pitchFamily="34" charset="0"/>
                <a:ea typeface="Microsoft YaHei" charset="-122"/>
              </a:rPr>
              <a:t>Using SAS Arrays</a:t>
            </a:r>
          </a:p>
        </p:txBody>
      </p:sp>
    </p:spTree>
    <p:custDataLst>
      <p:tags r:id="rId1"/>
    </p:custDataLst>
    <p:extLst>
      <p:ext uri="{BB962C8B-B14F-4D97-AF65-F5344CB8AC3E}">
        <p14:creationId xmlns:p14="http://schemas.microsoft.com/office/powerpoint/2010/main" val="16695927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en-US" smtClean="0"/>
              <a:t>Objectives</a:t>
            </a:r>
          </a:p>
        </p:txBody>
      </p:sp>
      <p:sp>
        <p:nvSpPr>
          <p:cNvPr id="102403" name="Rectangle 3"/>
          <p:cNvSpPr>
            <a:spLocks noGrp="1" noChangeArrowheads="1"/>
          </p:cNvSpPr>
          <p:nvPr>
            <p:ph idx="1"/>
          </p:nvPr>
        </p:nvSpPr>
        <p:spPr>
          <a:xfrm>
            <a:off x="685800" y="1071563"/>
            <a:ext cx="7769225" cy="4267200"/>
          </a:xfrm>
        </p:spPr>
        <p:txBody>
          <a:bodyPr/>
          <a:lstStyle/>
          <a:p>
            <a:pPr lvl="1" eaLnBrk="1" hangingPunct="1">
              <a:buFont typeface="Wingdings" panose="05000000000000000000" pitchFamily="2" charset="2"/>
              <a:buChar char="§"/>
            </a:pPr>
            <a:r>
              <a:rPr lang="en-US" altLang="en-US" smtClean="0"/>
              <a:t>Use arrays as arguments to SAS functions.</a:t>
            </a:r>
          </a:p>
          <a:p>
            <a:pPr lvl="1" eaLnBrk="1" hangingPunct="1">
              <a:buFont typeface="Wingdings" panose="05000000000000000000" pitchFamily="2" charset="2"/>
              <a:buChar char="§"/>
            </a:pPr>
            <a:r>
              <a:rPr lang="en-US" altLang="en-US" smtClean="0"/>
              <a:t>Explain array functions.</a:t>
            </a:r>
          </a:p>
          <a:p>
            <a:pPr lvl="1" eaLnBrk="1" hangingPunct="1">
              <a:buFont typeface="Wingdings" panose="05000000000000000000" pitchFamily="2" charset="2"/>
              <a:buChar char="§"/>
            </a:pPr>
            <a:r>
              <a:rPr lang="en-US" altLang="en-US" smtClean="0"/>
              <a:t>Use arrays to create new variables.</a:t>
            </a:r>
          </a:p>
          <a:p>
            <a:pPr lvl="1" eaLnBrk="1" hangingPunct="1">
              <a:buFont typeface="Wingdings" panose="05000000000000000000" pitchFamily="2" charset="2"/>
              <a:buChar char="§"/>
            </a:pPr>
            <a:r>
              <a:rPr lang="en-US" altLang="en-US" smtClean="0"/>
              <a:t>Use arrays to perform a table lookup.</a:t>
            </a:r>
          </a:p>
          <a:p>
            <a:pPr lvl="1" eaLnBrk="1" hangingPunct="1">
              <a:buFont typeface="Wingdings" panose="05000000000000000000" pitchFamily="2" charset="2"/>
              <a:buNone/>
            </a:pPr>
            <a:endParaRPr lang="en-US" altLang="en-US" smtClean="0"/>
          </a:p>
        </p:txBody>
      </p:sp>
      <p:sp>
        <p:nvSpPr>
          <p:cNvPr id="10240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76C8D3-C219-472A-992E-6D4BEA54F094}" type="slidenum">
              <a:rPr lang="en-US" altLang="en-US"/>
              <a:pPr/>
              <a:t>99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22754736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ECTIONNUMBER" val="0"/>
  <p:tag name="SHAPETITLE" val="Module Title"/>
  <p:tag name="SECTIONCOUNT" val="3"/>
  <p:tag name="SHAPETABLE" val="Group 96"/>
  <p:tag name="SLIDETYPE" val="Organizer"/>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HIGHLIGHT" val="YES"/>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HIGHLIGHT" val="YES"/>
</p:tagLst>
</file>

<file path=ppt/tags/tag105.xml><?xml version="1.0" encoding="utf-8"?>
<p:tagLst xmlns:a="http://schemas.openxmlformats.org/drawingml/2006/main" xmlns:r="http://schemas.openxmlformats.org/officeDocument/2006/relationships" xmlns:p="http://schemas.openxmlformats.org/presentationml/2006/main">
  <p:tag name="HIGHLIGHT" val="YES"/>
</p:tagLst>
</file>

<file path=ppt/tags/tag106.xml><?xml version="1.0" encoding="utf-8"?>
<p:tagLst xmlns:a="http://schemas.openxmlformats.org/drawingml/2006/main" xmlns:r="http://schemas.openxmlformats.org/officeDocument/2006/relationships" xmlns:p="http://schemas.openxmlformats.org/presentationml/2006/main">
  <p:tag name="SLIDETYPE" val="QA"/>
</p:tagLst>
</file>

<file path=ppt/tags/tag107.xml><?xml version="1.0" encoding="utf-8"?>
<p:tagLst xmlns:a="http://schemas.openxmlformats.org/drawingml/2006/main" xmlns:r="http://schemas.openxmlformats.org/officeDocument/2006/relationships" xmlns:p="http://schemas.openxmlformats.org/presentationml/2006/main">
  <p:tag name="SECTIONNUMBER" val="0"/>
  <p:tag name="SHAPETITLE" val="Module Title"/>
  <p:tag name="SECTIONCOUNT" val="3"/>
  <p:tag name="SHAPETABLE" val="Group 65"/>
  <p:tag name="SLIDETYPE" val="Organizer"/>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SLIDETYPE" val="QA"/>
</p:tagLst>
</file>

<file path=ppt/tags/tag113.xml><?xml version="1.0" encoding="utf-8"?>
<p:tagLst xmlns:a="http://schemas.openxmlformats.org/drawingml/2006/main" xmlns:r="http://schemas.openxmlformats.org/officeDocument/2006/relationships" xmlns:p="http://schemas.openxmlformats.org/presentationml/2006/main">
  <p:tag name="HIGHLIGHT" val="YES"/>
</p:tagLst>
</file>

<file path=ppt/tags/tag11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15.xml><?xml version="1.0" encoding="utf-8"?>
<p:tagLst xmlns:a="http://schemas.openxmlformats.org/drawingml/2006/main" xmlns:r="http://schemas.openxmlformats.org/officeDocument/2006/relationships" xmlns:p="http://schemas.openxmlformats.org/presentationml/2006/main">
  <p:tag name="SLIDETYPE" val="PollQuizCue"/>
</p:tagLst>
</file>

<file path=ppt/tags/tag116.xml><?xml version="1.0" encoding="utf-8"?>
<p:tagLst xmlns:a="http://schemas.openxmlformats.org/drawingml/2006/main" xmlns:r="http://schemas.openxmlformats.org/officeDocument/2006/relationships" xmlns:p="http://schemas.openxmlformats.org/presentationml/2006/main">
  <p:tag name="SLIDETYPE" val="Quiz"/>
</p:tagLst>
</file>

<file path=ppt/tags/tag11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18.xml><?xml version="1.0" encoding="utf-8"?>
<p:tagLst xmlns:a="http://schemas.openxmlformats.org/drawingml/2006/main" xmlns:r="http://schemas.openxmlformats.org/officeDocument/2006/relationships" xmlns:p="http://schemas.openxmlformats.org/presentationml/2006/main">
  <p:tag name="SLIDETYPE" val="Quiz"/>
</p:tagLst>
</file>

<file path=ppt/tags/tag11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HIGHLIGHT" val="YES"/>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HIGHLIGHT" val="YES"/>
</p:tagLst>
</file>

<file path=ppt/tags/tag124.xml><?xml version="1.0" encoding="utf-8"?>
<p:tagLst xmlns:a="http://schemas.openxmlformats.org/drawingml/2006/main" xmlns:r="http://schemas.openxmlformats.org/officeDocument/2006/relationships" xmlns:p="http://schemas.openxmlformats.org/presentationml/2006/main">
  <p:tag name="HIGHLIGHT" val="YES"/>
</p:tagLst>
</file>

<file path=ppt/tags/tag125.xml><?xml version="1.0" encoding="utf-8"?>
<p:tagLst xmlns:a="http://schemas.openxmlformats.org/drawingml/2006/main" xmlns:r="http://schemas.openxmlformats.org/officeDocument/2006/relationships" xmlns:p="http://schemas.openxmlformats.org/presentationml/2006/main">
  <p:tag name="SLIDETYPE" val="QA"/>
</p:tagLst>
</file>

<file path=ppt/tags/tag126.xml><?xml version="1.0" encoding="utf-8"?>
<p:tagLst xmlns:a="http://schemas.openxmlformats.org/drawingml/2006/main" xmlns:r="http://schemas.openxmlformats.org/officeDocument/2006/relationships" xmlns:p="http://schemas.openxmlformats.org/presentationml/2006/main">
  <p:tag name="HIGHLIGHT" val="YES"/>
</p:tagLst>
</file>

<file path=ppt/tags/tag127.xml><?xml version="1.0" encoding="utf-8"?>
<p:tagLst xmlns:a="http://schemas.openxmlformats.org/drawingml/2006/main" xmlns:r="http://schemas.openxmlformats.org/officeDocument/2006/relationships" xmlns:p="http://schemas.openxmlformats.org/presentationml/2006/main">
  <p:tag name="HIGHLIGHT" val="YES"/>
</p:tagLst>
</file>

<file path=ppt/tags/tag128.xml><?xml version="1.0" encoding="utf-8"?>
<p:tagLst xmlns:a="http://schemas.openxmlformats.org/drawingml/2006/main" xmlns:r="http://schemas.openxmlformats.org/officeDocument/2006/relationships" xmlns:p="http://schemas.openxmlformats.org/presentationml/2006/main">
  <p:tag name="HIGHLIGHT" val="YES"/>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3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HIGHLIGHT" val="YES"/>
</p:tagLst>
</file>

<file path=ppt/tags/tag135.xml><?xml version="1.0" encoding="utf-8"?>
<p:tagLst xmlns:a="http://schemas.openxmlformats.org/drawingml/2006/main" xmlns:r="http://schemas.openxmlformats.org/officeDocument/2006/relationships" xmlns:p="http://schemas.openxmlformats.org/presentationml/2006/main">
  <p:tag name="HIGHLIGHT" val="YES"/>
</p:tagLst>
</file>

<file path=ppt/tags/tag136.xml><?xml version="1.0" encoding="utf-8"?>
<p:tagLst xmlns:a="http://schemas.openxmlformats.org/drawingml/2006/main" xmlns:r="http://schemas.openxmlformats.org/officeDocument/2006/relationships" xmlns:p="http://schemas.openxmlformats.org/presentationml/2006/main">
  <p:tag name="HIGHLIGHT" val="YES"/>
</p:tagLst>
</file>

<file path=ppt/tags/tag13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SLIDETYPE" val="PollQuizCue"/>
</p:tagLst>
</file>

<file path=ppt/tags/tag140.xml><?xml version="1.0" encoding="utf-8"?>
<p:tagLst xmlns:a="http://schemas.openxmlformats.org/drawingml/2006/main" xmlns:r="http://schemas.openxmlformats.org/officeDocument/2006/relationships" xmlns:p="http://schemas.openxmlformats.org/presentationml/2006/main">
  <p:tag name="HIGHLIGHT" val="YES"/>
</p:tagLst>
</file>

<file path=ppt/tags/tag141.xml><?xml version="1.0" encoding="utf-8"?>
<p:tagLst xmlns:a="http://schemas.openxmlformats.org/drawingml/2006/main" xmlns:r="http://schemas.openxmlformats.org/officeDocument/2006/relationships" xmlns:p="http://schemas.openxmlformats.org/presentationml/2006/main">
  <p:tag name="HIGHLIGHT" val="YES"/>
</p:tagLst>
</file>

<file path=ppt/tags/tag142.xml><?xml version="1.0" encoding="utf-8"?>
<p:tagLst xmlns:a="http://schemas.openxmlformats.org/drawingml/2006/main" xmlns:r="http://schemas.openxmlformats.org/officeDocument/2006/relationships" xmlns:p="http://schemas.openxmlformats.org/presentationml/2006/main">
  <p:tag name="HIGHLIGHT" val="YES"/>
</p:tagLst>
</file>

<file path=ppt/tags/tag143.xml><?xml version="1.0" encoding="utf-8"?>
<p:tagLst xmlns:a="http://schemas.openxmlformats.org/drawingml/2006/main" xmlns:r="http://schemas.openxmlformats.org/officeDocument/2006/relationships" xmlns:p="http://schemas.openxmlformats.org/presentationml/2006/main">
  <p:tag name="HIGHLIGHT" val="YES"/>
</p:tagLst>
</file>

<file path=ppt/tags/tag144.xml><?xml version="1.0" encoding="utf-8"?>
<p:tagLst xmlns:a="http://schemas.openxmlformats.org/drawingml/2006/main" xmlns:r="http://schemas.openxmlformats.org/officeDocument/2006/relationships" xmlns:p="http://schemas.openxmlformats.org/presentationml/2006/main">
  <p:tag name="HIGHLIGHT" val="YES"/>
</p:tagLst>
</file>

<file path=ppt/tags/tag145.xml><?xml version="1.0" encoding="utf-8"?>
<p:tagLst xmlns:a="http://schemas.openxmlformats.org/drawingml/2006/main" xmlns:r="http://schemas.openxmlformats.org/officeDocument/2006/relationships" xmlns:p="http://schemas.openxmlformats.org/presentationml/2006/main">
  <p:tag name="HIGHLIGHT" val="YES"/>
</p:tagLst>
</file>

<file path=ppt/tags/tag146.xml><?xml version="1.0" encoding="utf-8"?>
<p:tagLst xmlns:a="http://schemas.openxmlformats.org/drawingml/2006/main" xmlns:r="http://schemas.openxmlformats.org/officeDocument/2006/relationships" xmlns:p="http://schemas.openxmlformats.org/presentationml/2006/main">
  <p:tag name="HIGHLIGHT" val="YES"/>
</p:tagLst>
</file>

<file path=ppt/tags/tag147.xml><?xml version="1.0" encoding="utf-8"?>
<p:tagLst xmlns:a="http://schemas.openxmlformats.org/drawingml/2006/main" xmlns:r="http://schemas.openxmlformats.org/officeDocument/2006/relationships" xmlns:p="http://schemas.openxmlformats.org/presentationml/2006/main">
  <p:tag name="HIGHLIGHT" val="YES"/>
</p:tagLst>
</file>

<file path=ppt/tags/tag148.xml><?xml version="1.0" encoding="utf-8"?>
<p:tagLst xmlns:a="http://schemas.openxmlformats.org/drawingml/2006/main" xmlns:r="http://schemas.openxmlformats.org/officeDocument/2006/relationships" xmlns:p="http://schemas.openxmlformats.org/presentationml/2006/main">
  <p:tag name="SLIDETYPE" val="PollQuizCue"/>
</p:tagLst>
</file>

<file path=ppt/tags/tag149.xml><?xml version="1.0" encoding="utf-8"?>
<p:tagLst xmlns:a="http://schemas.openxmlformats.org/drawingml/2006/main" xmlns:r="http://schemas.openxmlformats.org/officeDocument/2006/relationships" xmlns:p="http://schemas.openxmlformats.org/presentationml/2006/main">
  <p:tag name="SLIDETYPE" val="Quiz"/>
</p:tagLst>
</file>

<file path=ppt/tags/tag15.xml><?xml version="1.0" encoding="utf-8"?>
<p:tagLst xmlns:a="http://schemas.openxmlformats.org/drawingml/2006/main" xmlns:r="http://schemas.openxmlformats.org/officeDocument/2006/relationships" xmlns:p="http://schemas.openxmlformats.org/presentationml/2006/main">
  <p:tag name="SLIDETYPE" val="Quiz"/>
</p:tagLst>
</file>

<file path=ppt/tags/tag150.xml><?xml version="1.0" encoding="utf-8"?>
<p:tagLst xmlns:a="http://schemas.openxmlformats.org/drawingml/2006/main" xmlns:r="http://schemas.openxmlformats.org/officeDocument/2006/relationships" xmlns:p="http://schemas.openxmlformats.org/presentationml/2006/main">
  <p:tag name="SLIDETYPE" val="Quiz"/>
</p:tagLst>
</file>

<file path=ppt/tags/tag151.xml><?xml version="1.0" encoding="utf-8"?>
<p:tagLst xmlns:a="http://schemas.openxmlformats.org/drawingml/2006/main" xmlns:r="http://schemas.openxmlformats.org/officeDocument/2006/relationships" xmlns:p="http://schemas.openxmlformats.org/presentationml/2006/main">
  <p:tag name="SLIDETYPE" val="QA"/>
</p:tagLst>
</file>

<file path=ppt/tags/tag16.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SLIDETYPE" val="Quiz"/>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HIGHLIGHT" val="YES"/>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 val="YES"/>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SLIDETYPE" val="PollQuizCue"/>
</p:tagLst>
</file>

<file path=ppt/tags/tag41.xml><?xml version="1.0" encoding="utf-8"?>
<p:tagLst xmlns:a="http://schemas.openxmlformats.org/drawingml/2006/main" xmlns:r="http://schemas.openxmlformats.org/officeDocument/2006/relationships" xmlns:p="http://schemas.openxmlformats.org/presentationml/2006/main">
  <p:tag name="SLIDETYPE" val="Quiz"/>
</p:tagLst>
</file>

<file path=ppt/tags/tag42.xml><?xml version="1.0" encoding="utf-8"?>
<p:tagLst xmlns:a="http://schemas.openxmlformats.org/drawingml/2006/main" xmlns:r="http://schemas.openxmlformats.org/officeDocument/2006/relationships" xmlns:p="http://schemas.openxmlformats.org/presentationml/2006/main">
  <p:tag name="SLIDETYPE" val="Quiz"/>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SLIDETYPE" val="QA"/>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50.xml><?xml version="1.0" encoding="utf-8"?>
<p:tagLst xmlns:a="http://schemas.openxmlformats.org/drawingml/2006/main" xmlns:r="http://schemas.openxmlformats.org/officeDocument/2006/relationships" xmlns:p="http://schemas.openxmlformats.org/presentationml/2006/main">
  <p:tag name="SLIDETYPE" val="PollQuizCue"/>
</p:tagLst>
</file>

<file path=ppt/tags/tag51.xml><?xml version="1.0" encoding="utf-8"?>
<p:tagLst xmlns:a="http://schemas.openxmlformats.org/drawingml/2006/main" xmlns:r="http://schemas.openxmlformats.org/officeDocument/2006/relationships" xmlns:p="http://schemas.openxmlformats.org/presentationml/2006/main">
  <p:tag name="SLIDETYPE" val="Quiz"/>
</p:tagLst>
</file>

<file path=ppt/tags/tag52.xml><?xml version="1.0" encoding="utf-8"?>
<p:tagLst xmlns:a="http://schemas.openxmlformats.org/drawingml/2006/main" xmlns:r="http://schemas.openxmlformats.org/officeDocument/2006/relationships" xmlns:p="http://schemas.openxmlformats.org/presentationml/2006/main">
  <p:tag name="SLIDETYPE" val="Quiz"/>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SLIDETYPE" val="PollQuizCue"/>
</p:tagLst>
</file>

<file path=ppt/tags/tag59.xml><?xml version="1.0" encoding="utf-8"?>
<p:tagLst xmlns:a="http://schemas.openxmlformats.org/drawingml/2006/main" xmlns:r="http://schemas.openxmlformats.org/officeDocument/2006/relationships" xmlns:p="http://schemas.openxmlformats.org/presentationml/2006/main">
  <p:tag name="SLIDETYPE" val="Quiz"/>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SLIDETYPE" val="Quiz"/>
</p:tagLst>
</file>

<file path=ppt/tags/tag61.xml><?xml version="1.0" encoding="utf-8"?>
<p:tagLst xmlns:a="http://schemas.openxmlformats.org/drawingml/2006/main" xmlns:r="http://schemas.openxmlformats.org/officeDocument/2006/relationships" xmlns:p="http://schemas.openxmlformats.org/presentationml/2006/main">
  <p:tag name="HIGHLIGHT" val="YES"/>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HIGHLIGHT" val="YES"/>
</p:tagLst>
</file>

<file path=ppt/tags/tag64.xml><?xml version="1.0" encoding="utf-8"?>
<p:tagLst xmlns:a="http://schemas.openxmlformats.org/drawingml/2006/main" xmlns:r="http://schemas.openxmlformats.org/officeDocument/2006/relationships" xmlns:p="http://schemas.openxmlformats.org/presentationml/2006/main">
  <p:tag name="HIGHLIGHT" val="YES"/>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SLIDETYPE" val="PollQuizCue"/>
</p:tagLst>
</file>

<file path=ppt/tags/tag67.xml><?xml version="1.0" encoding="utf-8"?>
<p:tagLst xmlns:a="http://schemas.openxmlformats.org/drawingml/2006/main" xmlns:r="http://schemas.openxmlformats.org/officeDocument/2006/relationships" xmlns:p="http://schemas.openxmlformats.org/presentationml/2006/main">
  <p:tag name="SLIDETYPE" val="Quiz"/>
</p:tagLst>
</file>

<file path=ppt/tags/tag68.xml><?xml version="1.0" encoding="utf-8"?>
<p:tagLst xmlns:a="http://schemas.openxmlformats.org/drawingml/2006/main" xmlns:r="http://schemas.openxmlformats.org/officeDocument/2006/relationships" xmlns:p="http://schemas.openxmlformats.org/presentationml/2006/main">
  <p:tag name="SLIDETYPE" val="Quiz"/>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SLIDETYPE" val="QA"/>
</p:tagLst>
</file>

<file path=ppt/tags/tag77.xml><?xml version="1.0" encoding="utf-8"?>
<p:tagLst xmlns:a="http://schemas.openxmlformats.org/drawingml/2006/main" xmlns:r="http://schemas.openxmlformats.org/officeDocument/2006/relationships" xmlns:p="http://schemas.openxmlformats.org/presentationml/2006/main">
  <p:tag name="SLIDETYPE" val="Exercise"/>
</p:tagLst>
</file>

<file path=ppt/tags/tag78.xml><?xml version="1.0" encoding="utf-8"?>
<p:tagLst xmlns:a="http://schemas.openxmlformats.org/drawingml/2006/main" xmlns:r="http://schemas.openxmlformats.org/officeDocument/2006/relationships" xmlns:p="http://schemas.openxmlformats.org/presentationml/2006/main">
  <p:tag name="SECTIONNUMBER" val="0"/>
  <p:tag name="SHAPETITLE" val="Module Title"/>
  <p:tag name="SECTIONCOUNT" val="3"/>
  <p:tag name="SHAPETABLE" val="Group 65"/>
  <p:tag name="SLIDETYPE" val="Organizer"/>
</p:tagLst>
</file>

<file path=ppt/tags/tag79.xml><?xml version="1.0" encoding="utf-8"?>
<p:tagLst xmlns:a="http://schemas.openxmlformats.org/drawingml/2006/main" xmlns:r="http://schemas.openxmlformats.org/officeDocument/2006/relationships" xmlns:p="http://schemas.openxmlformats.org/presentationml/2006/main">
  <p:tag name="SLIDETYPE" val="PollQuizCue"/>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SLIDETYPE" val="Quiz"/>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ags/tag90.xml><?xml version="1.0" encoding="utf-8"?>
<p:tagLst xmlns:a="http://schemas.openxmlformats.org/drawingml/2006/main" xmlns:r="http://schemas.openxmlformats.org/officeDocument/2006/relationships" xmlns:p="http://schemas.openxmlformats.org/presentationml/2006/main">
  <p:tag name="SLIDETYPE" val="PollQuizCue"/>
</p:tagLst>
</file>

<file path=ppt/tags/tag91.xml><?xml version="1.0" encoding="utf-8"?>
<p:tagLst xmlns:a="http://schemas.openxmlformats.org/drawingml/2006/main" xmlns:r="http://schemas.openxmlformats.org/officeDocument/2006/relationships" xmlns:p="http://schemas.openxmlformats.org/presentationml/2006/main">
  <p:tag name="SLIDETYPE" val="Quiz"/>
</p:tagLst>
</file>

<file path=ppt/tags/tag92.xml><?xml version="1.0" encoding="utf-8"?>
<p:tagLst xmlns:a="http://schemas.openxmlformats.org/drawingml/2006/main" xmlns:r="http://schemas.openxmlformats.org/officeDocument/2006/relationships" xmlns:p="http://schemas.openxmlformats.org/presentationml/2006/main">
  <p:tag name="SLIDETYPE" val="Quiz"/>
</p:tagLst>
</file>

<file path=ppt/tags/tag93.xml><?xml version="1.0" encoding="utf-8"?>
<p:tagLst xmlns:a="http://schemas.openxmlformats.org/drawingml/2006/main" xmlns:r="http://schemas.openxmlformats.org/officeDocument/2006/relationships" xmlns:p="http://schemas.openxmlformats.org/presentationml/2006/main">
  <p:tag name="HIGHLIGHT" val="YES"/>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HIGHLIGHT" val="YES"/>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TCSTheme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1_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Hitendra Pandey</Author0>
    <MetaInfo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3CA7C48-6AE4-4D74-8C72-433E62C80674}">
  <ds:schemaRefs>
    <ds:schemaRef ds:uri="http://schemas.microsoft.com/sharepoint/v3/contenttype/forms"/>
  </ds:schemaRefs>
</ds:datastoreItem>
</file>

<file path=customXml/itemProps2.xml><?xml version="1.0" encoding="utf-8"?>
<ds:datastoreItem xmlns:ds="http://schemas.openxmlformats.org/officeDocument/2006/customXml" ds:itemID="{D80A9174-F256-493E-8752-3D6A45525572}">
  <ds:schemaRefs>
    <ds:schemaRef ds:uri="http://purl.org/dc/elements/1.1/"/>
    <ds:schemaRef ds:uri="http://www.w3.org/XML/1998/namespace"/>
    <ds:schemaRef ds:uri="http://purl.org/dc/terms/"/>
    <ds:schemaRef ds:uri="http://purl.org/dc/dcmitype/"/>
    <ds:schemaRef ds:uri="http://schemas.microsoft.com/sharepoint/v3"/>
    <ds:schemaRef ds:uri="http://schemas.microsoft.com/office/2006/documentManagement/types"/>
    <ds:schemaRef ds:uri="http://schemas.openxmlformats.org/package/2006/metadata/core-properties"/>
    <ds:schemaRef ds:uri="cbd10ab3-8ab6-4ae2-a2c1-1c07dd313c6d"/>
    <ds:schemaRef ds:uri="http://schemas.microsoft.com/office/2006/metadata/properties"/>
  </ds:schemaRefs>
</ds:datastoreItem>
</file>

<file path=customXml/itemProps3.xml><?xml version="1.0" encoding="utf-8"?>
<ds:datastoreItem xmlns:ds="http://schemas.openxmlformats.org/officeDocument/2006/customXml" ds:itemID="{F66D6592-4512-4112-8DCE-98A8664CB8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TCSTheme1</Template>
  <TotalTime>3672</TotalTime>
  <Words>9214</Words>
  <Application>Microsoft Office PowerPoint</Application>
  <PresentationFormat>On-screen Show (4:3)</PresentationFormat>
  <Paragraphs>2323</Paragraphs>
  <Slides>162</Slides>
  <Notes>114</Notes>
  <HiddenSlides>0</HiddenSlides>
  <MMClips>0</MMClips>
  <ScaleCrop>false</ScaleCrop>
  <HeadingPairs>
    <vt:vector size="4" baseType="variant">
      <vt:variant>
        <vt:lpstr>Theme</vt:lpstr>
      </vt:variant>
      <vt:variant>
        <vt:i4>2</vt:i4>
      </vt:variant>
      <vt:variant>
        <vt:lpstr>Slide Titles</vt:lpstr>
      </vt:variant>
      <vt:variant>
        <vt:i4>162</vt:i4>
      </vt:variant>
    </vt:vector>
  </HeadingPairs>
  <TitlesOfParts>
    <vt:vector size="164" baseType="lpstr">
      <vt:lpstr>TCSTheme1</vt:lpstr>
      <vt:lpstr>1_Thank You</vt:lpstr>
      <vt:lpstr> SAS® Training</vt:lpstr>
      <vt:lpstr>Topics covered…</vt:lpstr>
      <vt:lpstr>PowerPoint Presentation</vt:lpstr>
      <vt:lpstr>PowerPoint Presentation</vt:lpstr>
      <vt:lpstr>Example</vt:lpstr>
      <vt:lpstr>Repetitive Coding</vt:lpstr>
      <vt:lpstr>Repetitive Coding</vt:lpstr>
      <vt:lpstr>DO Loop Processing</vt:lpstr>
      <vt:lpstr>Various Forms of Iterative DO Loops </vt:lpstr>
      <vt:lpstr>The Iterative DO Statement</vt:lpstr>
      <vt:lpstr>The Iterative DO Statement</vt:lpstr>
      <vt:lpstr>PowerPoint Presentation</vt:lpstr>
      <vt:lpstr>Quiz</vt:lpstr>
      <vt:lpstr>Quiz – Correct Answer</vt:lpstr>
      <vt:lpstr>The Iterative DO Statement</vt:lpstr>
      <vt:lpstr>Sample DO Loops with Item Lists</vt:lpstr>
      <vt:lpstr>Example</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Execution: Performing Repetitive Calculations</vt:lpstr>
      <vt:lpstr>Output: Performing Repetitive Calculations</vt:lpstr>
      <vt:lpstr>PowerPoint Presentation</vt:lpstr>
      <vt:lpstr>Quiz</vt:lpstr>
      <vt:lpstr>Quiz – Correct Answer</vt:lpstr>
      <vt:lpstr>PowerPoint Presentation</vt:lpstr>
      <vt:lpstr>Example</vt:lpstr>
      <vt:lpstr>A Forecasting Application (Review)</vt:lpstr>
      <vt:lpstr>Use a DO Loop to Reduce Redundant Code</vt:lpstr>
      <vt:lpstr>Output</vt:lpstr>
      <vt:lpstr>PowerPoint Presentation</vt:lpstr>
      <vt:lpstr>Quiz</vt:lpstr>
      <vt:lpstr>Quiz – Correct Answer</vt:lpstr>
      <vt:lpstr>Conditional Iterative Processing</vt:lpstr>
      <vt:lpstr>The DO WHILE Statement</vt:lpstr>
      <vt:lpstr>The DO UNTIL Statement</vt:lpstr>
      <vt:lpstr>Example</vt:lpstr>
      <vt:lpstr>Using the DO UNTIL Statement</vt:lpstr>
      <vt:lpstr>PowerPoint Presentation</vt:lpstr>
      <vt:lpstr>Quiz</vt:lpstr>
      <vt:lpstr>Quiz – Correct Answer</vt:lpstr>
      <vt:lpstr>Iterative DO Loop with a Conditional Clause</vt:lpstr>
      <vt:lpstr>Using DO UNTIL with an Iterative DO Loop</vt:lpstr>
      <vt:lpstr>Using DO WHILE with an Iterative DO Loop</vt:lpstr>
      <vt:lpstr>Nested DO Loops</vt:lpstr>
      <vt:lpstr>Example</vt:lpstr>
      <vt:lpstr>Output: Nested DO Loops</vt:lpstr>
      <vt:lpstr>PowerPoint Presentation</vt:lpstr>
      <vt:lpstr>Quiz</vt:lpstr>
      <vt:lpstr>Quiz – Correct Answer</vt:lpstr>
      <vt:lpstr>Example</vt:lpstr>
      <vt:lpstr>Using Nested DO Loops with a SET Statement</vt:lpstr>
      <vt:lpstr>Execution: Nested DO Loops</vt:lpstr>
      <vt:lpstr>Execution: Nested DO Loops</vt:lpstr>
      <vt:lpstr>Execution: Nested DO Loops</vt:lpstr>
      <vt:lpstr>Output: Nested DO Loops</vt:lpstr>
      <vt:lpstr>PowerPoint Presentation</vt:lpstr>
      <vt:lpstr> Exercises</vt:lpstr>
      <vt:lpstr>PowerPoint Presentation</vt:lpstr>
      <vt:lpstr>Objectives</vt:lpstr>
      <vt:lpstr>Array Processing</vt:lpstr>
      <vt:lpstr>PowerPoint Presentation</vt:lpstr>
      <vt:lpstr>Quiz</vt:lpstr>
      <vt:lpstr>Example</vt:lpstr>
      <vt:lpstr>Performing Repetitive Calculations</vt:lpstr>
      <vt:lpstr>Performing Repetitive Calculations</vt:lpstr>
      <vt:lpstr>Use Arrays to Simplify Repetitive Calculations</vt:lpstr>
      <vt:lpstr>What is a SAS Array?</vt:lpstr>
      <vt:lpstr>Why Use a SAS Array?</vt:lpstr>
      <vt:lpstr>Array Elements</vt:lpstr>
      <vt:lpstr>Referencing Array Elements</vt:lpstr>
      <vt:lpstr>The ARRAY Statement</vt:lpstr>
      <vt:lpstr>Defining an Array</vt:lpstr>
      <vt:lpstr>Defining an Array</vt:lpstr>
      <vt:lpstr>Defining an Array</vt:lpstr>
      <vt:lpstr>PowerPoint Presentation</vt:lpstr>
      <vt:lpstr>Quiz</vt:lpstr>
      <vt:lpstr> Quiz – Correct Answer</vt:lpstr>
      <vt:lpstr>Using a DO Loop to Process an Array</vt:lpstr>
      <vt:lpstr>Using a DO Loop to Process an Array</vt:lpstr>
      <vt:lpstr>First Iteration of the DO Loop</vt:lpstr>
      <vt:lpstr>Second Iteration of the DO Loop</vt:lpstr>
      <vt:lpstr>Third Iteration of the DO Loop</vt:lpstr>
      <vt:lpstr>Fourth Iteration of the DO Loop</vt:lpstr>
      <vt:lpstr>Output: Using a Do Loop to Process an Array</vt:lpstr>
      <vt:lpstr>PowerPoint Presentation</vt:lpstr>
      <vt:lpstr>PowerPoint Presentation</vt:lpstr>
      <vt:lpstr>Objectives</vt:lpstr>
      <vt:lpstr>Using an Array as a Function Argument</vt:lpstr>
      <vt:lpstr>The DIM Function</vt:lpstr>
      <vt:lpstr>The DIM Function</vt:lpstr>
      <vt:lpstr>PowerPoint Presentation</vt:lpstr>
      <vt:lpstr>Using an Array to Create Numeric Variables</vt:lpstr>
      <vt:lpstr>Using an Array to Create Character Variables</vt:lpstr>
      <vt:lpstr>Example</vt:lpstr>
      <vt:lpstr>Creating Variables with Arrays</vt:lpstr>
      <vt:lpstr>Output: Creating Variables with Arrays</vt:lpstr>
      <vt:lpstr>Example</vt:lpstr>
      <vt:lpstr>PowerPoint Presentation</vt:lpstr>
      <vt:lpstr>Quiz</vt:lpstr>
      <vt:lpstr>Quiz – Correct Answer</vt:lpstr>
      <vt:lpstr>Creating Variables with Arrays</vt:lpstr>
      <vt:lpstr>Creating Variables with Arrays</vt:lpstr>
      <vt:lpstr>Creating Variables with Arrays</vt:lpstr>
      <vt:lpstr>Creating Variables with Arrays</vt:lpstr>
      <vt:lpstr>Creating Variables with Arrays</vt:lpstr>
      <vt:lpstr>PowerPoint Presentation</vt:lpstr>
      <vt:lpstr>Assigning Initial Values to an ARRAY</vt:lpstr>
      <vt:lpstr>Assigning Initial Values to an ARRAY</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Temporary Lookup Table</vt:lpstr>
      <vt:lpstr>Output: Creating a Temporary Lookup Table</vt:lpstr>
      <vt:lpstr>The SUM Function Ignores Missing Values</vt:lpstr>
      <vt:lpstr>Output: Lookup Table Application</vt:lpstr>
      <vt:lpstr>PowerPoint Presentation</vt:lpstr>
      <vt:lpstr>Quiz</vt:lpstr>
      <vt:lpstr>Quiz – Correct Answer</vt:lpstr>
      <vt:lpstr>PowerPoint Presentation</vt:lpstr>
      <vt:lpstr>Chapter Review</vt:lpstr>
      <vt:lpstr>Chapter Review Answers</vt:lpstr>
      <vt:lpstr>Chapter Review</vt:lpstr>
      <vt:lpstr>Chapter Review Answers</vt:lpstr>
      <vt:lpstr>PowerPoint Presentation</vt:lpstr>
      <vt:lpstr>PowerPoint Presentation</vt:lpstr>
      <vt:lpstr>SET statement</vt:lpstr>
      <vt:lpstr>PROC Append</vt:lpstr>
      <vt:lpstr>Appending raw data</vt:lpstr>
      <vt:lpstr>PowerPoint Presentation</vt:lpstr>
      <vt:lpstr>Joins and merges</vt:lpstr>
      <vt:lpstr>MERGE statement</vt:lpstr>
      <vt:lpstr>One-to-one joins</vt:lpstr>
      <vt:lpstr>One-to-one joins</vt:lpstr>
      <vt:lpstr>One-to-many joins</vt:lpstr>
      <vt:lpstr>One-to-many joins</vt:lpstr>
      <vt:lpstr>MERGE statement</vt:lpstr>
      <vt:lpstr>MERGE statement</vt:lpstr>
      <vt:lpstr>MERGE statement</vt:lpstr>
      <vt:lpstr>Inner Joins</vt:lpstr>
      <vt:lpstr>       Inner Joins</vt:lpstr>
      <vt:lpstr>Inner Joins</vt:lpstr>
      <vt:lpstr>Excluding Joins</vt:lpstr>
      <vt:lpstr>Excluding Joins</vt:lpstr>
      <vt:lpstr>PowerPoint Presentation</vt:lpstr>
    </vt:vector>
  </TitlesOfParts>
  <Company>State of Oregon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nchapman</dc:creator>
  <cp:lastModifiedBy>Anagha Bhatkhande</cp:lastModifiedBy>
  <cp:revision>237</cp:revision>
  <dcterms:created xsi:type="dcterms:W3CDTF">2012-12-06T18:06:55Z</dcterms:created>
  <dcterms:modified xsi:type="dcterms:W3CDTF">2017-07-18T09:52:47Z</dcterms:modified>
</cp:coreProperties>
</file>