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3440303"/>
            <a:ext cx="7772400" cy="669926"/>
          </a:xfrm>
        </p:spPr>
        <p:txBody>
          <a:bodyPr>
            <a:normAutofit/>
          </a:bodyPr>
          <a:lstStyle>
            <a:lvl1pPr algn="l">
              <a:defRPr kumimoji="0" 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" y="4123944"/>
            <a:ext cx="7781544" cy="49682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yriad Pro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220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342900" lvl="1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99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28600" y="228600"/>
            <a:ext cx="381000" cy="2286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04800"/>
            <a:ext cx="152400" cy="152400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533400" cy="381000"/>
          </a:xfrm>
          <a:prstGeom prst="rect">
            <a:avLst/>
          </a:prstGeom>
          <a:solidFill>
            <a:srgbClr val="6DCFF6"/>
          </a:solidFill>
          <a:ln w="12700">
            <a:solidFill>
              <a:srgbClr val="B9A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 l="19375" t="20410" r="5469" b="9375"/>
          <a:stretch>
            <a:fillRect/>
          </a:stretch>
        </p:blipFill>
        <p:spPr bwMode="auto">
          <a:xfrm>
            <a:off x="-28576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1016" y="114300"/>
            <a:ext cx="763524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05256"/>
            <a:ext cx="8473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dirty="0" smtClean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rgbClr val="6CCFF6"/>
              </a:buClr>
              <a:buFont typeface="Wingdings" pitchFamily="2" charset="2"/>
              <a:buChar char="§"/>
            </a:pPr>
            <a:r>
              <a:rPr lang="en-US" dirty="0" smtClean="0"/>
              <a:t>Second level</a:t>
            </a: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800" b="0" kern="1200" dirty="0" smtClean="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lang="en-US" sz="2200" kern="1200" dirty="0" smtClean="0">
          <a:solidFill>
            <a:schemeClr val="bg2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67AC"/>
            </a:gs>
            <a:gs pos="10001">
              <a:srgbClr val="0067AC"/>
            </a:gs>
            <a:gs pos="100000">
              <a:srgbClr val="56BBED"/>
            </a:gs>
          </a:gsLst>
          <a:lin ang="91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4038"/>
          </a:xfrm>
          <a:prstGeom prst="rect">
            <a:avLst/>
          </a:prstGeom>
          <a:noFill/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0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70013" cy="579438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4341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1975" y="425450"/>
            <a:ext cx="485775" cy="423863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43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344613"/>
            <a:ext cx="2462213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831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latin typeface="Cambria" pitchFamily="18" charset="0"/>
              </a:rPr>
              <a:t>Define.xml 2.0</a:t>
            </a:r>
            <a:endParaRPr lang="en-US" sz="54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en-US" sz="2400" dirty="0" err="1" smtClean="0">
                <a:latin typeface="Cambria" pitchFamily="18" charset="0"/>
              </a:rPr>
              <a:t>Manjusha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Alapati</a:t>
            </a:r>
            <a:endParaRPr lang="en-US" sz="2400" dirty="0" smtClean="0">
              <a:latin typeface="Cambria" pitchFamily="18" charset="0"/>
            </a:endParaRPr>
          </a:p>
          <a:p>
            <a:pPr algn="r"/>
            <a:r>
              <a:rPr lang="en-US" sz="2400" dirty="0" err="1" smtClean="0">
                <a:latin typeface="Cambria" pitchFamily="18" charset="0"/>
              </a:rPr>
              <a:t>Venkatesh</a:t>
            </a:r>
            <a:r>
              <a:rPr lang="en-US" sz="2400" dirty="0" smtClean="0">
                <a:latin typeface="Cambria" pitchFamily="18" charset="0"/>
              </a:rPr>
              <a:t> </a:t>
            </a:r>
            <a:r>
              <a:rPr lang="en-US" sz="2400" dirty="0" err="1" smtClean="0">
                <a:latin typeface="Cambria" pitchFamily="18" charset="0"/>
              </a:rPr>
              <a:t>Pillai</a:t>
            </a:r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397876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82" y="1"/>
            <a:ext cx="8851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600" b="1" dirty="0" smtClean="0">
                <a:latin typeface="Cambria" pitchFamily="18" charset="0"/>
              </a:rPr>
              <a:t>Content of Datasets </a:t>
            </a:r>
            <a:endParaRPr lang="en-IN" altLang="en-US" sz="36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</a:t>
            </a:r>
          </a:p>
          <a:p>
            <a:pPr>
              <a:defRPr/>
            </a:pPr>
            <a:endParaRPr lang="en-US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buNone/>
              <a:defRPr/>
            </a:pPr>
            <a:endParaRPr lang="en-US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280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</a:t>
            </a:r>
            <a:r>
              <a:rPr lang="en-US" sz="2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2.0</a:t>
            </a:r>
            <a:endParaRPr lang="en-IN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IN" dirty="0" smtClean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B18532F-56A7-4612-89BF-5A006F90A14D}" type="slidenum">
              <a:rPr lang="nl-NL" altLang="en-US"/>
              <a:pPr/>
              <a:t>2</a:t>
            </a:fld>
            <a:endParaRPr lang="nl-NL" altLang="en-US"/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2044917"/>
            <a:ext cx="7739063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962400"/>
            <a:ext cx="7824788" cy="232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Linking to Supporting Documents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Define-XML version 2.0 adds support to explicitly link to external documents. Page numbers, page ranges or named destinations within the PDF document can be specified in a machine readable way. Parsing of strings like “CRF Pages 6, 7 and 8” will no longer be needed.</a:t>
            </a:r>
          </a:p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Version1.0</a:t>
            </a:r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Version2.0</a:t>
            </a:r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2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34AAA50-3C44-4EB1-9E16-D2F5EFDDE926}" type="slidenum">
              <a:rPr lang="nl-NL" altLang="en-US"/>
              <a:pPr/>
              <a:t>3</a:t>
            </a:fld>
            <a:endParaRPr lang="nl-NL" altLang="en-US" dirty="0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 cstate="print"/>
          <a:srcRect b="17567"/>
          <a:stretch>
            <a:fillRect/>
          </a:stretch>
        </p:blipFill>
        <p:spPr bwMode="auto">
          <a:xfrm>
            <a:off x="3352800" y="3810000"/>
            <a:ext cx="42576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876800"/>
            <a:ext cx="5343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Value Level Metadata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13" y="1219200"/>
            <a:ext cx="8459787" cy="54102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1.0:</a:t>
            </a:r>
          </a:p>
          <a:p>
            <a:pPr marL="700087" lvl="3" indent="-285750">
              <a:buSzTx/>
              <a:buFont typeface="Wingdings" pitchFamily="2" charset="2"/>
              <a:buChar char="ü"/>
              <a:defRPr/>
            </a:pPr>
            <a:r>
              <a:rPr lang="en-US" dirty="0">
                <a:latin typeface="Cambria" pitchFamily="18" charset="0"/>
                <a:ea typeface="Tahoma" pitchFamily="34" charset="0"/>
                <a:cs typeface="Calibri" pitchFamily="34" charset="0"/>
              </a:rPr>
              <a:t>Value-level metadata describes a variable’s values that are associated with a specific value of --TESTCD or PARAMCD. Only one variable is described. Its identity is assumed but not specified. </a:t>
            </a:r>
            <a:endParaRPr lang="en-US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700087" lvl="3" indent="-285750">
              <a:buSzTx/>
              <a:buFont typeface="Wingdings" pitchFamily="2" charset="2"/>
              <a:buChar char="ü"/>
              <a:defRPr/>
            </a:pPr>
            <a:endParaRPr lang="en-US" dirty="0">
              <a:latin typeface="Calibri" pitchFamily="34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IN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6B4FB8D2-8FB0-4D1B-BC8A-EB5C8F351546}" type="slidenum">
              <a:rPr lang="nl-NL" altLang="en-US"/>
              <a:pPr/>
              <a:t>4</a:t>
            </a:fld>
            <a:endParaRPr lang="nl-NL" altLang="en-US"/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 cstate="print"/>
          <a:srcRect t="15198"/>
          <a:stretch>
            <a:fillRect/>
          </a:stretch>
        </p:blipFill>
        <p:spPr bwMode="auto">
          <a:xfrm>
            <a:off x="990600" y="3352800"/>
            <a:ext cx="7777163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971800"/>
            <a:ext cx="77803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4" cstate="print"/>
          <a:srcRect t="13197"/>
          <a:stretch>
            <a:fillRect/>
          </a:stretch>
        </p:blipFill>
        <p:spPr bwMode="auto">
          <a:xfrm>
            <a:off x="990600" y="4953000"/>
            <a:ext cx="7777162" cy="13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648200"/>
            <a:ext cx="7778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Value Level Metadata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2.0:</a:t>
            </a:r>
            <a:endParaRPr lang="en-IN" sz="20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700087" lvl="3" indent="-285750">
              <a:buSzTx/>
              <a:buFont typeface="Wingdings" pitchFamily="2" charset="2"/>
              <a:buChar char="ü"/>
              <a:defRPr/>
            </a:pPr>
            <a:r>
              <a:rPr lang="en-US" dirty="0">
                <a:latin typeface="Cambria" pitchFamily="18" charset="0"/>
                <a:ea typeface="Tahoma" pitchFamily="34" charset="0"/>
                <a:cs typeface="Calibri" pitchFamily="34" charset="0"/>
              </a:rPr>
              <a:t>Identifies record types with a WHERE clause. Every item with the same WHERE clause belongs to the same record type. With this method you can provide a value-level description of any combination of variables in the dataset. </a:t>
            </a:r>
          </a:p>
          <a:p>
            <a:pPr marL="0" indent="0">
              <a:buFontTx/>
              <a:buNone/>
              <a:defRPr/>
            </a:pPr>
            <a:endParaRPr lang="en-IN" sz="2000" dirty="0">
              <a:latin typeface="Cambria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93E485F0-503A-42B9-88A8-DEDFEEF4172A}" type="slidenum">
              <a:rPr lang="nl-NL" altLang="en-US"/>
              <a:pPr/>
              <a:t>5</a:t>
            </a:fld>
            <a:endParaRPr lang="nl-NL" altLang="en-US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81400"/>
            <a:ext cx="76327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Controlled Terminology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In Define-XML v1.0 there was only one way to define internal </a:t>
            </a:r>
            <a:r>
              <a:rPr lang="en-US" sz="2400" dirty="0" err="1" smtClean="0">
                <a:latin typeface="Cambria" pitchFamily="18" charset="0"/>
                <a:ea typeface="Tahoma" pitchFamily="34" charset="0"/>
                <a:cs typeface="Calibri" pitchFamily="34" charset="0"/>
              </a:rPr>
              <a:t>codelists</a:t>
            </a:r>
            <a:r>
              <a:rPr 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 in the define.xml file. You always had to specify both coded values and decode values.</a:t>
            </a:r>
          </a:p>
          <a:p>
            <a:pPr>
              <a:defRPr/>
            </a:pPr>
            <a:endParaRPr lang="en-US" sz="2400" dirty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 marL="0" indent="0">
              <a:buFontTx/>
              <a:buNone/>
              <a:defRPr/>
            </a:pPr>
            <a:endParaRPr 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pPr>
              <a:defRPr/>
            </a:pPr>
            <a:endParaRPr lang="en-IN" sz="2400" dirty="0">
              <a:latin typeface="Cambria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7727586-6220-4340-A2DC-A821553AFFD8}" type="slidenum">
              <a:rPr lang="nl-NL" altLang="en-US"/>
              <a:pPr/>
              <a:t>6</a:t>
            </a:fld>
            <a:endParaRPr lang="nl-NL" altLang="en-US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7596187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5105401"/>
            <a:ext cx="42116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953000"/>
            <a:ext cx="32654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Algorithms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Algorithms can now be defined by using the ODM </a:t>
            </a:r>
            <a:r>
              <a:rPr lang="en-US" altLang="en-US" sz="1800" dirty="0" err="1" smtClean="0">
                <a:latin typeface="Cambria" pitchFamily="18" charset="0"/>
                <a:ea typeface="Tahoma" pitchFamily="34" charset="0"/>
                <a:cs typeface="Calibri" pitchFamily="34" charset="0"/>
              </a:rPr>
              <a:t>MethodDef</a:t>
            </a:r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 elements. For cases where the algorithm description is longer than a few lines the method can link to a section in a Supplemental Document containing the additional details. A formal expression can be provided that contains a machine-readable expression that implements the algorithm.</a:t>
            </a:r>
          </a:p>
          <a:p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</a:t>
            </a:r>
          </a:p>
          <a:p>
            <a:endParaRPr lang="en-US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US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r>
              <a:rPr lang="en-US" altLang="en-US" sz="18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2.0</a:t>
            </a:r>
          </a:p>
          <a:p>
            <a:endParaRPr lang="en-US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  <a:p>
            <a:endParaRPr lang="en-IN" altLang="en-US" sz="18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FAC75FFB-1EFA-474C-9B30-F324E3DB8CE5}" type="slidenum">
              <a:rPr lang="nl-NL" altLang="en-US"/>
              <a:pPr/>
              <a:t>7</a:t>
            </a:fld>
            <a:endParaRPr lang="nl-NL" altLang="en-US"/>
          </a:p>
        </p:txBody>
      </p:sp>
      <p:pic>
        <p:nvPicPr>
          <p:cNvPr id="25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788" y="3455988"/>
            <a:ext cx="74803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5050" y="4635500"/>
            <a:ext cx="74803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sz="3200" b="1" dirty="0" smtClean="0">
                <a:latin typeface="Cambria" pitchFamily="18" charset="0"/>
              </a:rPr>
              <a:t>Comments </a:t>
            </a:r>
            <a:endParaRPr lang="en-IN" altLang="en-US" sz="3200" dirty="0" smtClean="0">
              <a:latin typeface="Cambria" pitchFamily="18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1.0 had very limited possibilities for providing comments related to the various metadata objects in a clinical study </a:t>
            </a:r>
          </a:p>
          <a:p>
            <a:r>
              <a:rPr lang="en-US" altLang="en-US" sz="2400" dirty="0" smtClean="0">
                <a:latin typeface="Cambria" pitchFamily="18" charset="0"/>
                <a:ea typeface="Tahoma" pitchFamily="34" charset="0"/>
                <a:cs typeface="Calibri" pitchFamily="34" charset="0"/>
              </a:rPr>
              <a:t>Version 2.0 allows the definition of Comments at both the dataset and the variable and value levels. For assigned variables, the comments will also be shown in comments definitions section</a:t>
            </a:r>
          </a:p>
          <a:p>
            <a:endParaRPr lang="en-IN" altLang="en-US" sz="2400" dirty="0" smtClean="0">
              <a:latin typeface="Cambria" pitchFamily="18" charset="0"/>
              <a:ea typeface="Tahoma" pitchFamily="34" charset="0"/>
              <a:cs typeface="Calibri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75CDA736-B997-4007-BC76-EEBDFF984126}" type="slidenum">
              <a:rPr lang="nl-NL" altLang="en-US"/>
              <a:pPr/>
              <a:t>8</a:t>
            </a:fld>
            <a:endParaRPr lang="nl-NL" altLang="en-US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 cstate="print"/>
          <a:srcRect l="20413" t="22810" r="4279" b="61710"/>
          <a:stretch>
            <a:fillRect/>
          </a:stretch>
        </p:blipFill>
        <p:spPr bwMode="auto">
          <a:xfrm>
            <a:off x="838200" y="4419600"/>
            <a:ext cx="7777163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Enhancements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Linking of Multiple origins.</a:t>
            </a:r>
          </a:p>
          <a:p>
            <a:r>
              <a:rPr lang="en-US" dirty="0" smtClean="0"/>
              <a:t>Linking of sections in the External Documents.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CSTheme1">
  <a:themeElements>
    <a:clrScheme name="New Color Theme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4F81BD"/>
      </a:accent1>
      <a:accent2>
        <a:srgbClr val="585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TCSTheme1</Template>
  <TotalTime>30</TotalTime>
  <Words>321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TCSTheme1</vt:lpstr>
      <vt:lpstr>1_Thank You</vt:lpstr>
      <vt:lpstr>Define.xml 2.0</vt:lpstr>
      <vt:lpstr>Content of Datasets </vt:lpstr>
      <vt:lpstr>Linking to Supporting Documents </vt:lpstr>
      <vt:lpstr>Value Level Metadata </vt:lpstr>
      <vt:lpstr>Value Level Metadata </vt:lpstr>
      <vt:lpstr>Controlled Terminology </vt:lpstr>
      <vt:lpstr>Algorithms </vt:lpstr>
      <vt:lpstr>Comments </vt:lpstr>
      <vt:lpstr>Enhancements</vt:lpstr>
      <vt:lpstr>PowerPoint Presentation</vt:lpstr>
    </vt:vector>
  </TitlesOfParts>
  <Company>Terremark Worldwide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913123</dc:creator>
  <cp:lastModifiedBy>Anagha Bhatkhande</cp:lastModifiedBy>
  <cp:revision>9</cp:revision>
  <dcterms:created xsi:type="dcterms:W3CDTF">2015-12-10T05:35:07Z</dcterms:created>
  <dcterms:modified xsi:type="dcterms:W3CDTF">2017-07-20T05:32:28Z</dcterms:modified>
</cp:coreProperties>
</file>