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24"/>
  </p:notesMasterIdLst>
  <p:handoutMasterIdLst>
    <p:handoutMasterId r:id="rId25"/>
  </p:handoutMasterIdLst>
  <p:sldIdLst>
    <p:sldId id="256" r:id="rId9"/>
    <p:sldId id="292" r:id="rId10"/>
    <p:sldId id="293" r:id="rId11"/>
    <p:sldId id="324" r:id="rId12"/>
    <p:sldId id="325" r:id="rId13"/>
    <p:sldId id="326" r:id="rId14"/>
    <p:sldId id="327" r:id="rId15"/>
    <p:sldId id="328" r:id="rId16"/>
    <p:sldId id="329" r:id="rId17"/>
    <p:sldId id="330" r:id="rId18"/>
    <p:sldId id="331" r:id="rId19"/>
    <p:sldId id="332" r:id="rId20"/>
    <p:sldId id="333" r:id="rId21"/>
    <p:sldId id="33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71" autoAdjust="0"/>
  </p:normalViewPr>
  <p:slideViewPr>
    <p:cSldViewPr>
      <p:cViewPr varScale="1">
        <p:scale>
          <a:sx n="70" d="100"/>
          <a:sy n="70" d="100"/>
        </p:scale>
        <p:origin x="1338" y="72"/>
      </p:cViewPr>
      <p:guideLst>
        <p:guide orient="horz" pos="2160"/>
        <p:guide pos="2880"/>
      </p:guideLst>
    </p:cSldViewPr>
  </p:slideViewPr>
  <p:outlineViewPr>
    <p:cViewPr>
      <p:scale>
        <a:sx n="33" d="100"/>
        <a:sy n="33" d="100"/>
      </p:scale>
      <p:origin x="0" y="891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6/6/2016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6/6/2016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9</a:t>
            </a:fld>
            <a:endParaRPr lang="en-US"/>
          </a:p>
        </p:txBody>
      </p:sp>
    </p:spTree>
    <p:extLst>
      <p:ext uri="{BB962C8B-B14F-4D97-AF65-F5344CB8AC3E}">
        <p14:creationId xmlns:p14="http://schemas.microsoft.com/office/powerpoint/2010/main" val="26104162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of LAB dataset</a:t>
            </a:r>
            <a:endParaRPr lang="en-US" dirty="0"/>
          </a:p>
        </p:txBody>
      </p:sp>
      <p:sp>
        <p:nvSpPr>
          <p:cNvPr id="3" name="Subtitle 2"/>
          <p:cNvSpPr>
            <a:spLocks noGrp="1"/>
          </p:cNvSpPr>
          <p:nvPr>
            <p:ph type="subTitle" idx="1"/>
          </p:nvPr>
        </p:nvSpPr>
        <p:spPr/>
        <p:txBody>
          <a:bodyPr/>
          <a:lstStyle/>
          <a:p>
            <a:r>
              <a:rPr lang="en-US" dirty="0" smtClean="0"/>
              <a:t>PCSA</a:t>
            </a:r>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of PCSA Related Variable</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15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 of PCSA Related Variable</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4582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815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 of ADLB dataset</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35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for Programming of CRIT1, CRIT1FL</a:t>
            </a:r>
            <a:endParaRPr lang="en-US" dirty="0"/>
          </a:p>
        </p:txBody>
      </p:sp>
      <p:sp>
        <p:nvSpPr>
          <p:cNvPr id="3" name="Content Placeholder 2"/>
          <p:cNvSpPr>
            <a:spLocks noGrp="1"/>
          </p:cNvSpPr>
          <p:nvPr>
            <p:ph idx="1"/>
          </p:nvPr>
        </p:nvSpPr>
        <p:spPr>
          <a:xfrm>
            <a:off x="381000" y="1143000"/>
            <a:ext cx="8428056" cy="4525963"/>
          </a:xfrm>
        </p:spPr>
        <p:txBody>
          <a:bodyPr/>
          <a:lstStyle/>
          <a:p>
            <a:r>
              <a:rPr lang="en-US" sz="1600" dirty="0"/>
              <a:t>*** CRIT1, CRIT1FL ***; </a:t>
            </a:r>
          </a:p>
          <a:p>
            <a:r>
              <a:rPr lang="en-US" sz="1600" dirty="0"/>
              <a:t>if </a:t>
            </a:r>
            <a:r>
              <a:rPr lang="en-US" sz="1600" dirty="0" err="1"/>
              <a:t>paramcd</a:t>
            </a:r>
            <a:r>
              <a:rPr lang="en-US" sz="1600" dirty="0"/>
              <a:t>='ALB' &amp; </a:t>
            </a:r>
            <a:r>
              <a:rPr lang="en-US" sz="1600" dirty="0" err="1"/>
              <a:t>lborresu</a:t>
            </a:r>
            <a:r>
              <a:rPr lang="en-US" sz="1600" dirty="0"/>
              <a:t>='g/</a:t>
            </a:r>
            <a:r>
              <a:rPr lang="en-US" sz="1600" dirty="0" err="1"/>
              <a:t>dL</a:t>
            </a:r>
            <a:r>
              <a:rPr lang="en-US" sz="1600" dirty="0"/>
              <a:t>' &amp; .&lt;</a:t>
            </a:r>
            <a:r>
              <a:rPr lang="en-US" sz="1600" dirty="0" err="1"/>
              <a:t>aval</a:t>
            </a:r>
            <a:r>
              <a:rPr lang="en-US" sz="1600" dirty="0"/>
              <a:t>&lt;2.5 then do; crit1fl='Y'; crit1='Albumin &lt;2.5 g/</a:t>
            </a:r>
            <a:r>
              <a:rPr lang="en-US" sz="1600" dirty="0" err="1"/>
              <a:t>dL</a:t>
            </a:r>
            <a:r>
              <a:rPr lang="en-US" sz="1600" dirty="0"/>
              <a:t>'; end; </a:t>
            </a:r>
          </a:p>
          <a:p>
            <a:r>
              <a:rPr lang="en-US" sz="1600" dirty="0" smtClean="0"/>
              <a:t>if </a:t>
            </a:r>
            <a:r>
              <a:rPr lang="en-US" sz="1600" dirty="0" err="1"/>
              <a:t>paramcd</a:t>
            </a:r>
            <a:r>
              <a:rPr lang="en-US" sz="1600" dirty="0"/>
              <a:t>='CA' &amp; </a:t>
            </a:r>
            <a:r>
              <a:rPr lang="en-US" sz="1600" dirty="0" err="1"/>
              <a:t>lborresu</a:t>
            </a:r>
            <a:r>
              <a:rPr lang="en-US" sz="1600" dirty="0"/>
              <a:t>='mg/</a:t>
            </a:r>
            <a:r>
              <a:rPr lang="en-US" sz="1600" dirty="0" err="1"/>
              <a:t>dL</a:t>
            </a:r>
            <a:r>
              <a:rPr lang="en-US" sz="1600" dirty="0"/>
              <a:t>' &amp; .&lt;</a:t>
            </a:r>
            <a:r>
              <a:rPr lang="en-US" sz="1600" dirty="0" err="1"/>
              <a:t>aval</a:t>
            </a:r>
            <a:r>
              <a:rPr lang="en-US" sz="1600" dirty="0"/>
              <a:t>&lt;7 then do; crit1fl='Y'; crit1='Calcium &lt;7 mg/</a:t>
            </a:r>
            <a:r>
              <a:rPr lang="en-US" sz="1600" dirty="0" err="1"/>
              <a:t>dL</a:t>
            </a:r>
            <a:r>
              <a:rPr lang="en-US" sz="1600" dirty="0"/>
              <a:t>'; end; </a:t>
            </a:r>
          </a:p>
          <a:p>
            <a:r>
              <a:rPr lang="en-US" sz="1600" dirty="0" smtClean="0"/>
              <a:t>if </a:t>
            </a:r>
            <a:r>
              <a:rPr lang="en-US" sz="1600" dirty="0" err="1"/>
              <a:t>paramcd</a:t>
            </a:r>
            <a:r>
              <a:rPr lang="en-US" sz="1600" dirty="0"/>
              <a:t>='GLUC' &amp; </a:t>
            </a:r>
            <a:r>
              <a:rPr lang="en-US" sz="1600" dirty="0" err="1"/>
              <a:t>lborresu</a:t>
            </a:r>
            <a:r>
              <a:rPr lang="en-US" sz="1600" dirty="0"/>
              <a:t>='mg/</a:t>
            </a:r>
            <a:r>
              <a:rPr lang="en-US" sz="1600" dirty="0" err="1"/>
              <a:t>dL</a:t>
            </a:r>
            <a:r>
              <a:rPr lang="en-US" sz="1600" dirty="0"/>
              <a:t>' &amp; .&lt;</a:t>
            </a:r>
            <a:r>
              <a:rPr lang="en-US" sz="1600" dirty="0" err="1"/>
              <a:t>aval</a:t>
            </a:r>
            <a:r>
              <a:rPr lang="en-US" sz="1600" dirty="0"/>
              <a:t>&lt;50 then do; crit1fl='Y'; crit1='Glucose &lt;50 mg/</a:t>
            </a:r>
            <a:r>
              <a:rPr lang="en-US" sz="1600" dirty="0" err="1"/>
              <a:t>dL</a:t>
            </a:r>
            <a:r>
              <a:rPr lang="en-US" sz="1600" dirty="0"/>
              <a:t>'; end; </a:t>
            </a:r>
          </a:p>
          <a:p>
            <a:r>
              <a:rPr lang="en-US" sz="1600" dirty="0" smtClean="0"/>
              <a:t>if </a:t>
            </a:r>
            <a:r>
              <a:rPr lang="en-US" sz="1600" dirty="0" err="1"/>
              <a:t>paramcd</a:t>
            </a:r>
            <a:r>
              <a:rPr lang="en-US" sz="1600" dirty="0"/>
              <a:t>='K' &amp; </a:t>
            </a:r>
            <a:r>
              <a:rPr lang="en-US" sz="1600" dirty="0" err="1"/>
              <a:t>lborresu</a:t>
            </a:r>
            <a:r>
              <a:rPr lang="en-US" sz="1600" dirty="0"/>
              <a:t>='</a:t>
            </a:r>
            <a:r>
              <a:rPr lang="en-US" sz="1600" dirty="0" err="1"/>
              <a:t>mmol</a:t>
            </a:r>
            <a:r>
              <a:rPr lang="en-US" sz="1600" dirty="0"/>
              <a:t>/L' &amp; .&lt;</a:t>
            </a:r>
            <a:r>
              <a:rPr lang="en-US" sz="1600" dirty="0" err="1"/>
              <a:t>aval</a:t>
            </a:r>
            <a:r>
              <a:rPr lang="en-US" sz="1600" dirty="0"/>
              <a:t>&lt;3 then do; crit1fl='Y'; crit1='Potassium &lt;3 </a:t>
            </a:r>
            <a:r>
              <a:rPr lang="en-US" sz="1600" dirty="0" err="1"/>
              <a:t>mmol</a:t>
            </a:r>
            <a:r>
              <a:rPr lang="en-US" sz="1600" dirty="0"/>
              <a:t>/L'; end; </a:t>
            </a:r>
          </a:p>
          <a:p>
            <a:r>
              <a:rPr lang="en-US" sz="1600" dirty="0"/>
              <a:t>if </a:t>
            </a:r>
            <a:r>
              <a:rPr lang="en-US" sz="1600" dirty="0" err="1"/>
              <a:t>paramcd</a:t>
            </a:r>
            <a:r>
              <a:rPr lang="en-US" sz="1600" dirty="0"/>
              <a:t>='SODIUM' &amp; </a:t>
            </a:r>
            <a:r>
              <a:rPr lang="en-US" sz="1600" dirty="0" err="1"/>
              <a:t>lborresu</a:t>
            </a:r>
            <a:r>
              <a:rPr lang="en-US" sz="1600" dirty="0"/>
              <a:t>='</a:t>
            </a:r>
            <a:r>
              <a:rPr lang="en-US" sz="1600" dirty="0" err="1"/>
              <a:t>mmol</a:t>
            </a:r>
            <a:r>
              <a:rPr lang="en-US" sz="1600" dirty="0"/>
              <a:t>/L' &amp; .&lt;</a:t>
            </a:r>
            <a:r>
              <a:rPr lang="en-US" sz="1600" dirty="0" err="1"/>
              <a:t>aval</a:t>
            </a:r>
            <a:r>
              <a:rPr lang="en-US" sz="1600" dirty="0"/>
              <a:t>&lt;130 then do; crit1fl='Y'; crit1='Sodium &lt;130 </a:t>
            </a:r>
            <a:r>
              <a:rPr lang="en-US" sz="1600" dirty="0" err="1"/>
              <a:t>mmol</a:t>
            </a:r>
            <a:r>
              <a:rPr lang="en-US" sz="1600" dirty="0"/>
              <a:t>/L'; end; </a:t>
            </a:r>
          </a:p>
          <a:p>
            <a:r>
              <a:rPr lang="en-US" sz="1600" dirty="0"/>
              <a:t>if </a:t>
            </a:r>
            <a:r>
              <a:rPr lang="en-US" sz="1600" dirty="0" err="1"/>
              <a:t>paramcd</a:t>
            </a:r>
            <a:r>
              <a:rPr lang="en-US" sz="1600" dirty="0"/>
              <a:t>='HCT' &amp; </a:t>
            </a:r>
            <a:r>
              <a:rPr lang="en-US" sz="1600" dirty="0" err="1"/>
              <a:t>lborresu</a:t>
            </a:r>
            <a:r>
              <a:rPr lang="en-US" sz="1600" dirty="0"/>
              <a:t>='%' &amp; .&lt;</a:t>
            </a:r>
            <a:r>
              <a:rPr lang="en-US" sz="1600" dirty="0" err="1"/>
              <a:t>aval</a:t>
            </a:r>
            <a:r>
              <a:rPr lang="en-US" sz="1600" dirty="0"/>
              <a:t>&lt;=32 &amp; .&lt;CHG&lt;=-3 &amp; sex='F' then do; crit1fl='Y'; crit1='Hematocrit &lt;=32% and 3 point decrease from baseline (Female)'; end; </a:t>
            </a:r>
          </a:p>
          <a:p>
            <a:r>
              <a:rPr lang="en-US" sz="1600" dirty="0"/>
              <a:t>if </a:t>
            </a:r>
            <a:r>
              <a:rPr lang="en-US" sz="1600" dirty="0" err="1"/>
              <a:t>paramcd</a:t>
            </a:r>
            <a:r>
              <a:rPr lang="en-US" sz="1600" dirty="0"/>
              <a:t>='HCT' &amp; </a:t>
            </a:r>
            <a:r>
              <a:rPr lang="en-US" sz="1600" dirty="0" err="1"/>
              <a:t>lborresu</a:t>
            </a:r>
            <a:r>
              <a:rPr lang="en-US" sz="1600" dirty="0"/>
              <a:t>='%' &amp; .&lt;</a:t>
            </a:r>
            <a:r>
              <a:rPr lang="en-US" sz="1600" dirty="0" err="1"/>
              <a:t>aval</a:t>
            </a:r>
            <a:r>
              <a:rPr lang="en-US" sz="1600" dirty="0"/>
              <a:t>&lt;=37 &amp; .&lt;CHG&lt;=-3 &amp; sex='M' then do; crit1fl='Y'; crit1='Hematocrit &lt;=37% and 3 point decrease from baseline (Male)'; end; </a:t>
            </a:r>
          </a:p>
          <a:p>
            <a:r>
              <a:rPr lang="en-US" sz="1600" dirty="0"/>
              <a:t>if </a:t>
            </a:r>
            <a:r>
              <a:rPr lang="en-US" sz="1600" dirty="0" err="1"/>
              <a:t>paramcd</a:t>
            </a:r>
            <a:r>
              <a:rPr lang="en-US" sz="1600" dirty="0"/>
              <a:t>='HGB' &amp; </a:t>
            </a:r>
            <a:r>
              <a:rPr lang="en-US" sz="1600" dirty="0" err="1"/>
              <a:t>lborresu</a:t>
            </a:r>
            <a:r>
              <a:rPr lang="en-US" sz="1600" dirty="0"/>
              <a:t>='g/</a:t>
            </a:r>
            <a:r>
              <a:rPr lang="en-US" sz="1600" dirty="0" err="1"/>
              <a:t>dL</a:t>
            </a:r>
            <a:r>
              <a:rPr lang="en-US" sz="1600" dirty="0"/>
              <a:t>' &amp; .&lt;</a:t>
            </a:r>
            <a:r>
              <a:rPr lang="en-US" sz="1600" dirty="0" err="1"/>
              <a:t>aval</a:t>
            </a:r>
            <a:r>
              <a:rPr lang="en-US" sz="1600" dirty="0"/>
              <a:t>&lt;=9.5 &amp; sex='F' then do; crit1fl='Y'; crit1='Hemoglobin &lt;=9.5 g/</a:t>
            </a:r>
            <a:r>
              <a:rPr lang="en-US" sz="1600" dirty="0" err="1"/>
              <a:t>dL</a:t>
            </a:r>
            <a:r>
              <a:rPr lang="en-US" sz="1600" dirty="0"/>
              <a:t> (Female)'; end; </a:t>
            </a:r>
          </a:p>
          <a:p>
            <a:r>
              <a:rPr lang="en-US" sz="1600" dirty="0"/>
              <a:t>if </a:t>
            </a:r>
            <a:r>
              <a:rPr lang="en-US" sz="1600" dirty="0" err="1"/>
              <a:t>paramcd</a:t>
            </a:r>
            <a:r>
              <a:rPr lang="en-US" sz="1600" dirty="0"/>
              <a:t>='HGB' &amp; </a:t>
            </a:r>
            <a:r>
              <a:rPr lang="en-US" sz="1600" dirty="0" err="1"/>
              <a:t>lborresu</a:t>
            </a:r>
            <a:r>
              <a:rPr lang="en-US" sz="1600" dirty="0"/>
              <a:t>='g/</a:t>
            </a:r>
            <a:r>
              <a:rPr lang="en-US" sz="1600" dirty="0" err="1"/>
              <a:t>dL</a:t>
            </a:r>
            <a:r>
              <a:rPr lang="en-US" sz="1600" dirty="0"/>
              <a:t>' &amp; .&lt;</a:t>
            </a:r>
            <a:r>
              <a:rPr lang="en-US" sz="1600" dirty="0" err="1"/>
              <a:t>aval</a:t>
            </a:r>
            <a:r>
              <a:rPr lang="en-US" sz="1600" dirty="0"/>
              <a:t>&lt;=11.5 &amp; sex='M' then do; crit1fl='Y'; crit1='Hemoglobin &lt;=11.5 g/</a:t>
            </a:r>
            <a:r>
              <a:rPr lang="en-US" sz="1600" dirty="0" err="1"/>
              <a:t>dL</a:t>
            </a:r>
            <a:r>
              <a:rPr lang="en-US" sz="1600" dirty="0"/>
              <a:t> (Male)'; end; </a:t>
            </a:r>
          </a:p>
          <a:p>
            <a:r>
              <a:rPr lang="en-US" sz="1600" dirty="0"/>
              <a:t>if </a:t>
            </a:r>
            <a:r>
              <a:rPr lang="en-US" sz="1600" dirty="0" err="1"/>
              <a:t>paramcd</a:t>
            </a:r>
            <a:r>
              <a:rPr lang="en-US" sz="1600" dirty="0"/>
              <a:t>='NEUT' &amp; </a:t>
            </a:r>
            <a:r>
              <a:rPr lang="en-US" sz="1600" dirty="0" err="1"/>
              <a:t>lborresu</a:t>
            </a:r>
            <a:r>
              <a:rPr lang="en-US" sz="1600" dirty="0"/>
              <a:t>='10^3/</a:t>
            </a:r>
            <a:r>
              <a:rPr lang="en-US" sz="1600" dirty="0" err="1"/>
              <a:t>uL</a:t>
            </a:r>
            <a:r>
              <a:rPr lang="en-US" sz="1600" dirty="0"/>
              <a:t>' &amp; .&lt;</a:t>
            </a:r>
            <a:r>
              <a:rPr lang="en-US" sz="1600" dirty="0" err="1"/>
              <a:t>aval</a:t>
            </a:r>
            <a:r>
              <a:rPr lang="en-US" sz="1600" dirty="0"/>
              <a:t>&lt;1.5 then do; crit1fl='Y'; crit1='Neutrophils, Absolute &lt;1.5x10^3/</a:t>
            </a:r>
            <a:r>
              <a:rPr lang="en-US" sz="1600" dirty="0" err="1"/>
              <a:t>uL</a:t>
            </a:r>
            <a:r>
              <a:rPr lang="en-US" sz="1600" dirty="0"/>
              <a:t>'; end; </a:t>
            </a:r>
          </a:p>
          <a:p>
            <a:endParaRPr lang="en-US" dirty="0"/>
          </a:p>
        </p:txBody>
      </p:sp>
    </p:spTree>
    <p:extLst>
      <p:ext uri="{BB962C8B-B14F-4D97-AF65-F5344CB8AC3E}">
        <p14:creationId xmlns:p14="http://schemas.microsoft.com/office/powerpoint/2010/main" val="341266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Sample code for creating PCSA table is provided in the Reference paper attached.</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587507212"/>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7172"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4114800" y="30432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6466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87168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Agenda</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What is Reference range?</a:t>
            </a:r>
          </a:p>
          <a:p>
            <a:r>
              <a:rPr lang="en-US" sz="2800" dirty="0" smtClean="0"/>
              <a:t>Clinically Significant</a:t>
            </a:r>
          </a:p>
          <a:p>
            <a:r>
              <a:rPr lang="en-US" sz="2800" dirty="0" smtClean="0"/>
              <a:t>PCSA Criteria</a:t>
            </a:r>
          </a:p>
          <a:p>
            <a:r>
              <a:rPr lang="en-US" sz="2800" dirty="0" smtClean="0"/>
              <a:t>Categories OF PCSA</a:t>
            </a:r>
          </a:p>
          <a:p>
            <a:r>
              <a:rPr lang="en-US" sz="2800" dirty="0" smtClean="0"/>
              <a:t>Example of PCSA Criteria</a:t>
            </a:r>
          </a:p>
          <a:p>
            <a:r>
              <a:rPr lang="en-US" sz="2800" dirty="0" smtClean="0"/>
              <a:t>Mock shell of PCSA</a:t>
            </a:r>
          </a:p>
          <a:p>
            <a:r>
              <a:rPr lang="en-US" sz="2800" dirty="0" smtClean="0"/>
              <a:t>ADLB Dataset /Specification(PCSA related variables)</a:t>
            </a:r>
          </a:p>
          <a:p>
            <a:r>
              <a:rPr lang="en-US" sz="2800" dirty="0"/>
              <a:t>Sample code for </a:t>
            </a:r>
            <a:r>
              <a:rPr lang="en-US" sz="2800" dirty="0" smtClean="0"/>
              <a:t>Programming of </a:t>
            </a:r>
            <a:r>
              <a:rPr lang="en-US" sz="2800" dirty="0"/>
              <a:t>PCSA related variables</a:t>
            </a:r>
          </a:p>
          <a:p>
            <a:r>
              <a:rPr lang="en-US" sz="2800" dirty="0" smtClean="0"/>
              <a:t>Reference </a:t>
            </a:r>
            <a:r>
              <a:rPr lang="en-US" sz="2800" dirty="0"/>
              <a:t>paper for reading</a:t>
            </a:r>
            <a:endParaRPr lang="en-US" sz="2800" dirty="0" smtClean="0"/>
          </a:p>
          <a:p>
            <a:endParaRPr lang="en-US" sz="2800" dirty="0"/>
          </a:p>
        </p:txBody>
      </p:sp>
    </p:spTree>
    <p:extLst>
      <p:ext uri="{BB962C8B-B14F-4D97-AF65-F5344CB8AC3E}">
        <p14:creationId xmlns:p14="http://schemas.microsoft.com/office/powerpoint/2010/main" val="215892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Range</a:t>
            </a:r>
            <a:endParaRPr lang="en-US" dirty="0"/>
          </a:p>
        </p:txBody>
      </p:sp>
      <p:sp>
        <p:nvSpPr>
          <p:cNvPr id="3" name="Content Placeholder 2"/>
          <p:cNvSpPr>
            <a:spLocks noGrp="1"/>
          </p:cNvSpPr>
          <p:nvPr>
            <p:ph idx="1"/>
          </p:nvPr>
        </p:nvSpPr>
        <p:spPr/>
        <p:txBody>
          <a:bodyPr>
            <a:normAutofit fontScale="85000" lnSpcReduction="10000"/>
          </a:bodyPr>
          <a:lstStyle/>
          <a:p>
            <a:pPr>
              <a:spcBef>
                <a:spcPts val="600"/>
              </a:spcBef>
            </a:pPr>
            <a:r>
              <a:rPr lang="en-US" sz="2000" dirty="0"/>
              <a:t>A reference range is a set of values that includes upper and lower limits of a lab test based on a group of otherwise healthy </a:t>
            </a:r>
            <a:r>
              <a:rPr lang="en-US" sz="2000" dirty="0" smtClean="0"/>
              <a:t>people. The </a:t>
            </a:r>
            <a:r>
              <a:rPr lang="en-US" sz="2000" dirty="0"/>
              <a:t>values in between those limits may depend on such factors as age, sex, and specimen type (blood, urine, spinal fluid, etc.) and can also be influenced by circumstantial situations such as fasting and exercise. These intervals are thought of as "normal ranges or limits."</a:t>
            </a:r>
          </a:p>
          <a:p>
            <a:pPr>
              <a:spcBef>
                <a:spcPts val="600"/>
              </a:spcBef>
            </a:pPr>
            <a:r>
              <a:rPr lang="en-US" sz="2000" dirty="0" smtClean="0"/>
              <a:t>Reference </a:t>
            </a:r>
            <a:r>
              <a:rPr lang="en-US" sz="2000" dirty="0"/>
              <a:t>ranges provide the values to which your healthcare provider compares your test results to and determines your current health status. </a:t>
            </a:r>
          </a:p>
          <a:p>
            <a:pPr>
              <a:spcBef>
                <a:spcPts val="600"/>
              </a:spcBef>
            </a:pPr>
            <a:r>
              <a:rPr lang="en-US" sz="2000" dirty="0"/>
              <a:t>Reference ranges help describe what is typical for a particular group of people based on age, sex, and other characteristics.</a:t>
            </a:r>
            <a:r>
              <a:rPr lang="en-US" dirty="0"/>
              <a:t> </a:t>
            </a:r>
            <a:endParaRPr lang="en-US" dirty="0" smtClean="0"/>
          </a:p>
          <a:p>
            <a:pPr>
              <a:spcBef>
                <a:spcPts val="600"/>
              </a:spcBef>
            </a:pPr>
            <a:r>
              <a:rPr lang="en-US" sz="2000" dirty="0"/>
              <a:t>Laboratories report patient test results along with their reference ranges. Results that are out of range are typically highlighted and may include a </a:t>
            </a:r>
            <a:r>
              <a:rPr lang="en-US" sz="2000" dirty="0"/>
              <a:t>comment.</a:t>
            </a:r>
            <a:endParaRPr lang="en-US" sz="2000" dirty="0"/>
          </a:p>
          <a:p>
            <a:pPr>
              <a:spcBef>
                <a:spcPts val="600"/>
              </a:spcBef>
            </a:pPr>
            <a:r>
              <a:rPr lang="en-US" sz="2000" dirty="0"/>
              <a:t>when out-of-range results have clinical significance. Some reports include "critical values" that represent potentially life-threatening abnormalities. </a:t>
            </a:r>
            <a:endParaRPr lang="en-US" sz="2000" dirty="0"/>
          </a:p>
          <a:p>
            <a:pPr>
              <a:spcBef>
                <a:spcPts val="600"/>
              </a:spcBef>
            </a:pPr>
            <a:r>
              <a:rPr lang="en-US" sz="2000" dirty="0"/>
              <a:t>Every laboratory </a:t>
            </a:r>
            <a:r>
              <a:rPr lang="en-US" sz="2000" dirty="0"/>
              <a:t>identifies certain key tests that have been associated with these life-threatening events whereby critical values are required to be </a:t>
            </a:r>
            <a:r>
              <a:rPr lang="en-US" sz="2000" dirty="0"/>
              <a:t>immediately reported </a:t>
            </a:r>
            <a:r>
              <a:rPr lang="en-US" sz="2000" dirty="0"/>
              <a:t>to the health practitioner.</a:t>
            </a:r>
          </a:p>
          <a:p>
            <a:endParaRPr lang="en-US" dirty="0"/>
          </a:p>
        </p:txBody>
      </p:sp>
    </p:spTree>
    <p:extLst>
      <p:ext uri="{BB962C8B-B14F-4D97-AF65-F5344CB8AC3E}">
        <p14:creationId xmlns:p14="http://schemas.microsoft.com/office/powerpoint/2010/main" val="42436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Clinically Significant</a:t>
            </a:r>
            <a:endParaRPr lang="en-US" dirty="0"/>
          </a:p>
        </p:txBody>
      </p:sp>
      <p:sp>
        <p:nvSpPr>
          <p:cNvPr id="3" name="Content Placeholder 2"/>
          <p:cNvSpPr>
            <a:spLocks noGrp="1"/>
          </p:cNvSpPr>
          <p:nvPr>
            <p:ph idx="1"/>
          </p:nvPr>
        </p:nvSpPr>
        <p:spPr>
          <a:xfrm>
            <a:off x="381000" y="1219200"/>
            <a:ext cx="8428056" cy="4525963"/>
          </a:xfrm>
        </p:spPr>
        <p:txBody>
          <a:bodyPr/>
          <a:lstStyle/>
          <a:p>
            <a:r>
              <a:rPr lang="en-US" sz="2000" dirty="0"/>
              <a:t>An abnormal lab value should be deemed clinically significant if either of the </a:t>
            </a:r>
            <a:r>
              <a:rPr lang="en-US" sz="2000" dirty="0" smtClean="0"/>
              <a:t>following conditions </a:t>
            </a:r>
            <a:r>
              <a:rPr lang="en-US" sz="2000" dirty="0"/>
              <a:t>is met:</a:t>
            </a:r>
          </a:p>
          <a:p>
            <a:pPr marL="400050" lvl="1" indent="0">
              <a:buNone/>
            </a:pPr>
            <a:r>
              <a:rPr lang="en-US" sz="1800" dirty="0" smtClean="0">
                <a:sym typeface="Wingdings"/>
              </a:rPr>
              <a:t></a:t>
            </a:r>
            <a:r>
              <a:rPr lang="en-US" sz="1800" dirty="0" smtClean="0"/>
              <a:t>The </a:t>
            </a:r>
            <a:r>
              <a:rPr lang="en-US" sz="1800" dirty="0"/>
              <a:t>abnormality suggests a disease and/or organ toxicity that is new or </a:t>
            </a:r>
            <a:r>
              <a:rPr lang="en-US" sz="1800" dirty="0" smtClean="0"/>
              <a:t>has worsened </a:t>
            </a:r>
            <a:r>
              <a:rPr lang="en-US" sz="1800" dirty="0"/>
              <a:t>from baseline.</a:t>
            </a:r>
          </a:p>
          <a:p>
            <a:pPr marL="400050" lvl="1" indent="0">
              <a:buNone/>
            </a:pPr>
            <a:r>
              <a:rPr lang="en-US" sz="1800" dirty="0">
                <a:sym typeface="Wingdings"/>
              </a:rPr>
              <a:t> </a:t>
            </a:r>
            <a:r>
              <a:rPr lang="en-US" sz="1800" dirty="0" smtClean="0"/>
              <a:t>The </a:t>
            </a:r>
            <a:r>
              <a:rPr lang="en-US" sz="1800" dirty="0"/>
              <a:t>abnormality is of a degree that requires additional active management, e.g</a:t>
            </a:r>
            <a:r>
              <a:rPr lang="en-US" sz="1800" dirty="0" smtClean="0"/>
              <a:t>., change </a:t>
            </a:r>
            <a:r>
              <a:rPr lang="en-US" sz="1800" dirty="0"/>
              <a:t>of dose, discontinuation of the drug, close observation, more </a:t>
            </a:r>
            <a:r>
              <a:rPr lang="en-US" sz="1800" dirty="0" smtClean="0"/>
              <a:t>frequent follow-up </a:t>
            </a:r>
            <a:r>
              <a:rPr lang="en-US" sz="1800" dirty="0"/>
              <a:t>assessments, or further diagnostic investigation.</a:t>
            </a:r>
          </a:p>
          <a:p>
            <a:pPr marL="400050" lvl="1" indent="0">
              <a:buNone/>
            </a:pPr>
            <a:r>
              <a:rPr lang="en-US" sz="1800" dirty="0">
                <a:sym typeface="Wingdings"/>
              </a:rPr>
              <a:t> </a:t>
            </a:r>
            <a:r>
              <a:rPr lang="en-US" sz="1800" dirty="0" smtClean="0"/>
              <a:t>Therefore</a:t>
            </a:r>
            <a:r>
              <a:rPr lang="en-US" sz="1800" dirty="0"/>
              <a:t>, a clinically significant lab value is one that indicates a new disease process, </a:t>
            </a:r>
            <a:r>
              <a:rPr lang="en-US" sz="1800" dirty="0" smtClean="0"/>
              <a:t>an exacerbation </a:t>
            </a:r>
            <a:r>
              <a:rPr lang="en-US" sz="1800" dirty="0"/>
              <a:t>or worsening of an existing condition, or requires further action(s) to be taken.</a:t>
            </a:r>
          </a:p>
        </p:txBody>
      </p:sp>
    </p:spTree>
    <p:extLst>
      <p:ext uri="{BB962C8B-B14F-4D97-AF65-F5344CB8AC3E}">
        <p14:creationId xmlns:p14="http://schemas.microsoft.com/office/powerpoint/2010/main" val="161741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PCSA Criteria</a:t>
            </a:r>
            <a:endParaRPr lang="en-US" dirty="0"/>
          </a:p>
        </p:txBody>
      </p:sp>
      <p:sp>
        <p:nvSpPr>
          <p:cNvPr id="3" name="Content Placeholder 2"/>
          <p:cNvSpPr>
            <a:spLocks noGrp="1"/>
          </p:cNvSpPr>
          <p:nvPr>
            <p:ph idx="1"/>
          </p:nvPr>
        </p:nvSpPr>
        <p:spPr>
          <a:xfrm>
            <a:off x="304800" y="1265237"/>
            <a:ext cx="8428056" cy="4525963"/>
          </a:xfrm>
        </p:spPr>
        <p:txBody>
          <a:bodyPr/>
          <a:lstStyle/>
          <a:p>
            <a:pPr>
              <a:spcBef>
                <a:spcPts val="600"/>
              </a:spcBef>
            </a:pPr>
            <a:r>
              <a:rPr lang="en-US" sz="1800" dirty="0"/>
              <a:t>The Center for Drug Evaluation and Research (CDER) considered a clinical safety review “should focus on patients whose laboratory values deviate substantially from the reference range</a:t>
            </a:r>
            <a:r>
              <a:rPr lang="en-US" sz="1800" dirty="0" smtClean="0"/>
              <a:t>”.</a:t>
            </a:r>
          </a:p>
          <a:p>
            <a:pPr>
              <a:spcBef>
                <a:spcPts val="600"/>
              </a:spcBef>
            </a:pPr>
            <a:r>
              <a:rPr lang="en-US" sz="1800" dirty="0" smtClean="0"/>
              <a:t>In </a:t>
            </a:r>
            <a:r>
              <a:rPr lang="en-US" sz="1800" dirty="0"/>
              <a:t>a Reviewer Guidance: Conducting a Clinical Safety Review of a New Product Application and Preparing a Report on the Review [1], since the changes in laboratory values are “much more likely to identify significant problems than mean or median change from baseline”. </a:t>
            </a:r>
            <a:endParaRPr lang="en-US" sz="1800" dirty="0" smtClean="0"/>
          </a:p>
          <a:p>
            <a:pPr>
              <a:spcBef>
                <a:spcPts val="600"/>
              </a:spcBef>
            </a:pPr>
            <a:r>
              <a:rPr lang="en-US" sz="1800" dirty="0" smtClean="0"/>
              <a:t>Reports </a:t>
            </a:r>
            <a:r>
              <a:rPr lang="en-US" sz="1800" dirty="0"/>
              <a:t>of Potentially Clinically Significant Abnormalities (PCSA) from laboratory, Vital signs, and ECG values for selected parameters are important parts of the safety review as they provide patient information of significant deviation from normal while on treatment by treatment groups. </a:t>
            </a:r>
            <a:endParaRPr lang="en-US" sz="1800" dirty="0" smtClean="0"/>
          </a:p>
          <a:p>
            <a:pPr>
              <a:spcBef>
                <a:spcPts val="600"/>
              </a:spcBef>
            </a:pPr>
            <a:r>
              <a:rPr lang="en-US" sz="1800" dirty="0"/>
              <a:t>Decisions about criteria for identifying outliers should, if possible, be made at the pre-NDA meeting, and the PCS criteria will be defined in SAP with the input from Medical Directors.</a:t>
            </a:r>
          </a:p>
          <a:p>
            <a:pPr>
              <a:spcBef>
                <a:spcPts val="600"/>
              </a:spcBef>
            </a:pPr>
            <a:r>
              <a:rPr lang="en-US" sz="1800" dirty="0"/>
              <a:t>PCS Criteria are provided by the company clinical group and documented in Statistical Analysis Plan (SAP).</a:t>
            </a:r>
          </a:p>
          <a:p>
            <a:pPr>
              <a:spcBef>
                <a:spcPts val="600"/>
              </a:spcBef>
            </a:pPr>
            <a:endParaRPr lang="en-US" sz="2000" dirty="0"/>
          </a:p>
          <a:p>
            <a:pPr>
              <a:spcBef>
                <a:spcPts val="600"/>
              </a:spcBef>
            </a:pPr>
            <a:endParaRPr lang="en-US" sz="2000" dirty="0"/>
          </a:p>
        </p:txBody>
      </p:sp>
    </p:spTree>
    <p:extLst>
      <p:ext uri="{BB962C8B-B14F-4D97-AF65-F5344CB8AC3E}">
        <p14:creationId xmlns:p14="http://schemas.microsoft.com/office/powerpoint/2010/main" val="161752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PCSA </a:t>
            </a:r>
            <a:endParaRPr lang="en-US" dirty="0"/>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3" y="1066800"/>
            <a:ext cx="8610600" cy="52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289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PCSA criteria</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553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1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shell of PCSA report</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458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24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ADLB dataset (PCSA related Variables)</a:t>
            </a:r>
            <a:endParaRPr lang="en-US" dirty="0"/>
          </a:p>
        </p:txBody>
      </p:sp>
      <p:sp>
        <p:nvSpPr>
          <p:cNvPr id="3" name="Content Placeholder 2"/>
          <p:cNvSpPr>
            <a:spLocks noGrp="1"/>
          </p:cNvSpPr>
          <p:nvPr>
            <p:ph idx="1"/>
          </p:nvPr>
        </p:nvSpPr>
        <p:spPr/>
        <p:txBody>
          <a:bodyPr/>
          <a:lstStyle/>
          <a:p>
            <a:pPr>
              <a:spcBef>
                <a:spcPts val="600"/>
              </a:spcBef>
            </a:pPr>
            <a:r>
              <a:rPr lang="en-US" sz="1700" dirty="0"/>
              <a:t>Variables for generating PCSA tables in ADaM ADLB will be created based on SAP</a:t>
            </a:r>
            <a:r>
              <a:rPr lang="en-US" sz="1700" dirty="0" smtClean="0"/>
              <a:t>.</a:t>
            </a:r>
          </a:p>
          <a:p>
            <a:pPr>
              <a:spcBef>
                <a:spcPts val="600"/>
              </a:spcBef>
            </a:pPr>
            <a:r>
              <a:rPr lang="en-US" sz="1700" dirty="0" smtClean="0"/>
              <a:t> </a:t>
            </a:r>
            <a:r>
              <a:rPr lang="en-US" sz="1700" dirty="0"/>
              <a:t>In ADLB, two or three analysis criterion variables, CRIT1, CRIT2, and /or CRIT3 along with criterion evaluation result flags, CRIT1FL,CRIT2FL, and/or CRIT3FL are applied to identify whether a PCS criterion is met for selected parameters. </a:t>
            </a:r>
            <a:endParaRPr lang="en-US" sz="1700" dirty="0" smtClean="0"/>
          </a:p>
          <a:p>
            <a:pPr>
              <a:spcBef>
                <a:spcPts val="600"/>
              </a:spcBef>
            </a:pPr>
            <a:r>
              <a:rPr lang="en-US" sz="1700" dirty="0"/>
              <a:t>PCS VARIABLES CRIT1, CRIT1FL, CRIT2, CRIT2FL, CRIT3, AND CRIT3FL In ADaM IG 1.1, there are two BDS Standard Variables </a:t>
            </a:r>
            <a:r>
              <a:rPr lang="en-US" sz="1700" dirty="0" err="1"/>
              <a:t>CRITy</a:t>
            </a:r>
            <a:r>
              <a:rPr lang="en-US" sz="1700" dirty="0"/>
              <a:t> (Analysis Criterion y) and CRITyFL (Criterion y Evaluation Result Flag) to identify whether a PCS criterion is met for a parameter. Per the Classification of PCS criterion in Table 2, CRIT1 and CRT1FL are applied to PCS-Low, and CRIT2 and CRT2FL along with CRIT3 and CRT3FL are for PCS-High. When developing a SAS program for PCSA tables, we can select records with first nonmissing minimal value among all post-baseline visits for all CRIT1 criteria, and select records with first non-missing maximal value among all post-baseline visits for all CRIT2 criteria. If there are more than one criterion for PCS-High, A Methodology of Laboratory Data Reporting of Potentially Clinical Significant Abnormality (PCSA) for Clinical Study Report, continued 3 CRIT3 and CRIT3FL are applied for the second Criterion for PCS-High. </a:t>
            </a:r>
            <a:endParaRPr lang="en-US" sz="1700" dirty="0" smtClean="0"/>
          </a:p>
        </p:txBody>
      </p:sp>
    </p:spTree>
    <p:extLst>
      <p:ext uri="{BB962C8B-B14F-4D97-AF65-F5344CB8AC3E}">
        <p14:creationId xmlns:p14="http://schemas.microsoft.com/office/powerpoint/2010/main" val="1337889852"/>
      </p:ext>
    </p:extLst>
  </p:cSld>
  <p:clrMapOvr>
    <a:masterClrMapping/>
  </p:clrMapOvr>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Anagha Bhatkhande</Author0>
    <MetaInfo xmlns="http://schemas.microsoft.com/sharepoint/v3" xsi:nil="true"/>
  </documentManagement>
</p:properties>
</file>

<file path=customXml/itemProps1.xml><?xml version="1.0" encoding="utf-8"?>
<ds:datastoreItem xmlns:ds="http://schemas.openxmlformats.org/officeDocument/2006/customXml" ds:itemID="{FB864878-6544-4E0F-AA7B-A459C414BC83}">
  <ds:schemaRefs>
    <ds:schemaRef ds:uri="http://schemas.microsoft.com/sharepoint/v3/contenttype/forms"/>
  </ds:schemaRefs>
</ds:datastoreItem>
</file>

<file path=customXml/itemProps2.xml><?xml version="1.0" encoding="utf-8"?>
<ds:datastoreItem xmlns:ds="http://schemas.openxmlformats.org/officeDocument/2006/customXml" ds:itemID="{6316A475-A073-4521-9A13-C7C37A421A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5996F10-DCA7-4169-958E-0043F15F190B}">
  <ds:schemaRefs>
    <ds:schemaRef ds:uri="http://schemas.microsoft.com/office/2006/metadata/properties"/>
    <ds:schemaRef ds:uri="http://schemas.microsoft.com/sharepoint/v3"/>
    <ds:schemaRef ds:uri="cbd10ab3-8ab6-4ae2-a2c1-1c07dd313c6d"/>
  </ds:schemaRefs>
</ds:datastoreItem>
</file>

<file path=docProps/app.xml><?xml version="1.0" encoding="utf-8"?>
<Properties xmlns="http://schemas.openxmlformats.org/officeDocument/2006/extended-properties" xmlns:vt="http://schemas.openxmlformats.org/officeDocument/2006/docPropsVTypes">
  <Template>TCS Template 2012</Template>
  <TotalTime>1392</TotalTime>
  <Words>1182</Words>
  <Application>Microsoft Office PowerPoint</Application>
  <PresentationFormat>On-screen Show (4:3)</PresentationFormat>
  <Paragraphs>58</Paragraphs>
  <Slides>15</Slides>
  <Notes>1</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15</vt:i4>
      </vt:variant>
    </vt:vector>
  </HeadingPairs>
  <TitlesOfParts>
    <vt:vector size="26" baseType="lpstr">
      <vt:lpstr>Arial</vt:lpstr>
      <vt:lpstr>Calibri</vt:lpstr>
      <vt:lpstr>Courier New</vt:lpstr>
      <vt:lpstr>Myriad Pro</vt:lpstr>
      <vt:lpstr>Wingdings</vt:lpstr>
      <vt:lpstr>TCS Template 2012</vt:lpstr>
      <vt:lpstr>Divider 1</vt:lpstr>
      <vt:lpstr>Divider 2</vt:lpstr>
      <vt:lpstr>Divider 3</vt:lpstr>
      <vt:lpstr>Thank You</vt:lpstr>
      <vt:lpstr>Acrobat Document</vt:lpstr>
      <vt:lpstr>Analysis of LAB dataset</vt:lpstr>
      <vt:lpstr> Agenda</vt:lpstr>
      <vt:lpstr>Reference Range</vt:lpstr>
      <vt:lpstr>Clinically Significant</vt:lpstr>
      <vt:lpstr>PCSA Criteria</vt:lpstr>
      <vt:lpstr>Categories of PCSA </vt:lpstr>
      <vt:lpstr>Example of PCSA criteria</vt:lpstr>
      <vt:lpstr>Mock shell of PCSA report</vt:lpstr>
      <vt:lpstr>ADLB dataset (PCSA related Variables)</vt:lpstr>
      <vt:lpstr>Specification of PCSA Related Variable</vt:lpstr>
      <vt:lpstr>Specification of PCSA Related Variable</vt:lpstr>
      <vt:lpstr>Snapshot of ADLB dataset</vt:lpstr>
      <vt:lpstr>Sample code for Programming of CRIT1, CRIT1FL</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140</cp:revision>
  <dcterms:created xsi:type="dcterms:W3CDTF">2012-08-20T12:21:49Z</dcterms:created>
  <dcterms:modified xsi:type="dcterms:W3CDTF">2016-06-06T10:25:09Z</dcterms:modified>
</cp:coreProperties>
</file>