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3" r:id="rId5"/>
    <p:sldMasterId id="2147483675" r:id="rId6"/>
    <p:sldMasterId id="2147483677" r:id="rId7"/>
    <p:sldMasterId id="2147483679" r:id="rId8"/>
  </p:sldMasterIdLst>
  <p:notesMasterIdLst>
    <p:notesMasterId r:id="rId22"/>
  </p:notesMasterIdLst>
  <p:handoutMasterIdLst>
    <p:handoutMasterId r:id="rId23"/>
  </p:handoutMasterIdLst>
  <p:sldIdLst>
    <p:sldId id="256" r:id="rId9"/>
    <p:sldId id="292" r:id="rId10"/>
    <p:sldId id="293" r:id="rId11"/>
    <p:sldId id="315" r:id="rId12"/>
    <p:sldId id="319" r:id="rId13"/>
    <p:sldId id="316" r:id="rId14"/>
    <p:sldId id="317" r:id="rId15"/>
    <p:sldId id="318" r:id="rId16"/>
    <p:sldId id="320" r:id="rId17"/>
    <p:sldId id="321" r:id="rId18"/>
    <p:sldId id="322" r:id="rId19"/>
    <p:sldId id="323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0FF"/>
    <a:srgbClr val="CDDEFF"/>
    <a:srgbClr val="D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71" autoAdjust="0"/>
  </p:normalViewPr>
  <p:slideViewPr>
    <p:cSldViewPr>
      <p:cViewPr varScale="1">
        <p:scale>
          <a:sx n="42" d="100"/>
          <a:sy n="42" d="100"/>
        </p:scale>
        <p:origin x="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0DE8-8EC0-498D-A2A0-F6685E2317D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51CC-9633-4057-A1C1-A099A77A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9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CF92-8640-41C4-B1BE-83260B1A884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F0E1-FD59-4CAA-8CAF-62611214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95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393">
            <a:off x="1635036" y="2237669"/>
            <a:ext cx="5717131" cy="236269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0480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525963"/>
          </a:xfr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19325"/>
            <a:ext cx="8439151" cy="34994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  <p:sp>
        <p:nvSpPr>
          <p:cNvPr id="18" name="Rectangle 71"/>
          <p:cNvSpPr txBox="1">
            <a:spLocks noChangeArrowheads="1"/>
          </p:cNvSpPr>
          <p:nvPr userDrawn="1"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17B87-A835-471F-8DCD-AEB7936A5CA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 00.00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057400" y="6328855"/>
            <a:ext cx="502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 of the document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LAB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Toxicity Grades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715000"/>
            <a:ext cx="77851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Release Date: DD-</a:t>
            </a:r>
            <a:r>
              <a:rPr lang="en-US" sz="1400" dirty="0" err="1" smtClean="0"/>
              <a:t>Mmm</a:t>
            </a:r>
            <a:r>
              <a:rPr lang="en-US" sz="1400" dirty="0" smtClean="0"/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3285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</a:t>
            </a:r>
            <a:r>
              <a:rPr lang="en-US" dirty="0" smtClean="0"/>
              <a:t>Solutions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OVERLAPPING </a:t>
            </a:r>
            <a:r>
              <a:rPr lang="en-US" b="1" dirty="0" smtClean="0"/>
              <a:t>RANGES</a:t>
            </a:r>
          </a:p>
          <a:p>
            <a:pPr marL="0" indent="0">
              <a:buNone/>
            </a:pPr>
            <a:r>
              <a:rPr lang="en-US" dirty="0" smtClean="0"/>
              <a:t>Problem:</a:t>
            </a:r>
            <a:r>
              <a:rPr lang="en-US" b="1" dirty="0" smtClean="0"/>
              <a:t> </a:t>
            </a:r>
            <a:r>
              <a:rPr lang="en-US" dirty="0"/>
              <a:t>One particularly tricky issue pertains to CTC criteria which mix normal ranges with fixed values. In these cases, it is</a:t>
            </a:r>
          </a:p>
          <a:p>
            <a:pPr marL="0" indent="0">
              <a:buNone/>
            </a:pPr>
            <a:r>
              <a:rPr lang="en-US" dirty="0"/>
              <a:t>possible that the normal range values equal or overlap the CTC criteria bounds. For example, the bounds for platelet</a:t>
            </a:r>
          </a:p>
          <a:p>
            <a:pPr marL="0" indent="0">
              <a:buNone/>
            </a:pPr>
            <a:r>
              <a:rPr lang="en-US" dirty="0"/>
              <a:t>grade one are &gt;= 75 x 103/UL to LLN – what if the LLN for a particular laboratory is 75? That would make the bounds</a:t>
            </a:r>
          </a:p>
          <a:p>
            <a:pPr marL="0" indent="0">
              <a:buNone/>
            </a:pPr>
            <a:r>
              <a:rPr lang="en-US" dirty="0"/>
              <a:t>for grade one 75 to 75 and the bounds for grade two 50 to 75. If a patient has a lab result of 75, that result may be</a:t>
            </a:r>
          </a:p>
          <a:p>
            <a:pPr marL="0" indent="0">
              <a:buNone/>
            </a:pPr>
            <a:r>
              <a:rPr lang="en-US" dirty="0"/>
              <a:t>coded to either grade one or grade two if the method of assigning grades does not take this into account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Solution: Check with your study team about how you want to report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3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</a:t>
            </a:r>
            <a:r>
              <a:rPr lang="en-US" dirty="0" smtClean="0"/>
              <a:t>Solutions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OVERLAPPING RANGES</a:t>
            </a:r>
          </a:p>
          <a:p>
            <a:pPr marL="0" indent="0">
              <a:buNone/>
            </a:pPr>
            <a:r>
              <a:rPr lang="en-US" dirty="0" smtClean="0"/>
              <a:t>Problem: In </a:t>
            </a:r>
            <a:r>
              <a:rPr lang="en-US" dirty="0"/>
              <a:t>addition to normal ranges equaling CTC bounds, it is also possible for normal ranges to overlap CTC bounds.</a:t>
            </a:r>
          </a:p>
          <a:p>
            <a:pPr marL="0" indent="0">
              <a:buNone/>
            </a:pPr>
            <a:r>
              <a:rPr lang="en-US" dirty="0"/>
              <a:t>Consider if the LLN for a calcium result is 7.89 mg/</a:t>
            </a:r>
            <a:r>
              <a:rPr lang="en-US" dirty="0" err="1"/>
              <a:t>dL</a:t>
            </a:r>
            <a:r>
              <a:rPr lang="en-US" dirty="0"/>
              <a:t>. This would make the boundary for CTC grade one be &gt;= 8 </a:t>
            </a:r>
            <a:r>
              <a:rPr lang="en-US" dirty="0" smtClean="0"/>
              <a:t>to &lt;</a:t>
            </a:r>
            <a:r>
              <a:rPr lang="en-US" dirty="0"/>
              <a:t>7.89 while the boundary for grade two is 7 to &lt;8. In this case, the LLN is actually </a:t>
            </a:r>
            <a:r>
              <a:rPr lang="en-US" i="1" dirty="0"/>
              <a:t>within </a:t>
            </a:r>
            <a:r>
              <a:rPr lang="en-US" dirty="0"/>
              <a:t>the grade two </a:t>
            </a:r>
            <a:r>
              <a:rPr lang="en-US" dirty="0" smtClean="0"/>
              <a:t>range boundaries.</a:t>
            </a:r>
          </a:p>
          <a:p>
            <a:pPr marL="0" indent="0">
              <a:buNone/>
            </a:pPr>
            <a:r>
              <a:rPr lang="en-US" dirty="0" smtClean="0"/>
              <a:t>Solution: In </a:t>
            </a:r>
            <a:r>
              <a:rPr lang="en-US" dirty="0"/>
              <a:t>this case, the decision needs to be made whether CTC grade criteria override laboratory </a:t>
            </a:r>
            <a:r>
              <a:rPr lang="en-US" dirty="0" smtClean="0"/>
              <a:t>normal ranges </a:t>
            </a:r>
            <a:r>
              <a:rPr lang="en-US" dirty="0"/>
              <a:t>or vice versa.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Note: Please read the reference paper attached in next slide for examples on challenges and solutions along with sample SAS 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171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paper for Reading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394417"/>
              </p:ext>
            </p:extLst>
          </p:nvPr>
        </p:nvGraphicFramePr>
        <p:xfrm>
          <a:off x="4137025" y="30956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Acrobat Document" showAsIcon="1" r:id="rId3" imgW="914400" imgH="771480" progId="AcroExch.Document.11">
                  <p:embed/>
                </p:oleObj>
              </mc:Choice>
              <mc:Fallback>
                <p:oleObj name="Acrobat Document" showAsIcon="1" r:id="rId3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7025" y="309562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31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NCI CTC </a:t>
            </a:r>
            <a:r>
              <a:rPr lang="en-US" sz="2800" dirty="0"/>
              <a:t>G</a:t>
            </a:r>
            <a:r>
              <a:rPr lang="en-US" sz="2800" dirty="0" smtClean="0"/>
              <a:t>rades</a:t>
            </a:r>
          </a:p>
          <a:p>
            <a:r>
              <a:rPr lang="en-US" sz="2800" dirty="0" smtClean="0"/>
              <a:t>Understanding Grades </a:t>
            </a:r>
          </a:p>
          <a:p>
            <a:r>
              <a:rPr lang="en-US" sz="2800" dirty="0" smtClean="0"/>
              <a:t>Example of </a:t>
            </a:r>
            <a:r>
              <a:rPr lang="en-US" sz="2800" smtClean="0"/>
              <a:t>CTC Grades</a:t>
            </a:r>
            <a:endParaRPr lang="en-US" sz="2800" dirty="0" smtClean="0"/>
          </a:p>
          <a:p>
            <a:r>
              <a:rPr lang="en-US" sz="2800" dirty="0" smtClean="0"/>
              <a:t>Sample code for CTC grades</a:t>
            </a:r>
          </a:p>
          <a:p>
            <a:r>
              <a:rPr lang="en-US" sz="2800" dirty="0" smtClean="0"/>
              <a:t>Challenges and solutions</a:t>
            </a:r>
          </a:p>
          <a:p>
            <a:r>
              <a:rPr lang="en-US" sz="2800" dirty="0" smtClean="0"/>
              <a:t>Reference </a:t>
            </a:r>
            <a:r>
              <a:rPr lang="en-US" sz="2800" dirty="0"/>
              <a:t>paper for reading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892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NCI CTC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of the key ways </a:t>
            </a:r>
            <a:r>
              <a:rPr lang="en-US" dirty="0" smtClean="0"/>
              <a:t>of analyzing laboratory data </a:t>
            </a:r>
            <a:r>
              <a:rPr lang="en-US" dirty="0"/>
              <a:t>includes classifying results into severity grades based on National Cancer Institute (NCI) </a:t>
            </a:r>
            <a:r>
              <a:rPr lang="en-US" dirty="0" smtClean="0"/>
              <a:t>Common Terminology </a:t>
            </a:r>
            <a:r>
              <a:rPr lang="en-US" dirty="0"/>
              <a:t>Criteria (CTC) for Adverse </a:t>
            </a:r>
            <a:r>
              <a:rPr lang="en-US" dirty="0" smtClean="0"/>
              <a:t>Events. </a:t>
            </a:r>
          </a:p>
          <a:p>
            <a:r>
              <a:rPr lang="en-US" dirty="0"/>
              <a:t>While most clinical trials report </a:t>
            </a:r>
            <a:r>
              <a:rPr lang="en-US" dirty="0" smtClean="0"/>
              <a:t>laboratory results </a:t>
            </a:r>
            <a:r>
              <a:rPr lang="en-US" dirty="0"/>
              <a:t>based on normal range criteria (is the result lower or higher than what is considered “normal”), oncology </a:t>
            </a:r>
            <a:r>
              <a:rPr lang="en-US" dirty="0" smtClean="0"/>
              <a:t>trials take </a:t>
            </a:r>
            <a:r>
              <a:rPr lang="en-US" dirty="0"/>
              <a:t>that analysis to the next degree of specificity.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is not enough to report where select laboratory results are </a:t>
            </a:r>
            <a:r>
              <a:rPr lang="en-US" dirty="0" smtClean="0"/>
              <a:t>too high </a:t>
            </a:r>
            <a:r>
              <a:rPr lang="en-US" dirty="0"/>
              <a:t>or too low, it is important to report the degree of “lowness” or “highness</a:t>
            </a:r>
            <a:r>
              <a:rPr lang="en-US" dirty="0" smtClean="0"/>
              <a:t>.”</a:t>
            </a:r>
          </a:p>
          <a:p>
            <a:r>
              <a:rPr lang="en-US" dirty="0"/>
              <a:t>For example, if a patient’s </a:t>
            </a:r>
            <a:r>
              <a:rPr lang="en-US" dirty="0" smtClean="0"/>
              <a:t>hemoglobin results </a:t>
            </a:r>
            <a:r>
              <a:rPr lang="en-US" dirty="0"/>
              <a:t>are 6.0 </a:t>
            </a:r>
            <a:r>
              <a:rPr lang="en-US" dirty="0" err="1"/>
              <a:t>mmol</a:t>
            </a:r>
            <a:r>
              <a:rPr lang="en-US" dirty="0"/>
              <a:t>/L, is that merely abnormal or is the patient near death?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an indication such as oncology </a:t>
            </a:r>
            <a:r>
              <a:rPr lang="en-US" dirty="0" smtClean="0"/>
              <a:t>where patients </a:t>
            </a:r>
            <a:r>
              <a:rPr lang="en-US" dirty="0"/>
              <a:t>are often </a:t>
            </a:r>
            <a:r>
              <a:rPr lang="en-US" i="1" dirty="0"/>
              <a:t>expected </a:t>
            </a:r>
            <a:r>
              <a:rPr lang="en-US" dirty="0"/>
              <a:t>to have abnormal laboratory results, it is important to know how abnormal the </a:t>
            </a:r>
            <a:r>
              <a:rPr lang="en-US" dirty="0" smtClean="0"/>
              <a:t>abnormal result </a:t>
            </a:r>
            <a:r>
              <a:rPr lang="en-US" dirty="0"/>
              <a:t>actually is.</a:t>
            </a:r>
          </a:p>
        </p:txBody>
      </p:sp>
    </p:spTree>
    <p:extLst>
      <p:ext uri="{BB962C8B-B14F-4D97-AF65-F5344CB8AC3E}">
        <p14:creationId xmlns:p14="http://schemas.microsoft.com/office/powerpoint/2010/main" val="42436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Events </a:t>
            </a:r>
            <a:r>
              <a:rPr lang="en-US" sz="2000" dirty="0"/>
              <a:t>are graded on a scale of one to five with one meaning “mildly abnormal” and five meaning “death</a:t>
            </a:r>
            <a:r>
              <a:rPr lang="en-US" sz="2000" dirty="0" smtClean="0"/>
              <a:t>.”</a:t>
            </a:r>
          </a:p>
          <a:p>
            <a:r>
              <a:rPr lang="en-US" sz="2000" dirty="0"/>
              <a:t>When applying these grades to laboratory results, grade zero is often used to indicate “normal” or “not a concern</a:t>
            </a:r>
            <a:r>
              <a:rPr lang="en-US" sz="2000" dirty="0" smtClean="0"/>
              <a:t>” while </a:t>
            </a:r>
            <a:r>
              <a:rPr lang="en-US" sz="2000" dirty="0"/>
              <a:t>grade five is not applicable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important to note that not all laboratory tests have CTC grade criteria available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addition, some laboratory tests provide two sets of grades – one set for values that are too low and another set </a:t>
            </a:r>
            <a:r>
              <a:rPr lang="en-US" sz="2000" dirty="0" smtClean="0"/>
              <a:t>for values </a:t>
            </a:r>
            <a:r>
              <a:rPr lang="en-US" sz="2000" dirty="0"/>
              <a:t>that are too </a:t>
            </a:r>
            <a:r>
              <a:rPr lang="en-US" sz="2000" dirty="0" smtClean="0"/>
              <a:t>high.</a:t>
            </a:r>
          </a:p>
          <a:p>
            <a:r>
              <a:rPr lang="en-US" sz="2000" dirty="0"/>
              <a:t>It is also worth noting that the </a:t>
            </a:r>
            <a:r>
              <a:rPr lang="en-US" sz="2000" dirty="0" smtClean="0"/>
              <a:t>criteria are </a:t>
            </a:r>
            <a:r>
              <a:rPr lang="en-US" sz="2000" dirty="0"/>
              <a:t>not all defined in the same way. Some criteria are simply multiples of the upper or lower bound of the </a:t>
            </a:r>
            <a:r>
              <a:rPr lang="en-US" sz="2000" dirty="0" smtClean="0"/>
              <a:t>normal range</a:t>
            </a:r>
            <a:r>
              <a:rPr lang="en-US" sz="2000" dirty="0"/>
              <a:t>, as for the term </a:t>
            </a:r>
            <a:r>
              <a:rPr lang="en-US" sz="2000" dirty="0" err="1"/>
              <a:t>Creatinine</a:t>
            </a:r>
            <a:r>
              <a:rPr lang="en-US" sz="2000" dirty="0"/>
              <a:t> increased, while others combine normal range limits with fixed values as the </a:t>
            </a:r>
            <a:r>
              <a:rPr lang="en-US" sz="2000" dirty="0" smtClean="0"/>
              <a:t>other terms </a:t>
            </a:r>
            <a:r>
              <a:rPr lang="en-US" sz="2000" dirty="0"/>
              <a:t>above.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435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428056" cy="3657600"/>
          </a:xfrm>
        </p:spPr>
        <p:txBody>
          <a:bodyPr/>
          <a:lstStyle/>
          <a:p>
            <a:r>
              <a:rPr lang="en-US" dirty="0"/>
              <a:t>Grade </a:t>
            </a:r>
            <a:r>
              <a:rPr lang="en-US" dirty="0" smtClean="0"/>
              <a:t>1-&gt; </a:t>
            </a:r>
            <a:r>
              <a:rPr lang="en-US" dirty="0"/>
              <a:t>Mild; asymptomatic or mild symptoms; clinical or diagnostic observations only; intervention not indicated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Grade </a:t>
            </a:r>
            <a:r>
              <a:rPr lang="en-US" dirty="0" smtClean="0"/>
              <a:t>2-&gt; </a:t>
            </a:r>
            <a:r>
              <a:rPr lang="en-US" dirty="0"/>
              <a:t>Moderate; minimal, local or noninvasive intervention indicated; limiting age-appropriate instrumental ADL</a:t>
            </a:r>
            <a:r>
              <a:rPr lang="en-US" dirty="0" smtClean="0"/>
              <a:t>*.</a:t>
            </a:r>
          </a:p>
          <a:p>
            <a:r>
              <a:rPr lang="en-US" dirty="0" smtClean="0"/>
              <a:t> </a:t>
            </a:r>
            <a:r>
              <a:rPr lang="en-US" dirty="0"/>
              <a:t>Grade </a:t>
            </a:r>
            <a:r>
              <a:rPr lang="en-US" dirty="0" smtClean="0"/>
              <a:t>3-&gt; </a:t>
            </a:r>
            <a:r>
              <a:rPr lang="en-US" dirty="0"/>
              <a:t>Severe or medically significant but not immediately life-threatening; hospitalization or prolongation of hospitalization indicated; disabling; limiting self care ADL</a:t>
            </a:r>
            <a:r>
              <a:rPr lang="en-US" dirty="0" smtClean="0"/>
              <a:t>**.</a:t>
            </a:r>
          </a:p>
          <a:p>
            <a:r>
              <a:rPr lang="en-US" dirty="0" smtClean="0"/>
              <a:t> </a:t>
            </a:r>
            <a:r>
              <a:rPr lang="en-US" dirty="0"/>
              <a:t>Grade </a:t>
            </a:r>
            <a:r>
              <a:rPr lang="en-US" dirty="0" smtClean="0"/>
              <a:t>4-&gt; </a:t>
            </a:r>
            <a:r>
              <a:rPr lang="en-US" dirty="0"/>
              <a:t>Life-threatening consequences; urgent intervention indicated. </a:t>
            </a:r>
            <a:endParaRPr lang="en-US" dirty="0" smtClean="0"/>
          </a:p>
          <a:p>
            <a:r>
              <a:rPr lang="en-US" dirty="0" smtClean="0"/>
              <a:t>Grade 5-&gt; </a:t>
            </a:r>
            <a:r>
              <a:rPr lang="en-US" dirty="0"/>
              <a:t>Death related to AE</a:t>
            </a:r>
            <a:r>
              <a:rPr lang="en-US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Activities </a:t>
            </a:r>
            <a:r>
              <a:rPr lang="en-US" sz="1600" dirty="0"/>
              <a:t>of Daily Living (ADL) *Instrumental ADL refer to preparing meals, shopping for groceries or clothes, using the telephone, managing money, etc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**Self care ADL refer to bathing, dressing and undressing, feeding self, using the toilet, taking medications, and not bedridden.</a:t>
            </a:r>
          </a:p>
        </p:txBody>
      </p:sp>
    </p:spTree>
    <p:extLst>
      <p:ext uri="{BB962C8B-B14F-4D97-AF65-F5344CB8AC3E}">
        <p14:creationId xmlns:p14="http://schemas.microsoft.com/office/powerpoint/2010/main" val="131956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CTC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43000"/>
            <a:ext cx="88011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65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using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example of a simple approach to assigning CTC criteria for three tests (calcium, </a:t>
            </a:r>
            <a:r>
              <a:rPr lang="en-US" dirty="0" err="1"/>
              <a:t>creatinine</a:t>
            </a:r>
            <a:r>
              <a:rPr lang="en-US" dirty="0"/>
              <a:t>, and platelets) </a:t>
            </a:r>
            <a:r>
              <a:rPr lang="en-US" dirty="0" smtClean="0"/>
              <a:t>is presented </a:t>
            </a:r>
            <a:r>
              <a:rPr lang="en-US" dirty="0"/>
              <a:t>below.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variables in the labs data set are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</a:t>
            </a:r>
            <a:r>
              <a:rPr lang="en-US" dirty="0" err="1" smtClean="0"/>
              <a:t>lbtest</a:t>
            </a:r>
            <a:r>
              <a:rPr lang="en-US" dirty="0" smtClean="0"/>
              <a:t> : The </a:t>
            </a:r>
            <a:r>
              <a:rPr lang="en-US" dirty="0"/>
              <a:t>name of the </a:t>
            </a:r>
            <a:r>
              <a:rPr lang="en-US" dirty="0" smtClean="0"/>
              <a:t>laboratory test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ym typeface="Wingdings"/>
              </a:rPr>
              <a:t> </a:t>
            </a:r>
            <a:r>
              <a:rPr lang="en-US" dirty="0" err="1" smtClean="0"/>
              <a:t>lbstresn</a:t>
            </a:r>
            <a:r>
              <a:rPr lang="en-US" dirty="0" smtClean="0"/>
              <a:t>: The </a:t>
            </a:r>
            <a:r>
              <a:rPr lang="en-US" dirty="0"/>
              <a:t>laboratory result in standard </a:t>
            </a:r>
            <a:r>
              <a:rPr lang="en-US" dirty="0" smtClean="0"/>
              <a:t>units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ym typeface="Wingdings"/>
              </a:rPr>
              <a:t> </a:t>
            </a:r>
            <a:r>
              <a:rPr lang="en-US" dirty="0" err="1" smtClean="0"/>
              <a:t>lbstresu</a:t>
            </a:r>
            <a:r>
              <a:rPr lang="en-US" dirty="0" smtClean="0"/>
              <a:t>: The </a:t>
            </a:r>
            <a:r>
              <a:rPr lang="en-US" dirty="0"/>
              <a:t>name of the unit for </a:t>
            </a:r>
            <a:r>
              <a:rPr lang="en-US" dirty="0" err="1" smtClean="0"/>
              <a:t>lbstresn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/>
              </a:rPr>
              <a:t> </a:t>
            </a:r>
            <a:r>
              <a:rPr lang="en-US" dirty="0" err="1" smtClean="0"/>
              <a:t>lbstnrlo</a:t>
            </a:r>
            <a:r>
              <a:rPr lang="en-US" dirty="0" smtClean="0"/>
              <a:t>:  The lower </a:t>
            </a:r>
            <a:r>
              <a:rPr lang="en-US" dirty="0"/>
              <a:t>bound of the normal </a:t>
            </a:r>
            <a:r>
              <a:rPr lang="en-US" dirty="0" smtClean="0"/>
              <a:t>range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 </a:t>
            </a:r>
            <a:r>
              <a:rPr lang="en-US" dirty="0" err="1" smtClean="0">
                <a:sym typeface="Wingdings"/>
              </a:rPr>
              <a:t>l</a:t>
            </a:r>
            <a:r>
              <a:rPr lang="en-US" dirty="0" err="1" smtClean="0"/>
              <a:t>bstnrhi</a:t>
            </a:r>
            <a:r>
              <a:rPr lang="en-US" dirty="0" smtClean="0"/>
              <a:t>: The </a:t>
            </a:r>
            <a:r>
              <a:rPr lang="en-US" dirty="0"/>
              <a:t>upper bound of the normal range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Lbstresn</a:t>
            </a:r>
            <a:r>
              <a:rPr lang="en-US" dirty="0"/>
              <a:t>, </a:t>
            </a:r>
            <a:r>
              <a:rPr lang="en-US" dirty="0" err="1" smtClean="0"/>
              <a:t>lbstnrlo</a:t>
            </a:r>
            <a:r>
              <a:rPr lang="en-US" dirty="0" smtClean="0"/>
              <a:t> and </a:t>
            </a:r>
            <a:r>
              <a:rPr lang="en-US" dirty="0" err="1"/>
              <a:t>lbstnrhi</a:t>
            </a:r>
            <a:r>
              <a:rPr lang="en-US" dirty="0"/>
              <a:t> are all numeric variables reporting values in the same unit (as indicated by </a:t>
            </a:r>
            <a:r>
              <a:rPr lang="en-US" dirty="0" err="1"/>
              <a:t>lbstresu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</a:t>
            </a:r>
            <a:r>
              <a:rPr lang="en-US" dirty="0" smtClean="0"/>
              <a:t> </a:t>
            </a:r>
            <a:r>
              <a:rPr lang="en-US" dirty="0" err="1"/>
              <a:t>Lbtoxgr</a:t>
            </a:r>
            <a:r>
              <a:rPr lang="en-US" dirty="0"/>
              <a:t> is </a:t>
            </a:r>
            <a:r>
              <a:rPr lang="en-US" dirty="0" smtClean="0"/>
              <a:t>the name </a:t>
            </a:r>
            <a:r>
              <a:rPr lang="en-US" dirty="0"/>
              <a:t>of the variable that will contain the CTC grade.</a:t>
            </a:r>
          </a:p>
        </p:txBody>
      </p:sp>
    </p:spTree>
    <p:extLst>
      <p:ext uri="{BB962C8B-B14F-4D97-AF65-F5344CB8AC3E}">
        <p14:creationId xmlns:p14="http://schemas.microsoft.com/office/powerpoint/2010/main" val="335176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for CTC grading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69387"/>
              </p:ext>
            </p:extLst>
          </p:nvPr>
        </p:nvGraphicFramePr>
        <p:xfrm>
          <a:off x="4137025" y="30956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7025" y="309562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76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DIFFERENT UNITS OF </a:t>
            </a:r>
            <a:r>
              <a:rPr lang="en-US" sz="2000" b="1" dirty="0" smtClean="0"/>
              <a:t>MEASURE</a:t>
            </a:r>
          </a:p>
          <a:p>
            <a:pPr marL="0" indent="0">
              <a:buNone/>
            </a:pPr>
            <a:r>
              <a:rPr lang="en-US" sz="1800" dirty="0" smtClean="0"/>
              <a:t>Solution: Ensure that results are converted in </a:t>
            </a:r>
            <a:r>
              <a:rPr lang="en-US" sz="1800" dirty="0" err="1" smtClean="0"/>
              <a:t>standrad</a:t>
            </a:r>
            <a:r>
              <a:rPr lang="en-US" sz="1800" dirty="0" smtClean="0"/>
              <a:t> unit of reporting before you apply CTC grade criteria.</a:t>
            </a:r>
          </a:p>
          <a:p>
            <a:r>
              <a:rPr lang="en-US" sz="2000" b="1" dirty="0"/>
              <a:t>MISSING NORMAL REFERENCE </a:t>
            </a:r>
            <a:r>
              <a:rPr lang="en-US" sz="2000" b="1" dirty="0" smtClean="0"/>
              <a:t>RANGES</a:t>
            </a:r>
          </a:p>
          <a:p>
            <a:pPr marL="0" indent="0">
              <a:buNone/>
            </a:pPr>
            <a:r>
              <a:rPr lang="en-US" sz="1800" dirty="0"/>
              <a:t>Solution: Many CTC criteria use the lower (LLN) and/or upper (ULN) bounds </a:t>
            </a:r>
            <a:r>
              <a:rPr lang="en-US" sz="1800" dirty="0" smtClean="0"/>
              <a:t>of the </a:t>
            </a:r>
            <a:r>
              <a:rPr lang="en-US" sz="1800" dirty="0"/>
              <a:t>normal range and this missing information may prevent CTC criteria from being applied</a:t>
            </a:r>
            <a:r>
              <a:rPr lang="en-US" sz="1800" dirty="0" smtClean="0"/>
              <a:t>.</a:t>
            </a:r>
            <a:r>
              <a:rPr lang="en-US" sz="1800" dirty="0"/>
              <a:t> Based on the number </a:t>
            </a:r>
            <a:r>
              <a:rPr lang="en-US" sz="1800" dirty="0" smtClean="0"/>
              <a:t>of records </a:t>
            </a:r>
            <a:r>
              <a:rPr lang="en-US" sz="1800" dirty="0"/>
              <a:t>with missing normal ranges, default normal ranges may need to be used in cases where the ranges from </a:t>
            </a:r>
            <a:r>
              <a:rPr lang="en-US" sz="1800" dirty="0" smtClean="0"/>
              <a:t>the local </a:t>
            </a:r>
            <a:r>
              <a:rPr lang="en-US" sz="1800" dirty="0"/>
              <a:t>laboratory are not available</a:t>
            </a:r>
            <a:r>
              <a:rPr lang="en-US" sz="1800" dirty="0" smtClean="0"/>
              <a:t>.</a:t>
            </a:r>
          </a:p>
          <a:p>
            <a:r>
              <a:rPr lang="en-US" sz="2000" b="1" dirty="0"/>
              <a:t>ROUNDING WITH UNIT </a:t>
            </a:r>
            <a:r>
              <a:rPr lang="en-US" sz="2000" b="1" dirty="0" smtClean="0"/>
              <a:t>CONVERSION</a:t>
            </a:r>
          </a:p>
          <a:p>
            <a:pPr marL="0" indent="0">
              <a:buNone/>
            </a:pPr>
            <a:r>
              <a:rPr lang="en-US" sz="1800" dirty="0"/>
              <a:t>Solution: When converting results from one unit to another, the new result will often have many more decimal places than the</a:t>
            </a:r>
          </a:p>
          <a:p>
            <a:pPr marL="0" indent="0">
              <a:buNone/>
            </a:pPr>
            <a:r>
              <a:rPr lang="en-US" sz="1800" dirty="0"/>
              <a:t>original. It is rare for summary reports to show results with more than three decimals, often two decimals is </a:t>
            </a:r>
            <a:r>
              <a:rPr lang="en-US" sz="1800" dirty="0" smtClean="0"/>
              <a:t>the maximum </a:t>
            </a:r>
            <a:r>
              <a:rPr lang="en-US" sz="1800" dirty="0"/>
              <a:t>shown. It is important to decide if converted results should be rounded before or after applying </a:t>
            </a:r>
            <a:r>
              <a:rPr lang="en-US" sz="1800" dirty="0" smtClean="0"/>
              <a:t>CTC criteria </a:t>
            </a:r>
            <a:r>
              <a:rPr lang="en-US" sz="1800" dirty="0"/>
              <a:t>as it can affect how the data are reported.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0432268"/>
      </p:ext>
    </p:extLst>
  </p:cSld>
  <p:clrMapOvr>
    <a:masterClrMapping/>
  </p:clrMapOvr>
</p:sld>
</file>

<file path=ppt/theme/theme1.xml><?xml version="1.0" encoding="utf-8"?>
<a:theme xmlns:a="http://schemas.openxmlformats.org/drawingml/2006/main" name="TCS Template 201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AA65B93E28740ADBC3831F31D27FD" ma:contentTypeVersion="3" ma:contentTypeDescription="Create a new document." ma:contentTypeScope="" ma:versionID="34cc660fff297b57c6a0d8b61198f00b">
  <xsd:schema xmlns:xsd="http://www.w3.org/2001/XMLSchema" xmlns:p="http://schemas.microsoft.com/office/2006/metadata/properties" xmlns:ns1="http://schemas.microsoft.com/sharepoint/v3" xmlns:ns2="cbd10ab3-8ab6-4ae2-a2c1-1c07dd313c6d" targetNamespace="http://schemas.microsoft.com/office/2006/metadata/properties" ma:root="true" ma:fieldsID="4d15b48bb9b2053321e0e6f310b29dfb" ns1:_="" ns2:_="">
    <xsd:import namespace="http://schemas.microsoft.com/sharepoint/v3"/>
    <xsd:import namespace="cbd10ab3-8ab6-4ae2-a2c1-1c07dd313c6d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2:Author0" minOccurs="0"/>
                <xsd:element ref="ns1:Editor" minOccurs="0"/>
                <xsd:element ref="ns1:ID" minOccurs="0"/>
                <xsd:element ref="ns1:Auth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Editor" ma:index="14" nillable="true" ma:displayName="Modified By" ma:list="UserInfo" ma:internalName="Edi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4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5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6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7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8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49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0" nillable="true" ma:displayName="Level" ma:hidden="true" ma:internalName="_Level" ma:readOnly="true">
      <xsd:simpleType>
        <xsd:restriction base="dms:Unknown"/>
      </xsd:simpleType>
    </xsd:element>
    <xsd:element name="_IsCurrentVersion" ma:index="51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5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6" nillable="true" ma:displayName="UI Version" ma:hidden="true" ma:internalName="_UIVersion" ma:readOnly="true">
      <xsd:simpleType>
        <xsd:restriction base="dms:Unknown"/>
      </xsd:simpleType>
    </xsd:element>
    <xsd:element name="_UIVersionString" ma:index="57" nillable="true" ma:displayName="Version" ma:internalName="_UIVersionString" ma:readOnly="true">
      <xsd:simpleType>
        <xsd:restriction base="dms:Text"/>
      </xsd:simpleType>
    </xsd:element>
    <xsd:element name="InstanceID" ma:index="58" nillable="true" ma:displayName="Instance ID" ma:hidden="true" ma:internalName="InstanceID" ma:readOnly="true">
      <xsd:simpleType>
        <xsd:restriction base="dms:Unknown"/>
      </xsd:simpleType>
    </xsd:element>
    <xsd:element name="Order" ma:index="59" nillable="true" ma:displayName="Order" ma:hidden="true" ma:internalName="Order">
      <xsd:simpleType>
        <xsd:restriction base="dms:Number"/>
      </xsd:simpleType>
    </xsd:element>
    <xsd:element name="GUID" ma:index="60" nillable="true" ma:displayName="GUID" ma:hidden="true" ma:internalName="GUID" ma:readOnly="true">
      <xsd:simpleType>
        <xsd:restriction base="dms:Unknown"/>
      </xsd:simpleType>
    </xsd:element>
    <xsd:element name="WorkflowVersion" ma:index="61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2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3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4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bd10ab3-8ab6-4ae2-a2c1-1c07dd313c6d" elementFormDefault="qualified">
    <xsd:import namespace="http://schemas.microsoft.com/office/2006/documentManagement/types"/>
    <xsd:element name="Author0" ma:index="13" nillable="true" ma:displayName="Author" ma:internalName="Autho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0x0101000C0AA65B93E28740ADBC3831F31D27FD</ContentTypeId>
    <TemplateUrl xmlns="http://schemas.microsoft.com/sharepoint/v3" xsi:nil="true"/>
    <_SourceUrl xmlns="http://schemas.microsoft.com/sharepoint/v3" xsi:nil="true"/>
    <Editor xmlns="http://schemas.microsoft.com/sharepoint/v3">
      <UserInfo>
        <DisplayName/>
        <AccountId xsi:nil="true"/>
        <AccountType/>
      </UserInfo>
    </Editor>
    <xd_ProgID xmlns="http://schemas.microsoft.com/sharepoint/v3" xsi:nil="true"/>
    <Order xmlns="http://schemas.microsoft.com/sharepoint/v3" xsi:nil="true"/>
    <_SharedFileIndex xmlns="http://schemas.microsoft.com/sharepoint/v3" xsi:nil="true"/>
    <Author0 xmlns="cbd10ab3-8ab6-4ae2-a2c1-1c07dd313c6d">Anagha Bhatkhande</Author0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B864878-6544-4E0F-AA7B-A459C414BC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16A475-A073-4521-9A13-C7C37A421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bd10ab3-8ab6-4ae2-a2c1-1c07dd313c6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5996F10-DCA7-4169-958E-0043F15F190B}">
  <ds:schemaRefs>
    <ds:schemaRef ds:uri="cbd10ab3-8ab6-4ae2-a2c1-1c07dd313c6d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TCS Template 2012</Template>
  <TotalTime>1404</TotalTime>
  <Words>1086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Courier New</vt:lpstr>
      <vt:lpstr>Myriad Pro</vt:lpstr>
      <vt:lpstr>Wingdings</vt:lpstr>
      <vt:lpstr>TCS Template 2012</vt:lpstr>
      <vt:lpstr>Divider 1</vt:lpstr>
      <vt:lpstr>Divider 2</vt:lpstr>
      <vt:lpstr>Divider 3</vt:lpstr>
      <vt:lpstr>Thank You</vt:lpstr>
      <vt:lpstr>Package</vt:lpstr>
      <vt:lpstr>Acrobat Document</vt:lpstr>
      <vt:lpstr>Analysis of LAB dataset</vt:lpstr>
      <vt:lpstr> Agenda</vt:lpstr>
      <vt:lpstr>NCI CTC Grades</vt:lpstr>
      <vt:lpstr>Understanding Grades</vt:lpstr>
      <vt:lpstr>Grades</vt:lpstr>
      <vt:lpstr>Example of CTC grades</vt:lpstr>
      <vt:lpstr>Programming using SAS</vt:lpstr>
      <vt:lpstr>Sample code for CTC grading</vt:lpstr>
      <vt:lpstr>Challenges and Solutions</vt:lpstr>
      <vt:lpstr>Challenges and Solutions (Contd…)</vt:lpstr>
      <vt:lpstr>Challenges and Solutions (Contd…)</vt:lpstr>
      <vt:lpstr>Reference paper for Reading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 Manu</dc:creator>
  <cp:lastModifiedBy>Varsha Mahajan</cp:lastModifiedBy>
  <cp:revision>133</cp:revision>
  <dcterms:created xsi:type="dcterms:W3CDTF">2012-08-20T12:21:49Z</dcterms:created>
  <dcterms:modified xsi:type="dcterms:W3CDTF">2016-06-06T07:56:41Z</dcterms:modified>
</cp:coreProperties>
</file>