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22"/>
  </p:notesMasterIdLst>
  <p:handoutMasterIdLst>
    <p:handoutMasterId r:id="rId23"/>
  </p:handoutMasterIdLst>
  <p:sldIdLst>
    <p:sldId id="256" r:id="rId9"/>
    <p:sldId id="292" r:id="rId10"/>
    <p:sldId id="293" r:id="rId11"/>
    <p:sldId id="306" r:id="rId12"/>
    <p:sldId id="307" r:id="rId13"/>
    <p:sldId id="308" r:id="rId14"/>
    <p:sldId id="309" r:id="rId15"/>
    <p:sldId id="310" r:id="rId16"/>
    <p:sldId id="311" r:id="rId17"/>
    <p:sldId id="313" r:id="rId18"/>
    <p:sldId id="314" r:id="rId19"/>
    <p:sldId id="312"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71" autoAdjust="0"/>
  </p:normalViewPr>
  <p:slideViewPr>
    <p:cSldViewPr>
      <p:cViewPr varScale="1">
        <p:scale>
          <a:sx n="66" d="100"/>
          <a:sy n="66" d="100"/>
        </p:scale>
        <p:origin x="-1374" y="-96"/>
      </p:cViewPr>
      <p:guideLst>
        <p:guide orient="horz" pos="2160"/>
        <p:guide pos="2880"/>
      </p:guideLst>
    </p:cSldViewPr>
  </p:slideViewPr>
  <p:outlineViewPr>
    <p:cViewPr>
      <p:scale>
        <a:sx n="33" d="100"/>
        <a:sy n="33" d="100"/>
      </p:scale>
      <p:origin x="0" y="891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6/3/2016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6/3/2016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LAB dataset</a:t>
            </a:r>
            <a:endParaRPr lang="en-US" dirty="0"/>
          </a:p>
        </p:txBody>
      </p:sp>
      <p:sp>
        <p:nvSpPr>
          <p:cNvPr id="3" name="Subtitle 2"/>
          <p:cNvSpPr>
            <a:spLocks noGrp="1"/>
          </p:cNvSpPr>
          <p:nvPr>
            <p:ph type="subTitle" idx="1"/>
          </p:nvPr>
        </p:nvSpPr>
        <p:spPr/>
        <p:txBody>
          <a:bodyPr/>
          <a:lstStyle/>
          <a:p>
            <a:r>
              <a:rPr lang="en-US" dirty="0" smtClean="0"/>
              <a:t>Unit Conversion</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faced and solutions</a:t>
            </a:r>
            <a:endParaRPr lang="en-US" dirty="0"/>
          </a:p>
        </p:txBody>
      </p:sp>
      <p:sp>
        <p:nvSpPr>
          <p:cNvPr id="3" name="Content Placeholder 2"/>
          <p:cNvSpPr>
            <a:spLocks noGrp="1"/>
          </p:cNvSpPr>
          <p:nvPr>
            <p:ph idx="1"/>
          </p:nvPr>
        </p:nvSpPr>
        <p:spPr/>
        <p:txBody>
          <a:bodyPr/>
          <a:lstStyle/>
          <a:p>
            <a:r>
              <a:rPr lang="en-US" dirty="0" smtClean="0"/>
              <a:t>While merging the “Factor” dataset with raw LAB dataset:</a:t>
            </a:r>
          </a:p>
          <a:p>
            <a:pPr marL="0" indent="0">
              <a:buNone/>
            </a:pPr>
            <a:r>
              <a:rPr lang="en-US" dirty="0"/>
              <a:t> </a:t>
            </a:r>
            <a:r>
              <a:rPr lang="en-US" dirty="0" smtClean="0"/>
              <a:t>Problem: The </a:t>
            </a:r>
            <a:r>
              <a:rPr lang="en-US" dirty="0" smtClean="0"/>
              <a:t>lbtestcd names may be different. </a:t>
            </a:r>
            <a:endParaRPr lang="en-US" dirty="0" smtClean="0"/>
          </a:p>
          <a:p>
            <a:pPr marL="0" indent="0">
              <a:buNone/>
            </a:pPr>
            <a:r>
              <a:rPr lang="en-US" dirty="0"/>
              <a:t> </a:t>
            </a:r>
            <a:r>
              <a:rPr lang="en-US" dirty="0" smtClean="0"/>
              <a:t>Solution: </a:t>
            </a:r>
            <a:r>
              <a:rPr lang="en-US" dirty="0" smtClean="0"/>
              <a:t>E.g</a:t>
            </a:r>
            <a:r>
              <a:rPr lang="en-US" dirty="0"/>
              <a:t>. </a:t>
            </a:r>
            <a:r>
              <a:rPr lang="en-US" dirty="0" smtClean="0"/>
              <a:t>lab test Hemoglobin may have a LBTESTCD as “HGB” in one dataset and “HB” in another dataset, in such cases make the LBTESTCD same before merging </a:t>
            </a:r>
            <a:r>
              <a:rPr lang="en-US" dirty="0" smtClean="0"/>
              <a:t>datasets</a:t>
            </a:r>
            <a:r>
              <a:rPr lang="en-US" dirty="0" smtClean="0"/>
              <a:t>.  </a:t>
            </a:r>
            <a:endParaRPr lang="en-US" dirty="0"/>
          </a:p>
          <a:p>
            <a:pPr marL="0" indent="0">
              <a:buNone/>
            </a:pPr>
            <a:r>
              <a:rPr lang="en-US" dirty="0" smtClean="0"/>
              <a:t>Problem</a:t>
            </a:r>
            <a:r>
              <a:rPr lang="en-US" dirty="0"/>
              <a:t>: </a:t>
            </a:r>
            <a:r>
              <a:rPr lang="en-US" dirty="0" smtClean="0"/>
              <a:t> The </a:t>
            </a:r>
            <a:r>
              <a:rPr lang="en-US" dirty="0" smtClean="0"/>
              <a:t>same unit may be presented differently in different </a:t>
            </a:r>
            <a:r>
              <a:rPr lang="en-US" dirty="0" smtClean="0"/>
              <a:t>datasets.</a:t>
            </a:r>
          </a:p>
          <a:p>
            <a:pPr marL="0" indent="0">
              <a:buNone/>
            </a:pPr>
            <a:r>
              <a:rPr lang="en-US" dirty="0" smtClean="0"/>
              <a:t>Solution: </a:t>
            </a:r>
            <a:r>
              <a:rPr lang="en-US" dirty="0" smtClean="0"/>
              <a:t> E,g</a:t>
            </a:r>
            <a:r>
              <a:rPr lang="en-US" dirty="0" smtClean="0"/>
              <a:t>. in one dataset the unit may be g/L and in other it may be </a:t>
            </a:r>
            <a:r>
              <a:rPr lang="en-US" dirty="0" smtClean="0"/>
              <a:t>G/L. Make units consistent before merging two datasets </a:t>
            </a:r>
            <a:endParaRPr lang="en-US" dirty="0" smtClean="0"/>
          </a:p>
          <a:p>
            <a:pPr marL="0" indent="0">
              <a:buNone/>
            </a:pPr>
            <a:endParaRPr lang="en-US" sz="1800" dirty="0" smtClean="0"/>
          </a:p>
          <a:p>
            <a:pPr marL="0" indent="0">
              <a:buNone/>
            </a:pPr>
            <a:r>
              <a:rPr lang="en-US" sz="1800" dirty="0" smtClean="0"/>
              <a:t>A </a:t>
            </a:r>
            <a:r>
              <a:rPr lang="en-US" sz="1800" dirty="0" smtClean="0"/>
              <a:t>easy method to check for such differences is to merge two datasets on the basis of TESTCD Original Unit and create a dataset where these two do not match.</a:t>
            </a:r>
          </a:p>
          <a:p>
            <a:pPr marL="0" indent="0">
              <a:buNone/>
            </a:pPr>
            <a:r>
              <a:rPr lang="en-US" sz="1800" dirty="0" smtClean="0"/>
              <a:t>Now </a:t>
            </a:r>
            <a:r>
              <a:rPr lang="en-US" sz="1800" dirty="0" smtClean="0"/>
              <a:t>use the information from this dataset and do the pre/post processing for TESTCD and Original Units.</a:t>
            </a:r>
          </a:p>
          <a:p>
            <a:pPr marL="0" indent="0">
              <a:buNone/>
            </a:pPr>
            <a:endParaRPr lang="en-US" dirty="0"/>
          </a:p>
        </p:txBody>
      </p:sp>
    </p:spTree>
    <p:extLst>
      <p:ext uri="{BB962C8B-B14F-4D97-AF65-F5344CB8AC3E}">
        <p14:creationId xmlns:p14="http://schemas.microsoft.com/office/powerpoint/2010/main" val="2831009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Pre/Post processing</a:t>
            </a:r>
            <a:endParaRPr lang="en-US" dirty="0"/>
          </a:p>
        </p:txBody>
      </p:sp>
      <p:sp>
        <p:nvSpPr>
          <p:cNvPr id="3" name="Content Placeholder 2"/>
          <p:cNvSpPr>
            <a:spLocks noGrp="1"/>
          </p:cNvSpPr>
          <p:nvPr>
            <p:ph idx="1"/>
          </p:nvPr>
        </p:nvSpPr>
        <p:spPr/>
        <p:txBody>
          <a:bodyPr/>
          <a:lstStyle/>
          <a:p>
            <a:pPr marL="0" indent="0">
              <a:buNone/>
            </a:pPr>
            <a:r>
              <a:rPr lang="en-US" sz="1400" dirty="0"/>
              <a:t>data </a:t>
            </a:r>
            <a:r>
              <a:rPr lang="en-US" sz="1400" dirty="0" err="1"/>
              <a:t>oc_lab</a:t>
            </a:r>
            <a:r>
              <a:rPr lang="en-US" sz="1400" dirty="0"/>
              <a:t> </a:t>
            </a:r>
            <a:r>
              <a:rPr lang="en-US" sz="1400" dirty="0" err="1"/>
              <a:t>miss_dtres</a:t>
            </a:r>
            <a:r>
              <a:rPr lang="en-US" sz="1400" dirty="0"/>
              <a:t>;</a:t>
            </a:r>
          </a:p>
          <a:p>
            <a:pPr marL="0" indent="0">
              <a:buNone/>
            </a:pPr>
            <a:r>
              <a:rPr lang="en-US" sz="1400" dirty="0"/>
              <a:t>   length </a:t>
            </a:r>
            <a:r>
              <a:rPr lang="en-US" sz="1400" dirty="0" err="1"/>
              <a:t>lborresu</a:t>
            </a:r>
            <a:r>
              <a:rPr lang="en-US" sz="1400" dirty="0"/>
              <a:t> </a:t>
            </a:r>
            <a:r>
              <a:rPr lang="en-US" sz="1400" dirty="0" err="1"/>
              <a:t>or_unit</a:t>
            </a:r>
            <a:r>
              <a:rPr lang="en-US" sz="1400" dirty="0"/>
              <a:t> $40 </a:t>
            </a:r>
            <a:r>
              <a:rPr lang="en-US" sz="1400" dirty="0" err="1"/>
              <a:t>lbstresu</a:t>
            </a:r>
            <a:r>
              <a:rPr lang="en-US" sz="1400" dirty="0"/>
              <a:t> $25;</a:t>
            </a:r>
          </a:p>
          <a:p>
            <a:pPr marL="0" indent="0">
              <a:buNone/>
            </a:pPr>
            <a:r>
              <a:rPr lang="en-US" sz="1400" dirty="0"/>
              <a:t>   set </a:t>
            </a:r>
            <a:r>
              <a:rPr lang="en-US" sz="1400" dirty="0" err="1"/>
              <a:t>lablib.lab_updated</a:t>
            </a:r>
            <a:r>
              <a:rPr lang="en-US" sz="1400" dirty="0"/>
              <a:t>(rename=(</a:t>
            </a:r>
            <a:r>
              <a:rPr lang="en-US" sz="1400" dirty="0" err="1"/>
              <a:t>lborresu</a:t>
            </a:r>
            <a:r>
              <a:rPr lang="en-US" sz="1400" dirty="0"/>
              <a:t>=</a:t>
            </a:r>
            <a:r>
              <a:rPr lang="en-US" sz="1400" dirty="0" err="1"/>
              <a:t>o_lborresu</a:t>
            </a:r>
            <a:r>
              <a:rPr lang="en-US" sz="1400" dirty="0"/>
              <a:t>));*</a:t>
            </a:r>
            <a:r>
              <a:rPr lang="en-US" sz="1400" dirty="0" err="1"/>
              <a:t>rdbs.lab</a:t>
            </a:r>
            <a:r>
              <a:rPr lang="en-US" sz="1400" dirty="0"/>
              <a:t>(rename=(</a:t>
            </a:r>
            <a:r>
              <a:rPr lang="en-US" sz="1400" dirty="0" err="1"/>
              <a:t>lborresu</a:t>
            </a:r>
            <a:r>
              <a:rPr lang="en-US" sz="1400" dirty="0"/>
              <a:t>=</a:t>
            </a:r>
            <a:r>
              <a:rPr lang="en-US" sz="1400" dirty="0" err="1"/>
              <a:t>o_lborresu</a:t>
            </a:r>
            <a:r>
              <a:rPr lang="en-US" sz="1400" dirty="0"/>
              <a:t>));</a:t>
            </a:r>
          </a:p>
          <a:p>
            <a:pPr marL="0" indent="0">
              <a:buNone/>
            </a:pPr>
            <a:r>
              <a:rPr lang="en-US" sz="1400" dirty="0"/>
              <a:t>   </a:t>
            </a:r>
            <a:r>
              <a:rPr lang="en-US" sz="1400" dirty="0" err="1"/>
              <a:t>lborresu</a:t>
            </a:r>
            <a:r>
              <a:rPr lang="en-US" sz="1400" dirty="0"/>
              <a:t>=strip(</a:t>
            </a:r>
            <a:r>
              <a:rPr lang="en-US" sz="1400" dirty="0" err="1"/>
              <a:t>o_lborresu</a:t>
            </a:r>
            <a:r>
              <a:rPr lang="en-US" sz="1400" dirty="0"/>
              <a:t>);</a:t>
            </a:r>
          </a:p>
          <a:p>
            <a:pPr marL="0" indent="0">
              <a:buNone/>
            </a:pPr>
            <a:r>
              <a:rPr lang="en-US" sz="1400" dirty="0"/>
              <a:t>   if strip(</a:t>
            </a:r>
            <a:r>
              <a:rPr lang="en-US" sz="1400" dirty="0" err="1"/>
              <a:t>upcase</a:t>
            </a:r>
            <a:r>
              <a:rPr lang="en-US" sz="1400" dirty="0"/>
              <a:t>(lbtestcd)) in (/*"PROTT",*/"TPRO") then lbtestcd="TPROT";</a:t>
            </a:r>
          </a:p>
          <a:p>
            <a:pPr marL="0" indent="0">
              <a:buNone/>
            </a:pPr>
            <a:r>
              <a:rPr lang="en-US" sz="1400" dirty="0"/>
              <a:t>   if strip(</a:t>
            </a:r>
            <a:r>
              <a:rPr lang="en-US" sz="1400" dirty="0" err="1"/>
              <a:t>upcase</a:t>
            </a:r>
            <a:r>
              <a:rPr lang="en-US" sz="1400" dirty="0"/>
              <a:t>(lbtestcd)) in ("PLT","PLAT") then lbtestcd="PLT";</a:t>
            </a:r>
          </a:p>
          <a:p>
            <a:pPr marL="0" indent="0">
              <a:buNone/>
            </a:pPr>
            <a:endParaRPr lang="en-US" sz="1400" dirty="0"/>
          </a:p>
          <a:p>
            <a:pPr marL="0" indent="0">
              <a:buNone/>
            </a:pPr>
            <a:r>
              <a:rPr lang="en-US" sz="1400" dirty="0"/>
              <a:t>   if lbtestcd </a:t>
            </a:r>
            <a:r>
              <a:rPr lang="en-US" sz="1400" dirty="0" err="1"/>
              <a:t>eq</a:t>
            </a:r>
            <a:r>
              <a:rPr lang="en-US" sz="1400" dirty="0"/>
              <a:t> "BAS" then lbtestcd="BASOLE";</a:t>
            </a:r>
          </a:p>
          <a:p>
            <a:pPr marL="0" indent="0">
              <a:buNone/>
            </a:pPr>
            <a:r>
              <a:rPr lang="en-US" sz="1400" dirty="0"/>
              <a:t>   if lbtestcd </a:t>
            </a:r>
            <a:r>
              <a:rPr lang="en-US" sz="1400" dirty="0" err="1"/>
              <a:t>eq</a:t>
            </a:r>
            <a:r>
              <a:rPr lang="en-US" sz="1400" dirty="0"/>
              <a:t> "NEU" then lbtestcd="NEUTLE";</a:t>
            </a:r>
          </a:p>
          <a:p>
            <a:pPr marL="0" indent="0">
              <a:buNone/>
            </a:pPr>
            <a:r>
              <a:rPr lang="en-US" sz="1400" dirty="0"/>
              <a:t>   </a:t>
            </a:r>
          </a:p>
          <a:p>
            <a:pPr marL="0" indent="0">
              <a:buNone/>
            </a:pPr>
            <a:r>
              <a:rPr lang="en-US" sz="1400" dirty="0"/>
              <a:t>   if </a:t>
            </a:r>
            <a:r>
              <a:rPr lang="en-US" sz="1400" dirty="0" err="1"/>
              <a:t>upcase</a:t>
            </a:r>
            <a:r>
              <a:rPr lang="en-US" sz="1400" dirty="0"/>
              <a:t>(</a:t>
            </a:r>
            <a:r>
              <a:rPr lang="en-US" sz="1400" dirty="0" err="1"/>
              <a:t>lborresu</a:t>
            </a:r>
            <a:r>
              <a:rPr lang="en-US" sz="1400" dirty="0"/>
              <a:t>) in ("10^3/UL" "X10^3/UL", "10E3/UL","X10^3/UL") then </a:t>
            </a:r>
            <a:r>
              <a:rPr lang="en-US" sz="1400" dirty="0" err="1"/>
              <a:t>lborresu</a:t>
            </a:r>
            <a:r>
              <a:rPr lang="en-US" sz="1400" dirty="0"/>
              <a:t>="10E3/UL";</a:t>
            </a:r>
          </a:p>
          <a:p>
            <a:pPr marL="0" indent="0">
              <a:buNone/>
            </a:pPr>
            <a:r>
              <a:rPr lang="en-US" sz="1400" dirty="0"/>
              <a:t>   else if </a:t>
            </a:r>
            <a:r>
              <a:rPr lang="en-US" sz="1400" dirty="0" err="1"/>
              <a:t>upcase</a:t>
            </a:r>
            <a:r>
              <a:rPr lang="en-US" sz="1400" dirty="0"/>
              <a:t>(</a:t>
            </a:r>
            <a:r>
              <a:rPr lang="en-US" sz="1400" dirty="0" err="1"/>
              <a:t>lborresu</a:t>
            </a:r>
            <a:r>
              <a:rPr lang="en-US" sz="1400" dirty="0"/>
              <a:t>) in ("X10^6/UL" "10^6/UL","10E6/UL") then </a:t>
            </a:r>
            <a:r>
              <a:rPr lang="en-US" sz="1400" dirty="0" err="1"/>
              <a:t>lborresu</a:t>
            </a:r>
            <a:r>
              <a:rPr lang="en-US" sz="1400" dirty="0"/>
              <a:t>="10E6/UL";</a:t>
            </a:r>
          </a:p>
          <a:p>
            <a:pPr marL="0" indent="0">
              <a:buNone/>
            </a:pPr>
            <a:r>
              <a:rPr lang="en-US" sz="1400" dirty="0"/>
              <a:t>   else if </a:t>
            </a:r>
            <a:r>
              <a:rPr lang="en-US" sz="1400" dirty="0" err="1"/>
              <a:t>upcase</a:t>
            </a:r>
            <a:r>
              <a:rPr lang="en-US" sz="1400" dirty="0"/>
              <a:t>(</a:t>
            </a:r>
            <a:r>
              <a:rPr lang="en-US" sz="1400" dirty="0" err="1"/>
              <a:t>lborresu</a:t>
            </a:r>
            <a:r>
              <a:rPr lang="en-US" sz="1400" dirty="0"/>
              <a:t>) in ("X10^9/L" "10^9/L","10E9/L") then </a:t>
            </a:r>
            <a:r>
              <a:rPr lang="en-US" sz="1400" dirty="0" err="1"/>
              <a:t>lborresu</a:t>
            </a:r>
            <a:r>
              <a:rPr lang="en-US" sz="1400" dirty="0"/>
              <a:t>="10E9/L";</a:t>
            </a:r>
          </a:p>
          <a:p>
            <a:pPr marL="0" indent="0">
              <a:buNone/>
            </a:pPr>
            <a:r>
              <a:rPr lang="en-US" sz="1400" dirty="0"/>
              <a:t>   else if </a:t>
            </a:r>
            <a:r>
              <a:rPr lang="en-US" sz="1400" dirty="0" err="1"/>
              <a:t>upcase</a:t>
            </a:r>
            <a:r>
              <a:rPr lang="en-US" sz="1400" dirty="0"/>
              <a:t>(</a:t>
            </a:r>
            <a:r>
              <a:rPr lang="en-US" sz="1400" dirty="0" err="1"/>
              <a:t>lborresu</a:t>
            </a:r>
            <a:r>
              <a:rPr lang="en-US" sz="1400" dirty="0"/>
              <a:t>) in ("X10^12/L" "10^12/L","10E12/L","TI/L") then </a:t>
            </a:r>
            <a:r>
              <a:rPr lang="en-US" sz="1400" dirty="0" err="1"/>
              <a:t>lborresu</a:t>
            </a:r>
            <a:r>
              <a:rPr lang="en-US" sz="1400" dirty="0"/>
              <a:t>="10E12/L";</a:t>
            </a:r>
          </a:p>
          <a:p>
            <a:pPr marL="0" indent="0">
              <a:buNone/>
            </a:pPr>
            <a:r>
              <a:rPr lang="en-US" sz="1400" dirty="0"/>
              <a:t>   </a:t>
            </a:r>
            <a:r>
              <a:rPr lang="en-US" sz="1400" dirty="0" err="1"/>
              <a:t>or_unit</a:t>
            </a:r>
            <a:r>
              <a:rPr lang="en-US" sz="1400" dirty="0"/>
              <a:t>=</a:t>
            </a:r>
            <a:r>
              <a:rPr lang="en-US" sz="1400" dirty="0" err="1"/>
              <a:t>upcase</a:t>
            </a:r>
            <a:r>
              <a:rPr lang="en-US" sz="1400" dirty="0"/>
              <a:t>(strip(</a:t>
            </a:r>
            <a:r>
              <a:rPr lang="en-US" sz="1400" dirty="0" err="1"/>
              <a:t>lborresu</a:t>
            </a:r>
            <a:r>
              <a:rPr lang="en-US" sz="1400" dirty="0"/>
              <a:t>));</a:t>
            </a:r>
          </a:p>
          <a:p>
            <a:pPr marL="0" indent="0">
              <a:buNone/>
            </a:pPr>
            <a:r>
              <a:rPr lang="en-US" sz="1400" dirty="0"/>
              <a:t>   drop </a:t>
            </a:r>
            <a:r>
              <a:rPr lang="en-US" sz="1400" dirty="0" err="1"/>
              <a:t>o_lborresu</a:t>
            </a:r>
            <a:r>
              <a:rPr lang="en-US" sz="1400" dirty="0"/>
              <a:t>;</a:t>
            </a:r>
          </a:p>
          <a:p>
            <a:pPr marL="0" indent="0">
              <a:buNone/>
            </a:pPr>
            <a:r>
              <a:rPr lang="en-US" sz="1400" dirty="0"/>
              <a:t>   if </a:t>
            </a:r>
            <a:r>
              <a:rPr lang="en-US" sz="1400" dirty="0" err="1"/>
              <a:t>lbdt</a:t>
            </a:r>
            <a:r>
              <a:rPr lang="en-US" sz="1400" dirty="0"/>
              <a:t> </a:t>
            </a:r>
            <a:r>
              <a:rPr lang="en-US" sz="1400" dirty="0" err="1"/>
              <a:t>eq</a:t>
            </a:r>
            <a:r>
              <a:rPr lang="en-US" sz="1400" dirty="0"/>
              <a:t> "" and </a:t>
            </a:r>
            <a:r>
              <a:rPr lang="en-US" sz="1400" dirty="0" err="1"/>
              <a:t>lborres</a:t>
            </a:r>
            <a:r>
              <a:rPr lang="en-US" sz="1400" dirty="0"/>
              <a:t> </a:t>
            </a:r>
            <a:r>
              <a:rPr lang="en-US" sz="1400" dirty="0" err="1"/>
              <a:t>eq</a:t>
            </a:r>
            <a:r>
              <a:rPr lang="en-US" sz="1400" dirty="0"/>
              <a:t> "" then output </a:t>
            </a:r>
            <a:r>
              <a:rPr lang="en-US" sz="1400" dirty="0" err="1"/>
              <a:t>miss_dtres</a:t>
            </a:r>
            <a:r>
              <a:rPr lang="en-US" sz="1400" dirty="0"/>
              <a:t>;</a:t>
            </a:r>
          </a:p>
          <a:p>
            <a:pPr marL="0" indent="0">
              <a:buNone/>
            </a:pPr>
            <a:r>
              <a:rPr lang="en-US" sz="1400" dirty="0"/>
              <a:t>   if </a:t>
            </a:r>
            <a:r>
              <a:rPr lang="en-US" sz="1400" dirty="0" err="1"/>
              <a:t>lbdt</a:t>
            </a:r>
            <a:r>
              <a:rPr lang="en-US" sz="1400" dirty="0"/>
              <a:t> ne "" or </a:t>
            </a:r>
            <a:r>
              <a:rPr lang="en-US" sz="1400" dirty="0" err="1"/>
              <a:t>lborres</a:t>
            </a:r>
            <a:r>
              <a:rPr lang="en-US" sz="1400" dirty="0"/>
              <a:t> ne "" then output </a:t>
            </a:r>
            <a:r>
              <a:rPr lang="en-US" sz="1400" dirty="0" err="1"/>
              <a:t>oc_lab</a:t>
            </a:r>
            <a:r>
              <a:rPr lang="en-US" sz="1400" dirty="0"/>
              <a:t>;</a:t>
            </a:r>
          </a:p>
          <a:p>
            <a:pPr marL="0" indent="0">
              <a:buNone/>
            </a:pPr>
            <a:r>
              <a:rPr lang="en-US" sz="1400" dirty="0"/>
              <a:t>run;</a:t>
            </a:r>
            <a:endParaRPr lang="en-US" sz="1400" dirty="0"/>
          </a:p>
        </p:txBody>
      </p:sp>
    </p:spTree>
    <p:extLst>
      <p:ext uri="{BB962C8B-B14F-4D97-AF65-F5344CB8AC3E}">
        <p14:creationId xmlns:p14="http://schemas.microsoft.com/office/powerpoint/2010/main" val="3244447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paper on Unit conversion</a:t>
            </a:r>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858909050"/>
              </p:ext>
            </p:extLst>
          </p:nvPr>
        </p:nvGraphicFramePr>
        <p:xfrm>
          <a:off x="4114800" y="3048000"/>
          <a:ext cx="914400" cy="771525"/>
        </p:xfrm>
        <a:graphic>
          <a:graphicData uri="http://schemas.openxmlformats.org/presentationml/2006/ole">
            <mc:AlternateContent xmlns:mc="http://schemas.openxmlformats.org/markup-compatibility/2006">
              <mc:Choice xmlns:v="urn:schemas-microsoft-com:vml" Requires="v">
                <p:oleObj spid="_x0000_s2054"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4114800" y="30480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85185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87168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Agenda</a:t>
            </a:r>
            <a:endParaRPr lang="en-US" dirty="0"/>
          </a:p>
        </p:txBody>
      </p:sp>
      <p:sp>
        <p:nvSpPr>
          <p:cNvPr id="3" name="Content Placeholder 2"/>
          <p:cNvSpPr>
            <a:spLocks noGrp="1"/>
          </p:cNvSpPr>
          <p:nvPr>
            <p:ph idx="1"/>
          </p:nvPr>
        </p:nvSpPr>
        <p:spPr/>
        <p:txBody>
          <a:bodyPr>
            <a:normAutofit/>
          </a:bodyPr>
          <a:lstStyle/>
          <a:p>
            <a:r>
              <a:rPr lang="en-US" sz="2800" dirty="0" smtClean="0"/>
              <a:t>Unit conversion</a:t>
            </a:r>
          </a:p>
          <a:p>
            <a:r>
              <a:rPr lang="en-US" sz="2800" dirty="0" smtClean="0"/>
              <a:t>Need for unit conversion</a:t>
            </a:r>
          </a:p>
          <a:p>
            <a:r>
              <a:rPr lang="en-US" sz="2800" dirty="0" smtClean="0"/>
              <a:t>Standard Conventions</a:t>
            </a:r>
          </a:p>
          <a:p>
            <a:r>
              <a:rPr lang="en-US" sz="2800" dirty="0" smtClean="0"/>
              <a:t>Conversion using SAS</a:t>
            </a:r>
          </a:p>
          <a:p>
            <a:r>
              <a:rPr lang="en-US" sz="2800" dirty="0" smtClean="0"/>
              <a:t>Challenges faced and solution</a:t>
            </a:r>
          </a:p>
          <a:p>
            <a:r>
              <a:rPr lang="en-US" sz="2800" dirty="0"/>
              <a:t>Reference paper for reading</a:t>
            </a:r>
            <a:endParaRPr lang="en-US" sz="2800" dirty="0" smtClean="0"/>
          </a:p>
          <a:p>
            <a:endParaRPr lang="en-US" sz="2800" dirty="0"/>
          </a:p>
        </p:txBody>
      </p:sp>
    </p:spTree>
    <p:extLst>
      <p:ext uri="{BB962C8B-B14F-4D97-AF65-F5344CB8AC3E}">
        <p14:creationId xmlns:p14="http://schemas.microsoft.com/office/powerpoint/2010/main" val="2158920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Conversion</a:t>
            </a:r>
            <a:endParaRPr lang="en-US" dirty="0"/>
          </a:p>
        </p:txBody>
      </p:sp>
      <p:sp>
        <p:nvSpPr>
          <p:cNvPr id="3" name="Content Placeholder 2"/>
          <p:cNvSpPr>
            <a:spLocks noGrp="1"/>
          </p:cNvSpPr>
          <p:nvPr>
            <p:ph idx="1"/>
          </p:nvPr>
        </p:nvSpPr>
        <p:spPr/>
        <p:txBody>
          <a:bodyPr>
            <a:normAutofit/>
          </a:bodyPr>
          <a:lstStyle/>
          <a:p>
            <a:r>
              <a:rPr lang="en-US" dirty="0"/>
              <a:t>In clinical studies, data is usually collected through many different investigators, often in different parts of the country or even the world. </a:t>
            </a:r>
            <a:endParaRPr lang="en-US" dirty="0" smtClean="0"/>
          </a:p>
          <a:p>
            <a:r>
              <a:rPr lang="en-US" dirty="0" smtClean="0"/>
              <a:t>We </a:t>
            </a:r>
            <a:r>
              <a:rPr lang="en-US" dirty="0"/>
              <a:t>may end up with height collected in inches by some investigators and in centimeters by others</a:t>
            </a:r>
            <a:r>
              <a:rPr lang="en-US" dirty="0" smtClean="0"/>
              <a:t>.</a:t>
            </a:r>
          </a:p>
          <a:p>
            <a:r>
              <a:rPr lang="en-US" dirty="0" smtClean="0"/>
              <a:t> </a:t>
            </a:r>
            <a:r>
              <a:rPr lang="en-US" dirty="0"/>
              <a:t>To do any sort of summary on these numbers, even something as straightforward as mean, min, or max, we must first somehow convert everyone to the same scale or “unit</a:t>
            </a:r>
            <a:r>
              <a:rPr lang="en-US" dirty="0" smtClean="0"/>
              <a:t>”.</a:t>
            </a:r>
          </a:p>
          <a:p>
            <a:r>
              <a:rPr lang="en-US" dirty="0" smtClean="0"/>
              <a:t> </a:t>
            </a:r>
            <a:r>
              <a:rPr lang="en-US" dirty="0"/>
              <a:t>This is the basic concept of unit conversions.</a:t>
            </a:r>
          </a:p>
        </p:txBody>
      </p:sp>
    </p:spTree>
    <p:extLst>
      <p:ext uri="{BB962C8B-B14F-4D97-AF65-F5344CB8AC3E}">
        <p14:creationId xmlns:p14="http://schemas.microsoft.com/office/powerpoint/2010/main" val="424363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Unit Conversion</a:t>
            </a:r>
            <a:endParaRPr lang="en-US" dirty="0"/>
          </a:p>
        </p:txBody>
      </p:sp>
      <p:sp>
        <p:nvSpPr>
          <p:cNvPr id="3" name="Content Placeholder 2"/>
          <p:cNvSpPr>
            <a:spLocks noGrp="1"/>
          </p:cNvSpPr>
          <p:nvPr>
            <p:ph idx="1"/>
          </p:nvPr>
        </p:nvSpPr>
        <p:spPr/>
        <p:txBody>
          <a:bodyPr/>
          <a:lstStyle/>
          <a:p>
            <a:r>
              <a:rPr lang="en-US" dirty="0" smtClean="0">
                <a:solidFill>
                  <a:srgbClr val="00B0F0"/>
                </a:solidFill>
              </a:rPr>
              <a:t>Central Lab: </a:t>
            </a:r>
            <a:r>
              <a:rPr lang="en-US" dirty="0"/>
              <a:t>Some clinical studies choose to use the same central lab to do all of their lab testing, and thus report all the results for a specific lab test in the same unit. Conversion is not an issue here. </a:t>
            </a:r>
            <a:endParaRPr lang="en-US" dirty="0" smtClean="0"/>
          </a:p>
          <a:p>
            <a:r>
              <a:rPr lang="en-US" dirty="0" smtClean="0">
                <a:solidFill>
                  <a:srgbClr val="00B0F0"/>
                </a:solidFill>
              </a:rPr>
              <a:t>Local Lab: </a:t>
            </a:r>
            <a:r>
              <a:rPr lang="en-US" dirty="0"/>
              <a:t>Unfortunately, this is often not the case</a:t>
            </a:r>
            <a:r>
              <a:rPr lang="en-US" dirty="0" smtClean="0"/>
              <a:t>. </a:t>
            </a:r>
            <a:r>
              <a:rPr lang="en-US" dirty="0"/>
              <a:t>Often a central lab is too impractical or too expensive to </a:t>
            </a:r>
            <a:r>
              <a:rPr lang="en-US" dirty="0" smtClean="0"/>
              <a:t>justify. </a:t>
            </a:r>
            <a:r>
              <a:rPr lang="en-US" dirty="0"/>
              <a:t>If a trial utilizes laboratories local to the study sites, many different standards may be used and data is received in differing units, which cannot be analyzed together. </a:t>
            </a:r>
            <a:endParaRPr lang="en-US" dirty="0" smtClean="0"/>
          </a:p>
          <a:p>
            <a:r>
              <a:rPr lang="en-US" dirty="0"/>
              <a:t>For example, at one lab the test BUN might be reported in units of mg/</a:t>
            </a:r>
            <a:r>
              <a:rPr lang="en-US" dirty="0" err="1"/>
              <a:t>dL</a:t>
            </a:r>
            <a:r>
              <a:rPr lang="en-US" dirty="0"/>
              <a:t>, but at another they report in units of </a:t>
            </a:r>
            <a:r>
              <a:rPr lang="en-US" dirty="0" err="1"/>
              <a:t>mmol</a:t>
            </a:r>
            <a:r>
              <a:rPr lang="en-US" dirty="0"/>
              <a:t>/L. To work with this data, we need to convert into some common unit.</a:t>
            </a:r>
            <a:endParaRPr lang="en-US" dirty="0" smtClean="0"/>
          </a:p>
          <a:p>
            <a:endParaRPr lang="en-US" dirty="0"/>
          </a:p>
        </p:txBody>
      </p:sp>
    </p:spTree>
    <p:extLst>
      <p:ext uri="{BB962C8B-B14F-4D97-AF65-F5344CB8AC3E}">
        <p14:creationId xmlns:p14="http://schemas.microsoft.com/office/powerpoint/2010/main" val="2144679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Conventions</a:t>
            </a:r>
            <a:endParaRPr lang="en-US" dirty="0"/>
          </a:p>
        </p:txBody>
      </p:sp>
      <p:sp>
        <p:nvSpPr>
          <p:cNvPr id="3" name="Content Placeholder 2"/>
          <p:cNvSpPr>
            <a:spLocks noGrp="1"/>
          </p:cNvSpPr>
          <p:nvPr>
            <p:ph idx="1"/>
          </p:nvPr>
        </p:nvSpPr>
        <p:spPr/>
        <p:txBody>
          <a:bodyPr/>
          <a:lstStyle/>
          <a:p>
            <a:r>
              <a:rPr lang="en-US" dirty="0"/>
              <a:t>There are two main standard conventions for lab values, Conventional Units (U.S. standard) and the International Standard of Units (SI).</a:t>
            </a:r>
          </a:p>
          <a:p>
            <a:r>
              <a:rPr lang="en-US" dirty="0"/>
              <a:t> Laboratories in the United States generally collect their labs in conventional units; however, many trials choose to analyze the data in SI units. Therefore, the lab values must all be converted from conventional units to SI units.</a:t>
            </a:r>
          </a:p>
          <a:p>
            <a:r>
              <a:rPr lang="en-US" dirty="0" smtClean="0"/>
              <a:t>You need to check with your study team (usually specified in SAP), which conventional units will be used for reporting purpose. In  some studies, reporting is done in SI unit, some use US unit and some studies may require reports in both SI and US unit, in such cases you need to create two ADS LAB datasets: One for SI and another for US units</a:t>
            </a:r>
            <a:endParaRPr lang="en-US" dirty="0"/>
          </a:p>
        </p:txBody>
      </p:sp>
    </p:spTree>
    <p:extLst>
      <p:ext uri="{BB962C8B-B14F-4D97-AF65-F5344CB8AC3E}">
        <p14:creationId xmlns:p14="http://schemas.microsoft.com/office/powerpoint/2010/main" val="1756069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using SAS</a:t>
            </a:r>
            <a:endParaRPr lang="en-US" dirty="0"/>
          </a:p>
        </p:txBody>
      </p:sp>
      <p:sp>
        <p:nvSpPr>
          <p:cNvPr id="3" name="Content Placeholder 2"/>
          <p:cNvSpPr>
            <a:spLocks noGrp="1"/>
          </p:cNvSpPr>
          <p:nvPr>
            <p:ph idx="1"/>
          </p:nvPr>
        </p:nvSpPr>
        <p:spPr/>
        <p:txBody>
          <a:bodyPr/>
          <a:lstStyle/>
          <a:p>
            <a:r>
              <a:rPr lang="en-US" dirty="0" smtClean="0"/>
              <a:t>We </a:t>
            </a:r>
            <a:r>
              <a:rPr lang="en-US" dirty="0"/>
              <a:t>first need a list of all the units we’re converting from, the units we’re converting to, and the conversion factor for each pair</a:t>
            </a:r>
            <a:r>
              <a:rPr lang="en-US" dirty="0" smtClean="0"/>
              <a:t>.</a:t>
            </a:r>
          </a:p>
          <a:p>
            <a:r>
              <a:rPr lang="en-US" dirty="0" smtClean="0"/>
              <a:t>E.g. </a:t>
            </a:r>
            <a:r>
              <a:rPr lang="en-US" dirty="0"/>
              <a:t>Convert test BUN into standard units of </a:t>
            </a:r>
            <a:r>
              <a:rPr lang="en-US" dirty="0" err="1"/>
              <a:t>mmol</a:t>
            </a:r>
            <a:r>
              <a:rPr lang="en-US" dirty="0"/>
              <a:t>/L 	</a:t>
            </a:r>
            <a:endParaRPr lang="en-US" dirty="0" smtClean="0"/>
          </a:p>
          <a:p>
            <a:pPr marL="0" indent="0">
              <a:buNone/>
            </a:pPr>
            <a:r>
              <a:rPr lang="en-US" dirty="0"/>
              <a:t> </a:t>
            </a:r>
            <a:r>
              <a:rPr lang="en-US" dirty="0" smtClean="0"/>
              <a:t>    Assume that in your raw data BUN is collected in different units like g/</a:t>
            </a:r>
            <a:r>
              <a:rPr lang="en-US" dirty="0" err="1" smtClean="0"/>
              <a:t>dL</a:t>
            </a:r>
            <a:r>
              <a:rPr lang="en-US" dirty="0" smtClean="0"/>
              <a:t>, mg/</a:t>
            </a:r>
            <a:r>
              <a:rPr lang="en-US" dirty="0" err="1" smtClean="0"/>
              <a:t>dL</a:t>
            </a:r>
            <a:r>
              <a:rPr lang="en-US" dirty="0" smtClean="0"/>
              <a:t>, MCG/L, MG/L</a:t>
            </a:r>
          </a:p>
          <a:p>
            <a:pPr marL="0" indent="0">
              <a:buNone/>
            </a:pPr>
            <a:r>
              <a:rPr lang="en-US" dirty="0"/>
              <a:t> </a:t>
            </a:r>
            <a:r>
              <a:rPr lang="en-US" dirty="0" smtClean="0"/>
              <a:t>    Identify the conversion factor, to convert the unit captured in raw data to </a:t>
            </a:r>
            <a:r>
              <a:rPr lang="en-US" dirty="0" err="1" smtClean="0"/>
              <a:t>mmol</a:t>
            </a:r>
            <a:r>
              <a:rPr lang="en-US" dirty="0" smtClean="0"/>
              <a:t>/L</a:t>
            </a:r>
          </a:p>
          <a:p>
            <a:pPr marL="0" indent="0">
              <a:buNone/>
            </a:pPr>
            <a:r>
              <a:rPr lang="en-US" dirty="0"/>
              <a:t>	</a:t>
            </a:r>
          </a:p>
          <a:p>
            <a:pPr marL="0" indent="0">
              <a:buNone/>
            </a:pPr>
            <a:endParaRPr lang="en-US" dirty="0" smtClean="0"/>
          </a:p>
          <a:p>
            <a:pPr marL="0" indent="0">
              <a:buNone/>
            </a:pPr>
            <a:r>
              <a:rPr lang="en-US" dirty="0"/>
              <a:t> </a:t>
            </a:r>
            <a:r>
              <a:rPr lang="en-US" dirty="0" smtClean="0"/>
              <a:t>     </a:t>
            </a: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501615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SAS code for Unit conversion</a:t>
            </a:r>
            <a:endParaRPr lang="en-US" dirty="0"/>
          </a:p>
        </p:txBody>
      </p:sp>
      <p:sp>
        <p:nvSpPr>
          <p:cNvPr id="3" name="Content Placeholder 2"/>
          <p:cNvSpPr>
            <a:spLocks noGrp="1"/>
          </p:cNvSpPr>
          <p:nvPr>
            <p:ph idx="1"/>
          </p:nvPr>
        </p:nvSpPr>
        <p:spPr>
          <a:xfrm>
            <a:off x="381000" y="1219201"/>
            <a:ext cx="8428056" cy="4419600"/>
          </a:xfrm>
        </p:spPr>
        <p:txBody>
          <a:bodyPr/>
          <a:lstStyle/>
          <a:p>
            <a:pPr marL="0" indent="0">
              <a:buNone/>
            </a:pPr>
            <a:r>
              <a:rPr lang="en-US" sz="1600" dirty="0"/>
              <a:t> if (test = ‘BUN’) then do; </a:t>
            </a:r>
          </a:p>
          <a:p>
            <a:pPr marL="0" indent="0">
              <a:buNone/>
            </a:pPr>
            <a:r>
              <a:rPr lang="en-US" sz="1600" dirty="0"/>
              <a:t>              * Convert mg/</a:t>
            </a:r>
            <a:r>
              <a:rPr lang="en-US" sz="1600" dirty="0" err="1"/>
              <a:t>dL</a:t>
            </a:r>
            <a:r>
              <a:rPr lang="en-US" sz="1600" dirty="0"/>
              <a:t> into </a:t>
            </a:r>
            <a:r>
              <a:rPr lang="en-US" sz="1600" dirty="0" err="1"/>
              <a:t>mmol</a:t>
            </a:r>
            <a:r>
              <a:rPr lang="en-US" sz="1600" dirty="0"/>
              <a:t>/L for reporting; </a:t>
            </a:r>
          </a:p>
          <a:p>
            <a:pPr marL="0" indent="0">
              <a:buNone/>
            </a:pPr>
            <a:r>
              <a:rPr lang="en-US" sz="1600" dirty="0"/>
              <a:t>        if (unit = ‘mg/</a:t>
            </a:r>
            <a:r>
              <a:rPr lang="en-US" sz="1600" dirty="0" err="1"/>
              <a:t>dL</a:t>
            </a:r>
            <a:r>
              <a:rPr lang="en-US" sz="1600" dirty="0"/>
              <a:t>’) then do; </a:t>
            </a:r>
          </a:p>
          <a:p>
            <a:pPr marL="0" indent="0">
              <a:buNone/>
            </a:pPr>
            <a:r>
              <a:rPr lang="en-US" sz="1600" dirty="0"/>
              <a:t>            </a:t>
            </a:r>
            <a:r>
              <a:rPr lang="en-US" sz="1600" dirty="0" err="1"/>
              <a:t>result_rpt</a:t>
            </a:r>
            <a:r>
              <a:rPr lang="en-US" sz="1600" dirty="0"/>
              <a:t> = result x 0.357; </a:t>
            </a:r>
          </a:p>
          <a:p>
            <a:pPr marL="0" indent="0">
              <a:buNone/>
            </a:pPr>
            <a:r>
              <a:rPr lang="en-US" sz="1600" dirty="0"/>
              <a:t>            </a:t>
            </a:r>
            <a:r>
              <a:rPr lang="en-US" sz="1600" dirty="0" err="1"/>
              <a:t>unit_rpt</a:t>
            </a:r>
            <a:r>
              <a:rPr lang="en-US" sz="1600" dirty="0"/>
              <a:t> = ‘</a:t>
            </a:r>
            <a:r>
              <a:rPr lang="en-US" sz="1600" dirty="0" err="1"/>
              <a:t>mmol</a:t>
            </a:r>
            <a:r>
              <a:rPr lang="en-US" sz="1600" dirty="0"/>
              <a:t>/L’; </a:t>
            </a:r>
          </a:p>
          <a:p>
            <a:pPr marL="0" indent="0">
              <a:buNone/>
            </a:pPr>
            <a:r>
              <a:rPr lang="en-US" sz="1600" dirty="0"/>
              <a:t>         end; </a:t>
            </a:r>
          </a:p>
          <a:p>
            <a:pPr marL="0" indent="0">
              <a:buNone/>
            </a:pPr>
            <a:r>
              <a:rPr lang="en-US" sz="1600" dirty="0"/>
              <a:t>         </a:t>
            </a:r>
            <a:r>
              <a:rPr lang="en-US" sz="1600" dirty="0" smtClean="0"/>
              <a:t>else </a:t>
            </a:r>
            <a:r>
              <a:rPr lang="en-US" sz="1600" dirty="0"/>
              <a:t>if (unit = ‘g/</a:t>
            </a:r>
            <a:r>
              <a:rPr lang="en-US" sz="1600" dirty="0" err="1"/>
              <a:t>dL</a:t>
            </a:r>
            <a:r>
              <a:rPr lang="en-US" sz="1600" dirty="0"/>
              <a:t>’) then do; </a:t>
            </a:r>
          </a:p>
          <a:p>
            <a:pPr marL="0" indent="0">
              <a:buNone/>
            </a:pPr>
            <a:r>
              <a:rPr lang="en-US" sz="1600" dirty="0"/>
              <a:t>            </a:t>
            </a:r>
            <a:r>
              <a:rPr lang="en-US" sz="1600" dirty="0" err="1"/>
              <a:t>result_rpt</a:t>
            </a:r>
            <a:r>
              <a:rPr lang="en-US" sz="1600" dirty="0"/>
              <a:t> = result x 0.626; </a:t>
            </a:r>
          </a:p>
          <a:p>
            <a:pPr marL="0" indent="0">
              <a:buNone/>
            </a:pPr>
            <a:r>
              <a:rPr lang="en-US" sz="1600" dirty="0"/>
              <a:t>            </a:t>
            </a:r>
            <a:r>
              <a:rPr lang="en-US" sz="1600" dirty="0" err="1"/>
              <a:t>unit_rpt</a:t>
            </a:r>
            <a:r>
              <a:rPr lang="en-US" sz="1600" dirty="0"/>
              <a:t> = ‘</a:t>
            </a:r>
            <a:r>
              <a:rPr lang="en-US" sz="1600" dirty="0" err="1"/>
              <a:t>mmol</a:t>
            </a:r>
            <a:r>
              <a:rPr lang="en-US" sz="1600" dirty="0"/>
              <a:t>/L’; </a:t>
            </a:r>
          </a:p>
          <a:p>
            <a:pPr marL="0" indent="0">
              <a:buNone/>
            </a:pPr>
            <a:r>
              <a:rPr lang="en-US" sz="1600" dirty="0"/>
              <a:t>         end; </a:t>
            </a:r>
            <a:endParaRPr lang="en-US" sz="1600" dirty="0" smtClean="0"/>
          </a:p>
          <a:p>
            <a:pPr marL="0" indent="0">
              <a:buNone/>
            </a:pPr>
            <a:r>
              <a:rPr lang="en-US" sz="1600" dirty="0"/>
              <a:t> </a:t>
            </a:r>
            <a:r>
              <a:rPr lang="en-US" sz="1600" dirty="0" smtClean="0"/>
              <a:t>        </a:t>
            </a:r>
            <a:r>
              <a:rPr lang="en-US" sz="1600" dirty="0"/>
              <a:t>else if (unit = ‘</a:t>
            </a:r>
            <a:r>
              <a:rPr lang="en-US" sz="1600" dirty="0" err="1"/>
              <a:t>mmol</a:t>
            </a:r>
            <a:r>
              <a:rPr lang="en-US" sz="1600" dirty="0"/>
              <a:t>/L’) then do; </a:t>
            </a:r>
          </a:p>
          <a:p>
            <a:pPr marL="0" indent="0">
              <a:buNone/>
            </a:pPr>
            <a:r>
              <a:rPr lang="en-US" sz="1600" dirty="0" smtClean="0"/>
              <a:t>	     </a:t>
            </a:r>
            <a:r>
              <a:rPr lang="en-US" sz="1600" dirty="0" err="1" smtClean="0"/>
              <a:t>result_rpt</a:t>
            </a:r>
            <a:r>
              <a:rPr lang="en-US" sz="1600" dirty="0" smtClean="0"/>
              <a:t> </a:t>
            </a:r>
            <a:r>
              <a:rPr lang="en-US" sz="1600" dirty="0"/>
              <a:t>= result; </a:t>
            </a:r>
          </a:p>
          <a:p>
            <a:pPr marL="0" indent="0">
              <a:buNone/>
            </a:pPr>
            <a:r>
              <a:rPr lang="en-US" sz="1600" dirty="0" smtClean="0"/>
              <a:t>                 </a:t>
            </a:r>
            <a:r>
              <a:rPr lang="en-US" sz="1600" dirty="0" err="1" smtClean="0"/>
              <a:t>unit_rpt</a:t>
            </a:r>
            <a:r>
              <a:rPr lang="en-US" sz="1600" dirty="0" smtClean="0"/>
              <a:t> </a:t>
            </a:r>
            <a:r>
              <a:rPr lang="en-US" sz="1600" dirty="0"/>
              <a:t>= unit; </a:t>
            </a:r>
          </a:p>
          <a:p>
            <a:pPr marL="0" indent="0">
              <a:buNone/>
            </a:pPr>
            <a:r>
              <a:rPr lang="en-US" sz="1600" dirty="0" smtClean="0"/>
              <a:t>                 end</a:t>
            </a:r>
            <a:r>
              <a:rPr lang="en-US" sz="1600" dirty="0"/>
              <a:t>; 	</a:t>
            </a:r>
            <a:endParaRPr lang="en-US" sz="1600" dirty="0" smtClean="0"/>
          </a:p>
          <a:p>
            <a:pPr marL="0" indent="0">
              <a:buNone/>
            </a:pPr>
            <a:r>
              <a:rPr lang="en-US" sz="1600" dirty="0" smtClean="0"/>
              <a:t>End;</a:t>
            </a:r>
            <a:endParaRPr lang="en-US" sz="1600" dirty="0"/>
          </a:p>
          <a:p>
            <a:pPr marL="0" indent="0">
              <a:buNone/>
            </a:pPr>
            <a:r>
              <a:rPr lang="en-US" dirty="0" smtClean="0"/>
              <a:t> </a:t>
            </a:r>
            <a:endParaRPr lang="en-US" dirty="0"/>
          </a:p>
        </p:txBody>
      </p:sp>
      <p:sp>
        <p:nvSpPr>
          <p:cNvPr id="4" name="TextBox 3"/>
          <p:cNvSpPr txBox="1"/>
          <p:nvPr/>
        </p:nvSpPr>
        <p:spPr>
          <a:xfrm>
            <a:off x="457200" y="5638800"/>
            <a:ext cx="8382000" cy="646331"/>
          </a:xfrm>
          <a:prstGeom prst="rect">
            <a:avLst/>
          </a:prstGeom>
          <a:noFill/>
        </p:spPr>
        <p:txBody>
          <a:bodyPr wrap="square" rtlCol="0">
            <a:spAutoFit/>
          </a:bodyPr>
          <a:lstStyle/>
          <a:p>
            <a:r>
              <a:rPr lang="en-US" dirty="0" smtClean="0"/>
              <a:t>Imagine the amount of coding required for all parameters, there should be a better way to manage these conversions</a:t>
            </a:r>
            <a:endParaRPr lang="en-US" dirty="0"/>
          </a:p>
        </p:txBody>
      </p:sp>
    </p:spTree>
    <p:extLst>
      <p:ext uri="{BB962C8B-B14F-4D97-AF65-F5344CB8AC3E}">
        <p14:creationId xmlns:p14="http://schemas.microsoft.com/office/powerpoint/2010/main" val="12447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a:t>
            </a:r>
            <a:r>
              <a:rPr lang="en-US" dirty="0" smtClean="0"/>
              <a:t>conversions using Excel file/SAS dataset </a:t>
            </a:r>
            <a:endParaRPr lang="en-US" dirty="0"/>
          </a:p>
        </p:txBody>
      </p:sp>
      <p:sp>
        <p:nvSpPr>
          <p:cNvPr id="3" name="Content Placeholder 2"/>
          <p:cNvSpPr>
            <a:spLocks noGrp="1"/>
          </p:cNvSpPr>
          <p:nvPr>
            <p:ph idx="1"/>
          </p:nvPr>
        </p:nvSpPr>
        <p:spPr/>
        <p:txBody>
          <a:bodyPr/>
          <a:lstStyle/>
          <a:p>
            <a:r>
              <a:rPr lang="en-US" dirty="0" smtClean="0"/>
              <a:t>Create a Excel file and convert to SAS dataset OR create a </a:t>
            </a:r>
            <a:r>
              <a:rPr lang="en-US" dirty="0" err="1" smtClean="0"/>
              <a:t>sas</a:t>
            </a:r>
            <a:r>
              <a:rPr lang="en-US" dirty="0" smtClean="0"/>
              <a:t> dataset which will have contents as given in example below. Let us assume the dataset name as factor</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521775783"/>
              </p:ext>
            </p:extLst>
          </p:nvPr>
        </p:nvGraphicFramePr>
        <p:xfrm>
          <a:off x="381000" y="2362200"/>
          <a:ext cx="8534401" cy="3962393"/>
        </p:xfrm>
        <a:graphic>
          <a:graphicData uri="http://schemas.openxmlformats.org/drawingml/2006/table">
            <a:tbl>
              <a:tblPr>
                <a:tableStyleId>{5C22544A-7EE6-4342-B048-85BDC9FD1C3A}</a:tableStyleId>
              </a:tblPr>
              <a:tblGrid>
                <a:gridCol w="1151060"/>
                <a:gridCol w="1829082"/>
                <a:gridCol w="1359985"/>
                <a:gridCol w="1261436"/>
                <a:gridCol w="1766010"/>
                <a:gridCol w="1166828"/>
              </a:tblGrid>
              <a:tr h="208547">
                <a:tc>
                  <a:txBody>
                    <a:bodyPr/>
                    <a:lstStyle/>
                    <a:p>
                      <a:pPr algn="l" fontAlgn="b"/>
                      <a:r>
                        <a:rPr lang="en-US" sz="1100" u="none" strike="noStrike" dirty="0">
                          <a:effectLst/>
                        </a:rPr>
                        <a:t>LBTESTCD</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LBTEST</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Original Unit</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Standard Unit</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Conversion Factor</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Digit</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10000000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g/mL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mcg/L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mg/dL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mkmol/l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0.0161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mmol/L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err="1">
                          <a:effectLst/>
                        </a:rPr>
                        <a:t>ng</a:t>
                      </a:r>
                      <a:r>
                        <a:rPr lang="en-US" sz="1100" u="none" strike="noStrike" dirty="0">
                          <a:effectLst/>
                        </a:rPr>
                        <a:t>/mL</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ug/L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ug/L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umol/L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0.0161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r>
              <a:tr h="208547">
                <a:tc>
                  <a:txBody>
                    <a:bodyPr/>
                    <a:lstStyle/>
                    <a:p>
                      <a:pPr algn="l" fontAlgn="b"/>
                      <a:r>
                        <a:rPr lang="en-US" sz="1100" u="none" strike="noStrike">
                          <a:effectLst/>
                        </a:rPr>
                        <a:t>HGB</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Hemoglobin</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umol/L</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g/L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0.0161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321615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Sort the Factor dataset by Lbtestcd  Lborresu </a:t>
            </a:r>
          </a:p>
          <a:p>
            <a:r>
              <a:rPr lang="en-US" dirty="0" smtClean="0"/>
              <a:t>Sort the raw lab dataset by </a:t>
            </a:r>
            <a:r>
              <a:rPr lang="en-US" dirty="0"/>
              <a:t>Lbtestcd  Lborresu </a:t>
            </a:r>
          </a:p>
          <a:p>
            <a:r>
              <a:rPr lang="en-US" dirty="0" smtClean="0"/>
              <a:t>Merge two datasets by </a:t>
            </a:r>
            <a:r>
              <a:rPr lang="en-US" dirty="0"/>
              <a:t>Lbtestcd  Lborresu </a:t>
            </a:r>
            <a:endParaRPr lang="en-US" dirty="0" smtClean="0"/>
          </a:p>
          <a:p>
            <a:r>
              <a:rPr lang="en-US" dirty="0" smtClean="0"/>
              <a:t>After merge you will get the conversion factor and digit for each parameter.</a:t>
            </a:r>
          </a:p>
          <a:p>
            <a:r>
              <a:rPr lang="en-US" dirty="0" smtClean="0"/>
              <a:t>Multiply the result value by conversion factor </a:t>
            </a:r>
          </a:p>
          <a:p>
            <a:r>
              <a:rPr lang="en-US" dirty="0" smtClean="0"/>
              <a:t>Round off the result from above step upto the number of places as given in digit variable.</a:t>
            </a:r>
          </a:p>
          <a:p>
            <a:endParaRPr lang="en-US" dirty="0" smtClean="0"/>
          </a:p>
          <a:p>
            <a:endParaRPr lang="en-US" dirty="0"/>
          </a:p>
        </p:txBody>
      </p:sp>
      <p:sp>
        <p:nvSpPr>
          <p:cNvPr id="4" name="Title 1"/>
          <p:cNvSpPr txBox="1">
            <a:spLocks/>
          </p:cNvSpPr>
          <p:nvPr/>
        </p:nvSpPr>
        <p:spPr>
          <a:xfrm>
            <a:off x="1066800" y="240413"/>
            <a:ext cx="75438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Unit conversions using Excel file/SAS dataset </a:t>
            </a:r>
            <a:endParaRPr lang="en-US" dirty="0"/>
          </a:p>
        </p:txBody>
      </p:sp>
    </p:spTree>
    <p:extLst>
      <p:ext uri="{BB962C8B-B14F-4D97-AF65-F5344CB8AC3E}">
        <p14:creationId xmlns:p14="http://schemas.microsoft.com/office/powerpoint/2010/main" val="1680101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5996F10-DCA7-4169-958E-0043F15F190B}"/>
</file>

<file path=customXml/itemProps2.xml><?xml version="1.0" encoding="utf-8"?>
<ds:datastoreItem xmlns:ds="http://schemas.openxmlformats.org/officeDocument/2006/customXml" ds:itemID="{FB864878-6544-4E0F-AA7B-A459C414BC83}"/>
</file>

<file path=customXml/itemProps3.xml><?xml version="1.0" encoding="utf-8"?>
<ds:datastoreItem xmlns:ds="http://schemas.openxmlformats.org/officeDocument/2006/customXml" ds:itemID="{6316A475-A073-4521-9A13-C7C37A421AFB}"/>
</file>

<file path=docProps/app.xml><?xml version="1.0" encoding="utf-8"?>
<Properties xmlns="http://schemas.openxmlformats.org/officeDocument/2006/extended-properties" xmlns:vt="http://schemas.openxmlformats.org/officeDocument/2006/docPropsVTypes">
  <Template>TCS Template 2012</Template>
  <TotalTime>1282</TotalTime>
  <Words>1146</Words>
  <Application>Microsoft Office PowerPoint</Application>
  <PresentationFormat>On-screen Show (4:3)</PresentationFormat>
  <Paragraphs>202</Paragraphs>
  <Slides>13</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19" baseType="lpstr">
      <vt:lpstr>TCS Template 2012</vt:lpstr>
      <vt:lpstr>Divider 1</vt:lpstr>
      <vt:lpstr>Divider 2</vt:lpstr>
      <vt:lpstr>Divider 3</vt:lpstr>
      <vt:lpstr>Thank You</vt:lpstr>
      <vt:lpstr>Acrobat Document</vt:lpstr>
      <vt:lpstr>Analysis of LAB dataset</vt:lpstr>
      <vt:lpstr> Agenda</vt:lpstr>
      <vt:lpstr>Unit Conversion</vt:lpstr>
      <vt:lpstr>Need for Unit Conversion</vt:lpstr>
      <vt:lpstr>Standard Conventions</vt:lpstr>
      <vt:lpstr>Conversion using SAS</vt:lpstr>
      <vt:lpstr>Example of SAS code for Unit conversion</vt:lpstr>
      <vt:lpstr>Unit conversions using Excel file/SAS dataset </vt:lpstr>
      <vt:lpstr>PowerPoint Presentation</vt:lpstr>
      <vt:lpstr>Challenges faced and solutions</vt:lpstr>
      <vt:lpstr>Example of Pre/Post processing</vt:lpstr>
      <vt:lpstr>Reference paper on Unit conversion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Anagha  Bhatkhande</cp:lastModifiedBy>
  <cp:revision>123</cp:revision>
  <dcterms:created xsi:type="dcterms:W3CDTF">2012-08-20T12:21:49Z</dcterms:created>
  <dcterms:modified xsi:type="dcterms:W3CDTF">2016-06-03T08:36:06Z</dcterms:modified>
</cp:coreProperties>
</file>