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3" r:id="rId5"/>
    <p:sldMasterId id="2147483675" r:id="rId6"/>
    <p:sldMasterId id="2147483677" r:id="rId7"/>
    <p:sldMasterId id="2147483679" r:id="rId8"/>
  </p:sldMasterIdLst>
  <p:notesMasterIdLst>
    <p:notesMasterId r:id="rId54"/>
  </p:notesMasterIdLst>
  <p:handoutMasterIdLst>
    <p:handoutMasterId r:id="rId55"/>
  </p:handoutMasterIdLst>
  <p:sldIdLst>
    <p:sldId id="256"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27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0FF"/>
    <a:srgbClr val="CDDE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4660"/>
  </p:normalViewPr>
  <p:slideViewPr>
    <p:cSldViewPr>
      <p:cViewPr varScale="1">
        <p:scale>
          <a:sx n="70" d="100"/>
          <a:sy n="70" d="100"/>
        </p:scale>
        <p:origin x="133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B0DE8-8EC0-498D-A2A0-F6685E2317D4}" type="datetimeFigureOut">
              <a:rPr lang="en-US" smtClean="0"/>
              <a:t>6/29/2016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FC51CC-9633-4057-A1C1-A099A77AE080}" type="slidenum">
              <a:rPr lang="en-US" smtClean="0"/>
              <a:t>‹#›</a:t>
            </a:fld>
            <a:endParaRPr lang="en-US"/>
          </a:p>
        </p:txBody>
      </p:sp>
    </p:spTree>
    <p:extLst>
      <p:ext uri="{BB962C8B-B14F-4D97-AF65-F5344CB8AC3E}">
        <p14:creationId xmlns:p14="http://schemas.microsoft.com/office/powerpoint/2010/main" val="175215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9CF92-8640-41C4-B1BE-83260B1A8843}" type="datetimeFigureOut">
              <a:rPr lang="en-US" smtClean="0"/>
              <a:t>6/29/2016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EF0E1-FD59-4CAA-8CAF-62611214896D}" type="slidenum">
              <a:rPr lang="en-US" smtClean="0"/>
              <a:t>‹#›</a:t>
            </a:fld>
            <a:endParaRPr lang="en-US"/>
          </a:p>
        </p:txBody>
      </p:sp>
    </p:spTree>
    <p:extLst>
      <p:ext uri="{BB962C8B-B14F-4D97-AF65-F5344CB8AC3E}">
        <p14:creationId xmlns:p14="http://schemas.microsoft.com/office/powerpoint/2010/main" val="14343895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en-US" sz="1200" dirty="0" smtClean="0"/>
              <a:t>All statistical programming deliverables are defined in SAP</a:t>
            </a:r>
            <a:endParaRPr lang="en-US" dirty="0"/>
          </a:p>
        </p:txBody>
      </p:sp>
      <p:sp>
        <p:nvSpPr>
          <p:cNvPr id="4" name="Slide Number Placeholder 3"/>
          <p:cNvSpPr>
            <a:spLocks noGrp="1"/>
          </p:cNvSpPr>
          <p:nvPr>
            <p:ph type="sldNum" sz="quarter" idx="10"/>
          </p:nvPr>
        </p:nvSpPr>
        <p:spPr/>
        <p:txBody>
          <a:bodyPr/>
          <a:lstStyle/>
          <a:p>
            <a:fld id="{C8F106C2-01A3-46F9-BB9A-0D004078E922}" type="slidenum">
              <a:rPr lang="en-US" smtClean="0"/>
              <a:t>11</a:t>
            </a:fld>
            <a:endParaRPr lang="en-US"/>
          </a:p>
        </p:txBody>
      </p:sp>
    </p:spTree>
    <p:extLst>
      <p:ext uri="{BB962C8B-B14F-4D97-AF65-F5344CB8AC3E}">
        <p14:creationId xmlns:p14="http://schemas.microsoft.com/office/powerpoint/2010/main" val="403255961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 contrast="-34000"/>
                    </a14:imgEffect>
                  </a14:imgLayer>
                </a14:imgProps>
              </a:ext>
              <a:ext uri="{28A0092B-C50C-407E-A947-70E740481C1C}">
                <a14:useLocalDpi xmlns:a14="http://schemas.microsoft.com/office/drawing/2010/main" val="0"/>
              </a:ext>
            </a:extLst>
          </a:blip>
          <a:stretch>
            <a:fillRect/>
          </a:stretch>
        </p:blipFill>
        <p:spPr>
          <a:xfrm rot="20069393">
            <a:off x="1635036" y="2237669"/>
            <a:ext cx="5717131" cy="2362692"/>
          </a:xfrm>
          <a:prstGeom prst="rect">
            <a:avLst/>
          </a:prstGeom>
        </p:spPr>
      </p:pic>
      <p:sp>
        <p:nvSpPr>
          <p:cNvPr id="17" name="Rectangle 16"/>
          <p:cNvSpPr/>
          <p:nvPr userDrawn="1"/>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Rectangle 56"/>
          <p:cNvSpPr>
            <a:spLocks noChangeArrowheads="1"/>
          </p:cNvSpPr>
          <p:nvPr userDrawn="1"/>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userDrawn="1"/>
        </p:nvPicPr>
        <p:blipFill>
          <a:blip r:embed="rId4"/>
          <a:srcRect/>
          <a:stretch>
            <a:fillRect/>
          </a:stretch>
        </p:blipFill>
        <p:spPr bwMode="auto">
          <a:xfrm>
            <a:off x="0" y="1345406"/>
            <a:ext cx="2461565" cy="1260043"/>
          </a:xfrm>
          <a:prstGeom prst="rect">
            <a:avLst/>
          </a:prstGeom>
          <a:noFill/>
        </p:spPr>
      </p:pic>
      <p:sp>
        <p:nvSpPr>
          <p:cNvPr id="15" name="TextBox 14"/>
          <p:cNvSpPr txBox="1"/>
          <p:nvPr/>
        </p:nvSpPr>
        <p:spPr>
          <a:xfrm>
            <a:off x="30480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8" name="TextBox 7"/>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23" name="Picture 22"/>
          <p:cNvPicPr>
            <a:picLocks noChangeAspect="1"/>
          </p:cNvPicPr>
          <p:nvPr userDrawn="1"/>
        </p:nvPicPr>
        <p:blipFill>
          <a:blip r:embed="rId5">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381000" y="1219200"/>
            <a:ext cx="8428056" cy="4525963"/>
          </a:xfrm>
        </p:spPr>
        <p:txBody>
          <a:bodyPr>
            <a:noAutofit/>
          </a:bodyPr>
          <a:lstStyle>
            <a:lvl3pPr>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9.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lum bright="70000" contrast="-70000"/>
            <a:extLst>
              <a:ext uri="{BEBA8EAE-BF5A-486C-A8C5-ECC9F3942E4B}">
                <a14:imgProps xmlns:a14="http://schemas.microsoft.com/office/drawing/2010/main">
                  <a14:imgLayer r:embed="rId15">
                    <a14:imgEffect>
                      <a14:colorTemperature colorTemp="15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0050" y="2219325"/>
            <a:ext cx="8439151" cy="3499417"/>
          </a:xfrm>
          <a:prstGeom prst="rect">
            <a:avLst/>
          </a:prstGeom>
          <a:noFill/>
        </p:spPr>
      </p:pic>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6"/>
          <a:srcRect/>
          <a:stretch>
            <a:fillRect/>
          </a:stretch>
        </p:blipFill>
        <p:spPr bwMode="auto">
          <a:xfrm>
            <a:off x="0" y="1"/>
            <a:ext cx="1243832" cy="1066800"/>
          </a:xfrm>
          <a:prstGeom prst="rect">
            <a:avLst/>
          </a:prstGeom>
          <a:noFill/>
        </p:spPr>
      </p:pic>
      <p:sp>
        <p:nvSpPr>
          <p:cNvPr id="18" name="Rectangle 71"/>
          <p:cNvSpPr txBox="1">
            <a:spLocks noChangeArrowheads="1"/>
          </p:cNvSpPr>
          <p:nvPr userDrawn="1"/>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417B87-A835-471F-8DCD-AEB7936A5CA4}" type="slidenum">
              <a:rPr kumimoji="0" lang="en-US" sz="1000" b="0" i="0" u="none" strike="noStrike" kern="1200" cap="none" spc="0" normalizeH="0" baseline="0" noProof="0" smtClean="0">
                <a:ln>
                  <a:noFill/>
                </a:ln>
                <a:solidFill>
                  <a:schemeClr val="tx1"/>
                </a:solidFill>
                <a:effectLst/>
                <a:uLnTx/>
                <a:uFillTx/>
                <a:latin typeface="+mn-lt"/>
                <a:ea typeface="+mn-ea"/>
                <a:cs typeface="+mn-cs"/>
              </a:rPr>
              <a:t>‹#›</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Box 20"/>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tx1"/>
                </a:solidFill>
              </a:rPr>
              <a:t>V 00.00</a:t>
            </a:r>
            <a:endParaRPr lang="en-US" sz="1000" dirty="0">
              <a:solidFill>
                <a:schemeClr val="tx1"/>
              </a:solidFill>
            </a:endParaRPr>
          </a:p>
        </p:txBody>
      </p:sp>
      <p:sp>
        <p:nvSpPr>
          <p:cNvPr id="17" name="TextBox 16"/>
          <p:cNvSpPr txBox="1"/>
          <p:nvPr userDrawn="1"/>
        </p:nvSpPr>
        <p:spPr>
          <a:xfrm>
            <a:off x="2057400" y="6328855"/>
            <a:ext cx="5029200" cy="246221"/>
          </a:xfrm>
          <a:prstGeom prst="rect">
            <a:avLst/>
          </a:prstGeom>
          <a:noFill/>
        </p:spPr>
        <p:txBody>
          <a:bodyPr wrap="square" rtlCol="0" anchor="ctr">
            <a:spAutoFit/>
          </a:bodyPr>
          <a:lstStyle/>
          <a:p>
            <a:pPr algn="ctr"/>
            <a:r>
              <a:rPr lang="en-US" sz="1000" dirty="0" smtClean="0">
                <a:solidFill>
                  <a:schemeClr val="tx1"/>
                </a:solidFill>
              </a:rPr>
              <a:t>Name of the document</a:t>
            </a:r>
            <a:endParaRPr lang="en-US"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study documents</a:t>
            </a:r>
            <a:endParaRPr lang="en-US" dirty="0"/>
          </a:p>
        </p:txBody>
      </p:sp>
      <p:sp>
        <p:nvSpPr>
          <p:cNvPr id="3" name="Subtitle 2"/>
          <p:cNvSpPr>
            <a:spLocks noGrp="1"/>
          </p:cNvSpPr>
          <p:nvPr>
            <p:ph type="subTitle" idx="1"/>
          </p:nvPr>
        </p:nvSpPr>
        <p:spPr/>
        <p:txBody>
          <a:bodyPr/>
          <a:lstStyle/>
          <a:p>
            <a:endParaRPr lang="en-US" dirty="0"/>
          </a:p>
        </p:txBody>
      </p:sp>
      <p:sp>
        <p:nvSpPr>
          <p:cNvPr id="4" name="Subtitle 2"/>
          <p:cNvSpPr txBox="1">
            <a:spLocks/>
          </p:cNvSpPr>
          <p:nvPr/>
        </p:nvSpPr>
        <p:spPr>
          <a:xfrm>
            <a:off x="304800" y="5715000"/>
            <a:ext cx="7785100" cy="6096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smtClean="0"/>
              <a:t>Release Date: DD-</a:t>
            </a:r>
            <a:r>
              <a:rPr lang="en-US" sz="1400" dirty="0" err="1" smtClean="0"/>
              <a:t>Mmm</a:t>
            </a:r>
            <a:r>
              <a:rPr lang="en-US" sz="1400" dirty="0" smtClean="0"/>
              <a:t>-YYYY</a:t>
            </a:r>
          </a:p>
        </p:txBody>
      </p:sp>
    </p:spTree>
    <p:extLst>
      <p:ext uri="{BB962C8B-B14F-4D97-AF65-F5344CB8AC3E}">
        <p14:creationId xmlns:p14="http://schemas.microsoft.com/office/powerpoint/2010/main" val="328554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Annotated CRF</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04108"/>
            <a:ext cx="62484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124200"/>
            <a:ext cx="80391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651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 Plan</a:t>
            </a:r>
            <a:endParaRPr lang="en-US" dirty="0"/>
          </a:p>
        </p:txBody>
      </p:sp>
      <p:sp>
        <p:nvSpPr>
          <p:cNvPr id="3" name="Content Placeholder 2"/>
          <p:cNvSpPr>
            <a:spLocks noGrp="1"/>
          </p:cNvSpPr>
          <p:nvPr>
            <p:ph idx="1"/>
          </p:nvPr>
        </p:nvSpPr>
        <p:spPr/>
        <p:txBody>
          <a:bodyPr>
            <a:normAutofit/>
          </a:bodyPr>
          <a:lstStyle/>
          <a:p>
            <a:r>
              <a:rPr lang="en-US" sz="2200" dirty="0"/>
              <a:t>A statistical analysis plan (SAP) describes the planned </a:t>
            </a:r>
            <a:r>
              <a:rPr lang="en-US" sz="2200" dirty="0" smtClean="0"/>
              <a:t>analysis </a:t>
            </a:r>
            <a:r>
              <a:rPr lang="en-US" sz="2200" dirty="0"/>
              <a:t>for a clinical trial</a:t>
            </a:r>
            <a:r>
              <a:rPr lang="en-US" sz="2200" dirty="0" smtClean="0"/>
              <a:t>.</a:t>
            </a:r>
          </a:p>
          <a:p>
            <a:r>
              <a:rPr lang="en-US" sz="2200" dirty="0" smtClean="0"/>
              <a:t>Protocol outlines </a:t>
            </a:r>
            <a:r>
              <a:rPr lang="en-US" sz="2200" dirty="0"/>
              <a:t>the </a:t>
            </a:r>
            <a:r>
              <a:rPr lang="en-US" sz="2200" dirty="0" smtClean="0"/>
              <a:t>analysis, </a:t>
            </a:r>
            <a:r>
              <a:rPr lang="en-US" sz="2200" dirty="0"/>
              <a:t>SAP </a:t>
            </a:r>
            <a:r>
              <a:rPr lang="en-US" sz="2200" dirty="0" smtClean="0"/>
              <a:t>describes </a:t>
            </a:r>
            <a:r>
              <a:rPr lang="en-US" sz="2200" dirty="0"/>
              <a:t>the statistical techniques </a:t>
            </a:r>
            <a:r>
              <a:rPr lang="en-US" sz="2200" dirty="0" smtClean="0"/>
              <a:t>for study </a:t>
            </a:r>
            <a:r>
              <a:rPr lang="en-US" sz="2200" dirty="0"/>
              <a:t>analysis in detail</a:t>
            </a:r>
            <a:r>
              <a:rPr lang="en-US" sz="2200" dirty="0" smtClean="0"/>
              <a:t>.</a:t>
            </a:r>
          </a:p>
          <a:p>
            <a:r>
              <a:rPr lang="en-US" sz="2200" dirty="0"/>
              <a:t>The SAP defines all the statistical output which will be included in the clinical study report</a:t>
            </a:r>
            <a:r>
              <a:rPr lang="en-US" sz="2200" dirty="0" smtClean="0"/>
              <a:t>.</a:t>
            </a:r>
            <a:endParaRPr lang="en-US" sz="2200" dirty="0"/>
          </a:p>
          <a:p>
            <a:r>
              <a:rPr lang="en-US" sz="2200" dirty="0"/>
              <a:t>Shell tables, figures and sometimes listings are usually attached to the SAP although they should not be formally </a:t>
            </a:r>
            <a:r>
              <a:rPr lang="en-US" sz="2200" dirty="0" smtClean="0"/>
              <a:t>part of </a:t>
            </a:r>
            <a:r>
              <a:rPr lang="en-US" sz="2200" dirty="0"/>
              <a:t>the SAP</a:t>
            </a:r>
            <a:r>
              <a:rPr lang="en-US" sz="2200" dirty="0" smtClean="0"/>
              <a:t>.</a:t>
            </a:r>
          </a:p>
          <a:p>
            <a:r>
              <a:rPr lang="en-US" sz="2200" dirty="0"/>
              <a:t>Usually the SAP is written by the trial or project statistician by using a template</a:t>
            </a:r>
            <a:r>
              <a:rPr lang="en-US" sz="2200" dirty="0" smtClean="0"/>
              <a:t>.</a:t>
            </a:r>
          </a:p>
          <a:p>
            <a:r>
              <a:rPr lang="en-US" sz="2200" dirty="0"/>
              <a:t>According to ICH E9 </a:t>
            </a:r>
            <a:r>
              <a:rPr lang="en-US" sz="2200" dirty="0" smtClean="0"/>
              <a:t>the </a:t>
            </a:r>
            <a:r>
              <a:rPr lang="en-US" sz="2200" dirty="0"/>
              <a:t>statistical analysis is planned a priori.</a:t>
            </a:r>
          </a:p>
        </p:txBody>
      </p:sp>
    </p:spTree>
    <p:extLst>
      <p:ext uri="{BB962C8B-B14F-4D97-AF65-F5344CB8AC3E}">
        <p14:creationId xmlns:p14="http://schemas.microsoft.com/office/powerpoint/2010/main" val="1111555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 Plan (Contd…)</a:t>
            </a:r>
            <a:endParaRPr lang="en-US" dirty="0"/>
          </a:p>
        </p:txBody>
      </p:sp>
      <p:sp>
        <p:nvSpPr>
          <p:cNvPr id="3" name="Content Placeholder 2"/>
          <p:cNvSpPr>
            <a:spLocks noGrp="1"/>
          </p:cNvSpPr>
          <p:nvPr>
            <p:ph idx="1"/>
          </p:nvPr>
        </p:nvSpPr>
        <p:spPr/>
        <p:txBody>
          <a:bodyPr>
            <a:normAutofit fontScale="92500"/>
          </a:bodyPr>
          <a:lstStyle/>
          <a:p>
            <a:r>
              <a:rPr lang="en-US" dirty="0" smtClean="0"/>
              <a:t>Clinical </a:t>
            </a:r>
            <a:r>
              <a:rPr lang="en-US" dirty="0"/>
              <a:t>trial statistician needs </a:t>
            </a:r>
            <a:r>
              <a:rPr lang="en-US" dirty="0" smtClean="0"/>
              <a:t>to ensure </a:t>
            </a:r>
            <a:r>
              <a:rPr lang="en-US" dirty="0"/>
              <a:t>that the SAP is carefully reviewed and approved prior to unblinding of the study</a:t>
            </a:r>
            <a:r>
              <a:rPr lang="en-US" dirty="0" smtClean="0"/>
              <a:t>.</a:t>
            </a:r>
          </a:p>
          <a:p>
            <a:r>
              <a:rPr lang="en-US" dirty="0" smtClean="0"/>
              <a:t> </a:t>
            </a:r>
            <a:r>
              <a:rPr lang="en-US" dirty="0"/>
              <a:t>For open label studies </a:t>
            </a:r>
            <a:r>
              <a:rPr lang="en-US" dirty="0" smtClean="0"/>
              <a:t>the SAP </a:t>
            </a:r>
            <a:r>
              <a:rPr lang="en-US" dirty="0"/>
              <a:t>should be reviewed and approved prior to database lock approval</a:t>
            </a:r>
            <a:r>
              <a:rPr lang="en-US" dirty="0" smtClean="0"/>
              <a:t>.</a:t>
            </a:r>
          </a:p>
          <a:p>
            <a:r>
              <a:rPr lang="en-US" dirty="0"/>
              <a:t>The SAP is a document which is submitted to regulatory authorities as part of a submissions package. </a:t>
            </a:r>
            <a:endParaRPr lang="en-US" dirty="0" smtClean="0"/>
          </a:p>
          <a:p>
            <a:r>
              <a:rPr lang="en-US" dirty="0" smtClean="0"/>
              <a:t>The </a:t>
            </a:r>
            <a:r>
              <a:rPr lang="en-US" dirty="0"/>
              <a:t>SAP </a:t>
            </a:r>
            <a:r>
              <a:rPr lang="en-US" dirty="0" smtClean="0"/>
              <a:t>is part </a:t>
            </a:r>
            <a:r>
              <a:rPr lang="en-US" dirty="0"/>
              <a:t>of the appendix of a clinical study report. </a:t>
            </a:r>
            <a:endParaRPr lang="en-US" dirty="0" smtClean="0"/>
          </a:p>
          <a:p>
            <a:r>
              <a:rPr lang="en-US" dirty="0" smtClean="0"/>
              <a:t>The </a:t>
            </a:r>
            <a:r>
              <a:rPr lang="en-US" dirty="0"/>
              <a:t>SAP is </a:t>
            </a:r>
            <a:r>
              <a:rPr lang="en-US" dirty="0" smtClean="0"/>
              <a:t>stored </a:t>
            </a:r>
            <a:r>
              <a:rPr lang="en-US" dirty="0"/>
              <a:t>in the trial master file and it is used during audits to check </a:t>
            </a:r>
            <a:r>
              <a:rPr lang="en-US" dirty="0" smtClean="0"/>
              <a:t>if statistical </a:t>
            </a:r>
            <a:r>
              <a:rPr lang="en-US" dirty="0"/>
              <a:t>programming followed exactly the descriptions in the SAP. </a:t>
            </a:r>
            <a:endParaRPr lang="en-US" dirty="0" smtClean="0"/>
          </a:p>
          <a:p>
            <a:r>
              <a:rPr lang="en-US" dirty="0" smtClean="0"/>
              <a:t>Besides </a:t>
            </a:r>
            <a:r>
              <a:rPr lang="en-US" dirty="0"/>
              <a:t>the technical statistical details it should contain brief descriptions and summaries of the </a:t>
            </a:r>
            <a:r>
              <a:rPr lang="en-US" dirty="0" smtClean="0"/>
              <a:t>protocol, rather than just referring </a:t>
            </a:r>
            <a:r>
              <a:rPr lang="en-US" dirty="0"/>
              <a:t>to the protocol.</a:t>
            </a:r>
          </a:p>
        </p:txBody>
      </p:sp>
    </p:spTree>
    <p:extLst>
      <p:ext uri="{BB962C8B-B14F-4D97-AF65-F5344CB8AC3E}">
        <p14:creationId xmlns:p14="http://schemas.microsoft.com/office/powerpoint/2010/main" val="233761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SAP</a:t>
            </a:r>
            <a:endParaRPr lang="en-US" dirty="0"/>
          </a:p>
        </p:txBody>
      </p:sp>
      <p:sp>
        <p:nvSpPr>
          <p:cNvPr id="3" name="Content Placeholder 2"/>
          <p:cNvSpPr>
            <a:spLocks noGrp="1"/>
          </p:cNvSpPr>
          <p:nvPr>
            <p:ph idx="1"/>
          </p:nvPr>
        </p:nvSpPr>
        <p:spPr/>
        <p:txBody>
          <a:bodyPr>
            <a:normAutofit fontScale="92500" lnSpcReduction="20000"/>
          </a:bodyPr>
          <a:lstStyle/>
          <a:p>
            <a:r>
              <a:rPr lang="en-US" dirty="0"/>
              <a:t>Brief description of the study and purpose – e.g. description of conduct details which are important </a:t>
            </a:r>
            <a:r>
              <a:rPr lang="en-US" dirty="0" smtClean="0"/>
              <a:t>for analysis</a:t>
            </a:r>
            <a:r>
              <a:rPr lang="en-US" dirty="0"/>
              <a:t>, study objectives and variables</a:t>
            </a:r>
          </a:p>
          <a:p>
            <a:r>
              <a:rPr lang="en-US" dirty="0" smtClean="0"/>
              <a:t>Statistical </a:t>
            </a:r>
            <a:r>
              <a:rPr lang="en-US" dirty="0"/>
              <a:t>methods to be used – e.g. summary statistics of subject data (means, standard deviations</a:t>
            </a:r>
            <a:r>
              <a:rPr lang="en-US" dirty="0" smtClean="0"/>
              <a:t>, extreme </a:t>
            </a:r>
            <a:r>
              <a:rPr lang="en-US" dirty="0"/>
              <a:t>values, counts with corresponding </a:t>
            </a:r>
            <a:r>
              <a:rPr lang="en-US" dirty="0" smtClean="0"/>
              <a:t>percents), </a:t>
            </a:r>
            <a:r>
              <a:rPr lang="en-US" dirty="0"/>
              <a:t>statistical tests (analysis of variance, t-tests, )</a:t>
            </a:r>
          </a:p>
          <a:p>
            <a:r>
              <a:rPr lang="en-US" dirty="0" smtClean="0"/>
              <a:t>Description </a:t>
            </a:r>
            <a:r>
              <a:rPr lang="en-US" dirty="0"/>
              <a:t>of analysis populations – e.g. safety set, per protocol set, full analysis set</a:t>
            </a:r>
            <a:r>
              <a:rPr lang="en-US" dirty="0" smtClean="0"/>
              <a:t>, </a:t>
            </a:r>
            <a:r>
              <a:rPr lang="en-US" dirty="0"/>
              <a:t>Data handling rules – e.g. imputation rules, algorithms for derived variables</a:t>
            </a:r>
          </a:p>
          <a:p>
            <a:r>
              <a:rPr lang="en-US" dirty="0" smtClean="0"/>
              <a:t>Complete </a:t>
            </a:r>
            <a:r>
              <a:rPr lang="en-US" dirty="0"/>
              <a:t>table of contents with all TFLs to be produced by the statistical programmer as attachment to </a:t>
            </a:r>
            <a:r>
              <a:rPr lang="en-US" dirty="0" smtClean="0"/>
              <a:t>the SAP </a:t>
            </a:r>
            <a:r>
              <a:rPr lang="en-US" dirty="0"/>
              <a:t>text (i.e. not as an appendix or any other formal and official part of the SAP)</a:t>
            </a:r>
          </a:p>
          <a:p>
            <a:r>
              <a:rPr lang="en-US" dirty="0" smtClean="0"/>
              <a:t>Shell </a:t>
            </a:r>
            <a:r>
              <a:rPr lang="en-US" dirty="0"/>
              <a:t>TFLs to be produced by the statistical programmer to define the layout of the TFLs as attachment </a:t>
            </a:r>
            <a:r>
              <a:rPr lang="en-US" dirty="0" smtClean="0"/>
              <a:t>to the </a:t>
            </a:r>
            <a:r>
              <a:rPr lang="en-US" dirty="0"/>
              <a:t>SAP text (i.e. not as an appendix or any other formal and official part of the SAP)</a:t>
            </a:r>
          </a:p>
        </p:txBody>
      </p:sp>
    </p:spTree>
    <p:extLst>
      <p:ext uri="{BB962C8B-B14F-4D97-AF65-F5344CB8AC3E}">
        <p14:creationId xmlns:p14="http://schemas.microsoft.com/office/powerpoint/2010/main" val="4123301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2200" dirty="0" smtClean="0"/>
              <a:t>Specifications are data derivation rules for creating variables required in Source datasets/ Analysis Datasets</a:t>
            </a:r>
          </a:p>
          <a:p>
            <a:r>
              <a:rPr lang="en-US" sz="2200" dirty="0" smtClean="0"/>
              <a:t>Specifications should provide details of attributes along with derivation rules for each variable in Source/Analysis dataset</a:t>
            </a:r>
          </a:p>
          <a:p>
            <a:r>
              <a:rPr lang="en-US" sz="2200" dirty="0" smtClean="0"/>
              <a:t>If you follow CDSIC data standards then you need to follow  SDTM and </a:t>
            </a:r>
            <a:r>
              <a:rPr lang="en-US" sz="2200" dirty="0" err="1" smtClean="0"/>
              <a:t>ADaM</a:t>
            </a:r>
            <a:r>
              <a:rPr lang="en-US" sz="2200" dirty="0" smtClean="0"/>
              <a:t> Guideline while writing data derivation rules </a:t>
            </a:r>
            <a:endParaRPr lang="en-US" sz="2200" dirty="0"/>
          </a:p>
        </p:txBody>
      </p:sp>
    </p:spTree>
    <p:extLst>
      <p:ext uri="{BB962C8B-B14F-4D97-AF65-F5344CB8AC3E}">
        <p14:creationId xmlns:p14="http://schemas.microsoft.com/office/powerpoint/2010/main" val="27399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Shells</a:t>
            </a:r>
            <a:endParaRPr lang="en-US" dirty="0"/>
          </a:p>
        </p:txBody>
      </p:sp>
      <p:sp>
        <p:nvSpPr>
          <p:cNvPr id="3" name="Content Placeholder 2"/>
          <p:cNvSpPr>
            <a:spLocks noGrp="1"/>
          </p:cNvSpPr>
          <p:nvPr>
            <p:ph idx="1"/>
          </p:nvPr>
        </p:nvSpPr>
        <p:spPr/>
        <p:txBody>
          <a:bodyPr>
            <a:normAutofit/>
          </a:bodyPr>
          <a:lstStyle/>
          <a:p>
            <a:r>
              <a:rPr lang="en-US" sz="2200" dirty="0" smtClean="0"/>
              <a:t>Shells are layout of how you want to present data in a Table, Listing or Figure</a:t>
            </a:r>
          </a:p>
          <a:p>
            <a:r>
              <a:rPr lang="en-US" sz="2200" dirty="0" smtClean="0"/>
              <a:t>Shells should provide relevant Titles and Footnotes</a:t>
            </a:r>
          </a:p>
          <a:p>
            <a:r>
              <a:rPr lang="en-US" sz="2200" dirty="0" smtClean="0"/>
              <a:t>If Possible provide programming notes to clarify the information presented in Shell.</a:t>
            </a:r>
            <a:endParaRPr lang="en-US" sz="2200" dirty="0"/>
          </a:p>
        </p:txBody>
      </p:sp>
    </p:spTree>
    <p:extLst>
      <p:ext uri="{BB962C8B-B14F-4D97-AF65-F5344CB8AC3E}">
        <p14:creationId xmlns:p14="http://schemas.microsoft.com/office/powerpoint/2010/main" val="25167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Activities to be performed by Programmers</a:t>
            </a:r>
            <a:endParaRPr lang="en-US" sz="3600" dirty="0"/>
          </a:p>
        </p:txBody>
      </p:sp>
      <p:sp>
        <p:nvSpPr>
          <p:cNvPr id="3" name="Content Placeholder 2"/>
          <p:cNvSpPr>
            <a:spLocks noGrp="1"/>
          </p:cNvSpPr>
          <p:nvPr>
            <p:ph idx="1"/>
          </p:nvPr>
        </p:nvSpPr>
        <p:spPr/>
        <p:txBody>
          <a:bodyPr>
            <a:normAutofit/>
          </a:bodyPr>
          <a:lstStyle/>
          <a:p>
            <a:r>
              <a:rPr lang="en-US" dirty="0" smtClean="0"/>
              <a:t>Read and Understand study Protocol</a:t>
            </a:r>
          </a:p>
          <a:p>
            <a:r>
              <a:rPr lang="en-US" dirty="0" smtClean="0"/>
              <a:t>Read and understand CRF, CRF completion guidelines</a:t>
            </a:r>
          </a:p>
          <a:p>
            <a:r>
              <a:rPr lang="en-US" dirty="0" smtClean="0"/>
              <a:t>Annotate CRFs(if required) or review Annotated CRFs</a:t>
            </a:r>
          </a:p>
          <a:p>
            <a:r>
              <a:rPr lang="en-US" dirty="0" smtClean="0"/>
              <a:t>Read SAP</a:t>
            </a:r>
          </a:p>
          <a:p>
            <a:r>
              <a:rPr lang="en-US" dirty="0" smtClean="0"/>
              <a:t>Database set up</a:t>
            </a:r>
          </a:p>
          <a:p>
            <a:r>
              <a:rPr lang="en-US" dirty="0" smtClean="0"/>
              <a:t>Database UAT</a:t>
            </a:r>
          </a:p>
          <a:p>
            <a:r>
              <a:rPr lang="en-US" dirty="0" smtClean="0"/>
              <a:t>Write Define files for SDTM/</a:t>
            </a:r>
            <a:r>
              <a:rPr lang="en-US" dirty="0" err="1" smtClean="0"/>
              <a:t>ADaMs</a:t>
            </a:r>
            <a:endParaRPr lang="en-US" dirty="0" smtClean="0"/>
          </a:p>
          <a:p>
            <a:r>
              <a:rPr lang="en-US" dirty="0" smtClean="0"/>
              <a:t>Create SDTM/</a:t>
            </a:r>
            <a:r>
              <a:rPr lang="en-US" dirty="0" err="1" smtClean="0"/>
              <a:t>ADaMs</a:t>
            </a:r>
            <a:endParaRPr lang="en-US" dirty="0" smtClean="0"/>
          </a:p>
          <a:p>
            <a:r>
              <a:rPr lang="en-US" dirty="0" smtClean="0"/>
              <a:t>Validate SDTM/</a:t>
            </a:r>
            <a:r>
              <a:rPr lang="en-US" dirty="0" err="1" smtClean="0"/>
              <a:t>ADaMs</a:t>
            </a:r>
            <a:endParaRPr lang="en-US" dirty="0" smtClean="0"/>
          </a:p>
          <a:p>
            <a:r>
              <a:rPr lang="en-US" dirty="0" smtClean="0"/>
              <a:t>Create TLFs</a:t>
            </a:r>
          </a:p>
          <a:p>
            <a:r>
              <a:rPr lang="en-US" dirty="0" smtClean="0"/>
              <a:t>Validate TLFs</a:t>
            </a:r>
          </a:p>
          <a:p>
            <a:endParaRPr lang="en-US" dirty="0" smtClean="0"/>
          </a:p>
          <a:p>
            <a:endParaRPr lang="en-US" dirty="0"/>
          </a:p>
        </p:txBody>
      </p:sp>
    </p:spTree>
    <p:extLst>
      <p:ext uri="{BB962C8B-B14F-4D97-AF65-F5344CB8AC3E}">
        <p14:creationId xmlns:p14="http://schemas.microsoft.com/office/powerpoint/2010/main" val="3879488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 and Understand study Protocol</a:t>
            </a:r>
          </a:p>
        </p:txBody>
      </p:sp>
      <p:sp>
        <p:nvSpPr>
          <p:cNvPr id="3" name="Content Placeholder 2"/>
          <p:cNvSpPr>
            <a:spLocks noGrp="1"/>
          </p:cNvSpPr>
          <p:nvPr>
            <p:ph idx="1"/>
          </p:nvPr>
        </p:nvSpPr>
        <p:spPr/>
        <p:txBody>
          <a:bodyPr>
            <a:normAutofit/>
          </a:bodyPr>
          <a:lstStyle/>
          <a:p>
            <a:pPr marL="855663" indent="-161925">
              <a:buFont typeface="Wingdings" panose="05000000000000000000" pitchFamily="2" charset="2"/>
              <a:buChar char="ü"/>
            </a:pPr>
            <a:r>
              <a:rPr lang="en-US" sz="2200" dirty="0" smtClean="0"/>
              <a:t>Protocol Synopsis</a:t>
            </a:r>
          </a:p>
          <a:p>
            <a:pPr marL="855663" indent="-161925">
              <a:buFont typeface="Wingdings" panose="05000000000000000000" pitchFamily="2" charset="2"/>
              <a:buChar char="ü"/>
            </a:pPr>
            <a:r>
              <a:rPr lang="en-US" sz="2200" dirty="0" smtClean="0"/>
              <a:t> Study Design</a:t>
            </a:r>
          </a:p>
          <a:p>
            <a:pPr marL="855663" indent="-161925">
              <a:buFont typeface="Wingdings" panose="05000000000000000000" pitchFamily="2" charset="2"/>
              <a:buChar char="ü"/>
            </a:pPr>
            <a:r>
              <a:rPr lang="en-US" sz="2200" dirty="0" smtClean="0"/>
              <a:t>Inclusion and Exclusion criteria</a:t>
            </a:r>
          </a:p>
          <a:p>
            <a:pPr marL="855663" indent="-161925">
              <a:buFont typeface="Wingdings" panose="05000000000000000000" pitchFamily="2" charset="2"/>
              <a:buChar char="ü"/>
            </a:pPr>
            <a:r>
              <a:rPr lang="en-US" sz="2200" dirty="0" smtClean="0"/>
              <a:t>Schedule of assessment</a:t>
            </a:r>
          </a:p>
          <a:p>
            <a:pPr marL="855663" indent="-161925">
              <a:buFont typeface="Wingdings" panose="05000000000000000000" pitchFamily="2" charset="2"/>
              <a:buChar char="ü"/>
            </a:pPr>
            <a:r>
              <a:rPr lang="en-US" sz="2200" dirty="0" smtClean="0"/>
              <a:t>Study Flow Chart</a:t>
            </a:r>
          </a:p>
          <a:p>
            <a:pPr marL="855663" indent="-161925">
              <a:buFont typeface="Wingdings" panose="05000000000000000000" pitchFamily="2" charset="2"/>
              <a:buChar char="ü"/>
            </a:pPr>
            <a:r>
              <a:rPr lang="en-US" sz="2200" dirty="0" smtClean="0"/>
              <a:t>Endpoints</a:t>
            </a:r>
          </a:p>
          <a:p>
            <a:pPr marL="855663" indent="-161925">
              <a:buFont typeface="Wingdings" panose="05000000000000000000" pitchFamily="2" charset="2"/>
              <a:buChar char="ü"/>
            </a:pPr>
            <a:r>
              <a:rPr lang="en-US" sz="2200" dirty="0" smtClean="0"/>
              <a:t>Statistical Methods</a:t>
            </a:r>
          </a:p>
          <a:p>
            <a:pPr marL="693738" indent="0">
              <a:buNone/>
            </a:pPr>
            <a:endParaRPr lang="en-US" sz="2200" dirty="0" smtClean="0"/>
          </a:p>
          <a:p>
            <a:pPr marL="693738" indent="0">
              <a:buNone/>
            </a:pPr>
            <a:r>
              <a:rPr lang="en-US" sz="2200" dirty="0" smtClean="0">
                <a:solidFill>
                  <a:srgbClr val="0070C0"/>
                </a:solidFill>
              </a:rPr>
              <a:t>Provide 1 Protocol and arrange a quiz game to prepare and answer questions on the above topics</a:t>
            </a:r>
            <a:endParaRPr lang="en-US" sz="2200" dirty="0">
              <a:solidFill>
                <a:srgbClr val="0070C0"/>
              </a:solidFill>
            </a:endParaRPr>
          </a:p>
        </p:txBody>
      </p:sp>
    </p:spTree>
    <p:extLst>
      <p:ext uri="{BB962C8B-B14F-4D97-AF65-F5344CB8AC3E}">
        <p14:creationId xmlns:p14="http://schemas.microsoft.com/office/powerpoint/2010/main" val="2097873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CRF Design/CRF review/ Read and Understand CRF</a:t>
            </a:r>
            <a:endParaRPr lang="en-US" sz="2800" dirty="0"/>
          </a:p>
        </p:txBody>
      </p:sp>
      <p:sp>
        <p:nvSpPr>
          <p:cNvPr id="3" name="Content Placeholder 2"/>
          <p:cNvSpPr>
            <a:spLocks noGrp="1"/>
          </p:cNvSpPr>
          <p:nvPr>
            <p:ph idx="1"/>
          </p:nvPr>
        </p:nvSpPr>
        <p:spPr/>
        <p:txBody>
          <a:bodyPr>
            <a:normAutofit fontScale="70000" lnSpcReduction="20000"/>
          </a:bodyPr>
          <a:lstStyle/>
          <a:p>
            <a:r>
              <a:rPr lang="en-US" sz="2400" dirty="0"/>
              <a:t>CRF/</a:t>
            </a:r>
            <a:r>
              <a:rPr lang="en-US" sz="2400" dirty="0" err="1"/>
              <a:t>eCRF</a:t>
            </a:r>
            <a:r>
              <a:rPr lang="en-US" sz="2400" dirty="0"/>
              <a:t> </a:t>
            </a:r>
            <a:r>
              <a:rPr lang="en-US" sz="2400" dirty="0" smtClean="0"/>
              <a:t>design</a:t>
            </a:r>
          </a:p>
          <a:p>
            <a:pPr marL="741363">
              <a:buFont typeface="Wingdings" panose="05000000000000000000" pitchFamily="2" charset="2"/>
              <a:buChar char="ü"/>
            </a:pPr>
            <a:r>
              <a:rPr lang="en-US" sz="2400" dirty="0" smtClean="0"/>
              <a:t>Since </a:t>
            </a:r>
            <a:r>
              <a:rPr lang="en-US" sz="2400" dirty="0"/>
              <a:t>statistical SAS programmers have an in-depth knowledge of each data point utilized in the programming, their involvement can help to ensure that critical data points are collected efficiently via CRF/</a:t>
            </a:r>
            <a:r>
              <a:rPr lang="en-US" sz="2400" dirty="0" err="1"/>
              <a:t>eCRF</a:t>
            </a:r>
            <a:r>
              <a:rPr lang="en-US" sz="2400" dirty="0"/>
              <a:t>. </a:t>
            </a:r>
            <a:endParaRPr lang="en-US" sz="2400" dirty="0" smtClean="0"/>
          </a:p>
          <a:p>
            <a:pPr marL="398463" indent="-398463">
              <a:buNone/>
            </a:pPr>
            <a:endParaRPr lang="en-US" sz="2400" dirty="0" smtClean="0"/>
          </a:p>
          <a:p>
            <a:pPr marL="515938" indent="-58738">
              <a:buFont typeface="Wingdings" panose="05000000000000000000" pitchFamily="2" charset="2"/>
              <a:buChar char="ü"/>
            </a:pPr>
            <a:r>
              <a:rPr lang="en-US" sz="2400" dirty="0" smtClean="0"/>
              <a:t>Example, concomitant </a:t>
            </a:r>
            <a:r>
              <a:rPr lang="en-US" sz="2400" dirty="0"/>
              <a:t>therapy </a:t>
            </a:r>
            <a:r>
              <a:rPr lang="en-US" sz="2400" dirty="0" smtClean="0"/>
              <a:t>reporting, </a:t>
            </a:r>
            <a:r>
              <a:rPr lang="en-US" sz="2400" dirty="0"/>
              <a:t>in order to differentiate a prior therapy from a concomitant therapy, either a date or a flag needs to be collected via CRF/</a:t>
            </a:r>
            <a:r>
              <a:rPr lang="en-US" sz="2400" dirty="0" err="1"/>
              <a:t>eCRF</a:t>
            </a:r>
            <a:r>
              <a:rPr lang="en-US" sz="2400" dirty="0"/>
              <a:t>. Without that, it will be extremely difficult to differentiate prior therapies from concomitant therapies in the programming. </a:t>
            </a:r>
            <a:endParaRPr lang="en-US" sz="2400" dirty="0" smtClean="0"/>
          </a:p>
          <a:p>
            <a:pPr marL="0" indent="0">
              <a:buNone/>
            </a:pPr>
            <a:endParaRPr lang="en-US" sz="2400" dirty="0"/>
          </a:p>
          <a:p>
            <a:r>
              <a:rPr lang="en-US" sz="2400" dirty="0"/>
              <a:t>Read and understand CRF, CRF completion guidelines</a:t>
            </a:r>
            <a:endParaRPr lang="en-US" sz="2200" dirty="0" smtClean="0"/>
          </a:p>
          <a:p>
            <a:pPr marL="855663" indent="-161925">
              <a:buFont typeface="Wingdings" panose="05000000000000000000" pitchFamily="2" charset="2"/>
              <a:buChar char="ü"/>
            </a:pPr>
            <a:r>
              <a:rPr lang="en-US" sz="2200" dirty="0" smtClean="0"/>
              <a:t> Check if all required information is captured on CRF</a:t>
            </a:r>
            <a:endParaRPr lang="en-US" sz="2200" dirty="0"/>
          </a:p>
          <a:p>
            <a:pPr marL="855663" indent="-161925">
              <a:buFont typeface="Wingdings" panose="05000000000000000000" pitchFamily="2" charset="2"/>
              <a:buChar char="ü"/>
            </a:pPr>
            <a:r>
              <a:rPr lang="en-US" sz="2200" dirty="0" smtClean="0"/>
              <a:t>Read CRF completion guideline to understand how data is captured on CRF</a:t>
            </a:r>
          </a:p>
          <a:p>
            <a:pPr marL="855663" indent="-161925">
              <a:buFont typeface="Wingdings" panose="05000000000000000000" pitchFamily="2" charset="2"/>
              <a:buChar char="ü"/>
            </a:pPr>
            <a:r>
              <a:rPr lang="en-US" sz="2200" dirty="0"/>
              <a:t> </a:t>
            </a:r>
            <a:r>
              <a:rPr lang="en-US" sz="2200" dirty="0" smtClean="0"/>
              <a:t>Try to visualize mapping of variables in different SDTMs</a:t>
            </a:r>
          </a:p>
          <a:p>
            <a:pPr marL="693738" indent="0">
              <a:buNone/>
            </a:pPr>
            <a:endParaRPr lang="en-US" sz="2200" dirty="0" smtClean="0"/>
          </a:p>
          <a:p>
            <a:pPr marL="398463" indent="-339725"/>
            <a:r>
              <a:rPr lang="en-US" sz="2200" dirty="0" smtClean="0">
                <a:solidFill>
                  <a:srgbClr val="0070C0"/>
                </a:solidFill>
              </a:rPr>
              <a:t>Exercise ( Need to discuss which exercises can be included) </a:t>
            </a:r>
            <a:endParaRPr lang="en-US" sz="2200" dirty="0">
              <a:solidFill>
                <a:srgbClr val="0070C0"/>
              </a:solidFill>
            </a:endParaRPr>
          </a:p>
        </p:txBody>
      </p:sp>
    </p:spTree>
    <p:extLst>
      <p:ext uri="{BB962C8B-B14F-4D97-AF65-F5344CB8AC3E}">
        <p14:creationId xmlns:p14="http://schemas.microsoft.com/office/powerpoint/2010/main" val="1583863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Annoation of CRF/Review of CRF</a:t>
            </a:r>
            <a:endParaRPr lang="en-US" dirty="0"/>
          </a:p>
        </p:txBody>
      </p:sp>
      <p:sp>
        <p:nvSpPr>
          <p:cNvPr id="3" name="Content Placeholder 2"/>
          <p:cNvSpPr>
            <a:spLocks noGrp="1"/>
          </p:cNvSpPr>
          <p:nvPr>
            <p:ph idx="1"/>
          </p:nvPr>
        </p:nvSpPr>
        <p:spPr/>
        <p:txBody>
          <a:bodyPr>
            <a:normAutofit fontScale="77500" lnSpcReduction="20000"/>
          </a:bodyPr>
          <a:lstStyle/>
          <a:p>
            <a:r>
              <a:rPr lang="en-US" sz="2400" dirty="0"/>
              <a:t>In addition to CRF/</a:t>
            </a:r>
            <a:r>
              <a:rPr lang="en-US" sz="2400" dirty="0" err="1"/>
              <a:t>eCRF</a:t>
            </a:r>
            <a:r>
              <a:rPr lang="en-US" sz="2400" dirty="0"/>
              <a:t> design, statistical SAS programmers are also often expected to play a significant role in mapping each and every CRF/</a:t>
            </a:r>
            <a:r>
              <a:rPr lang="en-US" sz="2400" dirty="0" err="1"/>
              <a:t>eCRF</a:t>
            </a:r>
            <a:r>
              <a:rPr lang="en-US" sz="2400" dirty="0"/>
              <a:t> data point in to the database. </a:t>
            </a:r>
            <a:endParaRPr lang="en-US" sz="2400" dirty="0" smtClean="0"/>
          </a:p>
          <a:p>
            <a:r>
              <a:rPr lang="en-US" sz="2400" dirty="0" smtClean="0"/>
              <a:t>To </a:t>
            </a:r>
            <a:r>
              <a:rPr lang="en-US" sz="2400" dirty="0"/>
              <a:t>perform this activity, they should be familiar with industry quality standards, guidelines and procedures. For example, a good knowledge of the Study Data Tabulation Model (SDTM), which defines a standard structure for study data tabulations that are to be submitted as part of a product application to a regulatory authority such as the United States Food and Drug Administration (FDA), is definitely helpful</a:t>
            </a:r>
            <a:r>
              <a:rPr lang="en-US" sz="2400" dirty="0" smtClean="0"/>
              <a:t>.</a:t>
            </a:r>
          </a:p>
          <a:p>
            <a:pPr marL="0" indent="0">
              <a:buNone/>
            </a:pPr>
            <a:endParaRPr lang="en-US" sz="2200" dirty="0" smtClean="0"/>
          </a:p>
          <a:p>
            <a:r>
              <a:rPr lang="en-US" sz="2200" dirty="0" smtClean="0"/>
              <a:t>How to Annotate?</a:t>
            </a:r>
            <a:endParaRPr lang="en-US" sz="2200" dirty="0"/>
          </a:p>
          <a:p>
            <a:pPr marL="855663" indent="-161925">
              <a:buFont typeface="Wingdings" panose="05000000000000000000" pitchFamily="2" charset="2"/>
              <a:buChar char="ü"/>
            </a:pPr>
            <a:r>
              <a:rPr lang="en-US" sz="2200" dirty="0" smtClean="0"/>
              <a:t>Make a list of SDTMs/ Source datasets</a:t>
            </a:r>
            <a:endParaRPr lang="en-US" sz="2200" dirty="0"/>
          </a:p>
          <a:p>
            <a:pPr marL="855663" indent="-161925">
              <a:buFont typeface="Wingdings" panose="05000000000000000000" pitchFamily="2" charset="2"/>
              <a:buChar char="ü"/>
            </a:pPr>
            <a:r>
              <a:rPr lang="en-US" sz="2200" dirty="0" smtClean="0"/>
              <a:t>For each variable captured on CRF page, try to map to a SDTM/Source data set</a:t>
            </a:r>
          </a:p>
          <a:p>
            <a:pPr marL="855663" indent="-161925">
              <a:buFont typeface="Wingdings" panose="05000000000000000000" pitchFamily="2" charset="2"/>
              <a:buChar char="ü"/>
            </a:pPr>
            <a:r>
              <a:rPr lang="en-US" sz="2200" dirty="0" smtClean="0"/>
              <a:t>Create a excel sheet which will have a variable name from CRF and a destination dataset name</a:t>
            </a:r>
          </a:p>
          <a:p>
            <a:pPr marL="855663" indent="-161925">
              <a:buFont typeface="Wingdings" panose="05000000000000000000" pitchFamily="2" charset="2"/>
              <a:buChar char="ü"/>
            </a:pPr>
            <a:endParaRPr lang="en-US" sz="2200" dirty="0" smtClean="0"/>
          </a:p>
          <a:p>
            <a:pPr marL="398463" indent="-280988"/>
            <a:r>
              <a:rPr lang="en-US" sz="2200" dirty="0">
                <a:solidFill>
                  <a:srgbClr val="0070C0"/>
                </a:solidFill>
              </a:rPr>
              <a:t>Exercise ( Need to discuss which exercises can be included)</a:t>
            </a:r>
          </a:p>
          <a:p>
            <a:pPr marL="693738" indent="0">
              <a:buNone/>
            </a:pPr>
            <a:endParaRPr lang="en-US" sz="2200" dirty="0" smtClean="0"/>
          </a:p>
          <a:p>
            <a:endParaRPr lang="en-US" dirty="0"/>
          </a:p>
        </p:txBody>
      </p:sp>
    </p:spTree>
    <p:extLst>
      <p:ext uri="{BB962C8B-B14F-4D97-AF65-F5344CB8AC3E}">
        <p14:creationId xmlns:p14="http://schemas.microsoft.com/office/powerpoint/2010/main" val="261371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Study documents</a:t>
            </a:r>
            <a:endParaRPr lang="en-US" dirty="0"/>
          </a:p>
        </p:txBody>
      </p:sp>
      <p:sp>
        <p:nvSpPr>
          <p:cNvPr id="3" name="Content Placeholder 2"/>
          <p:cNvSpPr>
            <a:spLocks noGrp="1"/>
          </p:cNvSpPr>
          <p:nvPr>
            <p:ph idx="1"/>
          </p:nvPr>
        </p:nvSpPr>
        <p:spPr/>
        <p:txBody>
          <a:bodyPr>
            <a:normAutofit/>
          </a:bodyPr>
          <a:lstStyle/>
          <a:p>
            <a:r>
              <a:rPr lang="en-US" sz="2800" dirty="0" smtClean="0"/>
              <a:t>Protocol</a:t>
            </a:r>
          </a:p>
          <a:p>
            <a:r>
              <a:rPr lang="en-US" sz="2800" dirty="0" smtClean="0"/>
              <a:t>Case Report Forms (CRFs)</a:t>
            </a:r>
          </a:p>
          <a:p>
            <a:r>
              <a:rPr lang="en-US" sz="2800" dirty="0" smtClean="0"/>
              <a:t>CRF Completion Guideline</a:t>
            </a:r>
          </a:p>
          <a:p>
            <a:r>
              <a:rPr lang="en-US" sz="2800" dirty="0" smtClean="0"/>
              <a:t>Annotated CRFs</a:t>
            </a:r>
          </a:p>
          <a:p>
            <a:r>
              <a:rPr lang="en-US" sz="2800" dirty="0" smtClean="0"/>
              <a:t>Statistical Analysis Plan</a:t>
            </a:r>
          </a:p>
          <a:p>
            <a:r>
              <a:rPr lang="en-US" sz="2800" dirty="0" smtClean="0"/>
              <a:t>Specifications</a:t>
            </a:r>
          </a:p>
          <a:p>
            <a:r>
              <a:rPr lang="en-US" sz="2800" dirty="0" smtClean="0"/>
              <a:t>Mock Shells</a:t>
            </a:r>
            <a:endParaRPr lang="en-US" sz="2800" dirty="0"/>
          </a:p>
        </p:txBody>
      </p:sp>
    </p:spTree>
    <p:extLst>
      <p:ext uri="{BB962C8B-B14F-4D97-AF65-F5344CB8AC3E}">
        <p14:creationId xmlns:p14="http://schemas.microsoft.com/office/powerpoint/2010/main" val="2158920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and Understand SAP</a:t>
            </a:r>
            <a:endParaRPr lang="en-US" dirty="0"/>
          </a:p>
        </p:txBody>
      </p:sp>
      <p:sp>
        <p:nvSpPr>
          <p:cNvPr id="3" name="Content Placeholder 2"/>
          <p:cNvSpPr>
            <a:spLocks noGrp="1"/>
          </p:cNvSpPr>
          <p:nvPr>
            <p:ph idx="1"/>
          </p:nvPr>
        </p:nvSpPr>
        <p:spPr/>
        <p:txBody>
          <a:bodyPr>
            <a:normAutofit lnSpcReduction="10000"/>
          </a:bodyPr>
          <a:lstStyle/>
          <a:p>
            <a:pPr marL="855663" indent="-161925">
              <a:buFont typeface="Wingdings" panose="05000000000000000000" pitchFamily="2" charset="2"/>
              <a:buChar char="ü"/>
            </a:pPr>
            <a:r>
              <a:rPr lang="en-US" sz="2200" dirty="0" smtClean="0"/>
              <a:t> Study Plan</a:t>
            </a:r>
          </a:p>
          <a:p>
            <a:pPr marL="855663" indent="-161925">
              <a:buFont typeface="Wingdings" panose="05000000000000000000" pitchFamily="2" charset="2"/>
              <a:buChar char="ü"/>
            </a:pPr>
            <a:r>
              <a:rPr lang="en-US" sz="2200" dirty="0" smtClean="0"/>
              <a:t>Study design and objectives</a:t>
            </a:r>
          </a:p>
          <a:p>
            <a:pPr marL="855663" indent="-161925">
              <a:buFont typeface="Wingdings" panose="05000000000000000000" pitchFamily="2" charset="2"/>
              <a:buChar char="ü"/>
            </a:pPr>
            <a:r>
              <a:rPr lang="en-US" sz="2200" dirty="0" smtClean="0"/>
              <a:t>Analysis Population</a:t>
            </a:r>
            <a:endParaRPr lang="en-US" sz="2200" dirty="0"/>
          </a:p>
          <a:p>
            <a:pPr marL="855663" indent="-161925">
              <a:buFont typeface="Wingdings" panose="05000000000000000000" pitchFamily="2" charset="2"/>
              <a:buChar char="ü"/>
            </a:pPr>
            <a:r>
              <a:rPr lang="en-US" sz="2200" dirty="0"/>
              <a:t> </a:t>
            </a:r>
            <a:r>
              <a:rPr lang="en-US" sz="2200" dirty="0" smtClean="0"/>
              <a:t>Analysis of Endpoints</a:t>
            </a:r>
          </a:p>
          <a:p>
            <a:pPr marL="855663" indent="-161925">
              <a:buFont typeface="Wingdings" panose="05000000000000000000" pitchFamily="2" charset="2"/>
              <a:buChar char="ü"/>
            </a:pPr>
            <a:r>
              <a:rPr lang="en-US" sz="2200" dirty="0" smtClean="0"/>
              <a:t>Baseline Definitions</a:t>
            </a:r>
          </a:p>
          <a:p>
            <a:pPr marL="855663" indent="-161925">
              <a:buFont typeface="Wingdings" panose="05000000000000000000" pitchFamily="2" charset="2"/>
              <a:buChar char="ü"/>
            </a:pPr>
            <a:r>
              <a:rPr lang="en-US" sz="2200" dirty="0" smtClean="0"/>
              <a:t>Imputation rules  , if any</a:t>
            </a:r>
          </a:p>
          <a:p>
            <a:pPr marL="855663" indent="-161925">
              <a:buFont typeface="Wingdings" panose="05000000000000000000" pitchFamily="2" charset="2"/>
              <a:buChar char="ü"/>
            </a:pPr>
            <a:r>
              <a:rPr lang="en-US" sz="2200" dirty="0" smtClean="0"/>
              <a:t>Data Handling rules , if any</a:t>
            </a:r>
          </a:p>
          <a:p>
            <a:pPr marL="855663" indent="-161925">
              <a:buFont typeface="Wingdings" panose="05000000000000000000" pitchFamily="2" charset="2"/>
              <a:buChar char="ü"/>
            </a:pPr>
            <a:r>
              <a:rPr lang="en-US" sz="2200" dirty="0" smtClean="0"/>
              <a:t>Statistical methods</a:t>
            </a:r>
          </a:p>
          <a:p>
            <a:pPr marL="855663" indent="-161925">
              <a:buFont typeface="Wingdings" panose="05000000000000000000" pitchFamily="2" charset="2"/>
              <a:buChar char="ü"/>
            </a:pPr>
            <a:r>
              <a:rPr lang="en-US" sz="2200" dirty="0" smtClean="0"/>
              <a:t>Interim Analysis, if applicable</a:t>
            </a:r>
          </a:p>
          <a:p>
            <a:pPr marL="855663" indent="-161925">
              <a:buFont typeface="Wingdings" panose="05000000000000000000" pitchFamily="2" charset="2"/>
              <a:buChar char="ü"/>
            </a:pPr>
            <a:r>
              <a:rPr lang="en-US" sz="2200" dirty="0" smtClean="0"/>
              <a:t>Database Lock</a:t>
            </a:r>
          </a:p>
          <a:p>
            <a:pPr marL="693738" indent="0">
              <a:buNone/>
            </a:pPr>
            <a:r>
              <a:rPr lang="en-US" sz="2200" dirty="0">
                <a:solidFill>
                  <a:srgbClr val="0070C0"/>
                </a:solidFill>
              </a:rPr>
              <a:t>Provide 1 </a:t>
            </a:r>
            <a:r>
              <a:rPr lang="en-US" sz="2200" dirty="0" smtClean="0">
                <a:solidFill>
                  <a:srgbClr val="0070C0"/>
                </a:solidFill>
              </a:rPr>
              <a:t>SAP </a:t>
            </a:r>
            <a:r>
              <a:rPr lang="en-US" sz="2200" dirty="0">
                <a:solidFill>
                  <a:srgbClr val="0070C0"/>
                </a:solidFill>
              </a:rPr>
              <a:t>and arrange a quiz game to prepare and answer questions on the above topics</a:t>
            </a:r>
          </a:p>
          <a:p>
            <a:pPr marL="693738" indent="0">
              <a:buNone/>
            </a:pPr>
            <a:endParaRPr lang="en-US" sz="2200" dirty="0"/>
          </a:p>
        </p:txBody>
      </p:sp>
    </p:spTree>
    <p:extLst>
      <p:ext uri="{BB962C8B-B14F-4D97-AF65-F5344CB8AC3E}">
        <p14:creationId xmlns:p14="http://schemas.microsoft.com/office/powerpoint/2010/main" val="1909276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set up</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pPr marL="0" indent="0">
              <a:buNone/>
            </a:pPr>
            <a:r>
              <a:rPr lang="en-US" sz="2200" dirty="0" smtClean="0"/>
              <a:t>SAS Programmers may be involved in Database set up activities to support Clinical Data Management team. Some of the activities can be :</a:t>
            </a:r>
          </a:p>
          <a:p>
            <a:pPr indent="-3175">
              <a:buFont typeface="Wingdings" panose="05000000000000000000" pitchFamily="2" charset="2"/>
              <a:buChar char="ü"/>
            </a:pPr>
            <a:r>
              <a:rPr lang="en-US" sz="2200" dirty="0" smtClean="0"/>
              <a:t> Edit checks programming</a:t>
            </a:r>
          </a:p>
          <a:p>
            <a:pPr indent="-3175">
              <a:buFont typeface="Wingdings" panose="05000000000000000000" pitchFamily="2" charset="2"/>
              <a:buChar char="ü"/>
            </a:pPr>
            <a:r>
              <a:rPr lang="en-US" sz="2200" dirty="0" smtClean="0"/>
              <a:t>Metadata Setup- Phase, treatment groups, Baseline flags etc</a:t>
            </a:r>
          </a:p>
          <a:p>
            <a:pPr indent="-3175">
              <a:buFont typeface="Wingdings" panose="05000000000000000000" pitchFamily="2" charset="2"/>
              <a:buChar char="ü"/>
            </a:pPr>
            <a:r>
              <a:rPr lang="en-US" sz="2200" dirty="0" smtClean="0"/>
              <a:t>Raising Data issues identified during programming</a:t>
            </a:r>
            <a:endParaRPr lang="en-US" sz="2200" dirty="0"/>
          </a:p>
        </p:txBody>
      </p:sp>
    </p:spTree>
    <p:extLst>
      <p:ext uri="{BB962C8B-B14F-4D97-AF65-F5344CB8AC3E}">
        <p14:creationId xmlns:p14="http://schemas.microsoft.com/office/powerpoint/2010/main" val="3566466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UAT</a:t>
            </a:r>
            <a:endParaRPr lang="en-US" dirty="0"/>
          </a:p>
        </p:txBody>
      </p:sp>
      <p:sp>
        <p:nvSpPr>
          <p:cNvPr id="3" name="Content Placeholder 2"/>
          <p:cNvSpPr>
            <a:spLocks noGrp="1"/>
          </p:cNvSpPr>
          <p:nvPr>
            <p:ph idx="1"/>
          </p:nvPr>
        </p:nvSpPr>
        <p:spPr/>
        <p:txBody>
          <a:bodyPr>
            <a:normAutofit lnSpcReduction="10000"/>
          </a:bodyPr>
          <a:lstStyle/>
          <a:p>
            <a:r>
              <a:rPr lang="en-US" sz="2200" dirty="0"/>
              <a:t>A good database is critical for final reporting</a:t>
            </a:r>
            <a:r>
              <a:rPr lang="en-US" sz="2200" dirty="0" smtClean="0"/>
              <a:t>.</a:t>
            </a:r>
          </a:p>
          <a:p>
            <a:r>
              <a:rPr lang="en-US" sz="2200" dirty="0" smtClean="0"/>
              <a:t> </a:t>
            </a:r>
            <a:r>
              <a:rPr lang="en-US" sz="2200" dirty="0"/>
              <a:t>Statistical SAS programmers are often expected to be involved in the database UAT because of the close relationship between database quality and accurate reporting</a:t>
            </a:r>
            <a:r>
              <a:rPr lang="en-US" sz="2200" dirty="0" smtClean="0"/>
              <a:t>.</a:t>
            </a:r>
          </a:p>
          <a:p>
            <a:r>
              <a:rPr lang="en-US" sz="2200" dirty="0" smtClean="0"/>
              <a:t> </a:t>
            </a:r>
            <a:r>
              <a:rPr lang="en-US" sz="2200" dirty="0"/>
              <a:t>Database UAT is done after the database design using mock data to check each and every data point is collected properly</a:t>
            </a:r>
            <a:r>
              <a:rPr lang="en-US" sz="2200" dirty="0" smtClean="0"/>
              <a:t>.</a:t>
            </a:r>
          </a:p>
          <a:p>
            <a:r>
              <a:rPr lang="en-US" sz="2200" dirty="0" smtClean="0"/>
              <a:t> </a:t>
            </a:r>
            <a:r>
              <a:rPr lang="en-US" sz="2200" dirty="0"/>
              <a:t>A key data point missing or incorrect collection can have a negative effect on lots of other seemingly-unrelated data points and also negative effect the programming</a:t>
            </a:r>
            <a:r>
              <a:rPr lang="en-US" sz="2200" dirty="0" smtClean="0"/>
              <a:t>.</a:t>
            </a:r>
          </a:p>
          <a:p>
            <a:r>
              <a:rPr lang="en-US" sz="2200" dirty="0" smtClean="0"/>
              <a:t> </a:t>
            </a:r>
            <a:r>
              <a:rPr lang="en-US" sz="2200" dirty="0"/>
              <a:t>For example, a missing study medication date can effect phasing. A good statistical SAS programmer can definitely contribute a lot in the establishment of a database in high quality.</a:t>
            </a:r>
          </a:p>
        </p:txBody>
      </p:sp>
    </p:spTree>
    <p:extLst>
      <p:ext uri="{BB962C8B-B14F-4D97-AF65-F5344CB8AC3E}">
        <p14:creationId xmlns:p14="http://schemas.microsoft.com/office/powerpoint/2010/main" val="112744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Data Definition files</a:t>
            </a:r>
            <a:endParaRPr lang="en-US" dirty="0"/>
          </a:p>
        </p:txBody>
      </p:sp>
      <p:sp>
        <p:nvSpPr>
          <p:cNvPr id="3" name="Content Placeholder 2"/>
          <p:cNvSpPr>
            <a:spLocks noGrp="1"/>
          </p:cNvSpPr>
          <p:nvPr>
            <p:ph idx="1"/>
          </p:nvPr>
        </p:nvSpPr>
        <p:spPr/>
        <p:txBody>
          <a:bodyPr>
            <a:normAutofit/>
          </a:bodyPr>
          <a:lstStyle/>
          <a:p>
            <a:r>
              <a:rPr lang="en-US" sz="2200" dirty="0" smtClean="0"/>
              <a:t>Follow SDTM/ </a:t>
            </a:r>
            <a:r>
              <a:rPr lang="en-US" sz="2200" dirty="0" err="1" smtClean="0"/>
              <a:t>ADaM</a:t>
            </a:r>
            <a:r>
              <a:rPr lang="en-US" sz="2200" dirty="0" smtClean="0"/>
              <a:t> Guidelines/ Client specific Guidelines or work instructions as applicable</a:t>
            </a:r>
          </a:p>
          <a:p>
            <a:r>
              <a:rPr lang="en-US" sz="2200" dirty="0" smtClean="0"/>
              <a:t>Write data derivation rule in Simple English</a:t>
            </a:r>
          </a:p>
          <a:p>
            <a:r>
              <a:rPr lang="en-US" sz="2200" dirty="0" smtClean="0"/>
              <a:t>Do not provide programming statements as data derivation rules. </a:t>
            </a:r>
            <a:r>
              <a:rPr lang="en-US" sz="2200" dirty="0" err="1" smtClean="0"/>
              <a:t>E.g</a:t>
            </a:r>
            <a:r>
              <a:rPr lang="en-US" sz="2200" dirty="0" smtClean="0"/>
              <a:t> if age&lt;50 then </a:t>
            </a:r>
            <a:r>
              <a:rPr lang="en-US" sz="2200" dirty="0" err="1" smtClean="0"/>
              <a:t>agegrp</a:t>
            </a:r>
            <a:r>
              <a:rPr lang="en-US" sz="2200" dirty="0" smtClean="0"/>
              <a:t>=1</a:t>
            </a:r>
          </a:p>
          <a:p>
            <a:r>
              <a:rPr lang="en-US" sz="2200" dirty="0" smtClean="0"/>
              <a:t>Do not give reference of Source dataset while writing data derivation rules of </a:t>
            </a:r>
            <a:r>
              <a:rPr lang="en-US" sz="2200" dirty="0" err="1" smtClean="0"/>
              <a:t>ADaMs</a:t>
            </a:r>
            <a:r>
              <a:rPr lang="en-US" sz="2200" dirty="0" smtClean="0"/>
              <a:t> ; instead give reference of CRF page</a:t>
            </a:r>
          </a:p>
          <a:p>
            <a:r>
              <a:rPr lang="en-US" sz="2200" dirty="0" smtClean="0"/>
              <a:t>Where ever required provide detailed Notes explaining derivation rule.</a:t>
            </a:r>
            <a:endParaRPr lang="en-US" sz="2200" dirty="0"/>
          </a:p>
        </p:txBody>
      </p:sp>
    </p:spTree>
    <p:extLst>
      <p:ext uri="{BB962C8B-B14F-4D97-AF65-F5344CB8AC3E}">
        <p14:creationId xmlns:p14="http://schemas.microsoft.com/office/powerpoint/2010/main" val="2524992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SDTM/</a:t>
            </a:r>
            <a:r>
              <a:rPr lang="en-US" dirty="0" err="1" smtClean="0"/>
              <a:t>ADaMs</a:t>
            </a:r>
            <a:endParaRPr lang="en-US" dirty="0"/>
          </a:p>
        </p:txBody>
      </p:sp>
      <p:sp>
        <p:nvSpPr>
          <p:cNvPr id="3" name="Content Placeholder 2"/>
          <p:cNvSpPr>
            <a:spLocks noGrp="1"/>
          </p:cNvSpPr>
          <p:nvPr>
            <p:ph idx="1"/>
          </p:nvPr>
        </p:nvSpPr>
        <p:spPr/>
        <p:txBody>
          <a:bodyPr>
            <a:normAutofit fontScale="92500"/>
          </a:bodyPr>
          <a:lstStyle/>
          <a:p>
            <a:r>
              <a:rPr lang="en-US" sz="2200" dirty="0" smtClean="0"/>
              <a:t>Follow Programming standards, as applicable</a:t>
            </a:r>
          </a:p>
          <a:p>
            <a:r>
              <a:rPr lang="en-US" sz="2200" dirty="0" smtClean="0"/>
              <a:t>Write Generic program, try to visualize data captured on CRF and write code which will take care of all data points</a:t>
            </a:r>
          </a:p>
          <a:p>
            <a:r>
              <a:rPr lang="en-US" sz="2200" dirty="0" smtClean="0"/>
              <a:t>Avoid Hard coding, in case you need to do hardcoding discuss with Client and get the reason for hardcoding documented</a:t>
            </a:r>
          </a:p>
          <a:p>
            <a:r>
              <a:rPr lang="en-US" sz="2200" dirty="0" smtClean="0"/>
              <a:t>Write programming comments , while you  develop program</a:t>
            </a:r>
          </a:p>
          <a:p>
            <a:r>
              <a:rPr lang="en-US" sz="2200" dirty="0" smtClean="0"/>
              <a:t>Perform Self qc using qc checklist , if available. If no qc checklist is available then create a qc checklist </a:t>
            </a:r>
          </a:p>
          <a:p>
            <a:r>
              <a:rPr lang="en-US" sz="2200" dirty="0" smtClean="0"/>
              <a:t>Ensure program is creating required results, all variable attributes are as mentioned in define file</a:t>
            </a:r>
          </a:p>
          <a:p>
            <a:r>
              <a:rPr lang="en-US" sz="2200" dirty="0" smtClean="0"/>
              <a:t>If you are using standard macros for creating SDTM/</a:t>
            </a:r>
            <a:r>
              <a:rPr lang="en-US" sz="2200" dirty="0" err="1" smtClean="0"/>
              <a:t>ADaMs</a:t>
            </a:r>
            <a:r>
              <a:rPr lang="en-US" sz="2200" dirty="0" smtClean="0"/>
              <a:t> ensure you understand the macro documentation well before using them.</a:t>
            </a:r>
          </a:p>
          <a:p>
            <a:r>
              <a:rPr lang="en-US" sz="2200" dirty="0" smtClean="0">
                <a:solidFill>
                  <a:srgbClr val="0070C0"/>
                </a:solidFill>
              </a:rPr>
              <a:t>Sample program &lt; Can we add one or two examples from </a:t>
            </a:r>
            <a:r>
              <a:rPr lang="en-US" sz="2200" dirty="0" err="1" smtClean="0">
                <a:solidFill>
                  <a:srgbClr val="0070C0"/>
                </a:solidFill>
              </a:rPr>
              <a:t>Davita</a:t>
            </a:r>
            <a:r>
              <a:rPr lang="en-US" sz="2200" dirty="0" smtClean="0">
                <a:solidFill>
                  <a:srgbClr val="0070C0"/>
                </a:solidFill>
              </a:rPr>
              <a:t>?&gt;</a:t>
            </a:r>
          </a:p>
          <a:p>
            <a:pPr marL="0" indent="0">
              <a:buNone/>
            </a:pPr>
            <a:endParaRPr lang="en-US" sz="2200" dirty="0" smtClean="0"/>
          </a:p>
          <a:p>
            <a:endParaRPr lang="en-US" sz="2200" dirty="0" smtClean="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187245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SDTM/</a:t>
            </a:r>
            <a:r>
              <a:rPr lang="en-US" dirty="0" err="1" smtClean="0"/>
              <a:t>ADaMs</a:t>
            </a:r>
            <a:endParaRPr lang="en-US" dirty="0"/>
          </a:p>
        </p:txBody>
      </p:sp>
      <p:sp>
        <p:nvSpPr>
          <p:cNvPr id="3" name="Content Placeholder 2"/>
          <p:cNvSpPr>
            <a:spLocks noGrp="1"/>
          </p:cNvSpPr>
          <p:nvPr>
            <p:ph idx="1"/>
          </p:nvPr>
        </p:nvSpPr>
        <p:spPr/>
        <p:txBody>
          <a:bodyPr>
            <a:normAutofit/>
          </a:bodyPr>
          <a:lstStyle/>
          <a:p>
            <a:r>
              <a:rPr lang="en-US" sz="2200" dirty="0"/>
              <a:t>Follow Programming standards/SOP, as applicable</a:t>
            </a:r>
            <a:endParaRPr lang="en-US" sz="2200" dirty="0" smtClean="0"/>
          </a:p>
          <a:p>
            <a:r>
              <a:rPr lang="en-US" sz="2200" dirty="0" smtClean="0"/>
              <a:t>If you are an independent programmer ,then you can start writing validation code once the data definition file is finalized.</a:t>
            </a:r>
          </a:p>
          <a:p>
            <a:r>
              <a:rPr lang="en-US" sz="2200" dirty="0" smtClean="0"/>
              <a:t>Objective of double programming is to create an independent code.</a:t>
            </a:r>
          </a:p>
          <a:p>
            <a:r>
              <a:rPr lang="en-US" sz="2200" dirty="0" smtClean="0"/>
              <a:t>Once the independent code is complete and the first line output is ready for validation, you can compare the datasets and try to identify reasons for differences, if any</a:t>
            </a:r>
          </a:p>
          <a:p>
            <a:r>
              <a:rPr lang="en-US" sz="2200" dirty="0" smtClean="0"/>
              <a:t>Ensure that both datasets (first line and validation) are run on same data and follow same version of data definition file</a:t>
            </a:r>
          </a:p>
          <a:p>
            <a:r>
              <a:rPr lang="en-US" sz="2200" dirty="0">
                <a:solidFill>
                  <a:srgbClr val="0070C0"/>
                </a:solidFill>
              </a:rPr>
              <a:t>Sample program &lt; Can we add one or two examples from </a:t>
            </a:r>
            <a:r>
              <a:rPr lang="en-US" sz="2200" dirty="0" err="1">
                <a:solidFill>
                  <a:srgbClr val="0070C0"/>
                </a:solidFill>
              </a:rPr>
              <a:t>Davita</a:t>
            </a:r>
            <a:r>
              <a:rPr lang="en-US" sz="2200" dirty="0">
                <a:solidFill>
                  <a:srgbClr val="0070C0"/>
                </a:solidFill>
              </a:rPr>
              <a:t>?&gt;</a:t>
            </a:r>
            <a:endParaRPr lang="en-US" sz="2200"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008858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TLFs</a:t>
            </a:r>
            <a:endParaRPr lang="en-US" dirty="0"/>
          </a:p>
        </p:txBody>
      </p:sp>
      <p:sp>
        <p:nvSpPr>
          <p:cNvPr id="3" name="Content Placeholder 2"/>
          <p:cNvSpPr>
            <a:spLocks noGrp="1"/>
          </p:cNvSpPr>
          <p:nvPr>
            <p:ph idx="1"/>
          </p:nvPr>
        </p:nvSpPr>
        <p:spPr/>
        <p:txBody>
          <a:bodyPr>
            <a:normAutofit/>
          </a:bodyPr>
          <a:lstStyle/>
          <a:p>
            <a:r>
              <a:rPr lang="en-US" sz="2200" dirty="0"/>
              <a:t>Follow Programming </a:t>
            </a:r>
            <a:r>
              <a:rPr lang="en-US" sz="2200" dirty="0" smtClean="0"/>
              <a:t>standards/SOP, </a:t>
            </a:r>
            <a:r>
              <a:rPr lang="en-US" sz="2200" dirty="0"/>
              <a:t>as applicable</a:t>
            </a:r>
          </a:p>
          <a:p>
            <a:r>
              <a:rPr lang="en-US" sz="2200" dirty="0" smtClean="0"/>
              <a:t>Program should produce a report as per Table shell (including indentation, display of percentages, titles, footnotes etc)</a:t>
            </a:r>
            <a:endParaRPr lang="en-US" sz="2200" dirty="0"/>
          </a:p>
          <a:p>
            <a:r>
              <a:rPr lang="en-US" sz="2200" dirty="0" smtClean="0"/>
              <a:t>Read SAP/ programming standards to understand how percentages need to be calculated (based on N or based on non missing values of a category etc)</a:t>
            </a:r>
          </a:p>
          <a:p>
            <a:r>
              <a:rPr lang="en-US" sz="2200" dirty="0" smtClean="0"/>
              <a:t>While creating figures, make sure that size of the figure is not too small or too large. </a:t>
            </a:r>
          </a:p>
          <a:p>
            <a:r>
              <a:rPr lang="en-US" sz="2200" dirty="0"/>
              <a:t>If you are using standard macros for creating </a:t>
            </a:r>
            <a:r>
              <a:rPr lang="en-US" sz="2200" dirty="0" smtClean="0"/>
              <a:t>TLFs </a:t>
            </a:r>
            <a:r>
              <a:rPr lang="en-US" sz="2200" dirty="0"/>
              <a:t>ensure you understand the macro documentation well before using them</a:t>
            </a:r>
            <a:r>
              <a:rPr lang="en-US" sz="2200" dirty="0" smtClean="0"/>
              <a:t>.</a:t>
            </a:r>
          </a:p>
          <a:p>
            <a:r>
              <a:rPr lang="en-US" sz="2200" dirty="0">
                <a:solidFill>
                  <a:srgbClr val="0070C0"/>
                </a:solidFill>
              </a:rPr>
              <a:t>Sample </a:t>
            </a:r>
            <a:r>
              <a:rPr lang="en-US" sz="2200" dirty="0" smtClean="0">
                <a:solidFill>
                  <a:srgbClr val="0070C0"/>
                </a:solidFill>
              </a:rPr>
              <a:t>mock shell and program </a:t>
            </a:r>
            <a:r>
              <a:rPr lang="en-US" sz="2200" dirty="0">
                <a:solidFill>
                  <a:srgbClr val="0070C0"/>
                </a:solidFill>
              </a:rPr>
              <a:t>&lt; Can we add one or two examples from </a:t>
            </a:r>
            <a:r>
              <a:rPr lang="en-US" sz="2200" dirty="0" err="1">
                <a:solidFill>
                  <a:srgbClr val="0070C0"/>
                </a:solidFill>
              </a:rPr>
              <a:t>Davita</a:t>
            </a:r>
            <a:r>
              <a:rPr lang="en-US" sz="2200" dirty="0">
                <a:solidFill>
                  <a:srgbClr val="0070C0"/>
                </a:solidFill>
              </a:rPr>
              <a:t>?&gt;</a:t>
            </a:r>
            <a:endParaRPr lang="en-US" sz="2200" dirty="0"/>
          </a:p>
          <a:p>
            <a:endParaRPr lang="en-US" sz="2200" dirty="0" smtClean="0"/>
          </a:p>
          <a:p>
            <a:endParaRPr lang="en-US" sz="2200" dirty="0" smtClean="0"/>
          </a:p>
          <a:p>
            <a:endParaRPr lang="en-US" dirty="0"/>
          </a:p>
        </p:txBody>
      </p:sp>
    </p:spTree>
    <p:extLst>
      <p:ext uri="{BB962C8B-B14F-4D97-AF65-F5344CB8AC3E}">
        <p14:creationId xmlns:p14="http://schemas.microsoft.com/office/powerpoint/2010/main" val="2672744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TLFs</a:t>
            </a:r>
            <a:endParaRPr lang="en-US" dirty="0"/>
          </a:p>
        </p:txBody>
      </p:sp>
      <p:sp>
        <p:nvSpPr>
          <p:cNvPr id="3" name="Content Placeholder 2"/>
          <p:cNvSpPr>
            <a:spLocks noGrp="1"/>
          </p:cNvSpPr>
          <p:nvPr>
            <p:ph idx="1"/>
          </p:nvPr>
        </p:nvSpPr>
        <p:spPr/>
        <p:txBody>
          <a:bodyPr>
            <a:normAutofit/>
          </a:bodyPr>
          <a:lstStyle/>
          <a:p>
            <a:r>
              <a:rPr lang="en-US" sz="2200" dirty="0"/>
              <a:t>Follow </a:t>
            </a:r>
            <a:r>
              <a:rPr lang="en-US" sz="2200" dirty="0" smtClean="0"/>
              <a:t>Programming </a:t>
            </a:r>
            <a:r>
              <a:rPr lang="en-US" sz="2200" dirty="0"/>
              <a:t>standards/SOP, as </a:t>
            </a:r>
            <a:r>
              <a:rPr lang="en-US" sz="2200" dirty="0" smtClean="0"/>
              <a:t>applicable</a:t>
            </a:r>
          </a:p>
          <a:p>
            <a:r>
              <a:rPr lang="en-US" sz="2200" dirty="0" smtClean="0"/>
              <a:t>Check for Report layout, title, footnotes, numbers presented in report, spellings etc</a:t>
            </a:r>
          </a:p>
          <a:p>
            <a:r>
              <a:rPr lang="en-US" sz="2200" dirty="0" smtClean="0"/>
              <a:t>For Listings which flow on to many pages, make sure that all pages are displaying required information.</a:t>
            </a:r>
          </a:p>
          <a:p>
            <a:r>
              <a:rPr lang="en-US" sz="2200" dirty="0" smtClean="0"/>
              <a:t>For Figures, check for correctness of numbers using the final dataset which is passed to a SAS procedure that creates figure.</a:t>
            </a:r>
          </a:p>
          <a:p>
            <a:r>
              <a:rPr lang="en-US" sz="2200" dirty="0" smtClean="0"/>
              <a:t>If possible , cross check Listings and summary tables of same domain. </a:t>
            </a:r>
            <a:r>
              <a:rPr lang="en-US" sz="2200" dirty="0" err="1" smtClean="0"/>
              <a:t>E.g</a:t>
            </a:r>
            <a:r>
              <a:rPr lang="en-US" sz="2200" dirty="0" smtClean="0"/>
              <a:t> AE listing and AE summary table</a:t>
            </a:r>
          </a:p>
          <a:p>
            <a:pPr marL="0" indent="0">
              <a:buNone/>
            </a:pPr>
            <a:r>
              <a:rPr lang="en-US" sz="2200" dirty="0" smtClean="0"/>
              <a:t>     </a:t>
            </a:r>
            <a:r>
              <a:rPr lang="en-US" sz="2200" dirty="0">
                <a:solidFill>
                  <a:srgbClr val="0070C0"/>
                </a:solidFill>
              </a:rPr>
              <a:t>Sample mock shell and program &lt; Can we add one or two examples from </a:t>
            </a:r>
            <a:r>
              <a:rPr lang="en-US" sz="2200" dirty="0" err="1">
                <a:solidFill>
                  <a:srgbClr val="0070C0"/>
                </a:solidFill>
              </a:rPr>
              <a:t>Davita</a:t>
            </a:r>
            <a:r>
              <a:rPr lang="en-US" sz="2200" dirty="0">
                <a:solidFill>
                  <a:srgbClr val="0070C0"/>
                </a:solidFill>
              </a:rPr>
              <a:t>?&gt;</a:t>
            </a:r>
            <a:endParaRPr lang="en-US" sz="2200" dirty="0"/>
          </a:p>
          <a:p>
            <a:pPr marL="0" indent="0">
              <a:buNone/>
            </a:pPr>
            <a:endParaRPr lang="en-US" sz="2200" dirty="0" smtClean="0"/>
          </a:p>
          <a:p>
            <a:endParaRPr lang="en-US" sz="2200" dirty="0"/>
          </a:p>
        </p:txBody>
      </p:sp>
    </p:spTree>
    <p:extLst>
      <p:ext uri="{BB962C8B-B14F-4D97-AF65-F5344CB8AC3E}">
        <p14:creationId xmlns:p14="http://schemas.microsoft.com/office/powerpoint/2010/main" val="3733435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9"/>
          <p:cNvSpPr txBox="1">
            <a:spLocks noChangeArrowheads="1"/>
          </p:cNvSpPr>
          <p:nvPr/>
        </p:nvSpPr>
        <p:spPr bwMode="auto">
          <a:xfrm>
            <a:off x="1247670" y="123185"/>
            <a:ext cx="7667730" cy="562615"/>
          </a:xfrm>
          <a:prstGeom prst="rect">
            <a:avLst/>
          </a:prstGeom>
          <a:noFill/>
          <a:ln w="9525">
            <a:noFill/>
            <a:round/>
            <a:headEnd/>
            <a:tailEnd/>
          </a:ln>
        </p:spPr>
        <p:txBody>
          <a:bodyPr/>
          <a:lstStyle/>
          <a:p>
            <a:pPr defTabSz="449263" eaLnBrk="0" fontAlgn="base" hangingPunct="0">
              <a:lnSpc>
                <a:spcPct val="115000"/>
              </a:lnSpc>
              <a:spcBef>
                <a:spcPct val="0"/>
              </a:spcBef>
              <a:spcAft>
                <a:spcPct val="0"/>
              </a:spcAft>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dirty="0">
                <a:solidFill>
                  <a:schemeClr val="bg1"/>
                </a:solidFill>
                <a:latin typeface="Myriad Pro" pitchFamily="34" charset="0"/>
                <a:ea typeface="+mj-ea"/>
                <a:cs typeface="+mj-cs"/>
              </a:rPr>
              <a:t>Biostatistician Role</a:t>
            </a:r>
            <a:endParaRPr lang="en-IN" sz="2800" dirty="0">
              <a:solidFill>
                <a:schemeClr val="bg1"/>
              </a:solidFill>
              <a:latin typeface="Myriad Pro" pitchFamily="34" charset="0"/>
              <a:ea typeface="+mj-ea"/>
              <a:cs typeface="+mj-cs"/>
            </a:endParaRPr>
          </a:p>
        </p:txBody>
      </p:sp>
      <p:sp>
        <p:nvSpPr>
          <p:cNvPr id="2" name="Rectangle 1"/>
          <p:cNvSpPr/>
          <p:nvPr/>
        </p:nvSpPr>
        <p:spPr>
          <a:xfrm>
            <a:off x="609600" y="990600"/>
            <a:ext cx="7924800" cy="3890489"/>
          </a:xfrm>
          <a:prstGeom prst="rect">
            <a:avLst/>
          </a:prstGeom>
        </p:spPr>
        <p:txBody>
          <a:bodyPr wrap="square">
            <a:spAutoFit/>
          </a:bodyPr>
          <a:lstStyle/>
          <a:p>
            <a:pPr>
              <a:lnSpc>
                <a:spcPct val="150000"/>
              </a:lnSpc>
            </a:pPr>
            <a:r>
              <a:rPr lang="en-US" sz="2800" dirty="0" smtClean="0"/>
              <a:t>• Protocol </a:t>
            </a:r>
            <a:r>
              <a:rPr lang="en-US" sz="2800" dirty="0"/>
              <a:t>Development</a:t>
            </a:r>
          </a:p>
          <a:p>
            <a:pPr>
              <a:lnSpc>
                <a:spcPct val="150000"/>
              </a:lnSpc>
            </a:pPr>
            <a:r>
              <a:rPr lang="en-US" sz="2800" dirty="0"/>
              <a:t>• Data Management</a:t>
            </a:r>
          </a:p>
          <a:p>
            <a:pPr>
              <a:lnSpc>
                <a:spcPct val="150000"/>
              </a:lnSpc>
            </a:pPr>
            <a:r>
              <a:rPr lang="en-US" sz="2800" dirty="0"/>
              <a:t>• Study Implementation</a:t>
            </a:r>
          </a:p>
          <a:p>
            <a:pPr>
              <a:lnSpc>
                <a:spcPct val="150000"/>
              </a:lnSpc>
            </a:pPr>
            <a:r>
              <a:rPr lang="en-US" sz="2800" dirty="0"/>
              <a:t>• Study Monitoring</a:t>
            </a:r>
          </a:p>
          <a:p>
            <a:pPr>
              <a:lnSpc>
                <a:spcPct val="150000"/>
              </a:lnSpc>
            </a:pPr>
            <a:r>
              <a:rPr lang="en-US" sz="2800" dirty="0"/>
              <a:t>• Data Analysis</a:t>
            </a:r>
          </a:p>
          <a:p>
            <a:pPr>
              <a:lnSpc>
                <a:spcPct val="150000"/>
              </a:lnSpc>
            </a:pPr>
            <a:r>
              <a:rPr lang="en-US" sz="2800" dirty="0"/>
              <a:t>• Report/Manuscript Writing</a:t>
            </a:r>
          </a:p>
        </p:txBody>
      </p:sp>
    </p:spTree>
    <p:extLst>
      <p:ext uri="{BB962C8B-B14F-4D97-AF65-F5344CB8AC3E}">
        <p14:creationId xmlns:p14="http://schemas.microsoft.com/office/powerpoint/2010/main" val="2513694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 Protocol Writing</a:t>
            </a:r>
            <a:endParaRPr lang="en-US" dirty="0"/>
          </a:p>
        </p:txBody>
      </p:sp>
      <p:sp>
        <p:nvSpPr>
          <p:cNvPr id="3" name="Content Placeholder 2"/>
          <p:cNvSpPr>
            <a:spLocks noGrp="1"/>
          </p:cNvSpPr>
          <p:nvPr>
            <p:ph idx="1"/>
          </p:nvPr>
        </p:nvSpPr>
        <p:spPr>
          <a:xfrm>
            <a:off x="411163" y="914400"/>
            <a:ext cx="8428037" cy="5410200"/>
          </a:xfrm>
        </p:spPr>
        <p:txBody>
          <a:bodyPr/>
          <a:lstStyle/>
          <a:p>
            <a:pPr>
              <a:lnSpc>
                <a:spcPct val="150000"/>
              </a:lnSpc>
            </a:pPr>
            <a:r>
              <a:rPr lang="en-US" sz="2800" dirty="0" smtClean="0"/>
              <a:t>Objectives </a:t>
            </a:r>
            <a:r>
              <a:rPr lang="en-US" sz="2800" dirty="0"/>
              <a:t>(input)</a:t>
            </a:r>
          </a:p>
          <a:p>
            <a:pPr>
              <a:lnSpc>
                <a:spcPct val="150000"/>
              </a:lnSpc>
            </a:pPr>
            <a:r>
              <a:rPr lang="en-US" sz="2800" dirty="0" smtClean="0"/>
              <a:t>Endpoints </a:t>
            </a:r>
            <a:r>
              <a:rPr lang="en-US" sz="2800" dirty="0"/>
              <a:t>(input)</a:t>
            </a:r>
          </a:p>
          <a:p>
            <a:pPr>
              <a:lnSpc>
                <a:spcPct val="150000"/>
              </a:lnSpc>
            </a:pPr>
            <a:r>
              <a:rPr lang="en-US" sz="2800" dirty="0" smtClean="0"/>
              <a:t>Study </a:t>
            </a:r>
            <a:r>
              <a:rPr lang="en-US" sz="2800" dirty="0"/>
              <a:t>Design (input)</a:t>
            </a:r>
          </a:p>
          <a:p>
            <a:pPr>
              <a:lnSpc>
                <a:spcPct val="150000"/>
              </a:lnSpc>
            </a:pPr>
            <a:r>
              <a:rPr lang="en-US" sz="2800" dirty="0" smtClean="0"/>
              <a:t>Randomization </a:t>
            </a:r>
            <a:r>
              <a:rPr lang="en-US" sz="2800" dirty="0"/>
              <a:t>procedures (writes)</a:t>
            </a:r>
          </a:p>
          <a:p>
            <a:pPr>
              <a:lnSpc>
                <a:spcPct val="150000"/>
              </a:lnSpc>
            </a:pPr>
            <a:r>
              <a:rPr lang="en-US" sz="2800" dirty="0" smtClean="0"/>
              <a:t>Allocation </a:t>
            </a:r>
            <a:r>
              <a:rPr lang="en-US" sz="2800" dirty="0"/>
              <a:t>concealment (input)</a:t>
            </a:r>
          </a:p>
          <a:p>
            <a:pPr>
              <a:lnSpc>
                <a:spcPct val="150000"/>
              </a:lnSpc>
            </a:pPr>
            <a:r>
              <a:rPr lang="en-US" sz="2800" dirty="0" smtClean="0"/>
              <a:t>Sample </a:t>
            </a:r>
            <a:r>
              <a:rPr lang="en-US" sz="2800" dirty="0"/>
              <a:t>size (writes)</a:t>
            </a:r>
          </a:p>
          <a:p>
            <a:pPr>
              <a:lnSpc>
                <a:spcPct val="150000"/>
              </a:lnSpc>
            </a:pPr>
            <a:r>
              <a:rPr lang="en-US" sz="2800" dirty="0" smtClean="0"/>
              <a:t>Analysis </a:t>
            </a:r>
            <a:r>
              <a:rPr lang="en-US" sz="2800" dirty="0"/>
              <a:t>plan (writes)</a:t>
            </a:r>
          </a:p>
        </p:txBody>
      </p:sp>
    </p:spTree>
    <p:extLst>
      <p:ext uri="{BB962C8B-B14F-4D97-AF65-F5344CB8AC3E}">
        <p14:creationId xmlns:p14="http://schemas.microsoft.com/office/powerpoint/2010/main" val="1824114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study protocol is the blueprint that all researchers </a:t>
            </a:r>
            <a:r>
              <a:rPr lang="en-US" dirty="0" smtClean="0"/>
              <a:t> follow</a:t>
            </a:r>
            <a:r>
              <a:rPr lang="en-US" dirty="0"/>
              <a:t>. </a:t>
            </a:r>
            <a:endParaRPr lang="en-US" dirty="0" smtClean="0"/>
          </a:p>
          <a:p>
            <a:pPr marL="0" indent="0">
              <a:buNone/>
            </a:pPr>
            <a:endParaRPr lang="en-US" dirty="0"/>
          </a:p>
          <a:p>
            <a:r>
              <a:rPr lang="en-US" dirty="0"/>
              <a:t>A study protocol is a document that describes, in detail, the plan for conducting the clinical study. The study protocol explains the purpose and function of the study as well as how to carry it out. </a:t>
            </a:r>
            <a:endParaRPr lang="en-US" dirty="0" smtClean="0"/>
          </a:p>
          <a:p>
            <a:endParaRPr lang="en-US" dirty="0" smtClean="0"/>
          </a:p>
          <a:p>
            <a:r>
              <a:rPr lang="en-US" dirty="0" smtClean="0"/>
              <a:t>Typically Protocol  includes following:</a:t>
            </a:r>
          </a:p>
          <a:p>
            <a:pPr marL="693738" indent="161925">
              <a:buFont typeface="Wingdings" panose="05000000000000000000" pitchFamily="2" charset="2"/>
              <a:buChar char="ü"/>
            </a:pPr>
            <a:r>
              <a:rPr lang="en-US" dirty="0"/>
              <a:t>	</a:t>
            </a:r>
            <a:r>
              <a:rPr lang="en-US" dirty="0" smtClean="0"/>
              <a:t>The </a:t>
            </a:r>
            <a:r>
              <a:rPr lang="en-US" dirty="0"/>
              <a:t>reason for the </a:t>
            </a:r>
            <a:r>
              <a:rPr lang="en-US" dirty="0" smtClean="0"/>
              <a:t>study</a:t>
            </a:r>
          </a:p>
          <a:p>
            <a:pPr marL="741363" indent="-47625">
              <a:buFont typeface="Wingdings" panose="05000000000000000000" pitchFamily="2" charset="2"/>
              <a:buChar char="ü"/>
            </a:pPr>
            <a:r>
              <a:rPr lang="en-US" dirty="0"/>
              <a:t> </a:t>
            </a:r>
            <a:r>
              <a:rPr lang="en-US" dirty="0" smtClean="0"/>
              <a:t>The </a:t>
            </a:r>
            <a:r>
              <a:rPr lang="en-US" dirty="0"/>
              <a:t>number of </a:t>
            </a:r>
            <a:r>
              <a:rPr lang="en-US" dirty="0" smtClean="0"/>
              <a:t>participants</a:t>
            </a:r>
          </a:p>
          <a:p>
            <a:pPr marL="741363" indent="-47625">
              <a:buFont typeface="Wingdings" panose="05000000000000000000" pitchFamily="2" charset="2"/>
              <a:buChar char="ü"/>
            </a:pPr>
            <a:r>
              <a:rPr lang="en-US" dirty="0"/>
              <a:t> </a:t>
            </a:r>
            <a:r>
              <a:rPr lang="en-US" dirty="0" smtClean="0"/>
              <a:t>Eligibility </a:t>
            </a:r>
            <a:r>
              <a:rPr lang="en-US" dirty="0"/>
              <a:t>and exclusion </a:t>
            </a:r>
            <a:r>
              <a:rPr lang="en-US" dirty="0" smtClean="0"/>
              <a:t>criteria</a:t>
            </a:r>
          </a:p>
          <a:p>
            <a:pPr marL="741363" indent="-47625">
              <a:buFont typeface="Wingdings" panose="05000000000000000000" pitchFamily="2" charset="2"/>
              <a:buChar char="ü"/>
            </a:pPr>
            <a:r>
              <a:rPr lang="en-US" dirty="0"/>
              <a:t> </a:t>
            </a:r>
            <a:r>
              <a:rPr lang="en-US" dirty="0" smtClean="0"/>
              <a:t>Details </a:t>
            </a:r>
            <a:r>
              <a:rPr lang="en-US" dirty="0"/>
              <a:t>of the intervention or therapy the participants will receive (such as frequency and dosages), </a:t>
            </a:r>
            <a:endParaRPr lang="en-US" dirty="0" smtClean="0"/>
          </a:p>
          <a:p>
            <a:pPr marL="741363" indent="-47625">
              <a:buFont typeface="Wingdings" panose="05000000000000000000" pitchFamily="2" charset="2"/>
              <a:buChar char="ü"/>
            </a:pPr>
            <a:r>
              <a:rPr lang="en-US" dirty="0" smtClean="0"/>
              <a:t>What </a:t>
            </a:r>
            <a:r>
              <a:rPr lang="en-US" dirty="0"/>
              <a:t>data will be </a:t>
            </a:r>
            <a:r>
              <a:rPr lang="en-US" dirty="0" smtClean="0"/>
              <a:t>gathered</a:t>
            </a:r>
          </a:p>
          <a:p>
            <a:pPr marL="741363" indent="-47625">
              <a:buFont typeface="Wingdings" panose="05000000000000000000" pitchFamily="2" charset="2"/>
              <a:buChar char="ü"/>
            </a:pPr>
            <a:r>
              <a:rPr lang="en-US" dirty="0" smtClean="0"/>
              <a:t> What </a:t>
            </a:r>
            <a:r>
              <a:rPr lang="en-US" dirty="0"/>
              <a:t>demographic information about the participants will be </a:t>
            </a:r>
            <a:r>
              <a:rPr lang="en-US" dirty="0" smtClean="0"/>
              <a:t>gathered</a:t>
            </a:r>
          </a:p>
          <a:p>
            <a:pPr marL="741363" indent="-47625">
              <a:buFont typeface="Wingdings" panose="05000000000000000000" pitchFamily="2" charset="2"/>
              <a:buChar char="ü"/>
            </a:pPr>
            <a:r>
              <a:rPr lang="en-US" dirty="0"/>
              <a:t> </a:t>
            </a:r>
            <a:r>
              <a:rPr lang="en-US" dirty="0" smtClean="0"/>
              <a:t>Steps </a:t>
            </a:r>
            <a:r>
              <a:rPr lang="en-US" dirty="0"/>
              <a:t>for clinical caregivers to carry </a:t>
            </a:r>
            <a:r>
              <a:rPr lang="en-US" dirty="0" smtClean="0"/>
              <a:t>out </a:t>
            </a:r>
          </a:p>
          <a:p>
            <a:pPr marL="741363" indent="-47625">
              <a:buFont typeface="Wingdings" panose="05000000000000000000" pitchFamily="2" charset="2"/>
              <a:buChar char="ü"/>
            </a:pPr>
            <a:r>
              <a:rPr lang="en-US" dirty="0" smtClean="0"/>
              <a:t> Study </a:t>
            </a:r>
            <a:r>
              <a:rPr lang="en-US" dirty="0"/>
              <a:t>endpoints</a:t>
            </a:r>
            <a:r>
              <a:rPr lang="en-US" dirty="0" smtClean="0"/>
              <a:t>.</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2436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 Protocol Review</a:t>
            </a:r>
            <a:endParaRPr lang="en-US" dirty="0"/>
          </a:p>
        </p:txBody>
      </p:sp>
      <p:sp>
        <p:nvSpPr>
          <p:cNvPr id="3" name="Content Placeholder 2"/>
          <p:cNvSpPr>
            <a:spLocks noGrp="1"/>
          </p:cNvSpPr>
          <p:nvPr>
            <p:ph idx="1"/>
          </p:nvPr>
        </p:nvSpPr>
        <p:spPr/>
        <p:txBody>
          <a:bodyPr/>
          <a:lstStyle/>
          <a:p>
            <a:r>
              <a:rPr lang="en-US" sz="2800" dirty="0"/>
              <a:t>It is highly recommended that </a:t>
            </a:r>
            <a:r>
              <a:rPr lang="en-US" sz="2800" dirty="0" smtClean="0"/>
              <a:t>the Biostatistician </a:t>
            </a:r>
            <a:r>
              <a:rPr lang="en-US" sz="2800" dirty="0"/>
              <a:t>reviews the full protocol prior </a:t>
            </a:r>
            <a:r>
              <a:rPr lang="en-US" sz="2800" dirty="0" smtClean="0"/>
              <a:t>to final </a:t>
            </a:r>
            <a:r>
              <a:rPr lang="en-US" sz="2800" dirty="0"/>
              <a:t>review/sign-off:</a:t>
            </a:r>
          </a:p>
          <a:p>
            <a:pPr marL="1023938" indent="0">
              <a:buNone/>
            </a:pPr>
            <a:r>
              <a:rPr lang="en-US" sz="2800" dirty="0"/>
              <a:t>– Clarity</a:t>
            </a:r>
          </a:p>
          <a:p>
            <a:pPr marL="1023938" indent="0">
              <a:buNone/>
            </a:pPr>
            <a:r>
              <a:rPr lang="en-US" sz="2800" dirty="0"/>
              <a:t>– Completeness</a:t>
            </a:r>
          </a:p>
          <a:p>
            <a:pPr marL="1023938" indent="0">
              <a:buNone/>
            </a:pPr>
            <a:r>
              <a:rPr lang="en-US" sz="2800" dirty="0"/>
              <a:t>– Consistency</a:t>
            </a:r>
          </a:p>
          <a:p>
            <a:pPr marL="1023938" indent="0">
              <a:buNone/>
            </a:pPr>
            <a:r>
              <a:rPr lang="en-US" sz="2800" dirty="0"/>
              <a:t>– Data quality issues</a:t>
            </a:r>
          </a:p>
          <a:p>
            <a:pPr marL="1023938" indent="0">
              <a:buNone/>
            </a:pPr>
            <a:r>
              <a:rPr lang="en-US" sz="2800" dirty="0"/>
              <a:t>– Feasibility</a:t>
            </a:r>
          </a:p>
        </p:txBody>
      </p:sp>
    </p:spTree>
    <p:extLst>
      <p:ext uri="{BB962C8B-B14F-4D97-AF65-F5344CB8AC3E}">
        <p14:creationId xmlns:p14="http://schemas.microsoft.com/office/powerpoint/2010/main" val="9008287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Development</a:t>
            </a:r>
          </a:p>
        </p:txBody>
      </p:sp>
      <p:sp>
        <p:nvSpPr>
          <p:cNvPr id="3" name="Content Placeholder 2"/>
          <p:cNvSpPr>
            <a:spLocks noGrp="1"/>
          </p:cNvSpPr>
          <p:nvPr>
            <p:ph idx="1"/>
          </p:nvPr>
        </p:nvSpPr>
        <p:spPr>
          <a:xfrm>
            <a:off x="411163" y="914400"/>
            <a:ext cx="8428037" cy="4267199"/>
          </a:xfrm>
        </p:spPr>
        <p:txBody>
          <a:bodyPr/>
          <a:lstStyle/>
          <a:p>
            <a:pPr>
              <a:lnSpc>
                <a:spcPct val="150000"/>
              </a:lnSpc>
            </a:pPr>
            <a:r>
              <a:rPr lang="en-US" sz="2800" dirty="0" smtClean="0"/>
              <a:t>Objectives			</a:t>
            </a:r>
            <a:r>
              <a:rPr lang="en-US" sz="2800" dirty="0"/>
              <a:t>	</a:t>
            </a:r>
            <a:r>
              <a:rPr lang="en-US" sz="2800" dirty="0" smtClean="0"/>
              <a:t>PI</a:t>
            </a:r>
            <a:endParaRPr lang="en-US" sz="2800" dirty="0"/>
          </a:p>
          <a:p>
            <a:pPr>
              <a:lnSpc>
                <a:spcPct val="150000"/>
              </a:lnSpc>
            </a:pPr>
            <a:r>
              <a:rPr lang="en-US" sz="2800" dirty="0" smtClean="0"/>
              <a:t>Definition </a:t>
            </a:r>
            <a:r>
              <a:rPr lang="en-US" sz="2800" dirty="0"/>
              <a:t>of Endpoints</a:t>
            </a:r>
          </a:p>
          <a:p>
            <a:pPr>
              <a:lnSpc>
                <a:spcPct val="150000"/>
              </a:lnSpc>
            </a:pPr>
            <a:r>
              <a:rPr lang="en-US" sz="2800" dirty="0" smtClean="0"/>
              <a:t>Study </a:t>
            </a:r>
            <a:r>
              <a:rPr lang="en-US" sz="2800" dirty="0"/>
              <a:t>Design</a:t>
            </a:r>
          </a:p>
          <a:p>
            <a:pPr>
              <a:lnSpc>
                <a:spcPct val="150000"/>
              </a:lnSpc>
            </a:pPr>
            <a:r>
              <a:rPr lang="en-US" sz="2800" dirty="0" smtClean="0"/>
              <a:t>Sample </a:t>
            </a:r>
            <a:r>
              <a:rPr lang="en-US" sz="2800" dirty="0"/>
              <a:t>size</a:t>
            </a:r>
          </a:p>
          <a:p>
            <a:pPr>
              <a:lnSpc>
                <a:spcPct val="150000"/>
              </a:lnSpc>
            </a:pPr>
            <a:r>
              <a:rPr lang="en-US" sz="2800" dirty="0" smtClean="0"/>
              <a:t>Analysis Plan				BS</a:t>
            </a:r>
            <a:endParaRPr lang="en-US" sz="2800" dirty="0"/>
          </a:p>
        </p:txBody>
      </p:sp>
      <p:sp>
        <p:nvSpPr>
          <p:cNvPr id="4" name="Up-Down Arrow 3"/>
          <p:cNvSpPr/>
          <p:nvPr/>
        </p:nvSpPr>
        <p:spPr>
          <a:xfrm>
            <a:off x="6096000" y="1524000"/>
            <a:ext cx="304800" cy="2514600"/>
          </a:xfrm>
          <a:prstGeom prst="upDownArrow">
            <a:avLst/>
          </a:prstGeom>
          <a:gradFill>
            <a:gsLst>
              <a:gs pos="0">
                <a:srgbClr val="DDEBCF">
                  <a:lumMod val="82000"/>
                </a:srgbClr>
              </a:gs>
              <a:gs pos="38000">
                <a:srgbClr val="9CB86E">
                  <a:lumMod val="60000"/>
                </a:srgbClr>
              </a:gs>
              <a:gs pos="100000">
                <a:srgbClr val="156B13"/>
              </a:gs>
            </a:gsLst>
            <a:lin ang="5400000" scaled="0"/>
          </a:gradFill>
          <a:ln w="9525">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 y="5867400"/>
            <a:ext cx="8229600" cy="5334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PI: Principal/Clinical Investigator; BS: Study Biostatistician</a:t>
            </a:r>
            <a:endParaRPr lang="en-US" sz="1600" dirty="0">
              <a:solidFill>
                <a:schemeClr val="tx1"/>
              </a:solidFill>
            </a:endParaRPr>
          </a:p>
        </p:txBody>
      </p:sp>
    </p:spTree>
    <p:extLst>
      <p:ext uri="{BB962C8B-B14F-4D97-AF65-F5344CB8AC3E}">
        <p14:creationId xmlns:p14="http://schemas.microsoft.com/office/powerpoint/2010/main" val="957091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and endpoints</a:t>
            </a:r>
            <a:endParaRPr lang="en-US" dirty="0"/>
          </a:p>
        </p:txBody>
      </p:sp>
      <p:sp>
        <p:nvSpPr>
          <p:cNvPr id="3" name="Content Placeholder 2"/>
          <p:cNvSpPr>
            <a:spLocks noGrp="1"/>
          </p:cNvSpPr>
          <p:nvPr>
            <p:ph idx="1"/>
          </p:nvPr>
        </p:nvSpPr>
        <p:spPr>
          <a:xfrm>
            <a:off x="381000" y="838200"/>
            <a:ext cx="8428037" cy="4525963"/>
          </a:xfrm>
        </p:spPr>
        <p:txBody>
          <a:bodyPr/>
          <a:lstStyle/>
          <a:p>
            <a:pPr marL="0" indent="0">
              <a:lnSpc>
                <a:spcPct val="150000"/>
              </a:lnSpc>
              <a:buNone/>
            </a:pPr>
            <a:r>
              <a:rPr lang="en-US" sz="2800" dirty="0" smtClean="0"/>
              <a:t>Based on the objective/clinical research question</a:t>
            </a:r>
          </a:p>
          <a:p>
            <a:pPr>
              <a:lnSpc>
                <a:spcPct val="150000"/>
              </a:lnSpc>
            </a:pPr>
            <a:r>
              <a:rPr lang="en-US" sz="2800" dirty="0" smtClean="0"/>
              <a:t>Valuable information on key design inputs</a:t>
            </a:r>
          </a:p>
          <a:p>
            <a:pPr>
              <a:lnSpc>
                <a:spcPct val="150000"/>
              </a:lnSpc>
            </a:pPr>
            <a:r>
              <a:rPr lang="en-US" sz="2800" dirty="0" smtClean="0"/>
              <a:t>Clear specification of hypotheses to be tested (or parameters to be estimated)</a:t>
            </a:r>
          </a:p>
          <a:p>
            <a:pPr>
              <a:lnSpc>
                <a:spcPct val="150000"/>
              </a:lnSpc>
            </a:pPr>
            <a:r>
              <a:rPr lang="en-US" sz="2800" dirty="0" smtClean="0"/>
              <a:t>Selection and definition of endpoints (Primary outcome variable)</a:t>
            </a:r>
            <a:endParaRPr lang="en-US" sz="2800" dirty="0"/>
          </a:p>
        </p:txBody>
      </p:sp>
    </p:spTree>
    <p:extLst>
      <p:ext uri="{BB962C8B-B14F-4D97-AF65-F5344CB8AC3E}">
        <p14:creationId xmlns:p14="http://schemas.microsoft.com/office/powerpoint/2010/main" val="38863830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Design</a:t>
            </a:r>
          </a:p>
        </p:txBody>
      </p:sp>
      <p:sp>
        <p:nvSpPr>
          <p:cNvPr id="3" name="Content Placeholder 2"/>
          <p:cNvSpPr>
            <a:spLocks noGrp="1"/>
          </p:cNvSpPr>
          <p:nvPr>
            <p:ph idx="1"/>
          </p:nvPr>
        </p:nvSpPr>
        <p:spPr>
          <a:xfrm>
            <a:off x="411163" y="914400"/>
            <a:ext cx="8428037" cy="5181600"/>
          </a:xfrm>
        </p:spPr>
        <p:txBody>
          <a:bodyPr/>
          <a:lstStyle/>
          <a:p>
            <a:r>
              <a:rPr lang="en-US" sz="2800" dirty="0"/>
              <a:t>Is the study design appropriate to </a:t>
            </a:r>
            <a:r>
              <a:rPr lang="en-US" sz="2800" dirty="0" smtClean="0"/>
              <a:t>provide the </a:t>
            </a:r>
            <a:r>
              <a:rPr lang="en-US" sz="2800" dirty="0"/>
              <a:t>data needed to answer the objectives</a:t>
            </a:r>
            <a:r>
              <a:rPr lang="en-US" sz="2800" dirty="0" smtClean="0"/>
              <a:t>?</a:t>
            </a:r>
          </a:p>
          <a:p>
            <a:r>
              <a:rPr lang="en-US" sz="2800" dirty="0" smtClean="0"/>
              <a:t>Eligibility criteria</a:t>
            </a:r>
            <a:endParaRPr lang="en-US" sz="2800" dirty="0"/>
          </a:p>
          <a:p>
            <a:r>
              <a:rPr lang="en-US" sz="2800" dirty="0" smtClean="0"/>
              <a:t>Selection/recruitment </a:t>
            </a:r>
            <a:r>
              <a:rPr lang="en-US" sz="2800" dirty="0"/>
              <a:t>of Participants</a:t>
            </a:r>
            <a:r>
              <a:rPr lang="en-US" sz="2800" dirty="0" smtClean="0"/>
              <a:t>:</a:t>
            </a:r>
          </a:p>
          <a:p>
            <a:pPr marL="1146175" indent="-231775">
              <a:buNone/>
            </a:pPr>
            <a:r>
              <a:rPr lang="en-US" sz="2800" dirty="0" smtClean="0"/>
              <a:t>- Define </a:t>
            </a:r>
            <a:r>
              <a:rPr lang="en-US" sz="2800" dirty="0"/>
              <a:t>procedures for minimizing </a:t>
            </a:r>
            <a:r>
              <a:rPr lang="en-US" sz="2800" dirty="0" smtClean="0"/>
              <a:t>selection bias</a:t>
            </a:r>
            <a:endParaRPr lang="en-US" sz="2800" dirty="0"/>
          </a:p>
          <a:p>
            <a:pPr marL="1092200" indent="-177800">
              <a:buNone/>
            </a:pPr>
            <a:r>
              <a:rPr lang="en-US" sz="2800" dirty="0" smtClean="0"/>
              <a:t>- If </a:t>
            </a:r>
            <a:r>
              <a:rPr lang="en-US" sz="2800" dirty="0"/>
              <a:t>an RCT, define randomization </a:t>
            </a:r>
            <a:r>
              <a:rPr lang="en-US" sz="2800" dirty="0" smtClean="0"/>
              <a:t>procedures (</a:t>
            </a:r>
            <a:r>
              <a:rPr lang="en-US" sz="2800" dirty="0"/>
              <a:t>sequence </a:t>
            </a:r>
            <a:r>
              <a:rPr lang="en-US" sz="2800" dirty="0" smtClean="0"/>
              <a:t>generation</a:t>
            </a:r>
            <a:r>
              <a:rPr lang="en-US" sz="2800" dirty="0"/>
              <a:t>, and </a:t>
            </a:r>
            <a:r>
              <a:rPr lang="en-US" sz="2800" dirty="0" smtClean="0"/>
              <a:t>allocation concealment</a:t>
            </a:r>
            <a:r>
              <a:rPr lang="en-US" sz="2800" dirty="0"/>
              <a:t>), blinding</a:t>
            </a:r>
          </a:p>
          <a:p>
            <a:r>
              <a:rPr lang="en-US" sz="2800" dirty="0" smtClean="0"/>
              <a:t>Length </a:t>
            </a:r>
            <a:r>
              <a:rPr lang="en-US" sz="2800" dirty="0"/>
              <a:t>of follow up and frequency </a:t>
            </a:r>
            <a:r>
              <a:rPr lang="en-US" sz="2800" dirty="0" smtClean="0"/>
              <a:t>of contacts</a:t>
            </a:r>
            <a:endParaRPr lang="en-US" sz="2800" dirty="0"/>
          </a:p>
        </p:txBody>
      </p:sp>
    </p:spTree>
    <p:extLst>
      <p:ext uri="{BB962C8B-B14F-4D97-AF65-F5344CB8AC3E}">
        <p14:creationId xmlns:p14="http://schemas.microsoft.com/office/powerpoint/2010/main" val="351210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Size</a:t>
            </a:r>
            <a:endParaRPr lang="en-US" dirty="0"/>
          </a:p>
        </p:txBody>
      </p:sp>
      <p:sp>
        <p:nvSpPr>
          <p:cNvPr id="3" name="Content Placeholder 2"/>
          <p:cNvSpPr>
            <a:spLocks noGrp="1"/>
          </p:cNvSpPr>
          <p:nvPr>
            <p:ph idx="1"/>
          </p:nvPr>
        </p:nvSpPr>
        <p:spPr>
          <a:xfrm>
            <a:off x="411163" y="914400"/>
            <a:ext cx="8428037" cy="5410200"/>
          </a:xfrm>
        </p:spPr>
        <p:txBody>
          <a:bodyPr/>
          <a:lstStyle/>
          <a:p>
            <a:pPr>
              <a:lnSpc>
                <a:spcPct val="150000"/>
              </a:lnSpc>
            </a:pPr>
            <a:r>
              <a:rPr lang="en-US" sz="2800" dirty="0"/>
              <a:t>Justification in terms of power or </a:t>
            </a:r>
            <a:r>
              <a:rPr lang="en-US" sz="2800" dirty="0" smtClean="0"/>
              <a:t>precision for </a:t>
            </a:r>
            <a:r>
              <a:rPr lang="en-US" sz="2800" dirty="0"/>
              <a:t>the primary endpoint</a:t>
            </a:r>
          </a:p>
          <a:p>
            <a:pPr>
              <a:lnSpc>
                <a:spcPct val="150000"/>
              </a:lnSpc>
            </a:pPr>
            <a:r>
              <a:rPr lang="en-US" sz="2800" dirty="0" smtClean="0"/>
              <a:t>Method </a:t>
            </a:r>
            <a:r>
              <a:rPr lang="en-US" sz="2800" dirty="0"/>
              <a:t>used to calculate the sample size</a:t>
            </a:r>
          </a:p>
          <a:p>
            <a:pPr marL="804863" indent="-341313">
              <a:buNone/>
            </a:pPr>
            <a:r>
              <a:rPr lang="en-US" sz="2800" dirty="0"/>
              <a:t>– Should be consistent with the primary </a:t>
            </a:r>
            <a:r>
              <a:rPr lang="en-US" sz="2800" dirty="0" smtClean="0"/>
              <a:t>method for </a:t>
            </a:r>
            <a:r>
              <a:rPr lang="en-US" sz="2800" dirty="0"/>
              <a:t>data analysis, and appropriate for the </a:t>
            </a:r>
            <a:r>
              <a:rPr lang="en-US" sz="2800" dirty="0" smtClean="0"/>
              <a:t>study design</a:t>
            </a:r>
            <a:endParaRPr lang="en-US" sz="2800" dirty="0"/>
          </a:p>
          <a:p>
            <a:pPr>
              <a:lnSpc>
                <a:spcPct val="150000"/>
              </a:lnSpc>
            </a:pPr>
            <a:r>
              <a:rPr lang="en-US" sz="2800" dirty="0" smtClean="0"/>
              <a:t>Historical </a:t>
            </a:r>
            <a:r>
              <a:rPr lang="en-US" sz="2800" dirty="0"/>
              <a:t>data to support the assumptions</a:t>
            </a:r>
          </a:p>
          <a:p>
            <a:pPr>
              <a:lnSpc>
                <a:spcPct val="150000"/>
              </a:lnSpc>
            </a:pPr>
            <a:r>
              <a:rPr lang="en-US" sz="2800" dirty="0" smtClean="0"/>
              <a:t>Justification </a:t>
            </a:r>
            <a:r>
              <a:rPr lang="en-US" sz="2800" dirty="0"/>
              <a:t>in terms of feasibility</a:t>
            </a:r>
          </a:p>
        </p:txBody>
      </p:sp>
    </p:spTree>
    <p:extLst>
      <p:ext uri="{BB962C8B-B14F-4D97-AF65-F5344CB8AC3E}">
        <p14:creationId xmlns:p14="http://schemas.microsoft.com/office/powerpoint/2010/main" val="1165443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 Plan Summary</a:t>
            </a:r>
            <a:endParaRPr lang="en-US" dirty="0"/>
          </a:p>
        </p:txBody>
      </p:sp>
      <p:sp>
        <p:nvSpPr>
          <p:cNvPr id="3" name="Content Placeholder 2"/>
          <p:cNvSpPr>
            <a:spLocks noGrp="1"/>
          </p:cNvSpPr>
          <p:nvPr>
            <p:ph idx="1"/>
          </p:nvPr>
        </p:nvSpPr>
        <p:spPr>
          <a:xfrm>
            <a:off x="411163" y="914400"/>
            <a:ext cx="8428037" cy="5486400"/>
          </a:xfrm>
        </p:spPr>
        <p:txBody>
          <a:bodyPr/>
          <a:lstStyle/>
          <a:p>
            <a:r>
              <a:rPr lang="en-US" sz="2700" dirty="0"/>
              <a:t>Provides the statistical </a:t>
            </a:r>
            <a:r>
              <a:rPr lang="en-US" sz="2700" dirty="0" smtClean="0"/>
              <a:t>methodology for </a:t>
            </a:r>
            <a:r>
              <a:rPr lang="en-US" sz="2700" dirty="0"/>
              <a:t>the assessment of the </a:t>
            </a:r>
            <a:r>
              <a:rPr lang="en-US" sz="2700" dirty="0" smtClean="0"/>
              <a:t>primary objective(s</a:t>
            </a:r>
            <a:r>
              <a:rPr lang="en-US" sz="2700" dirty="0"/>
              <a:t>):</a:t>
            </a:r>
          </a:p>
          <a:p>
            <a:pPr marL="736600" indent="0">
              <a:buNone/>
            </a:pPr>
            <a:r>
              <a:rPr lang="en-US" sz="2700" dirty="0"/>
              <a:t>– Statistical Hypotheses and </a:t>
            </a:r>
            <a:r>
              <a:rPr lang="en-US" sz="2700" dirty="0" smtClean="0"/>
              <a:t>testing procedures</a:t>
            </a:r>
            <a:endParaRPr lang="en-US" sz="2700" dirty="0"/>
          </a:p>
          <a:p>
            <a:pPr marL="736600" indent="0">
              <a:buNone/>
            </a:pPr>
            <a:r>
              <a:rPr lang="en-US" sz="2700" dirty="0"/>
              <a:t>– Primary Analysis </a:t>
            </a:r>
            <a:r>
              <a:rPr lang="en-US" sz="2700" dirty="0" smtClean="0"/>
              <a:t>Population</a:t>
            </a:r>
          </a:p>
          <a:p>
            <a:pPr marL="736600" indent="0">
              <a:buNone/>
            </a:pPr>
            <a:r>
              <a:rPr lang="en-US" sz="2700" dirty="0"/>
              <a:t>– </a:t>
            </a:r>
            <a:r>
              <a:rPr lang="en-US" sz="2700" dirty="0" smtClean="0"/>
              <a:t>Secondary </a:t>
            </a:r>
            <a:r>
              <a:rPr lang="en-US" sz="2700" dirty="0"/>
              <a:t>analysis</a:t>
            </a:r>
          </a:p>
          <a:p>
            <a:pPr marL="736600" indent="0">
              <a:buNone/>
            </a:pPr>
            <a:r>
              <a:rPr lang="en-US" sz="2700" dirty="0" smtClean="0"/>
              <a:t>– Sensitivity analysis</a:t>
            </a:r>
          </a:p>
          <a:p>
            <a:pPr>
              <a:lnSpc>
                <a:spcPct val="150000"/>
              </a:lnSpc>
            </a:pPr>
            <a:r>
              <a:rPr lang="en-US" sz="2700" dirty="0"/>
              <a:t>Missing data</a:t>
            </a:r>
          </a:p>
          <a:p>
            <a:r>
              <a:rPr lang="en-US" sz="2700" dirty="0" smtClean="0"/>
              <a:t>Multiplicity </a:t>
            </a:r>
            <a:r>
              <a:rPr lang="en-US" sz="2700" dirty="0"/>
              <a:t>of testing</a:t>
            </a:r>
          </a:p>
          <a:p>
            <a:r>
              <a:rPr lang="en-US" sz="2700" dirty="0" smtClean="0"/>
              <a:t>Subgroup </a:t>
            </a:r>
            <a:r>
              <a:rPr lang="en-US" sz="2700" dirty="0"/>
              <a:t>analyses, </a:t>
            </a:r>
            <a:r>
              <a:rPr lang="en-US" sz="2700" dirty="0" smtClean="0"/>
              <a:t>covariates</a:t>
            </a:r>
          </a:p>
          <a:p>
            <a:r>
              <a:rPr lang="en-US" sz="2700" dirty="0" smtClean="0"/>
              <a:t>Statistical method(s) for Secondary or Exploratory objectives(s)</a:t>
            </a:r>
            <a:endParaRPr lang="en-US" sz="2700" dirty="0"/>
          </a:p>
        </p:txBody>
      </p:sp>
    </p:spTree>
    <p:extLst>
      <p:ext uri="{BB962C8B-B14F-4D97-AF65-F5344CB8AC3E}">
        <p14:creationId xmlns:p14="http://schemas.microsoft.com/office/powerpoint/2010/main" val="29859141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Analysis Plan Summary</a:t>
            </a:r>
          </a:p>
        </p:txBody>
      </p:sp>
      <p:sp>
        <p:nvSpPr>
          <p:cNvPr id="3" name="Content Placeholder 2"/>
          <p:cNvSpPr>
            <a:spLocks noGrp="1"/>
          </p:cNvSpPr>
          <p:nvPr>
            <p:ph idx="1"/>
          </p:nvPr>
        </p:nvSpPr>
        <p:spPr/>
        <p:txBody>
          <a:bodyPr/>
          <a:lstStyle/>
          <a:p>
            <a:r>
              <a:rPr lang="en-US" sz="2800" dirty="0"/>
              <a:t>Discusses statistical methods to be used in planned interim analyses, if any (Role of a DSMB).</a:t>
            </a:r>
          </a:p>
          <a:p>
            <a:pPr>
              <a:lnSpc>
                <a:spcPct val="150000"/>
              </a:lnSpc>
            </a:pPr>
            <a:r>
              <a:rPr lang="en-US" sz="2800" dirty="0" smtClean="0"/>
              <a:t>Purposes</a:t>
            </a:r>
            <a:r>
              <a:rPr lang="en-US" sz="2800" dirty="0"/>
              <a:t>:</a:t>
            </a:r>
          </a:p>
          <a:p>
            <a:pPr marL="860425" indent="0">
              <a:buNone/>
            </a:pPr>
            <a:r>
              <a:rPr lang="en-US" sz="2800" dirty="0"/>
              <a:t>– Assuring objectives can be achieved</a:t>
            </a:r>
          </a:p>
          <a:p>
            <a:pPr marL="860425" indent="0">
              <a:buNone/>
            </a:pPr>
            <a:r>
              <a:rPr lang="en-US" sz="2800" dirty="0"/>
              <a:t>– Justifying design and data </a:t>
            </a:r>
            <a:r>
              <a:rPr lang="en-US" sz="2800" dirty="0" smtClean="0"/>
              <a:t>collection</a:t>
            </a:r>
          </a:p>
          <a:p>
            <a:pPr marL="860425" indent="0">
              <a:buNone/>
            </a:pPr>
            <a:r>
              <a:rPr lang="en-US" sz="2800" dirty="0"/>
              <a:t>– </a:t>
            </a:r>
            <a:r>
              <a:rPr lang="en-US" sz="2800" dirty="0" smtClean="0"/>
              <a:t>Justifying the statistical test and procedure</a:t>
            </a:r>
            <a:endParaRPr lang="en-US" sz="2800" dirty="0"/>
          </a:p>
        </p:txBody>
      </p:sp>
    </p:spTree>
    <p:extLst>
      <p:ext uri="{BB962C8B-B14F-4D97-AF65-F5344CB8AC3E}">
        <p14:creationId xmlns:p14="http://schemas.microsoft.com/office/powerpoint/2010/main" val="3524854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to Data Management</a:t>
            </a:r>
            <a:endParaRPr lang="en-US" dirty="0"/>
          </a:p>
        </p:txBody>
      </p:sp>
      <p:sp>
        <p:nvSpPr>
          <p:cNvPr id="3" name="Content Placeholder 2"/>
          <p:cNvSpPr>
            <a:spLocks noGrp="1"/>
          </p:cNvSpPr>
          <p:nvPr>
            <p:ph idx="1"/>
          </p:nvPr>
        </p:nvSpPr>
        <p:spPr/>
        <p:txBody>
          <a:bodyPr/>
          <a:lstStyle/>
          <a:p>
            <a:r>
              <a:rPr lang="en-US" sz="2800" dirty="0"/>
              <a:t>CRF Development:</a:t>
            </a:r>
          </a:p>
          <a:p>
            <a:pPr marL="860425" indent="0">
              <a:buNone/>
            </a:pPr>
            <a:r>
              <a:rPr lang="en-US" sz="2800" dirty="0"/>
              <a:t>– Content</a:t>
            </a:r>
          </a:p>
          <a:p>
            <a:pPr marL="860425" indent="0">
              <a:buNone/>
            </a:pPr>
            <a:r>
              <a:rPr lang="en-US" sz="2800" dirty="0"/>
              <a:t>– Design</a:t>
            </a:r>
          </a:p>
          <a:p>
            <a:r>
              <a:rPr lang="en-US" sz="2800" dirty="0" smtClean="0"/>
              <a:t>Dataset </a:t>
            </a:r>
            <a:r>
              <a:rPr lang="en-US" sz="2800" dirty="0"/>
              <a:t>specification:</a:t>
            </a:r>
          </a:p>
          <a:p>
            <a:pPr marL="860425" indent="0">
              <a:buNone/>
            </a:pPr>
            <a:r>
              <a:rPr lang="en-US" sz="2800" dirty="0"/>
              <a:t>– Annotation of CRFs</a:t>
            </a:r>
          </a:p>
          <a:p>
            <a:pPr marL="860425" indent="0">
              <a:buNone/>
            </a:pPr>
            <a:r>
              <a:rPr lang="en-US" sz="2800" dirty="0"/>
              <a:t>– Record Layout</a:t>
            </a:r>
          </a:p>
          <a:p>
            <a:r>
              <a:rPr lang="en-US" sz="2800" dirty="0" smtClean="0"/>
              <a:t>Validation</a:t>
            </a:r>
            <a:r>
              <a:rPr lang="en-US" sz="2800" dirty="0"/>
              <a:t>:</a:t>
            </a:r>
          </a:p>
          <a:p>
            <a:pPr marL="860425" indent="0">
              <a:buNone/>
            </a:pPr>
            <a:r>
              <a:rPr lang="en-US" sz="2800" dirty="0"/>
              <a:t>– Error checking specification</a:t>
            </a:r>
          </a:p>
          <a:p>
            <a:pPr marL="860425" indent="0">
              <a:buNone/>
            </a:pPr>
            <a:r>
              <a:rPr lang="en-US" sz="2800" dirty="0"/>
              <a:t>– Test data</a:t>
            </a:r>
          </a:p>
        </p:txBody>
      </p:sp>
    </p:spTree>
    <p:extLst>
      <p:ext uri="{BB962C8B-B14F-4D97-AF65-F5344CB8AC3E}">
        <p14:creationId xmlns:p14="http://schemas.microsoft.com/office/powerpoint/2010/main" val="22657562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Implementation</a:t>
            </a:r>
            <a:endParaRPr lang="en-US" dirty="0"/>
          </a:p>
        </p:txBody>
      </p:sp>
      <p:sp>
        <p:nvSpPr>
          <p:cNvPr id="3" name="Content Placeholder 2"/>
          <p:cNvSpPr>
            <a:spLocks noGrp="1"/>
          </p:cNvSpPr>
          <p:nvPr>
            <p:ph idx="1"/>
          </p:nvPr>
        </p:nvSpPr>
        <p:spPr/>
        <p:txBody>
          <a:bodyPr/>
          <a:lstStyle/>
          <a:p>
            <a:pPr>
              <a:lnSpc>
                <a:spcPct val="150000"/>
              </a:lnSpc>
            </a:pPr>
            <a:r>
              <a:rPr lang="en-US" sz="2800" dirty="0"/>
              <a:t>Sampling Selection</a:t>
            </a:r>
          </a:p>
          <a:p>
            <a:pPr>
              <a:lnSpc>
                <a:spcPct val="150000"/>
              </a:lnSpc>
            </a:pPr>
            <a:r>
              <a:rPr lang="en-US" sz="2800" dirty="0" smtClean="0"/>
              <a:t>Implementation </a:t>
            </a:r>
            <a:r>
              <a:rPr lang="en-US" sz="2800" dirty="0"/>
              <a:t>of </a:t>
            </a:r>
            <a:r>
              <a:rPr lang="en-US" sz="2800" dirty="0" smtClean="0"/>
              <a:t>Randomization procedures</a:t>
            </a:r>
            <a:endParaRPr lang="en-US" sz="2800" dirty="0"/>
          </a:p>
          <a:p>
            <a:pPr marL="1092200" indent="-231775">
              <a:buNone/>
            </a:pPr>
            <a:r>
              <a:rPr lang="en-US" sz="2800" dirty="0"/>
              <a:t>– Typically performed by an I</a:t>
            </a:r>
            <a:r>
              <a:rPr lang="en-US" sz="2800" dirty="0" smtClean="0"/>
              <a:t>ndependent </a:t>
            </a:r>
            <a:r>
              <a:rPr lang="en-US" sz="2800" dirty="0"/>
              <a:t>B</a:t>
            </a:r>
            <a:r>
              <a:rPr lang="en-US" sz="2800" dirty="0" smtClean="0"/>
              <a:t>iostatistician </a:t>
            </a:r>
            <a:r>
              <a:rPr lang="en-US" sz="2800" dirty="0"/>
              <a:t>with the </a:t>
            </a:r>
            <a:r>
              <a:rPr lang="en-US" sz="2800" dirty="0" smtClean="0"/>
              <a:t>instructions provided </a:t>
            </a:r>
            <a:r>
              <a:rPr lang="en-US" sz="2800" dirty="0"/>
              <a:t>by the </a:t>
            </a:r>
            <a:r>
              <a:rPr lang="en-US" sz="2800" dirty="0" smtClean="0"/>
              <a:t>Study Biostatistician(e.g. Block size)</a:t>
            </a:r>
            <a:endParaRPr lang="en-US" sz="2800" dirty="0"/>
          </a:p>
        </p:txBody>
      </p:sp>
    </p:spTree>
    <p:extLst>
      <p:ext uri="{BB962C8B-B14F-4D97-AF65-F5344CB8AC3E}">
        <p14:creationId xmlns:p14="http://schemas.microsoft.com/office/powerpoint/2010/main" val="39269791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Monitoring</a:t>
            </a:r>
            <a:endParaRPr lang="en-US" dirty="0"/>
          </a:p>
        </p:txBody>
      </p:sp>
      <p:sp>
        <p:nvSpPr>
          <p:cNvPr id="3" name="Content Placeholder 2"/>
          <p:cNvSpPr>
            <a:spLocks noGrp="1"/>
          </p:cNvSpPr>
          <p:nvPr>
            <p:ph idx="1"/>
          </p:nvPr>
        </p:nvSpPr>
        <p:spPr/>
        <p:txBody>
          <a:bodyPr/>
          <a:lstStyle/>
          <a:p>
            <a:pPr>
              <a:lnSpc>
                <a:spcPct val="150000"/>
              </a:lnSpc>
            </a:pPr>
            <a:r>
              <a:rPr lang="en-US" sz="2800" dirty="0"/>
              <a:t>Monitoring for Quality</a:t>
            </a:r>
          </a:p>
          <a:p>
            <a:pPr>
              <a:lnSpc>
                <a:spcPct val="150000"/>
              </a:lnSpc>
            </a:pPr>
            <a:r>
              <a:rPr lang="en-US" sz="2800" dirty="0" smtClean="0"/>
              <a:t>Monitoring </a:t>
            </a:r>
            <a:r>
              <a:rPr lang="en-US" sz="2800" dirty="0"/>
              <a:t>for Safety/Efficacy:</a:t>
            </a:r>
          </a:p>
          <a:p>
            <a:pPr marL="1092200" indent="0">
              <a:lnSpc>
                <a:spcPct val="150000"/>
              </a:lnSpc>
              <a:buNone/>
            </a:pPr>
            <a:r>
              <a:rPr lang="en-US" sz="2800" dirty="0"/>
              <a:t>– Use of an Independent Biostatistician</a:t>
            </a:r>
          </a:p>
          <a:p>
            <a:pPr marL="1309688" indent="-217488">
              <a:buNone/>
            </a:pPr>
            <a:r>
              <a:rPr lang="en-US" sz="2800" dirty="0"/>
              <a:t>– </a:t>
            </a:r>
            <a:r>
              <a:rPr lang="en-US" sz="2800" dirty="0" smtClean="0"/>
              <a:t>Study Biostatistician still responsible </a:t>
            </a:r>
            <a:r>
              <a:rPr lang="en-US" sz="2800" dirty="0"/>
              <a:t>for the content</a:t>
            </a:r>
            <a:r>
              <a:rPr lang="en-US" sz="2800" dirty="0" smtClean="0"/>
              <a:t>, analysis </a:t>
            </a:r>
            <a:r>
              <a:rPr lang="en-US" sz="2800" dirty="0"/>
              <a:t>methodology, and </a:t>
            </a:r>
            <a:r>
              <a:rPr lang="en-US" sz="2800" dirty="0" smtClean="0"/>
              <a:t>data transfer </a:t>
            </a:r>
            <a:r>
              <a:rPr lang="en-US" sz="2800" dirty="0"/>
              <a:t>coordination</a:t>
            </a:r>
          </a:p>
        </p:txBody>
      </p:sp>
    </p:spTree>
    <p:extLst>
      <p:ext uri="{BB962C8B-B14F-4D97-AF65-F5344CB8AC3E}">
        <p14:creationId xmlns:p14="http://schemas.microsoft.com/office/powerpoint/2010/main" val="423844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Contents of Protocol (as per ICH guidelines)</a:t>
            </a:r>
            <a:endParaRPr lang="en-US" sz="3600" dirty="0"/>
          </a:p>
        </p:txBody>
      </p:sp>
      <p:sp>
        <p:nvSpPr>
          <p:cNvPr id="3" name="Content Placeholder 2"/>
          <p:cNvSpPr>
            <a:spLocks noGrp="1"/>
          </p:cNvSpPr>
          <p:nvPr>
            <p:ph idx="1"/>
          </p:nvPr>
        </p:nvSpPr>
        <p:spPr/>
        <p:txBody>
          <a:bodyPr>
            <a:normAutofit/>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 y="1447800"/>
            <a:ext cx="8181975"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764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- 1</a:t>
            </a:r>
            <a:endParaRPr lang="en-US" dirty="0"/>
          </a:p>
        </p:txBody>
      </p:sp>
      <p:sp>
        <p:nvSpPr>
          <p:cNvPr id="3" name="Content Placeholder 2"/>
          <p:cNvSpPr>
            <a:spLocks noGrp="1"/>
          </p:cNvSpPr>
          <p:nvPr>
            <p:ph idx="1"/>
          </p:nvPr>
        </p:nvSpPr>
        <p:spPr>
          <a:xfrm>
            <a:off x="411163" y="914400"/>
            <a:ext cx="8504237" cy="5410200"/>
          </a:xfrm>
        </p:spPr>
        <p:txBody>
          <a:bodyPr/>
          <a:lstStyle/>
          <a:p>
            <a:r>
              <a:rPr lang="en-US" sz="2800" dirty="0"/>
              <a:t>Write a detailed analysis plan:</a:t>
            </a:r>
          </a:p>
          <a:p>
            <a:pPr marL="1092200" indent="-287338">
              <a:buNone/>
            </a:pPr>
            <a:r>
              <a:rPr lang="en-US" sz="2800" dirty="0"/>
              <a:t>– </a:t>
            </a:r>
            <a:r>
              <a:rPr lang="en-US" sz="2800" dirty="0" smtClean="0"/>
              <a:t>Define Primary and Secondary endpoints</a:t>
            </a:r>
          </a:p>
          <a:p>
            <a:pPr marL="1092200" indent="-287338">
              <a:buNone/>
            </a:pPr>
            <a:r>
              <a:rPr lang="en-US" sz="2800" dirty="0"/>
              <a:t>– </a:t>
            </a:r>
            <a:r>
              <a:rPr lang="en-US" sz="2800" dirty="0" smtClean="0"/>
              <a:t>All </a:t>
            </a:r>
            <a:r>
              <a:rPr lang="en-US" sz="2800" dirty="0"/>
              <a:t>hypothesis to be tested and </a:t>
            </a:r>
            <a:r>
              <a:rPr lang="en-US" sz="2800" dirty="0" smtClean="0"/>
              <a:t>testing procedures </a:t>
            </a:r>
            <a:r>
              <a:rPr lang="en-US" sz="2800" dirty="0"/>
              <a:t>(or parameters to estimate)</a:t>
            </a:r>
          </a:p>
          <a:p>
            <a:pPr marL="804863" indent="0">
              <a:buNone/>
            </a:pPr>
            <a:r>
              <a:rPr lang="en-US" sz="2800" dirty="0"/>
              <a:t>– Analysis populations</a:t>
            </a:r>
          </a:p>
          <a:p>
            <a:pPr marL="1092200" indent="-287338">
              <a:buNone/>
            </a:pPr>
            <a:r>
              <a:rPr lang="en-US" sz="2800" dirty="0"/>
              <a:t>– Interim analysis and adjustments </a:t>
            </a:r>
            <a:r>
              <a:rPr lang="en-US" sz="2800" dirty="0" smtClean="0"/>
              <a:t>to type </a:t>
            </a:r>
            <a:r>
              <a:rPr lang="en-US" sz="2800" dirty="0"/>
              <a:t>I error</a:t>
            </a:r>
          </a:p>
          <a:p>
            <a:pPr marL="804863" indent="0">
              <a:buNone/>
            </a:pPr>
            <a:r>
              <a:rPr lang="en-US" sz="2800" dirty="0"/>
              <a:t>– Hierarchy of </a:t>
            </a:r>
            <a:r>
              <a:rPr lang="en-US" sz="2800" dirty="0" smtClean="0"/>
              <a:t>analysis</a:t>
            </a:r>
          </a:p>
          <a:p>
            <a:pPr marL="804863" indent="0">
              <a:buNone/>
            </a:pPr>
            <a:r>
              <a:rPr lang="en-US" sz="2800" dirty="0"/>
              <a:t>– </a:t>
            </a:r>
            <a:r>
              <a:rPr lang="en-US" sz="2800" dirty="0" smtClean="0"/>
              <a:t>Handling of missing data</a:t>
            </a:r>
          </a:p>
          <a:p>
            <a:pPr marL="804863" indent="0">
              <a:buNone/>
            </a:pPr>
            <a:r>
              <a:rPr lang="en-US" sz="2800" dirty="0"/>
              <a:t>– </a:t>
            </a:r>
            <a:r>
              <a:rPr lang="en-US" sz="2800" dirty="0" smtClean="0"/>
              <a:t>Subgroup analysis</a:t>
            </a:r>
          </a:p>
          <a:p>
            <a:pPr marL="804863" indent="0">
              <a:buNone/>
            </a:pPr>
            <a:r>
              <a:rPr lang="en-US" sz="2800" dirty="0"/>
              <a:t>– </a:t>
            </a:r>
            <a:r>
              <a:rPr lang="en-US" sz="2800" dirty="0" smtClean="0"/>
              <a:t>Exploratory analysis, if any</a:t>
            </a:r>
          </a:p>
          <a:p>
            <a:endParaRPr lang="en-US" dirty="0"/>
          </a:p>
        </p:txBody>
      </p:sp>
    </p:spTree>
    <p:extLst>
      <p:ext uri="{BB962C8B-B14F-4D97-AF65-F5344CB8AC3E}">
        <p14:creationId xmlns:p14="http://schemas.microsoft.com/office/powerpoint/2010/main" val="3284227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- 2</a:t>
            </a:r>
            <a:endParaRPr lang="en-US" dirty="0"/>
          </a:p>
        </p:txBody>
      </p:sp>
      <p:sp>
        <p:nvSpPr>
          <p:cNvPr id="3" name="Content Placeholder 2"/>
          <p:cNvSpPr>
            <a:spLocks noGrp="1"/>
          </p:cNvSpPr>
          <p:nvPr>
            <p:ph idx="1"/>
          </p:nvPr>
        </p:nvSpPr>
        <p:spPr>
          <a:xfrm>
            <a:off x="411163" y="914400"/>
            <a:ext cx="8428037" cy="5257800"/>
          </a:xfrm>
        </p:spPr>
        <p:txBody>
          <a:bodyPr/>
          <a:lstStyle/>
          <a:p>
            <a:pPr marL="0" indent="0">
              <a:buNone/>
            </a:pPr>
            <a:r>
              <a:rPr lang="en-US" sz="2400" dirty="0"/>
              <a:t>Variable Types and Derivations to b</a:t>
            </a:r>
            <a:r>
              <a:rPr lang="en-US" sz="2400" dirty="0" smtClean="0"/>
              <a:t>e described </a:t>
            </a:r>
            <a:r>
              <a:rPr lang="en-US" sz="2400" dirty="0"/>
              <a:t>in </a:t>
            </a:r>
            <a:r>
              <a:rPr lang="en-US" sz="2400" dirty="0" smtClean="0"/>
              <a:t>the  </a:t>
            </a:r>
            <a:r>
              <a:rPr lang="en-US" sz="2400" dirty="0"/>
              <a:t>Analysis Plan</a:t>
            </a:r>
          </a:p>
          <a:p>
            <a:r>
              <a:rPr lang="en-US" sz="2400" dirty="0"/>
              <a:t>Categorical ( Binary or dichotomous)</a:t>
            </a:r>
          </a:p>
          <a:p>
            <a:pPr marL="682625" indent="0">
              <a:buNone/>
            </a:pPr>
            <a:r>
              <a:rPr lang="en-US" sz="2400" dirty="0"/>
              <a:t>– Sex ( Male, female), diabetes (type 1, type 2)</a:t>
            </a:r>
          </a:p>
          <a:p>
            <a:r>
              <a:rPr lang="en-US" sz="2400" dirty="0"/>
              <a:t>Ordinal</a:t>
            </a:r>
          </a:p>
          <a:p>
            <a:pPr marL="682625" indent="0">
              <a:buNone/>
            </a:pPr>
            <a:r>
              <a:rPr lang="en-US" sz="2400" dirty="0"/>
              <a:t>– Attitudes (strongly disagree, disagree, neutral, agree, strongly agree)</a:t>
            </a:r>
          </a:p>
          <a:p>
            <a:pPr marL="682625" indent="0">
              <a:buNone/>
            </a:pPr>
            <a:r>
              <a:rPr lang="en-US" sz="2400" dirty="0"/>
              <a:t>– Cancer stage (I, II, III, IV)</a:t>
            </a:r>
          </a:p>
          <a:p>
            <a:r>
              <a:rPr lang="en-US" sz="2400" dirty="0"/>
              <a:t>Numerical</a:t>
            </a:r>
          </a:p>
          <a:p>
            <a:pPr marL="627063" indent="0">
              <a:buNone/>
            </a:pPr>
            <a:r>
              <a:rPr lang="en-US" sz="2400" dirty="0"/>
              <a:t>– Discrete (Number of abnormal cells)</a:t>
            </a:r>
          </a:p>
          <a:p>
            <a:pPr marL="627063" indent="0">
              <a:buNone/>
            </a:pPr>
            <a:r>
              <a:rPr lang="en-US" sz="2400" dirty="0"/>
              <a:t>– Continuous (Age; Serum Creatinine level)</a:t>
            </a:r>
          </a:p>
          <a:p>
            <a:r>
              <a:rPr lang="en-US" sz="2400" dirty="0"/>
              <a:t>Derived</a:t>
            </a:r>
          </a:p>
          <a:p>
            <a:pPr marL="627063" indent="0">
              <a:buNone/>
            </a:pPr>
            <a:r>
              <a:rPr lang="en-US" sz="2400" dirty="0"/>
              <a:t>– Absolute % change, Time to response, AUC</a:t>
            </a:r>
          </a:p>
          <a:p>
            <a:endParaRPr lang="en-US" dirty="0"/>
          </a:p>
        </p:txBody>
      </p:sp>
    </p:spTree>
    <p:extLst>
      <p:ext uri="{BB962C8B-B14F-4D97-AF65-F5344CB8AC3E}">
        <p14:creationId xmlns:p14="http://schemas.microsoft.com/office/powerpoint/2010/main" val="42145004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- 3</a:t>
            </a:r>
            <a:endParaRPr lang="en-US" dirty="0"/>
          </a:p>
        </p:txBody>
      </p:sp>
      <p:sp>
        <p:nvSpPr>
          <p:cNvPr id="3" name="Content Placeholder 2"/>
          <p:cNvSpPr>
            <a:spLocks noGrp="1"/>
          </p:cNvSpPr>
          <p:nvPr>
            <p:ph idx="1"/>
          </p:nvPr>
        </p:nvSpPr>
        <p:spPr/>
        <p:txBody>
          <a:bodyPr/>
          <a:lstStyle/>
          <a:p>
            <a:pPr>
              <a:lnSpc>
                <a:spcPct val="150000"/>
              </a:lnSpc>
            </a:pPr>
            <a:r>
              <a:rPr lang="en-US" sz="2800" dirty="0"/>
              <a:t>Should be written prior to </a:t>
            </a:r>
            <a:r>
              <a:rPr lang="en-US" sz="2800" dirty="0" smtClean="0"/>
              <a:t>un-blinded review </a:t>
            </a:r>
            <a:r>
              <a:rPr lang="en-US" sz="2800" dirty="0"/>
              <a:t>of the data or even prior </a:t>
            </a:r>
            <a:r>
              <a:rPr lang="en-US" sz="2800" dirty="0" smtClean="0"/>
              <a:t>to data collection (First Subject in):</a:t>
            </a:r>
            <a:endParaRPr lang="en-US" sz="2800" dirty="0"/>
          </a:p>
          <a:p>
            <a:pPr marL="1255713" indent="-341313">
              <a:buNone/>
            </a:pPr>
            <a:r>
              <a:rPr lang="en-US" sz="2800" dirty="0"/>
              <a:t>– Helps </a:t>
            </a:r>
            <a:r>
              <a:rPr lang="en-US" sz="2800" dirty="0" smtClean="0"/>
              <a:t>to </a:t>
            </a:r>
            <a:r>
              <a:rPr lang="en-US" sz="2800" dirty="0"/>
              <a:t>prepare for report </a:t>
            </a:r>
            <a:r>
              <a:rPr lang="en-US" sz="2800" dirty="0" smtClean="0"/>
              <a:t>and manuscript </a:t>
            </a:r>
            <a:r>
              <a:rPr lang="en-US" sz="2800" dirty="0"/>
              <a:t>writing</a:t>
            </a:r>
          </a:p>
          <a:p>
            <a:pPr marL="1255713" indent="-341313">
              <a:buNone/>
            </a:pPr>
            <a:r>
              <a:rPr lang="en-US" sz="2800" dirty="0"/>
              <a:t>– Helps in the validity and credibility </a:t>
            </a:r>
            <a:r>
              <a:rPr lang="en-US" sz="2800" dirty="0" smtClean="0"/>
              <a:t>of the results</a:t>
            </a:r>
            <a:endParaRPr lang="en-US" sz="2800" dirty="0"/>
          </a:p>
        </p:txBody>
      </p:sp>
    </p:spTree>
    <p:extLst>
      <p:ext uri="{BB962C8B-B14F-4D97-AF65-F5344CB8AC3E}">
        <p14:creationId xmlns:p14="http://schemas.microsoft.com/office/powerpoint/2010/main" val="26475984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Report/Manuscript Writing</a:t>
            </a:r>
            <a:endParaRPr lang="en-US" dirty="0"/>
          </a:p>
        </p:txBody>
      </p:sp>
      <p:sp>
        <p:nvSpPr>
          <p:cNvPr id="3" name="Content Placeholder 2"/>
          <p:cNvSpPr>
            <a:spLocks noGrp="1"/>
          </p:cNvSpPr>
          <p:nvPr>
            <p:ph idx="1"/>
          </p:nvPr>
        </p:nvSpPr>
        <p:spPr>
          <a:xfrm>
            <a:off x="411163" y="914400"/>
            <a:ext cx="8428037" cy="5257800"/>
          </a:xfrm>
        </p:spPr>
        <p:txBody>
          <a:bodyPr/>
          <a:lstStyle/>
          <a:p>
            <a:r>
              <a:rPr lang="en-US" sz="2800" dirty="0"/>
              <a:t>Method Section:</a:t>
            </a:r>
          </a:p>
          <a:p>
            <a:pPr marL="860425" indent="0">
              <a:buNone/>
            </a:pPr>
            <a:r>
              <a:rPr lang="en-US" sz="2800" dirty="0"/>
              <a:t>– Description of the data (design</a:t>
            </a:r>
            <a:r>
              <a:rPr lang="en-US" sz="2800" dirty="0" smtClean="0"/>
              <a:t>, endpoints</a:t>
            </a:r>
            <a:r>
              <a:rPr lang="en-US" sz="2800" dirty="0"/>
              <a:t>)</a:t>
            </a:r>
          </a:p>
          <a:p>
            <a:pPr marL="860425" indent="0">
              <a:buNone/>
            </a:pPr>
            <a:r>
              <a:rPr lang="en-US" sz="2800" dirty="0"/>
              <a:t>– Statistical Methodology</a:t>
            </a:r>
          </a:p>
          <a:p>
            <a:pPr>
              <a:lnSpc>
                <a:spcPct val="150000"/>
              </a:lnSpc>
            </a:pPr>
            <a:r>
              <a:rPr lang="en-US" sz="2800" dirty="0" smtClean="0"/>
              <a:t>Result </a:t>
            </a:r>
            <a:r>
              <a:rPr lang="en-US" sz="2800" dirty="0"/>
              <a:t>Section:</a:t>
            </a:r>
          </a:p>
          <a:p>
            <a:pPr marL="804863" indent="0">
              <a:buNone/>
            </a:pPr>
            <a:r>
              <a:rPr lang="fr-FR" sz="2800" dirty="0"/>
              <a:t>– Data </a:t>
            </a:r>
            <a:r>
              <a:rPr lang="fr-FR" sz="2800" dirty="0" smtClean="0"/>
              <a:t>présentation </a:t>
            </a:r>
            <a:r>
              <a:rPr lang="fr-FR" sz="2800" dirty="0"/>
              <a:t>(tables, graphs, etc.)</a:t>
            </a:r>
          </a:p>
          <a:p>
            <a:pPr>
              <a:lnSpc>
                <a:spcPct val="150000"/>
              </a:lnSpc>
            </a:pPr>
            <a:r>
              <a:rPr lang="en-US" sz="2800" dirty="0" smtClean="0"/>
              <a:t>Discussion </a:t>
            </a:r>
            <a:r>
              <a:rPr lang="en-US" sz="2800" dirty="0"/>
              <a:t>Section:</a:t>
            </a:r>
          </a:p>
          <a:p>
            <a:pPr marL="804863" indent="0">
              <a:buNone/>
            </a:pPr>
            <a:r>
              <a:rPr lang="en-US" sz="2800" dirty="0"/>
              <a:t>– Appropriate interpretation of results.</a:t>
            </a:r>
          </a:p>
          <a:p>
            <a:pPr>
              <a:lnSpc>
                <a:spcPct val="150000"/>
              </a:lnSpc>
            </a:pPr>
            <a:r>
              <a:rPr lang="en-US" sz="2800" dirty="0" smtClean="0"/>
              <a:t>Usually </a:t>
            </a:r>
            <a:r>
              <a:rPr lang="en-US" sz="2800" dirty="0"/>
              <a:t>the third author in papers</a:t>
            </a:r>
          </a:p>
        </p:txBody>
      </p:sp>
    </p:spTree>
    <p:extLst>
      <p:ext uri="{BB962C8B-B14F-4D97-AF65-F5344CB8AC3E}">
        <p14:creationId xmlns:p14="http://schemas.microsoft.com/office/powerpoint/2010/main" val="1404410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11163" y="914400"/>
            <a:ext cx="8428037" cy="5410200"/>
          </a:xfrm>
        </p:spPr>
        <p:txBody>
          <a:bodyPr/>
          <a:lstStyle/>
          <a:p>
            <a:r>
              <a:rPr lang="en-US" sz="2800" dirty="0"/>
              <a:t>The </a:t>
            </a:r>
            <a:r>
              <a:rPr lang="en-US" sz="2800" dirty="0" smtClean="0"/>
              <a:t>Biostatistician </a:t>
            </a:r>
            <a:r>
              <a:rPr lang="en-US" sz="2800" dirty="0"/>
              <a:t>should be involved in </a:t>
            </a:r>
            <a:r>
              <a:rPr lang="en-US" sz="2800" dirty="0" smtClean="0"/>
              <a:t>most aspects </a:t>
            </a:r>
            <a:r>
              <a:rPr lang="en-US" sz="2800" dirty="0"/>
              <a:t>of a study</a:t>
            </a:r>
          </a:p>
          <a:p>
            <a:pPr marL="968375" indent="0">
              <a:buNone/>
            </a:pPr>
            <a:r>
              <a:rPr lang="en-US" sz="2400" dirty="0"/>
              <a:t>– Plays a major role in protocol development</a:t>
            </a:r>
            <a:r>
              <a:rPr lang="en-US" sz="2400" dirty="0" smtClean="0"/>
              <a:t>,</a:t>
            </a:r>
          </a:p>
          <a:p>
            <a:pPr marL="968375" indent="0">
              <a:buNone/>
            </a:pPr>
            <a:r>
              <a:rPr lang="en-US" sz="2400" dirty="0" smtClean="0"/>
              <a:t>– Writes detailed statistical Analysis plan</a:t>
            </a:r>
          </a:p>
          <a:p>
            <a:pPr marL="968375" indent="0">
              <a:buNone/>
            </a:pPr>
            <a:r>
              <a:rPr lang="en-US" sz="2400" dirty="0"/>
              <a:t>– </a:t>
            </a:r>
            <a:r>
              <a:rPr lang="en-US" sz="2400" dirty="0" smtClean="0"/>
              <a:t>DM </a:t>
            </a:r>
            <a:r>
              <a:rPr lang="en-US" sz="2400" dirty="0"/>
              <a:t>review, interim reporting, and </a:t>
            </a:r>
            <a:r>
              <a:rPr lang="en-US" sz="2400" dirty="0" smtClean="0"/>
              <a:t>data analysis</a:t>
            </a:r>
            <a:endParaRPr lang="en-US" sz="2400" dirty="0"/>
          </a:p>
          <a:p>
            <a:r>
              <a:rPr lang="en-US" sz="2800" dirty="0" smtClean="0"/>
              <a:t>The </a:t>
            </a:r>
            <a:r>
              <a:rPr lang="en-US" sz="2800" dirty="0"/>
              <a:t>Biostatistician </a:t>
            </a:r>
            <a:r>
              <a:rPr lang="en-US" sz="2800" dirty="0" smtClean="0"/>
              <a:t>ensures </a:t>
            </a:r>
            <a:r>
              <a:rPr lang="en-US" sz="2800" dirty="0"/>
              <a:t>that ICH E9 </a:t>
            </a:r>
            <a:r>
              <a:rPr lang="en-US" sz="2800" dirty="0" smtClean="0"/>
              <a:t>guidelines on </a:t>
            </a:r>
            <a:r>
              <a:rPr lang="en-US" sz="2800" dirty="0"/>
              <a:t>Statistical Principles are followed to:</a:t>
            </a:r>
          </a:p>
          <a:p>
            <a:pPr marL="968375" indent="0">
              <a:lnSpc>
                <a:spcPct val="150000"/>
              </a:lnSpc>
              <a:buNone/>
            </a:pPr>
            <a:r>
              <a:rPr lang="en-US" sz="2400" dirty="0"/>
              <a:t>– Minimize Bias and Maximize Precision</a:t>
            </a:r>
          </a:p>
          <a:p>
            <a:r>
              <a:rPr lang="en-US" sz="2800" dirty="0" smtClean="0"/>
              <a:t>The </a:t>
            </a:r>
            <a:r>
              <a:rPr lang="en-US" sz="2800" dirty="0"/>
              <a:t>Biostatistician </a:t>
            </a:r>
            <a:r>
              <a:rPr lang="en-US" sz="2800" dirty="0" smtClean="0"/>
              <a:t>cares </a:t>
            </a:r>
            <a:r>
              <a:rPr lang="en-US" sz="2800" dirty="0"/>
              <a:t>about data because </a:t>
            </a:r>
            <a:r>
              <a:rPr lang="en-US" sz="2800" dirty="0" smtClean="0"/>
              <a:t>s/he does </a:t>
            </a:r>
            <a:r>
              <a:rPr lang="en-US" sz="2800" dirty="0"/>
              <a:t>the analysis, so s/he should </a:t>
            </a:r>
            <a:r>
              <a:rPr lang="en-US" sz="2800" dirty="0" smtClean="0"/>
              <a:t>be involved </a:t>
            </a:r>
            <a:r>
              <a:rPr lang="en-US" sz="2800" dirty="0"/>
              <a:t>in </a:t>
            </a:r>
            <a:r>
              <a:rPr lang="en-US" sz="2800" dirty="0" smtClean="0"/>
              <a:t>any/all </a:t>
            </a:r>
            <a:r>
              <a:rPr lang="en-US" sz="2800" dirty="0"/>
              <a:t>aspect/decision related </a:t>
            </a:r>
            <a:r>
              <a:rPr lang="en-US" sz="2800" dirty="0" smtClean="0"/>
              <a:t>to the </a:t>
            </a:r>
            <a:r>
              <a:rPr lang="en-US" sz="2800" dirty="0"/>
              <a:t>data</a:t>
            </a:r>
          </a:p>
        </p:txBody>
      </p:sp>
    </p:spTree>
    <p:extLst>
      <p:ext uri="{BB962C8B-B14F-4D97-AF65-F5344CB8AC3E}">
        <p14:creationId xmlns:p14="http://schemas.microsoft.com/office/powerpoint/2010/main" val="3860118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Thank You</a:t>
            </a:r>
            <a:endParaRPr lang="en-US" dirty="0"/>
          </a:p>
        </p:txBody>
      </p:sp>
    </p:spTree>
    <p:extLst>
      <p:ext uri="{BB962C8B-B14F-4D97-AF65-F5344CB8AC3E}">
        <p14:creationId xmlns:p14="http://schemas.microsoft.com/office/powerpoint/2010/main" val="3871683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Report Forms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case report form (CRF) is a data collection tool used in clinical trials to support </a:t>
            </a:r>
            <a:r>
              <a:rPr lang="en-US" dirty="0" smtClean="0"/>
              <a:t>investigators and </a:t>
            </a:r>
            <a:r>
              <a:rPr lang="en-US" dirty="0"/>
              <a:t>coordinators in capturing all protocol-required information</a:t>
            </a:r>
            <a:r>
              <a:rPr lang="en-US" dirty="0" smtClean="0"/>
              <a:t>.</a:t>
            </a:r>
          </a:p>
          <a:p>
            <a:r>
              <a:rPr lang="en-US" dirty="0"/>
              <a:t>The International Conference on Harmonization Guidelines for Good Clinical Practice define the CRF as: </a:t>
            </a:r>
            <a:r>
              <a:rPr lang="en-US" dirty="0" smtClean="0"/>
              <a:t> A </a:t>
            </a:r>
            <a:r>
              <a:rPr lang="en-US" dirty="0"/>
              <a:t>printed, optical or electronic document designed to record all of the protocol – required information to be reported to the sponsor on each trial </a:t>
            </a:r>
            <a:r>
              <a:rPr lang="en-US" dirty="0" smtClean="0"/>
              <a:t>subject.</a:t>
            </a:r>
          </a:p>
          <a:p>
            <a:r>
              <a:rPr lang="en-US" dirty="0"/>
              <a:t>A well-designed CRF should represent the essential contents of the study protocol and in an ideal situation, CRF is designed once the study protocol is finalized</a:t>
            </a:r>
            <a:r>
              <a:rPr lang="en-US" dirty="0" smtClean="0"/>
              <a:t>.</a:t>
            </a:r>
          </a:p>
          <a:p>
            <a:r>
              <a:rPr lang="en-US" dirty="0"/>
              <a:t>The data from the CRFs is compiled as a dataset into </a:t>
            </a:r>
            <a:r>
              <a:rPr lang="en-US" dirty="0" smtClean="0"/>
              <a:t>a  database </a:t>
            </a:r>
            <a:r>
              <a:rPr lang="en-US" dirty="0"/>
              <a:t>and validated prior to statistical analysis</a:t>
            </a:r>
            <a:r>
              <a:rPr lang="en-US" dirty="0" smtClean="0"/>
              <a:t>.</a:t>
            </a:r>
          </a:p>
          <a:p>
            <a:r>
              <a:rPr lang="en-US" dirty="0"/>
              <a:t>Paper CRF is the traditional way of data capture and a better option if studies are small or vary in design, whereas eCRFs are considered if studies are large with similar designs</a:t>
            </a:r>
            <a:r>
              <a:rPr lang="en-US" dirty="0" smtClean="0"/>
              <a:t>.</a:t>
            </a:r>
          </a:p>
          <a:p>
            <a:r>
              <a:rPr lang="en-US" dirty="0"/>
              <a:t>eCRFs are preferred over paper CRFs as they are less time-consuming, and also encourage the sponsor/pharmaceutical company to carry out large multicentric studies at the same time due to the ease of administration.</a:t>
            </a:r>
          </a:p>
          <a:p>
            <a:pPr marL="0" indent="0">
              <a:buNone/>
            </a:pPr>
            <a:endParaRPr lang="en-US" dirty="0"/>
          </a:p>
        </p:txBody>
      </p:sp>
    </p:spTree>
    <p:extLst>
      <p:ext uri="{BB962C8B-B14F-4D97-AF65-F5344CB8AC3E}">
        <p14:creationId xmlns:p14="http://schemas.microsoft.com/office/powerpoint/2010/main" val="80881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868362"/>
          </a:xfrm>
        </p:spPr>
        <p:txBody>
          <a:bodyPr/>
          <a:lstStyle/>
          <a:p>
            <a:r>
              <a:rPr lang="en-US" dirty="0" smtClean="0"/>
              <a:t>Examples of CRF</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4" y="1022442"/>
            <a:ext cx="50006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4" y="3611706"/>
            <a:ext cx="8277226"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60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Poorly designed v/s Well-designed CRFs</a:t>
            </a:r>
            <a:endParaRPr lang="en-US" sz="3600"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15340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52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CRF completion Guideline</a:t>
            </a:r>
            <a:endParaRPr lang="en-US" dirty="0"/>
          </a:p>
        </p:txBody>
      </p:sp>
      <p:sp>
        <p:nvSpPr>
          <p:cNvPr id="3" name="Content Placeholder 2"/>
          <p:cNvSpPr>
            <a:spLocks noGrp="1"/>
          </p:cNvSpPr>
          <p:nvPr>
            <p:ph idx="1"/>
          </p:nvPr>
        </p:nvSpPr>
        <p:spPr/>
        <p:txBody>
          <a:bodyPr>
            <a:normAutofit fontScale="92500"/>
          </a:bodyPr>
          <a:lstStyle/>
          <a:p>
            <a:r>
              <a:rPr lang="en-US" dirty="0"/>
              <a:t>The guidelines help to bridge the gap between the study protocol and the users </a:t>
            </a:r>
            <a:r>
              <a:rPr lang="en-US" dirty="0" smtClean="0"/>
              <a:t>in regards </a:t>
            </a:r>
            <a:r>
              <a:rPr lang="en-US" dirty="0"/>
              <a:t>to CRF completion, correction, signing and handling procedures</a:t>
            </a:r>
            <a:r>
              <a:rPr lang="en-US" dirty="0" smtClean="0"/>
              <a:t>.</a:t>
            </a:r>
          </a:p>
          <a:p>
            <a:r>
              <a:rPr lang="en-US" dirty="0"/>
              <a:t>Data formats </a:t>
            </a:r>
            <a:r>
              <a:rPr lang="en-US" dirty="0" smtClean="0"/>
              <a:t>for appropriate </a:t>
            </a:r>
            <a:r>
              <a:rPr lang="en-US" dirty="0"/>
              <a:t>response fields, a data correction guide, how to handle unknown or unavailable data</a:t>
            </a:r>
            <a:r>
              <a:rPr lang="en-US" dirty="0" smtClean="0"/>
              <a:t>, and </a:t>
            </a:r>
            <a:r>
              <a:rPr lang="en-US" dirty="0"/>
              <a:t>a retrieval schedule for completed CRFs can be outlined</a:t>
            </a:r>
            <a:r>
              <a:rPr lang="en-US" dirty="0" smtClean="0"/>
              <a:t>.</a:t>
            </a:r>
          </a:p>
          <a:p>
            <a:r>
              <a:rPr lang="en-US" dirty="0"/>
              <a:t>instruct how to handle missing or unavailable data. If </a:t>
            </a:r>
            <a:r>
              <a:rPr lang="en-US" dirty="0" smtClean="0"/>
              <a:t>a required </a:t>
            </a:r>
            <a:r>
              <a:rPr lang="en-US" dirty="0"/>
              <a:t>piece of information or entire section cannot be retrieved, the use of “NA”, “ND” </a:t>
            </a:r>
            <a:r>
              <a:rPr lang="en-US" dirty="0" smtClean="0"/>
              <a:t>or “</a:t>
            </a:r>
            <a:r>
              <a:rPr lang="en-US" dirty="0"/>
              <a:t>UNK” can be defined to avoid ambiguous responses</a:t>
            </a:r>
            <a:r>
              <a:rPr lang="en-US" dirty="0" smtClean="0"/>
              <a:t>.</a:t>
            </a:r>
          </a:p>
          <a:p>
            <a:r>
              <a:rPr lang="en-US" dirty="0"/>
              <a:t>The guidelines can also demonstrate how to complete CRF pages </a:t>
            </a:r>
            <a:r>
              <a:rPr lang="en-US" dirty="0" smtClean="0"/>
              <a:t>for unscheduled </a:t>
            </a:r>
            <a:r>
              <a:rPr lang="en-US" dirty="0"/>
              <a:t>assessments or in the cumulative log. </a:t>
            </a:r>
            <a:endParaRPr lang="en-US" dirty="0" smtClean="0"/>
          </a:p>
          <a:p>
            <a:r>
              <a:rPr lang="en-US" dirty="0" smtClean="0"/>
              <a:t>Furthermore</a:t>
            </a:r>
            <a:r>
              <a:rPr lang="en-US" dirty="0"/>
              <a:t>, CRF retrieval </a:t>
            </a:r>
            <a:r>
              <a:rPr lang="en-US" dirty="0" smtClean="0"/>
              <a:t>procedures including </a:t>
            </a:r>
            <a:r>
              <a:rPr lang="en-US" dirty="0"/>
              <a:t>how to handle CRFs for subjects who have discontinued during the study can be listed.</a:t>
            </a: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32243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Annotated CRFs</a:t>
            </a:r>
            <a:endParaRPr lang="en-US" dirty="0"/>
          </a:p>
        </p:txBody>
      </p:sp>
      <p:sp>
        <p:nvSpPr>
          <p:cNvPr id="3" name="Content Placeholder 2"/>
          <p:cNvSpPr>
            <a:spLocks noGrp="1"/>
          </p:cNvSpPr>
          <p:nvPr>
            <p:ph idx="1"/>
          </p:nvPr>
        </p:nvSpPr>
        <p:spPr/>
        <p:txBody>
          <a:bodyPr>
            <a:normAutofit/>
          </a:bodyPr>
          <a:lstStyle/>
          <a:p>
            <a:r>
              <a:rPr lang="en-US" sz="2400" dirty="0" smtClean="0"/>
              <a:t>What This </a:t>
            </a:r>
            <a:r>
              <a:rPr lang="en-US" sz="2400" dirty="0"/>
              <a:t>is a blank CRF annotations that document the location of the data with the corresponding names of the datasets and the names of those variables included in the submitted </a:t>
            </a:r>
            <a:r>
              <a:rPr lang="en-US" sz="2400" dirty="0" smtClean="0"/>
              <a:t>datasets</a:t>
            </a:r>
          </a:p>
          <a:p>
            <a:r>
              <a:rPr lang="en-US" sz="2400" dirty="0"/>
              <a:t>Annotations are meant to help the FDA reviewer find the origin of data variables included in the submitted datasets </a:t>
            </a:r>
            <a:endParaRPr lang="en-US" sz="2400" dirty="0" smtClean="0"/>
          </a:p>
          <a:p>
            <a:r>
              <a:rPr lang="en-US" sz="2400" dirty="0"/>
              <a:t>Annotations should reflect the data submitted within the </a:t>
            </a:r>
            <a:r>
              <a:rPr lang="en-US" sz="2400" dirty="0" smtClean="0"/>
              <a:t>SDTM</a:t>
            </a:r>
            <a:endParaRPr lang="en-US" sz="2400" dirty="0"/>
          </a:p>
          <a:p>
            <a:endParaRPr lang="en-US" dirty="0"/>
          </a:p>
        </p:txBody>
      </p:sp>
    </p:spTree>
    <p:extLst>
      <p:ext uri="{BB962C8B-B14F-4D97-AF65-F5344CB8AC3E}">
        <p14:creationId xmlns:p14="http://schemas.microsoft.com/office/powerpoint/2010/main" val="872538169"/>
      </p:ext>
    </p:extLst>
  </p:cSld>
  <p:clrMapOvr>
    <a:masterClrMapping/>
  </p:clrMapOvr>
</p:sld>
</file>

<file path=ppt/theme/theme1.xml><?xml version="1.0" encoding="utf-8"?>
<a:theme xmlns:a="http://schemas.openxmlformats.org/drawingml/2006/main" name="TCS Template 201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ntentTypeId xmlns="http://schemas.microsoft.com/sharepoint/v3">0x0101000C0AA65B93E28740ADBC3831F31D27FD</ContentTypeId>
    <TemplateUrl xmlns="http://schemas.microsoft.com/sharepoint/v3" xsi:nil="true"/>
    <_SourceUrl xmlns="http://schemas.microsoft.com/sharepoint/v3" xsi:nil="true"/>
    <Editor xmlns="http://schemas.microsoft.com/sharepoint/v3">
      <UserInfo>
        <DisplayName/>
        <AccountId xsi:nil="true"/>
        <AccountType/>
      </UserInfo>
    </Editor>
    <xd_ProgID xmlns="http://schemas.microsoft.com/sharepoint/v3" xsi:nil="true"/>
    <Order xmlns="http://schemas.microsoft.com/sharepoint/v3" xsi:nil="true"/>
    <_SharedFileIndex xmlns="http://schemas.microsoft.com/sharepoint/v3" xsi:nil="true"/>
    <Author0 xmlns="cbd10ab3-8ab6-4ae2-a2c1-1c07dd313c6d">Anagha Bhatkhande</Author0>
    <MetaInfo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0AA65B93E28740ADBC3831F31D27FD" ma:contentTypeVersion="3" ma:contentTypeDescription="Create a new document." ma:contentTypeScope="" ma:versionID="34cc660fff297b57c6a0d8b61198f00b">
  <xsd:schema xmlns:xsd="http://www.w3.org/2001/XMLSchema" xmlns:p="http://schemas.microsoft.com/office/2006/metadata/properties" xmlns:ns1="http://schemas.microsoft.com/sharepoint/v3" xmlns:ns2="cbd10ab3-8ab6-4ae2-a2c1-1c07dd313c6d" targetNamespace="http://schemas.microsoft.com/office/2006/metadata/properties" ma:root="true" ma:fieldsID="4d15b48bb9b2053321e0e6f310b29dfb" ns1:_="" ns2:_="">
    <xsd:import namespace="http://schemas.microsoft.com/sharepoint/v3"/>
    <xsd:import namespace="cbd10ab3-8ab6-4ae2-a2c1-1c07dd313c6d"/>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2:Author0" minOccurs="0"/>
                <xsd:element ref="ns1:Editor" minOccurs="0"/>
                <xsd:element ref="ns1:ID" minOccurs="0"/>
                <xsd:element ref="ns1:Auth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Editor" ma:index="14" nillable="true" ma:displayName="Modified By" ma:list="UserInfo" ma:internalName="Edi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ProgId" ma:index="34" nillable="true" ma:displayName="ProgId" ma:hidden="true" ma:list="Docs" ma:internalName="ProgId" ma:readOnly="true" ma:showField="ProgId">
      <xsd:simpleType>
        <xsd:restriction base="dms:Lookup"/>
      </xsd:simpleType>
    </xsd:element>
    <xsd:element name="ScopeId" ma:index="35" nillable="true" ma:displayName="ScopeId" ma:hidden="true" ma:list="Docs" ma:internalName="ScopeId" ma:readOnly="true" ma:showField="ScopeId">
      <xsd:simpleType>
        <xsd:restriction base="dms:Lookup"/>
      </xsd:simpleType>
    </xsd:element>
    <xsd:element name="VirusStatus" ma:index="36" nillable="true" ma:displayName="Virus Status" ma:format="TRUE" ma:hidden="true" ma:list="Docs" ma:internalName="VirusStatus" ma:readOnly="true" ma:showField="Size">
      <xsd:simpleType>
        <xsd:restriction base="dms:Lookup"/>
      </xsd:simpleType>
    </xsd:element>
    <xsd:element name="CheckedOutTitle" ma:index="37" nillable="true" ma:displayName="Checked Out To" ma:format="TRUE" ma:hidden="true" ma:list="Docs" ma:internalName="CheckedOutTitle" ma:readOnly="true" ma:showField="CheckedOutTitle">
      <xsd:simpleType>
        <xsd:restriction base="dms:Lookup"/>
      </xsd:simpleType>
    </xsd:element>
    <xsd:element name="_CheckinComment" ma:index="38" nillable="true" ma:displayName="Check In Comment" ma:format="TRUE" ma:list="Docs" ma:internalName="_CheckinComment" ma:readOnly="true" ma:showField="CheckinComment">
      <xsd:simpleType>
        <xsd:restriction base="dms:Lookup"/>
      </xsd:simpleType>
    </xsd:element>
    <xsd:element name="MetaInfo" ma:index="49" nillable="true" ma:displayName="Property Bag" ma:hidden="true" ma:list="Docs" ma:internalName="MetaInfo" ma:showField="MetaInfo">
      <xsd:simpleType>
        <xsd:restriction base="dms:Lookup"/>
      </xsd:simpleType>
    </xsd:element>
    <xsd:element name="_Level" ma:index="50" nillable="true" ma:displayName="Level" ma:hidden="true" ma:internalName="_Level" ma:readOnly="true">
      <xsd:simpleType>
        <xsd:restriction base="dms:Unknown"/>
      </xsd:simpleType>
    </xsd:element>
    <xsd:element name="_IsCurrentVersion" ma:index="51" nillable="true" ma:displayName="Is Current Version" ma:hidden="true" ma:internalName="_IsCurrentVersion" ma:readOnly="true">
      <xsd:simpleType>
        <xsd:restriction base="dms:Boolean"/>
      </xsd:simpleType>
    </xsd:element>
    <xsd:element name="owshiddenversion" ma:index="55" nillable="true" ma:displayName="owshiddenversion" ma:hidden="true" ma:internalName="owshiddenversion" ma:readOnly="true">
      <xsd:simpleType>
        <xsd:restriction base="dms:Unknown"/>
      </xsd:simpleType>
    </xsd:element>
    <xsd:element name="_UIVersion" ma:index="56" nillable="true" ma:displayName="UI Version" ma:hidden="true" ma:internalName="_UIVersion" ma:readOnly="true">
      <xsd:simpleType>
        <xsd:restriction base="dms:Unknown"/>
      </xsd:simpleType>
    </xsd:element>
    <xsd:element name="_UIVersionString" ma:index="57" nillable="true" ma:displayName="Version" ma:internalName="_UIVersionString" ma:readOnly="true">
      <xsd:simpleType>
        <xsd:restriction base="dms:Text"/>
      </xsd:simpleType>
    </xsd:element>
    <xsd:element name="InstanceID" ma:index="58" nillable="true" ma:displayName="Instance ID" ma:hidden="true" ma:internalName="InstanceID" ma:readOnly="true">
      <xsd:simpleType>
        <xsd:restriction base="dms:Unknown"/>
      </xsd:simpleType>
    </xsd:element>
    <xsd:element name="Order" ma:index="59" nillable="true" ma:displayName="Order" ma:hidden="true" ma:internalName="Order">
      <xsd:simpleType>
        <xsd:restriction base="dms:Number"/>
      </xsd:simpleType>
    </xsd:element>
    <xsd:element name="GUID" ma:index="60" nillable="true" ma:displayName="GUID" ma:hidden="true" ma:internalName="GUID" ma:readOnly="true">
      <xsd:simpleType>
        <xsd:restriction base="dms:Unknown"/>
      </xsd:simpleType>
    </xsd:element>
    <xsd:element name="WorkflowVersion" ma:index="61" nillable="true" ma:displayName="Workflow Version" ma:hidden="true" ma:internalName="WorkflowVersion" ma:readOnly="true">
      <xsd:simpleType>
        <xsd:restriction base="dms:Unknown"/>
      </xsd:simpleType>
    </xsd:element>
    <xsd:element name="WorkflowInstanceID" ma:index="62" nillable="true" ma:displayName="Workflow Instance ID" ma:hidden="true" ma:internalName="WorkflowInstanceID" ma:readOnly="true">
      <xsd:simpleType>
        <xsd:restriction base="dms:Unknown"/>
      </xsd:simpleType>
    </xsd:element>
    <xsd:element name="ParentVersionString" ma:index="63" nillable="true" ma:displayName="Source Version (Converted Document)" ma:hidden="true" ma:list="Docs" ma:internalName="ParentVersionString" ma:readOnly="true" ma:showField="ParentVersionString">
      <xsd:simpleType>
        <xsd:restriction base="dms:Lookup"/>
      </xsd:simpleType>
    </xsd:element>
    <xsd:element name="ParentLeafName" ma:index="64"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cbd10ab3-8ab6-4ae2-a2c1-1c07dd313c6d" elementFormDefault="qualified">
    <xsd:import namespace="http://schemas.microsoft.com/office/2006/documentManagement/types"/>
    <xsd:element name="Author0" ma:index="13" nillable="true" ma:displayName="Author"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996F10-DCA7-4169-958E-0043F15F190B}">
  <ds:schemaRefs>
    <ds:schemaRef ds:uri="http://schemas.microsoft.com/office/2006/metadata/properties"/>
    <ds:schemaRef ds:uri="http://schemas.microsoft.com/sharepoint/v3"/>
    <ds:schemaRef ds:uri="cbd10ab3-8ab6-4ae2-a2c1-1c07dd313c6d"/>
  </ds:schemaRefs>
</ds:datastoreItem>
</file>

<file path=customXml/itemProps2.xml><?xml version="1.0" encoding="utf-8"?>
<ds:datastoreItem xmlns:ds="http://schemas.openxmlformats.org/officeDocument/2006/customXml" ds:itemID="{6316A475-A073-4521-9A13-C7C37A421A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bd10ab3-8ab6-4ae2-a2c1-1c07dd313c6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FB864878-6544-4E0F-AA7B-A459C414BC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TCS Template 2012</Template>
  <TotalTime>945</TotalTime>
  <Words>2905</Words>
  <Application>Microsoft Office PowerPoint</Application>
  <PresentationFormat>On-screen Show (4:3)</PresentationFormat>
  <Paragraphs>309</Paragraphs>
  <Slides>45</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45</vt:i4>
      </vt:variant>
    </vt:vector>
  </HeadingPairs>
  <TitlesOfParts>
    <vt:vector size="56" baseType="lpstr">
      <vt:lpstr>Arial</vt:lpstr>
      <vt:lpstr>Calibri</vt:lpstr>
      <vt:lpstr>Courier New</vt:lpstr>
      <vt:lpstr>Myriad Pro</vt:lpstr>
      <vt:lpstr>Times New Roman</vt:lpstr>
      <vt:lpstr>Wingdings</vt:lpstr>
      <vt:lpstr>TCS Template 2012</vt:lpstr>
      <vt:lpstr>Divider 1</vt:lpstr>
      <vt:lpstr>Divider 2</vt:lpstr>
      <vt:lpstr>Divider 3</vt:lpstr>
      <vt:lpstr>Thank You</vt:lpstr>
      <vt:lpstr>Introduction to study documents</vt:lpstr>
      <vt:lpstr> Study documents</vt:lpstr>
      <vt:lpstr>Protocol</vt:lpstr>
      <vt:lpstr>Contents of Protocol (as per ICH guidelines)</vt:lpstr>
      <vt:lpstr>Case Report Forms</vt:lpstr>
      <vt:lpstr>Examples of CRF</vt:lpstr>
      <vt:lpstr>Poorly designed v/s Well-designed CRFs</vt:lpstr>
      <vt:lpstr>CRF completion Guideline</vt:lpstr>
      <vt:lpstr>Annotated CRFs</vt:lpstr>
      <vt:lpstr>Examples of Annotated CRF</vt:lpstr>
      <vt:lpstr>Statistical Analysis Plan</vt:lpstr>
      <vt:lpstr>Statistical Analysis Plan (Contd…)</vt:lpstr>
      <vt:lpstr>Contents of SAP</vt:lpstr>
      <vt:lpstr>Specifications</vt:lpstr>
      <vt:lpstr>Table Shells</vt:lpstr>
      <vt:lpstr>Activities to be performed by Programmers</vt:lpstr>
      <vt:lpstr>Read and Understand study Protocol</vt:lpstr>
      <vt:lpstr>CRF Design/CRF review/ Read and Understand CRF</vt:lpstr>
      <vt:lpstr>Annoation of CRF/Review of CRF</vt:lpstr>
      <vt:lpstr>Read and Understand SAP</vt:lpstr>
      <vt:lpstr>Database set up</vt:lpstr>
      <vt:lpstr>Database UAT</vt:lpstr>
      <vt:lpstr>Write Data Definition files</vt:lpstr>
      <vt:lpstr>Create SDTM/ADaMs</vt:lpstr>
      <vt:lpstr>Validate SDTM/ADaMs</vt:lpstr>
      <vt:lpstr>Create TLFs</vt:lpstr>
      <vt:lpstr>Validate TLFs</vt:lpstr>
      <vt:lpstr>PowerPoint Presentation</vt:lpstr>
      <vt:lpstr>General – Protocol Writing</vt:lpstr>
      <vt:lpstr>General – Protocol Review</vt:lpstr>
      <vt:lpstr>Protocol Development</vt:lpstr>
      <vt:lpstr>Objectives and endpoints</vt:lpstr>
      <vt:lpstr>Study Design</vt:lpstr>
      <vt:lpstr>Sample Size</vt:lpstr>
      <vt:lpstr>Statistical Analysis Plan Summary</vt:lpstr>
      <vt:lpstr>Statistical Analysis Plan Summary</vt:lpstr>
      <vt:lpstr>Input to Data Management</vt:lpstr>
      <vt:lpstr>Study Implementation</vt:lpstr>
      <vt:lpstr>Study Monitoring</vt:lpstr>
      <vt:lpstr>Data Analysis - 1</vt:lpstr>
      <vt:lpstr>Data Analysis - 2</vt:lpstr>
      <vt:lpstr>Data Analysis - 3</vt:lpstr>
      <vt:lpstr>Report/Manuscript Writing</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Manu</dc:creator>
  <cp:lastModifiedBy>Varsha Mahajan</cp:lastModifiedBy>
  <cp:revision>110</cp:revision>
  <dcterms:created xsi:type="dcterms:W3CDTF">2012-08-20T12:21:49Z</dcterms:created>
  <dcterms:modified xsi:type="dcterms:W3CDTF">2016-06-29T08:32:04Z</dcterms:modified>
</cp:coreProperties>
</file>