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3" r:id="rId5"/>
    <p:sldMasterId id="2147483675" r:id="rId6"/>
    <p:sldMasterId id="2147483677" r:id="rId7"/>
    <p:sldMasterId id="2147483679" r:id="rId8"/>
  </p:sldMasterIdLst>
  <p:notesMasterIdLst>
    <p:notesMasterId r:id="rId27"/>
  </p:notesMasterIdLst>
  <p:handoutMasterIdLst>
    <p:handoutMasterId r:id="rId28"/>
  </p:handoutMasterIdLst>
  <p:sldIdLst>
    <p:sldId id="256" r:id="rId9"/>
    <p:sldId id="260" r:id="rId10"/>
    <p:sldId id="261" r:id="rId11"/>
    <p:sldId id="266" r:id="rId12"/>
    <p:sldId id="267" r:id="rId13"/>
    <p:sldId id="268" r:id="rId14"/>
    <p:sldId id="269" r:id="rId15"/>
    <p:sldId id="270" r:id="rId16"/>
    <p:sldId id="271" r:id="rId17"/>
    <p:sldId id="274" r:id="rId18"/>
    <p:sldId id="273" r:id="rId19"/>
    <p:sldId id="272" r:id="rId20"/>
    <p:sldId id="275" r:id="rId21"/>
    <p:sldId id="276" r:id="rId22"/>
    <p:sldId id="262" r:id="rId23"/>
    <p:sldId id="263"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75" d="100"/>
          <a:sy n="75" d="100"/>
        </p:scale>
        <p:origin x="97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6/30/2016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6/30/2016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 many times we need to take our data and turn it around. One of the reasons that this is done is that it is more efficient to store your data in a vertical format and processing the data is easier in a horizontal format. </a:t>
            </a:r>
          </a:p>
          <a:p>
            <a:r>
              <a:rPr lang="en-US" sz="1200" dirty="0" smtClean="0"/>
              <a:t>That means that we need to change the format of the data before we process or analyze it.</a:t>
            </a:r>
          </a:p>
          <a:p>
            <a:r>
              <a:rPr lang="en-US" sz="1200" dirty="0" smtClean="0"/>
              <a:t>The transpose procedure restructures the data by changing the variables into observations. How this is done and what variables are chosen to transform are determined by the options that are chosen when running the procedure.</a:t>
            </a:r>
          </a:p>
          <a:p>
            <a:r>
              <a:rPr lang="en-US" sz="1200" dirty="0" smtClean="0"/>
              <a:t>We classify data as either vertical or horizontal. The format in which we store data is very different from the format that we need to analyze the data. There are very good reasons why we need to be able to change the layout of the data based on what we need to do with the data. The best method of data storage is to keep it in a vertical format.</a:t>
            </a:r>
          </a:p>
          <a:p>
            <a:endParaRPr lang="en-US" sz="1200" dirty="0" smtClean="0"/>
          </a:p>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2</a:t>
            </a:fld>
            <a:endParaRPr lang="en-US"/>
          </a:p>
        </p:txBody>
      </p:sp>
    </p:spTree>
    <p:extLst>
      <p:ext uri="{BB962C8B-B14F-4D97-AF65-F5344CB8AC3E}">
        <p14:creationId xmlns:p14="http://schemas.microsoft.com/office/powerpoint/2010/main" val="419220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13</a:t>
            </a:fld>
            <a:endParaRPr lang="en-US"/>
          </a:p>
        </p:txBody>
      </p:sp>
    </p:spTree>
    <p:extLst>
      <p:ext uri="{BB962C8B-B14F-4D97-AF65-F5344CB8AC3E}">
        <p14:creationId xmlns:p14="http://schemas.microsoft.com/office/powerpoint/2010/main" val="251233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14</a:t>
            </a:fld>
            <a:endParaRPr lang="en-US"/>
          </a:p>
        </p:txBody>
      </p:sp>
    </p:spTree>
    <p:extLst>
      <p:ext uri="{BB962C8B-B14F-4D97-AF65-F5344CB8AC3E}">
        <p14:creationId xmlns:p14="http://schemas.microsoft.com/office/powerpoint/2010/main" val="379450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15</a:t>
            </a:fld>
            <a:endParaRPr lang="en-US"/>
          </a:p>
        </p:txBody>
      </p:sp>
    </p:spTree>
    <p:extLst>
      <p:ext uri="{BB962C8B-B14F-4D97-AF65-F5344CB8AC3E}">
        <p14:creationId xmlns:p14="http://schemas.microsoft.com/office/powerpoint/2010/main" val="368995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4</a:t>
            </a:fld>
            <a:endParaRPr lang="en-US"/>
          </a:p>
        </p:txBody>
      </p:sp>
    </p:spTree>
    <p:extLst>
      <p:ext uri="{BB962C8B-B14F-4D97-AF65-F5344CB8AC3E}">
        <p14:creationId xmlns:p14="http://schemas.microsoft.com/office/powerpoint/2010/main" val="194243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5</a:t>
            </a:fld>
            <a:endParaRPr lang="en-US"/>
          </a:p>
        </p:txBody>
      </p:sp>
    </p:spTree>
    <p:extLst>
      <p:ext uri="{BB962C8B-B14F-4D97-AF65-F5344CB8AC3E}">
        <p14:creationId xmlns:p14="http://schemas.microsoft.com/office/powerpoint/2010/main" val="417265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6</a:t>
            </a:fld>
            <a:endParaRPr lang="en-US"/>
          </a:p>
        </p:txBody>
      </p:sp>
    </p:spTree>
    <p:extLst>
      <p:ext uri="{BB962C8B-B14F-4D97-AF65-F5344CB8AC3E}">
        <p14:creationId xmlns:p14="http://schemas.microsoft.com/office/powerpoint/2010/main" val="2378787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7</a:t>
            </a:fld>
            <a:endParaRPr lang="en-US"/>
          </a:p>
        </p:txBody>
      </p:sp>
    </p:spTree>
    <p:extLst>
      <p:ext uri="{BB962C8B-B14F-4D97-AF65-F5344CB8AC3E}">
        <p14:creationId xmlns:p14="http://schemas.microsoft.com/office/powerpoint/2010/main" val="170424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8</a:t>
            </a:fld>
            <a:endParaRPr lang="en-US"/>
          </a:p>
        </p:txBody>
      </p:sp>
    </p:spTree>
    <p:extLst>
      <p:ext uri="{BB962C8B-B14F-4D97-AF65-F5344CB8AC3E}">
        <p14:creationId xmlns:p14="http://schemas.microsoft.com/office/powerpoint/2010/main" val="126662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9</a:t>
            </a:fld>
            <a:endParaRPr lang="en-US"/>
          </a:p>
        </p:txBody>
      </p:sp>
    </p:spTree>
    <p:extLst>
      <p:ext uri="{BB962C8B-B14F-4D97-AF65-F5344CB8AC3E}">
        <p14:creationId xmlns:p14="http://schemas.microsoft.com/office/powerpoint/2010/main" val="235329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10</a:t>
            </a:fld>
            <a:endParaRPr lang="en-US"/>
          </a:p>
        </p:txBody>
      </p:sp>
    </p:spTree>
    <p:extLst>
      <p:ext uri="{BB962C8B-B14F-4D97-AF65-F5344CB8AC3E}">
        <p14:creationId xmlns:p14="http://schemas.microsoft.com/office/powerpoint/2010/main" val="202998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12</a:t>
            </a:fld>
            <a:endParaRPr lang="en-US"/>
          </a:p>
        </p:txBody>
      </p:sp>
    </p:spTree>
    <p:extLst>
      <p:ext uri="{BB962C8B-B14F-4D97-AF65-F5344CB8AC3E}">
        <p14:creationId xmlns:p14="http://schemas.microsoft.com/office/powerpoint/2010/main" val="40275080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Transposing data</a:t>
            </a:r>
            <a:endParaRPr lang="en-US" dirty="0"/>
          </a:p>
        </p:txBody>
      </p:sp>
      <p:sp>
        <p:nvSpPr>
          <p:cNvPr id="3" name="Subtitle 2"/>
          <p:cNvSpPr>
            <a:spLocks noGrp="1"/>
          </p:cNvSpPr>
          <p:nvPr>
            <p:ph type="subTitle" idx="1"/>
          </p:nvPr>
        </p:nvSpPr>
        <p:spPr/>
        <p:txBody>
          <a:bodyPr/>
          <a:lstStyle/>
          <a:p>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The variable names can be modified with the </a:t>
            </a:r>
          </a:p>
          <a:p>
            <a:pPr marL="400050" lvl="1" indent="0">
              <a:lnSpc>
                <a:spcPct val="150000"/>
              </a:lnSpc>
              <a:buNone/>
            </a:pPr>
            <a:r>
              <a:rPr lang="en-US" sz="1600" dirty="0" smtClean="0">
                <a:solidFill>
                  <a:schemeClr val="tx2">
                    <a:lumMod val="75000"/>
                  </a:schemeClr>
                </a:solidFill>
              </a:rPr>
              <a:t>prefix=, delimiter=, or suffix= options</a:t>
            </a: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5" name="Picture 4"/>
          <p:cNvPicPr>
            <a:picLocks noChangeAspect="1"/>
          </p:cNvPicPr>
          <p:nvPr/>
        </p:nvPicPr>
        <p:blipFill>
          <a:blip r:embed="rId3"/>
          <a:stretch>
            <a:fillRect/>
          </a:stretch>
        </p:blipFill>
        <p:spPr>
          <a:xfrm>
            <a:off x="723115" y="2895600"/>
            <a:ext cx="7743825" cy="2438400"/>
          </a:xfrm>
          <a:prstGeom prst="rect">
            <a:avLst/>
          </a:prstGeom>
        </p:spPr>
      </p:pic>
    </p:spTree>
    <p:extLst>
      <p:ext uri="{BB962C8B-B14F-4D97-AF65-F5344CB8AC3E}">
        <p14:creationId xmlns:p14="http://schemas.microsoft.com/office/powerpoint/2010/main" val="622078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Transposing data – By groups</a:t>
            </a:r>
            <a:endParaRPr lang="en-US" dirty="0"/>
          </a:p>
        </p:txBody>
      </p:sp>
      <p:pic>
        <p:nvPicPr>
          <p:cNvPr id="2" name="Picture 1"/>
          <p:cNvPicPr>
            <a:picLocks noChangeAspect="1"/>
          </p:cNvPicPr>
          <p:nvPr/>
        </p:nvPicPr>
        <p:blipFill>
          <a:blip r:embed="rId2"/>
          <a:stretch>
            <a:fillRect/>
          </a:stretch>
        </p:blipFill>
        <p:spPr>
          <a:xfrm>
            <a:off x="457200" y="1524000"/>
            <a:ext cx="7686675" cy="4610100"/>
          </a:xfrm>
          <a:prstGeom prst="rect">
            <a:avLst/>
          </a:prstGeom>
        </p:spPr>
      </p:pic>
    </p:spTree>
    <p:extLst>
      <p:ext uri="{BB962C8B-B14F-4D97-AF65-F5344CB8AC3E}">
        <p14:creationId xmlns:p14="http://schemas.microsoft.com/office/powerpoint/2010/main" val="2502685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a:t>
            </a:r>
            <a:r>
              <a:rPr lang="en-US" dirty="0" smtClean="0"/>
              <a:t>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Can specify more than one </a:t>
            </a:r>
            <a:r>
              <a:rPr lang="en-US" sz="1800" dirty="0" smtClean="0">
                <a:solidFill>
                  <a:schemeClr val="tx2">
                    <a:lumMod val="75000"/>
                  </a:schemeClr>
                </a:solidFill>
              </a:rPr>
              <a:t>BY</a:t>
            </a:r>
            <a:r>
              <a:rPr lang="en-US" sz="1800" dirty="0" smtClean="0"/>
              <a:t> group variable</a:t>
            </a:r>
          </a:p>
          <a:p>
            <a:pPr>
              <a:lnSpc>
                <a:spcPct val="150000"/>
              </a:lnSpc>
            </a:pPr>
            <a:r>
              <a:rPr lang="en-US" sz="1800" dirty="0" smtClean="0"/>
              <a:t>Data must be sorted by </a:t>
            </a:r>
            <a:r>
              <a:rPr lang="en-US" sz="1800" dirty="0" err="1" smtClean="0">
                <a:solidFill>
                  <a:schemeClr val="tx2">
                    <a:lumMod val="75000"/>
                  </a:schemeClr>
                </a:solidFill>
              </a:rPr>
              <a:t>BY</a:t>
            </a:r>
            <a:r>
              <a:rPr lang="en-US" sz="1800" dirty="0" smtClean="0"/>
              <a:t> group variable(s)</a:t>
            </a:r>
          </a:p>
          <a:p>
            <a:pPr marL="400050" lvl="1" indent="0">
              <a:lnSpc>
                <a:spcPct val="150000"/>
              </a:lnSpc>
              <a:buNone/>
            </a:pP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6" name="Picture 5"/>
          <p:cNvPicPr>
            <a:picLocks noChangeAspect="1"/>
          </p:cNvPicPr>
          <p:nvPr/>
        </p:nvPicPr>
        <p:blipFill>
          <a:blip r:embed="rId3"/>
          <a:stretch>
            <a:fillRect/>
          </a:stretch>
        </p:blipFill>
        <p:spPr>
          <a:xfrm>
            <a:off x="914400" y="2620963"/>
            <a:ext cx="6267450" cy="3124200"/>
          </a:xfrm>
          <a:prstGeom prst="rect">
            <a:avLst/>
          </a:prstGeom>
        </p:spPr>
      </p:pic>
    </p:spTree>
    <p:extLst>
      <p:ext uri="{BB962C8B-B14F-4D97-AF65-F5344CB8AC3E}">
        <p14:creationId xmlns:p14="http://schemas.microsoft.com/office/powerpoint/2010/main" val="110926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a:t>
            </a:r>
            <a:r>
              <a:rPr lang="en-US" dirty="0" smtClean="0"/>
              <a:t> statement</a:t>
            </a:r>
            <a:endParaRPr lang="en-US" dirty="0"/>
          </a:p>
        </p:txBody>
      </p:sp>
      <p:pic>
        <p:nvPicPr>
          <p:cNvPr id="5" name="Picture 4"/>
          <p:cNvPicPr>
            <a:picLocks noChangeAspect="1"/>
          </p:cNvPicPr>
          <p:nvPr/>
        </p:nvPicPr>
        <p:blipFill>
          <a:blip r:embed="rId3"/>
          <a:stretch>
            <a:fillRect/>
          </a:stretch>
        </p:blipFill>
        <p:spPr>
          <a:xfrm>
            <a:off x="762000" y="1143000"/>
            <a:ext cx="3733800" cy="5231599"/>
          </a:xfrm>
          <a:prstGeom prst="rect">
            <a:avLst/>
          </a:prstGeom>
        </p:spPr>
      </p:pic>
    </p:spTree>
    <p:extLst>
      <p:ext uri="{BB962C8B-B14F-4D97-AF65-F5344CB8AC3E}">
        <p14:creationId xmlns:p14="http://schemas.microsoft.com/office/powerpoint/2010/main" val="3429829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option</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Use the </a:t>
            </a:r>
            <a:r>
              <a:rPr lang="en-US" sz="1800" dirty="0" smtClean="0">
                <a:solidFill>
                  <a:schemeClr val="tx2">
                    <a:lumMod val="75000"/>
                  </a:schemeClr>
                </a:solidFill>
              </a:rPr>
              <a:t>name</a:t>
            </a:r>
            <a:r>
              <a:rPr lang="en-US" sz="1800" dirty="0" smtClean="0"/>
              <a:t>= option to name the variable containing the name of the transposed variable (NAME_ column)</a:t>
            </a:r>
            <a:endParaRPr lang="en-US" sz="1200" dirty="0" smtClean="0">
              <a:solidFill>
                <a:schemeClr val="tx2">
                  <a:lumMod val="75000"/>
                </a:schemeClr>
              </a:solidFill>
            </a:endParaRPr>
          </a:p>
          <a:p>
            <a:pPr lvl="1">
              <a:lnSpc>
                <a:spcPct val="250000"/>
              </a:lnSpc>
            </a:pPr>
            <a:endParaRPr lang="en-US" sz="1600" dirty="0" smtClean="0"/>
          </a:p>
          <a:p>
            <a:pPr>
              <a:lnSpc>
                <a:spcPct val="250000"/>
              </a:lnSpc>
            </a:pPr>
            <a:endParaRPr lang="en-US" sz="1800" dirty="0"/>
          </a:p>
        </p:txBody>
      </p:sp>
      <p:pic>
        <p:nvPicPr>
          <p:cNvPr id="3" name="Picture 2"/>
          <p:cNvPicPr>
            <a:picLocks noChangeAspect="1"/>
          </p:cNvPicPr>
          <p:nvPr/>
        </p:nvPicPr>
        <p:blipFill>
          <a:blip r:embed="rId3"/>
          <a:stretch>
            <a:fillRect/>
          </a:stretch>
        </p:blipFill>
        <p:spPr>
          <a:xfrm>
            <a:off x="762000" y="2725738"/>
            <a:ext cx="6553200" cy="3019425"/>
          </a:xfrm>
          <a:prstGeom prst="rect">
            <a:avLst/>
          </a:prstGeom>
        </p:spPr>
      </p:pic>
    </p:spTree>
    <p:extLst>
      <p:ext uri="{BB962C8B-B14F-4D97-AF65-F5344CB8AC3E}">
        <p14:creationId xmlns:p14="http://schemas.microsoft.com/office/powerpoint/2010/main" val="119514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 TRANSPOSE : BY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983291"/>
              </p:ext>
            </p:extLst>
          </p:nvPr>
        </p:nvGraphicFramePr>
        <p:xfrm>
          <a:off x="240890" y="1066800"/>
          <a:ext cx="7988710" cy="914400"/>
        </p:xfrm>
        <a:graphic>
          <a:graphicData uri="http://schemas.openxmlformats.org/drawingml/2006/table">
            <a:tbl>
              <a:tblPr firstRow="1" bandRow="1">
                <a:tableStyleId>{5C22544A-7EE6-4342-B048-85BDC9FD1C3A}</a:tableStyleId>
              </a:tblPr>
              <a:tblGrid>
                <a:gridCol w="1597742"/>
                <a:gridCol w="1597742"/>
                <a:gridCol w="1597742"/>
                <a:gridCol w="1597742"/>
                <a:gridCol w="1597742"/>
              </a:tblGrid>
              <a:tr h="254000">
                <a:tc>
                  <a:txBody>
                    <a:bodyPr/>
                    <a:lstStyle/>
                    <a:p>
                      <a:r>
                        <a:rPr lang="en-US" sz="1400" dirty="0" err="1" smtClean="0"/>
                        <a:t>Param</a:t>
                      </a:r>
                      <a:endParaRPr lang="en-US" sz="1400" dirty="0"/>
                    </a:p>
                  </a:txBody>
                  <a:tcPr/>
                </a:tc>
                <a:tc>
                  <a:txBody>
                    <a:bodyPr/>
                    <a:lstStyle/>
                    <a:p>
                      <a:r>
                        <a:rPr lang="en-US" sz="1400" dirty="0" smtClean="0"/>
                        <a:t>W1</a:t>
                      </a:r>
                      <a:endParaRPr lang="en-US" sz="1400" dirty="0"/>
                    </a:p>
                  </a:txBody>
                  <a:tcPr/>
                </a:tc>
                <a:tc>
                  <a:txBody>
                    <a:bodyPr/>
                    <a:lstStyle/>
                    <a:p>
                      <a:r>
                        <a:rPr lang="en-US" sz="1400" dirty="0" smtClean="0"/>
                        <a:t>W2</a:t>
                      </a:r>
                      <a:endParaRPr lang="en-US" sz="1400" dirty="0"/>
                    </a:p>
                  </a:txBody>
                  <a:tcPr/>
                </a:tc>
                <a:tc>
                  <a:txBody>
                    <a:bodyPr/>
                    <a:lstStyle/>
                    <a:p>
                      <a:r>
                        <a:rPr lang="en-US" sz="1400" dirty="0" smtClean="0"/>
                        <a:t>W3</a:t>
                      </a:r>
                      <a:endParaRPr lang="en-US" sz="1400" dirty="0"/>
                    </a:p>
                  </a:txBody>
                  <a:tcPr/>
                </a:tc>
                <a:tc>
                  <a:txBody>
                    <a:bodyPr/>
                    <a:lstStyle/>
                    <a:p>
                      <a:r>
                        <a:rPr lang="en-US" sz="1400" dirty="0" smtClean="0"/>
                        <a:t>W4</a:t>
                      </a:r>
                      <a:endParaRPr lang="en-US" sz="1400" dirty="0"/>
                    </a:p>
                  </a:txBody>
                  <a:tcPr/>
                </a:tc>
              </a:tr>
              <a:tr h="254000">
                <a:tc>
                  <a:txBody>
                    <a:bodyPr/>
                    <a:lstStyle/>
                    <a:p>
                      <a:r>
                        <a:rPr lang="en-US" sz="1400" dirty="0" smtClean="0"/>
                        <a:t>SBP</a:t>
                      </a:r>
                      <a:endParaRPr lang="en-US" sz="1400" dirty="0"/>
                    </a:p>
                  </a:txBody>
                  <a:tcPr/>
                </a:tc>
                <a:tc>
                  <a:txBody>
                    <a:bodyPr/>
                    <a:lstStyle/>
                    <a:p>
                      <a:r>
                        <a:rPr lang="en-US" sz="1400" dirty="0" smtClean="0"/>
                        <a:t>80</a:t>
                      </a:r>
                      <a:endParaRPr lang="en-US" sz="1400" dirty="0"/>
                    </a:p>
                  </a:txBody>
                  <a:tcPr/>
                </a:tc>
                <a:tc>
                  <a:txBody>
                    <a:bodyPr/>
                    <a:lstStyle/>
                    <a:p>
                      <a:r>
                        <a:rPr lang="en-US" sz="1400" dirty="0" smtClean="0"/>
                        <a:t>85</a:t>
                      </a:r>
                      <a:endParaRPr lang="en-US" sz="1400" dirty="0"/>
                    </a:p>
                  </a:txBody>
                  <a:tcPr/>
                </a:tc>
                <a:tc>
                  <a:txBody>
                    <a:bodyPr/>
                    <a:lstStyle/>
                    <a:p>
                      <a:r>
                        <a:rPr lang="en-US" sz="1400" dirty="0" smtClean="0"/>
                        <a:t>90</a:t>
                      </a:r>
                      <a:endParaRPr lang="en-US" sz="1400" dirty="0"/>
                    </a:p>
                  </a:txBody>
                  <a:tcPr/>
                </a:tc>
                <a:tc>
                  <a:txBody>
                    <a:bodyPr/>
                    <a:lstStyle/>
                    <a:p>
                      <a:r>
                        <a:rPr lang="en-US" sz="1400" dirty="0" smtClean="0"/>
                        <a:t>86</a:t>
                      </a:r>
                      <a:endParaRPr lang="en-US" sz="1400" dirty="0"/>
                    </a:p>
                  </a:txBody>
                  <a:tcPr/>
                </a:tc>
              </a:tr>
              <a:tr h="254000">
                <a:tc>
                  <a:txBody>
                    <a:bodyPr/>
                    <a:lstStyle/>
                    <a:p>
                      <a:r>
                        <a:rPr lang="en-US" sz="1400" dirty="0" smtClean="0"/>
                        <a:t>DBP</a:t>
                      </a:r>
                      <a:endParaRPr lang="en-US" sz="1400" dirty="0"/>
                    </a:p>
                  </a:txBody>
                  <a:tcPr/>
                </a:tc>
                <a:tc>
                  <a:txBody>
                    <a:bodyPr/>
                    <a:lstStyle/>
                    <a:p>
                      <a:r>
                        <a:rPr lang="en-US" sz="1400" dirty="0" smtClean="0"/>
                        <a:t>120</a:t>
                      </a:r>
                      <a:endParaRPr lang="en-US" sz="1400" dirty="0"/>
                    </a:p>
                  </a:txBody>
                  <a:tcPr/>
                </a:tc>
                <a:tc>
                  <a:txBody>
                    <a:bodyPr/>
                    <a:lstStyle/>
                    <a:p>
                      <a:r>
                        <a:rPr lang="en-US" sz="1400" dirty="0" smtClean="0"/>
                        <a:t>119</a:t>
                      </a:r>
                      <a:endParaRPr lang="en-US" sz="1400" dirty="0"/>
                    </a:p>
                  </a:txBody>
                  <a:tcPr/>
                </a:tc>
                <a:tc>
                  <a:txBody>
                    <a:bodyPr/>
                    <a:lstStyle/>
                    <a:p>
                      <a:r>
                        <a:rPr lang="en-US" sz="1400" dirty="0" smtClean="0"/>
                        <a:t>130</a:t>
                      </a:r>
                      <a:endParaRPr lang="en-US" sz="1400" dirty="0"/>
                    </a:p>
                  </a:txBody>
                  <a:tcPr/>
                </a:tc>
                <a:tc>
                  <a:txBody>
                    <a:bodyPr/>
                    <a:lstStyle/>
                    <a:p>
                      <a:r>
                        <a:rPr lang="en-US" sz="1400" dirty="0" smtClean="0"/>
                        <a:t>104</a:t>
                      </a:r>
                      <a:endParaRPr lang="en-US" sz="1400" dirty="0"/>
                    </a:p>
                  </a:txBody>
                  <a:tcPr/>
                </a:tc>
              </a:tr>
            </a:tbl>
          </a:graphicData>
        </a:graphic>
      </p:graphicFrame>
      <p:sp>
        <p:nvSpPr>
          <p:cNvPr id="5" name="TextBox 4"/>
          <p:cNvSpPr txBox="1"/>
          <p:nvPr/>
        </p:nvSpPr>
        <p:spPr>
          <a:xfrm>
            <a:off x="257553" y="2194917"/>
            <a:ext cx="3323847" cy="646331"/>
          </a:xfrm>
          <a:prstGeom prst="rect">
            <a:avLst/>
          </a:prstGeom>
          <a:noFill/>
        </p:spPr>
        <p:txBody>
          <a:bodyPr wrap="square" rtlCol="0">
            <a:spAutoFit/>
          </a:bodyPr>
          <a:lstStyle/>
          <a:p>
            <a:r>
              <a:rPr lang="en-US" sz="1200" dirty="0"/>
              <a:t>In this example, we can transpose the records by region with the addition of a BY statement </a:t>
            </a:r>
            <a:r>
              <a:rPr lang="en-US" sz="1200" dirty="0" smtClean="0"/>
              <a:t>to </a:t>
            </a:r>
            <a:r>
              <a:rPr lang="en-US" sz="1200" dirty="0"/>
              <a:t>our PROC TRANSPOSE code: </a:t>
            </a:r>
            <a:endParaRPr lang="en-US" sz="1200" dirty="0" smtClean="0"/>
          </a:p>
        </p:txBody>
      </p:sp>
      <p:graphicFrame>
        <p:nvGraphicFramePr>
          <p:cNvPr id="6" name="Table 5"/>
          <p:cNvGraphicFramePr>
            <a:graphicFrameLocks noGrp="1"/>
          </p:cNvGraphicFramePr>
          <p:nvPr>
            <p:extLst>
              <p:ext uri="{D42A27DB-BD31-4B8C-83A1-F6EECF244321}">
                <p14:modId xmlns:p14="http://schemas.microsoft.com/office/powerpoint/2010/main" val="2544680267"/>
              </p:ext>
            </p:extLst>
          </p:nvPr>
        </p:nvGraphicFramePr>
        <p:xfrm>
          <a:off x="257553" y="3429000"/>
          <a:ext cx="8583561" cy="2743200"/>
        </p:xfrm>
        <a:graphic>
          <a:graphicData uri="http://schemas.openxmlformats.org/drawingml/2006/table">
            <a:tbl>
              <a:tblPr firstRow="1" bandRow="1">
                <a:tableStyleId>{5C22544A-7EE6-4342-B048-85BDC9FD1C3A}</a:tableStyleId>
              </a:tblPr>
              <a:tblGrid>
                <a:gridCol w="2861187"/>
                <a:gridCol w="2861187"/>
                <a:gridCol w="2861187"/>
              </a:tblGrid>
              <a:tr h="271835">
                <a:tc>
                  <a:txBody>
                    <a:bodyPr/>
                    <a:lstStyle/>
                    <a:p>
                      <a:r>
                        <a:rPr lang="en-US" sz="1400" dirty="0" err="1" smtClean="0"/>
                        <a:t>Param</a:t>
                      </a:r>
                      <a:endParaRPr lang="en-US" sz="1400" dirty="0"/>
                    </a:p>
                  </a:txBody>
                  <a:tcPr/>
                </a:tc>
                <a:tc>
                  <a:txBody>
                    <a:bodyPr/>
                    <a:lstStyle/>
                    <a:p>
                      <a:r>
                        <a:rPr lang="en-US" sz="1400" dirty="0" smtClean="0"/>
                        <a:t>Visit</a:t>
                      </a:r>
                      <a:endParaRPr lang="en-US" sz="1400" dirty="0"/>
                    </a:p>
                  </a:txBody>
                  <a:tcPr/>
                </a:tc>
                <a:tc>
                  <a:txBody>
                    <a:bodyPr/>
                    <a:lstStyle/>
                    <a:p>
                      <a:r>
                        <a:rPr lang="en-US" sz="1400" dirty="0" smtClean="0"/>
                        <a:t>Var1</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r>
              <a:tr h="271835">
                <a:tc>
                  <a:txBody>
                    <a:bodyPr/>
                    <a:lstStyle/>
                    <a:p>
                      <a:r>
                        <a:rPr lang="en-US" sz="1400" dirty="0" smtClean="0"/>
                        <a:t>SBP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120</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119</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130</a:t>
                      </a:r>
                      <a:endParaRPr lang="en-US" sz="1400" dirty="0"/>
                    </a:p>
                  </a:txBody>
                  <a:tcPr/>
                </a:tc>
              </a:tr>
              <a:tr h="271835">
                <a:tc>
                  <a:txBody>
                    <a:bodyPr/>
                    <a:lstStyle/>
                    <a:p>
                      <a:r>
                        <a:rPr lang="en-US" sz="1400" dirty="0" smtClean="0"/>
                        <a:t>DBP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104</a:t>
                      </a:r>
                      <a:endParaRPr lang="en-US" sz="1400" dirty="0"/>
                    </a:p>
                  </a:txBody>
                  <a:tcPr/>
                </a:tc>
              </a:tr>
            </a:tbl>
          </a:graphicData>
        </a:graphic>
      </p:graphicFrame>
      <p:sp>
        <p:nvSpPr>
          <p:cNvPr id="3" name="Rectangle 2"/>
          <p:cNvSpPr/>
          <p:nvPr/>
        </p:nvSpPr>
        <p:spPr>
          <a:xfrm>
            <a:off x="3962400" y="1932097"/>
            <a:ext cx="4038600" cy="1046440"/>
          </a:xfrm>
          <a:prstGeom prst="rect">
            <a:avLst/>
          </a:prstGeom>
        </p:spPr>
        <p:txBody>
          <a:bodyPr wrap="square">
            <a:spAutoFit/>
          </a:bodyPr>
          <a:lstStyle/>
          <a:p>
            <a:endParaRPr lang="en-US" sz="1400" dirty="0"/>
          </a:p>
          <a:p>
            <a:r>
              <a:rPr lang="en-US" sz="1200" dirty="0"/>
              <a:t>proc transpose data=a out=b (drop=_label_) name=visit prefix=</a:t>
            </a:r>
            <a:r>
              <a:rPr lang="en-US" sz="1200" dirty="0" err="1"/>
              <a:t>var</a:t>
            </a:r>
            <a:r>
              <a:rPr lang="en-US" sz="1200" dirty="0"/>
              <a:t>; </a:t>
            </a:r>
          </a:p>
          <a:p>
            <a:r>
              <a:rPr lang="en-US" sz="1200" dirty="0"/>
              <a:t>by </a:t>
            </a:r>
            <a:r>
              <a:rPr lang="en-US" sz="1200" dirty="0" err="1"/>
              <a:t>param</a:t>
            </a:r>
            <a:r>
              <a:rPr lang="en-US" sz="1200" dirty="0"/>
              <a:t>; </a:t>
            </a:r>
          </a:p>
          <a:p>
            <a:r>
              <a:rPr lang="en-US" sz="1200" dirty="0"/>
              <a:t>run</a:t>
            </a:r>
            <a:r>
              <a:rPr lang="en-US" sz="1200" dirty="0" smtClean="0"/>
              <a:t>;</a:t>
            </a:r>
            <a:endParaRPr lang="en-US" sz="1200" dirty="0"/>
          </a:p>
        </p:txBody>
      </p:sp>
      <p:sp>
        <p:nvSpPr>
          <p:cNvPr id="7" name="Rectangle 6"/>
          <p:cNvSpPr/>
          <p:nvPr/>
        </p:nvSpPr>
        <p:spPr>
          <a:xfrm>
            <a:off x="381000" y="2860357"/>
            <a:ext cx="6477000" cy="492443"/>
          </a:xfrm>
          <a:prstGeom prst="rect">
            <a:avLst/>
          </a:prstGeom>
        </p:spPr>
        <p:txBody>
          <a:bodyPr wrap="square">
            <a:spAutoFit/>
          </a:bodyPr>
          <a:lstStyle/>
          <a:p>
            <a:endParaRPr lang="en-US" sz="1200" dirty="0"/>
          </a:p>
          <a:p>
            <a:r>
              <a:rPr lang="en-US" sz="1200" dirty="0"/>
              <a:t>Variables will be transposed within BY-groups, and the resulting data set looks like</a:t>
            </a:r>
            <a:r>
              <a:rPr lang="en-US" sz="1400" dirty="0"/>
              <a:t>: </a:t>
            </a:r>
            <a:endParaRPr lang="en-US" sz="1400" dirty="0"/>
          </a:p>
        </p:txBody>
      </p:sp>
    </p:spTree>
    <p:extLst>
      <p:ext uri="{BB962C8B-B14F-4D97-AF65-F5344CB8AC3E}">
        <p14:creationId xmlns:p14="http://schemas.microsoft.com/office/powerpoint/2010/main" val="179526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Proc</a:t>
            </a:r>
            <a:r>
              <a:rPr lang="en-US" dirty="0" smtClean="0"/>
              <a:t> Transpose : ID Statement</a:t>
            </a:r>
            <a:endParaRPr lang="en-US" dirty="0"/>
          </a:p>
        </p:txBody>
      </p:sp>
      <p:sp>
        <p:nvSpPr>
          <p:cNvPr id="3" name="Content Placeholder 2"/>
          <p:cNvSpPr>
            <a:spLocks noGrp="1"/>
          </p:cNvSpPr>
          <p:nvPr>
            <p:ph idx="1"/>
          </p:nvPr>
        </p:nvSpPr>
        <p:spPr>
          <a:xfrm>
            <a:off x="381000" y="1219201"/>
            <a:ext cx="8428056" cy="3733800"/>
          </a:xfrm>
        </p:spPr>
        <p:txBody>
          <a:bodyPr/>
          <a:lstStyle/>
          <a:p>
            <a:r>
              <a:rPr lang="en-US" dirty="0" smtClean="0"/>
              <a:t>To convert the data on the last slide back to horizontal form.</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3063114"/>
              </p:ext>
            </p:extLst>
          </p:nvPr>
        </p:nvGraphicFramePr>
        <p:xfrm>
          <a:off x="228600" y="1752600"/>
          <a:ext cx="2362199" cy="3185163"/>
        </p:xfrm>
        <a:graphic>
          <a:graphicData uri="http://schemas.openxmlformats.org/drawingml/2006/table">
            <a:tbl>
              <a:tblPr firstRow="1" bandRow="1">
                <a:tableStyleId>{5C22544A-7EE6-4342-B048-85BDC9FD1C3A}</a:tableStyleId>
              </a:tblPr>
              <a:tblGrid>
                <a:gridCol w="803635"/>
                <a:gridCol w="870605"/>
                <a:gridCol w="687959"/>
              </a:tblGrid>
              <a:tr h="353907">
                <a:tc>
                  <a:txBody>
                    <a:bodyPr/>
                    <a:lstStyle/>
                    <a:p>
                      <a:r>
                        <a:rPr lang="en-US" sz="1400" dirty="0" err="1" smtClean="0"/>
                        <a:t>Param</a:t>
                      </a:r>
                      <a:endParaRPr lang="en-US" sz="1400" dirty="0"/>
                    </a:p>
                  </a:txBody>
                  <a:tcPr/>
                </a:tc>
                <a:tc>
                  <a:txBody>
                    <a:bodyPr/>
                    <a:lstStyle/>
                    <a:p>
                      <a:r>
                        <a:rPr lang="en-US" sz="1400" dirty="0" smtClean="0"/>
                        <a:t>Visit</a:t>
                      </a:r>
                      <a:endParaRPr lang="en-US" sz="1400" dirty="0"/>
                    </a:p>
                  </a:txBody>
                  <a:tcPr/>
                </a:tc>
                <a:tc>
                  <a:txBody>
                    <a:bodyPr/>
                    <a:lstStyle/>
                    <a:p>
                      <a:r>
                        <a:rPr lang="en-US" sz="1400" dirty="0" smtClean="0"/>
                        <a:t>Var1</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r>
              <a:tr h="353907">
                <a:tc>
                  <a:txBody>
                    <a:bodyPr/>
                    <a:lstStyle/>
                    <a:p>
                      <a:r>
                        <a:rPr lang="en-US" sz="1400" dirty="0" smtClean="0"/>
                        <a:t>SBP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W1</a:t>
                      </a:r>
                      <a:endParaRPr lang="en-US" sz="1400" dirty="0"/>
                    </a:p>
                  </a:txBody>
                  <a:tcPr/>
                </a:tc>
                <a:tc>
                  <a:txBody>
                    <a:bodyPr/>
                    <a:lstStyle/>
                    <a:p>
                      <a:r>
                        <a:rPr lang="en-US" sz="1400" dirty="0" smtClean="0"/>
                        <a:t>120</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W2</a:t>
                      </a:r>
                      <a:endParaRPr lang="en-US" sz="1400" dirty="0"/>
                    </a:p>
                  </a:txBody>
                  <a:tcPr/>
                </a:tc>
                <a:tc>
                  <a:txBody>
                    <a:bodyPr/>
                    <a:lstStyle/>
                    <a:p>
                      <a:r>
                        <a:rPr lang="en-US" sz="1400" dirty="0" smtClean="0"/>
                        <a:t>119</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W3</a:t>
                      </a:r>
                      <a:endParaRPr lang="en-US" sz="1400" dirty="0"/>
                    </a:p>
                  </a:txBody>
                  <a:tcPr/>
                </a:tc>
                <a:tc>
                  <a:txBody>
                    <a:bodyPr/>
                    <a:lstStyle/>
                    <a:p>
                      <a:r>
                        <a:rPr lang="en-US" sz="1400" dirty="0" smtClean="0"/>
                        <a:t>130</a:t>
                      </a:r>
                      <a:endParaRPr lang="en-US" sz="1400" dirty="0"/>
                    </a:p>
                  </a:txBody>
                  <a:tcPr/>
                </a:tc>
              </a:tr>
              <a:tr h="353907">
                <a:tc>
                  <a:txBody>
                    <a:bodyPr/>
                    <a:lstStyle/>
                    <a:p>
                      <a:r>
                        <a:rPr lang="en-US" sz="1400" dirty="0" smtClean="0"/>
                        <a:t>DBP</a:t>
                      </a:r>
                      <a:endParaRPr lang="en-US" sz="1400" dirty="0"/>
                    </a:p>
                  </a:txBody>
                  <a:tcPr/>
                </a:tc>
                <a:tc>
                  <a:txBody>
                    <a:bodyPr/>
                    <a:lstStyle/>
                    <a:p>
                      <a:r>
                        <a:rPr lang="en-US" sz="1400" dirty="0" smtClean="0"/>
                        <a:t>W4</a:t>
                      </a:r>
                      <a:endParaRPr lang="en-US" sz="1400" dirty="0"/>
                    </a:p>
                  </a:txBody>
                  <a:tcPr/>
                </a:tc>
                <a:tc>
                  <a:txBody>
                    <a:bodyPr/>
                    <a:lstStyle/>
                    <a:p>
                      <a:r>
                        <a:rPr lang="en-US" sz="1400" dirty="0" smtClean="0"/>
                        <a:t>104</a:t>
                      </a:r>
                      <a:endParaRPr lang="en-US"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39272151"/>
              </p:ext>
            </p:extLst>
          </p:nvPr>
        </p:nvGraphicFramePr>
        <p:xfrm>
          <a:off x="4724400" y="1703029"/>
          <a:ext cx="3124200" cy="1854200"/>
        </p:xfrm>
        <a:graphic>
          <a:graphicData uri="http://schemas.openxmlformats.org/drawingml/2006/table">
            <a:tbl>
              <a:tblPr firstRow="1" bandRow="1">
                <a:tableStyleId>{5C22544A-7EE6-4342-B048-85BDC9FD1C3A}</a:tableStyleId>
              </a:tblPr>
              <a:tblGrid>
                <a:gridCol w="838200"/>
                <a:gridCol w="990600"/>
                <a:gridCol w="1295400"/>
              </a:tblGrid>
              <a:tr h="370840">
                <a:tc>
                  <a:txBody>
                    <a:bodyPr/>
                    <a:lstStyle/>
                    <a:p>
                      <a:r>
                        <a:rPr lang="en-US" sz="1400" dirty="0" smtClean="0"/>
                        <a:t>Visit</a:t>
                      </a:r>
                      <a:endParaRPr lang="en-US" sz="1400" dirty="0"/>
                    </a:p>
                  </a:txBody>
                  <a:tcPr/>
                </a:tc>
                <a:tc>
                  <a:txBody>
                    <a:bodyPr/>
                    <a:lstStyle/>
                    <a:p>
                      <a:r>
                        <a:rPr lang="en-US" sz="1400" dirty="0" smtClean="0"/>
                        <a:t>SBP</a:t>
                      </a:r>
                      <a:endParaRPr lang="en-US" sz="1400" dirty="0"/>
                    </a:p>
                  </a:txBody>
                  <a:tcPr/>
                </a:tc>
                <a:tc>
                  <a:txBody>
                    <a:bodyPr/>
                    <a:lstStyle/>
                    <a:p>
                      <a:r>
                        <a:rPr lang="en-US" sz="1400" dirty="0" smtClean="0"/>
                        <a:t>DBP</a:t>
                      </a:r>
                      <a:endParaRPr lang="en-US" sz="1400" dirty="0"/>
                    </a:p>
                  </a:txBody>
                  <a:tcPr/>
                </a:tc>
              </a:tr>
              <a:tr h="370840">
                <a:tc>
                  <a:txBody>
                    <a:bodyPr/>
                    <a:lstStyle/>
                    <a:p>
                      <a:r>
                        <a:rPr lang="en-US" sz="1400" dirty="0" smtClean="0"/>
                        <a:t>W1</a:t>
                      </a:r>
                      <a:endParaRPr lang="en-US" sz="1400" dirty="0"/>
                    </a:p>
                  </a:txBody>
                  <a:tcPr/>
                </a:tc>
                <a:tc>
                  <a:txBody>
                    <a:bodyPr/>
                    <a:lstStyle/>
                    <a:p>
                      <a:r>
                        <a:rPr lang="en-US" sz="1400" dirty="0" smtClean="0"/>
                        <a:t>80</a:t>
                      </a:r>
                      <a:endParaRPr lang="en-US" sz="1400" dirty="0"/>
                    </a:p>
                  </a:txBody>
                  <a:tcPr/>
                </a:tc>
                <a:tc>
                  <a:txBody>
                    <a:bodyPr/>
                    <a:lstStyle/>
                    <a:p>
                      <a:r>
                        <a:rPr lang="en-US" sz="1400" dirty="0" smtClean="0"/>
                        <a:t>120</a:t>
                      </a:r>
                      <a:endParaRPr lang="en-US" sz="1400" dirty="0"/>
                    </a:p>
                  </a:txBody>
                  <a:tcPr/>
                </a:tc>
              </a:tr>
              <a:tr h="370840">
                <a:tc>
                  <a:txBody>
                    <a:bodyPr/>
                    <a:lstStyle/>
                    <a:p>
                      <a:r>
                        <a:rPr lang="en-US" sz="1400" dirty="0" smtClean="0"/>
                        <a:t>W2</a:t>
                      </a:r>
                      <a:endParaRPr lang="en-US" sz="1400" dirty="0"/>
                    </a:p>
                  </a:txBody>
                  <a:tcPr/>
                </a:tc>
                <a:tc>
                  <a:txBody>
                    <a:bodyPr/>
                    <a:lstStyle/>
                    <a:p>
                      <a:r>
                        <a:rPr lang="en-US" sz="1400" dirty="0" smtClean="0"/>
                        <a:t>85</a:t>
                      </a:r>
                      <a:endParaRPr lang="en-US" sz="1400" dirty="0"/>
                    </a:p>
                  </a:txBody>
                  <a:tcPr/>
                </a:tc>
                <a:tc>
                  <a:txBody>
                    <a:bodyPr/>
                    <a:lstStyle/>
                    <a:p>
                      <a:r>
                        <a:rPr lang="en-US" sz="1400" dirty="0" smtClean="0"/>
                        <a:t>119</a:t>
                      </a:r>
                      <a:endParaRPr lang="en-US" sz="1400" dirty="0"/>
                    </a:p>
                  </a:txBody>
                  <a:tcPr/>
                </a:tc>
              </a:tr>
              <a:tr h="370840">
                <a:tc>
                  <a:txBody>
                    <a:bodyPr/>
                    <a:lstStyle/>
                    <a:p>
                      <a:r>
                        <a:rPr lang="en-US" sz="1400" dirty="0" smtClean="0"/>
                        <a:t>W3</a:t>
                      </a:r>
                      <a:endParaRPr lang="en-US" sz="1400" dirty="0"/>
                    </a:p>
                  </a:txBody>
                  <a:tcPr/>
                </a:tc>
                <a:tc>
                  <a:txBody>
                    <a:bodyPr/>
                    <a:lstStyle/>
                    <a:p>
                      <a:r>
                        <a:rPr lang="en-US" sz="1400" dirty="0" smtClean="0"/>
                        <a:t>90</a:t>
                      </a:r>
                      <a:endParaRPr lang="en-US" sz="1400" dirty="0"/>
                    </a:p>
                  </a:txBody>
                  <a:tcPr/>
                </a:tc>
                <a:tc>
                  <a:txBody>
                    <a:bodyPr/>
                    <a:lstStyle/>
                    <a:p>
                      <a:r>
                        <a:rPr lang="en-US" sz="1400" dirty="0" smtClean="0"/>
                        <a:t>130</a:t>
                      </a:r>
                      <a:endParaRPr lang="en-US" sz="1400" dirty="0"/>
                    </a:p>
                  </a:txBody>
                  <a:tcPr/>
                </a:tc>
              </a:tr>
              <a:tr h="370840">
                <a:tc>
                  <a:txBody>
                    <a:bodyPr/>
                    <a:lstStyle/>
                    <a:p>
                      <a:r>
                        <a:rPr lang="en-US" sz="1400" dirty="0" smtClean="0"/>
                        <a:t>W4</a:t>
                      </a:r>
                      <a:endParaRPr lang="en-US" sz="1400" dirty="0"/>
                    </a:p>
                  </a:txBody>
                  <a:tcPr/>
                </a:tc>
                <a:tc>
                  <a:txBody>
                    <a:bodyPr/>
                    <a:lstStyle/>
                    <a:p>
                      <a:r>
                        <a:rPr lang="en-US" sz="1400" dirty="0" smtClean="0"/>
                        <a:t>86</a:t>
                      </a:r>
                      <a:endParaRPr lang="en-US" sz="1400" dirty="0"/>
                    </a:p>
                  </a:txBody>
                  <a:tcPr/>
                </a:tc>
                <a:tc>
                  <a:txBody>
                    <a:bodyPr/>
                    <a:lstStyle/>
                    <a:p>
                      <a:r>
                        <a:rPr lang="en-US" sz="1400" dirty="0" smtClean="0"/>
                        <a:t>104</a:t>
                      </a:r>
                      <a:endParaRPr lang="en-US" sz="1400" dirty="0"/>
                    </a:p>
                  </a:txBody>
                  <a:tcPr/>
                </a:tc>
              </a:tr>
            </a:tbl>
          </a:graphicData>
        </a:graphic>
      </p:graphicFrame>
      <p:sp>
        <p:nvSpPr>
          <p:cNvPr id="6" name="Right Arrow 5"/>
          <p:cNvSpPr/>
          <p:nvPr/>
        </p:nvSpPr>
        <p:spPr>
          <a:xfrm>
            <a:off x="2869790" y="2287229"/>
            <a:ext cx="1600200" cy="685800"/>
          </a:xfrm>
          <a:prstGeom prst="rightArrow">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14800" y="3581400"/>
            <a:ext cx="4572000" cy="1754326"/>
          </a:xfrm>
          <a:prstGeom prst="rect">
            <a:avLst/>
          </a:prstGeom>
        </p:spPr>
        <p:txBody>
          <a:bodyPr>
            <a:spAutoFit/>
          </a:bodyPr>
          <a:lstStyle/>
          <a:p>
            <a:r>
              <a:rPr lang="en-US" b="1" dirty="0" err="1"/>
              <a:t>proc</a:t>
            </a:r>
            <a:r>
              <a:rPr lang="en-US" b="1" dirty="0"/>
              <a:t> transpose </a:t>
            </a:r>
            <a:r>
              <a:rPr lang="en-US" dirty="0"/>
              <a:t>data=a out=b (drop=_name_) prefix=</a:t>
            </a:r>
            <a:r>
              <a:rPr lang="en-US" dirty="0" err="1"/>
              <a:t>var</a:t>
            </a:r>
            <a:r>
              <a:rPr lang="en-US" dirty="0"/>
              <a:t>;</a:t>
            </a:r>
          </a:p>
          <a:p>
            <a:r>
              <a:rPr lang="en-US" b="1" dirty="0"/>
              <a:t>id </a:t>
            </a:r>
            <a:r>
              <a:rPr lang="en-US" dirty="0" err="1" smtClean="0"/>
              <a:t>param</a:t>
            </a:r>
            <a:r>
              <a:rPr lang="en-US" dirty="0" smtClean="0"/>
              <a:t>;</a:t>
            </a:r>
            <a:endParaRPr lang="en-US" dirty="0"/>
          </a:p>
          <a:p>
            <a:r>
              <a:rPr lang="en-US" b="1" dirty="0" err="1"/>
              <a:t>idlabel</a:t>
            </a:r>
            <a:r>
              <a:rPr lang="en-US" b="1" dirty="0"/>
              <a:t> </a:t>
            </a:r>
            <a:r>
              <a:rPr lang="en-US" dirty="0" err="1"/>
              <a:t>param</a:t>
            </a:r>
            <a:r>
              <a:rPr lang="en-US" dirty="0"/>
              <a:t>;</a:t>
            </a:r>
          </a:p>
          <a:p>
            <a:r>
              <a:rPr lang="en-US" b="1" dirty="0" err="1" smtClean="0"/>
              <a:t>Var</a:t>
            </a:r>
            <a:r>
              <a:rPr lang="en-US" b="1" dirty="0" smtClean="0"/>
              <a:t> var1</a:t>
            </a:r>
            <a:r>
              <a:rPr lang="en-US" dirty="0" smtClean="0"/>
              <a:t>;</a:t>
            </a:r>
            <a:endParaRPr lang="en-US" dirty="0"/>
          </a:p>
          <a:p>
            <a:r>
              <a:rPr lang="en-US" b="1" dirty="0"/>
              <a:t>run</a:t>
            </a:r>
            <a:r>
              <a:rPr lang="en-US" dirty="0"/>
              <a:t>;</a:t>
            </a:r>
          </a:p>
        </p:txBody>
      </p:sp>
      <p:sp>
        <p:nvSpPr>
          <p:cNvPr id="8" name="TextBox 7"/>
          <p:cNvSpPr txBox="1"/>
          <p:nvPr/>
        </p:nvSpPr>
        <p:spPr>
          <a:xfrm>
            <a:off x="126590" y="5214494"/>
            <a:ext cx="8686800" cy="1077218"/>
          </a:xfrm>
          <a:prstGeom prst="rect">
            <a:avLst/>
          </a:prstGeom>
          <a:noFill/>
        </p:spPr>
        <p:txBody>
          <a:bodyPr wrap="square" rtlCol="0">
            <a:spAutoFit/>
          </a:bodyPr>
          <a:lstStyle/>
          <a:p>
            <a:r>
              <a:rPr lang="en-US" sz="1400" dirty="0"/>
              <a:t>The IDLABEL statement can be used for just that purpose- the value of the variable specified in an IDLABEL</a:t>
            </a:r>
          </a:p>
          <a:p>
            <a:r>
              <a:rPr lang="en-US" sz="1400" dirty="0"/>
              <a:t>statement becomes the label of the output data set variable. There is one limitation on the use of an </a:t>
            </a:r>
            <a:r>
              <a:rPr lang="en-US" sz="1400" dirty="0" smtClean="0"/>
              <a:t>IDLABEL statement- </a:t>
            </a:r>
            <a:r>
              <a:rPr lang="en-US" sz="1400" dirty="0"/>
              <a:t>it must be specified in conjunction with an ID statement</a:t>
            </a:r>
            <a:r>
              <a:rPr lang="en-US" dirty="0" smtClean="0"/>
              <a:t>.</a:t>
            </a:r>
          </a:p>
          <a:p>
            <a:r>
              <a:rPr lang="en-US" sz="1400" dirty="0" smtClean="0"/>
              <a:t>The </a:t>
            </a:r>
            <a:r>
              <a:rPr lang="en-US" sz="1400" dirty="0"/>
              <a:t>transposed variables will be named VAR1-VAR3, but the variable labels become as shown above</a:t>
            </a:r>
            <a:r>
              <a:rPr lang="en-US" dirty="0"/>
              <a:t>.</a:t>
            </a:r>
          </a:p>
        </p:txBody>
      </p:sp>
    </p:spTree>
    <p:extLst>
      <p:ext uri="{BB962C8B-B14F-4D97-AF65-F5344CB8AC3E}">
        <p14:creationId xmlns:p14="http://schemas.microsoft.com/office/powerpoint/2010/main" val="220684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
            </a:r>
            <a:r>
              <a:rPr lang="en-US" dirty="0" err="1" smtClean="0"/>
              <a:t>Proc</a:t>
            </a:r>
            <a:r>
              <a:rPr lang="en-US" dirty="0" smtClean="0"/>
              <a:t> Transpose with clinical data</a:t>
            </a:r>
            <a:endParaRPr lang="en-US" dirty="0"/>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172813748"/>
              </p:ext>
            </p:extLst>
          </p:nvPr>
        </p:nvGraphicFramePr>
        <p:xfrm>
          <a:off x="4137025" y="3095625"/>
          <a:ext cx="914400" cy="771525"/>
        </p:xfrm>
        <a:graphic>
          <a:graphicData uri="http://schemas.openxmlformats.org/presentationml/2006/ole">
            <mc:AlternateContent xmlns:mc="http://schemas.openxmlformats.org/markup-compatibility/2006">
              <mc:Choice xmlns:v="urn:schemas-microsoft-com:vml" Requires="v">
                <p:oleObj spid="_x0000_s3079" name="Acrobat Document" showAsIcon="1" r:id="rId3" imgW="914400" imgH="771480" progId="AcroExch.Document.11">
                  <p:embed/>
                </p:oleObj>
              </mc:Choice>
              <mc:Fallback>
                <p:oleObj name="Acrobat Document" showAsIcon="1" r:id="rId3" imgW="914400" imgH="771480" progId="AcroExch.Document.11">
                  <p:embed/>
                  <p:pic>
                    <p:nvPicPr>
                      <p:cNvPr id="0" name=""/>
                      <p:cNvPicPr/>
                      <p:nvPr/>
                    </p:nvPicPr>
                    <p:blipFill>
                      <a:blip r:embed="rId4"/>
                      <a:stretch>
                        <a:fillRect/>
                      </a:stretch>
                    </p:blipFill>
                    <p:spPr>
                      <a:xfrm>
                        <a:off x="4137025" y="30956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04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3048000"/>
            <a:ext cx="8428056" cy="762000"/>
          </a:xfrm>
        </p:spPr>
        <p:txBody>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208456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a:t>
            </a:r>
            <a:endParaRPr lang="en-US" dirty="0"/>
          </a:p>
        </p:txBody>
      </p:sp>
      <p:sp>
        <p:nvSpPr>
          <p:cNvPr id="3" name="Content Placeholder 2"/>
          <p:cNvSpPr>
            <a:spLocks noGrp="1"/>
          </p:cNvSpPr>
          <p:nvPr>
            <p:ph idx="1"/>
          </p:nvPr>
        </p:nvSpPr>
        <p:spPr/>
        <p:txBody>
          <a:bodyPr/>
          <a:lstStyle/>
          <a:p>
            <a:pPr>
              <a:lnSpc>
                <a:spcPct val="250000"/>
              </a:lnSpc>
            </a:pPr>
            <a:r>
              <a:rPr lang="en-US" sz="1800" dirty="0" smtClean="0"/>
              <a:t>Transposing is converting variables to observations and vice versa</a:t>
            </a:r>
          </a:p>
          <a:p>
            <a:pPr>
              <a:lnSpc>
                <a:spcPct val="250000"/>
              </a:lnSpc>
            </a:pPr>
            <a:r>
              <a:rPr lang="en-US" sz="1800" dirty="0" smtClean="0"/>
              <a:t>Multiple ways of restructuring and transposing data</a:t>
            </a:r>
          </a:p>
          <a:p>
            <a:pPr lvl="1">
              <a:lnSpc>
                <a:spcPct val="250000"/>
              </a:lnSpc>
            </a:pPr>
            <a:r>
              <a:rPr lang="en-US" sz="1600" dirty="0" smtClean="0"/>
              <a:t>Proc Transpose</a:t>
            </a:r>
          </a:p>
          <a:p>
            <a:pPr lvl="1">
              <a:lnSpc>
                <a:spcPct val="250000"/>
              </a:lnSpc>
            </a:pPr>
            <a:r>
              <a:rPr lang="en-US" sz="1600" dirty="0" smtClean="0"/>
              <a:t>DATA step – Arrays and DO Loops</a:t>
            </a:r>
          </a:p>
          <a:p>
            <a:pPr lvl="1">
              <a:lnSpc>
                <a:spcPct val="250000"/>
              </a:lnSpc>
            </a:pPr>
            <a:endParaRPr lang="en-US" sz="1600" dirty="0" smtClean="0"/>
          </a:p>
          <a:p>
            <a:pPr>
              <a:lnSpc>
                <a:spcPct val="250000"/>
              </a:lnSpc>
            </a:pPr>
            <a:endParaRPr lang="en-US" sz="1800" dirty="0"/>
          </a:p>
        </p:txBody>
      </p:sp>
    </p:spTree>
    <p:extLst>
      <p:ext uri="{BB962C8B-B14F-4D97-AF65-F5344CB8AC3E}">
        <p14:creationId xmlns:p14="http://schemas.microsoft.com/office/powerpoint/2010/main" val="140468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Transposing data</a:t>
            </a:r>
            <a:endParaRPr lang="en-US" dirty="0"/>
          </a:p>
        </p:txBody>
      </p:sp>
      <p:pic>
        <p:nvPicPr>
          <p:cNvPr id="12" name="Picture 11"/>
          <p:cNvPicPr>
            <a:picLocks noChangeAspect="1"/>
          </p:cNvPicPr>
          <p:nvPr/>
        </p:nvPicPr>
        <p:blipFill>
          <a:blip r:embed="rId2"/>
          <a:stretch>
            <a:fillRect/>
          </a:stretch>
        </p:blipFill>
        <p:spPr>
          <a:xfrm>
            <a:off x="609600" y="1447800"/>
            <a:ext cx="7934325" cy="4714875"/>
          </a:xfrm>
          <a:prstGeom prst="rect">
            <a:avLst/>
          </a:prstGeom>
        </p:spPr>
      </p:pic>
    </p:spTree>
    <p:extLst>
      <p:ext uri="{BB962C8B-B14F-4D97-AF65-F5344CB8AC3E}">
        <p14:creationId xmlns:p14="http://schemas.microsoft.com/office/powerpoint/2010/main" val="961696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8" name="Picture 7"/>
          <p:cNvPicPr>
            <a:picLocks noChangeAspect="1"/>
          </p:cNvPicPr>
          <p:nvPr/>
        </p:nvPicPr>
        <p:blipFill>
          <a:blip r:embed="rId3"/>
          <a:stretch>
            <a:fillRect/>
          </a:stretch>
        </p:blipFill>
        <p:spPr>
          <a:xfrm>
            <a:off x="609600" y="1176337"/>
            <a:ext cx="7715250" cy="4631108"/>
          </a:xfrm>
          <a:prstGeom prst="rect">
            <a:avLst/>
          </a:prstGeom>
        </p:spPr>
      </p:pic>
    </p:spTree>
    <p:extLst>
      <p:ext uri="{BB962C8B-B14F-4D97-AF65-F5344CB8AC3E}">
        <p14:creationId xmlns:p14="http://schemas.microsoft.com/office/powerpoint/2010/main" val="16024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3" name="Picture 2"/>
          <p:cNvPicPr>
            <a:picLocks noChangeAspect="1"/>
          </p:cNvPicPr>
          <p:nvPr/>
        </p:nvPicPr>
        <p:blipFill>
          <a:blip r:embed="rId3"/>
          <a:stretch>
            <a:fillRect/>
          </a:stretch>
        </p:blipFill>
        <p:spPr>
          <a:xfrm>
            <a:off x="595630" y="1143000"/>
            <a:ext cx="7824470" cy="4648200"/>
          </a:xfrm>
          <a:prstGeom prst="rect">
            <a:avLst/>
          </a:prstGeom>
        </p:spPr>
      </p:pic>
      <p:pic>
        <p:nvPicPr>
          <p:cNvPr id="5" name="Picture 4"/>
          <p:cNvPicPr>
            <a:picLocks noChangeAspect="1"/>
          </p:cNvPicPr>
          <p:nvPr/>
        </p:nvPicPr>
        <p:blipFill>
          <a:blip r:embed="rId3"/>
          <a:stretch>
            <a:fillRect/>
          </a:stretch>
        </p:blipFill>
        <p:spPr>
          <a:xfrm>
            <a:off x="748030" y="1295400"/>
            <a:ext cx="7824470" cy="4648200"/>
          </a:xfrm>
          <a:prstGeom prst="rect">
            <a:avLst/>
          </a:prstGeom>
        </p:spPr>
      </p:pic>
    </p:spTree>
    <p:extLst>
      <p:ext uri="{BB962C8B-B14F-4D97-AF65-F5344CB8AC3E}">
        <p14:creationId xmlns:p14="http://schemas.microsoft.com/office/powerpoint/2010/main" val="406439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4" name="Picture 3"/>
          <p:cNvPicPr>
            <a:picLocks noChangeAspect="1"/>
          </p:cNvPicPr>
          <p:nvPr/>
        </p:nvPicPr>
        <p:blipFill>
          <a:blip r:embed="rId3"/>
          <a:stretch>
            <a:fillRect/>
          </a:stretch>
        </p:blipFill>
        <p:spPr>
          <a:xfrm>
            <a:off x="395430" y="1190624"/>
            <a:ext cx="8134208" cy="4600575"/>
          </a:xfrm>
          <a:prstGeom prst="rect">
            <a:avLst/>
          </a:prstGeom>
        </p:spPr>
      </p:pic>
    </p:spTree>
    <p:extLst>
      <p:ext uri="{BB962C8B-B14F-4D97-AF65-F5344CB8AC3E}">
        <p14:creationId xmlns:p14="http://schemas.microsoft.com/office/powerpoint/2010/main" val="248376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Transposing data – basic example</a:t>
            </a:r>
            <a:endParaRPr lang="en-US" dirty="0"/>
          </a:p>
        </p:txBody>
      </p:sp>
      <p:pic>
        <p:nvPicPr>
          <p:cNvPr id="3" name="Picture 2"/>
          <p:cNvPicPr>
            <a:picLocks noChangeAspect="1"/>
          </p:cNvPicPr>
          <p:nvPr/>
        </p:nvPicPr>
        <p:blipFill>
          <a:blip r:embed="rId3"/>
          <a:stretch>
            <a:fillRect/>
          </a:stretch>
        </p:blipFill>
        <p:spPr>
          <a:xfrm>
            <a:off x="762000" y="1371600"/>
            <a:ext cx="7705725" cy="4511841"/>
          </a:xfrm>
          <a:prstGeom prst="rect">
            <a:avLst/>
          </a:prstGeom>
        </p:spPr>
      </p:pic>
    </p:spTree>
    <p:extLst>
      <p:ext uri="{BB962C8B-B14F-4D97-AF65-F5344CB8AC3E}">
        <p14:creationId xmlns:p14="http://schemas.microsoft.com/office/powerpoint/2010/main" val="3638372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a:t>
            </a:r>
            <a:r>
              <a:rPr lang="en-US" dirty="0" smtClean="0"/>
              <a:t>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250000"/>
              </a:lnSpc>
            </a:pPr>
            <a:r>
              <a:rPr lang="en-US" sz="1800" dirty="0" smtClean="0"/>
              <a:t>The </a:t>
            </a:r>
            <a:r>
              <a:rPr lang="en-US" sz="1800" dirty="0" err="1" smtClean="0">
                <a:solidFill>
                  <a:schemeClr val="tx2">
                    <a:lumMod val="75000"/>
                  </a:schemeClr>
                </a:solidFill>
              </a:rPr>
              <a:t>var</a:t>
            </a:r>
            <a:r>
              <a:rPr lang="en-US" sz="1800" dirty="0" smtClean="0"/>
              <a:t> statement specifies which variables should be transposed</a:t>
            </a:r>
          </a:p>
          <a:p>
            <a:pPr>
              <a:lnSpc>
                <a:spcPct val="250000"/>
              </a:lnSpc>
            </a:pPr>
            <a:r>
              <a:rPr lang="en-US" sz="1800" dirty="0" smtClean="0"/>
              <a:t>If omitted, by default PROC Transpose will only transpose numeric variables</a:t>
            </a:r>
            <a:endParaRPr lang="en-US" sz="1600" dirty="0" smtClean="0"/>
          </a:p>
          <a:p>
            <a:pPr lvl="1">
              <a:lnSpc>
                <a:spcPct val="250000"/>
              </a:lnSpc>
            </a:pPr>
            <a:endParaRPr lang="en-US" sz="1600" dirty="0" smtClean="0"/>
          </a:p>
          <a:p>
            <a:pPr>
              <a:lnSpc>
                <a:spcPct val="250000"/>
              </a:lnSpc>
            </a:pPr>
            <a:endParaRPr lang="en-US" sz="1800" dirty="0"/>
          </a:p>
        </p:txBody>
      </p:sp>
      <p:pic>
        <p:nvPicPr>
          <p:cNvPr id="5" name="Picture 4"/>
          <p:cNvPicPr>
            <a:picLocks noChangeAspect="1"/>
          </p:cNvPicPr>
          <p:nvPr/>
        </p:nvPicPr>
        <p:blipFill>
          <a:blip r:embed="rId3"/>
          <a:stretch>
            <a:fillRect/>
          </a:stretch>
        </p:blipFill>
        <p:spPr>
          <a:xfrm>
            <a:off x="646915" y="3276600"/>
            <a:ext cx="7896225" cy="2276475"/>
          </a:xfrm>
          <a:prstGeom prst="rect">
            <a:avLst/>
          </a:prstGeom>
        </p:spPr>
      </p:pic>
    </p:spTree>
    <p:extLst>
      <p:ext uri="{BB962C8B-B14F-4D97-AF65-F5344CB8AC3E}">
        <p14:creationId xmlns:p14="http://schemas.microsoft.com/office/powerpoint/2010/main" val="3866292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 statement</a:t>
            </a:r>
            <a:endParaRPr lang="en-US" dirty="0"/>
          </a:p>
        </p:txBody>
      </p:sp>
      <p:sp>
        <p:nvSpPr>
          <p:cNvPr id="4" name="Content Placeholder 2"/>
          <p:cNvSpPr>
            <a:spLocks noGrp="1"/>
          </p:cNvSpPr>
          <p:nvPr>
            <p:ph idx="1"/>
          </p:nvPr>
        </p:nvSpPr>
        <p:spPr>
          <a:xfrm>
            <a:off x="381000" y="1219200"/>
            <a:ext cx="8428056" cy="4525963"/>
          </a:xfrm>
        </p:spPr>
        <p:txBody>
          <a:bodyPr/>
          <a:lstStyle/>
          <a:p>
            <a:pPr>
              <a:lnSpc>
                <a:spcPct val="150000"/>
              </a:lnSpc>
            </a:pPr>
            <a:r>
              <a:rPr lang="en-US" sz="1800" dirty="0" smtClean="0"/>
              <a:t>The </a:t>
            </a:r>
            <a:r>
              <a:rPr lang="en-US" sz="1800" dirty="0" smtClean="0">
                <a:solidFill>
                  <a:schemeClr val="tx2">
                    <a:lumMod val="75000"/>
                  </a:schemeClr>
                </a:solidFill>
              </a:rPr>
              <a:t>ID</a:t>
            </a:r>
            <a:r>
              <a:rPr lang="en-US" sz="1800" dirty="0" smtClean="0"/>
              <a:t> statement specifies which variables should be used to name the new columns</a:t>
            </a:r>
          </a:p>
          <a:p>
            <a:pPr lvl="1">
              <a:lnSpc>
                <a:spcPct val="150000"/>
              </a:lnSpc>
            </a:pPr>
            <a:r>
              <a:rPr lang="en-US" sz="1400" dirty="0" smtClean="0"/>
              <a:t>If the value is not a valid variable name (e.g., starts with a number), SAS will convert it to valid name (e.g., leading underscore)</a:t>
            </a:r>
          </a:p>
          <a:p>
            <a:pPr lvl="1">
              <a:lnSpc>
                <a:spcPct val="250000"/>
              </a:lnSpc>
            </a:pPr>
            <a:endParaRPr lang="en-US" sz="1600" dirty="0" smtClean="0"/>
          </a:p>
          <a:p>
            <a:pPr>
              <a:lnSpc>
                <a:spcPct val="250000"/>
              </a:lnSpc>
            </a:pPr>
            <a:endParaRPr lang="en-US" sz="1800" dirty="0"/>
          </a:p>
        </p:txBody>
      </p:sp>
      <p:pic>
        <p:nvPicPr>
          <p:cNvPr id="3" name="Picture 2"/>
          <p:cNvPicPr>
            <a:picLocks noChangeAspect="1"/>
          </p:cNvPicPr>
          <p:nvPr/>
        </p:nvPicPr>
        <p:blipFill>
          <a:blip r:embed="rId3"/>
          <a:stretch>
            <a:fillRect/>
          </a:stretch>
        </p:blipFill>
        <p:spPr>
          <a:xfrm>
            <a:off x="765978" y="3516313"/>
            <a:ext cx="7658100" cy="2228850"/>
          </a:xfrm>
          <a:prstGeom prst="rect">
            <a:avLst/>
          </a:prstGeom>
        </p:spPr>
      </p:pic>
    </p:spTree>
    <p:extLst>
      <p:ext uri="{BB962C8B-B14F-4D97-AF65-F5344CB8AC3E}">
        <p14:creationId xmlns:p14="http://schemas.microsoft.com/office/powerpoint/2010/main" val="1590511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0x0101000C0AA65B93E28740ADBC3831F31D27FD</ContentTypeId>
    <TemplateUrl xmlns="http://schemas.microsoft.com/sharepoint/v3" xsi:nil="true"/>
    <_SourceUrl xmlns="http://schemas.microsoft.com/sharepoint/v3" xsi:nil="true"/>
    <Editor xmlns="http://schemas.microsoft.com/sharepoint/v3">
      <UserInfo>
        <DisplayName/>
        <AccountId xsi:nil="true"/>
        <AccountType/>
      </UserInfo>
    </Editor>
    <xd_ProgID xmlns="http://schemas.microsoft.com/sharepoint/v3" xsi:nil="true"/>
    <Order xmlns="http://schemas.microsoft.com/sharepoint/v3" xsi:nil="true"/>
    <_SharedFileIndex xmlns="http://schemas.microsoft.com/sharepoint/v3" xsi:nil="true"/>
    <Author0 xmlns="cbd10ab3-8ab6-4ae2-a2c1-1c07dd313c6d">Anagha Bhatkhande</Author0>
    <MetaInfo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0AA65B93E28740ADBC3831F31D27FD" ma:contentTypeVersion="3" ma:contentTypeDescription="Create a new document." ma:contentTypeScope="" ma:versionID="34cc660fff297b57c6a0d8b61198f00b">
  <xsd:schema xmlns:xsd="http://www.w3.org/2001/XMLSchema" xmlns:p="http://schemas.microsoft.com/office/2006/metadata/properties" xmlns:ns1="http://schemas.microsoft.com/sharepoint/v3" xmlns:ns2="cbd10ab3-8ab6-4ae2-a2c1-1c07dd313c6d" targetNamespace="http://schemas.microsoft.com/office/2006/metadata/properties" ma:root="true" ma:fieldsID="4d15b48bb9b2053321e0e6f310b29dfb" ns1:_="" ns2:_="">
    <xsd:import namespace="http://schemas.microsoft.com/sharepoint/v3"/>
    <xsd:import namespace="cbd10ab3-8ab6-4ae2-a2c1-1c07dd313c6d"/>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2:Author0" minOccurs="0"/>
                <xsd:element ref="ns1:Editor" minOccurs="0"/>
                <xsd:element ref="ns1:ID" minOccurs="0"/>
                <xsd:element ref="ns1:Auth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Editor" ma:index="14" nillable="true" ma:displayName="Modified By" ma:list="UserInfo" ma:internalName="Edi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0" nillable="true" ma:displayName="Has Copy Destinations" ma:hidden="true" ma:internalName="_HasCopyDestinations" ma:readOnly="true">
      <xsd:simpleType>
        <xsd:restriction base="dms:Boolean"/>
      </xsd:simpleType>
    </xsd:element>
    <xsd:element name="_CopySource" ma:index="21" nillable="true" ma:displayName="Copy Source" ma:internalName="_CopySource" ma:readOnly="true">
      <xsd:simpleType>
        <xsd:restriction base="dms:Text"/>
      </xsd:simpleType>
    </xsd:element>
    <xsd:element name="_ModerationStatus" ma:index="22" nillable="true" ma:displayName="Approval Status" ma:default="0" ma:hidden="true" ma:internalName="_ModerationStatus" ma:readOnly="true">
      <xsd:simpleType>
        <xsd:restriction base="dms:Unknown"/>
      </xsd:simpleType>
    </xsd:element>
    <xsd:element name="FileRef" ma:index="23" nillable="true" ma:displayName="URL Path" ma:hidden="true" ma:list="Docs" ma:internalName="FileRef" ma:readOnly="true" ma:showField="FullUrl">
      <xsd:simpleType>
        <xsd:restriction base="dms:Lookup"/>
      </xsd:simpleType>
    </xsd:element>
    <xsd:element name="FileDirRef" ma:index="24" nillable="true" ma:displayName="Path" ma:hidden="true" ma:list="Docs" ma:internalName="FileDirRef" ma:readOnly="true" ma:showField="DirName">
      <xsd:simpleType>
        <xsd:restriction base="dms:Lookup"/>
      </xsd:simpleType>
    </xsd:element>
    <xsd:element name="Last_x0020_Modified" ma:index="25" nillable="true" ma:displayName="Modified" ma:format="TRUE" ma:hidden="true" ma:list="Docs" ma:internalName="Last_x0020_Modified" ma:readOnly="true" ma:showField="TimeLastModified">
      <xsd:simpleType>
        <xsd:restriction base="dms:Lookup"/>
      </xsd:simpleType>
    </xsd:element>
    <xsd:element name="Created_x0020_Date" ma:index="26" nillable="true" ma:displayName="Created" ma:format="TRUE" ma:hidden="true" ma:list="Docs" ma:internalName="Created_x0020_Date" ma:readOnly="true" ma:showField="TimeCreated">
      <xsd:simpleType>
        <xsd:restriction base="dms:Lookup"/>
      </xsd:simpleType>
    </xsd:element>
    <xsd:element name="File_x0020_Size" ma:index="27" nillable="true" ma:displayName="File Size" ma:format="TRUE" ma:hidden="true" ma:list="Docs" ma:internalName="File_x0020_Size" ma:readOnly="true" ma:showField="SizeInKB">
      <xsd:simpleType>
        <xsd:restriction base="dms:Lookup"/>
      </xsd:simpleType>
    </xsd:element>
    <xsd:element name="FSObjType" ma:index="28" nillable="true" ma:displayName="Item Type" ma:hidden="true" ma:list="Docs" ma:internalName="FSObjType" ma:readOnly="true" ma:showField="FSType">
      <xsd:simpleType>
        <xsd:restriction base="dms:Lookup"/>
      </xsd:simpleType>
    </xsd:element>
    <xsd:element name="CheckedOutUserId" ma:index="30" nillable="true" ma:displayName="ID of the User who has the item Checked Out" ma:hidden="true" ma:list="Docs" ma:internalName="CheckedOutUserId" ma:readOnly="true" ma:showField="CheckoutUserId">
      <xsd:simpleType>
        <xsd:restriction base="dms:Lookup"/>
      </xsd:simpleType>
    </xsd:element>
    <xsd:element name="IsCheckedoutToLocal" ma:index="31" nillable="true" ma:displayName="Is Checked out to local" ma:hidden="true" ma:list="Docs" ma:internalName="IsCheckedoutToLocal" ma:readOnly="true" ma:showField="IsCheckoutToLocal">
      <xsd:simpleType>
        <xsd:restriction base="dms:Lookup"/>
      </xsd:simpleType>
    </xsd:element>
    <xsd:element name="CheckoutUser" ma:index="32"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3" nillable="true" ma:displayName="Unique Id" ma:hidden="true" ma:list="Docs" ma:internalName="UniqueId" ma:readOnly="true" ma:showField="UniqueId">
      <xsd:simpleType>
        <xsd:restriction base="dms:Lookup"/>
      </xsd:simpleType>
    </xsd:element>
    <xsd:element name="ProgId" ma:index="34" nillable="true" ma:displayName="ProgId" ma:hidden="true" ma:list="Docs" ma:internalName="ProgId" ma:readOnly="true" ma:showField="ProgId">
      <xsd:simpleType>
        <xsd:restriction base="dms:Lookup"/>
      </xsd:simpleType>
    </xsd:element>
    <xsd:element name="ScopeId" ma:index="35" nillable="true" ma:displayName="ScopeId" ma:hidden="true" ma:list="Docs" ma:internalName="ScopeId" ma:readOnly="true" ma:showField="ScopeId">
      <xsd:simpleType>
        <xsd:restriction base="dms:Lookup"/>
      </xsd:simpleType>
    </xsd:element>
    <xsd:element name="VirusStatus" ma:index="36" nillable="true" ma:displayName="Virus Status" ma:format="TRUE" ma:hidden="true" ma:list="Docs" ma:internalName="VirusStatus" ma:readOnly="true" ma:showField="Size">
      <xsd:simpleType>
        <xsd:restriction base="dms:Lookup"/>
      </xsd:simpleType>
    </xsd:element>
    <xsd:element name="CheckedOutTitle" ma:index="37" nillable="true" ma:displayName="Checked Out To" ma:format="TRUE" ma:hidden="true" ma:list="Docs" ma:internalName="CheckedOutTitle" ma:readOnly="true" ma:showField="CheckedOutTitle">
      <xsd:simpleType>
        <xsd:restriction base="dms:Lookup"/>
      </xsd:simpleType>
    </xsd:element>
    <xsd:element name="_CheckinComment" ma:index="38" nillable="true" ma:displayName="Check In Comment" ma:format="TRUE" ma:list="Docs" ma:internalName="_CheckinComment" ma:readOnly="true" ma:showField="CheckinComment">
      <xsd:simpleType>
        <xsd:restriction base="dms:Lookup"/>
      </xsd:simpleType>
    </xsd:element>
    <xsd:element name="MetaInfo" ma:index="49" nillable="true" ma:displayName="Property Bag" ma:hidden="true" ma:list="Docs" ma:internalName="MetaInfo" ma:showField="MetaInfo">
      <xsd:simpleType>
        <xsd:restriction base="dms:Lookup"/>
      </xsd:simpleType>
    </xsd:element>
    <xsd:element name="_Level" ma:index="50" nillable="true" ma:displayName="Level" ma:hidden="true" ma:internalName="_Level" ma:readOnly="true">
      <xsd:simpleType>
        <xsd:restriction base="dms:Unknown"/>
      </xsd:simpleType>
    </xsd:element>
    <xsd:element name="_IsCurrentVersion" ma:index="51" nillable="true" ma:displayName="Is Current Version" ma:hidden="true" ma:internalName="_IsCurrentVersion" ma:readOnly="true">
      <xsd:simpleType>
        <xsd:restriction base="dms:Boolean"/>
      </xsd:simpleType>
    </xsd:element>
    <xsd:element name="owshiddenversion" ma:index="55" nillable="true" ma:displayName="owshiddenversion" ma:hidden="true" ma:internalName="owshiddenversion" ma:readOnly="true">
      <xsd:simpleType>
        <xsd:restriction base="dms:Unknown"/>
      </xsd:simpleType>
    </xsd:element>
    <xsd:element name="_UIVersion" ma:index="56" nillable="true" ma:displayName="UI Version" ma:hidden="true" ma:internalName="_UIVersion" ma:readOnly="true">
      <xsd:simpleType>
        <xsd:restriction base="dms:Unknown"/>
      </xsd:simpleType>
    </xsd:element>
    <xsd:element name="_UIVersionString" ma:index="57" nillable="true" ma:displayName="Version" ma:internalName="_UIVersionString" ma:readOnly="true">
      <xsd:simpleType>
        <xsd:restriction base="dms:Text"/>
      </xsd:simpleType>
    </xsd:element>
    <xsd:element name="InstanceID" ma:index="58" nillable="true" ma:displayName="Instance ID" ma:hidden="true" ma:internalName="InstanceID" ma:readOnly="true">
      <xsd:simpleType>
        <xsd:restriction base="dms:Unknown"/>
      </xsd:simpleType>
    </xsd:element>
    <xsd:element name="Order" ma:index="59" nillable="true" ma:displayName="Order" ma:hidden="true" ma:internalName="Order">
      <xsd:simpleType>
        <xsd:restriction base="dms:Number"/>
      </xsd:simpleType>
    </xsd:element>
    <xsd:element name="GUID" ma:index="60" nillable="true" ma:displayName="GUID" ma:hidden="true" ma:internalName="GUID" ma:readOnly="true">
      <xsd:simpleType>
        <xsd:restriction base="dms:Unknown"/>
      </xsd:simpleType>
    </xsd:element>
    <xsd:element name="WorkflowVersion" ma:index="61" nillable="true" ma:displayName="Workflow Version" ma:hidden="true" ma:internalName="WorkflowVersion" ma:readOnly="true">
      <xsd:simpleType>
        <xsd:restriction base="dms:Unknown"/>
      </xsd:simpleType>
    </xsd:element>
    <xsd:element name="WorkflowInstanceID" ma:index="62" nillable="true" ma:displayName="Workflow Instance ID" ma:hidden="true" ma:internalName="WorkflowInstanceID" ma:readOnly="true">
      <xsd:simpleType>
        <xsd:restriction base="dms:Unknown"/>
      </xsd:simpleType>
    </xsd:element>
    <xsd:element name="ParentVersionString" ma:index="63" nillable="true" ma:displayName="Source Version (Converted Document)" ma:hidden="true" ma:list="Docs" ma:internalName="ParentVersionString" ma:readOnly="true" ma:showField="ParentVersionString">
      <xsd:simpleType>
        <xsd:restriction base="dms:Lookup"/>
      </xsd:simpleType>
    </xsd:element>
    <xsd:element name="ParentLeafName" ma:index="64"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cbd10ab3-8ab6-4ae2-a2c1-1c07dd313c6d" elementFormDefault="qualified">
    <xsd:import namespace="http://schemas.microsoft.com/office/2006/documentManagement/types"/>
    <xsd:element name="Author0" ma:index="13" nillable="true" ma:displayName="Author" ma:internalName="Author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996F10-DCA7-4169-958E-0043F15F190B}">
  <ds:schemaRefs>
    <ds:schemaRef ds:uri="http://purl.org/dc/elements/1.1/"/>
    <ds:schemaRef ds:uri="http://schemas.microsoft.com/office/2006/documentManagement/types"/>
    <ds:schemaRef ds:uri="http://purl.org/dc/dcmitype/"/>
    <ds:schemaRef ds:uri="http://www.w3.org/XML/1998/namespace"/>
    <ds:schemaRef ds:uri="http://purl.org/dc/terms/"/>
    <ds:schemaRef ds:uri="cbd10ab3-8ab6-4ae2-a2c1-1c07dd313c6d"/>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6316A475-A073-4521-9A13-C7C37A421A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bd10ab3-8ab6-4ae2-a2c1-1c07dd313c6d"/>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B864878-6544-4E0F-AA7B-A459C414BC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TCS Template 2012</Template>
  <TotalTime>5353</TotalTime>
  <Words>692</Words>
  <Application>Microsoft Office PowerPoint</Application>
  <PresentationFormat>On-screen Show (4:3)</PresentationFormat>
  <Paragraphs>161</Paragraphs>
  <Slides>18</Slides>
  <Notes>12</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29" baseType="lpstr">
      <vt:lpstr>Arial</vt:lpstr>
      <vt:lpstr>Calibri</vt:lpstr>
      <vt:lpstr>Courier New</vt:lpstr>
      <vt:lpstr>Myriad Pro</vt:lpstr>
      <vt:lpstr>Wingdings</vt:lpstr>
      <vt:lpstr>TCS Template 2012</vt:lpstr>
      <vt:lpstr>Divider 1</vt:lpstr>
      <vt:lpstr>Divider 2</vt:lpstr>
      <vt:lpstr>Divider 3</vt:lpstr>
      <vt:lpstr>Thank You</vt:lpstr>
      <vt:lpstr>Acrobat Document</vt:lpstr>
      <vt:lpstr>Transposing data</vt:lpstr>
      <vt:lpstr>Transposing data</vt:lpstr>
      <vt:lpstr>Transposing data</vt:lpstr>
      <vt:lpstr>Transposing data – basic example</vt:lpstr>
      <vt:lpstr>Transposing data – basic example</vt:lpstr>
      <vt:lpstr>Transposing data – basic example</vt:lpstr>
      <vt:lpstr>Transposing data – basic example</vt:lpstr>
      <vt:lpstr>Var statement</vt:lpstr>
      <vt:lpstr>ID statement</vt:lpstr>
      <vt:lpstr>ID statement</vt:lpstr>
      <vt:lpstr>Transposing data – By groups</vt:lpstr>
      <vt:lpstr>BY statement</vt:lpstr>
      <vt:lpstr>BY statement</vt:lpstr>
      <vt:lpstr>NAME= option</vt:lpstr>
      <vt:lpstr>PROC TRANSPOSE : BY Statement</vt:lpstr>
      <vt:lpstr>Proc Transpose : ID Statement</vt:lpstr>
      <vt:lpstr>Examples of Proc Transpose with clinical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121</cp:revision>
  <dcterms:created xsi:type="dcterms:W3CDTF">2012-08-20T12:21:49Z</dcterms:created>
  <dcterms:modified xsi:type="dcterms:W3CDTF">2016-06-30T06:41:23Z</dcterms:modified>
</cp:coreProperties>
</file>