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2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4.xml" ContentType="application/vnd.openxmlformats-officedocument.presentationml.notesSlide+xml"/>
  <Override PartName="/ppt/tags/tag30.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1.xml" ContentType="application/vnd.openxmlformats-officedocument.presentationml.tags+xml"/>
  <Override PartName="/ppt/notesSlides/notesSlide3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8.xml" ContentType="application/vnd.openxmlformats-officedocument.presentationml.notesSlide+xml"/>
  <Override PartName="/ppt/tags/tag34.xml" ContentType="application/vnd.openxmlformats-officedocument.presentationml.tags+xml"/>
  <Override PartName="/ppt/notesSlides/notesSlide39.xml" ContentType="application/vnd.openxmlformats-officedocument.presentationml.notesSlide+xml"/>
  <Override PartName="/ppt/tags/tag35.xml" ContentType="application/vnd.openxmlformats-officedocument.presentationml.tags+xml"/>
  <Override PartName="/ppt/notesSlides/notesSlide4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4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tags/tag44.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116"/>
  </p:notesMasterIdLst>
  <p:handoutMasterIdLst>
    <p:handoutMasterId r:id="rId117"/>
  </p:handoutMasterIdLst>
  <p:sldIdLst>
    <p:sldId id="256"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438"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65" d="100"/>
          <a:sy n="65" d="100"/>
        </p:scale>
        <p:origin x="-139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117" Type="http://schemas.openxmlformats.org/officeDocument/2006/relationships/handoutMaster" Target="handoutMasters/handoutMaster1.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112" Type="http://schemas.openxmlformats.org/officeDocument/2006/relationships/slide" Target="slides/slide104.xml"/><Relationship Id="rId16" Type="http://schemas.openxmlformats.org/officeDocument/2006/relationships/slide" Target="slides/slide8.xml"/><Relationship Id="rId107" Type="http://schemas.openxmlformats.org/officeDocument/2006/relationships/slide" Target="slides/slide99.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102" Type="http://schemas.openxmlformats.org/officeDocument/2006/relationships/slide" Target="slides/slide94.xml"/><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slide" Target="slides/slide87.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113" Type="http://schemas.openxmlformats.org/officeDocument/2006/relationships/slide" Target="slides/slide105.xml"/><Relationship Id="rId11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slide" Target="slides/slide90.xml"/><Relationship Id="rId12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slide" Target="slides/slide95.xml"/><Relationship Id="rId108" Type="http://schemas.openxmlformats.org/officeDocument/2006/relationships/slide" Target="slides/slide100.xml"/><Relationship Id="rId116" Type="http://schemas.openxmlformats.org/officeDocument/2006/relationships/notesMaster" Target="notesMasters/notes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11" Type="http://schemas.openxmlformats.org/officeDocument/2006/relationships/slide" Target="slides/slide103.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slide" Target="slides/slide98.xml"/><Relationship Id="rId114" Type="http://schemas.openxmlformats.org/officeDocument/2006/relationships/slide" Target="slides/slide106.xml"/><Relationship Id="rId119" Type="http://schemas.openxmlformats.org/officeDocument/2006/relationships/viewProps" Target="viewProps.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slide" Target="slides/slide10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120" Type="http://schemas.openxmlformats.org/officeDocument/2006/relationships/theme" Target="theme/theme1.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15" Type="http://schemas.openxmlformats.org/officeDocument/2006/relationships/slide" Target="slides/slide10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7/18/2017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7354084C-B002-42D9-A605-562E48602B3B}"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2</a:t>
            </a:fld>
            <a:endParaRPr lang="en-US" altLang="en-US">
              <a:ea typeface="Arial Unicode MS" pitchFamily="34" charset="-128"/>
              <a:cs typeface="Arial Unicode MS" pitchFamily="34" charset="-128"/>
            </a:endParaRPr>
          </a:p>
        </p:txBody>
      </p:sp>
      <p:sp>
        <p:nvSpPr>
          <p:cNvPr id="92163"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F2313735-A252-46E5-9DB9-E4CF95EBE058}"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2</a:t>
            </a:fld>
            <a:endParaRPr lang="en-US" altLang="en-US" sz="1400">
              <a:ea typeface="Arial Unicode MS" pitchFamily="34" charset="-128"/>
              <a:cs typeface="Arial Unicode MS" pitchFamily="34" charset="-128"/>
            </a:endParaRPr>
          </a:p>
        </p:txBody>
      </p:sp>
      <p:sp>
        <p:nvSpPr>
          <p:cNvPr id="92164"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92165"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04021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87F17AC2-6091-40F7-97E7-53121E31A908}"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11</a:t>
            </a:fld>
            <a:endParaRPr lang="en-US" altLang="en-US">
              <a:ea typeface="Arial Unicode MS" pitchFamily="34" charset="-128"/>
              <a:cs typeface="Arial Unicode MS" pitchFamily="34" charset="-128"/>
            </a:endParaRPr>
          </a:p>
        </p:txBody>
      </p:sp>
      <p:sp>
        <p:nvSpPr>
          <p:cNvPr id="110595"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F6161C45-72B6-4BC1-AEEE-5F73FF66E28B}"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11</a:t>
            </a:fld>
            <a:endParaRPr lang="en-US" altLang="en-US" sz="1400">
              <a:ea typeface="Arial Unicode MS" pitchFamily="34" charset="-128"/>
              <a:cs typeface="Arial Unicode MS" pitchFamily="34" charset="-128"/>
            </a:endParaRPr>
          </a:p>
        </p:txBody>
      </p:sp>
      <p:sp>
        <p:nvSpPr>
          <p:cNvPr id="110596"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10597"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87541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ABB650B9-F26F-4E60-A8FF-BC957FF93CFB}"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12</a:t>
            </a:fld>
            <a:endParaRPr lang="en-US" altLang="en-US">
              <a:ea typeface="Arial Unicode MS" pitchFamily="34" charset="-128"/>
              <a:cs typeface="Arial Unicode MS" pitchFamily="34" charset="-128"/>
            </a:endParaRPr>
          </a:p>
        </p:txBody>
      </p:sp>
      <p:sp>
        <p:nvSpPr>
          <p:cNvPr id="112643"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75110DAD-1AD7-4A87-AA73-8A3C30A29C15}"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12</a:t>
            </a:fld>
            <a:endParaRPr lang="en-US" altLang="en-US" sz="1400">
              <a:ea typeface="Arial Unicode MS" pitchFamily="34" charset="-128"/>
              <a:cs typeface="Arial Unicode MS" pitchFamily="34" charset="-128"/>
            </a:endParaRPr>
          </a:p>
        </p:txBody>
      </p:sp>
      <p:sp>
        <p:nvSpPr>
          <p:cNvPr id="112644"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12645"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99936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0CB2F95C-5F2C-4ED0-8A2E-2F817D60DFD5}"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13</a:t>
            </a:fld>
            <a:endParaRPr lang="en-US" altLang="en-US">
              <a:ea typeface="Arial Unicode MS" pitchFamily="34" charset="-128"/>
              <a:cs typeface="Arial Unicode MS" pitchFamily="34" charset="-128"/>
            </a:endParaRPr>
          </a:p>
        </p:txBody>
      </p:sp>
      <p:sp>
        <p:nvSpPr>
          <p:cNvPr id="114691"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40EC775D-30CC-47C1-94F3-83BADF808761}"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13</a:t>
            </a:fld>
            <a:endParaRPr lang="en-US" altLang="en-US" sz="1400">
              <a:ea typeface="Arial Unicode MS" pitchFamily="34" charset="-128"/>
              <a:cs typeface="Arial Unicode MS" pitchFamily="34" charset="-128"/>
            </a:endParaRPr>
          </a:p>
        </p:txBody>
      </p:sp>
      <p:sp>
        <p:nvSpPr>
          <p:cNvPr id="114692"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14693"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12238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44CF70-AF0B-4042-ADFB-CD374E8C468A}" type="slidenum">
              <a:rPr lang="en-US" smtClean="0"/>
              <a:pPr/>
              <a:t>18</a:t>
            </a:fld>
            <a:endParaRPr lang="en-US" dirty="0"/>
          </a:p>
        </p:txBody>
      </p:sp>
    </p:spTree>
    <p:extLst>
      <p:ext uri="{BB962C8B-B14F-4D97-AF65-F5344CB8AC3E}">
        <p14:creationId xmlns:p14="http://schemas.microsoft.com/office/powerpoint/2010/main" val="1983417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A44CF70-AF0B-4042-ADFB-CD374E8C468A}" type="slidenum">
              <a:rPr lang="en-US" smtClean="0"/>
              <a:pPr/>
              <a:t>19</a:t>
            </a:fld>
            <a:endParaRPr lang="en-US" dirty="0"/>
          </a:p>
        </p:txBody>
      </p:sp>
    </p:spTree>
    <p:extLst>
      <p:ext uri="{BB962C8B-B14F-4D97-AF65-F5344CB8AC3E}">
        <p14:creationId xmlns:p14="http://schemas.microsoft.com/office/powerpoint/2010/main" val="3981526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defTabSz="912813" eaLnBrk="0" hangingPunct="0">
              <a:defRPr>
                <a:solidFill>
                  <a:schemeClr val="bg1"/>
                </a:solidFill>
                <a:latin typeface="Myriad Pro" charset="0"/>
                <a:ea typeface="Microsoft YaHei" charset="-122"/>
              </a:defRPr>
            </a:lvl1pPr>
            <a:lvl2pPr defTabSz="912813" eaLnBrk="0" hangingPunct="0">
              <a:defRPr>
                <a:solidFill>
                  <a:schemeClr val="bg1"/>
                </a:solidFill>
                <a:latin typeface="Myriad Pro" charset="0"/>
                <a:ea typeface="Microsoft YaHei" charset="-122"/>
              </a:defRPr>
            </a:lvl2pPr>
            <a:lvl3pPr defTabSz="912813" eaLnBrk="0" hangingPunct="0">
              <a:defRPr>
                <a:solidFill>
                  <a:schemeClr val="bg1"/>
                </a:solidFill>
                <a:latin typeface="Myriad Pro" charset="0"/>
                <a:ea typeface="Microsoft YaHei" charset="-122"/>
              </a:defRPr>
            </a:lvl3pPr>
            <a:lvl4pPr defTabSz="912813" eaLnBrk="0" hangingPunct="0">
              <a:defRPr>
                <a:solidFill>
                  <a:schemeClr val="bg1"/>
                </a:solidFill>
                <a:latin typeface="Myriad Pro" charset="0"/>
                <a:ea typeface="Microsoft YaHei" charset="-122"/>
              </a:defRPr>
            </a:lvl4pPr>
            <a:lvl5pPr defTabSz="912813" eaLnBrk="0" hangingPunct="0">
              <a:defRPr>
                <a:solidFill>
                  <a:schemeClr val="bg1"/>
                </a:solidFill>
                <a:latin typeface="Myriad Pro" charset="0"/>
                <a:ea typeface="Microsoft YaHei" charset="-122"/>
              </a:defRPr>
            </a:lvl5pPr>
            <a:lvl6pPr marL="25146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6pPr>
            <a:lvl7pPr marL="29718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7pPr>
            <a:lvl8pPr marL="34290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8pPr>
            <a:lvl9pPr marL="38862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9pPr>
          </a:lstStyle>
          <a:p>
            <a:pPr eaLnBrk="1" hangingPunct="1"/>
            <a:fld id="{51445D3E-DB6B-42B7-924C-3437EAAD49BA}" type="slidenum">
              <a:rPr lang="en-US" sz="1200">
                <a:solidFill>
                  <a:schemeClr val="tx1"/>
                </a:solidFill>
                <a:latin typeface="Times New Roman" pitchFamily="18" charset="0"/>
              </a:rPr>
              <a:pPr eaLnBrk="1" hangingPunct="1"/>
              <a:t>73</a:t>
            </a:fld>
            <a:endParaRPr lang="en-US" sz="1200">
              <a:solidFill>
                <a:schemeClr val="tx1"/>
              </a:solidFill>
              <a:latin typeface="Times New Roman" pitchFamily="18" charset="0"/>
            </a:endParaRPr>
          </a:p>
        </p:txBody>
      </p:sp>
      <p:sp>
        <p:nvSpPr>
          <p:cNvPr id="157699" name="Rectangle 2"/>
          <p:cNvSpPr>
            <a:spLocks noGrp="1" noRot="1" noChangeAspect="1" noChangeArrowheads="1" noTextEdit="1"/>
          </p:cNvSpPr>
          <p:nvPr>
            <p:ph type="sldImg"/>
          </p:nvPr>
        </p:nvSpPr>
        <p:spPr>
          <a:xfrm>
            <a:off x="-14224000" y="-11796713"/>
            <a:ext cx="16638588" cy="12480926"/>
          </a:xfrm>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Informats are similar to formats which we talked about starting in Chapter 5.  Formats are how we want the data to look going out.  Informats are how the data looks so we can read it in.  We are going to see that the width is not going to be important so much in our informats because we have a delimited file.  We still want to read from delimiter to delimiter and the informat will give SAS the general idea of the layout. </a:t>
            </a:r>
          </a:p>
        </p:txBody>
      </p:sp>
    </p:spTree>
    <p:extLst>
      <p:ext uri="{BB962C8B-B14F-4D97-AF65-F5344CB8AC3E}">
        <p14:creationId xmlns:p14="http://schemas.microsoft.com/office/powerpoint/2010/main" val="1181384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defTabSz="912813" eaLnBrk="0" hangingPunct="0">
              <a:defRPr>
                <a:solidFill>
                  <a:schemeClr val="bg1"/>
                </a:solidFill>
                <a:latin typeface="Myriad Pro" charset="0"/>
                <a:ea typeface="Microsoft YaHei" charset="-122"/>
              </a:defRPr>
            </a:lvl1pPr>
            <a:lvl2pPr defTabSz="912813" eaLnBrk="0" hangingPunct="0">
              <a:defRPr>
                <a:solidFill>
                  <a:schemeClr val="bg1"/>
                </a:solidFill>
                <a:latin typeface="Myriad Pro" charset="0"/>
                <a:ea typeface="Microsoft YaHei" charset="-122"/>
              </a:defRPr>
            </a:lvl2pPr>
            <a:lvl3pPr defTabSz="912813" eaLnBrk="0" hangingPunct="0">
              <a:defRPr>
                <a:solidFill>
                  <a:schemeClr val="bg1"/>
                </a:solidFill>
                <a:latin typeface="Myriad Pro" charset="0"/>
                <a:ea typeface="Microsoft YaHei" charset="-122"/>
              </a:defRPr>
            </a:lvl3pPr>
            <a:lvl4pPr defTabSz="912813" eaLnBrk="0" hangingPunct="0">
              <a:defRPr>
                <a:solidFill>
                  <a:schemeClr val="bg1"/>
                </a:solidFill>
                <a:latin typeface="Myriad Pro" charset="0"/>
                <a:ea typeface="Microsoft YaHei" charset="-122"/>
              </a:defRPr>
            </a:lvl4pPr>
            <a:lvl5pPr defTabSz="912813" eaLnBrk="0" hangingPunct="0">
              <a:defRPr>
                <a:solidFill>
                  <a:schemeClr val="bg1"/>
                </a:solidFill>
                <a:latin typeface="Myriad Pro" charset="0"/>
                <a:ea typeface="Microsoft YaHei" charset="-122"/>
              </a:defRPr>
            </a:lvl5pPr>
            <a:lvl6pPr marL="25146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6pPr>
            <a:lvl7pPr marL="29718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7pPr>
            <a:lvl8pPr marL="34290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8pPr>
            <a:lvl9pPr marL="38862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9pPr>
          </a:lstStyle>
          <a:p>
            <a:pPr eaLnBrk="1" hangingPunct="1"/>
            <a:fld id="{5F1318F8-E767-43EC-A6A1-D96057D72674}" type="slidenum">
              <a:rPr lang="en-US" sz="1200">
                <a:solidFill>
                  <a:schemeClr val="tx1"/>
                </a:solidFill>
                <a:latin typeface="Times New Roman" pitchFamily="18" charset="0"/>
              </a:rPr>
              <a:pPr eaLnBrk="1" hangingPunct="1"/>
              <a:t>74</a:t>
            </a:fld>
            <a:endParaRPr lang="en-US" sz="1200">
              <a:solidFill>
                <a:schemeClr val="tx1"/>
              </a:solidFill>
              <a:latin typeface="Times New Roman" pitchFamily="18" charset="0"/>
            </a:endParaRPr>
          </a:p>
        </p:txBody>
      </p:sp>
      <p:sp>
        <p:nvSpPr>
          <p:cNvPr id="158723" name="Rectangle 2"/>
          <p:cNvSpPr>
            <a:spLocks noGrp="1" noRot="1" noChangeAspect="1" noChangeArrowheads="1" noTextEdit="1"/>
          </p:cNvSpPr>
          <p:nvPr>
            <p:ph type="sldImg"/>
          </p:nvPr>
        </p:nvSpPr>
        <p:spPr>
          <a:xfrm>
            <a:off x="-14224000" y="-11796713"/>
            <a:ext cx="16638588" cy="12480926"/>
          </a:xfrm>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Don’t spend much time on the definitions because examples follow. </a:t>
            </a:r>
          </a:p>
        </p:txBody>
      </p:sp>
    </p:spTree>
    <p:extLst>
      <p:ext uri="{BB962C8B-B14F-4D97-AF65-F5344CB8AC3E}">
        <p14:creationId xmlns:p14="http://schemas.microsoft.com/office/powerpoint/2010/main" val="4037230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xfrm>
            <a:off x="-14224000" y="-11796713"/>
            <a:ext cx="16638588" cy="12480926"/>
          </a:xfrm>
        </p:spPr>
      </p:sp>
      <p:sp>
        <p:nvSpPr>
          <p:cNvPr id="1597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rPr>
              <a:t>Point out that the informat can read a variety of raw data value widths and achieve the same SAS data value.</a:t>
            </a:r>
          </a:p>
        </p:txBody>
      </p:sp>
      <p:sp>
        <p:nvSpPr>
          <p:cNvPr id="159748"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67" tIns="44934" rIns="89867" bIns="44934"/>
          <a:lstStyle>
            <a:lvl1pPr defTabSz="912813" eaLnBrk="0" hangingPunct="0">
              <a:defRPr>
                <a:solidFill>
                  <a:schemeClr val="bg1"/>
                </a:solidFill>
                <a:latin typeface="Myriad Pro" charset="0"/>
                <a:ea typeface="Microsoft YaHei" charset="-122"/>
              </a:defRPr>
            </a:lvl1pPr>
            <a:lvl2pPr defTabSz="912813" eaLnBrk="0" hangingPunct="0">
              <a:defRPr>
                <a:solidFill>
                  <a:schemeClr val="bg1"/>
                </a:solidFill>
                <a:latin typeface="Myriad Pro" charset="0"/>
                <a:ea typeface="Microsoft YaHei" charset="-122"/>
              </a:defRPr>
            </a:lvl2pPr>
            <a:lvl3pPr defTabSz="912813" eaLnBrk="0" hangingPunct="0">
              <a:defRPr>
                <a:solidFill>
                  <a:schemeClr val="bg1"/>
                </a:solidFill>
                <a:latin typeface="Myriad Pro" charset="0"/>
                <a:ea typeface="Microsoft YaHei" charset="-122"/>
              </a:defRPr>
            </a:lvl3pPr>
            <a:lvl4pPr defTabSz="912813" eaLnBrk="0" hangingPunct="0">
              <a:defRPr>
                <a:solidFill>
                  <a:schemeClr val="bg1"/>
                </a:solidFill>
                <a:latin typeface="Myriad Pro" charset="0"/>
                <a:ea typeface="Microsoft YaHei" charset="-122"/>
              </a:defRPr>
            </a:lvl4pPr>
            <a:lvl5pPr defTabSz="912813" eaLnBrk="0" hangingPunct="0">
              <a:defRPr>
                <a:solidFill>
                  <a:schemeClr val="bg1"/>
                </a:solidFill>
                <a:latin typeface="Myriad Pro" charset="0"/>
                <a:ea typeface="Microsoft YaHei" charset="-122"/>
              </a:defRPr>
            </a:lvl5pPr>
            <a:lvl6pPr marL="25146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6pPr>
            <a:lvl7pPr marL="29718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7pPr>
            <a:lvl8pPr marL="34290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8pPr>
            <a:lvl9pPr marL="3886200" indent="-228600" defTabSz="912813" eaLnBrk="0" fontAlgn="base" hangingPunct="0">
              <a:spcBef>
                <a:spcPct val="0"/>
              </a:spcBef>
              <a:spcAft>
                <a:spcPct val="0"/>
              </a:spcAft>
              <a:buClr>
                <a:srgbClr val="000000"/>
              </a:buClr>
              <a:buSzPct val="100000"/>
              <a:buFont typeface="Times New Roman" pitchFamily="18" charset="0"/>
              <a:defRPr>
                <a:solidFill>
                  <a:schemeClr val="bg1"/>
                </a:solidFill>
                <a:latin typeface="Myriad Pro" charset="0"/>
                <a:ea typeface="Microsoft YaHei" charset="-122"/>
              </a:defRPr>
            </a:lvl9pPr>
          </a:lstStyle>
          <a:p>
            <a:pPr eaLnBrk="1" hangingPunct="1"/>
            <a:fld id="{DE979E4F-558A-4271-B0E7-30AE6DEA5847}" type="slidenum">
              <a:rPr lang="en-US" sz="1200">
                <a:solidFill>
                  <a:schemeClr val="tx1"/>
                </a:solidFill>
                <a:latin typeface="Times New Roman" pitchFamily="18" charset="0"/>
              </a:rPr>
              <a:pPr eaLnBrk="1" hangingPunct="1"/>
              <a:t>76</a:t>
            </a:fld>
            <a:endParaRPr lang="en-US" sz="1200">
              <a:solidFill>
                <a:schemeClr val="tx1"/>
              </a:solidFill>
              <a:latin typeface="Times New Roman" pitchFamily="18" charset="0"/>
            </a:endParaRPr>
          </a:p>
        </p:txBody>
      </p:sp>
    </p:spTree>
    <p:extLst>
      <p:ext uri="{BB962C8B-B14F-4D97-AF65-F5344CB8AC3E}">
        <p14:creationId xmlns:p14="http://schemas.microsoft.com/office/powerpoint/2010/main" val="680091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C2F504AD-7992-4C68-8097-2C234D2F97DF}" type="slidenum">
              <a:rPr lang="en-US" altLang="en-US" sz="1200">
                <a:solidFill>
                  <a:schemeClr val="tx1"/>
                </a:solidFill>
                <a:latin typeface="Times New Roman" panose="02020603050405020304" pitchFamily="18" charset="0"/>
              </a:rPr>
              <a:pPr eaLnBrk="0" hangingPunct="0"/>
              <a:t>78</a:t>
            </a:fld>
            <a:endParaRPr lang="en-US" altLang="en-US" sz="120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xfrm>
            <a:off x="-14224000" y="-11796713"/>
            <a:ext cx="16638588" cy="12480926"/>
          </a:xfrm>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Examples are used to motivate most sections.</a:t>
            </a:r>
          </a:p>
        </p:txBody>
      </p:sp>
    </p:spTree>
    <p:extLst>
      <p:ext uri="{BB962C8B-B14F-4D97-AF65-F5344CB8AC3E}">
        <p14:creationId xmlns:p14="http://schemas.microsoft.com/office/powerpoint/2010/main" val="2145548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D75E8DE5-32A8-4C0A-B768-DC266A4B7271}" type="slidenum">
              <a:rPr lang="en-US" altLang="en-US" sz="1200">
                <a:solidFill>
                  <a:schemeClr val="tx1"/>
                </a:solidFill>
                <a:latin typeface="Times New Roman" panose="02020603050405020304" pitchFamily="18" charset="0"/>
              </a:rPr>
              <a:pPr eaLnBrk="0" hangingPunct="0"/>
              <a:t>79</a:t>
            </a:fld>
            <a:endParaRPr lang="en-US" altLang="en-US" sz="1200">
              <a:solidFill>
                <a:schemeClr val="tx1"/>
              </a:solidFill>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xfrm>
            <a:off x="1143000" y="685800"/>
            <a:ext cx="4573588" cy="3430588"/>
          </a:xfrm>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Desired output data set has 12 observations, input data set has 6 observations,.</a:t>
            </a:r>
          </a:p>
          <a:p>
            <a:r>
              <a:rPr lang="en-US" altLang="en-US" smtClean="0">
                <a:latin typeface="Times New Roman" panose="02020603050405020304" pitchFamily="18" charset="0"/>
              </a:rPr>
              <a:t>Read one, write two.</a:t>
            </a:r>
          </a:p>
        </p:txBody>
      </p:sp>
    </p:spTree>
    <p:extLst>
      <p:ext uri="{BB962C8B-B14F-4D97-AF65-F5344CB8AC3E}">
        <p14:creationId xmlns:p14="http://schemas.microsoft.com/office/powerpoint/2010/main" val="686659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CBEAD862-349C-4049-B024-5BF558BAE071}"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3</a:t>
            </a:fld>
            <a:endParaRPr lang="en-US" altLang="en-US">
              <a:ea typeface="Arial Unicode MS" pitchFamily="34" charset="-128"/>
              <a:cs typeface="Arial Unicode MS" pitchFamily="34" charset="-128"/>
            </a:endParaRPr>
          </a:p>
        </p:txBody>
      </p:sp>
      <p:sp>
        <p:nvSpPr>
          <p:cNvPr id="94211"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FC0253A8-8080-42A0-9CD3-AE74443D64E2}"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3</a:t>
            </a:fld>
            <a:endParaRPr lang="en-US" altLang="en-US" sz="1400">
              <a:ea typeface="Arial Unicode MS" pitchFamily="34" charset="-128"/>
              <a:cs typeface="Arial Unicode MS" pitchFamily="34" charset="-128"/>
            </a:endParaRPr>
          </a:p>
        </p:txBody>
      </p:sp>
      <p:sp>
        <p:nvSpPr>
          <p:cNvPr id="94212"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94213"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16927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ABA4165B-00AE-4A54-8038-642D724DB749}" type="slidenum">
              <a:rPr lang="en-US" altLang="en-US" sz="1200">
                <a:solidFill>
                  <a:schemeClr val="tx1"/>
                </a:solidFill>
                <a:latin typeface="Times New Roman" panose="02020603050405020304" pitchFamily="18" charset="0"/>
              </a:rPr>
              <a:pPr eaLnBrk="0" hangingPunct="0"/>
              <a:t>80</a:t>
            </a:fld>
            <a:endParaRPr lang="en-US" altLang="en-US" sz="1200">
              <a:solidFill>
                <a:schemeClr val="tx1"/>
              </a:solidFill>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xfrm>
            <a:off x="-14224000" y="-11796713"/>
            <a:ext cx="16638588" cy="12480926"/>
          </a:xfrm>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757419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8176B1AB-8E62-4BCC-9992-487A82851924}" type="slidenum">
              <a:rPr lang="en-US" altLang="en-US" sz="1200">
                <a:solidFill>
                  <a:schemeClr val="tx1"/>
                </a:solidFill>
                <a:latin typeface="Times New Roman" panose="02020603050405020304" pitchFamily="18" charset="0"/>
              </a:rPr>
              <a:pPr eaLnBrk="0" hangingPunct="0"/>
              <a:t>81</a:t>
            </a:fld>
            <a:endParaRPr lang="en-US" altLang="en-US" sz="1200">
              <a:solidFill>
                <a:schemeClr val="tx1"/>
              </a:solidFill>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xfrm>
            <a:off x="-14224000" y="-11796713"/>
            <a:ext cx="16638588" cy="12480926"/>
          </a:xfrm>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is a quiz, not a Poll.  The a,b,c answers were used to make the reply easier in the Live Web environment.</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Correct Answer:   b. Implicit output; implicit return.</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27332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12FAF04C-C855-41EA-A8A5-53856795DEC2}" type="slidenum">
              <a:rPr lang="en-US" altLang="en-US" sz="1200">
                <a:solidFill>
                  <a:schemeClr val="tx1"/>
                </a:solidFill>
                <a:latin typeface="Times New Roman" panose="02020603050405020304" pitchFamily="18" charset="0"/>
              </a:rPr>
              <a:pPr eaLnBrk="0" hangingPunct="0"/>
              <a:t>82</a:t>
            </a:fld>
            <a:endParaRPr lang="en-US" altLang="en-US" sz="1200">
              <a:solidFill>
                <a:schemeClr val="tx1"/>
              </a:solidFill>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xfrm>
            <a:off x="-14224000" y="-11796713"/>
            <a:ext cx="16638588" cy="12480926"/>
          </a:xfrm>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is a quiz, not a Poll.  The a,b,c answers were used to make the reply easier in the Live Web environment.</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Correct Answer:   b. Implicit output; implicit return.</a:t>
            </a:r>
          </a:p>
          <a:p>
            <a:endParaRPr lang="en-US" altLang="en-US" smtClean="0">
              <a:latin typeface="Times New Roman" panose="02020603050405020304" pitchFamily="18" charset="0"/>
            </a:endParaRP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77427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87A84CD0-3C04-4827-98FD-20374EC974E8}" type="slidenum">
              <a:rPr lang="en-US" altLang="en-US" sz="1200">
                <a:solidFill>
                  <a:schemeClr val="tx1"/>
                </a:solidFill>
                <a:latin typeface="Times New Roman" panose="02020603050405020304" pitchFamily="18" charset="0"/>
              </a:rPr>
              <a:pPr eaLnBrk="0" hangingPunct="0"/>
              <a:t>83</a:t>
            </a:fld>
            <a:endParaRPr lang="en-US" altLang="en-US" sz="1200">
              <a:solidFill>
                <a:schemeClr val="tx1"/>
              </a:solidFill>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xfrm>
            <a:off x="1143000" y="685800"/>
            <a:ext cx="4573588" cy="3430588"/>
          </a:xfrm>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is the first reference to PDV – the animations on the next several slides will clarify the term and serve as a PRG1 review.</a:t>
            </a:r>
          </a:p>
        </p:txBody>
      </p:sp>
    </p:spTree>
    <p:extLst>
      <p:ext uri="{BB962C8B-B14F-4D97-AF65-F5344CB8AC3E}">
        <p14:creationId xmlns:p14="http://schemas.microsoft.com/office/powerpoint/2010/main" val="1668004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6AD778EC-DB1D-47C5-8389-EFB2DEEFAE5D}" type="slidenum">
              <a:rPr lang="en-US" altLang="en-US" sz="1200">
                <a:solidFill>
                  <a:schemeClr val="tx1"/>
                </a:solidFill>
                <a:latin typeface="Times New Roman" panose="02020603050405020304" pitchFamily="18" charset="0"/>
              </a:rPr>
              <a:pPr eaLnBrk="0" hangingPunct="0"/>
              <a:t>84</a:t>
            </a:fld>
            <a:endParaRPr lang="en-US" altLang="en-US" sz="1200">
              <a:solidFill>
                <a:schemeClr val="tx1"/>
              </a:solidFill>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xfrm>
            <a:off x="1143000" y="685800"/>
            <a:ext cx="4573588" cy="3430588"/>
          </a:xfrm>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Review Program Data Vector/PDV.</a:t>
            </a:r>
          </a:p>
          <a:p>
            <a:r>
              <a:rPr lang="en-US" altLang="en-US" smtClean="0">
                <a:latin typeface="Times New Roman" panose="02020603050405020304" pitchFamily="18" charset="0"/>
              </a:rPr>
              <a:t>Variables are created in the PDV based on those found in the Descriptor portion of input data set. </a:t>
            </a:r>
          </a:p>
        </p:txBody>
      </p:sp>
    </p:spTree>
    <p:extLst>
      <p:ext uri="{BB962C8B-B14F-4D97-AF65-F5344CB8AC3E}">
        <p14:creationId xmlns:p14="http://schemas.microsoft.com/office/powerpoint/2010/main" val="47707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5D1CB115-A65F-4216-89A1-A668B72A4F3F}" type="slidenum">
              <a:rPr lang="en-US" altLang="en-US" sz="1200">
                <a:solidFill>
                  <a:schemeClr val="tx1"/>
                </a:solidFill>
                <a:latin typeface="Times New Roman" panose="02020603050405020304" pitchFamily="18" charset="0"/>
              </a:rPr>
              <a:pPr eaLnBrk="0" hangingPunct="0"/>
              <a:t>85</a:t>
            </a:fld>
            <a:endParaRPr lang="en-US" altLang="en-US" sz="1200">
              <a:solidFill>
                <a:schemeClr val="tx1"/>
              </a:solidFill>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xfrm>
            <a:off x="1143000" y="685800"/>
            <a:ext cx="4573588" cy="3430588"/>
          </a:xfrm>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program is scanned to see what other variables are needed. In this case Year is the only other variable needed. </a:t>
            </a:r>
          </a:p>
          <a:p>
            <a:r>
              <a:rPr lang="en-US" altLang="en-US" smtClean="0">
                <a:latin typeface="Times New Roman" panose="02020603050405020304" pitchFamily="18" charset="0"/>
              </a:rPr>
              <a:t>It is used in an assignment statement in a numeric constant is used on the right side, so it Year is added to the PDV as numeric, default length of 8.</a:t>
            </a:r>
          </a:p>
        </p:txBody>
      </p:sp>
    </p:spTree>
    <p:extLst>
      <p:ext uri="{BB962C8B-B14F-4D97-AF65-F5344CB8AC3E}">
        <p14:creationId xmlns:p14="http://schemas.microsoft.com/office/powerpoint/2010/main" val="931429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0C43D64F-E01E-4DEA-A7AA-11A61305ED01}" type="slidenum">
              <a:rPr lang="en-US" altLang="en-US" sz="1200">
                <a:solidFill>
                  <a:schemeClr val="tx1"/>
                </a:solidFill>
                <a:latin typeface="Times New Roman" panose="02020603050405020304" pitchFamily="18" charset="0"/>
              </a:rPr>
              <a:pPr eaLnBrk="0" hangingPunct="0"/>
              <a:t>86</a:t>
            </a:fld>
            <a:endParaRPr lang="en-US" altLang="en-US" sz="1200">
              <a:solidFill>
                <a:schemeClr val="tx1"/>
              </a:solidFill>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xfrm>
            <a:off x="1143000" y="685800"/>
            <a:ext cx="4573588" cy="3430588"/>
          </a:xfrm>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At the end of compilation, the descriptor portion of the output data set is written.</a:t>
            </a:r>
          </a:p>
        </p:txBody>
      </p:sp>
    </p:spTree>
    <p:extLst>
      <p:ext uri="{BB962C8B-B14F-4D97-AF65-F5344CB8AC3E}">
        <p14:creationId xmlns:p14="http://schemas.microsoft.com/office/powerpoint/2010/main" val="4019893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CA9D2FFB-976C-4B9F-809F-C3A0196319BE}" type="slidenum">
              <a:rPr lang="en-US" altLang="en-US" sz="1200">
                <a:solidFill>
                  <a:schemeClr val="tx1"/>
                </a:solidFill>
                <a:latin typeface="Times New Roman" panose="02020603050405020304" pitchFamily="18" charset="0"/>
              </a:rPr>
              <a:pPr eaLnBrk="0" hangingPunct="0"/>
              <a:t>87</a:t>
            </a:fld>
            <a:endParaRPr lang="en-US" altLang="en-US" sz="1200">
              <a:solidFill>
                <a:schemeClr val="tx1"/>
              </a:solidFill>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xfrm>
            <a:off x="1143000" y="685800"/>
            <a:ext cx="4573588" cy="3430588"/>
          </a:xfrm>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Before execution begins, the PDV is initialized to missing.</a:t>
            </a:r>
          </a:p>
          <a:p>
            <a:r>
              <a:rPr lang="en-US" altLang="en-US" smtClean="0">
                <a:latin typeface="Times New Roman" panose="02020603050405020304" pitchFamily="18" charset="0"/>
              </a:rPr>
              <a:t>Missing character values display as blanks.  </a:t>
            </a:r>
          </a:p>
          <a:p>
            <a:r>
              <a:rPr lang="en-US" altLang="en-US" smtClean="0">
                <a:latin typeface="Times New Roman" panose="02020603050405020304" pitchFamily="18" charset="0"/>
              </a:rPr>
              <a:t>Missing numeric values display as a dot or period.</a:t>
            </a:r>
          </a:p>
        </p:txBody>
      </p:sp>
    </p:spTree>
    <p:extLst>
      <p:ext uri="{BB962C8B-B14F-4D97-AF65-F5344CB8AC3E}">
        <p14:creationId xmlns:p14="http://schemas.microsoft.com/office/powerpoint/2010/main" val="3409843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79AE28AF-934C-427F-9A81-F029C9A97C10}" type="slidenum">
              <a:rPr lang="en-US" altLang="en-US" sz="1200">
                <a:solidFill>
                  <a:schemeClr val="tx1"/>
                </a:solidFill>
                <a:latin typeface="Times New Roman" panose="02020603050405020304" pitchFamily="18" charset="0"/>
              </a:rPr>
              <a:pPr eaLnBrk="0" hangingPunct="0"/>
              <a:t>88</a:t>
            </a:fld>
            <a:endParaRPr lang="en-US" altLang="en-US" sz="1200">
              <a:solidFill>
                <a:schemeClr val="tx1"/>
              </a:solidFill>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xfrm>
            <a:off x="1143000" y="685800"/>
            <a:ext cx="4573588" cy="3430588"/>
          </a:xfrm>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At the SET statement the first observation is read into the PDV from the input data set.</a:t>
            </a:r>
          </a:p>
        </p:txBody>
      </p:sp>
    </p:spTree>
    <p:extLst>
      <p:ext uri="{BB962C8B-B14F-4D97-AF65-F5344CB8AC3E}">
        <p14:creationId xmlns:p14="http://schemas.microsoft.com/office/powerpoint/2010/main" val="205248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2BCC83DC-0D1A-4664-B07A-2589BD28D941}" type="slidenum">
              <a:rPr lang="en-US" altLang="en-US" sz="1200">
                <a:solidFill>
                  <a:schemeClr val="tx1"/>
                </a:solidFill>
                <a:latin typeface="Times New Roman" panose="02020603050405020304" pitchFamily="18" charset="0"/>
              </a:rPr>
              <a:pPr eaLnBrk="0" hangingPunct="0"/>
              <a:t>89</a:t>
            </a:fld>
            <a:endParaRPr lang="en-US" altLang="en-US" sz="1200">
              <a:solidFill>
                <a:schemeClr val="tx1"/>
              </a:solidFill>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1143000" y="685800"/>
            <a:ext cx="4573588" cy="3430588"/>
          </a:xfrm>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Year is set to 1</a:t>
            </a:r>
          </a:p>
        </p:txBody>
      </p:sp>
    </p:spTree>
    <p:extLst>
      <p:ext uri="{BB962C8B-B14F-4D97-AF65-F5344CB8AC3E}">
        <p14:creationId xmlns:p14="http://schemas.microsoft.com/office/powerpoint/2010/main" val="3384735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671904A8-EAF4-4B48-B6C2-8FE73217C7BE}"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4</a:t>
            </a:fld>
            <a:endParaRPr lang="en-US" altLang="en-US">
              <a:ea typeface="Arial Unicode MS" pitchFamily="34" charset="-128"/>
              <a:cs typeface="Arial Unicode MS" pitchFamily="34" charset="-128"/>
            </a:endParaRPr>
          </a:p>
        </p:txBody>
      </p:sp>
      <p:sp>
        <p:nvSpPr>
          <p:cNvPr id="96259"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775AC215-9ED2-40E4-9218-81FEC6A025FD}"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4</a:t>
            </a:fld>
            <a:endParaRPr lang="en-US" altLang="en-US" sz="1400">
              <a:ea typeface="Arial Unicode MS" pitchFamily="34" charset="-128"/>
              <a:cs typeface="Arial Unicode MS" pitchFamily="34" charset="-128"/>
            </a:endParaRPr>
          </a:p>
        </p:txBody>
      </p:sp>
      <p:sp>
        <p:nvSpPr>
          <p:cNvPr id="96260"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96261"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90477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B0989664-1A0C-44D1-9CE0-EC848016E753}" type="slidenum">
              <a:rPr lang="en-US" altLang="en-US" sz="1200">
                <a:solidFill>
                  <a:schemeClr val="tx1"/>
                </a:solidFill>
                <a:latin typeface="Times New Roman" panose="02020603050405020304" pitchFamily="18" charset="0"/>
              </a:rPr>
              <a:pPr eaLnBrk="0" hangingPunct="0"/>
              <a:t>90</a:t>
            </a:fld>
            <a:endParaRPr lang="en-US" altLang="en-US" sz="1200">
              <a:solidFill>
                <a:schemeClr val="tx1"/>
              </a:solidFill>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xfrm>
            <a:off x="1143000" y="685800"/>
            <a:ext cx="4573588" cy="3430588"/>
          </a:xfrm>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May need to review assignment statement:</a:t>
            </a:r>
          </a:p>
          <a:p>
            <a:r>
              <a:rPr lang="en-US" altLang="en-US" smtClean="0">
                <a:latin typeface="Times New Roman" panose="02020603050405020304" pitchFamily="18" charset="0"/>
              </a:rPr>
              <a:t>New value overwrites previous value in Total_Employees.</a:t>
            </a:r>
          </a:p>
        </p:txBody>
      </p:sp>
    </p:spTree>
    <p:extLst>
      <p:ext uri="{BB962C8B-B14F-4D97-AF65-F5344CB8AC3E}">
        <p14:creationId xmlns:p14="http://schemas.microsoft.com/office/powerpoint/2010/main" val="1322577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35AFF258-91F2-4102-AC37-7B79FF8006F8}" type="slidenum">
              <a:rPr lang="en-US" altLang="en-US" sz="1200">
                <a:solidFill>
                  <a:schemeClr val="tx1"/>
                </a:solidFill>
                <a:latin typeface="Times New Roman" panose="02020603050405020304" pitchFamily="18" charset="0"/>
              </a:rPr>
              <a:pPr eaLnBrk="0" hangingPunct="0"/>
              <a:t>91</a:t>
            </a:fld>
            <a:endParaRPr lang="en-US" altLang="en-US" sz="1200">
              <a:solidFill>
                <a:schemeClr val="tx1"/>
              </a:solidFill>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xfrm>
            <a:off x="1143000" y="685800"/>
            <a:ext cx="4573588" cy="3430588"/>
          </a:xfrm>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Explicit output statement – writes the contents of the PDV to the forecast data set.  This is the first observation.</a:t>
            </a:r>
          </a:p>
        </p:txBody>
      </p:sp>
    </p:spTree>
    <p:extLst>
      <p:ext uri="{BB962C8B-B14F-4D97-AF65-F5344CB8AC3E}">
        <p14:creationId xmlns:p14="http://schemas.microsoft.com/office/powerpoint/2010/main" val="3798940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00596BBD-367A-493E-B48F-CB751821012A}" type="slidenum">
              <a:rPr lang="en-US" altLang="en-US" sz="1200">
                <a:solidFill>
                  <a:schemeClr val="tx1"/>
                </a:solidFill>
                <a:latin typeface="Times New Roman" panose="02020603050405020304" pitchFamily="18" charset="0"/>
              </a:rPr>
              <a:pPr eaLnBrk="0" hangingPunct="0"/>
              <a:t>92</a:t>
            </a:fld>
            <a:endParaRPr lang="en-US" altLang="en-US" sz="1200">
              <a:solidFill>
                <a:schemeClr val="tx1"/>
              </a:solidFill>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xfrm>
            <a:off x="1143000" y="685800"/>
            <a:ext cx="4573588" cy="3430588"/>
          </a:xfrm>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Set year to 2</a:t>
            </a:r>
          </a:p>
        </p:txBody>
      </p:sp>
    </p:spTree>
    <p:extLst>
      <p:ext uri="{BB962C8B-B14F-4D97-AF65-F5344CB8AC3E}">
        <p14:creationId xmlns:p14="http://schemas.microsoft.com/office/powerpoint/2010/main" val="14902110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98BC532D-A831-4D75-8E24-6FC1935A20A8}" type="slidenum">
              <a:rPr lang="en-US" altLang="en-US" sz="1200">
                <a:solidFill>
                  <a:schemeClr val="tx1"/>
                </a:solidFill>
                <a:latin typeface="Times New Roman" panose="02020603050405020304" pitchFamily="18" charset="0"/>
              </a:rPr>
              <a:pPr eaLnBrk="0" hangingPunct="0"/>
              <a:t>93</a:t>
            </a:fld>
            <a:endParaRPr lang="en-US" altLang="en-US" sz="1200">
              <a:solidFill>
                <a:schemeClr val="tx1"/>
              </a:solidFill>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xfrm>
            <a:off x="1143000" y="685800"/>
            <a:ext cx="4573588" cy="3430588"/>
          </a:xfrm>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Calculate number of employees at the end of year 2.</a:t>
            </a:r>
          </a:p>
        </p:txBody>
      </p:sp>
    </p:spTree>
    <p:extLst>
      <p:ext uri="{BB962C8B-B14F-4D97-AF65-F5344CB8AC3E}">
        <p14:creationId xmlns:p14="http://schemas.microsoft.com/office/powerpoint/2010/main" val="1199673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2DF638F9-0A16-4F02-9D88-40CBB7B84C1B}" type="slidenum">
              <a:rPr lang="en-US" altLang="en-US" sz="1200">
                <a:solidFill>
                  <a:schemeClr val="tx1"/>
                </a:solidFill>
                <a:latin typeface="Times New Roman" panose="02020603050405020304" pitchFamily="18" charset="0"/>
              </a:rPr>
              <a:pPr eaLnBrk="0" hangingPunct="0"/>
              <a:t>94</a:t>
            </a:fld>
            <a:endParaRPr lang="en-US" altLang="en-US" sz="1200">
              <a:solidFill>
                <a:schemeClr val="tx1"/>
              </a:solidFill>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xfrm>
            <a:off x="1143000" y="685800"/>
            <a:ext cx="4573588" cy="3430588"/>
          </a:xfrm>
        </p:spPr>
      </p:sp>
      <p:sp>
        <p:nvSpPr>
          <p:cNvPr id="120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Write the contents of the PDV to the forecast data set.</a:t>
            </a:r>
          </a:p>
        </p:txBody>
      </p:sp>
    </p:spTree>
    <p:extLst>
      <p:ext uri="{BB962C8B-B14F-4D97-AF65-F5344CB8AC3E}">
        <p14:creationId xmlns:p14="http://schemas.microsoft.com/office/powerpoint/2010/main" val="20405362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79151F84-5C3E-4674-A5C2-17204DEAEE19}" type="slidenum">
              <a:rPr lang="en-US" altLang="en-US" sz="1200">
                <a:solidFill>
                  <a:schemeClr val="tx1"/>
                </a:solidFill>
                <a:latin typeface="Times New Roman" panose="02020603050405020304" pitchFamily="18" charset="0"/>
              </a:rPr>
              <a:pPr eaLnBrk="0" hangingPunct="0"/>
              <a:t>95</a:t>
            </a:fld>
            <a:endParaRPr lang="en-US" altLang="en-US" sz="1200">
              <a:solidFill>
                <a:schemeClr val="tx1"/>
              </a:solidFill>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xfrm>
            <a:off x="1143000" y="685800"/>
            <a:ext cx="4573588" cy="3430588"/>
          </a:xfrm>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No implicit output because there is an explicit OUTPUT statement.</a:t>
            </a:r>
          </a:p>
          <a:p>
            <a:endParaRPr lang="en-US" altLang="en-US" noProof="1" smtClean="0">
              <a:latin typeface="Times New Roman" panose="02020603050405020304" pitchFamily="18" charset="0"/>
            </a:endParaRPr>
          </a:p>
          <a:p>
            <a:r>
              <a:rPr lang="en-US" altLang="en-US" noProof="1" smtClean="0">
                <a:latin typeface="Times New Roman" panose="02020603050405020304" pitchFamily="18" charset="0"/>
              </a:rPr>
              <a:t>Remember, the presence of an explicit OUTPUT statement overrides implicit output.</a:t>
            </a:r>
          </a:p>
        </p:txBody>
      </p:sp>
    </p:spTree>
    <p:extLst>
      <p:ext uri="{BB962C8B-B14F-4D97-AF65-F5344CB8AC3E}">
        <p14:creationId xmlns:p14="http://schemas.microsoft.com/office/powerpoint/2010/main" val="4216510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9D3CC756-AC94-4C20-B6CF-B13F74454F0F}" type="slidenum">
              <a:rPr lang="en-US" altLang="en-US" sz="1200">
                <a:solidFill>
                  <a:schemeClr val="tx1"/>
                </a:solidFill>
                <a:latin typeface="Times New Roman" panose="02020603050405020304" pitchFamily="18" charset="0"/>
              </a:rPr>
              <a:pPr eaLnBrk="0" hangingPunct="0"/>
              <a:t>96</a:t>
            </a:fld>
            <a:endParaRPr lang="en-US" altLang="en-US" sz="1200">
              <a:solidFill>
                <a:schemeClr val="tx1"/>
              </a:solidFill>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xfrm>
            <a:off x="1143000" y="685800"/>
            <a:ext cx="4573588" cy="3430588"/>
          </a:xfrm>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If we could look at the data set right now – this is what it contains.</a:t>
            </a:r>
          </a:p>
        </p:txBody>
      </p:sp>
    </p:spTree>
    <p:extLst>
      <p:ext uri="{BB962C8B-B14F-4D97-AF65-F5344CB8AC3E}">
        <p14:creationId xmlns:p14="http://schemas.microsoft.com/office/powerpoint/2010/main" val="2358715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14061BC8-2747-40D5-A872-62A71851CFB4}" type="slidenum">
              <a:rPr lang="en-US" altLang="en-US" sz="1200">
                <a:solidFill>
                  <a:schemeClr val="tx1"/>
                </a:solidFill>
                <a:latin typeface="Times New Roman" panose="02020603050405020304" pitchFamily="18" charset="0"/>
              </a:rPr>
              <a:pPr eaLnBrk="0" hangingPunct="0"/>
              <a:t>97</a:t>
            </a:fld>
            <a:endParaRPr lang="en-US" altLang="en-US" sz="1200">
              <a:solidFill>
                <a:schemeClr val="tx1"/>
              </a:solidFill>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xfrm>
            <a:off x="-14224000" y="-11796713"/>
            <a:ext cx="16638588" cy="12480926"/>
          </a:xfrm>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2037564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AB889FF3-D9E9-40AC-9A5F-3D2257766F5B}" type="slidenum">
              <a:rPr lang="en-US" altLang="en-US" sz="1200">
                <a:solidFill>
                  <a:schemeClr val="tx1"/>
                </a:solidFill>
                <a:latin typeface="Times New Roman" panose="02020603050405020304" pitchFamily="18" charset="0"/>
              </a:rPr>
              <a:pPr eaLnBrk="0" hangingPunct="0"/>
              <a:t>98</a:t>
            </a:fld>
            <a:endParaRPr lang="en-US" altLang="en-US" sz="1200">
              <a:solidFill>
                <a:schemeClr val="tx1"/>
              </a:solidFill>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14224000" y="-11796713"/>
            <a:ext cx="16638588" cy="12480926"/>
          </a:xfrm>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Point out the source of each variable:  Department, Total_Employees and Increase come from the input data set.</a:t>
            </a:r>
          </a:p>
          <a:p>
            <a:r>
              <a:rPr lang="en-US" altLang="en-US" noProof="1" smtClean="0">
                <a:latin typeface="Times New Roman" panose="02020603050405020304" pitchFamily="18" charset="0"/>
              </a:rPr>
              <a:t>Year is created in this DATA step.</a:t>
            </a:r>
          </a:p>
        </p:txBody>
      </p:sp>
    </p:spTree>
    <p:extLst>
      <p:ext uri="{BB962C8B-B14F-4D97-AF65-F5344CB8AC3E}">
        <p14:creationId xmlns:p14="http://schemas.microsoft.com/office/powerpoint/2010/main" val="3720445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E35B5EC5-E158-40FB-BF3F-CBF8F23A53A6}" type="slidenum">
              <a:rPr lang="en-US" altLang="en-US" sz="1200">
                <a:solidFill>
                  <a:schemeClr val="tx1"/>
                </a:solidFill>
                <a:latin typeface="Times New Roman" panose="02020603050405020304" pitchFamily="18" charset="0"/>
              </a:rPr>
              <a:pPr eaLnBrk="0" hangingPunct="0"/>
              <a:t>99</a:t>
            </a:fld>
            <a:endParaRPr lang="en-US" altLang="en-US" sz="1200">
              <a:solidFill>
                <a:schemeClr val="tx1"/>
              </a:solidFill>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xfrm>
            <a:off x="-14224000" y="-11796713"/>
            <a:ext cx="16638588" cy="12480926"/>
          </a:xfrm>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d. Year</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Variables created by INPUT and assignment statements are reinitialized. Variables read with a SET statement are not.</a:t>
            </a:r>
          </a:p>
          <a:p>
            <a:endParaRPr lang="en-US" altLang="en-US" smtClean="0">
              <a:latin typeface="Times New Roman" panose="02020603050405020304" pitchFamily="18" charset="0"/>
            </a:endParaRP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3705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84D4EDA8-4979-4897-B0A0-047757032A23}"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5</a:t>
            </a:fld>
            <a:endParaRPr lang="en-US" altLang="en-US">
              <a:ea typeface="Arial Unicode MS" pitchFamily="34" charset="-128"/>
              <a:cs typeface="Arial Unicode MS" pitchFamily="34" charset="-128"/>
            </a:endParaRPr>
          </a:p>
        </p:txBody>
      </p:sp>
      <p:sp>
        <p:nvSpPr>
          <p:cNvPr id="98307"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6BC201DB-FD73-41D6-91E8-4EC315CEB36D}"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5</a:t>
            </a:fld>
            <a:endParaRPr lang="en-US" altLang="en-US" sz="1400">
              <a:ea typeface="Arial Unicode MS" pitchFamily="34" charset="-128"/>
              <a:cs typeface="Arial Unicode MS" pitchFamily="34" charset="-128"/>
            </a:endParaRPr>
          </a:p>
        </p:txBody>
      </p:sp>
      <p:sp>
        <p:nvSpPr>
          <p:cNvPr id="98308"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98309"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97737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1C08444E-2911-4B54-9F89-F23755010924}" type="slidenum">
              <a:rPr lang="en-US" altLang="en-US" sz="1200">
                <a:solidFill>
                  <a:schemeClr val="tx1"/>
                </a:solidFill>
                <a:latin typeface="Times New Roman" panose="02020603050405020304" pitchFamily="18" charset="0"/>
              </a:rPr>
              <a:pPr eaLnBrk="0" hangingPunct="0"/>
              <a:t>100</a:t>
            </a:fld>
            <a:endParaRPr lang="en-US" altLang="en-US" sz="1200">
              <a:solidFill>
                <a:schemeClr val="tx1"/>
              </a:solidFill>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xfrm>
            <a:off x="-14224000" y="-11796713"/>
            <a:ext cx="16638588" cy="12480926"/>
          </a:xfrm>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Only Year is reinitialized.</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39162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97D8072E-5245-45D5-97F8-DA16BB681D78}" type="slidenum">
              <a:rPr lang="en-US" altLang="en-US" sz="1200">
                <a:solidFill>
                  <a:schemeClr val="tx1"/>
                </a:solidFill>
                <a:latin typeface="Times New Roman" panose="02020603050405020304" pitchFamily="18" charset="0"/>
              </a:rPr>
              <a:pPr eaLnBrk="0" hangingPunct="0"/>
              <a:t>101</a:t>
            </a:fld>
            <a:endParaRPr lang="en-US" altLang="en-US" sz="1200">
              <a:solidFill>
                <a:schemeClr val="tx1"/>
              </a:solidFill>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xfrm>
            <a:off x="1143000" y="685800"/>
            <a:ext cx="4573588" cy="3430588"/>
          </a:xfrm>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Year is set to missing.</a:t>
            </a:r>
          </a:p>
        </p:txBody>
      </p:sp>
    </p:spTree>
    <p:extLst>
      <p:ext uri="{BB962C8B-B14F-4D97-AF65-F5344CB8AC3E}">
        <p14:creationId xmlns:p14="http://schemas.microsoft.com/office/powerpoint/2010/main" val="2410828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CD22ECE5-1673-4B5F-BC97-0D228BDEC3FF}" type="slidenum">
              <a:rPr lang="en-US" altLang="en-US" sz="1200">
                <a:solidFill>
                  <a:schemeClr val="tx1"/>
                </a:solidFill>
                <a:latin typeface="Times New Roman" panose="02020603050405020304" pitchFamily="18" charset="0"/>
              </a:rPr>
              <a:pPr eaLnBrk="0" hangingPunct="0"/>
              <a:t>102</a:t>
            </a:fld>
            <a:endParaRPr lang="en-US" altLang="en-US" sz="1200">
              <a:solidFill>
                <a:schemeClr val="tx1"/>
              </a:solidFill>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xfrm>
            <a:off x="1143000" y="685800"/>
            <a:ext cx="4573588" cy="3430588"/>
          </a:xfrm>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Read the next observation from input data set study.growth.</a:t>
            </a:r>
          </a:p>
        </p:txBody>
      </p:sp>
    </p:spTree>
    <p:extLst>
      <p:ext uri="{BB962C8B-B14F-4D97-AF65-F5344CB8AC3E}">
        <p14:creationId xmlns:p14="http://schemas.microsoft.com/office/powerpoint/2010/main" val="3727454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CADDFE95-A356-4933-8F83-909E5C21586D}" type="slidenum">
              <a:rPr lang="en-US" altLang="en-US" sz="1200">
                <a:solidFill>
                  <a:schemeClr val="tx1"/>
                </a:solidFill>
                <a:latin typeface="Times New Roman" panose="02020603050405020304" pitchFamily="18" charset="0"/>
              </a:rPr>
              <a:pPr eaLnBrk="0" hangingPunct="0"/>
              <a:t>103</a:t>
            </a:fld>
            <a:endParaRPr lang="en-US" altLang="en-US" sz="1200">
              <a:solidFill>
                <a:schemeClr val="tx1"/>
              </a:solidFill>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xfrm>
            <a:off x="1143000" y="685800"/>
            <a:ext cx="4573588" cy="3430588"/>
          </a:xfrm>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Continue processing each observation in study.growth – read one, write two – until all observations have been read from the input data set.</a:t>
            </a:r>
          </a:p>
        </p:txBody>
      </p:sp>
    </p:spTree>
    <p:extLst>
      <p:ext uri="{BB962C8B-B14F-4D97-AF65-F5344CB8AC3E}">
        <p14:creationId xmlns:p14="http://schemas.microsoft.com/office/powerpoint/2010/main" val="9121722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75C77051-B275-494F-9B03-4DB40CB295C4}" type="slidenum">
              <a:rPr lang="en-US" altLang="en-US" sz="1200">
                <a:solidFill>
                  <a:schemeClr val="tx1"/>
                </a:solidFill>
                <a:latin typeface="Times New Roman" panose="02020603050405020304" pitchFamily="18" charset="0"/>
              </a:rPr>
              <a:pPr eaLnBrk="0" hangingPunct="0"/>
              <a:t>104</a:t>
            </a:fld>
            <a:endParaRPr lang="en-US" altLang="en-US" sz="1200">
              <a:solidFill>
                <a:schemeClr val="tx1"/>
              </a:solidFill>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xfrm>
            <a:off x="1143000" y="685800"/>
            <a:ext cx="4573588" cy="3430588"/>
          </a:xfrm>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Point out 6 observations were read, 12 were written – read one, write two.</a:t>
            </a:r>
          </a:p>
        </p:txBody>
      </p:sp>
    </p:spTree>
    <p:extLst>
      <p:ext uri="{BB962C8B-B14F-4D97-AF65-F5344CB8AC3E}">
        <p14:creationId xmlns:p14="http://schemas.microsoft.com/office/powerpoint/2010/main" val="12809609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64D58052-BFA0-4CCE-AE84-8657DD9AD2F3}" type="slidenum">
              <a:rPr lang="en-US" altLang="en-US" sz="1200">
                <a:solidFill>
                  <a:schemeClr val="tx1"/>
                </a:solidFill>
                <a:latin typeface="Times New Roman" panose="02020603050405020304" pitchFamily="18" charset="0"/>
              </a:rPr>
              <a:pPr eaLnBrk="0" hangingPunct="0"/>
              <a:t>105</a:t>
            </a:fld>
            <a:endParaRPr lang="en-US" altLang="en-US" sz="1200">
              <a:solidFill>
                <a:schemeClr val="tx1"/>
              </a:solidFill>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xfrm>
            <a:off x="-14224000" y="-11796713"/>
            <a:ext cx="16638588" cy="12480926"/>
          </a:xfrm>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noProof="1" smtClean="0">
              <a:latin typeface="Times New Roman" panose="02020603050405020304" pitchFamily="18" charset="0"/>
            </a:endParaRPr>
          </a:p>
        </p:txBody>
      </p:sp>
    </p:spTree>
    <p:extLst>
      <p:ext uri="{BB962C8B-B14F-4D97-AF65-F5344CB8AC3E}">
        <p14:creationId xmlns:p14="http://schemas.microsoft.com/office/powerpoint/2010/main" val="67230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E2C0A959-3B66-4066-A8B4-A135EE81BC05}" type="slidenum">
              <a:rPr lang="en-US" altLang="en-US" sz="1200">
                <a:solidFill>
                  <a:schemeClr val="tx1"/>
                </a:solidFill>
                <a:latin typeface="Times New Roman" panose="02020603050405020304" pitchFamily="18" charset="0"/>
              </a:rPr>
              <a:pPr eaLnBrk="0" hangingPunct="0"/>
              <a:t>106</a:t>
            </a:fld>
            <a:endParaRPr lang="en-US" altLang="en-US" sz="1200">
              <a:solidFill>
                <a:schemeClr val="tx1"/>
              </a:solidFill>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xfrm>
            <a:off x="-14224000" y="-11796713"/>
            <a:ext cx="16638588" cy="12480926"/>
          </a:xfrm>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noProof="1" smtClean="0">
                <a:latin typeface="Times New Roman" panose="02020603050405020304" pitchFamily="18" charset="0"/>
              </a:rPr>
              <a:t>What if you only want the number of employees after 2 years?  How would you modify the program?</a:t>
            </a:r>
          </a:p>
        </p:txBody>
      </p:sp>
    </p:spTree>
    <p:extLst>
      <p:ext uri="{BB962C8B-B14F-4D97-AF65-F5344CB8AC3E}">
        <p14:creationId xmlns:p14="http://schemas.microsoft.com/office/powerpoint/2010/main" val="1890315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63"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01948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552879C6-264D-4E81-BD71-58261019D212}"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6</a:t>
            </a:fld>
            <a:endParaRPr lang="en-US" altLang="en-US">
              <a:ea typeface="Arial Unicode MS" pitchFamily="34" charset="-128"/>
              <a:cs typeface="Arial Unicode MS" pitchFamily="34" charset="-128"/>
            </a:endParaRPr>
          </a:p>
        </p:txBody>
      </p:sp>
      <p:sp>
        <p:nvSpPr>
          <p:cNvPr id="100355"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FF579318-8D83-4259-894A-8E5DE2D87BA4}"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6</a:t>
            </a:fld>
            <a:endParaRPr lang="en-US" altLang="en-US" sz="1400">
              <a:ea typeface="Arial Unicode MS" pitchFamily="34" charset="-128"/>
              <a:cs typeface="Arial Unicode MS" pitchFamily="34" charset="-128"/>
            </a:endParaRPr>
          </a:p>
        </p:txBody>
      </p:sp>
      <p:sp>
        <p:nvSpPr>
          <p:cNvPr id="100356"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00357"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29132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4F742779-143D-4D86-8D01-7F89F9D1E610}"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7</a:t>
            </a:fld>
            <a:endParaRPr lang="en-US" altLang="en-US">
              <a:ea typeface="Arial Unicode MS" pitchFamily="34" charset="-128"/>
              <a:cs typeface="Arial Unicode MS" pitchFamily="34" charset="-128"/>
            </a:endParaRPr>
          </a:p>
        </p:txBody>
      </p:sp>
      <p:sp>
        <p:nvSpPr>
          <p:cNvPr id="102403"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29967DA3-1A64-4849-906A-CDE0D445E253}"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7</a:t>
            </a:fld>
            <a:endParaRPr lang="en-US" altLang="en-US" sz="1400">
              <a:ea typeface="Arial Unicode MS" pitchFamily="34" charset="-128"/>
              <a:cs typeface="Arial Unicode MS" pitchFamily="34" charset="-128"/>
            </a:endParaRPr>
          </a:p>
        </p:txBody>
      </p:sp>
      <p:sp>
        <p:nvSpPr>
          <p:cNvPr id="102404"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02405"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0066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7B232DB1-E5E9-43CB-8218-64B113EEFFBB}"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8</a:t>
            </a:fld>
            <a:endParaRPr lang="en-US" altLang="en-US">
              <a:ea typeface="Arial Unicode MS" pitchFamily="34" charset="-128"/>
              <a:cs typeface="Arial Unicode MS" pitchFamily="34" charset="-128"/>
            </a:endParaRPr>
          </a:p>
        </p:txBody>
      </p:sp>
      <p:sp>
        <p:nvSpPr>
          <p:cNvPr id="104451"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2FD1AA0A-CC18-45B8-80F2-E1FDFBFBD1B6}"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8</a:t>
            </a:fld>
            <a:endParaRPr lang="en-US" altLang="en-US" sz="1400">
              <a:ea typeface="Arial Unicode MS" pitchFamily="34" charset="-128"/>
              <a:cs typeface="Arial Unicode MS" pitchFamily="34" charset="-128"/>
            </a:endParaRPr>
          </a:p>
        </p:txBody>
      </p:sp>
      <p:sp>
        <p:nvSpPr>
          <p:cNvPr id="104452"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04453"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539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1444C442-AE1A-4023-A5FB-CF1BA5AD85E5}"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9</a:t>
            </a:fld>
            <a:endParaRPr lang="en-US" altLang="en-US">
              <a:ea typeface="Arial Unicode MS" pitchFamily="34" charset="-128"/>
              <a:cs typeface="Arial Unicode MS" pitchFamily="34" charset="-128"/>
            </a:endParaRPr>
          </a:p>
        </p:txBody>
      </p:sp>
      <p:sp>
        <p:nvSpPr>
          <p:cNvPr id="106499"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5788771B-1BB2-443D-A2C1-D1C8B4AECF9B}"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9</a:t>
            </a:fld>
            <a:endParaRPr lang="en-US" altLang="en-US" sz="1400">
              <a:ea typeface="Arial Unicode MS" pitchFamily="34" charset="-128"/>
              <a:cs typeface="Arial Unicode MS" pitchFamily="34" charset="-128"/>
            </a:endParaRPr>
          </a:p>
        </p:txBody>
      </p:sp>
      <p:sp>
        <p:nvSpPr>
          <p:cNvPr id="106500"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06501"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867995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0"/>
          <p:cNvSpPr txBox="1">
            <a:spLocks noGrp="1" noChangeArrowheads="1"/>
          </p:cNvSpPr>
          <p:nvPr/>
        </p:nvSpPr>
        <p:spPr bwMode="auto">
          <a:xfrm>
            <a:off x="3886200" y="8686800"/>
            <a:ext cx="29654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1pPr>
            <a:lvl2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2pPr>
            <a:lvl3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3pPr>
            <a:lvl4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4pPr>
            <a:lvl5pPr>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723900" algn="l"/>
                <a:tab pos="1447800" algn="l"/>
                <a:tab pos="2171700" algn="l"/>
                <a:tab pos="28956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45000"/>
              <a:buFont typeface="Wingdings" pitchFamily="2" charset="2"/>
              <a:buNone/>
            </a:pPr>
            <a:fld id="{7C18FF15-1328-416B-966D-DE09F91377EE}" type="slidenum">
              <a:rPr lang="en-US" altLang="en-US">
                <a:ea typeface="Arial Unicode MS" pitchFamily="34" charset="-128"/>
                <a:cs typeface="Arial Unicode MS" pitchFamily="34" charset="-128"/>
              </a:rPr>
              <a:pPr algn="r" eaLnBrk="1">
                <a:lnSpc>
                  <a:spcPct val="95000"/>
                </a:lnSpc>
                <a:buClr>
                  <a:srgbClr val="000000"/>
                </a:buClr>
                <a:buSzPct val="45000"/>
                <a:buFont typeface="Wingdings" pitchFamily="2" charset="2"/>
                <a:buNone/>
              </a:pPr>
              <a:t>10</a:t>
            </a:fld>
            <a:endParaRPr lang="en-US" altLang="en-US">
              <a:ea typeface="Arial Unicode MS" pitchFamily="34" charset="-128"/>
              <a:cs typeface="Arial Unicode MS" pitchFamily="34" charset="-128"/>
            </a:endParaRPr>
          </a:p>
        </p:txBody>
      </p:sp>
      <p:sp>
        <p:nvSpPr>
          <p:cNvPr id="108547" name="Text Box 1"/>
          <p:cNvSpPr txBox="1">
            <a:spLocks noChangeArrowheads="1"/>
          </p:cNvSpPr>
          <p:nvPr/>
        </p:nvSpPr>
        <p:spPr bwMode="auto">
          <a:xfrm>
            <a:off x="3881438" y="8686800"/>
            <a:ext cx="2971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ea typeface="ＭＳ Ｐゴシック" pitchFamily="34" charset="-128"/>
              </a:defRPr>
            </a:lvl9pPr>
          </a:lstStyle>
          <a:p>
            <a:pPr algn="r" eaLnBrk="1">
              <a:lnSpc>
                <a:spcPct val="95000"/>
              </a:lnSpc>
              <a:buClr>
                <a:srgbClr val="000000"/>
              </a:buClr>
              <a:buSzPct val="100000"/>
              <a:buFont typeface="Arial" charset="0"/>
              <a:buNone/>
            </a:pPr>
            <a:fld id="{1994F23E-C5BF-4C7E-9E66-5CEC214BF921}" type="slidenum">
              <a:rPr lang="en-US" altLang="en-US" sz="1400">
                <a:ea typeface="Arial Unicode MS" pitchFamily="34" charset="-128"/>
                <a:cs typeface="Arial Unicode MS" pitchFamily="34" charset="-128"/>
              </a:rPr>
              <a:pPr algn="r" eaLnBrk="1">
                <a:lnSpc>
                  <a:spcPct val="95000"/>
                </a:lnSpc>
                <a:buClr>
                  <a:srgbClr val="000000"/>
                </a:buClr>
                <a:buSzPct val="100000"/>
                <a:buFont typeface="Arial" charset="0"/>
                <a:buNone/>
              </a:pPr>
              <a:t>10</a:t>
            </a:fld>
            <a:endParaRPr lang="en-US" altLang="en-US" sz="1400">
              <a:ea typeface="Arial Unicode MS" pitchFamily="34" charset="-128"/>
              <a:cs typeface="Arial Unicode MS" pitchFamily="34" charset="-128"/>
            </a:endParaRPr>
          </a:p>
        </p:txBody>
      </p:sp>
      <p:sp>
        <p:nvSpPr>
          <p:cNvPr id="108548" name="Text Box 2"/>
          <p:cNvSpPr txBox="1">
            <a:spLocks noChangeArrowheads="1"/>
          </p:cNvSpPr>
          <p:nvPr/>
        </p:nvSpPr>
        <p:spPr bwMode="auto">
          <a:xfrm>
            <a:off x="1209675" y="693738"/>
            <a:ext cx="4437063" cy="3429000"/>
          </a:xfrm>
          <a:prstGeom prst="rect">
            <a:avLst/>
          </a:prstGeom>
          <a:solidFill>
            <a:srgbClr val="FFFFFF"/>
          </a:solidFill>
          <a:ln w="9360">
            <a:solidFill>
              <a:srgbClr val="000000"/>
            </a:solidFill>
            <a:miter lim="800000"/>
            <a:headEnd/>
            <a:tailEnd/>
          </a:ln>
        </p:spPr>
        <p:txBody>
          <a:bodyPr wrap="none" anchor="ctr"/>
          <a:lstStyle>
            <a:lvl1pPr>
              <a:defRPr sz="1200">
                <a:solidFill>
                  <a:srgbClr val="000000"/>
                </a:solidFill>
                <a:latin typeface="Times New Roman" pitchFamily="18" charset="0"/>
                <a:ea typeface="ＭＳ Ｐゴシック" pitchFamily="34" charset="-128"/>
              </a:defRPr>
            </a:lvl1pPr>
            <a:lvl2pPr>
              <a:defRPr sz="1200">
                <a:solidFill>
                  <a:srgbClr val="000000"/>
                </a:solidFill>
                <a:latin typeface="Times New Roman" pitchFamily="18" charset="0"/>
                <a:ea typeface="ＭＳ Ｐゴシック" pitchFamily="34" charset="-128"/>
              </a:defRPr>
            </a:lvl2pPr>
            <a:lvl3pPr>
              <a:defRPr sz="1200">
                <a:solidFill>
                  <a:srgbClr val="000000"/>
                </a:solidFill>
                <a:latin typeface="Times New Roman" pitchFamily="18" charset="0"/>
                <a:ea typeface="ＭＳ Ｐゴシック" pitchFamily="34" charset="-128"/>
              </a:defRPr>
            </a:lvl3pPr>
            <a:lvl4pPr>
              <a:defRPr sz="1200">
                <a:solidFill>
                  <a:srgbClr val="000000"/>
                </a:solidFill>
                <a:latin typeface="Times New Roman" pitchFamily="18" charset="0"/>
                <a:ea typeface="ＭＳ Ｐゴシック" pitchFamily="34" charset="-128"/>
              </a:defRPr>
            </a:lvl4pPr>
            <a:lvl5pPr>
              <a:defRPr sz="1200">
                <a:solidFill>
                  <a:srgbClr val="000000"/>
                </a:solidFill>
                <a:latin typeface="Times New Roman" pitchFamily="18" charset="0"/>
                <a:ea typeface="ＭＳ Ｐゴシック" pitchFamily="34" charset="-128"/>
              </a:defRPr>
            </a:lvl5pPr>
            <a:lvl6pPr marL="25146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6pPr>
            <a:lvl7pPr marL="29718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7pPr>
            <a:lvl8pPr marL="34290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8pPr>
            <a:lvl9pPr marL="3886200" indent="-228600" defTabSz="457200" eaLnBrk="0" fontAlgn="base" hangingPunct="0">
              <a:spcBef>
                <a:spcPct val="30000"/>
              </a:spcBef>
              <a:spcAft>
                <a:spcPct val="0"/>
              </a:spcAft>
              <a:buClr>
                <a:srgbClr val="000000"/>
              </a:buClr>
              <a:buSzPct val="100000"/>
              <a:buFont typeface="Times New Roman" pitchFamily="18" charset="0"/>
              <a:defRPr sz="1200">
                <a:solidFill>
                  <a:srgbClr val="000000"/>
                </a:solidFill>
                <a:latin typeface="Times New Roman" pitchFamily="18"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latin typeface="Arial" charset="0"/>
            </a:endParaRPr>
          </a:p>
        </p:txBody>
      </p:sp>
      <p:sp>
        <p:nvSpPr>
          <p:cNvPr id="108549" name="Rectangle 3"/>
          <p:cNvSpPr>
            <a:spLocks noGrp="1" noChangeArrowheads="1"/>
          </p:cNvSpPr>
          <p:nvPr>
            <p:ph type="body"/>
          </p:nvPr>
        </p:nvSpPr>
        <p:spPr>
          <a:xfrm>
            <a:off x="914400" y="4343400"/>
            <a:ext cx="5024438"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550511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01.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notesSlide" Target="../notesSlides/notesSlide41.xml"/><Relationship Id="rId4"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4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4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48.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0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upport.sas.com/documentation/cdl/en/lrdict/64316/HTML/default/a001263753.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hyperlink" Target="http://www2.sas.com/proceedings/sugi30/038-30.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hyperlink" Target="http://www2.sas.com/proceedings/sugi31/243-31.pdf"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hyperlink" Target="http://www.nesug.org/proceedings/nesug00/cc/cc4004.pdf"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5.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26.xml"/></Relationships>
</file>

<file path=ppt/slides/_rels/slide8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27.xml"/><Relationship Id="rId4"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30.xml"/></Relationships>
</file>

<file path=ppt/slides/_rels/slide91.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31.xml"/><Relationship Id="rId4"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32.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3.xml"/></Relationships>
</file>

<file path=ppt/slides/_rels/slide9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notesSlide" Target="../notesSlides/notesSlide34.xml"/><Relationship Id="rId4"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47.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512" y="3200400"/>
            <a:ext cx="7772400" cy="1523999"/>
          </a:xfrm>
        </p:spPr>
        <p:txBody>
          <a:bodyPr/>
          <a:lstStyle/>
          <a:p>
            <a:r>
              <a:rPr lang="en-US" dirty="0" smtClean="0"/>
              <a:t>Introduction to PDV, formats and </a:t>
            </a:r>
            <a:r>
              <a:rPr lang="en-US" dirty="0" err="1" smtClean="0"/>
              <a:t>Informats</a:t>
            </a:r>
            <a:r>
              <a:rPr lang="en-US" dirty="0" smtClean="0"/>
              <a:t>, controlling input and output data</a:t>
            </a:r>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
        <p:nvSpPr>
          <p:cNvPr id="5" name="Title 1"/>
          <p:cNvSpPr txBox="1">
            <a:spLocks/>
          </p:cNvSpPr>
          <p:nvPr/>
        </p:nvSpPr>
        <p:spPr>
          <a:xfrm>
            <a:off x="2667000" y="914400"/>
            <a:ext cx="4191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3800" kern="1200">
                <a:solidFill>
                  <a:schemeClr val="bg1"/>
                </a:solidFill>
                <a:latin typeface="Arial" pitchFamily="34" charset="0"/>
                <a:ea typeface="+mj-ea"/>
                <a:cs typeface="Arial" pitchFamily="34" charset="0"/>
              </a:defRPr>
            </a:lvl1pPr>
          </a:lstStyle>
          <a:p>
            <a:r>
              <a:rPr lang="en-US" smtClean="0"/>
              <a:t>SAS</a:t>
            </a:r>
            <a:r>
              <a:rPr lang="en-US" baseline="30000" smtClean="0"/>
              <a:t>®</a:t>
            </a:r>
            <a:r>
              <a:rPr lang="en-US" smtClean="0"/>
              <a:t> Training</a:t>
            </a:r>
            <a:endParaRPr lang="en-US" dirty="0"/>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457200" y="76201"/>
            <a:ext cx="82280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107523"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107524"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107525"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7526"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7527"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7528"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7529"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921</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DFW</a:t>
                      </a:r>
                      <a:endParaRPr lang="en-US" sz="1100" dirty="0"/>
                    </a:p>
                  </a:txBody>
                  <a:tcPr marT="45700" marB="45700"/>
                </a:tc>
                <a:tc>
                  <a:txBody>
                    <a:bodyPr/>
                    <a:lstStyle/>
                    <a:p>
                      <a:pPr algn="ctr"/>
                      <a:r>
                        <a:rPr lang="en-US" sz="1100" dirty="0" smtClean="0"/>
                        <a:t>15</a:t>
                      </a:r>
                      <a:endParaRPr lang="en-US" sz="1100" dirty="0"/>
                    </a:p>
                  </a:txBody>
                  <a:tcPr marT="45700" marB="45700"/>
                </a:tc>
                <a:tc>
                  <a:txBody>
                    <a:bodyPr/>
                    <a:lstStyle/>
                    <a:p>
                      <a:pPr algn="ctr"/>
                      <a:r>
                        <a:rPr lang="en-US" sz="1100" dirty="0" smtClean="0"/>
                        <a:t>131</a:t>
                      </a:r>
                      <a:endParaRPr lang="en-US" sz="1100" dirty="0"/>
                    </a:p>
                  </a:txBody>
                  <a:tcPr marT="45700" marB="45700"/>
                </a:tc>
                <a:tc>
                  <a:txBody>
                    <a:bodyPr/>
                    <a:lstStyle/>
                    <a:p>
                      <a:pPr algn="ctr"/>
                      <a:r>
                        <a:rPr lang="en-US" sz="1100" dirty="0" smtClean="0"/>
                        <a:t>.</a:t>
                      </a:r>
                      <a:endParaRPr lang="en-US" sz="1100" dirty="0"/>
                    </a:p>
                  </a:txBody>
                  <a:tcPr marT="45700" marB="45700"/>
                </a:tc>
                <a:tc>
                  <a:txBody>
                    <a:bodyPr/>
                    <a:lstStyle/>
                    <a:p>
                      <a:pPr algn="ctr"/>
                      <a:r>
                        <a:rPr lang="en-US" sz="1100" dirty="0" smtClean="0"/>
                        <a:t>.</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741364"/>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a:t>
                      </a:r>
                      <a:r>
                        <a:rPr lang="en-US" sz="1100" baseline="0" dirty="0" err="1" smtClean="0"/>
                        <a:t>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1</a:t>
                      </a:r>
                      <a:endParaRPr lang="en-US" sz="1100" dirty="0"/>
                    </a:p>
                  </a:txBody>
                  <a:tcPr marT="45700" marB="45700"/>
                </a:tc>
              </a:tr>
            </a:tbl>
          </a:graphicData>
        </a:graphic>
      </p:graphicFrame>
    </p:spTree>
    <p:extLst>
      <p:ext uri="{BB962C8B-B14F-4D97-AF65-F5344CB8AC3E}">
        <p14:creationId xmlns:p14="http://schemas.microsoft.com/office/powerpoint/2010/main" val="22224639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Multiple Answer Poll – Correct Answers</a:t>
            </a:r>
          </a:p>
        </p:txBody>
      </p:sp>
      <p:sp>
        <p:nvSpPr>
          <p:cNvPr id="27651" name="Rectangle 3"/>
          <p:cNvSpPr>
            <a:spLocks noGrp="1" noChangeArrowheads="1"/>
          </p:cNvSpPr>
          <p:nvPr>
            <p:ph idx="1"/>
          </p:nvPr>
        </p:nvSpPr>
        <p:spPr/>
        <p:txBody>
          <a:bodyPr/>
          <a:lstStyle/>
          <a:p>
            <a:pPr marL="0" indent="0" eaLnBrk="1" hangingPunct="1">
              <a:buFont typeface="Times New Roman" panose="02020603050405020304" pitchFamily="18" charset="0"/>
              <a:buNone/>
              <a:defRPr/>
            </a:pPr>
            <a:r>
              <a:rPr lang="en-US" dirty="0" smtClean="0"/>
              <a:t>Which variable(s) will be reinitialized?</a:t>
            </a:r>
          </a:p>
          <a:p>
            <a:pPr marL="457200" indent="-457200" eaLnBrk="1" hangingPunct="1">
              <a:defRPr/>
            </a:pPr>
            <a:endParaRPr lang="en-US" sz="800" b="1" dirty="0" smtClean="0"/>
          </a:p>
          <a:p>
            <a:pPr marL="571500" lvl="1" indent="-457200" eaLnBrk="1" hangingPunct="1">
              <a:buClr>
                <a:schemeClr val="tx1"/>
              </a:buClr>
              <a:buSzTx/>
              <a:buFont typeface="Wingdings" pitchFamily="2" charset="2"/>
              <a:buAutoNum type="alphaLcPeriod"/>
              <a:defRPr/>
            </a:pPr>
            <a:r>
              <a:rPr lang="en-US" dirty="0" smtClean="0"/>
              <a:t> </a:t>
            </a:r>
            <a:r>
              <a:rPr lang="en-US" sz="2800" b="1" dirty="0" smtClean="0">
                <a:latin typeface="Courier New" pitchFamily="49" charset="0"/>
              </a:rPr>
              <a:t>Department</a:t>
            </a:r>
          </a:p>
          <a:p>
            <a:pPr marL="571500" lvl="1" indent="-457200" eaLnBrk="1" hangingPunct="1">
              <a:buClr>
                <a:schemeClr val="tx1"/>
              </a:buClr>
              <a:buSzTx/>
              <a:buFont typeface="Wingdings" pitchFamily="2" charset="2"/>
              <a:buAutoNum type="alphaLcPeriod"/>
              <a:defRPr/>
            </a:pPr>
            <a:r>
              <a:rPr lang="en-US" dirty="0" smtClean="0"/>
              <a:t> </a:t>
            </a:r>
            <a:r>
              <a:rPr lang="en-US" sz="2800" b="1" dirty="0" err="1" smtClean="0">
                <a:latin typeface="Courier New" pitchFamily="49" charset="0"/>
              </a:rPr>
              <a:t>Total_Employees</a:t>
            </a:r>
            <a:endParaRPr lang="en-US" sz="2800" b="1" dirty="0" smtClean="0">
              <a:latin typeface="Courier New" pitchFamily="49" charset="0"/>
            </a:endParaRPr>
          </a:p>
          <a:p>
            <a:pPr marL="571500" lvl="1" indent="-457200" eaLnBrk="1" hangingPunct="1">
              <a:buClr>
                <a:schemeClr val="tx1"/>
              </a:buClr>
              <a:buSzTx/>
              <a:buFont typeface="Wingdings" pitchFamily="2" charset="2"/>
              <a:buAutoNum type="alphaLcPeriod"/>
              <a:defRPr/>
            </a:pPr>
            <a:r>
              <a:rPr lang="en-US" dirty="0" smtClean="0"/>
              <a:t> </a:t>
            </a:r>
            <a:r>
              <a:rPr lang="en-US" sz="2800" b="1" dirty="0" smtClean="0">
                <a:latin typeface="Courier New" pitchFamily="49" charset="0"/>
              </a:rPr>
              <a:t>Increase</a:t>
            </a:r>
          </a:p>
          <a:p>
            <a:pPr marL="571500" lvl="1" indent="-457200" eaLnBrk="1" hangingPunct="1">
              <a:buClr>
                <a:schemeClr val="tx1"/>
              </a:buClr>
              <a:buSzTx/>
              <a:buFont typeface="Wingdings" pitchFamily="2" charset="2"/>
              <a:buAutoNum type="alphaLcPeriod"/>
              <a:defRPr/>
            </a:pPr>
            <a:r>
              <a:rPr lang="en-US" dirty="0" smtClean="0"/>
              <a:t> </a:t>
            </a:r>
            <a:r>
              <a:rPr lang="en-US" sz="2800" b="1" dirty="0" smtClean="0">
                <a:latin typeface="Courier New" pitchFamily="49" charset="0"/>
              </a:rPr>
              <a:t>Year</a:t>
            </a:r>
          </a:p>
          <a:p>
            <a:pPr marL="457200" indent="-457200" eaLnBrk="1" hangingPunct="1">
              <a:defRPr/>
            </a:pPr>
            <a:endParaRPr lang="en-US" dirty="0" smtClean="0"/>
          </a:p>
        </p:txBody>
      </p:sp>
      <p:sp>
        <p:nvSpPr>
          <p:cNvPr id="2765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D5DD92-16BB-4D3F-9E8B-10D0DB9B0E9D}" type="slidenum">
              <a:rPr lang="en-US" altLang="en-US"/>
              <a:pPr/>
              <a:t>100</a:t>
            </a:fld>
            <a:endParaRPr lang="en-US" altLang="en-US">
              <a:latin typeface="Times New Roman" panose="02020603050405020304" pitchFamily="18" charset="0"/>
            </a:endParaRPr>
          </a:p>
        </p:txBody>
      </p:sp>
      <p:sp>
        <p:nvSpPr>
          <p:cNvPr id="27653" name="Oval 47"/>
          <p:cNvSpPr>
            <a:spLocks noChangeArrowheads="1"/>
          </p:cNvSpPr>
          <p:nvPr/>
        </p:nvSpPr>
        <p:spPr bwMode="auto">
          <a:xfrm>
            <a:off x="381000" y="3048000"/>
            <a:ext cx="476250" cy="476250"/>
          </a:xfrm>
          <a:prstGeom prst="ellipse">
            <a:avLst/>
          </a:prstGeom>
          <a:noFill/>
          <a:ln w="38100" algn="ctr">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pPr eaLnBrk="0" hangingPunct="0"/>
            <a:endParaRPr lang="en-US" altLang="en-US" sz="2000" noProof="1">
              <a:solidFill>
                <a:srgbClr val="000000"/>
              </a:solidFill>
            </a:endParaRPr>
          </a:p>
        </p:txBody>
      </p:sp>
      <p:sp>
        <p:nvSpPr>
          <p:cNvPr id="27654" name="Text Box 61"/>
          <p:cNvSpPr txBox="1">
            <a:spLocks noChangeArrowheads="1"/>
          </p:cNvSpPr>
          <p:nvPr/>
        </p:nvSpPr>
        <p:spPr bwMode="auto">
          <a:xfrm>
            <a:off x="630238" y="3930650"/>
            <a:ext cx="75946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lIns="88900" tIns="88900" rIns="88900" bIns="88900">
            <a:spAutoFit/>
          </a:bodyPr>
          <a:lstStyle/>
          <a:p>
            <a:pPr eaLnBrk="0" hangingPunct="0"/>
            <a:r>
              <a:rPr lang="en-US" altLang="en-US" sz="2400" b="1">
                <a:solidFill>
                  <a:schemeClr val="tx1"/>
                </a:solidFill>
                <a:latin typeface="Arial" panose="020B0604020202020204" pitchFamily="34" charset="0"/>
              </a:rPr>
              <a:t>Variables created by INPUT and assignment statements are reinitialized. Variables read </a:t>
            </a:r>
            <a:br>
              <a:rPr lang="en-US" altLang="en-US" sz="2400" b="1">
                <a:solidFill>
                  <a:schemeClr val="tx1"/>
                </a:solidFill>
                <a:latin typeface="Arial" panose="020B0604020202020204" pitchFamily="34" charset="0"/>
              </a:rPr>
            </a:br>
            <a:r>
              <a:rPr lang="en-US" altLang="en-US" sz="2400" b="1">
                <a:solidFill>
                  <a:schemeClr val="tx1"/>
                </a:solidFill>
                <a:latin typeface="Arial" panose="020B0604020202020204" pitchFamily="34" charset="0"/>
              </a:rPr>
              <a:t>with a SET statement are not. </a:t>
            </a:r>
          </a:p>
        </p:txBody>
      </p:sp>
    </p:spTree>
    <p:custDataLst>
      <p:tags r:id="rId1"/>
    </p:custDataLst>
    <p:extLst>
      <p:ext uri="{BB962C8B-B14F-4D97-AF65-F5344CB8AC3E}">
        <p14:creationId xmlns:p14="http://schemas.microsoft.com/office/powerpoint/2010/main" val="110840093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91D4672-2F87-4289-A597-89750EF50F8F}" type="slidenum">
              <a:rPr lang="en-US" altLang="en-US"/>
              <a:pPr/>
              <a:t>101</a:t>
            </a:fld>
            <a:endParaRPr lang="en-US" altLang="en-US">
              <a:latin typeface="Times New Roman" panose="02020603050405020304" pitchFamily="18" charset="0"/>
            </a:endParaRPr>
          </a:p>
        </p:txBody>
      </p:sp>
      <p:sp>
        <p:nvSpPr>
          <p:cNvPr id="28675"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28226" name="Group 162"/>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8694"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28227" name="Group 163"/>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8718"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28719"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28720" name="Rectangle 106"/>
          <p:cNvSpPr>
            <a:spLocks noChangeArrowheads="1"/>
          </p:cNvSpPr>
          <p:nvPr>
            <p:custDataLst>
              <p:tags r:id="rId2"/>
            </p:custDataLst>
          </p:nvPr>
        </p:nvSpPr>
        <p:spPr bwMode="auto">
          <a:xfrm>
            <a:off x="1555750" y="2470150"/>
            <a:ext cx="1936750"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28721" name="Text Box 107"/>
          <p:cNvSpPr txBox="1">
            <a:spLocks noChangeArrowheads="1"/>
          </p:cNvSpPr>
          <p:nvPr>
            <p:custDataLst>
              <p:tags r:id="rId3"/>
            </p:custDataLst>
          </p:nvPr>
        </p:nvSpPr>
        <p:spPr bwMode="auto">
          <a:xfrm>
            <a:off x="3511550" y="2724150"/>
            <a:ext cx="2428875"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Reinitialize PDV</a:t>
            </a:r>
          </a:p>
        </p:txBody>
      </p:sp>
    </p:spTree>
    <p:extLst>
      <p:ext uri="{BB962C8B-B14F-4D97-AF65-F5344CB8AC3E}">
        <p14:creationId xmlns:p14="http://schemas.microsoft.com/office/powerpoint/2010/main" val="1673339498"/>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1048E3C-B339-418A-BCE7-1D7204C0502F}" type="slidenum">
              <a:rPr lang="en-US" altLang="en-US"/>
              <a:pPr/>
              <a:t>102</a:t>
            </a:fld>
            <a:endParaRPr lang="en-US" altLang="en-US">
              <a:latin typeface="Times New Roman" panose="02020603050405020304" pitchFamily="18" charset="0"/>
            </a:endParaRPr>
          </a:p>
        </p:txBody>
      </p:sp>
      <p:sp>
        <p:nvSpPr>
          <p:cNvPr id="29699"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30275" name="Group 163"/>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9718"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30276" name="Group 164"/>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9742"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29743"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29744" name="Rectangle 106"/>
          <p:cNvSpPr>
            <a:spLocks noChangeArrowheads="1"/>
          </p:cNvSpPr>
          <p:nvPr>
            <p:custDataLst>
              <p:tags r:id="rId2"/>
            </p:custDataLst>
          </p:nvPr>
        </p:nvSpPr>
        <p:spPr bwMode="auto">
          <a:xfrm>
            <a:off x="1962150" y="2701925"/>
            <a:ext cx="2346325"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991842345"/>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3BD1E76-A5E6-494C-BC31-9608F90FF264}" type="slidenum">
              <a:rPr lang="en-US" altLang="en-US"/>
              <a:pPr/>
              <a:t>103</a:t>
            </a:fld>
            <a:endParaRPr lang="en-US" altLang="en-US">
              <a:latin typeface="Times New Roman" panose="02020603050405020304" pitchFamily="18" charset="0"/>
            </a:endParaRPr>
          </a:p>
        </p:txBody>
      </p:sp>
      <p:sp>
        <p:nvSpPr>
          <p:cNvPr id="30723"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919684" name="Group 132"/>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919685" name="Group 133"/>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30765"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30766"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30767" name="Text Box 104"/>
          <p:cNvSpPr txBox="1">
            <a:spLocks noChangeArrowheads="1"/>
          </p:cNvSpPr>
          <p:nvPr>
            <p:custDataLst>
              <p:tags r:id="rId2"/>
            </p:custDataLst>
          </p:nvPr>
        </p:nvSpPr>
        <p:spPr bwMode="auto">
          <a:xfrm>
            <a:off x="3208338" y="2951163"/>
            <a:ext cx="2817812"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Continue until EOF</a:t>
            </a:r>
          </a:p>
        </p:txBody>
      </p:sp>
    </p:spTree>
    <p:extLst>
      <p:ext uri="{BB962C8B-B14F-4D97-AF65-F5344CB8AC3E}">
        <p14:creationId xmlns:p14="http://schemas.microsoft.com/office/powerpoint/2010/main" val="2533190299"/>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b="1" smtClean="0"/>
              <a:t>Check the Results</a:t>
            </a:r>
          </a:p>
        </p:txBody>
      </p:sp>
      <p:sp>
        <p:nvSpPr>
          <p:cNvPr id="31747"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BE0D9C0-EC8E-490E-A3B9-F1F7AFF8C401}" type="slidenum">
              <a:rPr lang="en-US" altLang="en-US"/>
              <a:pPr/>
              <a:t>104</a:t>
            </a:fld>
            <a:endParaRPr lang="en-US" altLang="en-US">
              <a:latin typeface="Times New Roman" panose="02020603050405020304" pitchFamily="18" charset="0"/>
            </a:endParaRPr>
          </a:p>
        </p:txBody>
      </p:sp>
      <p:sp>
        <p:nvSpPr>
          <p:cNvPr id="31748" name="Text Box 4"/>
          <p:cNvSpPr txBox="1">
            <a:spLocks noChangeArrowheads="1"/>
          </p:cNvSpPr>
          <p:nvPr/>
        </p:nvSpPr>
        <p:spPr bwMode="auto">
          <a:xfrm>
            <a:off x="685800" y="1066800"/>
            <a:ext cx="14589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lstStyle/>
          <a:p>
            <a:pPr eaLnBrk="0" hangingPunct="0"/>
            <a:r>
              <a:rPr lang="en-US" altLang="en-US" sz="2400">
                <a:solidFill>
                  <a:schemeClr val="tx1"/>
                </a:solidFill>
                <a:latin typeface="Arial" panose="020B0604020202020204" pitchFamily="34" charset="0"/>
              </a:rPr>
              <a:t>Partial SAS Log</a:t>
            </a:r>
          </a:p>
          <a:p>
            <a:pPr eaLnBrk="0" hangingPunct="0"/>
            <a:endParaRPr lang="en-US" altLang="en-US" sz="2400">
              <a:solidFill>
                <a:schemeClr val="tx1"/>
              </a:solidFill>
              <a:latin typeface="Arial" panose="020B0604020202020204" pitchFamily="34" charset="0"/>
            </a:endParaRPr>
          </a:p>
          <a:p>
            <a:pPr eaLnBrk="0" hangingPunct="0"/>
            <a:endParaRPr lang="en-US" altLang="en-US" sz="2400">
              <a:solidFill>
                <a:schemeClr val="tx1"/>
              </a:solidFill>
              <a:latin typeface="Arial" panose="020B0604020202020204" pitchFamily="34" charset="0"/>
            </a:endParaRPr>
          </a:p>
          <a:p>
            <a:pPr eaLnBrk="0" hangingPunct="0"/>
            <a:endParaRPr lang="en-US" altLang="en-US" sz="2400">
              <a:solidFill>
                <a:schemeClr val="tx1"/>
              </a:solidFill>
              <a:latin typeface="Arial" panose="020B0604020202020204" pitchFamily="34" charset="0"/>
            </a:endParaRPr>
          </a:p>
          <a:p>
            <a:pPr eaLnBrk="0" hangingPunct="0"/>
            <a:endParaRPr lang="en-US" altLang="en-US" sz="2400">
              <a:solidFill>
                <a:schemeClr val="tx1"/>
              </a:solidFill>
              <a:latin typeface="Arial" panose="020B0604020202020204" pitchFamily="34" charset="0"/>
            </a:endParaRPr>
          </a:p>
          <a:p>
            <a:pPr eaLnBrk="0" hangingPunct="0"/>
            <a:r>
              <a:rPr lang="en-US" altLang="en-US" sz="2400">
                <a:solidFill>
                  <a:schemeClr val="tx1"/>
                </a:solidFill>
                <a:latin typeface="Arial" panose="020B0604020202020204" pitchFamily="34" charset="0"/>
              </a:rPr>
              <a:t>Partial PROC PRINT Output</a:t>
            </a:r>
          </a:p>
        </p:txBody>
      </p:sp>
      <p:sp>
        <p:nvSpPr>
          <p:cNvPr id="31749" name="Text Box 6"/>
          <p:cNvSpPr txBox="1">
            <a:spLocks noChangeArrowheads="1"/>
          </p:cNvSpPr>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ctr" eaLnBrk="0" hangingPunct="0"/>
            <a:endParaRPr lang="en-US" altLang="en-US" sz="2400" noProof="1">
              <a:solidFill>
                <a:schemeClr val="tx1"/>
              </a:solidFill>
              <a:latin typeface="SAS Monospace" pitchFamily="49" charset="0"/>
            </a:endParaRPr>
          </a:p>
        </p:txBody>
      </p:sp>
      <p:sp>
        <p:nvSpPr>
          <p:cNvPr id="31750" name="Text Box 8"/>
          <p:cNvSpPr txBox="1">
            <a:spLocks noChangeArrowheads="1"/>
          </p:cNvSpPr>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ctr" eaLnBrk="0" hangingPunct="0"/>
            <a:endParaRPr lang="en-US" altLang="en-US" sz="2400" noProof="1">
              <a:solidFill>
                <a:schemeClr val="tx1"/>
              </a:solidFill>
              <a:latin typeface="SAS Monospace" pitchFamily="49" charset="0"/>
            </a:endParaRPr>
          </a:p>
        </p:txBody>
      </p:sp>
      <p:sp>
        <p:nvSpPr>
          <p:cNvPr id="31751" name="Text Box 10"/>
          <p:cNvSpPr txBox="1">
            <a:spLocks noChangeArrowheads="1"/>
          </p:cNvSpPr>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ctr" eaLnBrk="0" hangingPunct="0"/>
            <a:endParaRPr lang="en-US" altLang="en-US" sz="2400" noProof="1">
              <a:solidFill>
                <a:schemeClr val="tx1"/>
              </a:solidFill>
              <a:latin typeface="SAS Monospace" pitchFamily="49" charset="0"/>
            </a:endParaRPr>
          </a:p>
        </p:txBody>
      </p:sp>
      <p:sp>
        <p:nvSpPr>
          <p:cNvPr id="31752" name="Text Box 11"/>
          <p:cNvSpPr txBox="1">
            <a:spLocks noChangeArrowheads="1"/>
          </p:cNvSpPr>
          <p:nvPr/>
        </p:nvSpPr>
        <p:spPr bwMode="auto">
          <a:xfrm>
            <a:off x="684213" y="1625600"/>
            <a:ext cx="7889875" cy="1117600"/>
          </a:xfrm>
          <a:prstGeom prst="rect">
            <a:avLst/>
          </a:prstGeom>
          <a:solidFill>
            <a:srgbClr val="FFFFFF"/>
          </a:solidFill>
          <a:ln w="38100">
            <a:solidFill>
              <a:schemeClr val="tx2"/>
            </a:solidFill>
            <a:miter lim="800000"/>
            <a:headEnd type="none" w="sm" len="sm"/>
            <a:tailEnd type="none" w="sm" len="sm"/>
          </a:ln>
        </p:spPr>
        <p:txBody>
          <a:bodyPr tIns="50800" bIns="50800">
            <a:spAutoFit/>
          </a:bodyPr>
          <a:lstStyle/>
          <a:p>
            <a:pPr eaLnBrk="0" hangingPunct="0"/>
            <a:r>
              <a:rPr lang="en-US" altLang="en-US" sz="1600" b="1">
                <a:solidFill>
                  <a:srgbClr val="0000FF"/>
                </a:solidFill>
                <a:latin typeface="SAS Monospace" pitchFamily="49" charset="0"/>
              </a:rPr>
              <a:t>NOTE: There were 6 observations read from the data set</a:t>
            </a:r>
            <a:br>
              <a:rPr lang="en-US" altLang="en-US" sz="1600" b="1">
                <a:solidFill>
                  <a:srgbClr val="0000FF"/>
                </a:solidFill>
                <a:latin typeface="SAS Monospace" pitchFamily="49" charset="0"/>
              </a:rPr>
            </a:br>
            <a:r>
              <a:rPr lang="en-US" altLang="en-US" sz="1600" b="1">
                <a:solidFill>
                  <a:srgbClr val="0000FF"/>
                </a:solidFill>
                <a:latin typeface="SAS Monospace" pitchFamily="49" charset="0"/>
              </a:rPr>
              <a:t>      study.GROWTH.</a:t>
            </a:r>
          </a:p>
          <a:p>
            <a:pPr eaLnBrk="0" hangingPunct="0"/>
            <a:r>
              <a:rPr lang="en-US" altLang="en-US" sz="1600" b="1">
                <a:solidFill>
                  <a:srgbClr val="0000FF"/>
                </a:solidFill>
                <a:latin typeface="SAS Monospace" pitchFamily="49" charset="0"/>
              </a:rPr>
              <a:t>NOTE: The data set WORK.FORECAST has 12 observations</a:t>
            </a:r>
            <a:br>
              <a:rPr lang="en-US" altLang="en-US" sz="1600" b="1">
                <a:solidFill>
                  <a:srgbClr val="0000FF"/>
                </a:solidFill>
                <a:latin typeface="SAS Monospace" pitchFamily="49" charset="0"/>
              </a:rPr>
            </a:br>
            <a:r>
              <a:rPr lang="en-US" altLang="en-US" sz="1600" b="1">
                <a:solidFill>
                  <a:srgbClr val="0000FF"/>
                </a:solidFill>
                <a:latin typeface="SAS Monospace" pitchFamily="49" charset="0"/>
              </a:rPr>
              <a:t>      and 4 variables.</a:t>
            </a:r>
          </a:p>
        </p:txBody>
      </p:sp>
      <p:sp>
        <p:nvSpPr>
          <p:cNvPr id="31753" name="Text Box 16"/>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ctr" eaLnBrk="0" hangingPunct="0"/>
            <a:endParaRPr lang="en-US" altLang="en-US" sz="2400" noProof="1">
              <a:solidFill>
                <a:schemeClr val="tx1"/>
              </a:solidFill>
              <a:latin typeface="Arial" panose="020B0604020202020204" pitchFamily="34" charset="0"/>
            </a:endParaRPr>
          </a:p>
        </p:txBody>
      </p:sp>
      <p:sp>
        <p:nvSpPr>
          <p:cNvPr id="31754" name="Text Box 17"/>
          <p:cNvSpPr txBox="1">
            <a:spLocks noChangeArrowheads="1"/>
          </p:cNvSpPr>
          <p:nvPr/>
        </p:nvSpPr>
        <p:spPr bwMode="auto">
          <a:xfrm>
            <a:off x="727075" y="3359150"/>
            <a:ext cx="7888288" cy="282892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Total_</a:t>
            </a:r>
          </a:p>
          <a:p>
            <a:pPr eaLnBrk="0" hangingPunct="0"/>
            <a:r>
              <a:rPr lang="en-US" altLang="en-US" sz="1600" b="1">
                <a:solidFill>
                  <a:srgbClr val="000000"/>
                </a:solidFill>
                <a:latin typeface="SAS Monospace" pitchFamily="49" charset="0"/>
              </a:rPr>
              <a:t>   Department          Employees    Year</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Administration        42.500       1</a:t>
            </a:r>
          </a:p>
          <a:p>
            <a:pPr eaLnBrk="0" hangingPunct="0"/>
            <a:r>
              <a:rPr lang="en-US" altLang="en-US" sz="1600" b="1">
                <a:solidFill>
                  <a:srgbClr val="000000"/>
                </a:solidFill>
                <a:latin typeface="SAS Monospace" pitchFamily="49" charset="0"/>
              </a:rPr>
              <a:t>   Administration        53.125       2</a:t>
            </a:r>
          </a:p>
          <a:p>
            <a:pPr eaLnBrk="0" hangingPunct="0"/>
            <a:r>
              <a:rPr lang="en-US" altLang="en-US" sz="1600" b="1">
                <a:solidFill>
                  <a:srgbClr val="000000"/>
                </a:solidFill>
                <a:latin typeface="SAS Monospace" pitchFamily="49" charset="0"/>
              </a:rPr>
              <a:t>   Engineering           11.700       1</a:t>
            </a:r>
          </a:p>
          <a:p>
            <a:pPr eaLnBrk="0" hangingPunct="0"/>
            <a:r>
              <a:rPr lang="en-US" altLang="en-US" sz="1600" b="1">
                <a:solidFill>
                  <a:srgbClr val="000000"/>
                </a:solidFill>
                <a:latin typeface="SAS Monospace" pitchFamily="49" charset="0"/>
              </a:rPr>
              <a:t>   Engineering           15.210       2</a:t>
            </a:r>
          </a:p>
          <a:p>
            <a:pPr eaLnBrk="0" hangingPunct="0"/>
            <a:r>
              <a:rPr lang="en-US" altLang="en-US" sz="1600" b="1">
                <a:solidFill>
                  <a:srgbClr val="000000"/>
                </a:solidFill>
                <a:latin typeface="SAS Monospace" pitchFamily="49" charset="0"/>
              </a:rPr>
              <a:t>   IS                    27.500       1</a:t>
            </a:r>
          </a:p>
          <a:p>
            <a:pPr eaLnBrk="0" hangingPunct="0"/>
            <a:r>
              <a:rPr lang="en-US" altLang="en-US" sz="1600" b="1">
                <a:solidFill>
                  <a:srgbClr val="000000"/>
                </a:solidFill>
                <a:latin typeface="SAS Monospace" pitchFamily="49" charset="0"/>
              </a:rPr>
              <a:t>   IS                    30.250       2</a:t>
            </a:r>
          </a:p>
          <a:p>
            <a:pPr eaLnBrk="0" hangingPunct="0"/>
            <a:r>
              <a:rPr lang="en-US" altLang="en-US" sz="1600" b="1">
                <a:solidFill>
                  <a:srgbClr val="000000"/>
                </a:solidFill>
                <a:latin typeface="SAS Monospace" pitchFamily="49" charset="0"/>
              </a:rPr>
              <a:t>   Marketing             24.000       1</a:t>
            </a:r>
          </a:p>
          <a:p>
            <a:pPr eaLnBrk="0" hangingPunct="0"/>
            <a:r>
              <a:rPr lang="en-US" altLang="en-US" sz="1600" b="1">
                <a:solidFill>
                  <a:srgbClr val="000000"/>
                </a:solidFill>
                <a:latin typeface="SAS Monospace" pitchFamily="49" charset="0"/>
              </a:rPr>
              <a:t>   Marketing             28.800       2</a:t>
            </a:r>
          </a:p>
        </p:txBody>
      </p:sp>
    </p:spTree>
    <p:extLst>
      <p:ext uri="{BB962C8B-B14F-4D97-AF65-F5344CB8AC3E}">
        <p14:creationId xmlns:p14="http://schemas.microsoft.com/office/powerpoint/2010/main" val="23801921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F68033-0566-4BBD-B8FC-583D6D6D43B4}" type="slidenum">
              <a:rPr lang="en-US" altLang="en-US"/>
              <a:pPr/>
              <a:t>105</a:t>
            </a:fld>
            <a:endParaRPr lang="en-US" altLang="en-US">
              <a:latin typeface="Times New Roman" panose="02020603050405020304" pitchFamily="18" charset="0"/>
            </a:endParaRPr>
          </a:p>
        </p:txBody>
      </p:sp>
      <p:pic>
        <p:nvPicPr>
          <p:cNvPr id="32771" name="Picture 2" descr="Gen_Quiz_C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997099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Quiz</a:t>
            </a:r>
          </a:p>
        </p:txBody>
      </p:sp>
      <p:sp>
        <p:nvSpPr>
          <p:cNvPr id="33795" name="Rectangle 3"/>
          <p:cNvSpPr>
            <a:spLocks noGrp="1" noChangeArrowheads="1"/>
          </p:cNvSpPr>
          <p:nvPr>
            <p:ph idx="1"/>
          </p:nvPr>
        </p:nvSpPr>
        <p:spPr>
          <a:xfrm>
            <a:off x="685800" y="1071563"/>
            <a:ext cx="7848600" cy="2892425"/>
          </a:xfrm>
        </p:spPr>
        <p:txBody>
          <a:bodyPr/>
          <a:lstStyle/>
          <a:p>
            <a:pPr marL="0" indent="0" eaLnBrk="1" hangingPunct="1">
              <a:buFont typeface="Times New Roman" panose="02020603050405020304" pitchFamily="18" charset="0"/>
              <a:buNone/>
            </a:pPr>
            <a:r>
              <a:rPr lang="en-US" altLang="en-US" smtClean="0"/>
              <a:t>Open and submit </a:t>
            </a:r>
            <a:r>
              <a:rPr lang="en-US" altLang="en-US" b="1" smtClean="0"/>
              <a:t>p202a01</a:t>
            </a:r>
            <a:r>
              <a:rPr lang="en-US" altLang="en-US" smtClean="0"/>
              <a:t>. Modify the DATA step </a:t>
            </a:r>
            <a:br>
              <a:rPr lang="en-US" altLang="en-US" smtClean="0"/>
            </a:br>
            <a:r>
              <a:rPr lang="en-US" altLang="en-US" smtClean="0"/>
              <a:t>to write only one observation per department. Show </a:t>
            </a:r>
            <a:br>
              <a:rPr lang="en-US" altLang="en-US" smtClean="0"/>
            </a:br>
            <a:r>
              <a:rPr lang="en-US" altLang="en-US" smtClean="0"/>
              <a:t>the number of employees after two years.</a:t>
            </a:r>
          </a:p>
          <a:p>
            <a:pPr marL="0" indent="0" eaLnBrk="1" hangingPunct="1"/>
            <a:endParaRPr lang="en-US" altLang="en-US" smtClean="0"/>
          </a:p>
          <a:p>
            <a:pPr marL="0" indent="0" eaLnBrk="1" hangingPunct="1">
              <a:buFont typeface="Times New Roman" panose="02020603050405020304" pitchFamily="18" charset="0"/>
              <a:buNone/>
            </a:pPr>
            <a:r>
              <a:rPr lang="en-US" altLang="en-US" smtClean="0"/>
              <a:t>Desired Results</a:t>
            </a:r>
          </a:p>
        </p:txBody>
      </p:sp>
      <p:sp>
        <p:nvSpPr>
          <p:cNvPr id="3379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A498C7-8774-48D9-8487-3182257E6026}" type="slidenum">
              <a:rPr lang="en-US" altLang="en-US"/>
              <a:pPr/>
              <a:t>106</a:t>
            </a:fld>
            <a:endParaRPr lang="en-US" altLang="en-US">
              <a:latin typeface="Times New Roman" panose="02020603050405020304" pitchFamily="18" charset="0"/>
            </a:endParaRPr>
          </a:p>
        </p:txBody>
      </p:sp>
      <p:sp>
        <p:nvSpPr>
          <p:cNvPr id="33797" name="Text Box 6"/>
          <p:cNvSpPr txBox="1">
            <a:spLocks noChangeArrowheads="1"/>
          </p:cNvSpPr>
          <p:nvPr/>
        </p:nvSpPr>
        <p:spPr bwMode="auto">
          <a:xfrm>
            <a:off x="7956550" y="6324600"/>
            <a:ext cx="9779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p202a01</a:t>
            </a:r>
          </a:p>
        </p:txBody>
      </p:sp>
      <p:sp>
        <p:nvSpPr>
          <p:cNvPr id="33798" name="Text Box 9"/>
          <p:cNvSpPr txBox="1">
            <a:spLocks noChangeArrowheads="1"/>
          </p:cNvSpPr>
          <p:nvPr/>
        </p:nvSpPr>
        <p:spPr bwMode="auto">
          <a:xfrm>
            <a:off x="1600200" y="3581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ctr" eaLnBrk="0" hangingPunct="0"/>
            <a:endParaRPr lang="en-US" altLang="en-US" sz="2400" noProof="1">
              <a:solidFill>
                <a:schemeClr val="tx1"/>
              </a:solidFill>
              <a:latin typeface="Arial" panose="020B0604020202020204" pitchFamily="34" charset="0"/>
            </a:endParaRPr>
          </a:p>
        </p:txBody>
      </p:sp>
      <p:sp>
        <p:nvSpPr>
          <p:cNvPr id="33799" name="Rectangle 10"/>
          <p:cNvSpPr>
            <a:spLocks noChangeArrowheads="1"/>
          </p:cNvSpPr>
          <p:nvPr/>
        </p:nvSpPr>
        <p:spPr bwMode="auto">
          <a:xfrm>
            <a:off x="673100" y="3055938"/>
            <a:ext cx="7742238" cy="233997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Total_</a:t>
            </a:r>
          </a:p>
          <a:p>
            <a:pPr eaLnBrk="0" hangingPunct="0"/>
            <a:r>
              <a:rPr lang="en-US" altLang="en-US" sz="1600" b="1">
                <a:solidFill>
                  <a:srgbClr val="000000"/>
                </a:solidFill>
                <a:latin typeface="SAS Monospace" pitchFamily="49" charset="0"/>
              </a:rPr>
              <a:t>          Department         Employees    Year</a:t>
            </a:r>
          </a:p>
          <a:p>
            <a:pPr eaLnBrk="0" hangingPunct="0"/>
            <a:endParaRPr lang="en-US" altLang="en-US" sz="1600" b="1">
              <a:solidFill>
                <a:srgbClr val="000000"/>
              </a:solidFill>
              <a:latin typeface="SAS Monospace" pitchFamily="49" charset="0"/>
            </a:endParaRPr>
          </a:p>
          <a:p>
            <a:pPr eaLnBrk="0" hangingPunct="0"/>
            <a:r>
              <a:rPr lang="en-US" altLang="en-US" sz="1600" b="1">
                <a:solidFill>
                  <a:srgbClr val="000000"/>
                </a:solidFill>
                <a:latin typeface="SAS Monospace" pitchFamily="49" charset="0"/>
              </a:rPr>
              <a:t>          Administration        53.125       2</a:t>
            </a:r>
          </a:p>
          <a:p>
            <a:pPr eaLnBrk="0" hangingPunct="0"/>
            <a:r>
              <a:rPr lang="en-US" altLang="en-US" sz="1600" b="1">
                <a:solidFill>
                  <a:srgbClr val="000000"/>
                </a:solidFill>
                <a:latin typeface="SAS Monospace" pitchFamily="49" charset="0"/>
              </a:rPr>
              <a:t>          Engineering           15.210       2</a:t>
            </a:r>
          </a:p>
          <a:p>
            <a:pPr eaLnBrk="0" hangingPunct="0"/>
            <a:r>
              <a:rPr lang="en-US" altLang="en-US" sz="1600" b="1">
                <a:solidFill>
                  <a:srgbClr val="000000"/>
                </a:solidFill>
                <a:latin typeface="SAS Monospace" pitchFamily="49" charset="0"/>
              </a:rPr>
              <a:t>          IS                    30.250       2</a:t>
            </a:r>
          </a:p>
          <a:p>
            <a:pPr eaLnBrk="0" hangingPunct="0"/>
            <a:r>
              <a:rPr lang="en-US" altLang="en-US" sz="1600" b="1">
                <a:solidFill>
                  <a:srgbClr val="000000"/>
                </a:solidFill>
                <a:latin typeface="SAS Monospace" pitchFamily="49" charset="0"/>
              </a:rPr>
              <a:t>          Marketing             28.800       2</a:t>
            </a:r>
          </a:p>
          <a:p>
            <a:pPr eaLnBrk="0" hangingPunct="0"/>
            <a:r>
              <a:rPr lang="en-US" altLang="en-US" sz="1600" b="1">
                <a:solidFill>
                  <a:srgbClr val="000000"/>
                </a:solidFill>
                <a:latin typeface="SAS Monospace" pitchFamily="49" charset="0"/>
              </a:rPr>
              <a:t>          Sales                339.690       2</a:t>
            </a:r>
          </a:p>
          <a:p>
            <a:pPr eaLnBrk="0" hangingPunct="0"/>
            <a:r>
              <a:rPr lang="en-US" altLang="en-US" sz="1600" b="1">
                <a:solidFill>
                  <a:srgbClr val="000000"/>
                </a:solidFill>
                <a:latin typeface="SAS Monospace" pitchFamily="49" charset="0"/>
              </a:rPr>
              <a:t>          Sales Management      13.310       2</a:t>
            </a:r>
          </a:p>
        </p:txBody>
      </p:sp>
    </p:spTree>
    <p:custDataLst>
      <p:tags r:id="rId1"/>
    </p:custDataLst>
    <p:extLst>
      <p:ext uri="{BB962C8B-B14F-4D97-AF65-F5344CB8AC3E}">
        <p14:creationId xmlns:p14="http://schemas.microsoft.com/office/powerpoint/2010/main" val="255283173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1"/>
          <p:cNvPicPr>
            <a:picLocks noChangeAspect="1" noChangeArrowheads="1"/>
          </p:cNvPicPr>
          <p:nvPr/>
        </p:nvPicPr>
        <p:blipFill>
          <a:blip r:embed="rId3">
            <a:extLst>
              <a:ext uri="{28A0092B-C50C-407E-A947-70E740481C1C}">
                <a14:useLocalDpi xmlns:a14="http://schemas.microsoft.com/office/drawing/2010/main" val="0"/>
              </a:ext>
            </a:extLst>
          </a:blip>
          <a:srcRect l="27498" t="13000" r="23750" b="14896"/>
          <a:stretch>
            <a:fillRect/>
          </a:stretch>
        </p:blipFill>
        <p:spPr bwMode="auto">
          <a:xfrm>
            <a:off x="2906713" y="1079500"/>
            <a:ext cx="5737225"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1379" name="Text Box 2"/>
          <p:cNvSpPr txBox="1">
            <a:spLocks noChangeArrowheads="1"/>
          </p:cNvSpPr>
          <p:nvPr/>
        </p:nvSpPr>
        <p:spPr bwMode="auto">
          <a:xfrm>
            <a:off x="914400" y="3040063"/>
            <a:ext cx="2286000" cy="85407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Myriad Pro" charset="0"/>
                <a:ea typeface="Microsoft YaHei" panose="020B0503020204020204" pitchFamily="34" charset="-122"/>
              </a:defRPr>
            </a:lvl9pPr>
          </a:lstStyle>
          <a:p>
            <a:pPr algn="ctr" eaLnBrk="1" hangingPunct="1">
              <a:buClrTx/>
              <a:buFontTx/>
              <a:buNone/>
            </a:pPr>
            <a:r>
              <a:rPr lang="en-US" altLang="en-US" sz="2500" b="1">
                <a:solidFill>
                  <a:srgbClr val="4E84C4"/>
                </a:solidFill>
              </a:rPr>
              <a:t>THANK YOU</a:t>
            </a:r>
          </a:p>
        </p:txBody>
      </p:sp>
    </p:spTree>
    <p:extLst>
      <p:ext uri="{BB962C8B-B14F-4D97-AF65-F5344CB8AC3E}">
        <p14:creationId xmlns:p14="http://schemas.microsoft.com/office/powerpoint/2010/main" val="15749854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457200" y="76201"/>
            <a:ext cx="82280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109571"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109572"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109573"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9574"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9575"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9576"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9577"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921</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DFW</a:t>
                      </a:r>
                      <a:endParaRPr lang="en-US" sz="1100" dirty="0"/>
                    </a:p>
                  </a:txBody>
                  <a:tcPr marT="45700" marB="45700"/>
                </a:tc>
                <a:tc>
                  <a:txBody>
                    <a:bodyPr/>
                    <a:lstStyle/>
                    <a:p>
                      <a:pPr algn="ctr"/>
                      <a:r>
                        <a:rPr lang="en-US" sz="1100" dirty="0" smtClean="0"/>
                        <a:t>15</a:t>
                      </a:r>
                      <a:endParaRPr lang="en-US" sz="1100" dirty="0"/>
                    </a:p>
                  </a:txBody>
                  <a:tcPr marT="45700" marB="45700"/>
                </a:tc>
                <a:tc>
                  <a:txBody>
                    <a:bodyPr/>
                    <a:lstStyle/>
                    <a:p>
                      <a:pPr algn="ctr"/>
                      <a:r>
                        <a:rPr lang="en-US" sz="1100" dirty="0" smtClean="0"/>
                        <a:t>131</a:t>
                      </a:r>
                      <a:endParaRPr lang="en-US" sz="1100" dirty="0"/>
                    </a:p>
                  </a:txBody>
                  <a:tcPr marT="45700" marB="45700"/>
                </a:tc>
                <a:tc>
                  <a:txBody>
                    <a:bodyPr/>
                    <a:lstStyle/>
                    <a:p>
                      <a:pPr algn="ctr"/>
                      <a:r>
                        <a:rPr lang="en-US" sz="1100" dirty="0" smtClean="0"/>
                        <a:t>146</a:t>
                      </a:r>
                      <a:endParaRPr lang="en-US" sz="1100" dirty="0"/>
                    </a:p>
                  </a:txBody>
                  <a:tcPr marT="45700" marB="45700"/>
                </a:tc>
                <a:tc>
                  <a:txBody>
                    <a:bodyPr/>
                    <a:lstStyle/>
                    <a:p>
                      <a:pPr algn="ctr"/>
                      <a:r>
                        <a:rPr lang="en-US" sz="1100" dirty="0" smtClean="0"/>
                        <a:t>.</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741364"/>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a:t>
                      </a:r>
                      <a:r>
                        <a:rPr lang="en-US" sz="1100" baseline="0" dirty="0" err="1" smtClean="0"/>
                        <a:t>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1</a:t>
                      </a:r>
                      <a:endParaRPr lang="en-US" sz="1100" dirty="0"/>
                    </a:p>
                  </a:txBody>
                  <a:tcPr marT="45700" marB="45700"/>
                </a:tc>
              </a:tr>
            </a:tbl>
          </a:graphicData>
        </a:graphic>
      </p:graphicFrame>
    </p:spTree>
    <p:extLst>
      <p:ext uri="{BB962C8B-B14F-4D97-AF65-F5344CB8AC3E}">
        <p14:creationId xmlns:p14="http://schemas.microsoft.com/office/powerpoint/2010/main" val="11010033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457200" y="152401"/>
            <a:ext cx="8228013" cy="83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111619"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111620"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111621"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1622"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1623"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1624"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1625"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921</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DFW</a:t>
                      </a:r>
                      <a:endParaRPr lang="en-US" sz="1100" dirty="0"/>
                    </a:p>
                  </a:txBody>
                  <a:tcPr marT="45700" marB="45700"/>
                </a:tc>
                <a:tc>
                  <a:txBody>
                    <a:bodyPr/>
                    <a:lstStyle/>
                    <a:p>
                      <a:pPr algn="ctr"/>
                      <a:r>
                        <a:rPr lang="en-US" sz="1100" dirty="0" smtClean="0"/>
                        <a:t>15</a:t>
                      </a:r>
                      <a:endParaRPr lang="en-US" sz="1100" dirty="0"/>
                    </a:p>
                  </a:txBody>
                  <a:tcPr marT="45700" marB="45700"/>
                </a:tc>
                <a:tc>
                  <a:txBody>
                    <a:bodyPr/>
                    <a:lstStyle/>
                    <a:p>
                      <a:pPr algn="ctr"/>
                      <a:r>
                        <a:rPr lang="en-US" sz="1100" dirty="0" smtClean="0"/>
                        <a:t>131</a:t>
                      </a:r>
                      <a:endParaRPr lang="en-US" sz="1100" dirty="0"/>
                    </a:p>
                  </a:txBody>
                  <a:tcPr marT="45700" marB="45700"/>
                </a:tc>
                <a:tc>
                  <a:txBody>
                    <a:bodyPr/>
                    <a:lstStyle/>
                    <a:p>
                      <a:pPr algn="ctr"/>
                      <a:r>
                        <a:rPr lang="en-US" sz="1100" dirty="0" smtClean="0"/>
                        <a:t>146</a:t>
                      </a:r>
                      <a:endParaRPr lang="en-US" sz="1100" dirty="0"/>
                    </a:p>
                  </a:txBody>
                  <a:tcPr marT="45700" marB="45700"/>
                </a:tc>
                <a:tc>
                  <a:txBody>
                    <a:bodyPr/>
                    <a:lstStyle/>
                    <a:p>
                      <a:pPr algn="ctr"/>
                      <a:r>
                        <a:rPr lang="en-US" sz="1100" dirty="0" smtClean="0"/>
                        <a:t>0</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741364"/>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a:t>
                      </a:r>
                      <a:r>
                        <a:rPr lang="en-US" sz="1100" baseline="0" dirty="0" err="1" smtClean="0"/>
                        <a:t>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1</a:t>
                      </a:r>
                      <a:endParaRPr lang="en-US" sz="1100" dirty="0"/>
                    </a:p>
                  </a:txBody>
                  <a:tcPr marT="45700" marB="45700"/>
                </a:tc>
              </a:tr>
            </a:tbl>
          </a:graphicData>
        </a:graphic>
      </p:graphicFrame>
    </p:spTree>
    <p:extLst>
      <p:ext uri="{BB962C8B-B14F-4D97-AF65-F5344CB8AC3E}">
        <p14:creationId xmlns:p14="http://schemas.microsoft.com/office/powerpoint/2010/main" val="37153310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1"/>
          <p:cNvSpPr txBox="1">
            <a:spLocks noChangeArrowheads="1"/>
          </p:cNvSpPr>
          <p:nvPr/>
        </p:nvSpPr>
        <p:spPr bwMode="auto">
          <a:xfrm>
            <a:off x="457200" y="76201"/>
            <a:ext cx="8228013" cy="99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113667"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113668"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113669"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3670"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3671"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3672"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13673"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921</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DFW</a:t>
                      </a:r>
                      <a:endParaRPr lang="en-US" sz="1100" dirty="0"/>
                    </a:p>
                  </a:txBody>
                  <a:tcPr marT="45700" marB="45700"/>
                </a:tc>
                <a:tc>
                  <a:txBody>
                    <a:bodyPr/>
                    <a:lstStyle/>
                    <a:p>
                      <a:pPr algn="ctr"/>
                      <a:r>
                        <a:rPr lang="en-US" sz="1100" dirty="0" smtClean="0"/>
                        <a:t>15</a:t>
                      </a:r>
                      <a:endParaRPr lang="en-US" sz="1100" dirty="0"/>
                    </a:p>
                  </a:txBody>
                  <a:tcPr marT="45700" marB="45700"/>
                </a:tc>
                <a:tc>
                  <a:txBody>
                    <a:bodyPr/>
                    <a:lstStyle/>
                    <a:p>
                      <a:pPr algn="ctr"/>
                      <a:r>
                        <a:rPr lang="en-US" sz="1100" dirty="0" smtClean="0"/>
                        <a:t>131</a:t>
                      </a:r>
                      <a:endParaRPr lang="en-US" sz="1100" dirty="0"/>
                    </a:p>
                  </a:txBody>
                  <a:tcPr marT="45700" marB="45700"/>
                </a:tc>
                <a:tc>
                  <a:txBody>
                    <a:bodyPr/>
                    <a:lstStyle/>
                    <a:p>
                      <a:pPr algn="ctr"/>
                      <a:r>
                        <a:rPr lang="en-US" sz="1100" dirty="0" smtClean="0"/>
                        <a:t>146</a:t>
                      </a:r>
                      <a:endParaRPr lang="en-US" sz="1100" dirty="0"/>
                    </a:p>
                  </a:txBody>
                  <a:tcPr marT="45700" marB="45700"/>
                </a:tc>
                <a:tc>
                  <a:txBody>
                    <a:bodyPr/>
                    <a:lstStyle/>
                    <a:p>
                      <a:pPr algn="ctr"/>
                      <a:r>
                        <a:rPr lang="en-US" sz="1100" dirty="0" smtClean="0"/>
                        <a:t>0</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1112838"/>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0946">
                <a:tc>
                  <a:txBody>
                    <a:bodyPr/>
                    <a:lstStyle/>
                    <a:p>
                      <a:pPr algn="ctr"/>
                      <a:r>
                        <a:rPr lang="en-US" sz="1100" dirty="0" smtClean="0"/>
                        <a:t>Flight</a:t>
                      </a:r>
                      <a:endParaRPr lang="en-US" sz="1100" dirty="0"/>
                    </a:p>
                  </a:txBody>
                  <a:tcPr marT="45733" marB="45733"/>
                </a:tc>
                <a:tc>
                  <a:txBody>
                    <a:bodyPr/>
                    <a:lstStyle/>
                    <a:p>
                      <a:pPr algn="ctr"/>
                      <a:r>
                        <a:rPr lang="en-US" sz="1100" dirty="0" smtClean="0"/>
                        <a:t>Date</a:t>
                      </a:r>
                      <a:endParaRPr lang="en-US" sz="1100" dirty="0"/>
                    </a:p>
                  </a:txBody>
                  <a:tcPr marT="45733" marB="45733"/>
                </a:tc>
                <a:tc>
                  <a:txBody>
                    <a:bodyPr/>
                    <a:lstStyle/>
                    <a:p>
                      <a:pPr algn="ctr"/>
                      <a:r>
                        <a:rPr lang="en-US" sz="1100" dirty="0" err="1" smtClean="0"/>
                        <a:t>Dest</a:t>
                      </a:r>
                      <a:endParaRPr lang="en-US" sz="1100" dirty="0"/>
                    </a:p>
                  </a:txBody>
                  <a:tcPr marT="45733" marB="45733"/>
                </a:tc>
                <a:tc>
                  <a:txBody>
                    <a:bodyPr/>
                    <a:lstStyle/>
                    <a:p>
                      <a:pPr algn="ctr"/>
                      <a:r>
                        <a:rPr lang="en-US" sz="1100" dirty="0" err="1" smtClean="0"/>
                        <a:t>FirstClass</a:t>
                      </a:r>
                      <a:endParaRPr lang="en-US" sz="1100" dirty="0"/>
                    </a:p>
                  </a:txBody>
                  <a:tcPr marT="45733" marB="45733"/>
                </a:tc>
                <a:tc>
                  <a:txBody>
                    <a:bodyPr/>
                    <a:lstStyle/>
                    <a:p>
                      <a:pPr algn="ctr"/>
                      <a:r>
                        <a:rPr lang="en-US" sz="1100" dirty="0" smtClean="0"/>
                        <a:t>Economy</a:t>
                      </a:r>
                      <a:endParaRPr lang="en-US" sz="1100" dirty="0"/>
                    </a:p>
                  </a:txBody>
                  <a:tcPr marT="45733" marB="45733"/>
                </a:tc>
                <a:tc>
                  <a:txBody>
                    <a:bodyPr/>
                    <a:lstStyle/>
                    <a:p>
                      <a:pPr algn="ctr"/>
                      <a:r>
                        <a:rPr lang="en-US" sz="1100" dirty="0" smtClean="0"/>
                        <a:t>Total</a:t>
                      </a:r>
                      <a:endParaRPr lang="en-US" sz="1100" dirty="0"/>
                    </a:p>
                  </a:txBody>
                  <a:tcPr marT="45733" marB="45733"/>
                </a:tc>
                <a:tc>
                  <a:txBody>
                    <a:bodyPr/>
                    <a:lstStyle/>
                    <a:p>
                      <a:pPr algn="ctr"/>
                      <a:r>
                        <a:rPr lang="en-US" sz="1100" dirty="0" err="1" smtClean="0"/>
                        <a:t>FirstClass</a:t>
                      </a:r>
                      <a:r>
                        <a:rPr lang="en-US" sz="1100" baseline="0" dirty="0" err="1" smtClean="0"/>
                        <a:t>Full</a:t>
                      </a:r>
                      <a:endParaRPr lang="en-US" sz="1100" dirty="0"/>
                    </a:p>
                  </a:txBody>
                  <a:tcPr marT="45733" marB="45733"/>
                </a:tc>
              </a:tr>
              <a:tr h="370946">
                <a:tc>
                  <a:txBody>
                    <a:bodyPr/>
                    <a:lstStyle/>
                    <a:p>
                      <a:pPr algn="ctr"/>
                      <a:r>
                        <a:rPr lang="en-US" sz="1100" dirty="0" smtClean="0"/>
                        <a:t>439</a:t>
                      </a:r>
                      <a:endParaRPr lang="en-US" sz="1100" dirty="0"/>
                    </a:p>
                  </a:txBody>
                  <a:tcPr marT="45733" marB="45733"/>
                </a:tc>
                <a:tc>
                  <a:txBody>
                    <a:bodyPr/>
                    <a:lstStyle/>
                    <a:p>
                      <a:pPr algn="ctr"/>
                      <a:r>
                        <a:rPr lang="en-US" sz="1100" dirty="0" smtClean="0"/>
                        <a:t>14955</a:t>
                      </a:r>
                      <a:endParaRPr lang="en-US" sz="1100" dirty="0"/>
                    </a:p>
                  </a:txBody>
                  <a:tcPr marT="45733" marB="45733"/>
                </a:tc>
                <a:tc>
                  <a:txBody>
                    <a:bodyPr/>
                    <a:lstStyle/>
                    <a:p>
                      <a:pPr algn="ctr"/>
                      <a:r>
                        <a:rPr lang="en-US" sz="1100" dirty="0" smtClean="0"/>
                        <a:t>LAX</a:t>
                      </a:r>
                      <a:endParaRPr lang="en-US" sz="1100" dirty="0"/>
                    </a:p>
                  </a:txBody>
                  <a:tcPr marT="45733" marB="45733"/>
                </a:tc>
                <a:tc>
                  <a:txBody>
                    <a:bodyPr/>
                    <a:lstStyle/>
                    <a:p>
                      <a:pPr algn="ctr"/>
                      <a:r>
                        <a:rPr lang="en-US" sz="1100" dirty="0" smtClean="0"/>
                        <a:t>20</a:t>
                      </a:r>
                      <a:endParaRPr lang="en-US" sz="1100" dirty="0"/>
                    </a:p>
                  </a:txBody>
                  <a:tcPr marT="45733" marB="45733"/>
                </a:tc>
                <a:tc>
                  <a:txBody>
                    <a:bodyPr/>
                    <a:lstStyle/>
                    <a:p>
                      <a:pPr algn="ctr"/>
                      <a:r>
                        <a:rPr lang="en-US" sz="1100" dirty="0" smtClean="0"/>
                        <a:t>137</a:t>
                      </a:r>
                      <a:endParaRPr lang="en-US" sz="1100" dirty="0"/>
                    </a:p>
                  </a:txBody>
                  <a:tcPr marT="45733" marB="45733"/>
                </a:tc>
                <a:tc>
                  <a:txBody>
                    <a:bodyPr/>
                    <a:lstStyle/>
                    <a:p>
                      <a:pPr algn="ctr"/>
                      <a:r>
                        <a:rPr lang="en-US" sz="1100" dirty="0" smtClean="0"/>
                        <a:t>157</a:t>
                      </a:r>
                      <a:endParaRPr lang="en-US" sz="1100" dirty="0"/>
                    </a:p>
                  </a:txBody>
                  <a:tcPr marT="45733" marB="45733"/>
                </a:tc>
                <a:tc>
                  <a:txBody>
                    <a:bodyPr/>
                    <a:lstStyle/>
                    <a:p>
                      <a:pPr algn="ctr"/>
                      <a:r>
                        <a:rPr lang="en-US" sz="1100" dirty="0" smtClean="0"/>
                        <a:t>1</a:t>
                      </a:r>
                      <a:endParaRPr lang="en-US" sz="1100" dirty="0"/>
                    </a:p>
                  </a:txBody>
                  <a:tcPr marT="45733" marB="45733"/>
                </a:tc>
              </a:tr>
              <a:tr h="370946">
                <a:tc>
                  <a:txBody>
                    <a:bodyPr/>
                    <a:lstStyle/>
                    <a:p>
                      <a:pPr algn="ctr"/>
                      <a:r>
                        <a:rPr lang="en-US" sz="1100" dirty="0" smtClean="0"/>
                        <a:t>921</a:t>
                      </a:r>
                      <a:endParaRPr lang="en-US" sz="1100" dirty="0"/>
                    </a:p>
                  </a:txBody>
                  <a:tcPr marT="45733" marB="45733"/>
                </a:tc>
                <a:tc>
                  <a:txBody>
                    <a:bodyPr/>
                    <a:lstStyle/>
                    <a:p>
                      <a:pPr algn="ctr"/>
                      <a:r>
                        <a:rPr lang="en-US" sz="1100" dirty="0" smtClean="0"/>
                        <a:t>14955</a:t>
                      </a:r>
                      <a:endParaRPr lang="en-US" sz="1100" dirty="0"/>
                    </a:p>
                  </a:txBody>
                  <a:tcPr marT="45733" marB="45733"/>
                </a:tc>
                <a:tc>
                  <a:txBody>
                    <a:bodyPr/>
                    <a:lstStyle/>
                    <a:p>
                      <a:pPr algn="ctr"/>
                      <a:r>
                        <a:rPr lang="en-US" sz="1100" dirty="0" smtClean="0"/>
                        <a:t>DFW</a:t>
                      </a:r>
                      <a:endParaRPr lang="en-US" sz="1100" dirty="0"/>
                    </a:p>
                  </a:txBody>
                  <a:tcPr marT="45733" marB="45733"/>
                </a:tc>
                <a:tc>
                  <a:txBody>
                    <a:bodyPr/>
                    <a:lstStyle/>
                    <a:p>
                      <a:pPr algn="ctr"/>
                      <a:r>
                        <a:rPr lang="en-US" sz="1100" dirty="0" smtClean="0"/>
                        <a:t>15</a:t>
                      </a:r>
                      <a:endParaRPr lang="en-US" sz="1100" dirty="0"/>
                    </a:p>
                  </a:txBody>
                  <a:tcPr marT="45733" marB="45733"/>
                </a:tc>
                <a:tc>
                  <a:txBody>
                    <a:bodyPr/>
                    <a:lstStyle/>
                    <a:p>
                      <a:pPr algn="ctr"/>
                      <a:r>
                        <a:rPr lang="en-US" sz="1100" dirty="0" smtClean="0"/>
                        <a:t>131</a:t>
                      </a:r>
                      <a:endParaRPr lang="en-US" sz="1100" dirty="0"/>
                    </a:p>
                  </a:txBody>
                  <a:tcPr marT="45733" marB="45733"/>
                </a:tc>
                <a:tc>
                  <a:txBody>
                    <a:bodyPr/>
                    <a:lstStyle/>
                    <a:p>
                      <a:pPr algn="ctr"/>
                      <a:r>
                        <a:rPr lang="en-US" sz="1100" dirty="0" smtClean="0"/>
                        <a:t>146</a:t>
                      </a:r>
                      <a:endParaRPr lang="en-US" sz="1100" dirty="0"/>
                    </a:p>
                  </a:txBody>
                  <a:tcPr marT="45733" marB="45733"/>
                </a:tc>
                <a:tc>
                  <a:txBody>
                    <a:bodyPr/>
                    <a:lstStyle/>
                    <a:p>
                      <a:pPr algn="ctr"/>
                      <a:r>
                        <a:rPr lang="en-US" sz="1100" dirty="0" smtClean="0"/>
                        <a:t>0</a:t>
                      </a:r>
                      <a:endParaRPr lang="en-US" sz="1100" dirty="0"/>
                    </a:p>
                  </a:txBody>
                  <a:tcPr marT="45733" marB="45733"/>
                </a:tc>
              </a:tr>
            </a:tbl>
          </a:graphicData>
        </a:graphic>
      </p:graphicFrame>
    </p:spTree>
    <p:extLst>
      <p:ext uri="{BB962C8B-B14F-4D97-AF65-F5344CB8AC3E}">
        <p14:creationId xmlns:p14="http://schemas.microsoft.com/office/powerpoint/2010/main" val="24629844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51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a:effectLst>
                  <a:outerShdw blurRad="63500" sx="102000" sy="102000" algn="ctr" rotWithShape="0">
                    <a:prstClr val="black">
                      <a:alpha val="40000"/>
                    </a:prstClr>
                  </a:outerShdw>
                  <a:reflection blurRad="6350" stA="60000" endA="900" endPos="60000" dist="29997" dir="5400000" sy="-100000" algn="bl" rotWithShape="0"/>
                </a:effectLst>
              </a:rPr>
              <a:t>SAS </a:t>
            </a: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Formats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347261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formats?</a:t>
            </a:r>
            <a:endParaRPr lang="en-US" dirty="0"/>
          </a:p>
        </p:txBody>
      </p:sp>
      <p:sp>
        <p:nvSpPr>
          <p:cNvPr id="3" name="Content Placeholder 2"/>
          <p:cNvSpPr>
            <a:spLocks noGrp="1"/>
          </p:cNvSpPr>
          <p:nvPr>
            <p:ph idx="1"/>
          </p:nvPr>
        </p:nvSpPr>
        <p:spPr>
          <a:xfrm>
            <a:off x="609600" y="990600"/>
            <a:ext cx="8153400" cy="4724400"/>
          </a:xfrm>
        </p:spPr>
        <p:txBody>
          <a:bodyPr>
            <a:normAutofit/>
          </a:bodyPr>
          <a:lstStyle/>
          <a:p>
            <a:r>
              <a:rPr lang="en-US" dirty="0" smtClean="0"/>
              <a:t>Formats define the appearance of data values</a:t>
            </a:r>
          </a:p>
          <a:p>
            <a:r>
              <a:rPr lang="en-US" dirty="0" smtClean="0"/>
              <a:t>Formats do not change the internal value of the data</a:t>
            </a:r>
          </a:p>
          <a:p>
            <a:r>
              <a:rPr lang="en-US" dirty="0" smtClean="0"/>
              <a:t>Can be used to improve appearance </a:t>
            </a:r>
          </a:p>
          <a:p>
            <a:r>
              <a:rPr lang="en-US" dirty="0" smtClean="0"/>
              <a:t>Can also be used to group data</a:t>
            </a:r>
          </a:p>
        </p:txBody>
      </p:sp>
    </p:spTree>
    <p:extLst>
      <p:ext uri="{BB962C8B-B14F-4D97-AF65-F5344CB8AC3E}">
        <p14:creationId xmlns:p14="http://schemas.microsoft.com/office/powerpoint/2010/main" val="245778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formats?</a:t>
            </a:r>
            <a:endParaRPr lang="en-US" dirty="0"/>
          </a:p>
        </p:txBody>
      </p:sp>
      <p:sp>
        <p:nvSpPr>
          <p:cNvPr id="3" name="Content Placeholder 2"/>
          <p:cNvSpPr>
            <a:spLocks noGrp="1"/>
          </p:cNvSpPr>
          <p:nvPr>
            <p:ph idx="1"/>
          </p:nvPr>
        </p:nvSpPr>
        <p:spPr>
          <a:xfrm>
            <a:off x="609600" y="990600"/>
            <a:ext cx="8153400" cy="4724400"/>
          </a:xfrm>
        </p:spPr>
        <p:txBody>
          <a:bodyPr>
            <a:normAutofit/>
          </a:bodyPr>
          <a:lstStyle/>
          <a:p>
            <a:r>
              <a:rPr lang="en-US" dirty="0" smtClean="0"/>
              <a:t>Can use either SAS supplied formats or create your own using PROC Format</a:t>
            </a:r>
          </a:p>
          <a:p>
            <a:r>
              <a:rPr lang="en-US" dirty="0" smtClean="0"/>
              <a:t>Formats can be applied in both DATA and PROC steps</a:t>
            </a:r>
          </a:p>
          <a:p>
            <a:pPr lvl="1"/>
            <a:r>
              <a:rPr lang="en-US" dirty="0" smtClean="0"/>
              <a:t>Formats applied in DATA steps (or PROC Datasets) are permanent</a:t>
            </a:r>
          </a:p>
          <a:p>
            <a:pPr lvl="1"/>
            <a:r>
              <a:rPr lang="en-US" dirty="0" smtClean="0"/>
              <a:t>Formats applied in PROC steps only apply within the procedure</a:t>
            </a:r>
          </a:p>
          <a:p>
            <a:pPr>
              <a:buNone/>
            </a:pPr>
            <a:endParaRPr lang="en-US" dirty="0" smtClean="0"/>
          </a:p>
        </p:txBody>
      </p:sp>
    </p:spTree>
    <p:extLst>
      <p:ext uri="{BB962C8B-B14F-4D97-AF65-F5344CB8AC3E}">
        <p14:creationId xmlns:p14="http://schemas.microsoft.com/office/powerpoint/2010/main" val="144313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formats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0728338"/>
              </p:ext>
            </p:extLst>
          </p:nvPr>
        </p:nvGraphicFramePr>
        <p:xfrm>
          <a:off x="609600" y="1219200"/>
          <a:ext cx="8153401" cy="3235960"/>
        </p:xfrm>
        <a:graphic>
          <a:graphicData uri="http://schemas.openxmlformats.org/drawingml/2006/table">
            <a:tbl>
              <a:tblPr firstRow="1" bandRow="1">
                <a:tableStyleId>{F5AB1C69-6EDB-4FF4-983F-18BD219EF322}</a:tableStyleId>
              </a:tblPr>
              <a:tblGrid>
                <a:gridCol w="2360613"/>
                <a:gridCol w="2360613"/>
                <a:gridCol w="3432175"/>
              </a:tblGrid>
              <a:tr h="370840">
                <a:tc>
                  <a:txBody>
                    <a:bodyPr/>
                    <a:lstStyle/>
                    <a:p>
                      <a:pPr algn="ctr"/>
                      <a:r>
                        <a:rPr lang="en-US" dirty="0" smtClean="0"/>
                        <a:t>Pre-formatted value</a:t>
                      </a:r>
                      <a:endParaRPr lang="en-US" dirty="0"/>
                    </a:p>
                  </a:txBody>
                  <a:tcPr/>
                </a:tc>
                <a:tc>
                  <a:txBody>
                    <a:bodyPr/>
                    <a:lstStyle/>
                    <a:p>
                      <a:pPr algn="ctr"/>
                      <a:r>
                        <a:rPr lang="en-US" dirty="0" smtClean="0"/>
                        <a:t>Format</a:t>
                      </a:r>
                      <a:endParaRPr lang="en-US" dirty="0"/>
                    </a:p>
                  </a:txBody>
                  <a:tcPr/>
                </a:tc>
                <a:tc>
                  <a:txBody>
                    <a:bodyPr/>
                    <a:lstStyle/>
                    <a:p>
                      <a:pPr algn="ctr"/>
                      <a:r>
                        <a:rPr lang="en-US" dirty="0" smtClean="0"/>
                        <a:t>Formatted value</a:t>
                      </a:r>
                      <a:endParaRPr lang="en-US" dirty="0"/>
                    </a:p>
                  </a:txBody>
                  <a:tcPr/>
                </a:tc>
              </a:tr>
              <a:tr h="370840">
                <a:tc>
                  <a:txBody>
                    <a:bodyPr/>
                    <a:lstStyle/>
                    <a:p>
                      <a:pPr algn="ctr"/>
                      <a:r>
                        <a:rPr lang="en-US" dirty="0" smtClean="0"/>
                        <a:t>2125854</a:t>
                      </a:r>
                      <a:endParaRPr lang="en-US" dirty="0"/>
                    </a:p>
                  </a:txBody>
                  <a:tcPr/>
                </a:tc>
                <a:tc>
                  <a:txBody>
                    <a:bodyPr/>
                    <a:lstStyle/>
                    <a:p>
                      <a:pPr algn="ctr"/>
                      <a:r>
                        <a:rPr lang="en-US" sz="1800" b="1" dirty="0" smtClean="0">
                          <a:solidFill>
                            <a:srgbClr val="008080"/>
                          </a:solidFill>
                          <a:latin typeface="Courier New"/>
                        </a:rPr>
                        <a:t>comma10.</a:t>
                      </a:r>
                      <a:endParaRPr lang="en-US" b="1" dirty="0"/>
                    </a:p>
                  </a:txBody>
                  <a:tcPr/>
                </a:tc>
                <a:tc>
                  <a:txBody>
                    <a:bodyPr/>
                    <a:lstStyle/>
                    <a:p>
                      <a:pPr algn="ctr"/>
                      <a:r>
                        <a:rPr lang="en-US" dirty="0" smtClean="0"/>
                        <a:t>2,125,854</a:t>
                      </a:r>
                      <a:endParaRPr lang="en-US" dirty="0"/>
                    </a:p>
                  </a:txBody>
                  <a:tcPr/>
                </a:tc>
              </a:tr>
              <a:tr h="370840">
                <a:tc>
                  <a:txBody>
                    <a:bodyPr/>
                    <a:lstStyle/>
                    <a:p>
                      <a:pPr algn="ctr"/>
                      <a:r>
                        <a:rPr lang="en-US" dirty="0" smtClean="0"/>
                        <a:t>52115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8080"/>
                          </a:solidFill>
                          <a:latin typeface="Courier New"/>
                        </a:rPr>
                        <a:t>dollar24.2</a:t>
                      </a:r>
                      <a:endParaRPr lang="en-US" b="1" dirty="0"/>
                    </a:p>
                  </a:txBody>
                  <a:tcPr/>
                </a:tc>
                <a:tc>
                  <a:txBody>
                    <a:bodyPr/>
                    <a:lstStyle/>
                    <a:p>
                      <a:pPr algn="ctr"/>
                      <a:r>
                        <a:rPr lang="en-US" dirty="0" smtClean="0"/>
                        <a:t>$52,115.00</a:t>
                      </a:r>
                      <a:endParaRPr lang="en-US" dirty="0"/>
                    </a:p>
                  </a:txBody>
                  <a:tcPr/>
                </a:tc>
              </a:tr>
              <a:tr h="370840">
                <a:tc>
                  <a:txBody>
                    <a:bodyPr/>
                    <a:lstStyle/>
                    <a:p>
                      <a:pPr algn="ctr"/>
                      <a:r>
                        <a:rPr lang="en-US" dirty="0" smtClean="0"/>
                        <a:t>17526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8080"/>
                          </a:solidFill>
                          <a:latin typeface="Courier New"/>
                        </a:rPr>
                        <a:t>mmddyy8.</a:t>
                      </a:r>
                      <a:endParaRPr lang="en-US" b="1" dirty="0"/>
                    </a:p>
                  </a:txBody>
                  <a:tcPr/>
                </a:tc>
                <a:tc>
                  <a:txBody>
                    <a:bodyPr/>
                    <a:lstStyle/>
                    <a:p>
                      <a:pPr algn="ctr"/>
                      <a:r>
                        <a:rPr lang="en-US" dirty="0" smtClean="0"/>
                        <a:t>12/26/07</a:t>
                      </a:r>
                      <a:endParaRPr lang="en-US" dirty="0"/>
                    </a:p>
                  </a:txBody>
                  <a:tcPr/>
                </a:tc>
              </a:tr>
              <a:tr h="370840">
                <a:tc>
                  <a:txBody>
                    <a:bodyPr/>
                    <a:lstStyle/>
                    <a:p>
                      <a:pPr algn="ctr"/>
                      <a:r>
                        <a:rPr lang="en-US" dirty="0" smtClean="0"/>
                        <a:t>17526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8080"/>
                          </a:solidFill>
                          <a:latin typeface="Courier New"/>
                        </a:rPr>
                        <a:t>weekdate.</a:t>
                      </a:r>
                      <a:endParaRPr lang="en-US" b="1" dirty="0" smtClean="0"/>
                    </a:p>
                  </a:txBody>
                  <a:tcPr/>
                </a:tc>
                <a:tc>
                  <a:txBody>
                    <a:bodyPr/>
                    <a:lstStyle/>
                    <a:p>
                      <a:pPr algn="ctr"/>
                      <a:r>
                        <a:rPr lang="en-US" dirty="0" smtClean="0"/>
                        <a:t>Wednesday,</a:t>
                      </a:r>
                      <a:r>
                        <a:rPr lang="en-US" baseline="0" dirty="0" smtClean="0"/>
                        <a:t> December 26, 2007</a:t>
                      </a:r>
                      <a:endParaRPr lang="en-US" dirty="0"/>
                    </a:p>
                  </a:txBody>
                  <a:tcPr/>
                </a:tc>
              </a:tr>
              <a:tr h="370840">
                <a:tc>
                  <a:txBody>
                    <a:bodyPr/>
                    <a:lstStyle/>
                    <a:p>
                      <a:pPr algn="ctr"/>
                      <a:r>
                        <a:rPr lang="en-US" dirty="0" smtClean="0"/>
                        <a:t>M</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8080"/>
                          </a:solidFill>
                          <a:latin typeface="Courier New"/>
                        </a:rPr>
                        <a:t>$Gender.</a:t>
                      </a:r>
                      <a:endParaRPr lang="en-US" b="1" dirty="0"/>
                    </a:p>
                  </a:txBody>
                  <a:tcPr/>
                </a:tc>
                <a:tc>
                  <a:txBody>
                    <a:bodyPr/>
                    <a:lstStyle/>
                    <a:p>
                      <a:pPr algn="ctr"/>
                      <a:r>
                        <a:rPr lang="en-US" dirty="0" smtClean="0"/>
                        <a:t>Male</a:t>
                      </a:r>
                      <a:endParaRPr lang="en-US" dirty="0"/>
                    </a:p>
                  </a:txBody>
                  <a:tcPr/>
                </a:tc>
              </a:tr>
              <a:tr h="370840">
                <a:tc>
                  <a:txBody>
                    <a:bodyPr/>
                    <a:lstStyle/>
                    <a:p>
                      <a:pPr algn="ctr"/>
                      <a:r>
                        <a:rPr lang="en-US" dirty="0" smtClean="0"/>
                        <a:t>12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rgbClr val="008080"/>
                          </a:solidFill>
                          <a:latin typeface="Courier New"/>
                        </a:rPr>
                        <a:t>AgeGroup.</a:t>
                      </a:r>
                      <a:endParaRPr lang="en-US" b="1" dirty="0"/>
                    </a:p>
                  </a:txBody>
                  <a:tcPr/>
                </a:tc>
                <a:tc>
                  <a:txBody>
                    <a:bodyPr/>
                    <a:lstStyle/>
                    <a:p>
                      <a:pPr algn="ctr"/>
                      <a:r>
                        <a:rPr lang="en-US" dirty="0" smtClean="0"/>
                        <a:t>Under 18</a:t>
                      </a:r>
                      <a:endParaRPr lang="en-US" dirty="0"/>
                    </a:p>
                  </a:txBody>
                  <a:tcPr/>
                </a:tc>
              </a:tr>
              <a:tr h="370840">
                <a:tc>
                  <a:txBody>
                    <a:bodyPr/>
                    <a:lstStyle/>
                    <a:p>
                      <a:pPr algn="ctr"/>
                      <a:r>
                        <a:rPr lang="en-US" dirty="0" smtClean="0"/>
                        <a:t>C</a:t>
                      </a:r>
                      <a:endParaRPr lang="en-US" dirty="0"/>
                    </a:p>
                  </a:txBody>
                  <a:tcPr/>
                </a:tc>
                <a:tc>
                  <a:txBody>
                    <a:bodyPr/>
                    <a:lstStyle/>
                    <a:p>
                      <a:pPr algn="ctr"/>
                      <a:r>
                        <a:rPr lang="en-US" sz="1800" b="1" dirty="0" smtClean="0">
                          <a:solidFill>
                            <a:srgbClr val="008080"/>
                          </a:solidFill>
                          <a:latin typeface="Courier New"/>
                        </a:rPr>
                        <a:t>$PassFail.</a:t>
                      </a:r>
                      <a:endParaRPr lang="en-US" b="1" dirty="0"/>
                    </a:p>
                  </a:txBody>
                  <a:tcPr/>
                </a:tc>
                <a:tc>
                  <a:txBody>
                    <a:bodyPr/>
                    <a:lstStyle/>
                    <a:p>
                      <a:pPr algn="ctr"/>
                      <a:r>
                        <a:rPr lang="en-US" dirty="0" smtClean="0"/>
                        <a:t>Passing</a:t>
                      </a:r>
                      <a:r>
                        <a:rPr lang="en-US" baseline="0" dirty="0" smtClean="0"/>
                        <a:t> Grade</a:t>
                      </a:r>
                      <a:endParaRPr lang="en-US" dirty="0"/>
                    </a:p>
                  </a:txBody>
                  <a:tcPr/>
                </a:tc>
              </a:tr>
            </a:tbl>
          </a:graphicData>
        </a:graphic>
      </p:graphicFrame>
      <p:sp>
        <p:nvSpPr>
          <p:cNvPr id="7" name="TextBox 6"/>
          <p:cNvSpPr txBox="1"/>
          <p:nvPr/>
        </p:nvSpPr>
        <p:spPr>
          <a:xfrm>
            <a:off x="762000" y="5562600"/>
            <a:ext cx="28194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10523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formats</a:t>
            </a:r>
            <a:endParaRPr lang="en-US" dirty="0"/>
          </a:p>
        </p:txBody>
      </p:sp>
      <p:sp>
        <p:nvSpPr>
          <p:cNvPr id="7" name="TextBox 6"/>
          <p:cNvSpPr txBox="1"/>
          <p:nvPr/>
        </p:nvSpPr>
        <p:spPr>
          <a:xfrm>
            <a:off x="762000" y="5562600"/>
            <a:ext cx="2819400"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3" cstate="print"/>
          <a:srcRect l="49872" t="14844" r="1563" b="19154"/>
          <a:stretch>
            <a:fillRect/>
          </a:stretch>
        </p:blipFill>
        <p:spPr bwMode="auto">
          <a:xfrm>
            <a:off x="457199" y="1132048"/>
            <a:ext cx="8534401" cy="4572000"/>
          </a:xfrm>
          <a:prstGeom prst="rect">
            <a:avLst/>
          </a:prstGeom>
          <a:ln>
            <a:noFill/>
          </a:ln>
          <a:effectLst>
            <a:outerShdw blurRad="292100" dist="139700" dir="2700000" algn="tl" rotWithShape="0">
              <a:srgbClr val="333333">
                <a:alpha val="65000"/>
              </a:srgbClr>
            </a:outerShdw>
          </a:effectLst>
        </p:spPr>
      </p:pic>
      <p:sp>
        <p:nvSpPr>
          <p:cNvPr id="8" name="Title 1"/>
          <p:cNvSpPr txBox="1">
            <a:spLocks/>
          </p:cNvSpPr>
          <p:nvPr/>
        </p:nvSpPr>
        <p:spPr>
          <a:xfrm>
            <a:off x="4876800" y="2286000"/>
            <a:ext cx="3810000" cy="533400"/>
          </a:xfrm>
          <a:prstGeom prst="rect">
            <a:avLst/>
          </a:prstGeom>
          <a:ln w="19050" cap="flat" cmpd="sng" algn="ctr">
            <a:solidFill>
              <a:schemeClr val="accent2"/>
            </a:solidFill>
            <a:prstDash val="solid"/>
          </a:ln>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vert="horz"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accent3">
                    <a:lumMod val="50000"/>
                  </a:schemeClr>
                </a:solidFill>
                <a:effectLst/>
                <a:uLnTx/>
                <a:uFillTx/>
                <a:latin typeface="+mn-lt"/>
                <a:ea typeface="+mn-ea"/>
                <a:cs typeface="+mn-cs"/>
                <a:hlinkClick r:id="rId4"/>
              </a:rPr>
              <a:t>SAS Documentation</a:t>
            </a:r>
            <a:endParaRPr kumimoji="0" lang="en-US" sz="2400" b="1" i="0" u="none" strike="noStrike" kern="1200" cap="none" spc="0" normalizeH="0" baseline="0" noProof="0" dirty="0">
              <a:ln>
                <a:noFill/>
              </a:ln>
              <a:solidFill>
                <a:schemeClr val="accent3">
                  <a:lumMod val="50000"/>
                </a:schemeClr>
              </a:solidFill>
              <a:effectLst/>
              <a:uLnTx/>
              <a:uFillTx/>
              <a:latin typeface="+mn-lt"/>
              <a:ea typeface="+mn-ea"/>
              <a:cs typeface="+mn-cs"/>
            </a:endParaRPr>
          </a:p>
        </p:txBody>
      </p:sp>
    </p:spTree>
    <p:extLst>
      <p:ext uri="{BB962C8B-B14F-4D97-AF65-F5344CB8AC3E}">
        <p14:creationId xmlns:p14="http://schemas.microsoft.com/office/powerpoint/2010/main" val="2213115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457200" y="1"/>
            <a:ext cx="8228013"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91139"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91140"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dirty="0" smtClean="0">
                <a:ea typeface="MS Gothic" pitchFamily="49" charset="-128"/>
                <a:sym typeface="Wingdings" pitchFamily="2" charset="2"/>
              </a:rPr>
              <a:t>Data Set Processing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DATA steps read in data from existing data sets or raw data files one row at a time, like a loop</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DATA step reads data from the input data set in the following way:</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		1. 	Read in current row from input data set to Program Data 		Vector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		2.	Process SAS statements</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		3.	PDV to output data set</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		4.	Set current row to the next row in the input data set</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		5.	Iterate to Step 1</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dirty="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One row at a time is processed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dirty="0" smtClean="0">
                <a:ea typeface="MS Gothic" pitchFamily="49" charset="-128"/>
                <a:sym typeface="Wingdings" pitchFamily="2" charset="2"/>
              </a:rPr>
              <a:t>Thus we cannot simply add the value of a variable in one row to the value in another row</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dirty="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dirty="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dirty="0" smtClean="0">
              <a:ea typeface="MS Gothic" pitchFamily="49" charset="-128"/>
              <a:sym typeface="Wingdings" pitchFamily="2" charset="2"/>
            </a:endParaRPr>
          </a:p>
          <a:p>
            <a:pPr lvl="4"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000" dirty="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dirty="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dirty="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dirty="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dirty="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dirty="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dirty="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dirty="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smtClean="0">
              <a:ea typeface="MS Gothic" pitchFamily="49" charset="-128"/>
            </a:endParaRPr>
          </a:p>
        </p:txBody>
      </p:sp>
      <p:sp>
        <p:nvSpPr>
          <p:cNvPr id="91141"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1142"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1143"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1144"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1145"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Tree>
    <p:extLst>
      <p:ext uri="{BB962C8B-B14F-4D97-AF65-F5344CB8AC3E}">
        <p14:creationId xmlns:p14="http://schemas.microsoft.com/office/powerpoint/2010/main" val="27518159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names</a:t>
            </a:r>
            <a:endParaRPr lang="en-US" dirty="0"/>
          </a:p>
        </p:txBody>
      </p:sp>
      <p:sp>
        <p:nvSpPr>
          <p:cNvPr id="3" name="Content Placeholder 2"/>
          <p:cNvSpPr>
            <a:spLocks noGrp="1"/>
          </p:cNvSpPr>
          <p:nvPr>
            <p:ph idx="1"/>
          </p:nvPr>
        </p:nvSpPr>
        <p:spPr>
          <a:xfrm>
            <a:off x="609600" y="990600"/>
            <a:ext cx="8153400" cy="4724400"/>
          </a:xfrm>
        </p:spPr>
        <p:txBody>
          <a:bodyPr>
            <a:normAutofit/>
          </a:bodyPr>
          <a:lstStyle/>
          <a:p>
            <a:pPr algn="ctr">
              <a:buNone/>
            </a:pPr>
            <a:r>
              <a:rPr lang="en-US" b="1" dirty="0" smtClean="0">
                <a:latin typeface="Courier New" pitchFamily="49" charset="0"/>
                <a:cs typeface="Courier New" pitchFamily="49" charset="0"/>
              </a:rPr>
              <a:t>&lt;</a:t>
            </a:r>
            <a:r>
              <a:rPr lang="en-US" b="1" i="1" dirty="0" smtClean="0">
                <a:latin typeface="Courier New" pitchFamily="49" charset="0"/>
                <a:cs typeface="Courier New" pitchFamily="49" charset="0"/>
              </a:rPr>
              <a:t>$</a:t>
            </a:r>
            <a:r>
              <a:rPr lang="en-US" b="1" dirty="0" smtClean="0">
                <a:latin typeface="Courier New" pitchFamily="49" charset="0"/>
                <a:cs typeface="Courier New" pitchFamily="49" charset="0"/>
              </a:rPr>
              <a:t>&gt;</a:t>
            </a:r>
            <a:r>
              <a:rPr lang="en-US" b="1" i="1" dirty="0" smtClean="0">
                <a:latin typeface="Courier New" pitchFamily="49" charset="0"/>
                <a:cs typeface="Courier New" pitchFamily="49" charset="0"/>
              </a:rPr>
              <a:t>format</a:t>
            </a:r>
            <a:r>
              <a:rPr lang="en-US" b="1" dirty="0" smtClean="0">
                <a:latin typeface="Courier New" pitchFamily="49" charset="0"/>
                <a:cs typeface="Courier New" pitchFamily="49" charset="0"/>
              </a:rPr>
              <a:t>&lt;</a:t>
            </a:r>
            <a:r>
              <a:rPr lang="en-US" b="1" i="1" dirty="0" smtClean="0">
                <a:latin typeface="Courier New" pitchFamily="49" charset="0"/>
                <a:cs typeface="Courier New" pitchFamily="49" charset="0"/>
              </a:rPr>
              <a:t>w</a:t>
            </a:r>
            <a:r>
              <a:rPr lang="en-US" b="1" dirty="0" smtClean="0">
                <a:latin typeface="Courier New" pitchFamily="49" charset="0"/>
                <a:cs typeface="Courier New" pitchFamily="49" charset="0"/>
              </a:rPr>
              <a:t>&gt;.&lt;</a:t>
            </a:r>
            <a:r>
              <a:rPr lang="en-US" b="1" i="1" dirty="0" smtClean="0">
                <a:latin typeface="Courier New" pitchFamily="49" charset="0"/>
                <a:cs typeface="Courier New" pitchFamily="49" charset="0"/>
              </a:rPr>
              <a:t>d</a:t>
            </a:r>
            <a:r>
              <a:rPr lang="en-US" b="1" dirty="0" smtClean="0">
                <a:latin typeface="Courier New" pitchFamily="49" charset="0"/>
                <a:cs typeface="Courier New" pitchFamily="49" charset="0"/>
              </a:rPr>
              <a:t>&gt;</a:t>
            </a:r>
          </a:p>
          <a:p>
            <a:endParaRPr lang="en-US" dirty="0" smtClean="0"/>
          </a:p>
          <a:p>
            <a:r>
              <a:rPr lang="en-US" b="1" i="1" dirty="0" smtClean="0"/>
              <a:t>$ </a:t>
            </a:r>
            <a:r>
              <a:rPr lang="en-US" dirty="0" smtClean="0"/>
              <a:t>: indicates a character format; absence indicates numeric format</a:t>
            </a:r>
          </a:p>
          <a:p>
            <a:r>
              <a:rPr lang="en-US" b="1" i="1" dirty="0" smtClean="0"/>
              <a:t>format</a:t>
            </a:r>
            <a:r>
              <a:rPr lang="en-US" dirty="0" smtClean="0"/>
              <a:t> : names the format</a:t>
            </a:r>
          </a:p>
          <a:p>
            <a:r>
              <a:rPr lang="en-US" b="1" i="1" dirty="0" smtClean="0"/>
              <a:t>w</a:t>
            </a:r>
            <a:r>
              <a:rPr lang="en-US" dirty="0" smtClean="0"/>
              <a:t> : format width (number of columns)</a:t>
            </a:r>
          </a:p>
          <a:p>
            <a:r>
              <a:rPr lang="en-US" b="1" i="1" dirty="0" smtClean="0"/>
              <a:t>d</a:t>
            </a:r>
            <a:r>
              <a:rPr lang="en-US" dirty="0" smtClean="0"/>
              <a:t> : optional decimal scaling factor (number of columns after decimal point)</a:t>
            </a:r>
          </a:p>
          <a:p>
            <a:pPr>
              <a:buNone/>
            </a:pPr>
            <a:endParaRPr lang="en-US" dirty="0" smtClean="0"/>
          </a:p>
        </p:txBody>
      </p:sp>
    </p:spTree>
    <p:extLst>
      <p:ext uri="{BB962C8B-B14F-4D97-AF65-F5344CB8AC3E}">
        <p14:creationId xmlns:p14="http://schemas.microsoft.com/office/powerpoint/2010/main" val="54293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names</a:t>
            </a:r>
            <a:endParaRPr lang="en-US" dirty="0"/>
          </a:p>
        </p:txBody>
      </p:sp>
      <p:sp>
        <p:nvSpPr>
          <p:cNvPr id="3" name="Content Placeholder 2"/>
          <p:cNvSpPr>
            <a:spLocks noGrp="1"/>
          </p:cNvSpPr>
          <p:nvPr>
            <p:ph idx="1"/>
          </p:nvPr>
        </p:nvSpPr>
        <p:spPr>
          <a:xfrm>
            <a:off x="609600" y="1066800"/>
            <a:ext cx="8153400" cy="4724400"/>
          </a:xfrm>
        </p:spPr>
        <p:txBody>
          <a:bodyPr>
            <a:normAutofit/>
          </a:bodyPr>
          <a:lstStyle/>
          <a:p>
            <a:pPr algn="ctr">
              <a:buNone/>
            </a:pPr>
            <a:r>
              <a:rPr lang="en-US" b="1" dirty="0" smtClean="0">
                <a:latin typeface="Courier New" pitchFamily="49" charset="0"/>
                <a:cs typeface="Courier New" pitchFamily="49" charset="0"/>
              </a:rPr>
              <a:t>dollar14.2</a:t>
            </a:r>
          </a:p>
          <a:p>
            <a:pPr marL="0" indent="0">
              <a:buNone/>
            </a:pPr>
            <a:endParaRPr lang="en-US" dirty="0" smtClean="0"/>
          </a:p>
          <a:p>
            <a:r>
              <a:rPr lang="en-US" dirty="0" smtClean="0"/>
              <a:t>Numeric format (input values are numeric)</a:t>
            </a:r>
          </a:p>
          <a:p>
            <a:r>
              <a:rPr lang="en-US" dirty="0" smtClean="0"/>
              <a:t>Format named “dollar”</a:t>
            </a:r>
          </a:p>
          <a:p>
            <a:r>
              <a:rPr lang="en-US" dirty="0" smtClean="0"/>
              <a:t>Output value will be 14 columns wide (max)</a:t>
            </a:r>
          </a:p>
          <a:p>
            <a:r>
              <a:rPr lang="en-US" dirty="0" smtClean="0"/>
              <a:t>2 columns are for the decimal part of the value.</a:t>
            </a:r>
          </a:p>
          <a:p>
            <a:pPr lvl="1"/>
            <a:r>
              <a:rPr lang="en-US" dirty="0" smtClean="0"/>
              <a:t>This leaves 12 columns for </a:t>
            </a:r>
            <a:r>
              <a:rPr lang="en-US" u="sng" dirty="0" smtClean="0"/>
              <a:t>all</a:t>
            </a:r>
            <a:r>
              <a:rPr lang="en-US" dirty="0" smtClean="0"/>
              <a:t> other characters, including the decimal point, dollar sign, commas, minus sign, etc.</a:t>
            </a:r>
          </a:p>
          <a:p>
            <a:pPr lvl="1"/>
            <a:r>
              <a:rPr lang="en-US" dirty="0" smtClean="0"/>
              <a:t>Max value represented: $99,999,999.99</a:t>
            </a:r>
          </a:p>
          <a:p>
            <a:pPr>
              <a:buNone/>
            </a:pPr>
            <a:endParaRPr lang="en-US" dirty="0" smtClean="0"/>
          </a:p>
        </p:txBody>
      </p:sp>
    </p:spTree>
    <p:extLst>
      <p:ext uri="{BB962C8B-B14F-4D97-AF65-F5344CB8AC3E}">
        <p14:creationId xmlns:p14="http://schemas.microsoft.com/office/powerpoint/2010/main" val="383583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Reading External Data</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28639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informats?</a:t>
            </a:r>
            <a:endParaRPr lang="en-US" dirty="0"/>
          </a:p>
        </p:txBody>
      </p:sp>
      <p:sp>
        <p:nvSpPr>
          <p:cNvPr id="3" name="Content Placeholder 2"/>
          <p:cNvSpPr>
            <a:spLocks noGrp="1"/>
          </p:cNvSpPr>
          <p:nvPr>
            <p:ph idx="1"/>
          </p:nvPr>
        </p:nvSpPr>
        <p:spPr>
          <a:xfrm>
            <a:off x="533400" y="990600"/>
            <a:ext cx="8153400" cy="4724400"/>
          </a:xfrm>
        </p:spPr>
        <p:txBody>
          <a:bodyPr>
            <a:normAutofit/>
          </a:bodyPr>
          <a:lstStyle/>
          <a:p>
            <a:r>
              <a:rPr lang="en-US" dirty="0" smtClean="0"/>
              <a:t>Informats are instructions that tell SAS how to read a data value</a:t>
            </a:r>
          </a:p>
          <a:p>
            <a:r>
              <a:rPr lang="en-US" dirty="0" smtClean="0"/>
              <a:t>Can be as simple as </a:t>
            </a:r>
            <a:r>
              <a:rPr lang="en-US" b="1" i="1" dirty="0" smtClean="0"/>
              <a:t>w.d</a:t>
            </a:r>
          </a:p>
          <a:p>
            <a:pPr lvl="1"/>
            <a:r>
              <a:rPr lang="en-US" b="1" dirty="0" smtClean="0"/>
              <a:t>3.1</a:t>
            </a:r>
            <a:r>
              <a:rPr lang="en-US" dirty="0" smtClean="0"/>
              <a:t> tells SAS to read ‘123’ as 12.3</a:t>
            </a:r>
          </a:p>
          <a:p>
            <a:pPr lvl="1"/>
            <a:r>
              <a:rPr lang="en-US" b="1" dirty="0" smtClean="0"/>
              <a:t>$3.</a:t>
            </a:r>
            <a:r>
              <a:rPr lang="en-US" dirty="0" smtClean="0"/>
              <a:t> tells SAS to read ‘123’ as ‘123’ and store it as character data</a:t>
            </a:r>
          </a:p>
          <a:p>
            <a:r>
              <a:rPr lang="en-US" dirty="0" smtClean="0"/>
              <a:t>Excellent for reading dates, dollars, and percents</a:t>
            </a:r>
          </a:p>
          <a:p>
            <a:pPr lvl="1"/>
            <a:r>
              <a:rPr lang="en-US" b="1" dirty="0" smtClean="0"/>
              <a:t>MMDDYY8.</a:t>
            </a:r>
            <a:r>
              <a:rPr lang="en-US" dirty="0" smtClean="0"/>
              <a:t> tells SAS to read ’12/26/07’ and store it as 17526 (a SAS date that can be used for calculations, etc.)</a:t>
            </a:r>
          </a:p>
          <a:p>
            <a:pPr>
              <a:buNone/>
            </a:pPr>
            <a:endParaRPr lang="en-US" dirty="0" smtClean="0"/>
          </a:p>
        </p:txBody>
      </p:sp>
    </p:spTree>
    <p:extLst>
      <p:ext uri="{BB962C8B-B14F-4D97-AF65-F5344CB8AC3E}">
        <p14:creationId xmlns:p14="http://schemas.microsoft.com/office/powerpoint/2010/main" val="51956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38100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Four variables: Subj, DOB, Gender, Balance</a:t>
            </a:r>
          </a:p>
          <a:p>
            <a:pPr algn="ctr"/>
            <a:endParaRPr lang="en-US" dirty="0" smtClean="0"/>
          </a:p>
          <a:p>
            <a:pPr algn="ctr"/>
            <a:r>
              <a:rPr lang="en-US" dirty="0" smtClean="0"/>
              <a:t>Fixed column data</a:t>
            </a:r>
            <a:endParaRPr lang="en-US" dirty="0"/>
          </a:p>
        </p:txBody>
      </p:sp>
      <p:sp>
        <p:nvSpPr>
          <p:cNvPr id="6" name="Title 1"/>
          <p:cNvSpPr>
            <a:spLocks noGrp="1"/>
          </p:cNvSpPr>
          <p:nvPr>
            <p:ph type="title"/>
          </p:nvPr>
        </p:nvSpPr>
        <p:spPr/>
        <p:txBody>
          <a:bodyPr/>
          <a:lstStyle/>
          <a:p>
            <a:r>
              <a:rPr lang="en-US" dirty="0" smtClean="0"/>
              <a:t>Reading data from a text file</a:t>
            </a:r>
            <a:endParaRPr lang="en-US" dirty="0"/>
          </a:p>
        </p:txBody>
      </p:sp>
      <p:pic>
        <p:nvPicPr>
          <p:cNvPr id="3074" name="Picture 2"/>
          <p:cNvPicPr>
            <a:picLocks noChangeAspect="1" noChangeArrowheads="1"/>
          </p:cNvPicPr>
          <p:nvPr/>
        </p:nvPicPr>
        <p:blipFill>
          <a:blip r:embed="rId2" cstate="print"/>
          <a:srcRect l="16875" t="17188" r="38750" b="60156"/>
          <a:stretch>
            <a:fillRect/>
          </a:stretch>
        </p:blipFill>
        <p:spPr bwMode="auto">
          <a:xfrm>
            <a:off x="1143000" y="1143000"/>
            <a:ext cx="6858000" cy="2209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793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9643" y="3505200"/>
            <a:ext cx="6858000" cy="1828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b="1" dirty="0" smtClean="0"/>
              <a:t>subj</a:t>
            </a:r>
            <a:r>
              <a:rPr lang="en-US" dirty="0" smtClean="0"/>
              <a:t> – name of variable</a:t>
            </a:r>
          </a:p>
          <a:p>
            <a:pPr lvl="1"/>
            <a:endParaRPr lang="en-US" b="1" dirty="0" smtClean="0"/>
          </a:p>
          <a:p>
            <a:pPr lvl="1"/>
            <a:r>
              <a:rPr lang="en-US" b="1" dirty="0" smtClean="0"/>
              <a:t>$</a:t>
            </a:r>
            <a:r>
              <a:rPr lang="en-US" dirty="0" smtClean="0"/>
              <a:t> – indicates character variable</a:t>
            </a:r>
          </a:p>
          <a:p>
            <a:pPr lvl="1"/>
            <a:endParaRPr lang="en-US" dirty="0" smtClean="0"/>
          </a:p>
          <a:p>
            <a:pPr lvl="1"/>
            <a:r>
              <a:rPr lang="en-US" b="1" dirty="0" smtClean="0"/>
              <a:t>1-3 </a:t>
            </a:r>
            <a:r>
              <a:rPr lang="en-US" dirty="0" smtClean="0"/>
              <a:t>– indicates starting and ending columns</a:t>
            </a:r>
          </a:p>
        </p:txBody>
      </p:sp>
      <p:sp>
        <p:nvSpPr>
          <p:cNvPr id="6" name="Title 1"/>
          <p:cNvSpPr>
            <a:spLocks noGrp="1"/>
          </p:cNvSpPr>
          <p:nvPr>
            <p:ph type="title"/>
          </p:nvPr>
        </p:nvSpPr>
        <p:spPr/>
        <p:txBody>
          <a:bodyPr/>
          <a:lstStyle/>
          <a:p>
            <a:r>
              <a:rPr lang="en-US" dirty="0" smtClean="0"/>
              <a:t>Reading data from a text file</a:t>
            </a:r>
            <a:endParaRPr lang="en-US" dirty="0"/>
          </a:p>
        </p:txBody>
      </p:sp>
      <p:pic>
        <p:nvPicPr>
          <p:cNvPr id="4098" name="Picture 2"/>
          <p:cNvPicPr>
            <a:picLocks noChangeAspect="1" noChangeArrowheads="1"/>
          </p:cNvPicPr>
          <p:nvPr/>
        </p:nvPicPr>
        <p:blipFill>
          <a:blip r:embed="rId2" cstate="print"/>
          <a:srcRect l="18750" t="28906" r="11250" b="54688"/>
          <a:stretch>
            <a:fillRect/>
          </a:stretch>
        </p:blipFill>
        <p:spPr bwMode="auto">
          <a:xfrm>
            <a:off x="333233" y="1152667"/>
            <a:ext cx="8534400"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410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4419600"/>
            <a:ext cx="6858000" cy="1828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b="1" dirty="0" smtClean="0"/>
              <a:t>subj</a:t>
            </a:r>
            <a:r>
              <a:rPr lang="en-US" dirty="0" smtClean="0"/>
              <a:t> – name of variable</a:t>
            </a:r>
          </a:p>
          <a:p>
            <a:pPr lvl="1"/>
            <a:endParaRPr lang="en-US" b="1" dirty="0" smtClean="0"/>
          </a:p>
          <a:p>
            <a:pPr lvl="1"/>
            <a:r>
              <a:rPr lang="en-US" b="1" dirty="0" smtClean="0"/>
              <a:t>$</a:t>
            </a:r>
            <a:r>
              <a:rPr lang="en-US" dirty="0" smtClean="0"/>
              <a:t> – indicates character variable</a:t>
            </a:r>
          </a:p>
          <a:p>
            <a:pPr lvl="1"/>
            <a:endParaRPr lang="en-US" dirty="0" smtClean="0"/>
          </a:p>
          <a:p>
            <a:pPr lvl="1"/>
            <a:r>
              <a:rPr lang="en-US" b="1" dirty="0" smtClean="0"/>
              <a:t>1-3 </a:t>
            </a:r>
            <a:r>
              <a:rPr lang="en-US" dirty="0" smtClean="0"/>
              <a:t>– indicates starting and ending columns</a:t>
            </a:r>
          </a:p>
        </p:txBody>
      </p:sp>
      <p:sp>
        <p:nvSpPr>
          <p:cNvPr id="6" name="Title 1"/>
          <p:cNvSpPr>
            <a:spLocks noGrp="1"/>
          </p:cNvSpPr>
          <p:nvPr>
            <p:ph type="title"/>
          </p:nvPr>
        </p:nvSpPr>
        <p:spPr/>
        <p:txBody>
          <a:bodyPr/>
          <a:lstStyle/>
          <a:p>
            <a:r>
              <a:rPr lang="en-US" dirty="0" smtClean="0"/>
              <a:t>Reading data from a text file</a:t>
            </a:r>
            <a:endParaRPr lang="en-US" dirty="0"/>
          </a:p>
        </p:txBody>
      </p:sp>
      <p:pic>
        <p:nvPicPr>
          <p:cNvPr id="4098" name="Picture 2"/>
          <p:cNvPicPr>
            <a:picLocks noChangeAspect="1" noChangeArrowheads="1"/>
          </p:cNvPicPr>
          <p:nvPr/>
        </p:nvPicPr>
        <p:blipFill>
          <a:blip r:embed="rId2" cstate="print"/>
          <a:srcRect l="18750" t="28906" r="11250" b="54688"/>
          <a:stretch>
            <a:fillRect/>
          </a:stretch>
        </p:blipFill>
        <p:spPr bwMode="auto">
          <a:xfrm>
            <a:off x="304800" y="1981200"/>
            <a:ext cx="8534400" cy="1600200"/>
          </a:xfrm>
          <a:prstGeom prst="rect">
            <a:avLst/>
          </a:prstGeom>
          <a:ln>
            <a:noFill/>
          </a:ln>
          <a:effectLst>
            <a:outerShdw blurRad="292100" dist="139700" dir="2700000" algn="tl" rotWithShape="0">
              <a:srgbClr val="333333">
                <a:alpha val="65000"/>
              </a:srgbClr>
            </a:outerShdw>
          </a:effectLst>
        </p:spPr>
      </p:pic>
      <p:sp>
        <p:nvSpPr>
          <p:cNvPr id="5" name="Left Arrow Callout 4"/>
          <p:cNvSpPr/>
          <p:nvPr/>
        </p:nvSpPr>
        <p:spPr>
          <a:xfrm>
            <a:off x="2895600" y="1600200"/>
            <a:ext cx="4876800" cy="2514600"/>
          </a:xfrm>
          <a:prstGeom prst="leftArrowCallout">
            <a:avLst>
              <a:gd name="adj1" fmla="val 25000"/>
              <a:gd name="adj2" fmla="val 25000"/>
              <a:gd name="adj3" fmla="val 25000"/>
              <a:gd name="adj4" fmla="val 76590"/>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Date of birth would be stored as a character variable.</a:t>
            </a:r>
          </a:p>
          <a:p>
            <a:pPr algn="ctr"/>
            <a:endParaRPr lang="en-US" dirty="0" smtClean="0"/>
          </a:p>
          <a:p>
            <a:pPr algn="ctr"/>
            <a:r>
              <a:rPr lang="en-US" dirty="0" smtClean="0"/>
              <a:t>Wouldn’t be able to perform calculations or change format of data.</a:t>
            </a:r>
            <a:endParaRPr lang="en-US" dirty="0"/>
          </a:p>
        </p:txBody>
      </p:sp>
      <p:sp>
        <p:nvSpPr>
          <p:cNvPr id="8" name="Oval 7"/>
          <p:cNvSpPr/>
          <p:nvPr/>
        </p:nvSpPr>
        <p:spPr>
          <a:xfrm>
            <a:off x="1066800" y="2667000"/>
            <a:ext cx="1752600" cy="3810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788816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Reading data from a text file</a:t>
            </a:r>
            <a:endParaRPr lang="en-US" dirty="0"/>
          </a:p>
        </p:txBody>
      </p:sp>
      <p:pic>
        <p:nvPicPr>
          <p:cNvPr id="5122" name="Picture 2"/>
          <p:cNvPicPr>
            <a:picLocks noChangeAspect="1" noChangeArrowheads="1"/>
          </p:cNvPicPr>
          <p:nvPr/>
        </p:nvPicPr>
        <p:blipFill>
          <a:blip r:embed="rId2" cstate="print"/>
          <a:srcRect l="18750" t="50001" r="10625" b="33593"/>
          <a:stretch>
            <a:fillRect/>
          </a:stretch>
        </p:blipFill>
        <p:spPr bwMode="auto">
          <a:xfrm>
            <a:off x="304800" y="1295400"/>
            <a:ext cx="8610600" cy="160020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1104900" y="3733800"/>
            <a:ext cx="6858000" cy="1828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b="1" dirty="0" smtClean="0"/>
              <a:t>@1</a:t>
            </a:r>
            <a:r>
              <a:rPr lang="en-US" dirty="0" smtClean="0"/>
              <a:t> – indicates starting column</a:t>
            </a:r>
          </a:p>
          <a:p>
            <a:pPr lvl="1"/>
            <a:endParaRPr lang="en-US" dirty="0" smtClean="0"/>
          </a:p>
          <a:p>
            <a:pPr lvl="1"/>
            <a:r>
              <a:rPr lang="en-US" b="1" dirty="0" smtClean="0"/>
              <a:t>subj</a:t>
            </a:r>
            <a:r>
              <a:rPr lang="en-US" dirty="0" smtClean="0"/>
              <a:t> – name of variable</a:t>
            </a:r>
          </a:p>
          <a:p>
            <a:pPr lvl="1"/>
            <a:endParaRPr lang="en-US" b="1" dirty="0" smtClean="0"/>
          </a:p>
          <a:p>
            <a:pPr lvl="1"/>
            <a:r>
              <a:rPr lang="en-US" b="1" dirty="0" smtClean="0"/>
              <a:t>$3.</a:t>
            </a:r>
            <a:r>
              <a:rPr lang="en-US" dirty="0" smtClean="0"/>
              <a:t> – indicates informat (how to read the input data values)</a:t>
            </a:r>
          </a:p>
        </p:txBody>
      </p:sp>
    </p:spTree>
    <p:extLst>
      <p:ext uri="{BB962C8B-B14F-4D97-AF65-F5344CB8AC3E}">
        <p14:creationId xmlns:p14="http://schemas.microsoft.com/office/powerpoint/2010/main" val="83338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Reading data from a text file</a:t>
            </a:r>
            <a:endParaRPr lang="en-US" dirty="0"/>
          </a:p>
        </p:txBody>
      </p:sp>
      <p:pic>
        <p:nvPicPr>
          <p:cNvPr id="5122" name="Picture 2"/>
          <p:cNvPicPr>
            <a:picLocks noChangeAspect="1" noChangeArrowheads="1"/>
          </p:cNvPicPr>
          <p:nvPr/>
        </p:nvPicPr>
        <p:blipFill>
          <a:blip r:embed="rId2" cstate="print"/>
          <a:srcRect l="18750" t="50001" r="10625" b="33593"/>
          <a:stretch>
            <a:fillRect/>
          </a:stretch>
        </p:blipFill>
        <p:spPr bwMode="auto">
          <a:xfrm>
            <a:off x="304800" y="1981200"/>
            <a:ext cx="8610600" cy="160020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1104900" y="4267200"/>
            <a:ext cx="6858000" cy="1828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b="1" dirty="0" smtClean="0"/>
              <a:t>@1</a:t>
            </a:r>
            <a:r>
              <a:rPr lang="en-US" dirty="0" smtClean="0"/>
              <a:t> – indicates starting column</a:t>
            </a:r>
          </a:p>
          <a:p>
            <a:pPr lvl="1"/>
            <a:endParaRPr lang="en-US" dirty="0" smtClean="0"/>
          </a:p>
          <a:p>
            <a:pPr lvl="1"/>
            <a:r>
              <a:rPr lang="en-US" b="1" dirty="0" smtClean="0"/>
              <a:t>subj</a:t>
            </a:r>
            <a:r>
              <a:rPr lang="en-US" dirty="0" smtClean="0"/>
              <a:t> – name of variable</a:t>
            </a:r>
          </a:p>
          <a:p>
            <a:pPr lvl="1"/>
            <a:endParaRPr lang="en-US" b="1" dirty="0" smtClean="0"/>
          </a:p>
          <a:p>
            <a:pPr lvl="1"/>
            <a:r>
              <a:rPr lang="en-US" b="1" dirty="0" smtClean="0"/>
              <a:t>$3.</a:t>
            </a:r>
            <a:r>
              <a:rPr lang="en-US" dirty="0" smtClean="0"/>
              <a:t> – indicates informat (how to read the input data values)</a:t>
            </a:r>
          </a:p>
        </p:txBody>
      </p:sp>
      <p:sp>
        <p:nvSpPr>
          <p:cNvPr id="5" name="Left Arrow Callout 4"/>
          <p:cNvSpPr/>
          <p:nvPr/>
        </p:nvSpPr>
        <p:spPr>
          <a:xfrm>
            <a:off x="2971800" y="1524000"/>
            <a:ext cx="4876800" cy="2514600"/>
          </a:xfrm>
          <a:prstGeom prst="leftArrowCallout">
            <a:avLst>
              <a:gd name="adj1" fmla="val 25000"/>
              <a:gd name="adj2" fmla="val 25000"/>
              <a:gd name="adj3" fmla="val 25000"/>
              <a:gd name="adj4" fmla="val 7659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Date of birth would be stored as a numeric SAS date.</a:t>
            </a:r>
          </a:p>
          <a:p>
            <a:pPr algn="ctr"/>
            <a:endParaRPr lang="en-US" dirty="0" smtClean="0"/>
          </a:p>
          <a:p>
            <a:pPr algn="ctr"/>
            <a:r>
              <a:rPr lang="en-US" dirty="0" smtClean="0"/>
              <a:t>Can now perform calculations or change format of data.</a:t>
            </a:r>
            <a:endParaRPr lang="en-US" dirty="0"/>
          </a:p>
        </p:txBody>
      </p:sp>
      <p:sp>
        <p:nvSpPr>
          <p:cNvPr id="7" name="Oval 6"/>
          <p:cNvSpPr/>
          <p:nvPr/>
        </p:nvSpPr>
        <p:spPr>
          <a:xfrm>
            <a:off x="1143000" y="2590800"/>
            <a:ext cx="1752600" cy="4572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23316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external data</a:t>
            </a:r>
            <a:endParaRPr lang="en-US" dirty="0"/>
          </a:p>
        </p:txBody>
      </p:sp>
      <p:sp>
        <p:nvSpPr>
          <p:cNvPr id="3" name="Content Placeholder 2"/>
          <p:cNvSpPr>
            <a:spLocks noGrp="1"/>
          </p:cNvSpPr>
          <p:nvPr>
            <p:ph idx="1"/>
          </p:nvPr>
        </p:nvSpPr>
        <p:spPr>
          <a:xfrm>
            <a:off x="609600" y="1219200"/>
            <a:ext cx="8153400" cy="4724400"/>
          </a:xfrm>
        </p:spPr>
        <p:txBody>
          <a:bodyPr>
            <a:normAutofit/>
          </a:bodyPr>
          <a:lstStyle/>
          <a:p>
            <a:r>
              <a:rPr lang="en-US" dirty="0" smtClean="0"/>
              <a:t>There are numerous ways to read raw data into SAS</a:t>
            </a:r>
          </a:p>
          <a:p>
            <a:r>
              <a:rPr lang="en-US" dirty="0" smtClean="0"/>
              <a:t>My favorite… PROC Import (with a twist)</a:t>
            </a:r>
          </a:p>
          <a:p>
            <a:pPr>
              <a:buNone/>
            </a:pPr>
            <a:endParaRPr lang="en-US" dirty="0" smtClean="0"/>
          </a:p>
        </p:txBody>
      </p:sp>
    </p:spTree>
    <p:extLst>
      <p:ext uri="{BB962C8B-B14F-4D97-AF65-F5344CB8AC3E}">
        <p14:creationId xmlns:p14="http://schemas.microsoft.com/office/powerpoint/2010/main" val="225273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457200" y="76201"/>
            <a:ext cx="8228013" cy="914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93187"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93188"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Let the following be the input data set </a:t>
            </a:r>
            <a:r>
              <a:rPr lang="en-US" altLang="en-US" sz="1600" i="1" smtClean="0">
                <a:ea typeface="MS Gothic" pitchFamily="49" charset="-128"/>
                <a:sym typeface="Wingdings" pitchFamily="2" charset="2"/>
              </a:rPr>
              <a:t>dfwlax</a:t>
            </a:r>
            <a:r>
              <a:rPr lang="en-US" altLang="en-US" sz="1600" smtClean="0">
                <a:ea typeface="MS Gothic" pitchFamily="49" charset="-128"/>
                <a:sym typeface="Wingdings" pitchFamily="2" charset="2"/>
              </a:rPr>
              <a:t>:</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sym typeface="Wingdings" pitchFamily="2" charset="2"/>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4"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0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93189"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3190"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3191"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3192"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3193"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1447800" y="2362200"/>
          <a:ext cx="6096000" cy="2595565"/>
        </p:xfrm>
        <a:graphic>
          <a:graphicData uri="http://schemas.openxmlformats.org/drawingml/2006/table">
            <a:tbl>
              <a:tblPr firstRow="1" bandRow="1">
                <a:tableStyleId>{00A15C55-8517-42AA-B614-E9B94910E393}</a:tableStyleId>
              </a:tblPr>
              <a:tblGrid>
                <a:gridCol w="1219200"/>
                <a:gridCol w="1219200"/>
                <a:gridCol w="1219200"/>
                <a:gridCol w="1219200"/>
                <a:gridCol w="1219200"/>
              </a:tblGrid>
              <a:tr h="370795">
                <a:tc>
                  <a:txBody>
                    <a:bodyPr/>
                    <a:lstStyle/>
                    <a:p>
                      <a:pPr algn="ctr"/>
                      <a:r>
                        <a:rPr lang="en-US" sz="1400" dirty="0" smtClean="0"/>
                        <a:t>Flight</a:t>
                      </a:r>
                      <a:endParaRPr lang="en-US" sz="1400" dirty="0"/>
                    </a:p>
                  </a:txBody>
                  <a:tcPr marT="45714" marB="45714"/>
                </a:tc>
                <a:tc>
                  <a:txBody>
                    <a:bodyPr/>
                    <a:lstStyle/>
                    <a:p>
                      <a:pPr algn="ctr"/>
                      <a:r>
                        <a:rPr lang="en-US" sz="1400" dirty="0" smtClean="0"/>
                        <a:t>Date</a:t>
                      </a:r>
                      <a:endParaRPr lang="en-US" sz="1400" dirty="0"/>
                    </a:p>
                  </a:txBody>
                  <a:tcPr marT="45714" marB="45714"/>
                </a:tc>
                <a:tc>
                  <a:txBody>
                    <a:bodyPr/>
                    <a:lstStyle/>
                    <a:p>
                      <a:pPr algn="ctr"/>
                      <a:r>
                        <a:rPr lang="en-US" sz="1400" dirty="0" err="1" smtClean="0"/>
                        <a:t>Dest</a:t>
                      </a:r>
                      <a:endParaRPr lang="en-US" sz="1400" dirty="0"/>
                    </a:p>
                  </a:txBody>
                  <a:tcPr marT="45714" marB="45714"/>
                </a:tc>
                <a:tc>
                  <a:txBody>
                    <a:bodyPr/>
                    <a:lstStyle/>
                    <a:p>
                      <a:pPr algn="ctr"/>
                      <a:r>
                        <a:rPr lang="en-US" sz="1400" dirty="0" err="1" smtClean="0"/>
                        <a:t>FirstClass</a:t>
                      </a:r>
                      <a:endParaRPr lang="en-US" sz="1400" dirty="0"/>
                    </a:p>
                  </a:txBody>
                  <a:tcPr marT="45714" marB="45714"/>
                </a:tc>
                <a:tc>
                  <a:txBody>
                    <a:bodyPr/>
                    <a:lstStyle/>
                    <a:p>
                      <a:pPr algn="ctr"/>
                      <a:r>
                        <a:rPr lang="en-US" sz="1400" dirty="0" smtClean="0"/>
                        <a:t>Economy</a:t>
                      </a:r>
                      <a:endParaRPr lang="en-US" sz="1400" dirty="0"/>
                    </a:p>
                  </a:txBody>
                  <a:tcPr marT="45714" marB="45714"/>
                </a:tc>
              </a:tr>
              <a:tr h="370795">
                <a:tc>
                  <a:txBody>
                    <a:bodyPr/>
                    <a:lstStyle/>
                    <a:p>
                      <a:pPr algn="ctr"/>
                      <a:r>
                        <a:rPr lang="en-US" sz="1400" dirty="0" smtClean="0"/>
                        <a:t>439</a:t>
                      </a:r>
                      <a:endParaRPr lang="en-US" sz="1400" dirty="0"/>
                    </a:p>
                  </a:txBody>
                  <a:tcPr marT="45714" marB="45714"/>
                </a:tc>
                <a:tc>
                  <a:txBody>
                    <a:bodyPr/>
                    <a:lstStyle/>
                    <a:p>
                      <a:pPr algn="ctr"/>
                      <a:r>
                        <a:rPr lang="en-US" sz="1400" dirty="0" smtClean="0"/>
                        <a:t>14955</a:t>
                      </a:r>
                      <a:endParaRPr lang="en-US" sz="1400" dirty="0"/>
                    </a:p>
                  </a:txBody>
                  <a:tcPr marT="45714" marB="45714"/>
                </a:tc>
                <a:tc>
                  <a:txBody>
                    <a:bodyPr/>
                    <a:lstStyle/>
                    <a:p>
                      <a:pPr algn="ctr"/>
                      <a:r>
                        <a:rPr lang="en-US" sz="1400" dirty="0" smtClean="0"/>
                        <a:t>LAX</a:t>
                      </a:r>
                      <a:endParaRPr lang="en-US" sz="1400" dirty="0"/>
                    </a:p>
                  </a:txBody>
                  <a:tcPr marT="45714" marB="45714"/>
                </a:tc>
                <a:tc>
                  <a:txBody>
                    <a:bodyPr/>
                    <a:lstStyle/>
                    <a:p>
                      <a:pPr algn="ctr"/>
                      <a:r>
                        <a:rPr lang="en-US" sz="1400" dirty="0" smtClean="0"/>
                        <a:t>20</a:t>
                      </a:r>
                      <a:endParaRPr lang="en-US" sz="1400" dirty="0"/>
                    </a:p>
                  </a:txBody>
                  <a:tcPr marT="45714" marB="45714"/>
                </a:tc>
                <a:tc>
                  <a:txBody>
                    <a:bodyPr/>
                    <a:lstStyle/>
                    <a:p>
                      <a:pPr algn="ctr"/>
                      <a:r>
                        <a:rPr lang="en-US" sz="1400" dirty="0" smtClean="0"/>
                        <a:t>137</a:t>
                      </a:r>
                      <a:endParaRPr lang="en-US" sz="1400" dirty="0"/>
                    </a:p>
                  </a:txBody>
                  <a:tcPr marT="45714" marB="45714"/>
                </a:tc>
              </a:tr>
              <a:tr h="370795">
                <a:tc>
                  <a:txBody>
                    <a:bodyPr/>
                    <a:lstStyle/>
                    <a:p>
                      <a:pPr algn="ctr"/>
                      <a:r>
                        <a:rPr lang="en-US" sz="1400" dirty="0" smtClean="0"/>
                        <a:t>921</a:t>
                      </a:r>
                      <a:endParaRPr lang="en-US" sz="1400" dirty="0"/>
                    </a:p>
                  </a:txBody>
                  <a:tcPr marT="45714" marB="45714"/>
                </a:tc>
                <a:tc>
                  <a:txBody>
                    <a:bodyPr/>
                    <a:lstStyle/>
                    <a:p>
                      <a:pPr algn="ctr"/>
                      <a:r>
                        <a:rPr lang="en-US" sz="1400" dirty="0" smtClean="0"/>
                        <a:t>14955</a:t>
                      </a:r>
                      <a:endParaRPr lang="en-US" sz="1400" dirty="0"/>
                    </a:p>
                  </a:txBody>
                  <a:tcPr marT="45714" marB="45714"/>
                </a:tc>
                <a:tc>
                  <a:txBody>
                    <a:bodyPr/>
                    <a:lstStyle/>
                    <a:p>
                      <a:pPr algn="ctr"/>
                      <a:r>
                        <a:rPr lang="en-US" sz="1400" dirty="0" smtClean="0"/>
                        <a:t>DFW</a:t>
                      </a:r>
                      <a:endParaRPr lang="en-US" sz="1400" dirty="0"/>
                    </a:p>
                  </a:txBody>
                  <a:tcPr marT="45714" marB="45714"/>
                </a:tc>
                <a:tc>
                  <a:txBody>
                    <a:bodyPr/>
                    <a:lstStyle/>
                    <a:p>
                      <a:pPr algn="ctr"/>
                      <a:r>
                        <a:rPr lang="en-US" sz="1400" dirty="0" smtClean="0"/>
                        <a:t>15</a:t>
                      </a:r>
                      <a:endParaRPr lang="en-US" sz="1400" dirty="0"/>
                    </a:p>
                  </a:txBody>
                  <a:tcPr marT="45714" marB="45714"/>
                </a:tc>
                <a:tc>
                  <a:txBody>
                    <a:bodyPr/>
                    <a:lstStyle/>
                    <a:p>
                      <a:pPr algn="ctr"/>
                      <a:r>
                        <a:rPr lang="en-US" sz="1400" dirty="0" smtClean="0"/>
                        <a:t>131</a:t>
                      </a:r>
                      <a:endParaRPr lang="en-US" sz="1400" dirty="0"/>
                    </a:p>
                  </a:txBody>
                  <a:tcPr marT="45714" marB="45714"/>
                </a:tc>
              </a:tr>
              <a:tr h="370795">
                <a:tc>
                  <a:txBody>
                    <a:bodyPr/>
                    <a:lstStyle/>
                    <a:p>
                      <a:pPr algn="ctr"/>
                      <a:r>
                        <a:rPr lang="en-US" sz="1400" dirty="0" smtClean="0"/>
                        <a:t>114</a:t>
                      </a:r>
                      <a:endParaRPr lang="en-US" sz="1400" dirty="0"/>
                    </a:p>
                  </a:txBody>
                  <a:tcPr marT="45714" marB="45714"/>
                </a:tc>
                <a:tc>
                  <a:txBody>
                    <a:bodyPr/>
                    <a:lstStyle/>
                    <a:p>
                      <a:pPr algn="ctr"/>
                      <a:r>
                        <a:rPr lang="en-US" sz="1400" dirty="0" smtClean="0"/>
                        <a:t>14956</a:t>
                      </a:r>
                      <a:endParaRPr lang="en-US" sz="1400" dirty="0"/>
                    </a:p>
                  </a:txBody>
                  <a:tcPr marT="45714" marB="45714"/>
                </a:tc>
                <a:tc>
                  <a:txBody>
                    <a:bodyPr/>
                    <a:lstStyle/>
                    <a:p>
                      <a:pPr algn="ctr"/>
                      <a:r>
                        <a:rPr lang="en-US" sz="1400" dirty="0" smtClean="0"/>
                        <a:t>LAX</a:t>
                      </a:r>
                      <a:endParaRPr lang="en-US" sz="1400" dirty="0"/>
                    </a:p>
                  </a:txBody>
                  <a:tcPr marT="45714" marB="45714"/>
                </a:tc>
                <a:tc>
                  <a:txBody>
                    <a:bodyPr/>
                    <a:lstStyle/>
                    <a:p>
                      <a:pPr algn="ctr"/>
                      <a:r>
                        <a:rPr lang="en-US" sz="1400" dirty="0" smtClean="0"/>
                        <a:t>15</a:t>
                      </a:r>
                      <a:endParaRPr lang="en-US" sz="1400" dirty="0"/>
                    </a:p>
                  </a:txBody>
                  <a:tcPr marT="45714" marB="45714"/>
                </a:tc>
                <a:tc>
                  <a:txBody>
                    <a:bodyPr/>
                    <a:lstStyle/>
                    <a:p>
                      <a:pPr algn="ctr"/>
                      <a:r>
                        <a:rPr lang="en-US" sz="1400" dirty="0" smtClean="0"/>
                        <a:t>85</a:t>
                      </a:r>
                      <a:endParaRPr lang="en-US" sz="1400" dirty="0"/>
                    </a:p>
                  </a:txBody>
                  <a:tcPr marT="45714" marB="45714"/>
                </a:tc>
              </a:tr>
              <a:tr h="370795">
                <a:tc>
                  <a:txBody>
                    <a:bodyPr/>
                    <a:lstStyle/>
                    <a:p>
                      <a:pPr algn="ctr"/>
                      <a:r>
                        <a:rPr lang="en-US" sz="1400" dirty="0" smtClean="0"/>
                        <a:t>982</a:t>
                      </a:r>
                      <a:endParaRPr lang="en-US" sz="1400" dirty="0"/>
                    </a:p>
                  </a:txBody>
                  <a:tcPr marT="45714" marB="45714"/>
                </a:tc>
                <a:tc>
                  <a:txBody>
                    <a:bodyPr/>
                    <a:lstStyle/>
                    <a:p>
                      <a:pPr algn="ctr"/>
                      <a:r>
                        <a:rPr lang="en-US" sz="1400" dirty="0" smtClean="0"/>
                        <a:t>14956</a:t>
                      </a:r>
                      <a:endParaRPr lang="en-US" sz="1400" dirty="0"/>
                    </a:p>
                  </a:txBody>
                  <a:tcPr marT="45714" marB="45714"/>
                </a:tc>
                <a:tc>
                  <a:txBody>
                    <a:bodyPr/>
                    <a:lstStyle/>
                    <a:p>
                      <a:pPr algn="ctr"/>
                      <a:r>
                        <a:rPr lang="en-US" sz="1400" dirty="0" smtClean="0"/>
                        <a:t>DFW</a:t>
                      </a:r>
                      <a:endParaRPr lang="en-US" sz="1400" dirty="0"/>
                    </a:p>
                  </a:txBody>
                  <a:tcPr marT="45714" marB="45714"/>
                </a:tc>
                <a:tc>
                  <a:txBody>
                    <a:bodyPr/>
                    <a:lstStyle/>
                    <a:p>
                      <a:pPr algn="ctr"/>
                      <a:r>
                        <a:rPr lang="en-US" sz="1400" dirty="0" smtClean="0"/>
                        <a:t>5</a:t>
                      </a:r>
                      <a:endParaRPr lang="en-US" sz="1400" dirty="0"/>
                    </a:p>
                  </a:txBody>
                  <a:tcPr marT="45714" marB="45714"/>
                </a:tc>
                <a:tc>
                  <a:txBody>
                    <a:bodyPr/>
                    <a:lstStyle/>
                    <a:p>
                      <a:pPr algn="ctr"/>
                      <a:r>
                        <a:rPr lang="en-US" sz="1400" dirty="0" smtClean="0"/>
                        <a:t>196</a:t>
                      </a:r>
                      <a:endParaRPr lang="en-US" sz="1400" dirty="0"/>
                    </a:p>
                  </a:txBody>
                  <a:tcPr marT="45714" marB="45714"/>
                </a:tc>
              </a:tr>
              <a:tr h="370795">
                <a:tc>
                  <a:txBody>
                    <a:bodyPr/>
                    <a:lstStyle/>
                    <a:p>
                      <a:pPr algn="ctr"/>
                      <a:r>
                        <a:rPr lang="en-US" sz="1400" dirty="0" smtClean="0"/>
                        <a:t>439</a:t>
                      </a:r>
                      <a:endParaRPr lang="en-US" sz="1400" dirty="0"/>
                    </a:p>
                  </a:txBody>
                  <a:tcPr marT="45714" marB="45714"/>
                </a:tc>
                <a:tc>
                  <a:txBody>
                    <a:bodyPr/>
                    <a:lstStyle/>
                    <a:p>
                      <a:pPr algn="ctr"/>
                      <a:r>
                        <a:rPr lang="en-US" sz="1400" dirty="0" smtClean="0"/>
                        <a:t>14957</a:t>
                      </a:r>
                      <a:endParaRPr lang="en-US" sz="1400" dirty="0"/>
                    </a:p>
                  </a:txBody>
                  <a:tcPr marT="45714" marB="45714"/>
                </a:tc>
                <a:tc>
                  <a:txBody>
                    <a:bodyPr/>
                    <a:lstStyle/>
                    <a:p>
                      <a:pPr algn="ctr"/>
                      <a:r>
                        <a:rPr lang="en-US" sz="1400" dirty="0" smtClean="0"/>
                        <a:t>LAX</a:t>
                      </a:r>
                      <a:endParaRPr lang="en-US" sz="1400" dirty="0"/>
                    </a:p>
                  </a:txBody>
                  <a:tcPr marT="45714" marB="45714"/>
                </a:tc>
                <a:tc>
                  <a:txBody>
                    <a:bodyPr/>
                    <a:lstStyle/>
                    <a:p>
                      <a:pPr algn="ctr"/>
                      <a:r>
                        <a:rPr lang="en-US" sz="1400" dirty="0" smtClean="0"/>
                        <a:t>14</a:t>
                      </a:r>
                      <a:endParaRPr lang="en-US" sz="1400" dirty="0"/>
                    </a:p>
                  </a:txBody>
                  <a:tcPr marT="45714" marB="45714"/>
                </a:tc>
                <a:tc>
                  <a:txBody>
                    <a:bodyPr/>
                    <a:lstStyle/>
                    <a:p>
                      <a:pPr algn="ctr"/>
                      <a:r>
                        <a:rPr lang="en-US" sz="1400" dirty="0" smtClean="0"/>
                        <a:t>116</a:t>
                      </a:r>
                      <a:endParaRPr lang="en-US" sz="1400" dirty="0"/>
                    </a:p>
                  </a:txBody>
                  <a:tcPr marT="45714" marB="45714"/>
                </a:tc>
              </a:tr>
              <a:tr h="370795">
                <a:tc>
                  <a:txBody>
                    <a:bodyPr/>
                    <a:lstStyle/>
                    <a:p>
                      <a:pPr algn="ctr"/>
                      <a:r>
                        <a:rPr lang="en-US" sz="1400" dirty="0" smtClean="0"/>
                        <a:t>982</a:t>
                      </a:r>
                      <a:endParaRPr lang="en-US" sz="1400" dirty="0"/>
                    </a:p>
                  </a:txBody>
                  <a:tcPr marT="45714" marB="45714"/>
                </a:tc>
                <a:tc>
                  <a:txBody>
                    <a:bodyPr/>
                    <a:lstStyle/>
                    <a:p>
                      <a:pPr algn="ctr"/>
                      <a:r>
                        <a:rPr lang="en-US" sz="1400" dirty="0" smtClean="0"/>
                        <a:t>14957</a:t>
                      </a:r>
                      <a:endParaRPr lang="en-US" sz="1400" dirty="0"/>
                    </a:p>
                  </a:txBody>
                  <a:tcPr marT="45714" marB="45714"/>
                </a:tc>
                <a:tc>
                  <a:txBody>
                    <a:bodyPr/>
                    <a:lstStyle/>
                    <a:p>
                      <a:pPr algn="ctr"/>
                      <a:r>
                        <a:rPr lang="en-US" sz="1400" dirty="0" smtClean="0"/>
                        <a:t>DFW</a:t>
                      </a:r>
                      <a:endParaRPr lang="en-US" sz="1400" dirty="0"/>
                    </a:p>
                  </a:txBody>
                  <a:tcPr marT="45714" marB="45714"/>
                </a:tc>
                <a:tc>
                  <a:txBody>
                    <a:bodyPr/>
                    <a:lstStyle/>
                    <a:p>
                      <a:pPr algn="ctr"/>
                      <a:r>
                        <a:rPr lang="en-US" sz="1400" dirty="0" smtClean="0"/>
                        <a:t>20</a:t>
                      </a:r>
                      <a:endParaRPr lang="en-US" sz="1400" dirty="0"/>
                    </a:p>
                  </a:txBody>
                  <a:tcPr marT="45714" marB="45714"/>
                </a:tc>
                <a:tc>
                  <a:txBody>
                    <a:bodyPr/>
                    <a:lstStyle/>
                    <a:p>
                      <a:pPr algn="ctr"/>
                      <a:r>
                        <a:rPr lang="en-US" sz="1400" dirty="0" smtClean="0"/>
                        <a:t>166</a:t>
                      </a:r>
                      <a:endParaRPr lang="en-US" sz="1400" dirty="0"/>
                    </a:p>
                  </a:txBody>
                  <a:tcPr marT="45714" marB="45714"/>
                </a:tc>
              </a:tr>
            </a:tbl>
          </a:graphicData>
        </a:graphic>
      </p:graphicFrame>
    </p:spTree>
    <p:extLst>
      <p:ext uri="{BB962C8B-B14F-4D97-AF65-F5344CB8AC3E}">
        <p14:creationId xmlns:p14="http://schemas.microsoft.com/office/powerpoint/2010/main" val="6991315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a:t>
            </a:r>
            <a:endParaRPr lang="en-US" dirty="0"/>
          </a:p>
        </p:txBody>
      </p:sp>
      <p:sp>
        <p:nvSpPr>
          <p:cNvPr id="3" name="Content Placeholder 2"/>
          <p:cNvSpPr>
            <a:spLocks noGrp="1"/>
          </p:cNvSpPr>
          <p:nvPr>
            <p:ph idx="1"/>
          </p:nvPr>
        </p:nvSpPr>
        <p:spPr>
          <a:xfrm>
            <a:off x="609600" y="2819400"/>
            <a:ext cx="8153400" cy="2971800"/>
          </a:xfrm>
        </p:spPr>
        <p:txBody>
          <a:bodyPr>
            <a:normAutofit/>
          </a:bodyPr>
          <a:lstStyle/>
          <a:p>
            <a:r>
              <a:rPr lang="en-US" dirty="0" smtClean="0"/>
              <a:t>PROC Import reads raw data to a SAS dataset</a:t>
            </a:r>
          </a:p>
          <a:p>
            <a:r>
              <a:rPr lang="en-US" dirty="0" smtClean="0"/>
              <a:t>Easy to use, but…</a:t>
            </a:r>
          </a:p>
          <a:p>
            <a:r>
              <a:rPr lang="en-US" dirty="0" smtClean="0"/>
              <a:t>Clunky and hard to customize</a:t>
            </a:r>
          </a:p>
          <a:p>
            <a:pPr lvl="1"/>
            <a:r>
              <a:rPr lang="en-US" dirty="0" smtClean="0"/>
              <a:t>Uses first twenty lines of input file to decide which informat to use</a:t>
            </a:r>
          </a:p>
          <a:p>
            <a:pPr lvl="1"/>
            <a:r>
              <a:rPr lang="en-US" dirty="0" smtClean="0"/>
              <a:t>Can often result in truncated variables and values that are not formatted correctly</a:t>
            </a:r>
          </a:p>
          <a:p>
            <a:pPr>
              <a:buNone/>
            </a:pPr>
            <a:endParaRPr lang="en-US" dirty="0" smtClean="0"/>
          </a:p>
        </p:txBody>
      </p:sp>
      <p:pic>
        <p:nvPicPr>
          <p:cNvPr id="6147" name="Picture 3"/>
          <p:cNvPicPr>
            <a:picLocks noChangeAspect="1" noChangeArrowheads="1"/>
          </p:cNvPicPr>
          <p:nvPr/>
        </p:nvPicPr>
        <p:blipFill>
          <a:blip r:embed="rId2" cstate="print"/>
          <a:srcRect l="18750" t="15625" r="19375" b="71094"/>
          <a:stretch>
            <a:fillRect/>
          </a:stretch>
        </p:blipFill>
        <p:spPr bwMode="auto">
          <a:xfrm>
            <a:off x="762000" y="1028700"/>
            <a:ext cx="75438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136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a:t>
            </a:r>
            <a:endParaRPr lang="en-US" dirty="0"/>
          </a:p>
        </p:txBody>
      </p:sp>
      <p:pic>
        <p:nvPicPr>
          <p:cNvPr id="6147" name="Picture 3"/>
          <p:cNvPicPr>
            <a:picLocks noChangeAspect="1" noChangeArrowheads="1"/>
          </p:cNvPicPr>
          <p:nvPr/>
        </p:nvPicPr>
        <p:blipFill>
          <a:blip r:embed="rId2" cstate="print"/>
          <a:srcRect l="18750" t="15625" r="19375" b="71094"/>
          <a:stretch>
            <a:fillRect/>
          </a:stretch>
        </p:blipFill>
        <p:spPr bwMode="auto">
          <a:xfrm>
            <a:off x="773373" y="1219200"/>
            <a:ext cx="7543800" cy="129540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773373" y="3048000"/>
            <a:ext cx="7543799" cy="3124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spcAft>
                <a:spcPts val="1000"/>
              </a:spcAft>
            </a:pPr>
            <a:r>
              <a:rPr lang="en-US" b="1" dirty="0" smtClean="0">
                <a:solidFill>
                  <a:srgbClr val="0000FF"/>
                </a:solidFill>
                <a:latin typeface="Courier New"/>
              </a:rPr>
              <a:t>OUT</a:t>
            </a:r>
            <a:r>
              <a:rPr lang="en-US" b="1" dirty="0" smtClean="0">
                <a:solidFill>
                  <a:srgbClr val="000000"/>
                </a:solidFill>
                <a:latin typeface="Courier New"/>
              </a:rPr>
              <a:t>=</a:t>
            </a:r>
            <a:r>
              <a:rPr lang="en-US" b="1" dirty="0" smtClean="0"/>
              <a:t>   </a:t>
            </a:r>
            <a:r>
              <a:rPr lang="en-US" dirty="0" smtClean="0"/>
              <a:t>name of output SAS dataset</a:t>
            </a:r>
          </a:p>
          <a:p>
            <a:pPr lvl="1">
              <a:spcAft>
                <a:spcPts val="1000"/>
              </a:spcAft>
            </a:pPr>
            <a:r>
              <a:rPr lang="en-US" b="1" dirty="0" smtClean="0">
                <a:solidFill>
                  <a:srgbClr val="0000FF"/>
                </a:solidFill>
                <a:latin typeface="Courier New"/>
              </a:rPr>
              <a:t>DATAFILE</a:t>
            </a:r>
            <a:r>
              <a:rPr lang="en-US" b="1" dirty="0" smtClean="0">
                <a:solidFill>
                  <a:srgbClr val="000000"/>
                </a:solidFill>
                <a:latin typeface="Courier New"/>
              </a:rPr>
              <a:t>=</a:t>
            </a:r>
            <a:r>
              <a:rPr lang="en-US" dirty="0" smtClean="0"/>
              <a:t>   where to find the data (same as INFILE)</a:t>
            </a:r>
          </a:p>
          <a:p>
            <a:pPr lvl="1">
              <a:spcAft>
                <a:spcPts val="1000"/>
              </a:spcAft>
            </a:pPr>
            <a:r>
              <a:rPr lang="en-US" b="1" dirty="0" smtClean="0">
                <a:solidFill>
                  <a:srgbClr val="0000FF"/>
                </a:solidFill>
                <a:latin typeface="Courier New"/>
              </a:rPr>
              <a:t>DBMS</a:t>
            </a:r>
            <a:r>
              <a:rPr lang="en-US" b="1" dirty="0" smtClean="0">
                <a:solidFill>
                  <a:srgbClr val="000000"/>
                </a:solidFill>
                <a:latin typeface="Courier New"/>
              </a:rPr>
              <a:t>=</a:t>
            </a:r>
            <a:r>
              <a:rPr lang="en-US" dirty="0" smtClean="0"/>
              <a:t>   type of incoming raw data (in this case comma-separated)</a:t>
            </a:r>
          </a:p>
          <a:p>
            <a:pPr lvl="1">
              <a:spcAft>
                <a:spcPts val="1000"/>
              </a:spcAft>
            </a:pPr>
            <a:r>
              <a:rPr lang="en-US" b="1" dirty="0" smtClean="0">
                <a:solidFill>
                  <a:srgbClr val="0000FF"/>
                </a:solidFill>
                <a:latin typeface="Courier New"/>
              </a:rPr>
              <a:t>REPLACE</a:t>
            </a:r>
            <a:r>
              <a:rPr lang="en-US" dirty="0" smtClean="0"/>
              <a:t>   option that allows existing SAS data set to be overwritten (useful if you run the same procedure more than once)</a:t>
            </a:r>
          </a:p>
          <a:p>
            <a:pPr lvl="1">
              <a:spcAft>
                <a:spcPts val="1000"/>
              </a:spcAft>
            </a:pPr>
            <a:r>
              <a:rPr lang="en-US" b="1" dirty="0" smtClean="0">
                <a:solidFill>
                  <a:srgbClr val="0000FF"/>
                </a:solidFill>
                <a:latin typeface="Courier New"/>
              </a:rPr>
              <a:t>GETNAMES</a:t>
            </a:r>
            <a:r>
              <a:rPr lang="en-US" b="1" dirty="0" smtClean="0">
                <a:solidFill>
                  <a:srgbClr val="000000"/>
                </a:solidFill>
                <a:latin typeface="Courier New"/>
              </a:rPr>
              <a:t>=yes</a:t>
            </a:r>
            <a:r>
              <a:rPr lang="en-US" dirty="0" smtClean="0"/>
              <a:t>  uses the first record of input file to generate variable names</a:t>
            </a:r>
          </a:p>
        </p:txBody>
      </p:sp>
    </p:spTree>
    <p:extLst>
      <p:ext uri="{BB962C8B-B14F-4D97-AF65-F5344CB8AC3E}">
        <p14:creationId xmlns:p14="http://schemas.microsoft.com/office/powerpoint/2010/main" val="77783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 (with a twist)</a:t>
            </a:r>
            <a:endParaRPr lang="en-US" dirty="0"/>
          </a:p>
        </p:txBody>
      </p:sp>
      <p:sp>
        <p:nvSpPr>
          <p:cNvPr id="3" name="Content Placeholder 2"/>
          <p:cNvSpPr>
            <a:spLocks noGrp="1"/>
          </p:cNvSpPr>
          <p:nvPr>
            <p:ph idx="1"/>
          </p:nvPr>
        </p:nvSpPr>
        <p:spPr>
          <a:xfrm>
            <a:off x="685800" y="990600"/>
            <a:ext cx="8153400" cy="4724400"/>
          </a:xfrm>
        </p:spPr>
        <p:txBody>
          <a:bodyPr>
            <a:normAutofit/>
          </a:bodyPr>
          <a:lstStyle/>
          <a:p>
            <a:r>
              <a:rPr lang="en-US" dirty="0" smtClean="0"/>
              <a:t>Run PROC Import</a:t>
            </a:r>
          </a:p>
          <a:p>
            <a:r>
              <a:rPr lang="en-US" dirty="0" smtClean="0"/>
              <a:t>Copy the SAS log to the Program Editor</a:t>
            </a:r>
          </a:p>
          <a:p>
            <a:pPr lvl="1"/>
            <a:r>
              <a:rPr lang="en-US" dirty="0" smtClean="0"/>
              <a:t>PROC Import will create a DATA step with INFILE and INPUT statements in the log</a:t>
            </a:r>
          </a:p>
          <a:p>
            <a:r>
              <a:rPr lang="en-US" dirty="0" smtClean="0"/>
              <a:t>Delete any non-SAS code</a:t>
            </a:r>
          </a:p>
          <a:p>
            <a:r>
              <a:rPr lang="en-US" dirty="0" smtClean="0"/>
              <a:t>Modify informats, formats, and lengths (as needed)</a:t>
            </a:r>
          </a:p>
          <a:p>
            <a:r>
              <a:rPr lang="en-US" dirty="0" smtClean="0"/>
              <a:t>Run the new code</a:t>
            </a:r>
          </a:p>
          <a:p>
            <a:pPr>
              <a:buNone/>
            </a:pPr>
            <a:endParaRPr lang="en-US" dirty="0" smtClean="0"/>
          </a:p>
        </p:txBody>
      </p:sp>
      <p:pic>
        <p:nvPicPr>
          <p:cNvPr id="1026" name="Picture 2" descr="C:\Users\nchapman\AppData\Local\Microsoft\Windows\Temporary Internet Files\Content.IE5\F4ZMF9H0\MC900311014[1].wmf">
            <a:hlinkClick r:id="rId2"/>
          </p:cNvPr>
          <p:cNvPicPr>
            <a:picLocks noChangeAspect="1" noChangeArrowheads="1"/>
          </p:cNvPicPr>
          <p:nvPr/>
        </p:nvPicPr>
        <p:blipFill>
          <a:blip r:embed="rId3" cstate="print"/>
          <a:srcRect/>
          <a:stretch>
            <a:fillRect/>
          </a:stretch>
        </p:blipFill>
        <p:spPr bwMode="auto">
          <a:xfrm>
            <a:off x="8534400" y="6300086"/>
            <a:ext cx="609600" cy="557914"/>
          </a:xfrm>
          <a:prstGeom prst="rect">
            <a:avLst/>
          </a:prstGeom>
          <a:noFill/>
        </p:spPr>
      </p:pic>
    </p:spTree>
    <p:extLst>
      <p:ext uri="{BB962C8B-B14F-4D97-AF65-F5344CB8AC3E}">
        <p14:creationId xmlns:p14="http://schemas.microsoft.com/office/powerpoint/2010/main" val="33338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 (with a twist)</a:t>
            </a:r>
            <a:endParaRPr lang="en-US" dirty="0"/>
          </a:p>
        </p:txBody>
      </p:sp>
      <p:sp>
        <p:nvSpPr>
          <p:cNvPr id="7" name="Content Placeholder 2"/>
          <p:cNvSpPr>
            <a:spLocks noGrp="1"/>
          </p:cNvSpPr>
          <p:nvPr>
            <p:ph idx="1"/>
          </p:nvPr>
        </p:nvSpPr>
        <p:spPr>
          <a:xfrm>
            <a:off x="245535" y="3352800"/>
            <a:ext cx="8517465" cy="1981200"/>
          </a:xfrm>
        </p:spPr>
        <p:txBody>
          <a:bodyPr>
            <a:normAutofit/>
          </a:bodyPr>
          <a:lstStyle/>
          <a:p>
            <a:r>
              <a:rPr lang="en-US" sz="2000" dirty="0" smtClean="0"/>
              <a:t>Run PROC Import</a:t>
            </a:r>
          </a:p>
          <a:p>
            <a:r>
              <a:rPr lang="en-US" sz="2000" dirty="0" smtClean="0">
                <a:solidFill>
                  <a:schemeClr val="bg1">
                    <a:lumMod val="75000"/>
                  </a:schemeClr>
                </a:solidFill>
              </a:rPr>
              <a:t>Copy the SAS log to the Program Editor</a:t>
            </a:r>
          </a:p>
          <a:p>
            <a:r>
              <a:rPr lang="en-US" sz="2000" dirty="0" smtClean="0">
                <a:solidFill>
                  <a:schemeClr val="bg1">
                    <a:lumMod val="75000"/>
                  </a:schemeClr>
                </a:solidFill>
              </a:rPr>
              <a:t>Delete any non-SAS code</a:t>
            </a:r>
          </a:p>
          <a:p>
            <a:r>
              <a:rPr lang="en-US" sz="2000" dirty="0" smtClean="0">
                <a:solidFill>
                  <a:schemeClr val="bg1">
                    <a:lumMod val="75000"/>
                  </a:schemeClr>
                </a:solidFill>
              </a:rPr>
              <a:t>Modify informats, formats, and lengths (as needed)</a:t>
            </a:r>
          </a:p>
          <a:p>
            <a:r>
              <a:rPr lang="en-US" sz="2000" dirty="0" smtClean="0">
                <a:solidFill>
                  <a:schemeClr val="bg1">
                    <a:lumMod val="75000"/>
                  </a:schemeClr>
                </a:solidFill>
              </a:rPr>
              <a:t>Run the new code</a:t>
            </a:r>
          </a:p>
          <a:p>
            <a:pPr>
              <a:buNone/>
            </a:pPr>
            <a:endParaRPr lang="en-US" sz="2000" dirty="0" smtClean="0"/>
          </a:p>
        </p:txBody>
      </p:sp>
      <p:pic>
        <p:nvPicPr>
          <p:cNvPr id="5" name="Picture 2"/>
          <p:cNvPicPr>
            <a:picLocks noChangeAspect="1" noChangeArrowheads="1"/>
          </p:cNvPicPr>
          <p:nvPr/>
        </p:nvPicPr>
        <p:blipFill>
          <a:blip r:embed="rId2" cstate="print"/>
          <a:srcRect l="18750" t="10156" r="1250" b="77539"/>
          <a:stretch>
            <a:fillRect/>
          </a:stretch>
        </p:blipFill>
        <p:spPr bwMode="auto">
          <a:xfrm>
            <a:off x="245535" y="1281752"/>
            <a:ext cx="8669865" cy="1066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6956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 (with a twist)</a:t>
            </a:r>
            <a:endParaRPr lang="en-US" dirty="0"/>
          </a:p>
        </p:txBody>
      </p:sp>
      <p:sp>
        <p:nvSpPr>
          <p:cNvPr id="7" name="Content Placeholder 2"/>
          <p:cNvSpPr>
            <a:spLocks noGrp="1"/>
          </p:cNvSpPr>
          <p:nvPr>
            <p:ph idx="1"/>
          </p:nvPr>
        </p:nvSpPr>
        <p:spPr>
          <a:xfrm>
            <a:off x="612648" y="4648200"/>
            <a:ext cx="8153400" cy="1981200"/>
          </a:xfrm>
        </p:spPr>
        <p:txBody>
          <a:bodyPr>
            <a:normAutofit/>
          </a:bodyPr>
          <a:lstStyle/>
          <a:p>
            <a:r>
              <a:rPr lang="en-US" sz="2000" dirty="0" smtClean="0">
                <a:solidFill>
                  <a:schemeClr val="bg1">
                    <a:lumMod val="75000"/>
                  </a:schemeClr>
                </a:solidFill>
              </a:rPr>
              <a:t>Run PROC Import</a:t>
            </a:r>
          </a:p>
          <a:p>
            <a:r>
              <a:rPr lang="en-US" sz="2000" dirty="0" smtClean="0"/>
              <a:t>Copy the SAS log to the Program Editor</a:t>
            </a:r>
          </a:p>
          <a:p>
            <a:r>
              <a:rPr lang="en-US" sz="2000" dirty="0" smtClean="0">
                <a:solidFill>
                  <a:schemeClr val="bg1">
                    <a:lumMod val="75000"/>
                  </a:schemeClr>
                </a:solidFill>
              </a:rPr>
              <a:t>Delete any non-SAS code</a:t>
            </a:r>
          </a:p>
          <a:p>
            <a:r>
              <a:rPr lang="en-US" sz="2000" dirty="0" smtClean="0">
                <a:solidFill>
                  <a:schemeClr val="bg1">
                    <a:lumMod val="75000"/>
                  </a:schemeClr>
                </a:solidFill>
              </a:rPr>
              <a:t>Modify informats, formats, and lengths (as needed)</a:t>
            </a:r>
          </a:p>
          <a:p>
            <a:r>
              <a:rPr lang="en-US" sz="2000" dirty="0" smtClean="0">
                <a:solidFill>
                  <a:schemeClr val="bg1">
                    <a:lumMod val="75000"/>
                  </a:schemeClr>
                </a:solidFill>
              </a:rPr>
              <a:t>Run the new code</a:t>
            </a:r>
          </a:p>
          <a:p>
            <a:pPr>
              <a:buNone/>
            </a:pPr>
            <a:endParaRPr lang="en-US" sz="2000" dirty="0" smtClean="0"/>
          </a:p>
        </p:txBody>
      </p:sp>
      <p:pic>
        <p:nvPicPr>
          <p:cNvPr id="2050" name="Picture 2"/>
          <p:cNvPicPr>
            <a:picLocks noChangeAspect="1" noChangeArrowheads="1"/>
          </p:cNvPicPr>
          <p:nvPr/>
        </p:nvPicPr>
        <p:blipFill>
          <a:blip r:embed="rId2" cstate="print"/>
          <a:srcRect l="15625" t="26408" r="21250" b="28026"/>
          <a:stretch>
            <a:fillRect/>
          </a:stretch>
        </p:blipFill>
        <p:spPr bwMode="auto">
          <a:xfrm>
            <a:off x="838200" y="1143000"/>
            <a:ext cx="7086600" cy="3124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1637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 (with a twist)</a:t>
            </a:r>
            <a:endParaRPr lang="en-US" dirty="0"/>
          </a:p>
        </p:txBody>
      </p:sp>
      <p:sp>
        <p:nvSpPr>
          <p:cNvPr id="7" name="Content Placeholder 2"/>
          <p:cNvSpPr>
            <a:spLocks noGrp="1"/>
          </p:cNvSpPr>
          <p:nvPr>
            <p:ph idx="1"/>
          </p:nvPr>
        </p:nvSpPr>
        <p:spPr>
          <a:xfrm>
            <a:off x="609600" y="4343400"/>
            <a:ext cx="8153400" cy="1981200"/>
          </a:xfrm>
        </p:spPr>
        <p:txBody>
          <a:bodyPr>
            <a:normAutofit/>
          </a:bodyPr>
          <a:lstStyle/>
          <a:p>
            <a:r>
              <a:rPr lang="en-US" sz="2000" dirty="0" smtClean="0">
                <a:solidFill>
                  <a:schemeClr val="bg1">
                    <a:lumMod val="75000"/>
                  </a:schemeClr>
                </a:solidFill>
              </a:rPr>
              <a:t>Run PROC Import</a:t>
            </a:r>
          </a:p>
          <a:p>
            <a:r>
              <a:rPr lang="en-US" sz="2000" dirty="0" smtClean="0">
                <a:solidFill>
                  <a:schemeClr val="bg1">
                    <a:lumMod val="75000"/>
                  </a:schemeClr>
                </a:solidFill>
              </a:rPr>
              <a:t>Copy the SAS log to the Program Editor</a:t>
            </a:r>
          </a:p>
          <a:p>
            <a:r>
              <a:rPr lang="en-US" sz="2000" dirty="0" smtClean="0"/>
              <a:t>Delete any non-SAS code</a:t>
            </a:r>
          </a:p>
          <a:p>
            <a:r>
              <a:rPr lang="en-US" sz="2000" dirty="0" smtClean="0">
                <a:solidFill>
                  <a:schemeClr val="bg1">
                    <a:lumMod val="75000"/>
                  </a:schemeClr>
                </a:solidFill>
              </a:rPr>
              <a:t>Modify informats, formats, and lengths (as needed)</a:t>
            </a:r>
          </a:p>
          <a:p>
            <a:r>
              <a:rPr lang="en-US" sz="2000" dirty="0" smtClean="0">
                <a:solidFill>
                  <a:schemeClr val="bg1">
                    <a:lumMod val="75000"/>
                  </a:schemeClr>
                </a:solidFill>
              </a:rPr>
              <a:t>Run the new code</a:t>
            </a:r>
          </a:p>
          <a:p>
            <a:pPr>
              <a:buNone/>
            </a:pPr>
            <a:endParaRPr lang="en-US" sz="2000" dirty="0" smtClean="0"/>
          </a:p>
        </p:txBody>
      </p:sp>
      <p:pic>
        <p:nvPicPr>
          <p:cNvPr id="3074" name="Picture 2"/>
          <p:cNvPicPr>
            <a:picLocks noChangeAspect="1" noChangeArrowheads="1"/>
          </p:cNvPicPr>
          <p:nvPr/>
        </p:nvPicPr>
        <p:blipFill>
          <a:blip r:embed="rId2" cstate="print"/>
          <a:srcRect l="15625" t="25000" r="18750" b="42969"/>
          <a:stretch>
            <a:fillRect/>
          </a:stretch>
        </p:blipFill>
        <p:spPr bwMode="auto">
          <a:xfrm>
            <a:off x="765412" y="838200"/>
            <a:ext cx="7610707" cy="2971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10301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 (with a twist)</a:t>
            </a:r>
            <a:endParaRPr lang="en-US" dirty="0"/>
          </a:p>
        </p:txBody>
      </p:sp>
      <p:sp>
        <p:nvSpPr>
          <p:cNvPr id="7" name="Content Placeholder 2"/>
          <p:cNvSpPr>
            <a:spLocks noGrp="1"/>
          </p:cNvSpPr>
          <p:nvPr>
            <p:ph idx="1"/>
          </p:nvPr>
        </p:nvSpPr>
        <p:spPr>
          <a:xfrm>
            <a:off x="733567" y="4267200"/>
            <a:ext cx="8153400" cy="1981200"/>
          </a:xfrm>
        </p:spPr>
        <p:txBody>
          <a:bodyPr>
            <a:normAutofit/>
          </a:bodyPr>
          <a:lstStyle/>
          <a:p>
            <a:r>
              <a:rPr lang="en-US" sz="2000" dirty="0" smtClean="0">
                <a:solidFill>
                  <a:schemeClr val="bg1">
                    <a:lumMod val="75000"/>
                  </a:schemeClr>
                </a:solidFill>
              </a:rPr>
              <a:t>Run PROC Import</a:t>
            </a:r>
          </a:p>
          <a:p>
            <a:r>
              <a:rPr lang="en-US" sz="2000" dirty="0" smtClean="0">
                <a:solidFill>
                  <a:schemeClr val="bg1">
                    <a:lumMod val="75000"/>
                  </a:schemeClr>
                </a:solidFill>
              </a:rPr>
              <a:t>Copy the SAS log to the Program Editor</a:t>
            </a:r>
          </a:p>
          <a:p>
            <a:r>
              <a:rPr lang="en-US" sz="2000" dirty="0" smtClean="0">
                <a:solidFill>
                  <a:schemeClr val="bg1">
                    <a:lumMod val="75000"/>
                  </a:schemeClr>
                </a:solidFill>
              </a:rPr>
              <a:t>Delete any non-SAS code</a:t>
            </a:r>
          </a:p>
          <a:p>
            <a:r>
              <a:rPr lang="en-US" sz="2000" dirty="0" smtClean="0"/>
              <a:t>Modify informats, formats, and lengths (as needed)</a:t>
            </a:r>
          </a:p>
          <a:p>
            <a:r>
              <a:rPr lang="en-US" sz="2000" dirty="0" smtClean="0">
                <a:solidFill>
                  <a:schemeClr val="bg1">
                    <a:lumMod val="75000"/>
                  </a:schemeClr>
                </a:solidFill>
              </a:rPr>
              <a:t>Run the new code</a:t>
            </a:r>
          </a:p>
          <a:p>
            <a:pPr>
              <a:buNone/>
            </a:pPr>
            <a:endParaRPr lang="en-US" sz="2000" dirty="0" smtClean="0"/>
          </a:p>
        </p:txBody>
      </p:sp>
      <p:pic>
        <p:nvPicPr>
          <p:cNvPr id="4098" name="Picture 2"/>
          <p:cNvPicPr>
            <a:picLocks noChangeAspect="1" noChangeArrowheads="1"/>
          </p:cNvPicPr>
          <p:nvPr/>
        </p:nvPicPr>
        <p:blipFill>
          <a:blip r:embed="rId2" cstate="print"/>
          <a:srcRect l="15625" t="27344" r="21875" b="42187"/>
          <a:stretch>
            <a:fillRect/>
          </a:stretch>
        </p:blipFill>
        <p:spPr bwMode="auto">
          <a:xfrm>
            <a:off x="740391" y="990600"/>
            <a:ext cx="7620000" cy="2971800"/>
          </a:xfrm>
          <a:prstGeom prst="rect">
            <a:avLst/>
          </a:prstGeom>
          <a:ln>
            <a:noFill/>
          </a:ln>
          <a:effectLst>
            <a:outerShdw blurRad="292100" dist="139700" dir="2700000" algn="tl" rotWithShape="0">
              <a:srgbClr val="333333">
                <a:alpha val="65000"/>
              </a:srgbClr>
            </a:outerShdw>
          </a:effectLst>
        </p:spPr>
      </p:pic>
      <p:sp>
        <p:nvSpPr>
          <p:cNvPr id="6" name="Oval 5"/>
          <p:cNvSpPr/>
          <p:nvPr/>
        </p:nvSpPr>
        <p:spPr>
          <a:xfrm>
            <a:off x="1600200" y="1981200"/>
            <a:ext cx="1981200" cy="6858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Left Arrow Callout 7"/>
          <p:cNvSpPr/>
          <p:nvPr/>
        </p:nvSpPr>
        <p:spPr>
          <a:xfrm>
            <a:off x="3733800" y="1600200"/>
            <a:ext cx="3886200" cy="1447800"/>
          </a:xfrm>
          <a:prstGeom prst="leftArrowCallout">
            <a:avLst>
              <a:gd name="adj1" fmla="val 25000"/>
              <a:gd name="adj2" fmla="val 25000"/>
              <a:gd name="adj3" fmla="val 25000"/>
              <a:gd name="adj4" fmla="val 8121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Changed ID to character</a:t>
            </a:r>
          </a:p>
          <a:p>
            <a:pPr algn="ctr"/>
            <a:endParaRPr lang="en-US" sz="1400" dirty="0" smtClean="0"/>
          </a:p>
          <a:p>
            <a:pPr algn="ctr"/>
            <a:r>
              <a:rPr lang="en-US" dirty="0" smtClean="0"/>
              <a:t>Changed length of Gender to 1</a:t>
            </a:r>
            <a:endParaRPr lang="en-US" dirty="0"/>
          </a:p>
        </p:txBody>
      </p:sp>
    </p:spTree>
    <p:extLst>
      <p:ext uri="{BB962C8B-B14F-4D97-AF65-F5344CB8AC3E}">
        <p14:creationId xmlns:p14="http://schemas.microsoft.com/office/powerpoint/2010/main" val="287365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Import (with a twist)</a:t>
            </a:r>
            <a:endParaRPr lang="en-US" dirty="0"/>
          </a:p>
        </p:txBody>
      </p:sp>
      <p:sp>
        <p:nvSpPr>
          <p:cNvPr id="7" name="Content Placeholder 2"/>
          <p:cNvSpPr>
            <a:spLocks noGrp="1"/>
          </p:cNvSpPr>
          <p:nvPr>
            <p:ph idx="1"/>
          </p:nvPr>
        </p:nvSpPr>
        <p:spPr>
          <a:xfrm>
            <a:off x="632346" y="3962400"/>
            <a:ext cx="8153400" cy="1981200"/>
          </a:xfrm>
        </p:spPr>
        <p:txBody>
          <a:bodyPr>
            <a:normAutofit/>
          </a:bodyPr>
          <a:lstStyle/>
          <a:p>
            <a:r>
              <a:rPr lang="en-US" sz="2000" dirty="0" smtClean="0">
                <a:solidFill>
                  <a:schemeClr val="bg1">
                    <a:lumMod val="75000"/>
                  </a:schemeClr>
                </a:solidFill>
              </a:rPr>
              <a:t>Run PROC Import</a:t>
            </a:r>
          </a:p>
          <a:p>
            <a:r>
              <a:rPr lang="en-US" sz="2000" dirty="0" smtClean="0">
                <a:solidFill>
                  <a:schemeClr val="bg1">
                    <a:lumMod val="75000"/>
                  </a:schemeClr>
                </a:solidFill>
              </a:rPr>
              <a:t>Copy the SAS log to the Program Editor</a:t>
            </a:r>
          </a:p>
          <a:p>
            <a:r>
              <a:rPr lang="en-US" sz="2000" dirty="0" smtClean="0">
                <a:solidFill>
                  <a:schemeClr val="bg1">
                    <a:lumMod val="75000"/>
                  </a:schemeClr>
                </a:solidFill>
              </a:rPr>
              <a:t>Delete any non-SAS code</a:t>
            </a:r>
          </a:p>
          <a:p>
            <a:r>
              <a:rPr lang="en-US" sz="2000" dirty="0" smtClean="0">
                <a:solidFill>
                  <a:schemeClr val="bg1">
                    <a:lumMod val="75000"/>
                  </a:schemeClr>
                </a:solidFill>
              </a:rPr>
              <a:t>Modify informats, formats, and lengths (as needed)</a:t>
            </a:r>
          </a:p>
          <a:p>
            <a:r>
              <a:rPr lang="en-US" sz="2000" dirty="0" smtClean="0"/>
              <a:t>Run the new code</a:t>
            </a:r>
          </a:p>
          <a:p>
            <a:pPr>
              <a:buNone/>
            </a:pPr>
            <a:endParaRPr lang="en-US" sz="2000" dirty="0" smtClean="0"/>
          </a:p>
        </p:txBody>
      </p:sp>
      <p:pic>
        <p:nvPicPr>
          <p:cNvPr id="5122" name="Picture 2"/>
          <p:cNvPicPr>
            <a:picLocks noChangeAspect="1" noChangeArrowheads="1"/>
          </p:cNvPicPr>
          <p:nvPr/>
        </p:nvPicPr>
        <p:blipFill>
          <a:blip r:embed="rId2" cstate="print"/>
          <a:srcRect l="15625" t="35938" r="18125" b="39843"/>
          <a:stretch>
            <a:fillRect/>
          </a:stretch>
        </p:blipFill>
        <p:spPr bwMode="auto">
          <a:xfrm>
            <a:off x="609600" y="1066800"/>
            <a:ext cx="8077200"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63933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39021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43201"/>
            <a:ext cx="9144000" cy="1752600"/>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PROC Format</a:t>
            </a:r>
          </a:p>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How to Create your own formats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95704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457200" y="1"/>
            <a:ext cx="8228013"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95235"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95236"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Consider the following submitted code: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	DATA onboard;</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		SET dfwlax;</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		Total=FirstClass+Economy;</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		IF FirstClass=20 then FirstClassFull=1;</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		ELSE FirstClassFull=0;</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sym typeface="Wingdings" pitchFamily="2" charset="2"/>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4"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0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95237"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5238"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5239"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5240"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5241"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Tree>
    <p:extLst>
      <p:ext uri="{BB962C8B-B14F-4D97-AF65-F5344CB8AC3E}">
        <p14:creationId xmlns:p14="http://schemas.microsoft.com/office/powerpoint/2010/main" val="1021706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Format</a:t>
            </a:r>
            <a:endParaRPr lang="en-US" dirty="0"/>
          </a:p>
        </p:txBody>
      </p:sp>
      <p:sp>
        <p:nvSpPr>
          <p:cNvPr id="3" name="Content Placeholder 2"/>
          <p:cNvSpPr>
            <a:spLocks noGrp="1"/>
          </p:cNvSpPr>
          <p:nvPr>
            <p:ph idx="1"/>
          </p:nvPr>
        </p:nvSpPr>
        <p:spPr>
          <a:xfrm>
            <a:off x="609600" y="1066800"/>
            <a:ext cx="8153400" cy="4724400"/>
          </a:xfrm>
        </p:spPr>
        <p:txBody>
          <a:bodyPr>
            <a:normAutofit/>
          </a:bodyPr>
          <a:lstStyle/>
          <a:p>
            <a:r>
              <a:rPr lang="en-US" dirty="0" smtClean="0"/>
              <a:t>PROC Format allows you to create your own formats</a:t>
            </a:r>
          </a:p>
          <a:p>
            <a:r>
              <a:rPr lang="en-US" dirty="0" smtClean="0"/>
              <a:t>Can create formats for numeric or character data</a:t>
            </a:r>
          </a:p>
          <a:p>
            <a:pPr>
              <a:buNone/>
            </a:pPr>
            <a:endParaRPr lang="en-US" dirty="0" smtClean="0"/>
          </a:p>
        </p:txBody>
      </p:sp>
    </p:spTree>
    <p:extLst>
      <p:ext uri="{BB962C8B-B14F-4D97-AF65-F5344CB8AC3E}">
        <p14:creationId xmlns:p14="http://schemas.microsoft.com/office/powerpoint/2010/main" val="43541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Format</a:t>
            </a:r>
            <a:endParaRPr lang="en-US" dirty="0"/>
          </a:p>
        </p:txBody>
      </p:sp>
      <p:sp>
        <p:nvSpPr>
          <p:cNvPr id="3" name="Content Placeholder 2"/>
          <p:cNvSpPr>
            <a:spLocks noGrp="1"/>
          </p:cNvSpPr>
          <p:nvPr>
            <p:ph idx="1"/>
          </p:nvPr>
        </p:nvSpPr>
        <p:spPr>
          <a:xfrm>
            <a:off x="685800" y="1066800"/>
            <a:ext cx="8153400" cy="4724400"/>
          </a:xfrm>
        </p:spPr>
        <p:txBody>
          <a:bodyPr>
            <a:normAutofit/>
          </a:bodyPr>
          <a:lstStyle/>
          <a:p>
            <a:r>
              <a:rPr lang="en-US" dirty="0" smtClean="0"/>
              <a:t>User-created format names cannot end with a number </a:t>
            </a:r>
          </a:p>
          <a:p>
            <a:pPr lvl="1"/>
            <a:r>
              <a:rPr lang="en-US" dirty="0" smtClean="0"/>
              <a:t>(Trailing numbers used to specify width – </a:t>
            </a:r>
            <a:r>
              <a:rPr lang="en-US" b="1" i="1" dirty="0" smtClean="0"/>
              <a:t>w.d</a:t>
            </a:r>
            <a:r>
              <a:rPr lang="en-US" dirty="0" smtClean="0"/>
              <a:t>)</a:t>
            </a:r>
          </a:p>
          <a:p>
            <a:r>
              <a:rPr lang="en-US" dirty="0" smtClean="0"/>
              <a:t>Formats created with </a:t>
            </a:r>
            <a:r>
              <a:rPr lang="en-US" b="1" dirty="0" smtClean="0"/>
              <a:t>value</a:t>
            </a:r>
            <a:r>
              <a:rPr lang="en-US" dirty="0" smtClean="0"/>
              <a:t> statement used to convert appearance of data values to specified character string</a:t>
            </a:r>
          </a:p>
          <a:p>
            <a:r>
              <a:rPr lang="en-US" dirty="0" smtClean="0"/>
              <a:t>Formats created with </a:t>
            </a:r>
            <a:r>
              <a:rPr lang="en-US" b="1" dirty="0" smtClean="0"/>
              <a:t>picture</a:t>
            </a:r>
            <a:r>
              <a:rPr lang="en-US" dirty="0" smtClean="0"/>
              <a:t> statement used to create a template for printing numbers</a:t>
            </a:r>
          </a:p>
          <a:p>
            <a:pPr lvl="1"/>
            <a:r>
              <a:rPr lang="en-US" dirty="0" smtClean="0"/>
              <a:t>For example – 5033755698 becomes (503)375-5698</a:t>
            </a:r>
          </a:p>
          <a:p>
            <a:pPr>
              <a:buNone/>
            </a:pPr>
            <a:endParaRPr lang="en-US" dirty="0" smtClean="0"/>
          </a:p>
        </p:txBody>
      </p:sp>
      <p:pic>
        <p:nvPicPr>
          <p:cNvPr id="4" name="Picture 2" descr="C:\Users\nchapman\AppData\Local\Microsoft\Windows\Temporary Internet Files\Content.IE5\F4ZMF9H0\MC900311014[1].wmf">
            <a:hlinkClick r:id="rId2"/>
          </p:cNvPr>
          <p:cNvPicPr>
            <a:picLocks noChangeAspect="1" noChangeArrowheads="1"/>
          </p:cNvPicPr>
          <p:nvPr/>
        </p:nvPicPr>
        <p:blipFill>
          <a:blip r:embed="rId3" cstate="print"/>
          <a:srcRect/>
          <a:stretch>
            <a:fillRect/>
          </a:stretch>
        </p:blipFill>
        <p:spPr bwMode="auto">
          <a:xfrm>
            <a:off x="8534400" y="6300086"/>
            <a:ext cx="609600" cy="557914"/>
          </a:xfrm>
          <a:prstGeom prst="rect">
            <a:avLst/>
          </a:prstGeom>
          <a:noFill/>
        </p:spPr>
      </p:pic>
    </p:spTree>
    <p:extLst>
      <p:ext uri="{BB962C8B-B14F-4D97-AF65-F5344CB8AC3E}">
        <p14:creationId xmlns:p14="http://schemas.microsoft.com/office/powerpoint/2010/main" val="302801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200400" y="11430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$gender</a:t>
            </a:r>
          </a:p>
          <a:p>
            <a:pPr lvl="1"/>
            <a:r>
              <a:rPr lang="en-US" dirty="0" smtClean="0"/>
              <a:t>Value statement begins new format</a:t>
            </a:r>
          </a:p>
          <a:p>
            <a:pPr lvl="2"/>
            <a:r>
              <a:rPr lang="en-US" dirty="0" smtClean="0"/>
              <a:t>Can create more than one format per PROC Format</a:t>
            </a:r>
          </a:p>
          <a:p>
            <a:pPr lvl="1"/>
            <a:r>
              <a:rPr lang="en-US" dirty="0" smtClean="0"/>
              <a:t>$gender is the name of the new format</a:t>
            </a:r>
          </a:p>
          <a:p>
            <a:pPr lvl="1"/>
            <a:r>
              <a:rPr lang="en-US" dirty="0" smtClean="0"/>
              <a:t>Format name begins with a </a:t>
            </a:r>
            <a:r>
              <a:rPr lang="en-US" b="1" dirty="0" smtClean="0"/>
              <a:t>$</a:t>
            </a:r>
            <a:r>
              <a:rPr lang="en-US" dirty="0" smtClean="0"/>
              <a:t> to indicate that the format is to be applied to </a:t>
            </a:r>
            <a:r>
              <a:rPr lang="en-US" b="1" dirty="0" smtClean="0"/>
              <a:t>Character</a:t>
            </a:r>
            <a:r>
              <a:rPr lang="en-US" dirty="0" smtClean="0"/>
              <a:t> data</a:t>
            </a:r>
          </a:p>
        </p:txBody>
      </p:sp>
      <p:pic>
        <p:nvPicPr>
          <p:cNvPr id="2" name="Picture 2"/>
          <p:cNvPicPr>
            <a:picLocks noChangeAspect="1" noChangeArrowheads="1"/>
          </p:cNvPicPr>
          <p:nvPr/>
        </p:nvPicPr>
        <p:blipFill>
          <a:blip r:embed="rId2" cstate="print"/>
          <a:srcRect l="18750" t="28906" r="67500" b="57031"/>
          <a:stretch>
            <a:fillRect/>
          </a:stretch>
        </p:blipFill>
        <p:spPr bwMode="auto">
          <a:xfrm>
            <a:off x="635000" y="1530824"/>
            <a:ext cx="2235200" cy="1828800"/>
          </a:xfrm>
          <a:prstGeom prst="rect">
            <a:avLst/>
          </a:prstGeom>
          <a:ln>
            <a:noFill/>
          </a:ln>
          <a:effectLst>
            <a:outerShdw blurRad="292100" dist="139700" dir="2700000" algn="tl" rotWithShape="0">
              <a:srgbClr val="333333">
                <a:alpha val="65000"/>
              </a:srgbClr>
            </a:outerShdw>
          </a:effectLst>
        </p:spPr>
      </p:pic>
      <p:sp>
        <p:nvSpPr>
          <p:cNvPr id="6" name="Up Arrow Callout 5"/>
          <p:cNvSpPr/>
          <p:nvPr/>
        </p:nvSpPr>
        <p:spPr>
          <a:xfrm>
            <a:off x="635000" y="2971800"/>
            <a:ext cx="1066800" cy="19050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Input value</a:t>
            </a:r>
            <a:endParaRPr lang="en-US" dirty="0"/>
          </a:p>
        </p:txBody>
      </p:sp>
      <p:sp>
        <p:nvSpPr>
          <p:cNvPr id="7" name="Up Arrow Callout 6"/>
          <p:cNvSpPr/>
          <p:nvPr/>
        </p:nvSpPr>
        <p:spPr>
          <a:xfrm>
            <a:off x="1752600" y="2971800"/>
            <a:ext cx="1066800" cy="19050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Output value</a:t>
            </a:r>
            <a:endParaRPr lang="en-US" dirty="0"/>
          </a:p>
        </p:txBody>
      </p:sp>
    </p:spTree>
    <p:extLst>
      <p:ext uri="{BB962C8B-B14F-4D97-AF65-F5344CB8AC3E}">
        <p14:creationId xmlns:p14="http://schemas.microsoft.com/office/powerpoint/2010/main" val="105760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80448" y="32766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Unformatted output</a:t>
            </a:r>
          </a:p>
        </p:txBody>
      </p:sp>
      <p:sp>
        <p:nvSpPr>
          <p:cNvPr id="6" name="Title 1"/>
          <p:cNvSpPr>
            <a:spLocks noGrp="1"/>
          </p:cNvSpPr>
          <p:nvPr>
            <p:ph type="title"/>
          </p:nvPr>
        </p:nvSpPr>
        <p:spPr/>
        <p:txBody>
          <a:bodyPr/>
          <a:lstStyle/>
          <a:p>
            <a:r>
              <a:rPr lang="en-US" dirty="0" smtClean="0"/>
              <a:t>PROC Format </a:t>
            </a:r>
            <a:endParaRPr lang="en-US" dirty="0"/>
          </a:p>
        </p:txBody>
      </p:sp>
      <p:pic>
        <p:nvPicPr>
          <p:cNvPr id="2051" name="Picture 3"/>
          <p:cNvPicPr>
            <a:picLocks noChangeAspect="1" noChangeArrowheads="1"/>
          </p:cNvPicPr>
          <p:nvPr/>
        </p:nvPicPr>
        <p:blipFill>
          <a:blip r:embed="rId2" cstate="print"/>
          <a:srcRect l="36875" t="6250" r="35000" b="80469"/>
          <a:stretch>
            <a:fillRect/>
          </a:stretch>
        </p:blipFill>
        <p:spPr bwMode="auto">
          <a:xfrm>
            <a:off x="1676400" y="1295400"/>
            <a:ext cx="51816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9255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41148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Output with $Gender format applied to gender variable</a:t>
            </a:r>
          </a:p>
        </p:txBody>
      </p:sp>
      <p:sp>
        <p:nvSpPr>
          <p:cNvPr id="6" name="Title 1"/>
          <p:cNvSpPr>
            <a:spLocks noGrp="1"/>
          </p:cNvSpPr>
          <p:nvPr>
            <p:ph type="title"/>
          </p:nvPr>
        </p:nvSpPr>
        <p:spPr/>
        <p:txBody>
          <a:bodyPr/>
          <a:lstStyle/>
          <a:p>
            <a:r>
              <a:rPr lang="en-US" dirty="0" smtClean="0"/>
              <a:t>PROC Format </a:t>
            </a:r>
            <a:endParaRPr lang="en-US" dirty="0"/>
          </a:p>
        </p:txBody>
      </p:sp>
      <p:pic>
        <p:nvPicPr>
          <p:cNvPr id="3074" name="Picture 2"/>
          <p:cNvPicPr>
            <a:picLocks noChangeAspect="1" noChangeArrowheads="1"/>
          </p:cNvPicPr>
          <p:nvPr/>
        </p:nvPicPr>
        <p:blipFill>
          <a:blip r:embed="rId2" cstate="print"/>
          <a:srcRect l="36875" t="6250" r="35000" b="80469"/>
          <a:stretch>
            <a:fillRect/>
          </a:stretch>
        </p:blipFill>
        <p:spPr bwMode="auto">
          <a:xfrm>
            <a:off x="1447800" y="2209800"/>
            <a:ext cx="5943600" cy="1295400"/>
          </a:xfrm>
          <a:prstGeom prst="rect">
            <a:avLst/>
          </a:prstGeom>
          <a:ln>
            <a:noFill/>
          </a:ln>
          <a:effectLst>
            <a:outerShdw blurRad="292100" dist="139700" dir="2700000" algn="tl" rotWithShape="0">
              <a:srgbClr val="333333">
                <a:alpha val="65000"/>
              </a:srgbClr>
            </a:outerShdw>
          </a:effectLst>
        </p:spPr>
      </p:pic>
      <p:sp>
        <p:nvSpPr>
          <p:cNvPr id="8" name="Oval 7"/>
          <p:cNvSpPr/>
          <p:nvPr/>
        </p:nvSpPr>
        <p:spPr>
          <a:xfrm>
            <a:off x="5905500" y="2133600"/>
            <a:ext cx="1295400" cy="17526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392095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200400" y="12192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$gender</a:t>
            </a:r>
          </a:p>
          <a:p>
            <a:pPr lvl="1"/>
            <a:r>
              <a:rPr lang="en-US" dirty="0" smtClean="0"/>
              <a:t>Data values that do not match the specified list of input values appear in their unformatted form</a:t>
            </a:r>
          </a:p>
          <a:p>
            <a:pPr lvl="2"/>
            <a:r>
              <a:rPr lang="en-US" dirty="0" smtClean="0"/>
              <a:t>Data value of ‘U’ would appear as ‘U’ in the output</a:t>
            </a:r>
          </a:p>
          <a:p>
            <a:pPr lvl="1"/>
            <a:r>
              <a:rPr lang="en-US" dirty="0" smtClean="0"/>
              <a:t>Input values are case sensitive</a:t>
            </a:r>
          </a:p>
          <a:p>
            <a:pPr lvl="2"/>
            <a:r>
              <a:rPr lang="en-US" dirty="0" smtClean="0"/>
              <a:t>Data value of ‘m’ wouldn’t match to </a:t>
            </a:r>
            <a:r>
              <a:rPr lang="en-US" sz="2000" b="1" dirty="0" smtClean="0">
                <a:solidFill>
                  <a:srgbClr val="800080"/>
                </a:solidFill>
                <a:latin typeface="Courier New"/>
              </a:rPr>
              <a:t>'M'</a:t>
            </a:r>
            <a:r>
              <a:rPr lang="en-US" sz="2000" b="1" dirty="0" smtClean="0">
                <a:solidFill>
                  <a:srgbClr val="000000"/>
                </a:solidFill>
                <a:latin typeface="Courier New"/>
              </a:rPr>
              <a:t> = </a:t>
            </a:r>
            <a:r>
              <a:rPr lang="en-US" sz="2000" b="1" dirty="0" smtClean="0">
                <a:solidFill>
                  <a:srgbClr val="800080"/>
                </a:solidFill>
                <a:latin typeface="Courier New"/>
              </a:rPr>
              <a:t>'Male'</a:t>
            </a:r>
            <a:endParaRPr lang="en-US" b="1" dirty="0" smtClean="0"/>
          </a:p>
          <a:p>
            <a:pPr lvl="2"/>
            <a:endParaRPr lang="en-US" dirty="0" smtClean="0"/>
          </a:p>
        </p:txBody>
      </p:sp>
      <p:pic>
        <p:nvPicPr>
          <p:cNvPr id="2" name="Picture 2"/>
          <p:cNvPicPr>
            <a:picLocks noChangeAspect="1" noChangeArrowheads="1"/>
          </p:cNvPicPr>
          <p:nvPr/>
        </p:nvPicPr>
        <p:blipFill>
          <a:blip r:embed="rId2" cstate="print"/>
          <a:srcRect l="18750" t="28906" r="67500" b="57031"/>
          <a:stretch>
            <a:fillRect/>
          </a:stretch>
        </p:blipFill>
        <p:spPr bwMode="auto">
          <a:xfrm>
            <a:off x="577755" y="1676400"/>
            <a:ext cx="2235200"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184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200400" y="13716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YNscale</a:t>
            </a:r>
          </a:p>
          <a:p>
            <a:pPr lvl="1"/>
            <a:r>
              <a:rPr lang="en-US" dirty="0" smtClean="0"/>
              <a:t>Value statement begins new format</a:t>
            </a:r>
          </a:p>
          <a:p>
            <a:pPr lvl="1"/>
            <a:r>
              <a:rPr lang="en-US" dirty="0" smtClean="0"/>
              <a:t>YNscale is the name of the new format</a:t>
            </a:r>
          </a:p>
          <a:p>
            <a:pPr lvl="1"/>
            <a:r>
              <a:rPr lang="en-US" dirty="0" smtClean="0"/>
              <a:t>Format name </a:t>
            </a:r>
            <a:r>
              <a:rPr lang="en-US" b="1" dirty="0" smtClean="0"/>
              <a:t>does not</a:t>
            </a:r>
            <a:r>
              <a:rPr lang="en-US" dirty="0" smtClean="0"/>
              <a:t> begins with a </a:t>
            </a:r>
            <a:r>
              <a:rPr lang="en-US" b="1" dirty="0" smtClean="0"/>
              <a:t>$</a:t>
            </a:r>
            <a:r>
              <a:rPr lang="en-US" dirty="0" smtClean="0"/>
              <a:t> to indicate that the format is to be applied to </a:t>
            </a:r>
            <a:r>
              <a:rPr lang="en-US" b="1" dirty="0" smtClean="0"/>
              <a:t>Numeric</a:t>
            </a:r>
            <a:r>
              <a:rPr lang="en-US" dirty="0" smtClean="0"/>
              <a:t> data</a:t>
            </a:r>
          </a:p>
          <a:p>
            <a:pPr>
              <a:buNone/>
            </a:pPr>
            <a:endParaRPr lang="en-US" dirty="0" smtClean="0"/>
          </a:p>
        </p:txBody>
      </p:sp>
      <p:pic>
        <p:nvPicPr>
          <p:cNvPr id="1027" name="Picture 3"/>
          <p:cNvPicPr>
            <a:picLocks noChangeAspect="1" noChangeArrowheads="1"/>
          </p:cNvPicPr>
          <p:nvPr/>
        </p:nvPicPr>
        <p:blipFill>
          <a:blip r:embed="rId2" cstate="print"/>
          <a:srcRect l="18750" t="25782" r="68125" b="59375"/>
          <a:stretch>
            <a:fillRect/>
          </a:stretch>
        </p:blipFill>
        <p:spPr bwMode="auto">
          <a:xfrm>
            <a:off x="685800" y="1600200"/>
            <a:ext cx="2133600" cy="1930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35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242481" y="14478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$groupdata</a:t>
            </a:r>
          </a:p>
          <a:p>
            <a:pPr lvl="1"/>
            <a:r>
              <a:rPr lang="en-US" dirty="0" smtClean="0"/>
              <a:t>Can use formats to group data</a:t>
            </a:r>
          </a:p>
          <a:p>
            <a:pPr lvl="1"/>
            <a:r>
              <a:rPr lang="en-US" dirty="0" smtClean="0"/>
              <a:t>Groups must be mutually exclusive</a:t>
            </a:r>
          </a:p>
          <a:p>
            <a:pPr lvl="2"/>
            <a:r>
              <a:rPr lang="en-US" dirty="0" smtClean="0"/>
              <a:t>Unless using multilabel formats</a:t>
            </a:r>
          </a:p>
          <a:p>
            <a:pPr lvl="1"/>
            <a:r>
              <a:rPr lang="en-US" dirty="0" smtClean="0"/>
              <a:t>Can group either character and numeric data</a:t>
            </a:r>
          </a:p>
          <a:p>
            <a:pPr>
              <a:buNone/>
            </a:pPr>
            <a:endParaRPr lang="en-US" dirty="0" smtClean="0"/>
          </a:p>
        </p:txBody>
      </p:sp>
      <p:pic>
        <p:nvPicPr>
          <p:cNvPr id="4098" name="Picture 2"/>
          <p:cNvPicPr>
            <a:picLocks noChangeAspect="1" noChangeArrowheads="1"/>
          </p:cNvPicPr>
          <p:nvPr/>
        </p:nvPicPr>
        <p:blipFill>
          <a:blip r:embed="rId2" cstate="print"/>
          <a:srcRect l="18750" t="54688" r="56875" b="32812"/>
          <a:stretch>
            <a:fillRect/>
          </a:stretch>
        </p:blipFill>
        <p:spPr bwMode="auto">
          <a:xfrm>
            <a:off x="304800" y="1905000"/>
            <a:ext cx="2971800" cy="1219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03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276600" y="12954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$grades</a:t>
            </a:r>
          </a:p>
          <a:p>
            <a:pPr lvl="1"/>
            <a:r>
              <a:rPr lang="en-US" dirty="0" smtClean="0"/>
              <a:t>Can use lists or ranges in the input values</a:t>
            </a:r>
          </a:p>
          <a:p>
            <a:pPr lvl="1"/>
            <a:r>
              <a:rPr lang="en-US" dirty="0" smtClean="0"/>
              <a:t>Can create a formatted value for missing data</a:t>
            </a:r>
          </a:p>
          <a:p>
            <a:pPr lvl="2"/>
            <a:r>
              <a:rPr lang="en-US" dirty="0" smtClean="0"/>
              <a:t>Blanks for character </a:t>
            </a:r>
            <a:r>
              <a:rPr lang="en-US" sz="1600" b="1" dirty="0" smtClean="0">
                <a:solidFill>
                  <a:srgbClr val="800080"/>
                </a:solidFill>
                <a:latin typeface="Courier New"/>
              </a:rPr>
              <a:t>' '</a:t>
            </a:r>
            <a:r>
              <a:rPr lang="en-US" sz="1600" b="1" dirty="0" smtClean="0">
                <a:solidFill>
                  <a:srgbClr val="000000"/>
                </a:solidFill>
                <a:latin typeface="Courier New"/>
              </a:rPr>
              <a:t> = </a:t>
            </a:r>
            <a:r>
              <a:rPr lang="en-US" sz="1600" b="1" dirty="0" smtClean="0">
                <a:solidFill>
                  <a:srgbClr val="800080"/>
                </a:solidFill>
                <a:latin typeface="Courier New"/>
              </a:rPr>
              <a:t>'Missing'</a:t>
            </a:r>
            <a:endParaRPr lang="en-US" b="1" dirty="0" smtClean="0"/>
          </a:p>
          <a:p>
            <a:pPr lvl="2"/>
            <a:r>
              <a:rPr lang="en-US" dirty="0" smtClean="0"/>
              <a:t>Periods for numeric </a:t>
            </a:r>
            <a:r>
              <a:rPr lang="en-US" sz="1600" b="1" dirty="0" smtClean="0">
                <a:solidFill>
                  <a:srgbClr val="008080"/>
                </a:solidFill>
                <a:latin typeface="Courier New"/>
              </a:rPr>
              <a:t>.</a:t>
            </a:r>
            <a:r>
              <a:rPr lang="en-US" sz="1600" b="1" dirty="0" smtClean="0">
                <a:solidFill>
                  <a:srgbClr val="000000"/>
                </a:solidFill>
                <a:latin typeface="Courier New"/>
              </a:rPr>
              <a:t> = </a:t>
            </a:r>
            <a:r>
              <a:rPr lang="en-US" sz="1600" b="1" dirty="0" smtClean="0">
                <a:solidFill>
                  <a:srgbClr val="800080"/>
                </a:solidFill>
                <a:latin typeface="Courier New"/>
              </a:rPr>
              <a:t>'Missing'</a:t>
            </a:r>
          </a:p>
          <a:p>
            <a:pPr lvl="1"/>
            <a:r>
              <a:rPr lang="en-US" dirty="0" smtClean="0"/>
              <a:t>Can use</a:t>
            </a:r>
            <a:r>
              <a:rPr lang="en-US" sz="2400" dirty="0" smtClean="0">
                <a:solidFill>
                  <a:srgbClr val="000000"/>
                </a:solidFill>
                <a:latin typeface="Courier New"/>
              </a:rPr>
              <a:t> </a:t>
            </a:r>
            <a:r>
              <a:rPr lang="en-US" sz="2400" b="1" dirty="0" smtClean="0">
                <a:solidFill>
                  <a:srgbClr val="000000"/>
                </a:solidFill>
                <a:latin typeface="Courier New"/>
              </a:rPr>
              <a:t>other</a:t>
            </a:r>
            <a:r>
              <a:rPr lang="en-US" sz="2400" dirty="0" smtClean="0">
                <a:solidFill>
                  <a:srgbClr val="000000"/>
                </a:solidFill>
                <a:latin typeface="Courier New"/>
              </a:rPr>
              <a:t> </a:t>
            </a:r>
            <a:r>
              <a:rPr lang="en-US" dirty="0" smtClean="0"/>
              <a:t>or</a:t>
            </a:r>
            <a:r>
              <a:rPr lang="en-US" dirty="0" smtClean="0">
                <a:latin typeface="Courier New" pitchFamily="49" charset="0"/>
                <a:cs typeface="Courier New" pitchFamily="49" charset="0"/>
              </a:rPr>
              <a:t> </a:t>
            </a:r>
            <a:r>
              <a:rPr lang="en-US" sz="2400" b="1" dirty="0" smtClean="0">
                <a:latin typeface="Courier New" pitchFamily="49" charset="0"/>
                <a:cs typeface="Courier New" pitchFamily="49" charset="0"/>
              </a:rPr>
              <a:t>else</a:t>
            </a:r>
            <a:r>
              <a:rPr lang="en-US" dirty="0" smtClean="0">
                <a:latin typeface="Courier New" pitchFamily="49" charset="0"/>
                <a:cs typeface="Courier New" pitchFamily="49" charset="0"/>
              </a:rPr>
              <a:t> </a:t>
            </a:r>
            <a:r>
              <a:rPr lang="en-US" dirty="0" smtClean="0"/>
              <a:t>option to capture non-specified input values</a:t>
            </a:r>
          </a:p>
          <a:p>
            <a:pPr>
              <a:buNone/>
            </a:pPr>
            <a:endParaRPr lang="en-US" dirty="0" smtClean="0"/>
          </a:p>
        </p:txBody>
      </p:sp>
      <p:pic>
        <p:nvPicPr>
          <p:cNvPr id="5122" name="Picture 2"/>
          <p:cNvPicPr>
            <a:picLocks noChangeAspect="1" noChangeArrowheads="1"/>
          </p:cNvPicPr>
          <p:nvPr/>
        </p:nvPicPr>
        <p:blipFill>
          <a:blip r:embed="rId2" cstate="print"/>
          <a:srcRect l="18750" t="46094" r="60625" b="37500"/>
          <a:stretch>
            <a:fillRect/>
          </a:stretch>
        </p:blipFill>
        <p:spPr bwMode="auto">
          <a:xfrm>
            <a:off x="457200" y="2514600"/>
            <a:ext cx="2514600" cy="160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720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200400" y="12954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age</a:t>
            </a:r>
          </a:p>
          <a:p>
            <a:pPr lvl="1"/>
            <a:r>
              <a:rPr lang="en-US" dirty="0" smtClean="0"/>
              <a:t>Can use </a:t>
            </a:r>
            <a:r>
              <a:rPr lang="en-US" b="1" dirty="0" smtClean="0">
                <a:latin typeface="Courier New" pitchFamily="49" charset="0"/>
                <a:cs typeface="Courier New" pitchFamily="49" charset="0"/>
              </a:rPr>
              <a:t>low</a:t>
            </a:r>
            <a:r>
              <a:rPr lang="en-US" dirty="0" smtClean="0"/>
              <a:t> or </a:t>
            </a:r>
            <a:r>
              <a:rPr lang="en-US" b="1" dirty="0" smtClean="0">
                <a:latin typeface="Courier New" pitchFamily="49" charset="0"/>
                <a:cs typeface="Courier New" pitchFamily="49" charset="0"/>
              </a:rPr>
              <a:t>high</a:t>
            </a:r>
            <a:r>
              <a:rPr lang="en-US" dirty="0" smtClean="0"/>
              <a:t> to capture outer bounds of input values</a:t>
            </a:r>
          </a:p>
          <a:p>
            <a:pPr lvl="1"/>
            <a:endParaRPr lang="en-US" dirty="0" smtClean="0"/>
          </a:p>
          <a:p>
            <a:pPr lvl="1"/>
            <a:r>
              <a:rPr lang="en-US" b="1" dirty="0" smtClean="0"/>
              <a:t>Caution!</a:t>
            </a:r>
            <a:r>
              <a:rPr lang="en-US" dirty="0" smtClean="0"/>
              <a:t>  </a:t>
            </a:r>
            <a:br>
              <a:rPr lang="en-US" dirty="0" smtClean="0"/>
            </a:br>
            <a:r>
              <a:rPr lang="en-US" dirty="0" smtClean="0"/>
              <a:t>Make sure you have clean data!</a:t>
            </a:r>
          </a:p>
          <a:p>
            <a:pPr lvl="2"/>
            <a:r>
              <a:rPr lang="en-US" dirty="0" smtClean="0"/>
              <a:t>What if the input dataset used 255 as their value for missing age?</a:t>
            </a:r>
          </a:p>
          <a:p>
            <a:pPr>
              <a:buNone/>
            </a:pPr>
            <a:endParaRPr lang="en-US" dirty="0" smtClean="0"/>
          </a:p>
        </p:txBody>
      </p:sp>
      <p:pic>
        <p:nvPicPr>
          <p:cNvPr id="6146" name="Picture 2"/>
          <p:cNvPicPr>
            <a:picLocks noChangeAspect="1" noChangeArrowheads="1"/>
          </p:cNvPicPr>
          <p:nvPr/>
        </p:nvPicPr>
        <p:blipFill>
          <a:blip r:embed="rId2" cstate="print"/>
          <a:srcRect l="18750" t="54688" r="60625" b="32031"/>
          <a:stretch>
            <a:fillRect/>
          </a:stretch>
        </p:blipFill>
        <p:spPr bwMode="auto">
          <a:xfrm>
            <a:off x="457200" y="2209800"/>
            <a:ext cx="25146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655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457993" y="9525"/>
            <a:ext cx="82280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97283"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97284"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97285"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7286"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7287"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7288"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7289"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a:t>
                      </a:r>
                      <a:endParaRPr lang="en-US" sz="1100" dirty="0"/>
                    </a:p>
                  </a:txBody>
                  <a:tcPr marT="45700" marB="45700"/>
                </a:tc>
                <a:tc>
                  <a:txBody>
                    <a:bodyPr/>
                    <a:lstStyle/>
                    <a:p>
                      <a:pPr algn="ctr"/>
                      <a:r>
                        <a:rPr lang="en-US" sz="1100" dirty="0" smtClean="0"/>
                        <a:t>.</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371475"/>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1475">
                <a:tc>
                  <a:txBody>
                    <a:bodyPr/>
                    <a:lstStyle/>
                    <a:p>
                      <a:pPr algn="ctr"/>
                      <a:r>
                        <a:rPr lang="en-US" sz="1100" dirty="0" smtClean="0"/>
                        <a:t>Flight</a:t>
                      </a:r>
                      <a:endParaRPr lang="en-US" sz="1100" dirty="0"/>
                    </a:p>
                  </a:txBody>
                  <a:tcPr marT="45798" marB="45798"/>
                </a:tc>
                <a:tc>
                  <a:txBody>
                    <a:bodyPr/>
                    <a:lstStyle/>
                    <a:p>
                      <a:pPr algn="ctr"/>
                      <a:r>
                        <a:rPr lang="en-US" sz="1100" dirty="0" smtClean="0"/>
                        <a:t>Date</a:t>
                      </a:r>
                      <a:endParaRPr lang="en-US" sz="1100" dirty="0"/>
                    </a:p>
                  </a:txBody>
                  <a:tcPr marT="45798" marB="45798"/>
                </a:tc>
                <a:tc>
                  <a:txBody>
                    <a:bodyPr/>
                    <a:lstStyle/>
                    <a:p>
                      <a:pPr algn="ctr"/>
                      <a:r>
                        <a:rPr lang="en-US" sz="1100" dirty="0" err="1" smtClean="0"/>
                        <a:t>Dest</a:t>
                      </a:r>
                      <a:endParaRPr lang="en-US" sz="1100" dirty="0"/>
                    </a:p>
                  </a:txBody>
                  <a:tcPr marT="45798" marB="45798"/>
                </a:tc>
                <a:tc>
                  <a:txBody>
                    <a:bodyPr/>
                    <a:lstStyle/>
                    <a:p>
                      <a:pPr algn="ctr"/>
                      <a:r>
                        <a:rPr lang="en-US" sz="1100" dirty="0" err="1" smtClean="0"/>
                        <a:t>FirstClass</a:t>
                      </a:r>
                      <a:endParaRPr lang="en-US" sz="1100" dirty="0"/>
                    </a:p>
                  </a:txBody>
                  <a:tcPr marT="45798" marB="45798"/>
                </a:tc>
                <a:tc>
                  <a:txBody>
                    <a:bodyPr/>
                    <a:lstStyle/>
                    <a:p>
                      <a:pPr algn="ctr"/>
                      <a:r>
                        <a:rPr lang="en-US" sz="1100" dirty="0" smtClean="0"/>
                        <a:t>Economy</a:t>
                      </a:r>
                      <a:endParaRPr lang="en-US" sz="1100" dirty="0"/>
                    </a:p>
                  </a:txBody>
                  <a:tcPr marT="45798" marB="45798"/>
                </a:tc>
                <a:tc>
                  <a:txBody>
                    <a:bodyPr/>
                    <a:lstStyle/>
                    <a:p>
                      <a:pPr algn="ctr"/>
                      <a:r>
                        <a:rPr lang="en-US" sz="1100" dirty="0" smtClean="0"/>
                        <a:t>Total</a:t>
                      </a:r>
                      <a:endParaRPr lang="en-US" sz="1100" dirty="0"/>
                    </a:p>
                  </a:txBody>
                  <a:tcPr marT="45798" marB="45798"/>
                </a:tc>
                <a:tc>
                  <a:txBody>
                    <a:bodyPr/>
                    <a:lstStyle/>
                    <a:p>
                      <a:pPr algn="ctr"/>
                      <a:r>
                        <a:rPr lang="en-US" sz="1100" dirty="0" err="1" smtClean="0"/>
                        <a:t>FirstClass</a:t>
                      </a:r>
                      <a:r>
                        <a:rPr lang="en-US" sz="1100" baseline="0" dirty="0" err="1" smtClean="0"/>
                        <a:t>Full</a:t>
                      </a:r>
                      <a:endParaRPr lang="en-US" sz="1100" dirty="0"/>
                    </a:p>
                  </a:txBody>
                  <a:tcPr marT="45798" marB="45798"/>
                </a:tc>
              </a:tr>
            </a:tbl>
          </a:graphicData>
        </a:graphic>
      </p:graphicFrame>
    </p:spTree>
    <p:extLst>
      <p:ext uri="{BB962C8B-B14F-4D97-AF65-F5344CB8AC3E}">
        <p14:creationId xmlns:p14="http://schemas.microsoft.com/office/powerpoint/2010/main" val="15292461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200400" y="16002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wages</a:t>
            </a:r>
          </a:p>
          <a:p>
            <a:pPr lvl="1"/>
            <a:r>
              <a:rPr lang="en-US" dirty="0" smtClean="0"/>
              <a:t>Watch out for the cracks!</a:t>
            </a:r>
          </a:p>
          <a:p>
            <a:pPr>
              <a:buNone/>
            </a:pPr>
            <a:endParaRPr lang="en-US" dirty="0" smtClean="0"/>
          </a:p>
        </p:txBody>
      </p:sp>
      <p:pic>
        <p:nvPicPr>
          <p:cNvPr id="7170" name="Picture 2"/>
          <p:cNvPicPr>
            <a:picLocks noChangeAspect="1" noChangeArrowheads="1"/>
          </p:cNvPicPr>
          <p:nvPr/>
        </p:nvPicPr>
        <p:blipFill>
          <a:blip r:embed="rId2" cstate="print"/>
          <a:srcRect l="18750" t="28125" r="58750" b="58594"/>
          <a:stretch>
            <a:fillRect/>
          </a:stretch>
        </p:blipFill>
        <p:spPr bwMode="auto">
          <a:xfrm>
            <a:off x="457200" y="2590800"/>
            <a:ext cx="2743200" cy="1295400"/>
          </a:xfrm>
          <a:prstGeom prst="rect">
            <a:avLst/>
          </a:prstGeom>
          <a:ln>
            <a:noFill/>
          </a:ln>
          <a:effectLst>
            <a:outerShdw blurRad="292100" dist="139700" dir="2700000" algn="tl" rotWithShape="0">
              <a:srgbClr val="333333">
                <a:alpha val="65000"/>
              </a:srgbClr>
            </a:outerShdw>
          </a:effectLst>
        </p:spPr>
      </p:pic>
      <p:pic>
        <p:nvPicPr>
          <p:cNvPr id="7171" name="Picture 3"/>
          <p:cNvPicPr>
            <a:picLocks noChangeAspect="1" noChangeArrowheads="1"/>
          </p:cNvPicPr>
          <p:nvPr/>
        </p:nvPicPr>
        <p:blipFill>
          <a:blip r:embed="rId3" cstate="print"/>
          <a:srcRect l="41875" t="6250" r="38750" b="75781"/>
          <a:stretch>
            <a:fillRect/>
          </a:stretch>
        </p:blipFill>
        <p:spPr bwMode="auto">
          <a:xfrm>
            <a:off x="4038600" y="4038600"/>
            <a:ext cx="2362200" cy="1752600"/>
          </a:xfrm>
          <a:prstGeom prst="rect">
            <a:avLst/>
          </a:prstGeom>
          <a:ln>
            <a:noFill/>
          </a:ln>
          <a:effectLst>
            <a:outerShdw blurRad="292100" dist="139700" dir="2700000" algn="tl" rotWithShape="0">
              <a:srgbClr val="333333">
                <a:alpha val="65000"/>
              </a:srgbClr>
            </a:outerShdw>
          </a:effectLst>
        </p:spPr>
      </p:pic>
      <p:sp>
        <p:nvSpPr>
          <p:cNvPr id="7" name="Right Arrow Callout 6"/>
          <p:cNvSpPr/>
          <p:nvPr/>
        </p:nvSpPr>
        <p:spPr>
          <a:xfrm flipH="1">
            <a:off x="6248400" y="4572000"/>
            <a:ext cx="2667000" cy="457200"/>
          </a:xfrm>
          <a:prstGeom prst="rightArrowCallout">
            <a:avLst>
              <a:gd name="adj1" fmla="val 25000"/>
              <a:gd name="adj2" fmla="val 25000"/>
              <a:gd name="adj3" fmla="val 25000"/>
              <a:gd name="adj4" fmla="val 7370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chemeClr val="bg1"/>
                </a:solidFill>
              </a:rPr>
              <a:t>Oops!</a:t>
            </a:r>
            <a:endParaRPr lang="en-US" b="1" dirty="0">
              <a:solidFill>
                <a:schemeClr val="bg1"/>
              </a:solidFill>
            </a:endParaRPr>
          </a:p>
        </p:txBody>
      </p:sp>
      <p:sp>
        <p:nvSpPr>
          <p:cNvPr id="9" name="Right Arrow Callout 8"/>
          <p:cNvSpPr/>
          <p:nvPr/>
        </p:nvSpPr>
        <p:spPr>
          <a:xfrm flipH="1">
            <a:off x="6248400" y="5105400"/>
            <a:ext cx="2667000" cy="457200"/>
          </a:xfrm>
          <a:prstGeom prst="rightArrowCallout">
            <a:avLst>
              <a:gd name="adj1" fmla="val 25000"/>
              <a:gd name="adj2" fmla="val 25000"/>
              <a:gd name="adj3" fmla="val 25000"/>
              <a:gd name="adj4" fmla="val 73704"/>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smtClean="0">
                <a:solidFill>
                  <a:schemeClr val="bg1"/>
                </a:solidFill>
              </a:rPr>
              <a:t>Whoops!</a:t>
            </a:r>
            <a:endParaRPr lang="en-US" b="1" dirty="0">
              <a:solidFill>
                <a:schemeClr val="bg1"/>
              </a:solidFill>
            </a:endParaRPr>
          </a:p>
        </p:txBody>
      </p:sp>
    </p:spTree>
    <p:extLst>
      <p:ext uri="{BB962C8B-B14F-4D97-AF65-F5344CB8AC3E}">
        <p14:creationId xmlns:p14="http://schemas.microsoft.com/office/powerpoint/2010/main" val="299995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7"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PROC Format</a:t>
            </a:r>
            <a:endParaRPr lang="en-US" dirty="0"/>
          </a:p>
        </p:txBody>
      </p:sp>
      <p:sp>
        <p:nvSpPr>
          <p:cNvPr id="8" name="Content Placeholder 2"/>
          <p:cNvSpPr>
            <a:spLocks noGrp="1"/>
          </p:cNvSpPr>
          <p:nvPr>
            <p:ph idx="1"/>
          </p:nvPr>
        </p:nvSpPr>
        <p:spPr>
          <a:xfrm>
            <a:off x="3174242" y="1371600"/>
            <a:ext cx="5565648" cy="4724400"/>
          </a:xfrm>
        </p:spPr>
        <p:txBody>
          <a:bodyPr>
            <a:normAutofit/>
          </a:bodyPr>
          <a:lstStyle/>
          <a:p>
            <a:r>
              <a:rPr lang="en-US" sz="3200" dirty="0" smtClean="0">
                <a:solidFill>
                  <a:srgbClr val="0000FF"/>
                </a:solidFill>
                <a:latin typeface="Courier New"/>
              </a:rPr>
              <a:t>value</a:t>
            </a:r>
            <a:r>
              <a:rPr lang="en-US" sz="3200" dirty="0" smtClean="0">
                <a:solidFill>
                  <a:srgbClr val="000000"/>
                </a:solidFill>
                <a:latin typeface="Courier New"/>
              </a:rPr>
              <a:t> wages</a:t>
            </a:r>
          </a:p>
          <a:p>
            <a:pPr lvl="1"/>
            <a:r>
              <a:rPr lang="en-US" dirty="0" smtClean="0"/>
              <a:t>Solution: Use &lt; symbol</a:t>
            </a:r>
          </a:p>
          <a:p>
            <a:pPr lvl="1"/>
            <a:r>
              <a:rPr lang="en-US" dirty="0" smtClean="0"/>
              <a:t>Up to, but excluding, listed value</a:t>
            </a:r>
          </a:p>
          <a:p>
            <a:pPr lvl="1"/>
            <a:r>
              <a:rPr lang="en-US" dirty="0" smtClean="0"/>
              <a:t>Can be used on either side of the dash</a:t>
            </a:r>
          </a:p>
          <a:p>
            <a:pPr>
              <a:buNone/>
            </a:pPr>
            <a:endParaRPr lang="en-US" dirty="0" smtClean="0"/>
          </a:p>
        </p:txBody>
      </p:sp>
      <p:pic>
        <p:nvPicPr>
          <p:cNvPr id="1026" name="Picture 2"/>
          <p:cNvPicPr>
            <a:picLocks noChangeAspect="1" noChangeArrowheads="1"/>
          </p:cNvPicPr>
          <p:nvPr/>
        </p:nvPicPr>
        <p:blipFill>
          <a:blip r:embed="rId2" cstate="print"/>
          <a:srcRect l="18750" t="29688" r="58750" b="57031"/>
          <a:stretch>
            <a:fillRect/>
          </a:stretch>
        </p:blipFill>
        <p:spPr bwMode="auto">
          <a:xfrm>
            <a:off x="457200" y="1676400"/>
            <a:ext cx="2743200" cy="12954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cstate="print"/>
          <a:srcRect l="41250" t="6250" r="38750" b="75781"/>
          <a:stretch>
            <a:fillRect/>
          </a:stretch>
        </p:blipFill>
        <p:spPr bwMode="auto">
          <a:xfrm>
            <a:off x="4038600" y="4114800"/>
            <a:ext cx="2438400" cy="1752600"/>
          </a:xfrm>
          <a:prstGeom prst="rect">
            <a:avLst/>
          </a:prstGeom>
          <a:ln>
            <a:noFill/>
          </a:ln>
          <a:effectLst>
            <a:outerShdw blurRad="292100" dist="139700" dir="2700000" algn="tl" rotWithShape="0">
              <a:srgbClr val="333333">
                <a:alpha val="65000"/>
              </a:srgbClr>
            </a:outerShdw>
          </a:effectLst>
        </p:spPr>
      </p:pic>
      <p:sp>
        <p:nvSpPr>
          <p:cNvPr id="10" name="Up Arrow Callout 9"/>
          <p:cNvSpPr/>
          <p:nvPr/>
        </p:nvSpPr>
        <p:spPr>
          <a:xfrm>
            <a:off x="304800" y="2667000"/>
            <a:ext cx="3276600" cy="2590800"/>
          </a:xfrm>
          <a:prstGeom prst="up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bg1"/>
                </a:solidFill>
                <a:latin typeface="Courier New"/>
              </a:rPr>
              <a:t>“600&lt;-high”</a:t>
            </a:r>
            <a:r>
              <a:rPr lang="en-US" b="1" dirty="0" smtClean="0">
                <a:solidFill>
                  <a:schemeClr val="bg1"/>
                </a:solidFill>
              </a:rPr>
              <a:t> </a:t>
            </a:r>
          </a:p>
          <a:p>
            <a:pPr algn="ctr"/>
            <a:r>
              <a:rPr lang="en-US" b="1" dirty="0" smtClean="0">
                <a:solidFill>
                  <a:schemeClr val="bg1"/>
                </a:solidFill>
              </a:rPr>
              <a:t>means “600.000000..01 through upper limit”</a:t>
            </a:r>
            <a:endParaRPr lang="en-US" dirty="0">
              <a:solidFill>
                <a:schemeClr val="bg1"/>
              </a:solidFill>
            </a:endParaRPr>
          </a:p>
        </p:txBody>
      </p:sp>
    </p:spTree>
    <p:extLst>
      <p:ext uri="{BB962C8B-B14F-4D97-AF65-F5344CB8AC3E}">
        <p14:creationId xmlns:p14="http://schemas.microsoft.com/office/powerpoint/2010/main" val="374291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Using Formats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166534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3536476"/>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Use a </a:t>
            </a:r>
            <a:r>
              <a:rPr lang="en-US" b="1" dirty="0" smtClean="0">
                <a:solidFill>
                  <a:srgbClr val="0000FF"/>
                </a:solidFill>
                <a:latin typeface="Courier New"/>
              </a:rPr>
              <a:t>format</a:t>
            </a:r>
            <a:r>
              <a:rPr lang="en-US" b="1" dirty="0" smtClean="0"/>
              <a:t> statement to apply formats in PROC steps</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6146" name="Picture 2"/>
          <p:cNvPicPr>
            <a:picLocks noChangeAspect="1" noChangeArrowheads="1"/>
          </p:cNvPicPr>
          <p:nvPr/>
        </p:nvPicPr>
        <p:blipFill>
          <a:blip r:embed="rId2" cstate="print"/>
          <a:srcRect l="15625" t="10938" r="58125" b="67187"/>
          <a:stretch>
            <a:fillRect/>
          </a:stretch>
        </p:blipFill>
        <p:spPr bwMode="auto">
          <a:xfrm>
            <a:off x="2815988" y="1066800"/>
            <a:ext cx="3200400" cy="2133600"/>
          </a:xfrm>
          <a:prstGeom prst="rect">
            <a:avLst/>
          </a:prstGeom>
          <a:ln>
            <a:noFill/>
          </a:ln>
          <a:effectLst>
            <a:outerShdw blurRad="292100" dist="139700" dir="2700000" algn="tl" rotWithShape="0">
              <a:srgbClr val="333333">
                <a:alpha val="65000"/>
              </a:srgbClr>
            </a:outerShdw>
          </a:effectLst>
        </p:spPr>
      </p:pic>
      <p:sp>
        <p:nvSpPr>
          <p:cNvPr id="9" name="Oval 8"/>
          <p:cNvSpPr/>
          <p:nvPr/>
        </p:nvSpPr>
        <p:spPr>
          <a:xfrm>
            <a:off x="2815988" y="2438400"/>
            <a:ext cx="2895600" cy="7620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5513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33333" y="38100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Output with $Gender format applied to gender variable</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3074" name="Picture 2"/>
          <p:cNvPicPr>
            <a:picLocks noChangeAspect="1" noChangeArrowheads="1"/>
          </p:cNvPicPr>
          <p:nvPr/>
        </p:nvPicPr>
        <p:blipFill>
          <a:blip r:embed="rId2" cstate="print"/>
          <a:srcRect l="36875" t="6250" r="35000" b="80469"/>
          <a:stretch>
            <a:fillRect/>
          </a:stretch>
        </p:blipFill>
        <p:spPr bwMode="auto">
          <a:xfrm>
            <a:off x="2286000" y="1752600"/>
            <a:ext cx="4648200" cy="1295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78221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l="15625" t="10156" r="53750" b="65625"/>
          <a:stretch>
            <a:fillRect/>
          </a:stretch>
        </p:blipFill>
        <p:spPr bwMode="auto">
          <a:xfrm>
            <a:off x="2606722" y="1371600"/>
            <a:ext cx="3733800" cy="23622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131058" y="40386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Can apply more than one format in a single </a:t>
            </a:r>
            <a:r>
              <a:rPr lang="en-US" b="1" dirty="0" smtClean="0">
                <a:solidFill>
                  <a:srgbClr val="0000FF"/>
                </a:solidFill>
                <a:latin typeface="Courier New"/>
              </a:rPr>
              <a:t>format</a:t>
            </a:r>
            <a:r>
              <a:rPr lang="en-US" b="1" dirty="0" smtClean="0"/>
              <a:t> statement</a:t>
            </a:r>
          </a:p>
        </p:txBody>
      </p:sp>
      <p:sp>
        <p:nvSpPr>
          <p:cNvPr id="6" name="Title 1"/>
          <p:cNvSpPr>
            <a:spLocks noGrp="1"/>
          </p:cNvSpPr>
          <p:nvPr>
            <p:ph type="title"/>
          </p:nvPr>
        </p:nvSpPr>
        <p:spPr/>
        <p:txBody>
          <a:bodyPr/>
          <a:lstStyle/>
          <a:p>
            <a:r>
              <a:rPr lang="en-US" dirty="0" smtClean="0"/>
              <a:t>Using formats</a:t>
            </a:r>
            <a:endParaRPr lang="en-US" dirty="0"/>
          </a:p>
        </p:txBody>
      </p:sp>
    </p:spTree>
    <p:extLst>
      <p:ext uri="{BB962C8B-B14F-4D97-AF65-F5344CB8AC3E}">
        <p14:creationId xmlns:p14="http://schemas.microsoft.com/office/powerpoint/2010/main" val="276291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35433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Output with formats applied to every variable</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8194" name="Picture 2"/>
          <p:cNvPicPr>
            <a:picLocks noChangeAspect="1" noChangeArrowheads="1"/>
          </p:cNvPicPr>
          <p:nvPr/>
        </p:nvPicPr>
        <p:blipFill>
          <a:blip r:embed="rId2" cstate="print"/>
          <a:srcRect l="30000" t="6250" r="33125" b="81250"/>
          <a:stretch>
            <a:fillRect/>
          </a:stretch>
        </p:blipFill>
        <p:spPr bwMode="auto">
          <a:xfrm>
            <a:off x="2296236" y="1752600"/>
            <a:ext cx="4714164" cy="1219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09776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4572000"/>
            <a:ext cx="6858000" cy="1219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Formats applied in a PROC step only apply to that PROC step</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9218" name="Picture 2"/>
          <p:cNvPicPr>
            <a:picLocks noChangeAspect="1" noChangeArrowheads="1"/>
          </p:cNvPicPr>
          <p:nvPr/>
        </p:nvPicPr>
        <p:blipFill>
          <a:blip r:embed="rId2" cstate="print"/>
          <a:srcRect l="15625" t="10938" r="54375" b="57031"/>
          <a:stretch>
            <a:fillRect/>
          </a:stretch>
        </p:blipFill>
        <p:spPr bwMode="auto">
          <a:xfrm>
            <a:off x="2590800" y="1100351"/>
            <a:ext cx="3657600" cy="3124200"/>
          </a:xfrm>
          <a:prstGeom prst="rect">
            <a:avLst/>
          </a:prstGeom>
          <a:ln>
            <a:noFill/>
          </a:ln>
          <a:effectLst>
            <a:outerShdw blurRad="292100" dist="139700" dir="2700000" algn="tl" rotWithShape="0">
              <a:srgbClr val="333333">
                <a:alpha val="65000"/>
              </a:srgbClr>
            </a:outerShdw>
          </a:effectLst>
        </p:spPr>
      </p:pic>
      <p:sp>
        <p:nvSpPr>
          <p:cNvPr id="8" name="Oval 7"/>
          <p:cNvSpPr/>
          <p:nvPr/>
        </p:nvSpPr>
        <p:spPr>
          <a:xfrm>
            <a:off x="2565779" y="3276600"/>
            <a:ext cx="2895600" cy="94795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97106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90600" y="34290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Second PROC Print step with no formats applied</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10242" name="Picture 2"/>
          <p:cNvPicPr>
            <a:picLocks noChangeAspect="1" noChangeArrowheads="1"/>
          </p:cNvPicPr>
          <p:nvPr/>
        </p:nvPicPr>
        <p:blipFill>
          <a:blip r:embed="rId2" cstate="print"/>
          <a:srcRect l="33125" t="6250" r="36875" b="78906"/>
          <a:stretch>
            <a:fillRect/>
          </a:stretch>
        </p:blipFill>
        <p:spPr bwMode="auto">
          <a:xfrm>
            <a:off x="2743200" y="1498979"/>
            <a:ext cx="3657600" cy="1447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34433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38100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Formats can also be applied in a DATA step</a:t>
            </a:r>
          </a:p>
          <a:p>
            <a:pPr algn="ctr"/>
            <a:endParaRPr lang="en-US" b="1" dirty="0" smtClean="0"/>
          </a:p>
          <a:p>
            <a:pPr algn="ctr"/>
            <a:r>
              <a:rPr lang="en-US" b="1" dirty="0" smtClean="0"/>
              <a:t>Unlike a PROC step, format statements in a DATA step will </a:t>
            </a:r>
            <a:br>
              <a:rPr lang="en-US" b="1" dirty="0" smtClean="0"/>
            </a:br>
            <a:r>
              <a:rPr lang="en-US" b="1" i="1" dirty="0" smtClean="0"/>
              <a:t>permanently</a:t>
            </a:r>
            <a:r>
              <a:rPr lang="en-US" b="1" dirty="0" smtClean="0"/>
              <a:t> associate the format with the variable</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11266" name="Picture 2"/>
          <p:cNvPicPr>
            <a:picLocks noChangeAspect="1" noChangeArrowheads="1"/>
          </p:cNvPicPr>
          <p:nvPr/>
        </p:nvPicPr>
        <p:blipFill>
          <a:blip r:embed="rId2" cstate="print"/>
          <a:srcRect l="15625" t="9376" r="54375" b="68750"/>
          <a:stretch>
            <a:fillRect/>
          </a:stretch>
        </p:blipFill>
        <p:spPr bwMode="auto">
          <a:xfrm>
            <a:off x="2590800" y="1219200"/>
            <a:ext cx="3657600" cy="2133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552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471055" y="37234"/>
            <a:ext cx="82280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a:solidFill>
                  <a:srgbClr val="FFFFFF"/>
                </a:solidFill>
              </a:rPr>
              <a:t>Data Set Processing</a:t>
            </a:r>
          </a:p>
        </p:txBody>
      </p:sp>
      <p:sp>
        <p:nvSpPr>
          <p:cNvPr id="99331"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99332"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99333"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9334"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9335"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9336"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99337"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371475"/>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1475">
                <a:tc>
                  <a:txBody>
                    <a:bodyPr/>
                    <a:lstStyle/>
                    <a:p>
                      <a:pPr algn="ctr"/>
                      <a:r>
                        <a:rPr lang="en-US" sz="1100" dirty="0" smtClean="0"/>
                        <a:t>Flight</a:t>
                      </a:r>
                      <a:endParaRPr lang="en-US" sz="1100" dirty="0"/>
                    </a:p>
                  </a:txBody>
                  <a:tcPr marT="45798" marB="45798"/>
                </a:tc>
                <a:tc>
                  <a:txBody>
                    <a:bodyPr/>
                    <a:lstStyle/>
                    <a:p>
                      <a:pPr algn="ctr"/>
                      <a:r>
                        <a:rPr lang="en-US" sz="1100" dirty="0" smtClean="0"/>
                        <a:t>Date</a:t>
                      </a:r>
                      <a:endParaRPr lang="en-US" sz="1100" dirty="0"/>
                    </a:p>
                  </a:txBody>
                  <a:tcPr marT="45798" marB="45798"/>
                </a:tc>
                <a:tc>
                  <a:txBody>
                    <a:bodyPr/>
                    <a:lstStyle/>
                    <a:p>
                      <a:pPr algn="ctr"/>
                      <a:r>
                        <a:rPr lang="en-US" sz="1100" dirty="0" err="1" smtClean="0"/>
                        <a:t>Dest</a:t>
                      </a:r>
                      <a:endParaRPr lang="en-US" sz="1100" dirty="0"/>
                    </a:p>
                  </a:txBody>
                  <a:tcPr marT="45798" marB="45798"/>
                </a:tc>
                <a:tc>
                  <a:txBody>
                    <a:bodyPr/>
                    <a:lstStyle/>
                    <a:p>
                      <a:pPr algn="ctr"/>
                      <a:r>
                        <a:rPr lang="en-US" sz="1100" dirty="0" err="1" smtClean="0"/>
                        <a:t>FirstClass</a:t>
                      </a:r>
                      <a:endParaRPr lang="en-US" sz="1100" dirty="0"/>
                    </a:p>
                  </a:txBody>
                  <a:tcPr marT="45798" marB="45798"/>
                </a:tc>
                <a:tc>
                  <a:txBody>
                    <a:bodyPr/>
                    <a:lstStyle/>
                    <a:p>
                      <a:pPr algn="ctr"/>
                      <a:r>
                        <a:rPr lang="en-US" sz="1100" dirty="0" smtClean="0"/>
                        <a:t>Economy</a:t>
                      </a:r>
                      <a:endParaRPr lang="en-US" sz="1100" dirty="0"/>
                    </a:p>
                  </a:txBody>
                  <a:tcPr marT="45798" marB="45798"/>
                </a:tc>
                <a:tc>
                  <a:txBody>
                    <a:bodyPr/>
                    <a:lstStyle/>
                    <a:p>
                      <a:pPr algn="ctr"/>
                      <a:r>
                        <a:rPr lang="en-US" sz="1100" dirty="0" smtClean="0"/>
                        <a:t>Total</a:t>
                      </a:r>
                      <a:endParaRPr lang="en-US" sz="1100" dirty="0"/>
                    </a:p>
                  </a:txBody>
                  <a:tcPr marT="45798" marB="45798"/>
                </a:tc>
                <a:tc>
                  <a:txBody>
                    <a:bodyPr/>
                    <a:lstStyle/>
                    <a:p>
                      <a:pPr algn="ctr"/>
                      <a:r>
                        <a:rPr lang="en-US" sz="1100" dirty="0" err="1" smtClean="0"/>
                        <a:t>FirstClass</a:t>
                      </a:r>
                      <a:r>
                        <a:rPr lang="en-US" sz="1100" baseline="0" dirty="0" err="1" smtClean="0"/>
                        <a:t>Full</a:t>
                      </a:r>
                      <a:endParaRPr lang="en-US" sz="1100" dirty="0"/>
                    </a:p>
                  </a:txBody>
                  <a:tcPr marT="45798" marB="45798"/>
                </a:tc>
              </a:tr>
            </a:tbl>
          </a:graphicData>
        </a:graphic>
      </p:graphicFrame>
    </p:spTree>
    <p:extLst>
      <p:ext uri="{BB962C8B-B14F-4D97-AF65-F5344CB8AC3E}">
        <p14:creationId xmlns:p14="http://schemas.microsoft.com/office/powerpoint/2010/main" val="3452452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l="26875" t="35938" r="28750" b="42187"/>
          <a:stretch>
            <a:fillRect/>
          </a:stretch>
        </p:blipFill>
        <p:spPr bwMode="auto">
          <a:xfrm>
            <a:off x="1651948" y="1447800"/>
            <a:ext cx="5410200" cy="2133600"/>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104900" y="42672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PROC Contents of work.test</a:t>
            </a:r>
          </a:p>
          <a:p>
            <a:pPr algn="ctr"/>
            <a:endParaRPr lang="en-US" b="1" dirty="0" smtClean="0"/>
          </a:p>
          <a:p>
            <a:pPr algn="ctr"/>
            <a:r>
              <a:rPr lang="en-US" b="1" dirty="0" smtClean="0"/>
              <a:t>Formats become part of the attributes of the dataset</a:t>
            </a:r>
          </a:p>
        </p:txBody>
      </p:sp>
      <p:sp>
        <p:nvSpPr>
          <p:cNvPr id="6" name="Title 1"/>
          <p:cNvSpPr>
            <a:spLocks noGrp="1"/>
          </p:cNvSpPr>
          <p:nvPr>
            <p:ph type="title"/>
          </p:nvPr>
        </p:nvSpPr>
        <p:spPr/>
        <p:txBody>
          <a:bodyPr/>
          <a:lstStyle/>
          <a:p>
            <a:r>
              <a:rPr lang="en-US" dirty="0" smtClean="0"/>
              <a:t>Using formats</a:t>
            </a:r>
            <a:endParaRPr lang="en-US" dirty="0"/>
          </a:p>
        </p:txBody>
      </p:sp>
      <p:sp>
        <p:nvSpPr>
          <p:cNvPr id="8" name="Oval 7"/>
          <p:cNvSpPr/>
          <p:nvPr/>
        </p:nvSpPr>
        <p:spPr>
          <a:xfrm>
            <a:off x="4669809" y="2209800"/>
            <a:ext cx="1524000" cy="1371600"/>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86506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41148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Even if formats have been applied in a DATA step, they can be temporarily superseded by a PROC step</a:t>
            </a:r>
          </a:p>
          <a:p>
            <a:pPr algn="ctr"/>
            <a:r>
              <a:rPr lang="en-US" dirty="0" smtClean="0"/>
              <a:t>(or permanently overwritten with another DATA step)</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13314" name="Picture 2"/>
          <p:cNvPicPr>
            <a:picLocks noChangeAspect="1" noChangeArrowheads="1"/>
          </p:cNvPicPr>
          <p:nvPr/>
        </p:nvPicPr>
        <p:blipFill>
          <a:blip r:embed="rId2" cstate="print"/>
          <a:srcRect l="15625" t="10938" r="55625" b="63281"/>
          <a:stretch>
            <a:fillRect/>
          </a:stretch>
        </p:blipFill>
        <p:spPr bwMode="auto">
          <a:xfrm>
            <a:off x="2667000" y="1222612"/>
            <a:ext cx="3505200" cy="2514600"/>
          </a:xfrm>
          <a:prstGeom prst="rect">
            <a:avLst/>
          </a:prstGeom>
          <a:ln>
            <a:noFill/>
          </a:ln>
          <a:effectLst>
            <a:outerShdw blurRad="292100" dist="139700" dir="2700000" algn="tl" rotWithShape="0">
              <a:srgbClr val="333333">
                <a:alpha val="65000"/>
              </a:srgbClr>
            </a:outerShdw>
          </a:effectLst>
        </p:spPr>
      </p:pic>
      <p:sp>
        <p:nvSpPr>
          <p:cNvPr id="8" name="Oval 7"/>
          <p:cNvSpPr/>
          <p:nvPr/>
        </p:nvSpPr>
        <p:spPr>
          <a:xfrm>
            <a:off x="2667000" y="2971800"/>
            <a:ext cx="2438400" cy="765412"/>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11396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312420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PROC Print with </a:t>
            </a:r>
            <a:r>
              <a:rPr lang="en-US" b="1" dirty="0" err="1" smtClean="0">
                <a:solidFill>
                  <a:srgbClr val="008080"/>
                </a:solidFill>
                <a:latin typeface="Courier New"/>
              </a:rPr>
              <a:t>worddate</a:t>
            </a:r>
            <a:r>
              <a:rPr lang="en-US" b="1" dirty="0" smtClean="0">
                <a:solidFill>
                  <a:srgbClr val="008080"/>
                </a:solidFill>
                <a:latin typeface="Courier New"/>
              </a:rPr>
              <a:t>.</a:t>
            </a:r>
            <a:r>
              <a:rPr lang="en-US" b="1" dirty="0" smtClean="0"/>
              <a:t> format applied to Date variable</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14338" name="Picture 2"/>
          <p:cNvPicPr>
            <a:picLocks noChangeAspect="1" noChangeArrowheads="1"/>
          </p:cNvPicPr>
          <p:nvPr/>
        </p:nvPicPr>
        <p:blipFill>
          <a:blip r:embed="rId2" cstate="print"/>
          <a:srcRect l="28125" t="7813" r="29375" b="82031"/>
          <a:stretch>
            <a:fillRect/>
          </a:stretch>
        </p:blipFill>
        <p:spPr bwMode="auto">
          <a:xfrm>
            <a:off x="1104900" y="1333500"/>
            <a:ext cx="6858000"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4123308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22543" y="1295400"/>
            <a:ext cx="2895600" cy="457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Formats can be used to group data in analytical and reporting procedures </a:t>
            </a:r>
          </a:p>
          <a:p>
            <a:pPr algn="ctr"/>
            <a:r>
              <a:rPr lang="en-US" b="1" dirty="0" smtClean="0"/>
              <a:t>(such as PROC Means, PROC Freq, etc.)</a:t>
            </a:r>
          </a:p>
        </p:txBody>
      </p:sp>
      <p:sp>
        <p:nvSpPr>
          <p:cNvPr id="6" name="Title 1"/>
          <p:cNvSpPr>
            <a:spLocks noGrp="1"/>
          </p:cNvSpPr>
          <p:nvPr>
            <p:ph type="title"/>
          </p:nvPr>
        </p:nvSpPr>
        <p:spPr/>
        <p:txBody>
          <a:bodyPr/>
          <a:lstStyle/>
          <a:p>
            <a:r>
              <a:rPr lang="en-US" dirty="0" smtClean="0"/>
              <a:t>Using formats</a:t>
            </a:r>
            <a:endParaRPr lang="en-US" dirty="0"/>
          </a:p>
        </p:txBody>
      </p:sp>
      <p:pic>
        <p:nvPicPr>
          <p:cNvPr id="16386" name="Picture 2"/>
          <p:cNvPicPr>
            <a:picLocks noChangeAspect="1" noChangeArrowheads="1"/>
          </p:cNvPicPr>
          <p:nvPr/>
        </p:nvPicPr>
        <p:blipFill>
          <a:blip r:embed="rId2" cstate="print"/>
          <a:srcRect l="15625" t="25000" r="55625" b="33594"/>
          <a:stretch>
            <a:fillRect/>
          </a:stretch>
        </p:blipFill>
        <p:spPr bwMode="auto">
          <a:xfrm>
            <a:off x="714232" y="1295400"/>
            <a:ext cx="3933967" cy="457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05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Using formats</a:t>
            </a:r>
            <a:endParaRPr lang="en-US" dirty="0"/>
          </a:p>
        </p:txBody>
      </p:sp>
      <p:pic>
        <p:nvPicPr>
          <p:cNvPr id="17410" name="Picture 2"/>
          <p:cNvPicPr>
            <a:picLocks noChangeAspect="1" noChangeArrowheads="1"/>
          </p:cNvPicPr>
          <p:nvPr/>
        </p:nvPicPr>
        <p:blipFill>
          <a:blip r:embed="rId2" cstate="print"/>
          <a:srcRect l="28125" t="8594" r="31875" b="80469"/>
          <a:stretch>
            <a:fillRect/>
          </a:stretch>
        </p:blipFill>
        <p:spPr bwMode="auto">
          <a:xfrm>
            <a:off x="1104900" y="1447800"/>
            <a:ext cx="6858000" cy="152400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1104900" y="3572870"/>
            <a:ext cx="6858000" cy="1752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Analyses will be performed on the formatted values</a:t>
            </a:r>
          </a:p>
        </p:txBody>
      </p:sp>
    </p:spTree>
    <p:extLst>
      <p:ext uri="{BB962C8B-B14F-4D97-AF65-F5344CB8AC3E}">
        <p14:creationId xmlns:p14="http://schemas.microsoft.com/office/powerpoint/2010/main" val="15295406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Using Labels</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710805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labels</a:t>
            </a:r>
            <a:endParaRPr lang="en-US" dirty="0"/>
          </a:p>
        </p:txBody>
      </p:sp>
      <p:sp>
        <p:nvSpPr>
          <p:cNvPr id="3" name="Content Placeholder 2"/>
          <p:cNvSpPr>
            <a:spLocks noGrp="1"/>
          </p:cNvSpPr>
          <p:nvPr>
            <p:ph idx="1"/>
          </p:nvPr>
        </p:nvSpPr>
        <p:spPr>
          <a:xfrm>
            <a:off x="609600" y="1066800"/>
            <a:ext cx="8153400" cy="4724400"/>
          </a:xfrm>
        </p:spPr>
        <p:txBody>
          <a:bodyPr>
            <a:normAutofit/>
          </a:bodyPr>
          <a:lstStyle/>
          <a:p>
            <a:r>
              <a:rPr lang="en-US" dirty="0" smtClean="0"/>
              <a:t>Like formats, labels can be applied to variables in either the DATA or PROC step</a:t>
            </a:r>
          </a:p>
          <a:p>
            <a:pPr lvl="1"/>
            <a:r>
              <a:rPr lang="en-US" dirty="0" smtClean="0"/>
              <a:t>Labels applied in DATA steps (or PROC Datasets) are permanent</a:t>
            </a:r>
          </a:p>
          <a:p>
            <a:pPr lvl="1"/>
            <a:r>
              <a:rPr lang="en-US" dirty="0" smtClean="0"/>
              <a:t>Labels applied in PROC steps only apply within the procedure</a:t>
            </a:r>
          </a:p>
          <a:p>
            <a:r>
              <a:rPr lang="en-US" dirty="0" smtClean="0"/>
              <a:t>Labels are created using the </a:t>
            </a:r>
            <a:r>
              <a:rPr lang="en-US" sz="2800" b="1" dirty="0" smtClean="0">
                <a:solidFill>
                  <a:srgbClr val="0000FF"/>
                </a:solidFill>
                <a:latin typeface="Courier New"/>
              </a:rPr>
              <a:t>label</a:t>
            </a:r>
            <a:r>
              <a:rPr lang="en-US" dirty="0" smtClean="0"/>
              <a:t> statement</a:t>
            </a:r>
          </a:p>
          <a:p>
            <a:r>
              <a:rPr lang="en-US" dirty="0" smtClean="0"/>
              <a:t>Some procedures require additional options to specify use of labels (vs. variable names) in output</a:t>
            </a:r>
          </a:p>
          <a:p>
            <a:endParaRPr lang="en-US" dirty="0" smtClean="0"/>
          </a:p>
          <a:p>
            <a:endParaRPr lang="en-US" dirty="0" smtClean="0"/>
          </a:p>
          <a:p>
            <a:endParaRPr lang="en-US" dirty="0" smtClean="0"/>
          </a:p>
          <a:p>
            <a:pPr>
              <a:buNone/>
            </a:pPr>
            <a:endParaRPr lang="en-US" dirty="0" smtClean="0"/>
          </a:p>
        </p:txBody>
      </p:sp>
    </p:spTree>
    <p:extLst>
      <p:ext uri="{BB962C8B-B14F-4D97-AF65-F5344CB8AC3E}">
        <p14:creationId xmlns:p14="http://schemas.microsoft.com/office/powerpoint/2010/main" val="316381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Using labels</a:t>
            </a:r>
            <a:endParaRPr lang="en-US" dirty="0"/>
          </a:p>
        </p:txBody>
      </p:sp>
      <p:pic>
        <p:nvPicPr>
          <p:cNvPr id="15363" name="Picture 3"/>
          <p:cNvPicPr>
            <a:picLocks noChangeAspect="1" noChangeArrowheads="1"/>
          </p:cNvPicPr>
          <p:nvPr/>
        </p:nvPicPr>
        <p:blipFill>
          <a:blip r:embed="rId2" cstate="print"/>
          <a:srcRect l="15625" t="10938" r="55625" b="57812"/>
          <a:stretch>
            <a:fillRect/>
          </a:stretch>
        </p:blipFill>
        <p:spPr bwMode="auto">
          <a:xfrm>
            <a:off x="2590800" y="2438400"/>
            <a:ext cx="3505200" cy="3048000"/>
          </a:xfrm>
          <a:prstGeom prst="rect">
            <a:avLst/>
          </a:prstGeom>
          <a:ln>
            <a:noFill/>
          </a:ln>
          <a:effectLst>
            <a:outerShdw blurRad="292100" dist="139700" dir="2700000" algn="tl" rotWithShape="0">
              <a:srgbClr val="333333">
                <a:alpha val="65000"/>
              </a:srgbClr>
            </a:outerShdw>
          </a:effectLst>
        </p:spPr>
      </p:pic>
      <p:sp>
        <p:nvSpPr>
          <p:cNvPr id="10" name="Left Arrow Callout 9"/>
          <p:cNvSpPr/>
          <p:nvPr/>
        </p:nvSpPr>
        <p:spPr>
          <a:xfrm>
            <a:off x="5638800" y="3200400"/>
            <a:ext cx="3048000" cy="2895600"/>
          </a:xfrm>
          <a:prstGeom prst="lef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PROC Print requires a </a:t>
            </a:r>
            <a:r>
              <a:rPr lang="en-US" b="1" dirty="0" smtClean="0">
                <a:solidFill>
                  <a:srgbClr val="0000FF"/>
                </a:solidFill>
                <a:latin typeface="Courier New"/>
              </a:rPr>
              <a:t>label</a:t>
            </a:r>
            <a:r>
              <a:rPr lang="en-US" dirty="0" smtClean="0"/>
              <a:t> option when you want to display labels (instead of field names) in the column header</a:t>
            </a:r>
            <a:endParaRPr lang="en-US" dirty="0"/>
          </a:p>
        </p:txBody>
      </p:sp>
      <p:sp>
        <p:nvSpPr>
          <p:cNvPr id="11" name="Right Arrow Callout 10"/>
          <p:cNvSpPr/>
          <p:nvPr/>
        </p:nvSpPr>
        <p:spPr>
          <a:xfrm>
            <a:off x="228600" y="1600200"/>
            <a:ext cx="2667000" cy="2971800"/>
          </a:xfrm>
          <a:prstGeom prst="rightArrow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The </a:t>
            </a:r>
            <a:r>
              <a:rPr lang="en-US" b="1" dirty="0" smtClean="0">
                <a:solidFill>
                  <a:srgbClr val="0000FF"/>
                </a:solidFill>
                <a:latin typeface="Courier New"/>
              </a:rPr>
              <a:t>label</a:t>
            </a:r>
            <a:r>
              <a:rPr lang="en-US" dirty="0" smtClean="0"/>
              <a:t> statement can be used in either a DATA or PROC step</a:t>
            </a:r>
            <a:endParaRPr lang="en-US" dirty="0"/>
          </a:p>
        </p:txBody>
      </p:sp>
    </p:spTree>
    <p:extLst>
      <p:ext uri="{BB962C8B-B14F-4D97-AF65-F5344CB8AC3E}">
        <p14:creationId xmlns:p14="http://schemas.microsoft.com/office/powerpoint/2010/main" val="27150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04900" y="4602707"/>
            <a:ext cx="6858000" cy="1066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Example of a </a:t>
            </a:r>
            <a:r>
              <a:rPr lang="en-US" b="1" dirty="0" smtClean="0">
                <a:solidFill>
                  <a:srgbClr val="0000FF"/>
                </a:solidFill>
                <a:latin typeface="Courier New"/>
              </a:rPr>
              <a:t>label</a:t>
            </a:r>
            <a:r>
              <a:rPr lang="en-US" b="1" dirty="0" smtClean="0"/>
              <a:t> statement</a:t>
            </a:r>
          </a:p>
        </p:txBody>
      </p:sp>
      <p:sp>
        <p:nvSpPr>
          <p:cNvPr id="6" name="Title 1"/>
          <p:cNvSpPr>
            <a:spLocks noGrp="1"/>
          </p:cNvSpPr>
          <p:nvPr>
            <p:ph type="title"/>
          </p:nvPr>
        </p:nvSpPr>
        <p:spPr/>
        <p:txBody>
          <a:bodyPr/>
          <a:lstStyle/>
          <a:p>
            <a:r>
              <a:rPr lang="en-US" dirty="0" smtClean="0"/>
              <a:t>Using labels</a:t>
            </a:r>
            <a:endParaRPr lang="en-US" dirty="0"/>
          </a:p>
        </p:txBody>
      </p:sp>
      <p:pic>
        <p:nvPicPr>
          <p:cNvPr id="15363" name="Picture 3"/>
          <p:cNvPicPr>
            <a:picLocks noChangeAspect="1" noChangeArrowheads="1"/>
          </p:cNvPicPr>
          <p:nvPr/>
        </p:nvPicPr>
        <p:blipFill>
          <a:blip r:embed="rId2" cstate="print"/>
          <a:srcRect l="15625" t="10938" r="55625" b="57812"/>
          <a:stretch>
            <a:fillRect/>
          </a:stretch>
        </p:blipFill>
        <p:spPr bwMode="auto">
          <a:xfrm>
            <a:off x="152399" y="1219200"/>
            <a:ext cx="4080681" cy="3276600"/>
          </a:xfrm>
          <a:prstGeom prst="rect">
            <a:avLst/>
          </a:prstGeom>
          <a:ln>
            <a:noFill/>
          </a:ln>
          <a:effectLst>
            <a:outerShdw blurRad="292100" dist="139700" dir="2700000" algn="tl" rotWithShape="0">
              <a:srgbClr val="333333">
                <a:alpha val="65000"/>
              </a:srgbClr>
            </a:outerShdw>
          </a:effectLst>
        </p:spPr>
      </p:pic>
      <p:pic>
        <p:nvPicPr>
          <p:cNvPr id="15364" name="Picture 4"/>
          <p:cNvPicPr>
            <a:picLocks noChangeAspect="1" noChangeArrowheads="1"/>
          </p:cNvPicPr>
          <p:nvPr/>
        </p:nvPicPr>
        <p:blipFill>
          <a:blip r:embed="rId3" cstate="print"/>
          <a:srcRect l="29375" t="8594" r="33125" b="78906"/>
          <a:stretch>
            <a:fillRect/>
          </a:stretch>
        </p:blipFill>
        <p:spPr bwMode="auto">
          <a:xfrm>
            <a:off x="4343399" y="1803778"/>
            <a:ext cx="4800601" cy="14728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899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1"/>
            <a:ext cx="9144000" cy="990599"/>
          </a:xfrm>
          <a:solidFill>
            <a:srgbClr val="6D97D8"/>
          </a:solidFill>
          <a:effectLst>
            <a:outerShdw blurRad="63500" sx="102000" sy="102000" algn="ctr" rotWithShape="0">
              <a:prstClr val="black">
                <a:alpha val="40000"/>
              </a:prstClr>
            </a:outerShdw>
            <a:reflection blurRad="6350" stA="50000" endA="300" endPos="55500" dist="50800" dir="5400000" sy="-100000" algn="bl" rotWithShape="0"/>
          </a:effectLst>
        </p:spPr>
        <p:txBody>
          <a:bodyPr>
            <a:normAutofit/>
          </a:bodyPr>
          <a:lstStyle/>
          <a:p>
            <a:pPr marL="0" indent="0" algn="ctr">
              <a:buNone/>
            </a:pPr>
            <a:r>
              <a:rPr lang="en-US" sz="3400" dirty="0" smtClean="0">
                <a:effectLst>
                  <a:outerShdw blurRad="63500" sx="102000" sy="102000" algn="ctr" rotWithShape="0">
                    <a:prstClr val="black">
                      <a:alpha val="40000"/>
                    </a:prstClr>
                  </a:outerShdw>
                  <a:reflection blurRad="6350" stA="60000" endA="900" endPos="60000" dist="29997" dir="5400000" sy="-100000" algn="bl" rotWithShape="0"/>
                </a:effectLst>
              </a:rPr>
              <a:t>PROC Dataset</a:t>
            </a:r>
            <a:endParaRPr lang="en-US" sz="3400" dirty="0">
              <a:effectLst>
                <a:outerShdw blurRad="63500" sx="102000" sy="102000" algn="ctr"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122439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457200" y="152400"/>
            <a:ext cx="82280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101379"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101380"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101381"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1382"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1383"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1384"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1385" name="Rectangle 14"/>
          <p:cNvSpPr>
            <a:spLocks noChangeArrowheads="1"/>
          </p:cNvSpPr>
          <p:nvPr/>
        </p:nvSpPr>
        <p:spPr bwMode="auto">
          <a:xfrm>
            <a:off x="0" y="617537"/>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1</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371475"/>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1475">
                <a:tc>
                  <a:txBody>
                    <a:bodyPr/>
                    <a:lstStyle/>
                    <a:p>
                      <a:pPr algn="ctr"/>
                      <a:r>
                        <a:rPr lang="en-US" sz="1100" dirty="0" smtClean="0"/>
                        <a:t>Flight</a:t>
                      </a:r>
                      <a:endParaRPr lang="en-US" sz="1100" dirty="0"/>
                    </a:p>
                  </a:txBody>
                  <a:tcPr marT="45798" marB="45798"/>
                </a:tc>
                <a:tc>
                  <a:txBody>
                    <a:bodyPr/>
                    <a:lstStyle/>
                    <a:p>
                      <a:pPr algn="ctr"/>
                      <a:r>
                        <a:rPr lang="en-US" sz="1100" dirty="0" smtClean="0"/>
                        <a:t>Date</a:t>
                      </a:r>
                      <a:endParaRPr lang="en-US" sz="1100" dirty="0"/>
                    </a:p>
                  </a:txBody>
                  <a:tcPr marT="45798" marB="45798"/>
                </a:tc>
                <a:tc>
                  <a:txBody>
                    <a:bodyPr/>
                    <a:lstStyle/>
                    <a:p>
                      <a:pPr algn="ctr"/>
                      <a:r>
                        <a:rPr lang="en-US" sz="1100" dirty="0" err="1" smtClean="0"/>
                        <a:t>Dest</a:t>
                      </a:r>
                      <a:endParaRPr lang="en-US" sz="1100" dirty="0"/>
                    </a:p>
                  </a:txBody>
                  <a:tcPr marT="45798" marB="45798"/>
                </a:tc>
                <a:tc>
                  <a:txBody>
                    <a:bodyPr/>
                    <a:lstStyle/>
                    <a:p>
                      <a:pPr algn="ctr"/>
                      <a:r>
                        <a:rPr lang="en-US" sz="1100" dirty="0" err="1" smtClean="0"/>
                        <a:t>FirstClass</a:t>
                      </a:r>
                      <a:endParaRPr lang="en-US" sz="1100" dirty="0"/>
                    </a:p>
                  </a:txBody>
                  <a:tcPr marT="45798" marB="45798"/>
                </a:tc>
                <a:tc>
                  <a:txBody>
                    <a:bodyPr/>
                    <a:lstStyle/>
                    <a:p>
                      <a:pPr algn="ctr"/>
                      <a:r>
                        <a:rPr lang="en-US" sz="1100" dirty="0" smtClean="0"/>
                        <a:t>Economy</a:t>
                      </a:r>
                      <a:endParaRPr lang="en-US" sz="1100" dirty="0"/>
                    </a:p>
                  </a:txBody>
                  <a:tcPr marT="45798" marB="45798"/>
                </a:tc>
                <a:tc>
                  <a:txBody>
                    <a:bodyPr/>
                    <a:lstStyle/>
                    <a:p>
                      <a:pPr algn="ctr"/>
                      <a:r>
                        <a:rPr lang="en-US" sz="1100" dirty="0" smtClean="0"/>
                        <a:t>Total</a:t>
                      </a:r>
                      <a:endParaRPr lang="en-US" sz="1100" dirty="0"/>
                    </a:p>
                  </a:txBody>
                  <a:tcPr marT="45798" marB="45798"/>
                </a:tc>
                <a:tc>
                  <a:txBody>
                    <a:bodyPr/>
                    <a:lstStyle/>
                    <a:p>
                      <a:pPr algn="ctr"/>
                      <a:r>
                        <a:rPr lang="en-US" sz="1100" dirty="0" err="1" smtClean="0"/>
                        <a:t>FirstClass</a:t>
                      </a:r>
                      <a:r>
                        <a:rPr lang="en-US" sz="1100" baseline="0" dirty="0" err="1" smtClean="0"/>
                        <a:t>Full</a:t>
                      </a:r>
                      <a:endParaRPr lang="en-US" sz="1100" dirty="0"/>
                    </a:p>
                  </a:txBody>
                  <a:tcPr marT="45798" marB="45798"/>
                </a:tc>
              </a:tr>
            </a:tbl>
          </a:graphicData>
        </a:graphic>
      </p:graphicFrame>
    </p:spTree>
    <p:extLst>
      <p:ext uri="{BB962C8B-B14F-4D97-AF65-F5344CB8AC3E}">
        <p14:creationId xmlns:p14="http://schemas.microsoft.com/office/powerpoint/2010/main" val="3831475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Datasets</a:t>
            </a:r>
            <a:endParaRPr lang="en-US" dirty="0"/>
          </a:p>
        </p:txBody>
      </p:sp>
      <p:sp>
        <p:nvSpPr>
          <p:cNvPr id="3" name="Content Placeholder 2"/>
          <p:cNvSpPr>
            <a:spLocks noGrp="1"/>
          </p:cNvSpPr>
          <p:nvPr>
            <p:ph idx="1"/>
          </p:nvPr>
        </p:nvSpPr>
        <p:spPr>
          <a:xfrm>
            <a:off x="675564" y="1066800"/>
            <a:ext cx="8153400" cy="4724400"/>
          </a:xfrm>
        </p:spPr>
        <p:txBody>
          <a:bodyPr>
            <a:normAutofit/>
          </a:bodyPr>
          <a:lstStyle/>
          <a:p>
            <a:r>
              <a:rPr lang="en-US" dirty="0" smtClean="0"/>
              <a:t>PROC Datasets allows you to change the permanent attributes of a dataset without running a DATA step</a:t>
            </a:r>
          </a:p>
          <a:p>
            <a:pPr lvl="1"/>
            <a:r>
              <a:rPr lang="en-US" dirty="0" smtClean="0"/>
              <a:t>Labels</a:t>
            </a:r>
          </a:p>
          <a:p>
            <a:pPr lvl="1"/>
            <a:r>
              <a:rPr lang="en-US" dirty="0" smtClean="0"/>
              <a:t>Formats</a:t>
            </a:r>
          </a:p>
          <a:p>
            <a:pPr lvl="1"/>
            <a:r>
              <a:rPr lang="en-US" dirty="0" smtClean="0"/>
              <a:t>Rename variables</a:t>
            </a:r>
          </a:p>
          <a:p>
            <a:pPr lvl="1"/>
            <a:r>
              <a:rPr lang="en-US" dirty="0" smtClean="0"/>
              <a:t>and more…</a:t>
            </a:r>
          </a:p>
          <a:p>
            <a:r>
              <a:rPr lang="en-US" dirty="0" smtClean="0"/>
              <a:t>Less processing time</a:t>
            </a:r>
          </a:p>
          <a:p>
            <a:r>
              <a:rPr lang="en-US" dirty="0" smtClean="0"/>
              <a:t>Don’t need to recreate a dataset</a:t>
            </a:r>
          </a:p>
          <a:p>
            <a:pPr lvl="1"/>
            <a:r>
              <a:rPr lang="en-US" dirty="0" smtClean="0"/>
              <a:t>Remember every DATA step creates a new dataset!</a:t>
            </a:r>
          </a:p>
          <a:p>
            <a:pPr lvl="1">
              <a:buNone/>
            </a:pPr>
            <a:endParaRPr lang="en-US" dirty="0" smtClean="0"/>
          </a:p>
          <a:p>
            <a:endParaRPr lang="en-US" dirty="0" smtClean="0"/>
          </a:p>
          <a:p>
            <a:endParaRPr lang="en-US" dirty="0" smtClean="0"/>
          </a:p>
          <a:p>
            <a:endParaRPr lang="en-US" dirty="0" smtClean="0"/>
          </a:p>
          <a:p>
            <a:pPr>
              <a:buNone/>
            </a:pPr>
            <a:endParaRPr lang="en-US" dirty="0" smtClean="0"/>
          </a:p>
        </p:txBody>
      </p:sp>
      <p:pic>
        <p:nvPicPr>
          <p:cNvPr id="5" name="Picture 2" descr="C:\Users\nchapman\AppData\Local\Microsoft\Windows\Temporary Internet Files\Content.IE5\F4ZMF9H0\MC900311014[1].wmf">
            <a:hlinkClick r:id="rId2"/>
          </p:cNvPr>
          <p:cNvPicPr>
            <a:picLocks noChangeAspect="1" noChangeArrowheads="1"/>
          </p:cNvPicPr>
          <p:nvPr/>
        </p:nvPicPr>
        <p:blipFill>
          <a:blip r:embed="rId3" cstate="print"/>
          <a:srcRect/>
          <a:stretch>
            <a:fillRect/>
          </a:stretch>
        </p:blipFill>
        <p:spPr bwMode="auto">
          <a:xfrm>
            <a:off x="8534400" y="6300086"/>
            <a:ext cx="609600" cy="557914"/>
          </a:xfrm>
          <a:prstGeom prst="rect">
            <a:avLst/>
          </a:prstGeom>
          <a:noFill/>
        </p:spPr>
      </p:pic>
    </p:spTree>
    <p:extLst>
      <p:ext uri="{BB962C8B-B14F-4D97-AF65-F5344CB8AC3E}">
        <p14:creationId xmlns:p14="http://schemas.microsoft.com/office/powerpoint/2010/main" val="405144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t>PROC Datasets</a:t>
            </a:r>
            <a:endParaRPr lang="en-US" dirty="0"/>
          </a:p>
        </p:txBody>
      </p:sp>
      <p:sp>
        <p:nvSpPr>
          <p:cNvPr id="8" name="Content Placeholder 2"/>
          <p:cNvSpPr>
            <a:spLocks noGrp="1"/>
          </p:cNvSpPr>
          <p:nvPr>
            <p:ph idx="1"/>
          </p:nvPr>
        </p:nvSpPr>
        <p:spPr>
          <a:xfrm>
            <a:off x="3962400" y="1143000"/>
            <a:ext cx="4803648" cy="5029200"/>
          </a:xfrm>
        </p:spPr>
        <p:txBody>
          <a:bodyPr>
            <a:normAutofit/>
          </a:bodyPr>
          <a:lstStyle/>
          <a:p>
            <a:r>
              <a:rPr lang="en-US" sz="3200" dirty="0" smtClean="0"/>
              <a:t>PROC Datasets</a:t>
            </a:r>
          </a:p>
          <a:p>
            <a:pPr lvl="1"/>
            <a:r>
              <a:rPr lang="en-US" sz="2800" dirty="0" smtClean="0">
                <a:solidFill>
                  <a:srgbClr val="0000FF"/>
                </a:solidFill>
                <a:latin typeface="Courier New"/>
              </a:rPr>
              <a:t>library</a:t>
            </a:r>
            <a:r>
              <a:rPr lang="en-US" sz="2800" dirty="0" smtClean="0">
                <a:solidFill>
                  <a:srgbClr val="000000"/>
                </a:solidFill>
                <a:latin typeface="Courier New"/>
              </a:rPr>
              <a:t>=</a:t>
            </a:r>
            <a:r>
              <a:rPr lang="en-US" dirty="0" smtClean="0"/>
              <a:t> Specify the library where the datasets reside</a:t>
            </a:r>
          </a:p>
          <a:p>
            <a:pPr lvl="1"/>
            <a:r>
              <a:rPr lang="en-US" sz="2800" dirty="0" smtClean="0">
                <a:solidFill>
                  <a:srgbClr val="0000FF"/>
                </a:solidFill>
                <a:latin typeface="Courier New"/>
              </a:rPr>
              <a:t>modify</a:t>
            </a:r>
            <a:r>
              <a:rPr lang="en-US" dirty="0" smtClean="0"/>
              <a:t>  Specify the dataset you want to modify</a:t>
            </a:r>
          </a:p>
          <a:p>
            <a:pPr lvl="1"/>
            <a:r>
              <a:rPr lang="en-US" dirty="0" smtClean="0"/>
              <a:t>Can make more than one modification per dataset</a:t>
            </a:r>
          </a:p>
          <a:p>
            <a:pPr lvl="1"/>
            <a:r>
              <a:rPr lang="en-US" dirty="0" smtClean="0"/>
              <a:t>Can modify more than one dataset per PROC Datasets</a:t>
            </a:r>
          </a:p>
          <a:p>
            <a:pPr lvl="2"/>
            <a:r>
              <a:rPr lang="en-US" dirty="0" smtClean="0"/>
              <a:t>Put a run between each modify statement</a:t>
            </a:r>
          </a:p>
          <a:p>
            <a:pPr lvl="2"/>
            <a:r>
              <a:rPr lang="en-US" dirty="0" smtClean="0"/>
              <a:t>End procedure with a quit statement</a:t>
            </a:r>
          </a:p>
          <a:p>
            <a:pPr>
              <a:buNone/>
            </a:pPr>
            <a:endParaRPr lang="en-US" dirty="0" smtClean="0"/>
          </a:p>
        </p:txBody>
      </p:sp>
      <p:pic>
        <p:nvPicPr>
          <p:cNvPr id="1026" name="Picture 2"/>
          <p:cNvPicPr>
            <a:picLocks noChangeAspect="1" noChangeArrowheads="1"/>
          </p:cNvPicPr>
          <p:nvPr/>
        </p:nvPicPr>
        <p:blipFill>
          <a:blip r:embed="rId2" cstate="print"/>
          <a:srcRect l="18750" t="10157" r="53125" b="44532"/>
          <a:stretch>
            <a:fillRect/>
          </a:stretch>
        </p:blipFill>
        <p:spPr bwMode="auto">
          <a:xfrm>
            <a:off x="304800" y="1828800"/>
            <a:ext cx="3429000" cy="4419600"/>
          </a:xfrm>
          <a:prstGeom prst="rect">
            <a:avLst/>
          </a:prstGeom>
          <a:ln>
            <a:noFill/>
          </a:ln>
          <a:effectLst>
            <a:outerShdw blurRad="292100" dist="139700" dir="2700000" algn="tl" rotWithShape="0">
              <a:srgbClr val="333333">
                <a:alpha val="65000"/>
              </a:srgbClr>
            </a:outerShdw>
          </a:effectLst>
        </p:spPr>
      </p:pic>
      <p:sp>
        <p:nvSpPr>
          <p:cNvPr id="9" name="Left Arrow 8"/>
          <p:cNvSpPr/>
          <p:nvPr/>
        </p:nvSpPr>
        <p:spPr>
          <a:xfrm>
            <a:off x="2743200" y="3581400"/>
            <a:ext cx="838200"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eft Arrow 11"/>
          <p:cNvSpPr/>
          <p:nvPr/>
        </p:nvSpPr>
        <p:spPr>
          <a:xfrm>
            <a:off x="1676400" y="3733800"/>
            <a:ext cx="838200"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Left Brace 12"/>
          <p:cNvSpPr/>
          <p:nvPr/>
        </p:nvSpPr>
        <p:spPr>
          <a:xfrm>
            <a:off x="228600" y="3886200"/>
            <a:ext cx="457200" cy="1752600"/>
          </a:xfrm>
          <a:prstGeom prst="leftBrace">
            <a:avLst/>
          </a:pr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4" name="Left Arrow 13"/>
          <p:cNvSpPr/>
          <p:nvPr/>
        </p:nvSpPr>
        <p:spPr>
          <a:xfrm>
            <a:off x="1143000" y="5638800"/>
            <a:ext cx="838200"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Left Arrow 14"/>
          <p:cNvSpPr/>
          <p:nvPr/>
        </p:nvSpPr>
        <p:spPr>
          <a:xfrm>
            <a:off x="1143000" y="5791200"/>
            <a:ext cx="838200" cy="1524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5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9" grpId="0" animBg="1"/>
      <p:bldP spid="12" grpId="0" animBg="1"/>
      <p:bldP spid="13" grpId="0" animBg="1"/>
      <p:bldP spid="14" grpId="0" animBg="1"/>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06292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SAS Informats</a:t>
            </a:r>
          </a:p>
        </p:txBody>
      </p:sp>
      <p:sp>
        <p:nvSpPr>
          <p:cNvPr id="68611" name="Rectangle 3"/>
          <p:cNvSpPr>
            <a:spLocks noGrp="1" noChangeArrowheads="1"/>
          </p:cNvSpPr>
          <p:nvPr>
            <p:ph idx="1"/>
          </p:nvPr>
        </p:nvSpPr>
        <p:spPr>
          <a:xfrm>
            <a:off x="685800" y="1071563"/>
            <a:ext cx="7848600" cy="5389562"/>
          </a:xfrm>
        </p:spPr>
        <p:txBody>
          <a:bodyPr/>
          <a:lstStyle/>
          <a:p>
            <a:pPr marL="0" indent="0" eaLnBrk="1" hangingPunct="1">
              <a:buFont typeface="Times New Roman" pitchFamily="18" charset="0"/>
              <a:buNone/>
            </a:pPr>
            <a:r>
              <a:rPr lang="en-US" smtClean="0"/>
              <a:t>SAS informats have the following form:</a:t>
            </a:r>
          </a:p>
          <a:p>
            <a:pPr marL="0" indent="0" eaLnBrk="1" hangingPunct="1"/>
            <a:endParaRPr lang="en-US" smtClean="0"/>
          </a:p>
        </p:txBody>
      </p:sp>
      <p:sp>
        <p:nvSpPr>
          <p:cNvPr id="68612"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D9E3CF-2015-43D2-9151-A3E84DBF3971}" type="slidenum">
              <a:rPr lang="en-US"/>
              <a:pPr/>
              <a:t>73</a:t>
            </a:fld>
            <a:endParaRPr lang="en-US">
              <a:latin typeface="Times New Roman" pitchFamily="18" charset="0"/>
            </a:endParaRPr>
          </a:p>
        </p:txBody>
      </p:sp>
      <p:graphicFrame>
        <p:nvGraphicFramePr>
          <p:cNvPr id="453727" name="Group 95"/>
          <p:cNvGraphicFramePr>
            <a:graphicFrameLocks noGrp="1"/>
          </p:cNvGraphicFramePr>
          <p:nvPr/>
        </p:nvGraphicFramePr>
        <p:xfrm>
          <a:off x="677863" y="2673350"/>
          <a:ext cx="7773987" cy="3552832"/>
        </p:xfrm>
        <a:graphic>
          <a:graphicData uri="http://schemas.openxmlformats.org/drawingml/2006/table">
            <a:tbl>
              <a:tblPr/>
              <a:tblGrid>
                <a:gridCol w="1703387"/>
                <a:gridCol w="6070600"/>
              </a:tblGrid>
              <a:tr h="55388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indicates a character </a:t>
                      </a:r>
                      <a:r>
                        <a:rPr kumimoji="0" lang="en-US" sz="2000" b="0" i="0" u="none" strike="noStrike" cap="none" normalizeH="0" baseline="0" dirty="0" err="1" smtClean="0">
                          <a:ln>
                            <a:noFill/>
                          </a:ln>
                          <a:solidFill>
                            <a:schemeClr val="tx1"/>
                          </a:solidFill>
                          <a:effectLst/>
                          <a:latin typeface="Arial" charset="0"/>
                        </a:rPr>
                        <a:t>informat</a:t>
                      </a:r>
                      <a:r>
                        <a:rPr kumimoji="0" lang="en-US" sz="2000" b="0" i="0" u="none" strike="noStrike" cap="none" normalizeH="0" baseline="0" dirty="0" smtClean="0">
                          <a:ln>
                            <a:noFill/>
                          </a:ln>
                          <a:solidFill>
                            <a:schemeClr val="tx1"/>
                          </a:solidFill>
                          <a:effectLst/>
                          <a:latin typeface="Arial" charset="0"/>
                        </a:rPr>
                        <a:t>.</a:t>
                      </a:r>
                      <a:endParaRPr kumimoji="0" lang="en-US" sz="2000" b="0" i="0" u="none" strike="noStrike" cap="none" normalizeH="0" baseline="0" dirty="0" smtClean="0">
                        <a:ln>
                          <a:noFill/>
                        </a:ln>
                        <a:solidFill>
                          <a:srgbClr val="000000"/>
                        </a:solidFill>
                        <a:effectLst/>
                        <a:latin typeface="Arial" charset="0"/>
                      </a:endParaRP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r h="86019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smtClean="0">
                          <a:ln>
                            <a:noFill/>
                          </a:ln>
                          <a:solidFill>
                            <a:schemeClr val="tx1"/>
                          </a:solidFill>
                          <a:effectLst/>
                          <a:latin typeface="Arial" charset="0"/>
                        </a:rPr>
                        <a:t>informat </a:t>
                      </a:r>
                      <a:endParaRPr kumimoji="0" lang="en-US" sz="2000" b="0" i="1" u="none" strike="noStrike" cap="none" normalizeH="0" baseline="0" dirty="0" smtClean="0">
                        <a:ln>
                          <a:noFill/>
                        </a:ln>
                        <a:solidFill>
                          <a:srgbClr val="000000"/>
                        </a:solidFill>
                        <a:effectLst/>
                        <a:latin typeface="Arial" charset="0"/>
                      </a:endParaRP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names the SAS informat or user-defined </a:t>
                      </a:r>
                      <a:r>
                        <a:rPr kumimoji="0" lang="en-US" sz="2000" b="0" i="0" u="none" strike="noStrike" cap="none" normalizeH="0" baseline="0" dirty="0" err="1" smtClean="0">
                          <a:ln>
                            <a:noFill/>
                          </a:ln>
                          <a:solidFill>
                            <a:schemeClr val="tx1"/>
                          </a:solidFill>
                          <a:effectLst/>
                          <a:latin typeface="Arial" charset="0"/>
                        </a:rPr>
                        <a:t>informat</a:t>
                      </a:r>
                      <a:r>
                        <a:rPr kumimoji="0" lang="en-US" sz="2000" b="0" i="0" u="none" strike="noStrike" cap="none" normalizeH="0" baseline="0" dirty="0" smtClean="0">
                          <a:ln>
                            <a:noFill/>
                          </a:ln>
                          <a:solidFill>
                            <a:schemeClr val="tx1"/>
                          </a:solidFill>
                          <a:effectLst/>
                          <a:latin typeface="Arial" charset="0"/>
                        </a:rPr>
                        <a:t>.</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r>
              <a:tr h="79242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smtClean="0">
                          <a:ln>
                            <a:noFill/>
                          </a:ln>
                          <a:solidFill>
                            <a:srgbClr val="000000"/>
                          </a:solidFill>
                          <a:effectLst/>
                          <a:latin typeface="Arial" charset="0"/>
                        </a:rPr>
                        <a:t>w</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specifies the number of columns to read in the input data.</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r h="55388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rgbClr val="000000"/>
                          </a:solidFill>
                          <a:effectLst/>
                          <a:latin typeface="Arial" charset="0"/>
                        </a:rPr>
                        <a:t>is a required delimiter.</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r>
              <a:tr h="79242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smtClean="0">
                          <a:ln>
                            <a:noFill/>
                          </a:ln>
                          <a:solidFill>
                            <a:srgbClr val="000000"/>
                          </a:solidFill>
                          <a:effectLst/>
                          <a:latin typeface="Arial" charset="0"/>
                        </a:rPr>
                        <a:t>d</a:t>
                      </a: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specifies an optional decimal scaling factor in the numeric </a:t>
                      </a:r>
                      <a:r>
                        <a:rPr kumimoji="0" lang="en-US" sz="2000" b="0" i="0" u="none" strike="noStrike" cap="none" normalizeH="0" baseline="0" dirty="0" err="1" smtClean="0">
                          <a:ln>
                            <a:noFill/>
                          </a:ln>
                          <a:solidFill>
                            <a:schemeClr val="tx1"/>
                          </a:solidFill>
                          <a:effectLst/>
                          <a:latin typeface="Arial" charset="0"/>
                        </a:rPr>
                        <a:t>informats</a:t>
                      </a:r>
                      <a:r>
                        <a:rPr kumimoji="0" lang="en-US" sz="2000" b="0" i="0" u="none" strike="noStrike" cap="none" normalizeH="0" baseline="0" dirty="0" smtClean="0">
                          <a:ln>
                            <a:noFill/>
                          </a:ln>
                          <a:solidFill>
                            <a:schemeClr val="tx1"/>
                          </a:solidFill>
                          <a:effectLst/>
                          <a:latin typeface="Arial" charset="0"/>
                        </a:rPr>
                        <a:t>.</a:t>
                      </a:r>
                      <a:endParaRPr kumimoji="0" lang="en-US" sz="2000" b="0" i="0" u="none" strike="noStrike" cap="none" normalizeH="0" baseline="0" dirty="0" smtClean="0">
                        <a:ln>
                          <a:noFill/>
                        </a:ln>
                        <a:solidFill>
                          <a:srgbClr val="000000"/>
                        </a:solidFill>
                        <a:effectLst/>
                        <a:latin typeface="Arial" charset="0"/>
                      </a:endParaRPr>
                    </a:p>
                  </a:txBody>
                  <a:tcPr marT="91415" marB="91415"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bl>
          </a:graphicData>
        </a:graphic>
      </p:graphicFrame>
      <p:sp>
        <p:nvSpPr>
          <p:cNvPr id="68633" name="Text Box 53"/>
          <p:cNvSpPr txBox="1">
            <a:spLocks noChangeArrowheads="1"/>
          </p:cNvSpPr>
          <p:nvPr/>
        </p:nvSpPr>
        <p:spPr bwMode="auto">
          <a:xfrm>
            <a:off x="1366838" y="1660525"/>
            <a:ext cx="2308225" cy="585788"/>
          </a:xfrm>
          <a:prstGeom prst="rect">
            <a:avLst/>
          </a:prstGeom>
          <a:solidFill>
            <a:srgbClr val="FFFFFF"/>
          </a:solidFill>
          <a:ln w="28575">
            <a:solidFill>
              <a:srgbClr val="000000"/>
            </a:solidFill>
            <a:miter lim="800000"/>
            <a:headEnd type="none" w="med" len="lg"/>
            <a:tailEnd type="none" w="med" len="lg"/>
          </a:ln>
          <a:effectLst>
            <a:outerShdw dist="107763" dir="2700000" algn="ctr" rotWithShape="0">
              <a:srgbClr val="C0C0C0"/>
            </a:outerShdw>
          </a:effectLst>
        </p:spPr>
        <p:txBody>
          <a:bodyPr wrap="none" lIns="88900" tIns="152400" rIns="88900" bIns="152400">
            <a:spAutoFit/>
          </a:bodyPr>
          <a:lstStyle/>
          <a:p>
            <a:pPr>
              <a:spcBef>
                <a:spcPct val="20000"/>
              </a:spcBef>
              <a:buClr>
                <a:schemeClr val="tx1"/>
              </a:buClr>
              <a:buFont typeface="Monotype Sorts" pitchFamily="2" charset="2"/>
              <a:buNone/>
            </a:pPr>
            <a:r>
              <a:rPr lang="en-US">
                <a:solidFill>
                  <a:schemeClr val="tx1"/>
                </a:solidFill>
                <a:latin typeface="Arial" charset="0"/>
              </a:rPr>
              <a:t>&lt;$&gt;</a:t>
            </a:r>
            <a:r>
              <a:rPr lang="en-US" i="1">
                <a:solidFill>
                  <a:schemeClr val="tx1"/>
                </a:solidFill>
                <a:latin typeface="Arial" charset="0"/>
              </a:rPr>
              <a:t>informat</a:t>
            </a:r>
            <a:r>
              <a:rPr lang="en-US">
                <a:solidFill>
                  <a:schemeClr val="tx1"/>
                </a:solidFill>
                <a:latin typeface="Arial" charset="0"/>
              </a:rPr>
              <a:t>&lt;</a:t>
            </a:r>
            <a:r>
              <a:rPr lang="en-US" i="1">
                <a:solidFill>
                  <a:schemeClr val="tx1"/>
                </a:solidFill>
                <a:latin typeface="Arial" charset="0"/>
              </a:rPr>
              <a:t>w</a:t>
            </a:r>
            <a:r>
              <a:rPr lang="en-US">
                <a:solidFill>
                  <a:schemeClr val="tx1"/>
                </a:solidFill>
                <a:latin typeface="Arial" charset="0"/>
              </a:rPr>
              <a:t>&gt;.&lt;</a:t>
            </a:r>
            <a:r>
              <a:rPr lang="en-US" i="1">
                <a:solidFill>
                  <a:schemeClr val="tx1"/>
                </a:solidFill>
                <a:latin typeface="Arial" charset="0"/>
              </a:rPr>
              <a:t>d</a:t>
            </a:r>
            <a:r>
              <a:rPr lang="en-US">
                <a:solidFill>
                  <a:schemeClr val="tx1"/>
                </a:solidFill>
                <a:latin typeface="Arial" charset="0"/>
              </a:rPr>
              <a:t>&gt;</a:t>
            </a:r>
          </a:p>
        </p:txBody>
      </p:sp>
    </p:spTree>
    <p:extLst>
      <p:ext uri="{BB962C8B-B14F-4D97-AF65-F5344CB8AC3E}">
        <p14:creationId xmlns:p14="http://schemas.microsoft.com/office/powerpoint/2010/main" val="27633997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SAS Informats</a:t>
            </a:r>
          </a:p>
        </p:txBody>
      </p:sp>
      <p:sp>
        <p:nvSpPr>
          <p:cNvPr id="69635" name="Rectangle 3"/>
          <p:cNvSpPr>
            <a:spLocks noGrp="1" noChangeArrowheads="1"/>
          </p:cNvSpPr>
          <p:nvPr>
            <p:ph idx="1"/>
          </p:nvPr>
        </p:nvSpPr>
        <p:spPr/>
        <p:txBody>
          <a:bodyPr/>
          <a:lstStyle/>
          <a:p>
            <a:pPr marL="0" indent="0" eaLnBrk="1" hangingPunct="1">
              <a:buFont typeface="Times New Roman" pitchFamily="18" charset="0"/>
              <a:buNone/>
            </a:pPr>
            <a:r>
              <a:rPr lang="en-US" smtClean="0"/>
              <a:t>Selected SAS Informats:</a:t>
            </a:r>
          </a:p>
        </p:txBody>
      </p:sp>
      <p:sp>
        <p:nvSpPr>
          <p:cNvPr id="6963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DDDBE55-21DE-419D-910B-D3F911B0751B}" type="slidenum">
              <a:rPr lang="en-US"/>
              <a:pPr/>
              <a:t>74</a:t>
            </a:fld>
            <a:endParaRPr lang="en-US">
              <a:latin typeface="Times New Roman" pitchFamily="18" charset="0"/>
            </a:endParaRPr>
          </a:p>
        </p:txBody>
      </p:sp>
      <p:graphicFrame>
        <p:nvGraphicFramePr>
          <p:cNvPr id="454796" name="Group 140"/>
          <p:cNvGraphicFramePr>
            <a:graphicFrameLocks noGrp="1"/>
          </p:cNvGraphicFramePr>
          <p:nvPr/>
        </p:nvGraphicFramePr>
        <p:xfrm>
          <a:off x="457200" y="1649413"/>
          <a:ext cx="8229600" cy="4429328"/>
        </p:xfrm>
        <a:graphic>
          <a:graphicData uri="http://schemas.openxmlformats.org/drawingml/2006/table">
            <a:tbl>
              <a:tblPr/>
              <a:tblGrid>
                <a:gridCol w="1835150"/>
                <a:gridCol w="6394450"/>
              </a:tblGrid>
              <a:tr h="48251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Informat</a:t>
                      </a:r>
                    </a:p>
                  </a:txBody>
                  <a:tcPr marL="88900" marR="88900" marT="88864" marB="8886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3399"/>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Definition</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3399"/>
                    </a:solidFill>
                  </a:tcPr>
                </a:tc>
              </a:tr>
              <a:tr h="48759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a:t>
                      </a:r>
                      <a:r>
                        <a:rPr kumimoji="0" lang="en-US" sz="2000" b="0" i="1" u="none" strike="noStrike" cap="none" normalizeH="0" baseline="0" dirty="0" smtClean="0">
                          <a:ln>
                            <a:noFill/>
                          </a:ln>
                          <a:solidFill>
                            <a:srgbClr val="000000"/>
                          </a:solidFill>
                          <a:effectLst/>
                          <a:latin typeface="Arial" charset="0"/>
                        </a:rPr>
                        <a:t>w</a:t>
                      </a:r>
                      <a:r>
                        <a:rPr kumimoji="0" lang="en-US" sz="2000" b="0" i="0" u="none" strike="noStrike" cap="none" normalizeH="0" baseline="0" dirty="0" smtClean="0">
                          <a:ln>
                            <a:noFill/>
                          </a:ln>
                          <a:solidFill>
                            <a:srgbClr val="000000"/>
                          </a:solidFill>
                          <a:effectLst/>
                          <a:latin typeface="Arial" charset="0"/>
                        </a:rPr>
                        <a:t>.</a:t>
                      </a:r>
                    </a:p>
                  </a:txBody>
                  <a:tcPr marT="91404" marB="9140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reads standard character data.</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r h="48759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1" u="none" strike="noStrike" cap="none" normalizeH="0" baseline="0" dirty="0" smtClean="0">
                          <a:ln>
                            <a:noFill/>
                          </a:ln>
                          <a:solidFill>
                            <a:srgbClr val="000000"/>
                          </a:solidFill>
                          <a:effectLst/>
                          <a:latin typeface="Arial" charset="0"/>
                        </a:rPr>
                        <a:t>w</a:t>
                      </a:r>
                      <a:r>
                        <a:rPr kumimoji="0" lang="en-US" sz="2000" b="0" i="0" u="none" strike="noStrike" cap="none" normalizeH="0" baseline="0" dirty="0" smtClean="0">
                          <a:ln>
                            <a:noFill/>
                          </a:ln>
                          <a:solidFill>
                            <a:srgbClr val="000000"/>
                          </a:solidFill>
                          <a:effectLst/>
                          <a:latin typeface="Arial" charset="0"/>
                        </a:rPr>
                        <a:t>.</a:t>
                      </a:r>
                      <a:r>
                        <a:rPr kumimoji="0" lang="en-US" sz="2000" b="0" i="1" u="none" strike="noStrike" cap="none" normalizeH="0" baseline="0" dirty="0" smtClean="0">
                          <a:ln>
                            <a:noFill/>
                          </a:ln>
                          <a:solidFill>
                            <a:srgbClr val="000000"/>
                          </a:solidFill>
                          <a:effectLst/>
                          <a:latin typeface="Arial" charset="0"/>
                        </a:rPr>
                        <a:t>d</a:t>
                      </a:r>
                    </a:p>
                  </a:txBody>
                  <a:tcPr marT="91404" marB="9140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reads standard numeric data.</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r>
              <a:tr h="109207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COMMA</a:t>
                      </a:r>
                      <a:r>
                        <a:rPr kumimoji="0" lang="en-US" sz="2000" b="0" i="1" u="none" strike="noStrike" cap="none" normalizeH="0" baseline="0" dirty="0" smtClean="0">
                          <a:ln>
                            <a:noFill/>
                          </a:ln>
                          <a:solidFill>
                            <a:srgbClr val="000000"/>
                          </a:solidFill>
                          <a:effectLst/>
                          <a:latin typeface="Arial" charset="0"/>
                        </a:rPr>
                        <a:t>w</a:t>
                      </a:r>
                      <a:r>
                        <a:rPr kumimoji="0" lang="en-US" sz="2000" b="0" i="0" u="none" strike="noStrike" cap="none" normalizeH="0" baseline="0" dirty="0" smtClean="0">
                          <a:ln>
                            <a:noFill/>
                          </a:ln>
                          <a:solidFill>
                            <a:srgbClr val="000000"/>
                          </a:solidFill>
                          <a:effectLst/>
                          <a:latin typeface="Arial" charset="0"/>
                        </a:rPr>
                        <a:t>.</a:t>
                      </a:r>
                      <a:r>
                        <a:rPr kumimoji="0" lang="en-US" sz="2000" b="0" i="1" u="none" strike="noStrike" cap="none" normalizeH="0" baseline="0" dirty="0" smtClean="0">
                          <a:ln>
                            <a:noFill/>
                          </a:ln>
                          <a:solidFill>
                            <a:srgbClr val="000000"/>
                          </a:solidFill>
                          <a:effectLst/>
                          <a:latin typeface="Arial" charset="0"/>
                        </a:rPr>
                        <a:t>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DOLLAR</a:t>
                      </a:r>
                      <a:r>
                        <a:rPr kumimoji="0" lang="en-US" sz="2000" b="0" i="1" u="none" strike="noStrike" cap="none" normalizeH="0" baseline="0" dirty="0" smtClean="0">
                          <a:ln>
                            <a:noFill/>
                          </a:ln>
                          <a:solidFill>
                            <a:srgbClr val="000000"/>
                          </a:solidFill>
                          <a:effectLst/>
                          <a:latin typeface="Arial" charset="0"/>
                        </a:rPr>
                        <a:t>w</a:t>
                      </a:r>
                      <a:r>
                        <a:rPr kumimoji="0" lang="en-US" sz="2000" b="0" i="0" u="none" strike="noStrike" cap="none" normalizeH="0" baseline="0" dirty="0" smtClean="0">
                          <a:ln>
                            <a:noFill/>
                          </a:ln>
                          <a:solidFill>
                            <a:srgbClr val="000000"/>
                          </a:solidFill>
                          <a:effectLst/>
                          <a:latin typeface="Arial" charset="0"/>
                        </a:rPr>
                        <a:t>.</a:t>
                      </a:r>
                      <a:r>
                        <a:rPr kumimoji="0" lang="en-US" sz="2000" b="0" i="1" u="none" strike="noStrike" cap="none" normalizeH="0" baseline="0" dirty="0" smtClean="0">
                          <a:ln>
                            <a:noFill/>
                          </a:ln>
                          <a:solidFill>
                            <a:srgbClr val="000000"/>
                          </a:solidFill>
                          <a:effectLst/>
                          <a:latin typeface="Arial" charset="0"/>
                        </a:rPr>
                        <a:t>d</a:t>
                      </a:r>
                      <a:endParaRPr kumimoji="0" lang="en-US" sz="2000" b="0" i="0" u="none" strike="noStrike" cap="none" normalizeH="0" baseline="0" dirty="0" smtClean="0">
                        <a:ln>
                          <a:noFill/>
                        </a:ln>
                        <a:solidFill>
                          <a:srgbClr val="000000"/>
                        </a:solidFill>
                        <a:effectLst/>
                        <a:latin typeface="Arial" charset="0"/>
                      </a:endParaRPr>
                    </a:p>
                  </a:txBody>
                  <a:tcPr marT="91404" marB="9140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reads nonstandard numeric data and removes embedded commas, blanks, dollar signs, percent signs, and dashes.</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r h="109207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COMMAX</a:t>
                      </a:r>
                      <a:r>
                        <a:rPr kumimoji="0" lang="en-US" sz="2000" b="0" i="1" u="none" strike="noStrike" cap="none" normalizeH="0" baseline="0" dirty="0" smtClean="0">
                          <a:ln>
                            <a:noFill/>
                          </a:ln>
                          <a:solidFill>
                            <a:srgbClr val="000000"/>
                          </a:solidFill>
                          <a:effectLst/>
                          <a:latin typeface="Arial" charset="0"/>
                        </a:rPr>
                        <a:t>w</a:t>
                      </a:r>
                      <a:r>
                        <a:rPr kumimoji="0" lang="en-US" sz="2000" b="0" i="0" u="none" strike="noStrike" cap="none" normalizeH="0" baseline="0" dirty="0" smtClean="0">
                          <a:ln>
                            <a:noFill/>
                          </a:ln>
                          <a:solidFill>
                            <a:srgbClr val="000000"/>
                          </a:solidFill>
                          <a:effectLst/>
                          <a:latin typeface="Arial" charset="0"/>
                        </a:rPr>
                        <a:t>.</a:t>
                      </a:r>
                      <a:r>
                        <a:rPr kumimoji="0" lang="en-US" sz="2000" b="0" i="1" u="none" strike="noStrike" cap="none" normalizeH="0" baseline="0" dirty="0" smtClean="0">
                          <a:ln>
                            <a:noFill/>
                          </a:ln>
                          <a:solidFill>
                            <a:srgbClr val="000000"/>
                          </a:solidFill>
                          <a:effectLst/>
                          <a:latin typeface="Arial" charset="0"/>
                        </a:rPr>
                        <a:t>d</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DOLLARX</a:t>
                      </a:r>
                      <a:r>
                        <a:rPr kumimoji="0" lang="en-US" sz="2000" b="0" i="1" u="none" strike="noStrike" cap="none" normalizeH="0" baseline="0" dirty="0" smtClean="0">
                          <a:ln>
                            <a:noFill/>
                          </a:ln>
                          <a:solidFill>
                            <a:srgbClr val="000000"/>
                          </a:solidFill>
                          <a:effectLst/>
                          <a:latin typeface="Arial" charset="0"/>
                        </a:rPr>
                        <a:t>w</a:t>
                      </a:r>
                      <a:r>
                        <a:rPr kumimoji="0" lang="en-US" sz="2000" b="0" i="0" u="none" strike="noStrike" cap="none" normalizeH="0" baseline="0" dirty="0" smtClean="0">
                          <a:ln>
                            <a:noFill/>
                          </a:ln>
                          <a:solidFill>
                            <a:srgbClr val="000000"/>
                          </a:solidFill>
                          <a:effectLst/>
                          <a:latin typeface="Arial" charset="0"/>
                        </a:rPr>
                        <a:t>.</a:t>
                      </a:r>
                      <a:r>
                        <a:rPr kumimoji="0" lang="en-US" sz="2000" b="0" i="1" u="none" strike="noStrike" cap="none" normalizeH="0" baseline="0" dirty="0" smtClean="0">
                          <a:ln>
                            <a:noFill/>
                          </a:ln>
                          <a:solidFill>
                            <a:srgbClr val="000000"/>
                          </a:solidFill>
                          <a:effectLst/>
                          <a:latin typeface="Arial" charset="0"/>
                        </a:rPr>
                        <a:t>d</a:t>
                      </a:r>
                      <a:endParaRPr kumimoji="0" lang="en-US" sz="2000" b="0" i="0" u="none" strike="noStrike" cap="none" normalizeH="0" baseline="0" dirty="0" smtClean="0">
                        <a:ln>
                          <a:noFill/>
                        </a:ln>
                        <a:solidFill>
                          <a:srgbClr val="000000"/>
                        </a:solidFill>
                        <a:effectLst/>
                        <a:latin typeface="Arial" charset="0"/>
                      </a:endParaRPr>
                    </a:p>
                  </a:txBody>
                  <a:tcPr marT="91404" marB="9140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reads nonstandard numeric data and removes embedded periods, blanks, dollar signs, percent signs, and dashes.</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r>
              <a:tr h="78729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EUROX</a:t>
                      </a:r>
                      <a:r>
                        <a:rPr kumimoji="0" lang="en-US" sz="2000" b="0" i="1" u="none" strike="noStrike" cap="none" normalizeH="0" baseline="0" dirty="0" smtClean="0">
                          <a:ln>
                            <a:noFill/>
                          </a:ln>
                          <a:solidFill>
                            <a:srgbClr val="000000"/>
                          </a:solidFill>
                          <a:effectLst/>
                          <a:latin typeface="Arial" charset="0"/>
                        </a:rPr>
                        <a:t>w</a:t>
                      </a:r>
                      <a:r>
                        <a:rPr kumimoji="0" lang="en-US" sz="2000" b="0" i="0" u="none" strike="noStrike" cap="none" normalizeH="0" baseline="0" dirty="0" smtClean="0">
                          <a:ln>
                            <a:noFill/>
                          </a:ln>
                          <a:solidFill>
                            <a:srgbClr val="000000"/>
                          </a:solidFill>
                          <a:effectLst/>
                          <a:latin typeface="Arial" charset="0"/>
                        </a:rPr>
                        <a:t>.</a:t>
                      </a:r>
                      <a:r>
                        <a:rPr kumimoji="0" lang="en-US" sz="2000" b="0" i="1" u="none" strike="noStrike" cap="none" normalizeH="0" baseline="0" dirty="0" smtClean="0">
                          <a:ln>
                            <a:noFill/>
                          </a:ln>
                          <a:solidFill>
                            <a:srgbClr val="000000"/>
                          </a:solidFill>
                          <a:effectLst/>
                          <a:latin typeface="Arial" charset="0"/>
                        </a:rPr>
                        <a:t>d</a:t>
                      </a:r>
                    </a:p>
                  </a:txBody>
                  <a:tcPr marT="91404" marB="91404"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chemeClr val="tx1"/>
                          </a:solidFill>
                          <a:effectLst/>
                          <a:latin typeface="Arial" charset="0"/>
                        </a:rPr>
                        <a:t>reads nonstandard numeric data and removes embedded characters in European currency.</a:t>
                      </a:r>
                    </a:p>
                  </a:txBody>
                  <a:tcPr marL="88900" marR="88900" marT="88864" marB="88864"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26618515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SAS Informats</a:t>
            </a:r>
          </a:p>
        </p:txBody>
      </p:sp>
      <p:sp>
        <p:nvSpPr>
          <p:cNvPr id="70659" name="Rectangle 3"/>
          <p:cNvSpPr>
            <a:spLocks noGrp="1" noChangeArrowheads="1"/>
          </p:cNvSpPr>
          <p:nvPr>
            <p:ph idx="1"/>
          </p:nvPr>
        </p:nvSpPr>
        <p:spPr>
          <a:xfrm>
            <a:off x="685800" y="1071563"/>
            <a:ext cx="7848600" cy="5360987"/>
          </a:xfrm>
        </p:spPr>
        <p:txBody>
          <a:bodyPr/>
          <a:lstStyle/>
          <a:p>
            <a:pPr marL="0" indent="0" eaLnBrk="1" hangingPunct="1">
              <a:buFont typeface="Times New Roman" pitchFamily="18" charset="0"/>
              <a:buNone/>
            </a:pPr>
            <a:r>
              <a:rPr lang="en-US" smtClean="0"/>
              <a:t>In list input, informats are used to convert nonstandard numeric data to SAS numeric values.</a:t>
            </a:r>
          </a:p>
          <a:p>
            <a:pPr marL="0" indent="0" eaLnBrk="1" hangingPunct="1"/>
            <a:endParaRPr lang="en-US" smtClean="0"/>
          </a:p>
          <a:p>
            <a:pPr marL="0" indent="0" eaLnBrk="1" hangingPunct="1"/>
            <a:endParaRPr lang="en-US" smtClean="0"/>
          </a:p>
          <a:p>
            <a:pPr marL="0" indent="0" eaLnBrk="1" hangingPunct="1"/>
            <a:endParaRPr lang="en-US" smtClean="0"/>
          </a:p>
          <a:p>
            <a:pPr marL="0" indent="0" eaLnBrk="1" hangingPunct="1"/>
            <a:endParaRPr lang="en-US" smtClean="0"/>
          </a:p>
        </p:txBody>
      </p:sp>
      <p:sp>
        <p:nvSpPr>
          <p:cNvPr id="7066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1D34F72-B10A-4B49-8E70-C5EB2CFEEDCD}" type="slidenum">
              <a:rPr lang="en-US"/>
              <a:pPr/>
              <a:t>75</a:t>
            </a:fld>
            <a:endParaRPr lang="en-US">
              <a:latin typeface="Times New Roman" pitchFamily="18" charset="0"/>
            </a:endParaRPr>
          </a:p>
        </p:txBody>
      </p:sp>
      <p:graphicFrame>
        <p:nvGraphicFramePr>
          <p:cNvPr id="455855" name="Group 175"/>
          <p:cNvGraphicFramePr>
            <a:graphicFrameLocks noGrp="1"/>
          </p:cNvGraphicFramePr>
          <p:nvPr/>
        </p:nvGraphicFramePr>
        <p:xfrm>
          <a:off x="700088" y="2009775"/>
          <a:ext cx="7813675" cy="2667000"/>
        </p:xfrm>
        <a:graphic>
          <a:graphicData uri="http://schemas.openxmlformats.org/drawingml/2006/table">
            <a:tbl>
              <a:tblPr/>
              <a:tblGrid>
                <a:gridCol w="2576512"/>
                <a:gridCol w="2605088"/>
                <a:gridCol w="2632075"/>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Informat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3399"/>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Raw Data Value</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3399"/>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SAS Data Value</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3399"/>
                    </a:solidFill>
                  </a:tcPr>
                </a:tc>
              </a:tr>
              <a:tr h="4222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COMMA.</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DOLLAR.</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COMMAX.</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DOLLARX.</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EUROX.</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12345</a:t>
                      </a:r>
                    </a:p>
                  </a:txBody>
                  <a:tcPr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9654883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SAS Informats</a:t>
            </a:r>
          </a:p>
        </p:txBody>
      </p:sp>
      <p:sp>
        <p:nvSpPr>
          <p:cNvPr id="71683" name="Rectangle 3"/>
          <p:cNvSpPr>
            <a:spLocks noGrp="1" noChangeArrowheads="1"/>
          </p:cNvSpPr>
          <p:nvPr>
            <p:ph idx="1"/>
          </p:nvPr>
        </p:nvSpPr>
        <p:spPr/>
        <p:txBody>
          <a:bodyPr/>
          <a:lstStyle/>
          <a:p>
            <a:pPr marL="0" indent="0" eaLnBrk="1" hangingPunct="1">
              <a:buFont typeface="Times New Roman" pitchFamily="18" charset="0"/>
              <a:buNone/>
            </a:pPr>
            <a:r>
              <a:rPr lang="en-US" smtClean="0"/>
              <a:t>SAS uses date informats to read and convert dates </a:t>
            </a:r>
            <a:br>
              <a:rPr lang="en-US" smtClean="0"/>
            </a:br>
            <a:r>
              <a:rPr lang="en-US" smtClean="0"/>
              <a:t>to SAS date values.</a:t>
            </a:r>
          </a:p>
        </p:txBody>
      </p:sp>
      <p:sp>
        <p:nvSpPr>
          <p:cNvPr id="7168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3E4006-E04E-4AE3-A56E-08B5EBAAEE53}" type="slidenum">
              <a:rPr lang="en-US"/>
              <a:pPr/>
              <a:t>76</a:t>
            </a:fld>
            <a:endParaRPr lang="en-US">
              <a:latin typeface="Times New Roman" pitchFamily="18" charset="0"/>
            </a:endParaRPr>
          </a:p>
        </p:txBody>
      </p:sp>
      <p:graphicFrame>
        <p:nvGraphicFramePr>
          <p:cNvPr id="114761" name="Group 73"/>
          <p:cNvGraphicFramePr>
            <a:graphicFrameLocks noGrp="1"/>
          </p:cNvGraphicFramePr>
          <p:nvPr/>
        </p:nvGraphicFramePr>
        <p:xfrm>
          <a:off x="695325" y="2022475"/>
          <a:ext cx="7813675" cy="3759200"/>
        </p:xfrm>
        <a:graphic>
          <a:graphicData uri="http://schemas.openxmlformats.org/drawingml/2006/table">
            <a:tbl>
              <a:tblPr/>
              <a:tblGrid>
                <a:gridCol w="2576513"/>
                <a:gridCol w="2605087"/>
                <a:gridCol w="2632075"/>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Informat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3399"/>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Raw Data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3399"/>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FFFFFF"/>
                          </a:solidFill>
                          <a:effectLst/>
                          <a:latin typeface="Arial" charset="0"/>
                        </a:rPr>
                        <a:t>SAS Data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3399"/>
                    </a:solidFill>
                  </a:tcPr>
                </a:tc>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MMDDYY.</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010160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01/01/60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01/01/1960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0</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DDMMYY.</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311260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31/12/60</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31/12/1960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365</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smtClean="0">
                          <a:ln>
                            <a:noFill/>
                          </a:ln>
                          <a:solidFill>
                            <a:srgbClr val="000000"/>
                          </a:solidFill>
                          <a:effectLst/>
                          <a:latin typeface="Arial" charset="0"/>
                        </a:rPr>
                        <a:t>DATE.</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31DEC59</a:t>
                      </a:r>
                    </a:p>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31DEC1959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Courier New" pitchFamily="49" charset="0"/>
                        </a:rPr>
                        <a:t>-1</a:t>
                      </a:r>
                    </a:p>
                  </a:txBody>
                  <a:tcPr marL="88900" marR="88900" marT="88900" marB="8890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r>
            </a:tbl>
          </a:graphicData>
        </a:graphic>
      </p:graphicFrame>
    </p:spTree>
    <p:extLst>
      <p:ext uri="{BB962C8B-B14F-4D97-AF65-F5344CB8AC3E}">
        <p14:creationId xmlns:p14="http://schemas.microsoft.com/office/powerpoint/2010/main" val="7304696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Module Title"/>
          <p:cNvSpPr>
            <a:spLocks noChangeArrowheads="1"/>
          </p:cNvSpPr>
          <p:nvPr/>
        </p:nvSpPr>
        <p:spPr bwMode="auto">
          <a:xfrm>
            <a:off x="1427163" y="188913"/>
            <a:ext cx="82343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dirty="0" smtClean="0">
                <a:latin typeface="Arial Narrow" panose="020B0606020202030204" pitchFamily="34" charset="0"/>
              </a:rPr>
              <a:t>Controlling </a:t>
            </a:r>
            <a:r>
              <a:rPr lang="en-US" altLang="en-US" sz="3600" b="1" dirty="0">
                <a:latin typeface="Arial Narrow" panose="020B0606020202030204" pitchFamily="34" charset="0"/>
              </a:rPr>
              <a:t>Input and Output</a:t>
            </a:r>
          </a:p>
        </p:txBody>
      </p:sp>
      <p:sp>
        <p:nvSpPr>
          <p:cNvPr id="4099" name="Rectangle 1"/>
          <p:cNvSpPr>
            <a:spLocks noChangeArrowheads="1"/>
          </p:cNvSpPr>
          <p:nvPr/>
        </p:nvSpPr>
        <p:spPr bwMode="auto">
          <a:xfrm>
            <a:off x="1219200" y="1295400"/>
            <a:ext cx="6108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5425"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defTabSz="914400">
              <a:spcBef>
                <a:spcPct val="20000"/>
              </a:spcBef>
              <a:buClr>
                <a:schemeClr val="tx1"/>
              </a:buClr>
              <a:buSzTx/>
            </a:pPr>
            <a:r>
              <a:rPr lang="en-US" altLang="en-US" sz="3200" b="1" dirty="0">
                <a:solidFill>
                  <a:schemeClr val="tx1"/>
                </a:solidFill>
                <a:latin typeface="Arial Narrow" panose="020B0606020202030204" pitchFamily="34" charset="0"/>
              </a:rPr>
              <a:t>1. Outputting Multiple Observations</a:t>
            </a:r>
          </a:p>
        </p:txBody>
      </p:sp>
      <p:sp>
        <p:nvSpPr>
          <p:cNvPr id="4100" name="Rectangle 3"/>
          <p:cNvSpPr>
            <a:spLocks noChangeArrowheads="1"/>
          </p:cNvSpPr>
          <p:nvPr/>
        </p:nvSpPr>
        <p:spPr bwMode="auto">
          <a:xfrm>
            <a:off x="1219200" y="2082800"/>
            <a:ext cx="6124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5425"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defTabSz="914400">
              <a:spcBef>
                <a:spcPct val="20000"/>
              </a:spcBef>
              <a:buClr>
                <a:schemeClr val="tx1"/>
              </a:buClr>
              <a:buSzTx/>
            </a:pPr>
            <a:r>
              <a:rPr lang="en-US" altLang="en-US" sz="3200" b="1">
                <a:solidFill>
                  <a:schemeClr val="tx1"/>
                </a:solidFill>
                <a:latin typeface="Arial Narrow" panose="020B0606020202030204" pitchFamily="34" charset="0"/>
              </a:rPr>
              <a:t>2. Writing to Multiple SAS Data Sets</a:t>
            </a:r>
          </a:p>
        </p:txBody>
      </p:sp>
      <p:sp>
        <p:nvSpPr>
          <p:cNvPr id="4101" name="Rectangle 4"/>
          <p:cNvSpPr>
            <a:spLocks noChangeArrowheads="1"/>
          </p:cNvSpPr>
          <p:nvPr/>
        </p:nvSpPr>
        <p:spPr bwMode="auto">
          <a:xfrm>
            <a:off x="1219200" y="2844800"/>
            <a:ext cx="678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5425" eaLnBrk="0" hangingPunct="0">
              <a:defRPr>
                <a:solidFill>
                  <a:schemeClr val="bg1"/>
                </a:solidFill>
                <a:latin typeface="Myriad Pro" charset="0"/>
                <a:ea typeface="Microsoft YaHei" panose="020B0503020204020204" pitchFamily="34" charset="-122"/>
              </a:defRPr>
            </a:lvl1pPr>
            <a:lvl2pPr eaLnBrk="0" hangingPunct="0">
              <a:defRPr>
                <a:solidFill>
                  <a:schemeClr val="bg1"/>
                </a:solidFill>
                <a:latin typeface="Myriad Pro" charset="0"/>
                <a:ea typeface="Microsoft YaHei" panose="020B0503020204020204" pitchFamily="34" charset="-122"/>
              </a:defRPr>
            </a:lvl2pPr>
            <a:lvl3pPr eaLnBrk="0" hangingPunct="0">
              <a:defRPr>
                <a:solidFill>
                  <a:schemeClr val="bg1"/>
                </a:solidFill>
                <a:latin typeface="Myriad Pro" charset="0"/>
                <a:ea typeface="Microsoft YaHei" panose="020B0503020204020204" pitchFamily="34" charset="-122"/>
              </a:defRPr>
            </a:lvl3pPr>
            <a:lvl4pPr eaLnBrk="0" hangingPunct="0">
              <a:defRPr>
                <a:solidFill>
                  <a:schemeClr val="bg1"/>
                </a:solidFill>
                <a:latin typeface="Myriad Pro" charset="0"/>
                <a:ea typeface="Microsoft YaHei" panose="020B0503020204020204" pitchFamily="34" charset="-122"/>
              </a:defRPr>
            </a:lvl4pPr>
            <a:lvl5pPr eaLnBrk="0" hangingPunct="0">
              <a:defRPr>
                <a:solidFill>
                  <a:schemeClr val="bg1"/>
                </a:solidFill>
                <a:latin typeface="Myriad Pro" charset="0"/>
                <a:ea typeface="Microsoft YaHei" panose="020B0503020204020204" pitchFamily="34" charset="-122"/>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Myriad Pro" charset="0"/>
                <a:ea typeface="Microsoft YaHei" panose="020B0503020204020204" pitchFamily="34" charset="-122"/>
              </a:defRPr>
            </a:lvl9pPr>
          </a:lstStyle>
          <a:p>
            <a:pPr defTabSz="914400">
              <a:spcBef>
                <a:spcPct val="20000"/>
              </a:spcBef>
              <a:buClr>
                <a:schemeClr val="tx1"/>
              </a:buClr>
              <a:buSzTx/>
            </a:pPr>
            <a:r>
              <a:rPr lang="en-US" altLang="en-US" sz="3200" b="1">
                <a:solidFill>
                  <a:schemeClr val="tx1"/>
                </a:solidFill>
                <a:latin typeface="Arial Narrow" panose="020B0606020202030204" pitchFamily="34" charset="0"/>
              </a:rPr>
              <a:t>3. Selecting Variables and Observations</a:t>
            </a:r>
          </a:p>
        </p:txBody>
      </p:sp>
    </p:spTree>
    <p:extLst>
      <p:ext uri="{BB962C8B-B14F-4D97-AF65-F5344CB8AC3E}">
        <p14:creationId xmlns:p14="http://schemas.microsoft.com/office/powerpoint/2010/main" val="29435065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Example – A Forecasting Application</a:t>
            </a:r>
          </a:p>
        </p:txBody>
      </p:sp>
      <p:sp>
        <p:nvSpPr>
          <p:cNvPr id="5123" name="Rectangle 3"/>
          <p:cNvSpPr>
            <a:spLocks noGrp="1" noChangeArrowheads="1"/>
          </p:cNvSpPr>
          <p:nvPr>
            <p:ph idx="1"/>
          </p:nvPr>
        </p:nvSpPr>
        <p:spPr>
          <a:xfrm>
            <a:off x="685800" y="1071563"/>
            <a:ext cx="8112125" cy="2170112"/>
          </a:xfrm>
        </p:spPr>
        <p:txBody>
          <a:bodyPr/>
          <a:lstStyle/>
          <a:p>
            <a:pPr marL="0" indent="0" eaLnBrk="1" hangingPunct="1">
              <a:buFont typeface="Times New Roman" panose="02020603050405020304" pitchFamily="18" charset="0"/>
              <a:buNone/>
            </a:pPr>
            <a:r>
              <a:rPr lang="en-US" altLang="en-US" smtClean="0"/>
              <a:t>The growth rate of six departments at study  is stored in the </a:t>
            </a:r>
            <a:r>
              <a:rPr lang="en-US" altLang="en-US" sz="2800" b="1" smtClean="0">
                <a:latin typeface="Courier New" panose="02070309020205020404" pitchFamily="49" charset="0"/>
              </a:rPr>
              <a:t>Increase</a:t>
            </a:r>
            <a:r>
              <a:rPr lang="en-US" altLang="en-US" smtClean="0"/>
              <a:t> variable in the data set </a:t>
            </a:r>
            <a:r>
              <a:rPr lang="en-US" altLang="en-US" sz="2800" b="1" smtClean="0">
                <a:latin typeface="Courier New" panose="02070309020205020404" pitchFamily="49" charset="0"/>
              </a:rPr>
              <a:t>study.growth</a:t>
            </a:r>
            <a:r>
              <a:rPr lang="en-US" altLang="en-US" smtClean="0"/>
              <a:t>. If each department grows at its predicted rate for the next two years, how many employees will be in each department at the end of each year?</a:t>
            </a:r>
          </a:p>
          <a:p>
            <a:pPr marL="0" indent="0" eaLnBrk="1" hangingPunct="1"/>
            <a:endParaRPr lang="en-US" altLang="en-US" sz="1600" smtClean="0"/>
          </a:p>
          <a:p>
            <a:pPr marL="0" indent="0" eaLnBrk="1" hangingPunct="1">
              <a:buFont typeface="Times New Roman" panose="02020603050405020304" pitchFamily="18" charset="0"/>
              <a:buNone/>
            </a:pPr>
            <a:r>
              <a:rPr lang="en-US" altLang="en-US" smtClean="0"/>
              <a:t>Listing of study</a:t>
            </a:r>
            <a:r>
              <a:rPr lang="en-US" altLang="en-US" sz="2800" b="1" smtClean="0">
                <a:latin typeface="Courier New" panose="02070309020205020404" pitchFamily="49" charset="0"/>
              </a:rPr>
              <a:t>.growth</a:t>
            </a:r>
            <a:endParaRPr lang="en-US" altLang="en-US" smtClean="0"/>
          </a:p>
          <a:p>
            <a:pPr marL="0" indent="0" eaLnBrk="1" hangingPunct="1"/>
            <a:endParaRPr lang="en-US" altLang="en-US" sz="1000" smtClean="0"/>
          </a:p>
        </p:txBody>
      </p:sp>
      <p:sp>
        <p:nvSpPr>
          <p:cNvPr id="512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8D947D-9B32-46D1-A281-381B4B57B3A9}" type="slidenum">
              <a:rPr lang="en-US" altLang="en-US"/>
              <a:pPr/>
              <a:t>78</a:t>
            </a:fld>
            <a:endParaRPr lang="en-US" altLang="en-US">
              <a:latin typeface="Times New Roman" panose="02020603050405020304" pitchFamily="18" charset="0"/>
            </a:endParaRPr>
          </a:p>
        </p:txBody>
      </p:sp>
      <p:sp>
        <p:nvSpPr>
          <p:cNvPr id="5125" name="Text Box 16"/>
          <p:cNvSpPr txBox="1">
            <a:spLocks noChangeArrowheads="1"/>
          </p:cNvSpPr>
          <p:nvPr/>
        </p:nvSpPr>
        <p:spPr bwMode="auto">
          <a:xfrm>
            <a:off x="696913" y="3852863"/>
            <a:ext cx="7600950" cy="2339975"/>
          </a:xfrm>
          <a:prstGeom prst="rect">
            <a:avLst/>
          </a:prstGeom>
          <a:solidFill>
            <a:srgbClr val="FFFFFF"/>
          </a:solidFill>
          <a:ln w="38100" algn="ctr">
            <a:solidFill>
              <a:schemeClr val="tx2"/>
            </a:solidFill>
            <a:miter lim="800000"/>
            <a:headEnd type="none" w="med" len="lg"/>
            <a:tailEnd type="none" w="med" len="lg"/>
          </a:ln>
        </p:spPr>
        <p:txBody>
          <a:bodyPr lIns="88900" tIns="50800" rIns="88900" bIns="50800">
            <a:spAutoFit/>
          </a:bodyPr>
          <a:lstStyle/>
          <a:p>
            <a:pPr eaLnBrk="0" hangingPunct="0"/>
            <a:r>
              <a:rPr lang="en-US" altLang="en-US" sz="1600" b="1">
                <a:solidFill>
                  <a:srgbClr val="000000"/>
                </a:solidFill>
                <a:latin typeface="SAS Monospace" pitchFamily="49" charset="0"/>
              </a:rPr>
              <a:t>		 	  Total_</a:t>
            </a:r>
          </a:p>
          <a:p>
            <a:pPr eaLnBrk="0" hangingPunct="0"/>
            <a:r>
              <a:rPr lang="en-US" altLang="en-US" sz="1600" b="1">
                <a:solidFill>
                  <a:srgbClr val="000000"/>
                </a:solidFill>
                <a:latin typeface="SAS Monospace" pitchFamily="49" charset="0"/>
              </a:rPr>
              <a:t>Department       	Employees   	Increase</a:t>
            </a:r>
          </a:p>
          <a:p>
            <a:pPr eaLnBrk="0" hangingPunct="0"/>
            <a:r>
              <a:rPr lang="en-US" altLang="en-US" sz="1600" b="1">
                <a:solidFill>
                  <a:srgbClr val="000000"/>
                </a:solidFill>
                <a:latin typeface="SAS Monospace" pitchFamily="49" charset="0"/>
              </a:rPr>
              <a:t> </a:t>
            </a:r>
          </a:p>
          <a:p>
            <a:pPr eaLnBrk="0" hangingPunct="0"/>
            <a:r>
              <a:rPr lang="en-US" altLang="en-US" sz="1600" b="1">
                <a:solidFill>
                  <a:srgbClr val="000000"/>
                </a:solidFill>
                <a:latin typeface="SAS Monospace" pitchFamily="49" charset="0"/>
              </a:rPr>
              <a:t>Administration            34             0.25</a:t>
            </a:r>
          </a:p>
          <a:p>
            <a:pPr eaLnBrk="0" hangingPunct="0"/>
            <a:r>
              <a:rPr lang="en-US" altLang="en-US" sz="1600" b="1">
                <a:solidFill>
                  <a:srgbClr val="000000"/>
                </a:solidFill>
                <a:latin typeface="SAS Monospace" pitchFamily="49" charset="0"/>
              </a:rPr>
              <a:t>Engineering                9             0.30</a:t>
            </a:r>
          </a:p>
          <a:p>
            <a:pPr eaLnBrk="0" hangingPunct="0"/>
            <a:r>
              <a:rPr lang="en-US" altLang="en-US" sz="1600" b="1">
                <a:solidFill>
                  <a:srgbClr val="000000"/>
                </a:solidFill>
                <a:latin typeface="SAS Monospace" pitchFamily="49" charset="0"/>
              </a:rPr>
              <a:t>IS                        25             0.10</a:t>
            </a:r>
          </a:p>
          <a:p>
            <a:pPr eaLnBrk="0" hangingPunct="0"/>
            <a:r>
              <a:rPr lang="en-US" altLang="en-US" sz="1600" b="1">
                <a:solidFill>
                  <a:srgbClr val="000000"/>
                </a:solidFill>
                <a:latin typeface="SAS Monospace" pitchFamily="49" charset="0"/>
              </a:rPr>
              <a:t>Marketing                 20             0.20</a:t>
            </a:r>
          </a:p>
          <a:p>
            <a:pPr eaLnBrk="0" hangingPunct="0"/>
            <a:r>
              <a:rPr lang="en-US" altLang="en-US" sz="1600" b="1">
                <a:solidFill>
                  <a:srgbClr val="000000"/>
                </a:solidFill>
                <a:latin typeface="SAS Monospace" pitchFamily="49" charset="0"/>
              </a:rPr>
              <a:t>Sales                    201             0.30</a:t>
            </a:r>
          </a:p>
          <a:p>
            <a:pPr eaLnBrk="0" hangingPunct="0"/>
            <a:r>
              <a:rPr lang="en-US" altLang="en-US" sz="1600" b="1">
                <a:solidFill>
                  <a:srgbClr val="000000"/>
                </a:solidFill>
                <a:latin typeface="SAS Monospace" pitchFamily="49" charset="0"/>
              </a:rPr>
              <a:t>Sales Management          11             0.10</a:t>
            </a:r>
          </a:p>
        </p:txBody>
      </p:sp>
    </p:spTree>
    <p:extLst>
      <p:ext uri="{BB962C8B-B14F-4D97-AF65-F5344CB8AC3E}">
        <p14:creationId xmlns:p14="http://schemas.microsoft.com/office/powerpoint/2010/main" val="223993429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A Forecasting Application</a:t>
            </a:r>
          </a:p>
        </p:txBody>
      </p:sp>
      <p:sp>
        <p:nvSpPr>
          <p:cNvPr id="6147" name="Rectangle 3"/>
          <p:cNvSpPr>
            <a:spLocks noGrp="1" noChangeArrowheads="1"/>
          </p:cNvSpPr>
          <p:nvPr>
            <p:ph idx="1"/>
          </p:nvPr>
        </p:nvSpPr>
        <p:spPr>
          <a:xfrm>
            <a:off x="685800" y="1066800"/>
            <a:ext cx="7769225" cy="4267200"/>
          </a:xfrm>
        </p:spPr>
        <p:txBody>
          <a:bodyPr/>
          <a:lstStyle/>
          <a:p>
            <a:pPr marL="0" indent="0" eaLnBrk="1" hangingPunct="1">
              <a:buFont typeface="Times New Roman" panose="02020603050405020304" pitchFamily="18" charset="0"/>
              <a:buNone/>
            </a:pPr>
            <a:r>
              <a:rPr lang="en-US" altLang="en-US" smtClean="0"/>
              <a:t>The output SAS data set, </a:t>
            </a:r>
            <a:r>
              <a:rPr lang="en-US" altLang="en-US" sz="2800" b="1" smtClean="0">
                <a:latin typeface="Courier New" panose="02070309020205020404" pitchFamily="49" charset="0"/>
              </a:rPr>
              <a:t>forecast</a:t>
            </a:r>
            <a:r>
              <a:rPr lang="en-US" altLang="en-US" smtClean="0"/>
              <a:t>, should contain</a:t>
            </a:r>
            <a:br>
              <a:rPr lang="en-US" altLang="en-US" smtClean="0"/>
            </a:br>
            <a:r>
              <a:rPr lang="en-US" altLang="en-US" smtClean="0"/>
              <a:t>12 observations. Two observations are written for each observation read.</a:t>
            </a:r>
          </a:p>
          <a:p>
            <a:pPr marL="0" indent="0" eaLnBrk="1" hangingPunct="1">
              <a:buFont typeface="Times New Roman" panose="02020603050405020304" pitchFamily="18" charset="0"/>
              <a:buNone/>
            </a:pPr>
            <a:r>
              <a:rPr lang="en-US" altLang="en-US" smtClean="0"/>
              <a:t>Partial Listing of </a:t>
            </a:r>
            <a:r>
              <a:rPr lang="en-US" altLang="en-US" sz="2800" b="1" smtClean="0">
                <a:latin typeface="Courier New" panose="02070309020205020404" pitchFamily="49" charset="0"/>
              </a:rPr>
              <a:t>forecast</a:t>
            </a:r>
            <a:endParaRPr lang="en-US" altLang="en-US" smtClean="0"/>
          </a:p>
        </p:txBody>
      </p:sp>
      <p:sp>
        <p:nvSpPr>
          <p:cNvPr id="614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908C78-F42C-4AE1-8434-ECC50A87830B}" type="slidenum">
              <a:rPr lang="en-US" altLang="en-US"/>
              <a:pPr/>
              <a:t>79</a:t>
            </a:fld>
            <a:endParaRPr lang="en-US" altLang="en-US">
              <a:latin typeface="Times New Roman" panose="02020603050405020304" pitchFamily="18" charset="0"/>
            </a:endParaRPr>
          </a:p>
        </p:txBody>
      </p:sp>
      <p:sp>
        <p:nvSpPr>
          <p:cNvPr id="6149" name="Text Box 6"/>
          <p:cNvSpPr txBox="1">
            <a:spLocks noChangeArrowheads="1"/>
          </p:cNvSpPr>
          <p:nvPr/>
        </p:nvSpPr>
        <p:spPr bwMode="auto">
          <a:xfrm>
            <a:off x="696913" y="2755900"/>
            <a:ext cx="6503987" cy="2611438"/>
          </a:xfrm>
          <a:prstGeom prst="rect">
            <a:avLst/>
          </a:prstGeom>
          <a:solidFill>
            <a:srgbClr val="FFFFFF"/>
          </a:solidFill>
          <a:ln w="38100">
            <a:solidFill>
              <a:schemeClr val="tx2"/>
            </a:solidFill>
            <a:miter lim="800000"/>
            <a:headEnd type="none" w="sm" len="sm"/>
            <a:tailEnd type="none" w="sm" len="sm"/>
          </a:ln>
        </p:spPr>
        <p:txBody>
          <a:bodyPr wrap="none" tIns="50800" bIns="50800">
            <a:spAutoFit/>
          </a:bodyPr>
          <a:lstStyle/>
          <a:p>
            <a:pPr eaLnBrk="0" hangingPunct="0"/>
            <a:r>
              <a:rPr lang="en-US" altLang="en-US" b="1">
                <a:solidFill>
                  <a:schemeClr val="tx1"/>
                </a:solidFill>
                <a:latin typeface="SAS Monospace" pitchFamily="49" charset="0"/>
              </a:rPr>
              <a:t>                   Total_</a:t>
            </a:r>
          </a:p>
          <a:p>
            <a:pPr eaLnBrk="0" hangingPunct="0"/>
            <a:r>
              <a:rPr lang="en-US" altLang="en-US" b="1">
                <a:solidFill>
                  <a:schemeClr val="tx1"/>
                </a:solidFill>
                <a:latin typeface="SAS Monospace" pitchFamily="49" charset="0"/>
              </a:rPr>
              <a:t>Department 	    Employees    Increase    Year</a:t>
            </a:r>
          </a:p>
          <a:p>
            <a:pPr eaLnBrk="0" hangingPunct="0"/>
            <a:endParaRPr lang="en-US" altLang="en-US" b="1">
              <a:solidFill>
                <a:schemeClr val="tx1"/>
              </a:solidFill>
              <a:latin typeface="SAS Monospace" pitchFamily="49" charset="0"/>
            </a:endParaRPr>
          </a:p>
          <a:p>
            <a:pPr eaLnBrk="0" hangingPunct="0"/>
            <a:r>
              <a:rPr lang="en-US" altLang="en-US" b="1">
                <a:solidFill>
                  <a:schemeClr val="tx1"/>
                </a:solidFill>
                <a:latin typeface="SAS Monospace" pitchFamily="49" charset="0"/>
              </a:rPr>
              <a:t>Administration     42.500       0.25         1</a:t>
            </a:r>
          </a:p>
          <a:p>
            <a:pPr eaLnBrk="0" hangingPunct="0"/>
            <a:r>
              <a:rPr lang="en-US" altLang="en-US" b="1">
                <a:solidFill>
                  <a:schemeClr val="tx1"/>
                </a:solidFill>
                <a:latin typeface="SAS Monospace" pitchFamily="49" charset="0"/>
              </a:rPr>
              <a:t>Administration     53.125       0.25         2</a:t>
            </a:r>
          </a:p>
          <a:p>
            <a:pPr eaLnBrk="0" hangingPunct="0"/>
            <a:r>
              <a:rPr lang="en-US" altLang="en-US" b="1">
                <a:solidFill>
                  <a:schemeClr val="tx1"/>
                </a:solidFill>
                <a:latin typeface="SAS Monospace" pitchFamily="49" charset="0"/>
              </a:rPr>
              <a:t>Engineering        11.700       0.30         1</a:t>
            </a:r>
          </a:p>
          <a:p>
            <a:pPr eaLnBrk="0" hangingPunct="0"/>
            <a:r>
              <a:rPr lang="en-US" altLang="en-US" b="1">
                <a:solidFill>
                  <a:schemeClr val="tx1"/>
                </a:solidFill>
                <a:latin typeface="SAS Monospace" pitchFamily="49" charset="0"/>
              </a:rPr>
              <a:t>Engineering        15.210       0.30         2</a:t>
            </a:r>
          </a:p>
          <a:p>
            <a:pPr eaLnBrk="0" hangingPunct="0"/>
            <a:r>
              <a:rPr lang="en-US" altLang="en-US" b="1">
                <a:solidFill>
                  <a:schemeClr val="tx1"/>
                </a:solidFill>
                <a:latin typeface="SAS Monospace" pitchFamily="49" charset="0"/>
              </a:rPr>
              <a:t>IS                 27.500       0.10         1</a:t>
            </a:r>
          </a:p>
          <a:p>
            <a:pPr eaLnBrk="0" hangingPunct="0"/>
            <a:r>
              <a:rPr lang="en-US" altLang="en-US" b="1">
                <a:solidFill>
                  <a:schemeClr val="tx1"/>
                </a:solidFill>
                <a:latin typeface="SAS Monospace" pitchFamily="49" charset="0"/>
              </a:rPr>
              <a:t>IS                 30.250       0.10         2</a:t>
            </a:r>
          </a:p>
        </p:txBody>
      </p:sp>
    </p:spTree>
    <p:extLst>
      <p:ext uri="{BB962C8B-B14F-4D97-AF65-F5344CB8AC3E}">
        <p14:creationId xmlns:p14="http://schemas.microsoft.com/office/powerpoint/2010/main" val="3091532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p:cNvSpPr txBox="1">
            <a:spLocks noChangeArrowheads="1"/>
          </p:cNvSpPr>
          <p:nvPr/>
        </p:nvSpPr>
        <p:spPr bwMode="auto">
          <a:xfrm>
            <a:off x="457200" y="76201"/>
            <a:ext cx="82280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103427"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103428"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Current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103429"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3430"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3431"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3432"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3433"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1</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741364"/>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a:t>
                      </a:r>
                      <a:r>
                        <a:rPr lang="en-US" sz="1100" baseline="0" dirty="0" err="1" smtClean="0"/>
                        <a:t>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1</a:t>
                      </a:r>
                      <a:endParaRPr lang="en-US" sz="1100" dirty="0"/>
                    </a:p>
                  </a:txBody>
                  <a:tcPr marT="45700" marB="45700"/>
                </a:tc>
              </a:tr>
            </a:tbl>
          </a:graphicData>
        </a:graphic>
      </p:graphicFrame>
    </p:spTree>
    <p:extLst>
      <p:ext uri="{BB962C8B-B14F-4D97-AF65-F5344CB8AC3E}">
        <p14:creationId xmlns:p14="http://schemas.microsoft.com/office/powerpoint/2010/main" val="38582029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AEB873D-4C30-4C78-946F-CDEEEC67A83B}" type="slidenum">
              <a:rPr lang="en-US" altLang="en-US"/>
              <a:pPr/>
              <a:t>80</a:t>
            </a:fld>
            <a:endParaRPr lang="en-US" altLang="en-US">
              <a:latin typeface="Times New Roman" panose="02020603050405020304" pitchFamily="18" charset="0"/>
            </a:endParaRPr>
          </a:p>
        </p:txBody>
      </p:sp>
      <p:pic>
        <p:nvPicPr>
          <p:cNvPr id="7171" name="Picture 2" descr="Gen_Quiz_C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888" y="969963"/>
            <a:ext cx="7021512" cy="527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8361645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Quiz</a:t>
            </a:r>
          </a:p>
        </p:txBody>
      </p:sp>
      <p:sp>
        <p:nvSpPr>
          <p:cNvPr id="8195" name="Rectangle 3"/>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Which of the following occur at the end of a DATA step iteration?</a:t>
            </a:r>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z="800" b="1" smtClean="0"/>
          </a:p>
          <a:p>
            <a:pPr marL="573088" lvl="1" indent="-458788" eaLnBrk="1" hangingPunct="1">
              <a:buClr>
                <a:schemeClr val="tx1"/>
              </a:buClr>
              <a:buSzTx/>
              <a:buFont typeface="Wingdings" panose="05000000000000000000" pitchFamily="2" charset="2"/>
              <a:buAutoNum type="alphaLcPeriod"/>
            </a:pPr>
            <a:r>
              <a:rPr lang="en-US" altLang="en-US" smtClean="0"/>
              <a:t>Reinitialize the PDV.</a:t>
            </a:r>
          </a:p>
          <a:p>
            <a:pPr marL="573088" lvl="1" indent="-458788" eaLnBrk="1" hangingPunct="1">
              <a:buClr>
                <a:schemeClr val="tx1"/>
              </a:buClr>
              <a:buSzTx/>
              <a:buFont typeface="Wingdings" panose="05000000000000000000" pitchFamily="2" charset="2"/>
              <a:buAutoNum type="alphaLcPeriod"/>
            </a:pPr>
            <a:r>
              <a:rPr lang="en-US" altLang="en-US" smtClean="0"/>
              <a:t>Implicit OUTPUT; implicit RETURN.</a:t>
            </a:r>
          </a:p>
          <a:p>
            <a:pPr marL="573088" lvl="1" indent="-458788" eaLnBrk="1" hangingPunct="1">
              <a:buClr>
                <a:schemeClr val="tx1"/>
              </a:buClr>
              <a:buSzTx/>
              <a:buFont typeface="Wingdings" panose="05000000000000000000" pitchFamily="2" charset="2"/>
              <a:buAutoNum type="alphaLcPeriod"/>
            </a:pPr>
            <a:r>
              <a:rPr lang="en-US" altLang="en-US" smtClean="0"/>
              <a:t>Read the next observation.</a:t>
            </a:r>
          </a:p>
          <a:p>
            <a:pPr marL="0" indent="0" eaLnBrk="1" hangingPunct="1"/>
            <a:endParaRPr lang="en-US" altLang="en-US" smtClean="0"/>
          </a:p>
        </p:txBody>
      </p:sp>
      <p:sp>
        <p:nvSpPr>
          <p:cNvPr id="819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8A7710A-577A-492D-8A0F-932F18AE035F}" type="slidenum">
              <a:rPr lang="en-US" altLang="en-US"/>
              <a:pPr/>
              <a:t>81</a:t>
            </a:fld>
            <a:endParaRPr lang="en-US" altLang="en-US">
              <a:latin typeface="Times New Roman" panose="02020603050405020304" pitchFamily="18" charset="0"/>
            </a:endParaRPr>
          </a:p>
        </p:txBody>
      </p:sp>
      <p:sp>
        <p:nvSpPr>
          <p:cNvPr id="8197" name="Text Box 4"/>
          <p:cNvSpPr txBox="1">
            <a:spLocks noChangeArrowheads="1"/>
          </p:cNvSpPr>
          <p:nvPr/>
        </p:nvSpPr>
        <p:spPr bwMode="auto">
          <a:xfrm>
            <a:off x="652463" y="1951038"/>
            <a:ext cx="7769225" cy="1670050"/>
          </a:xfrm>
          <a:prstGeom prst="rect">
            <a:avLst/>
          </a:prstGeom>
          <a:solidFill>
            <a:srgbClr val="FFFFFF"/>
          </a:solidFill>
          <a:ln w="38100">
            <a:solidFill>
              <a:schemeClr val="tx2"/>
            </a:solidFill>
            <a:miter lim="800000"/>
            <a:headEnd type="none" w="sm" len="sm"/>
            <a:tailEnd type="none" w="sm" len="sm"/>
          </a:ln>
        </p:spPr>
        <p:txBody>
          <a:bodyPr lIns="50800" tIns="50800" rIns="50800" bIns="50800"/>
          <a:lstStyle/>
          <a:p>
            <a:pPr eaLnBrk="0" hangingPunct="0">
              <a:lnSpc>
                <a:spcPct val="85000"/>
              </a:lnSpc>
            </a:pPr>
            <a:r>
              <a:rPr lang="en-US" altLang="en-US" sz="2400" b="1">
                <a:solidFill>
                  <a:schemeClr val="tx1"/>
                </a:solidFill>
                <a:latin typeface="Courier New" panose="02070309020205020404" pitchFamily="49" charset="0"/>
              </a:rPr>
              <a:t>data forecast;</a:t>
            </a:r>
          </a:p>
          <a:p>
            <a:pPr eaLnBrk="0" hangingPunct="0">
              <a:lnSpc>
                <a:spcPct val="85000"/>
              </a:lnSpc>
            </a:pPr>
            <a:r>
              <a:rPr lang="en-US" altLang="en-US" sz="2400" b="1">
                <a:solidFill>
                  <a:schemeClr val="tx1"/>
                </a:solidFill>
                <a:latin typeface="Courier New" panose="02070309020205020404" pitchFamily="49" charset="0"/>
              </a:rPr>
              <a:t>   set study.growth;</a:t>
            </a:r>
          </a:p>
          <a:p>
            <a:pPr eaLnBrk="0" hangingPunct="0">
              <a:lnSpc>
                <a:spcPct val="85000"/>
              </a:lnSpc>
            </a:pPr>
            <a:r>
              <a:rPr lang="en-US" altLang="en-US" sz="2400" b="1">
                <a:solidFill>
                  <a:schemeClr val="tx1"/>
                </a:solidFill>
                <a:latin typeface="Courier New" panose="02070309020205020404" pitchFamily="49" charset="0"/>
              </a:rPr>
              <a:t>   total_employees=</a:t>
            </a:r>
          </a:p>
          <a:p>
            <a:pPr eaLnBrk="0" hangingPunct="0">
              <a:lnSpc>
                <a:spcPct val="85000"/>
              </a:lnSpc>
            </a:pPr>
            <a:r>
              <a:rPr lang="en-US" altLang="en-US" sz="2400" b="1">
                <a:solidFill>
                  <a:schemeClr val="tx1"/>
                </a:solidFill>
                <a:latin typeface="Courier New" panose="02070309020205020404" pitchFamily="49" charset="0"/>
              </a:rPr>
              <a:t>      total_employees * (1+increase);</a:t>
            </a:r>
          </a:p>
          <a:p>
            <a:pPr eaLnBrk="0" hangingPunct="0">
              <a:lnSpc>
                <a:spcPct val="85000"/>
              </a:lnSpc>
            </a:pPr>
            <a:r>
              <a:rPr lang="en-US" altLang="en-US" sz="2400" b="1">
                <a:solidFill>
                  <a:schemeClr val="tx1"/>
                </a:solidFill>
                <a:latin typeface="Courier New" panose="02070309020205020404" pitchFamily="49" charset="0"/>
              </a:rPr>
              <a:t>run;</a:t>
            </a:r>
          </a:p>
        </p:txBody>
      </p:sp>
      <p:sp>
        <p:nvSpPr>
          <p:cNvPr id="8198" name="AutoShape 5"/>
          <p:cNvSpPr>
            <a:spLocks/>
          </p:cNvSpPr>
          <p:nvPr/>
        </p:nvSpPr>
        <p:spPr bwMode="auto">
          <a:xfrm>
            <a:off x="4191000" y="3670300"/>
            <a:ext cx="660400" cy="520700"/>
          </a:xfrm>
          <a:prstGeom prst="borderCallout1">
            <a:avLst>
              <a:gd name="adj1" fmla="val 21949"/>
              <a:gd name="adj2" fmla="val 0"/>
              <a:gd name="adj3" fmla="val -48782"/>
              <a:gd name="adj4" fmla="val -415625"/>
            </a:avLst>
          </a:prstGeom>
          <a:solidFill>
            <a:schemeClr val="accent2">
              <a:lumMod val="60000"/>
              <a:lumOff val="40000"/>
            </a:schemeClr>
          </a:solidFill>
          <a:ln w="38100" algn="ctr">
            <a:solidFill>
              <a:srgbClr val="000000"/>
            </a:solidFill>
            <a:miter lim="800000"/>
            <a:headEnd type="none" w="med" len="lg"/>
            <a:tailEnd type="none" w="med" len="lg"/>
          </a:ln>
        </p:spPr>
        <p:txBody>
          <a:bodyPr lIns="88900" tIns="88900" rIns="88900" bIns="88900" anchor="ctr">
            <a:spAutoFit/>
          </a:bodyPr>
          <a:lstStyle/>
          <a:p>
            <a:pPr eaLnBrk="0" hangingPunct="0">
              <a:defRPr/>
            </a:pPr>
            <a:r>
              <a:rPr lang="en-US" sz="2000" b="1" dirty="0">
                <a:solidFill>
                  <a:srgbClr val="FFFFFF"/>
                </a:solidFill>
                <a:ea typeface="Microsoft YaHei" charset="-122"/>
              </a:rPr>
              <a:t>  ?</a:t>
            </a:r>
          </a:p>
        </p:txBody>
      </p:sp>
    </p:spTree>
    <p:custDataLst>
      <p:tags r:id="rId1"/>
    </p:custDataLst>
    <p:extLst>
      <p:ext uri="{BB962C8B-B14F-4D97-AF65-F5344CB8AC3E}">
        <p14:creationId xmlns:p14="http://schemas.microsoft.com/office/powerpoint/2010/main" val="39701591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Quiz – Correct Answer</a:t>
            </a:r>
          </a:p>
        </p:txBody>
      </p:sp>
      <p:sp>
        <p:nvSpPr>
          <p:cNvPr id="9219" name="Rectangle 3"/>
          <p:cNvSpPr>
            <a:spLocks noGrp="1" noChangeArrowheads="1"/>
          </p:cNvSpPr>
          <p:nvPr>
            <p:ph idx="1"/>
          </p:nvPr>
        </p:nvSpPr>
        <p:spPr>
          <a:xfrm>
            <a:off x="685800" y="1071563"/>
            <a:ext cx="7832725" cy="5197475"/>
          </a:xfrm>
        </p:spPr>
        <p:txBody>
          <a:bodyPr/>
          <a:lstStyle/>
          <a:p>
            <a:pPr marL="0" lvl="1" indent="0" eaLnBrk="1" hangingPunct="1">
              <a:buClr>
                <a:schemeClr val="tx1"/>
              </a:buClr>
              <a:buSzTx/>
              <a:buFont typeface="Wingdings" panose="05000000000000000000" pitchFamily="2" charset="2"/>
              <a:buNone/>
            </a:pPr>
            <a:r>
              <a:rPr lang="en-US" altLang="en-US" smtClean="0"/>
              <a:t>Which of the following occur at the end of a DATA step iteration?   </a:t>
            </a:r>
            <a:endParaRPr lang="en-US" altLang="en-US" b="1"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mtClean="0"/>
          </a:p>
          <a:p>
            <a:pPr marL="0" indent="0" eaLnBrk="1" hangingPunct="1"/>
            <a:endParaRPr lang="en-US" altLang="en-US" sz="800" b="1" smtClean="0"/>
          </a:p>
          <a:p>
            <a:pPr marL="0" indent="0" eaLnBrk="1" hangingPunct="1">
              <a:buFont typeface="Times New Roman" panose="02020603050405020304" pitchFamily="18" charset="0"/>
              <a:buNone/>
            </a:pPr>
            <a:r>
              <a:rPr lang="en-US" altLang="en-US" smtClean="0"/>
              <a:t>	</a:t>
            </a:r>
          </a:p>
          <a:p>
            <a:pPr marL="0" indent="0" eaLnBrk="1" hangingPunct="1">
              <a:buFont typeface="Times New Roman" panose="02020603050405020304" pitchFamily="18" charset="0"/>
              <a:buNone/>
            </a:pPr>
            <a:r>
              <a:rPr lang="en-US" altLang="en-US" b="1" smtClean="0"/>
              <a:t>By default, every DATA step performs an implicit OUTPUT and implicit RETURN at the end of each iteration.</a:t>
            </a:r>
          </a:p>
        </p:txBody>
      </p:sp>
      <p:sp>
        <p:nvSpPr>
          <p:cNvPr id="9220"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557DAD-1F02-4BC7-91D3-083CFE115B70}" type="slidenum">
              <a:rPr lang="en-US" altLang="en-US"/>
              <a:pPr/>
              <a:t>82</a:t>
            </a:fld>
            <a:endParaRPr lang="en-US" altLang="en-US">
              <a:latin typeface="Times New Roman" panose="02020603050405020304" pitchFamily="18" charset="0"/>
            </a:endParaRPr>
          </a:p>
        </p:txBody>
      </p:sp>
      <p:sp>
        <p:nvSpPr>
          <p:cNvPr id="9221" name="Text Box 4"/>
          <p:cNvSpPr txBox="1">
            <a:spLocks noChangeArrowheads="1"/>
          </p:cNvSpPr>
          <p:nvPr/>
        </p:nvSpPr>
        <p:spPr bwMode="auto">
          <a:xfrm>
            <a:off x="652463" y="1951038"/>
            <a:ext cx="7769225" cy="1670050"/>
          </a:xfrm>
          <a:prstGeom prst="rect">
            <a:avLst/>
          </a:prstGeom>
          <a:solidFill>
            <a:srgbClr val="FFFFFF"/>
          </a:solidFill>
          <a:ln w="38100">
            <a:solidFill>
              <a:schemeClr val="tx2"/>
            </a:solidFill>
            <a:miter lim="800000"/>
            <a:headEnd type="none" w="sm" len="sm"/>
            <a:tailEnd type="none" w="sm" len="sm"/>
          </a:ln>
        </p:spPr>
        <p:txBody>
          <a:bodyPr lIns="50800" tIns="50800" rIns="50800" bIns="50800"/>
          <a:lstStyle/>
          <a:p>
            <a:pPr eaLnBrk="0" hangingPunct="0">
              <a:lnSpc>
                <a:spcPct val="85000"/>
              </a:lnSpc>
            </a:pPr>
            <a:r>
              <a:rPr lang="en-US" altLang="en-US" sz="2400" b="1">
                <a:solidFill>
                  <a:schemeClr val="tx1"/>
                </a:solidFill>
                <a:latin typeface="Courier New" panose="02070309020205020404" pitchFamily="49" charset="0"/>
              </a:rPr>
              <a:t>data forecast;</a:t>
            </a:r>
          </a:p>
          <a:p>
            <a:pPr eaLnBrk="0" hangingPunct="0">
              <a:lnSpc>
                <a:spcPct val="85000"/>
              </a:lnSpc>
            </a:pPr>
            <a:r>
              <a:rPr lang="en-US" altLang="en-US" sz="2400" b="1">
                <a:solidFill>
                  <a:schemeClr val="tx1"/>
                </a:solidFill>
                <a:latin typeface="Courier New" panose="02070309020205020404" pitchFamily="49" charset="0"/>
              </a:rPr>
              <a:t>   set study.growth;</a:t>
            </a:r>
          </a:p>
          <a:p>
            <a:pPr eaLnBrk="0" hangingPunct="0">
              <a:lnSpc>
                <a:spcPct val="85000"/>
              </a:lnSpc>
            </a:pPr>
            <a:r>
              <a:rPr lang="en-US" altLang="en-US" sz="2400" b="1">
                <a:solidFill>
                  <a:schemeClr val="tx1"/>
                </a:solidFill>
                <a:latin typeface="Courier New" panose="02070309020205020404" pitchFamily="49" charset="0"/>
              </a:rPr>
              <a:t>   total_employees=</a:t>
            </a:r>
          </a:p>
          <a:p>
            <a:pPr eaLnBrk="0" hangingPunct="0">
              <a:lnSpc>
                <a:spcPct val="85000"/>
              </a:lnSpc>
            </a:pPr>
            <a:r>
              <a:rPr lang="en-US" altLang="en-US" sz="2400" b="1">
                <a:solidFill>
                  <a:schemeClr val="tx1"/>
                </a:solidFill>
                <a:latin typeface="Courier New" panose="02070309020205020404" pitchFamily="49" charset="0"/>
              </a:rPr>
              <a:t>      total_employees * (1+increase);</a:t>
            </a:r>
          </a:p>
          <a:p>
            <a:pPr eaLnBrk="0" hangingPunct="0">
              <a:lnSpc>
                <a:spcPct val="85000"/>
              </a:lnSpc>
            </a:pPr>
            <a:r>
              <a:rPr lang="en-US" altLang="en-US" sz="2400" b="1">
                <a:solidFill>
                  <a:schemeClr val="tx1"/>
                </a:solidFill>
                <a:latin typeface="Courier New" panose="02070309020205020404" pitchFamily="49" charset="0"/>
              </a:rPr>
              <a:t>run;</a:t>
            </a:r>
          </a:p>
        </p:txBody>
      </p:sp>
      <p:sp>
        <p:nvSpPr>
          <p:cNvPr id="9222" name="AutoShape 5"/>
          <p:cNvSpPr>
            <a:spLocks/>
          </p:cNvSpPr>
          <p:nvPr/>
        </p:nvSpPr>
        <p:spPr bwMode="auto">
          <a:xfrm>
            <a:off x="4414838" y="3581400"/>
            <a:ext cx="3890962" cy="946150"/>
          </a:xfrm>
          <a:prstGeom prst="borderCallout1">
            <a:avLst>
              <a:gd name="adj1" fmla="val 12079"/>
              <a:gd name="adj2" fmla="val 0"/>
              <a:gd name="adj3" fmla="val -19968"/>
              <a:gd name="adj4" fmla="val -75069"/>
            </a:avLst>
          </a:prstGeom>
          <a:solidFill>
            <a:srgbClr val="00339F"/>
          </a:solidFill>
          <a:ln w="38100" algn="ctr">
            <a:solidFill>
              <a:srgbClr val="000000"/>
            </a:solidFill>
            <a:miter lim="800000"/>
            <a:headEnd type="none" w="med" len="lg"/>
            <a:tailEnd type="none" w="med" len="lg"/>
          </a:ln>
        </p:spPr>
        <p:txBody>
          <a:bodyPr lIns="88900" tIns="88900" rIns="88900" bIns="88900" anchor="ctr">
            <a:spAutoFit/>
          </a:bodyPr>
          <a:lstStyle/>
          <a:p>
            <a:pPr algn="ctr" eaLnBrk="0" hangingPunct="0"/>
            <a:r>
              <a:rPr lang="en-US" altLang="en-US" b="1">
                <a:solidFill>
                  <a:srgbClr val="FFFFFF"/>
                </a:solidFill>
              </a:rPr>
              <a:t>Implicit OUTPUT;</a:t>
            </a:r>
          </a:p>
          <a:p>
            <a:pPr algn="ctr" eaLnBrk="0" hangingPunct="0"/>
            <a:r>
              <a:rPr lang="en-US" altLang="en-US" b="1">
                <a:solidFill>
                  <a:srgbClr val="FFFFFF"/>
                </a:solidFill>
              </a:rPr>
              <a:t>Implicit RETURN;</a:t>
            </a:r>
          </a:p>
        </p:txBody>
      </p:sp>
    </p:spTree>
    <p:custDataLst>
      <p:tags r:id="rId1"/>
    </p:custDataLst>
    <p:extLst>
      <p:ext uri="{BB962C8B-B14F-4D97-AF65-F5344CB8AC3E}">
        <p14:creationId xmlns:p14="http://schemas.microsoft.com/office/powerpoint/2010/main" val="12750249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43"/>
          <p:cNvSpPr>
            <a:spLocks noGrp="1" noChangeArrowheads="1"/>
          </p:cNvSpPr>
          <p:nvPr>
            <p:ph type="title"/>
          </p:nvPr>
        </p:nvSpPr>
        <p:spPr/>
        <p:txBody>
          <a:bodyPr/>
          <a:lstStyle/>
          <a:p>
            <a:pPr eaLnBrk="1" hangingPunct="1"/>
            <a:r>
              <a:rPr lang="en-US" altLang="en-US" smtClean="0"/>
              <a:t>Explicit Output</a:t>
            </a:r>
          </a:p>
        </p:txBody>
      </p:sp>
      <p:sp>
        <p:nvSpPr>
          <p:cNvPr id="10243" name="Rectangle 1044"/>
          <p:cNvSpPr>
            <a:spLocks noGrp="1" noChangeArrowheads="1"/>
          </p:cNvSpPr>
          <p:nvPr>
            <p:ph idx="1"/>
          </p:nvPr>
        </p:nvSpPr>
        <p:spPr/>
        <p:txBody>
          <a:bodyPr/>
          <a:lstStyle/>
          <a:p>
            <a:pPr marL="0" indent="0" eaLnBrk="1" hangingPunct="1">
              <a:spcBef>
                <a:spcPct val="50000"/>
              </a:spcBef>
              <a:buClrTx/>
              <a:buFontTx/>
              <a:buNone/>
            </a:pPr>
            <a:r>
              <a:rPr lang="en-US" altLang="en-US" smtClean="0"/>
              <a:t>The explicit OUTPUT statement writes the contents of the program data vector (PDV) to the data set or data sets being created. The presence of an explicit OUTPUT statement overrides implicit output.</a:t>
            </a:r>
          </a:p>
          <a:p>
            <a:pPr marL="0" indent="0" eaLnBrk="1" hangingPunct="1"/>
            <a:endParaRPr lang="en-US" altLang="en-US" smtClean="0"/>
          </a:p>
        </p:txBody>
      </p:sp>
      <p:sp>
        <p:nvSpPr>
          <p:cNvPr id="1024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920E611-5F70-428A-99BA-5A2A0CC13C97}" type="slidenum">
              <a:rPr lang="en-US" altLang="en-US"/>
              <a:pPr/>
              <a:t>83</a:t>
            </a:fld>
            <a:endParaRPr lang="en-US" altLang="en-US">
              <a:latin typeface="Times New Roman" panose="02020603050405020304" pitchFamily="18" charset="0"/>
            </a:endParaRPr>
          </a:p>
        </p:txBody>
      </p:sp>
      <p:sp>
        <p:nvSpPr>
          <p:cNvPr id="10245" name="Text Box 1037"/>
          <p:cNvSpPr txBox="1">
            <a:spLocks noChangeArrowheads="1"/>
          </p:cNvSpPr>
          <p:nvPr/>
        </p:nvSpPr>
        <p:spPr bwMode="auto">
          <a:xfrm>
            <a:off x="120650" y="2690813"/>
            <a:ext cx="8902700" cy="2940050"/>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400" b="1">
                <a:solidFill>
                  <a:schemeClr val="tx1"/>
                </a:solidFill>
                <a:latin typeface="Courier New" panose="02070309020205020404" pitchFamily="49" charset="0"/>
              </a:rPr>
              <a:t>data forecast;</a:t>
            </a:r>
          </a:p>
          <a:p>
            <a:pPr eaLnBrk="0" hangingPunct="0">
              <a:lnSpc>
                <a:spcPct val="85000"/>
              </a:lnSpc>
            </a:pPr>
            <a:r>
              <a:rPr lang="en-US" altLang="en-US" sz="2400" b="1">
                <a:solidFill>
                  <a:schemeClr val="tx1"/>
                </a:solidFill>
                <a:latin typeface="Courier New" panose="02070309020205020404" pitchFamily="49" charset="0"/>
              </a:rPr>
              <a:t>   set study.growth;</a:t>
            </a:r>
          </a:p>
          <a:p>
            <a:pPr eaLnBrk="0" hangingPunct="0">
              <a:lnSpc>
                <a:spcPct val="85000"/>
              </a:lnSpc>
            </a:pPr>
            <a:r>
              <a:rPr lang="en-US" altLang="en-US" sz="2400" b="1">
                <a:solidFill>
                  <a:schemeClr val="tx1"/>
                </a:solidFill>
                <a:latin typeface="Courier New" panose="02070309020205020404" pitchFamily="49" charset="0"/>
              </a:rPr>
              <a:t>   Year=1;</a:t>
            </a:r>
          </a:p>
          <a:p>
            <a:pPr eaLnBrk="0" hangingPunct="0">
              <a:lnSpc>
                <a:spcPct val="85000"/>
              </a:lnSpc>
            </a:pPr>
            <a:r>
              <a:rPr lang="en-US" altLang="en-US" sz="2400" b="1">
                <a:solidFill>
                  <a:schemeClr val="tx1"/>
                </a:solidFill>
                <a:latin typeface="Courier New" panose="02070309020205020404" pitchFamily="49" charset="0"/>
              </a:rPr>
              <a:t>   Total_Employees=Total_Employees*(1+Increase);</a:t>
            </a:r>
          </a:p>
          <a:p>
            <a:pPr eaLnBrk="0" hangingPunct="0">
              <a:lnSpc>
                <a:spcPct val="85000"/>
              </a:lnSpc>
            </a:pPr>
            <a:r>
              <a:rPr lang="en-US" altLang="en-US" sz="2400" b="1">
                <a:solidFill>
                  <a:schemeClr val="tx1"/>
                </a:solidFill>
                <a:latin typeface="Courier New" panose="02070309020205020404" pitchFamily="49" charset="0"/>
              </a:rPr>
              <a:t>   output;</a:t>
            </a:r>
          </a:p>
          <a:p>
            <a:pPr eaLnBrk="0" hangingPunct="0">
              <a:lnSpc>
                <a:spcPct val="85000"/>
              </a:lnSpc>
            </a:pPr>
            <a:r>
              <a:rPr lang="en-US" altLang="en-US" sz="2400" b="1">
                <a:solidFill>
                  <a:schemeClr val="tx1"/>
                </a:solidFill>
                <a:latin typeface="Courier New" panose="02070309020205020404" pitchFamily="49" charset="0"/>
              </a:rPr>
              <a:t>   Year=2;</a:t>
            </a:r>
          </a:p>
          <a:p>
            <a:pPr eaLnBrk="0" hangingPunct="0">
              <a:lnSpc>
                <a:spcPct val="85000"/>
              </a:lnSpc>
            </a:pPr>
            <a:r>
              <a:rPr lang="en-US" altLang="en-US" sz="2400" b="1">
                <a:solidFill>
                  <a:schemeClr val="tx1"/>
                </a:solidFill>
                <a:latin typeface="Courier New" panose="02070309020205020404" pitchFamily="49" charset="0"/>
              </a:rPr>
              <a:t>   Total_Employees=Total_Employees*(1+Increase);</a:t>
            </a:r>
          </a:p>
          <a:p>
            <a:pPr eaLnBrk="0" hangingPunct="0">
              <a:lnSpc>
                <a:spcPct val="85000"/>
              </a:lnSpc>
            </a:pPr>
            <a:r>
              <a:rPr lang="en-US" altLang="en-US" sz="2400" b="1">
                <a:solidFill>
                  <a:schemeClr val="tx1"/>
                </a:solidFill>
                <a:latin typeface="Courier New" panose="02070309020205020404" pitchFamily="49" charset="0"/>
              </a:rPr>
              <a:t>   output;</a:t>
            </a:r>
          </a:p>
          <a:p>
            <a:pPr eaLnBrk="0" hangingPunct="0">
              <a:lnSpc>
                <a:spcPct val="85000"/>
              </a:lnSpc>
            </a:pPr>
            <a:r>
              <a:rPr lang="en-US" altLang="en-US" sz="2400" b="1">
                <a:solidFill>
                  <a:schemeClr val="tx1"/>
                </a:solidFill>
                <a:latin typeface="Courier New" panose="02070309020205020404" pitchFamily="49" charset="0"/>
              </a:rPr>
              <a:t>run;</a:t>
            </a:r>
          </a:p>
        </p:txBody>
      </p:sp>
      <p:sp>
        <p:nvSpPr>
          <p:cNvPr id="10246" name="Text Box 1038"/>
          <p:cNvSpPr txBox="1">
            <a:spLocks noChangeArrowheads="1"/>
          </p:cNvSpPr>
          <p:nvPr/>
        </p:nvSpPr>
        <p:spPr bwMode="auto">
          <a:xfrm>
            <a:off x="7945438" y="6324600"/>
            <a:ext cx="98901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r" eaLnBrk="0" hangingPunct="0"/>
            <a:r>
              <a:rPr lang="en-US" altLang="en-US" sz="1600" b="1">
                <a:solidFill>
                  <a:schemeClr val="tx1"/>
                </a:solidFill>
                <a:latin typeface="Arial" panose="020B0604020202020204" pitchFamily="34" charset="0"/>
              </a:rPr>
              <a:t>p202d01</a:t>
            </a:r>
          </a:p>
        </p:txBody>
      </p:sp>
      <p:sp>
        <p:nvSpPr>
          <p:cNvPr id="10247" name="AutoShape 1040"/>
          <p:cNvSpPr>
            <a:spLocks/>
          </p:cNvSpPr>
          <p:nvPr/>
        </p:nvSpPr>
        <p:spPr bwMode="auto">
          <a:xfrm>
            <a:off x="3333750" y="5499100"/>
            <a:ext cx="2857500" cy="520700"/>
          </a:xfrm>
          <a:prstGeom prst="borderCallout1">
            <a:avLst>
              <a:gd name="adj1" fmla="val 21949"/>
              <a:gd name="adj2" fmla="val 0"/>
              <a:gd name="adj3" fmla="val -40852"/>
              <a:gd name="adj4" fmla="val -85222"/>
            </a:avLst>
          </a:prstGeom>
          <a:solidFill>
            <a:srgbClr val="00339F"/>
          </a:solidFill>
          <a:ln w="38100" algn="ctr">
            <a:solidFill>
              <a:srgbClr val="000000"/>
            </a:solidFill>
            <a:miter lim="800000"/>
            <a:headEnd type="none" w="med" len="lg"/>
            <a:tailEnd type="none" w="med" len="lg"/>
          </a:ln>
        </p:spPr>
        <p:txBody>
          <a:bodyPr lIns="88900" tIns="88900" rIns="88900" bIns="88900" anchor="ctr">
            <a:spAutoFit/>
          </a:bodyPr>
          <a:lstStyle/>
          <a:p>
            <a:pPr algn="ctr" eaLnBrk="0" hangingPunct="0"/>
            <a:r>
              <a:rPr lang="en-US" altLang="en-US" sz="2000" b="1">
                <a:solidFill>
                  <a:srgbClr val="FFFFFF"/>
                </a:solidFill>
              </a:rPr>
              <a:t>No Implicit OUTPUT;</a:t>
            </a:r>
          </a:p>
        </p:txBody>
      </p:sp>
      <p:sp>
        <p:nvSpPr>
          <p:cNvPr id="10248" name="Rectangle 1041"/>
          <p:cNvSpPr>
            <a:spLocks noChangeArrowheads="1"/>
          </p:cNvSpPr>
          <p:nvPr>
            <p:custDataLst>
              <p:tags r:id="rId1"/>
            </p:custDataLst>
          </p:nvPr>
        </p:nvSpPr>
        <p:spPr bwMode="auto">
          <a:xfrm>
            <a:off x="696913" y="3994150"/>
            <a:ext cx="1303337"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0249" name="Rectangle 1042"/>
          <p:cNvSpPr>
            <a:spLocks noChangeArrowheads="1"/>
          </p:cNvSpPr>
          <p:nvPr>
            <p:custDataLst>
              <p:tags r:id="rId2"/>
            </p:custDataLst>
          </p:nvPr>
        </p:nvSpPr>
        <p:spPr bwMode="auto">
          <a:xfrm>
            <a:off x="712788" y="4900613"/>
            <a:ext cx="1303337" cy="3365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36135566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2008DF6-5D4D-456F-B0E1-3BA061CF2D71}" type="slidenum">
              <a:rPr lang="en-US" altLang="en-US"/>
              <a:pPr/>
              <a:t>84</a:t>
            </a:fld>
            <a:endParaRPr lang="en-US" altLang="en-US">
              <a:latin typeface="Times New Roman" panose="02020603050405020304" pitchFamily="18" charset="0"/>
            </a:endParaRPr>
          </a:p>
        </p:txBody>
      </p:sp>
      <p:sp>
        <p:nvSpPr>
          <p:cNvPr id="11267" name="Rectangle 26"/>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Compilation</a:t>
            </a:r>
          </a:p>
        </p:txBody>
      </p:sp>
      <p:sp>
        <p:nvSpPr>
          <p:cNvPr id="11268" name="Text Box 1586"/>
          <p:cNvSpPr txBox="1">
            <a:spLocks noChangeArrowheads="1"/>
          </p:cNvSpPr>
          <p:nvPr/>
        </p:nvSpPr>
        <p:spPr bwMode="auto">
          <a:xfrm>
            <a:off x="1577975" y="12573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1269" name="Rectangle 1587"/>
          <p:cNvSpPr>
            <a:spLocks noChangeArrowheads="1"/>
          </p:cNvSpPr>
          <p:nvPr>
            <p:custDataLst>
              <p:tags r:id="rId1"/>
            </p:custDataLst>
          </p:nvPr>
        </p:nvSpPr>
        <p:spPr bwMode="auto">
          <a:xfrm>
            <a:off x="2009775" y="1535113"/>
            <a:ext cx="2371725"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127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8" name="Group 211"/>
          <p:cNvGraphicFramePr>
            <a:graphicFrameLocks noGrp="1"/>
          </p:cNvGraphicFramePr>
          <p:nvPr/>
        </p:nvGraphicFramePr>
        <p:xfrm>
          <a:off x="687388" y="3730625"/>
          <a:ext cx="5829300" cy="1673225"/>
        </p:xfrm>
        <a:graphic>
          <a:graphicData uri="http://schemas.openxmlformats.org/drawingml/2006/table">
            <a:tbl>
              <a:tblPr/>
              <a:tblGrid>
                <a:gridCol w="2400300"/>
                <a:gridCol w="1778000"/>
                <a:gridCol w="1651000"/>
              </a:tblGrid>
              <a:tr h="365829">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 – Program Data Vector</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dirty="0"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400" b="1" i="0" u="none" strike="noStrike" cap="none" normalizeH="0" baseline="0" dirty="0" smtClean="0">
                        <a:ln>
                          <a:noFill/>
                        </a:ln>
                        <a:solidFill>
                          <a:srgbClr val="000000"/>
                        </a:solidFill>
                        <a:effectLst/>
                        <a:latin typeface="Arial"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r>
              <a:tr h="97554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3185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r>
            </a:tbl>
          </a:graphicData>
        </a:graphic>
      </p:graphicFrame>
    </p:spTree>
    <p:extLst>
      <p:ext uri="{BB962C8B-B14F-4D97-AF65-F5344CB8AC3E}">
        <p14:creationId xmlns:p14="http://schemas.microsoft.com/office/powerpoint/2010/main" val="2473261769"/>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B3C5CF4-9511-4922-A0EE-C57E30277906}" type="slidenum">
              <a:rPr lang="en-US" altLang="en-US"/>
              <a:pPr/>
              <a:t>85</a:t>
            </a:fld>
            <a:endParaRPr lang="en-US" altLang="en-US">
              <a:latin typeface="Times New Roman" panose="02020603050405020304" pitchFamily="18" charset="0"/>
            </a:endParaRPr>
          </a:p>
        </p:txBody>
      </p:sp>
      <p:sp>
        <p:nvSpPr>
          <p:cNvPr id="12291" name="Rectangle 3"/>
          <p:cNvSpPr>
            <a:spLocks noChangeArrowheads="1"/>
          </p:cNvSpPr>
          <p:nvPr/>
        </p:nvSpPr>
        <p:spPr bwMode="auto">
          <a:xfrm>
            <a:off x="1295400" y="152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Compilation</a:t>
            </a:r>
          </a:p>
        </p:txBody>
      </p:sp>
      <p:graphicFrame>
        <p:nvGraphicFramePr>
          <p:cNvPr id="539859" name="Group 211"/>
          <p:cNvGraphicFramePr>
            <a:graphicFrameLocks noGrp="1"/>
          </p:cNvGraphicFramePr>
          <p:nvPr/>
        </p:nvGraphicFramePr>
        <p:xfrm>
          <a:off x="687388" y="3730625"/>
          <a:ext cx="7772400" cy="167322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31851">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r>
            </a:tbl>
          </a:graphicData>
        </a:graphic>
      </p:graphicFrame>
      <p:sp>
        <p:nvSpPr>
          <p:cNvPr id="12310" name="Rectangle 159"/>
          <p:cNvSpPr>
            <a:spLocks noChangeArrowheads="1"/>
          </p:cNvSpPr>
          <p:nvPr>
            <p:custDataLst>
              <p:tags r:id="rId1"/>
            </p:custDataLst>
          </p:nvPr>
        </p:nvSpPr>
        <p:spPr bwMode="auto">
          <a:xfrm>
            <a:off x="2508250" y="1992313"/>
            <a:ext cx="1092200" cy="2841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2311" name="Text Box 164"/>
          <p:cNvSpPr txBox="1">
            <a:spLocks noChangeArrowheads="1"/>
          </p:cNvSpPr>
          <p:nvPr/>
        </p:nvSpPr>
        <p:spPr bwMode="auto">
          <a:xfrm>
            <a:off x="1577975" y="12573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2312" name="Rectangle 165"/>
          <p:cNvSpPr>
            <a:spLocks noChangeArrowheads="1"/>
          </p:cNvSpPr>
          <p:nvPr>
            <p:custDataLst>
              <p:tags r:id="rId2"/>
            </p:custDataLst>
          </p:nvPr>
        </p:nvSpPr>
        <p:spPr bwMode="auto">
          <a:xfrm>
            <a:off x="2019300" y="1768475"/>
            <a:ext cx="979488"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2313"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spTree>
    <p:extLst>
      <p:ext uri="{BB962C8B-B14F-4D97-AF65-F5344CB8AC3E}">
        <p14:creationId xmlns:p14="http://schemas.microsoft.com/office/powerpoint/2010/main" val="1371633840"/>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1C59379-01C6-4A75-A4D3-643C89C90930}" type="slidenum">
              <a:rPr lang="en-US" altLang="en-US"/>
              <a:pPr/>
              <a:t>86</a:t>
            </a:fld>
            <a:endParaRPr lang="en-US" altLang="en-US">
              <a:latin typeface="Times New Roman" panose="02020603050405020304" pitchFamily="18" charset="0"/>
            </a:endParaRPr>
          </a:p>
        </p:txBody>
      </p:sp>
      <p:sp>
        <p:nvSpPr>
          <p:cNvPr id="13315" name="Rectangle 3"/>
          <p:cNvSpPr>
            <a:spLocks noChangeArrowheads="1"/>
          </p:cNvSpPr>
          <p:nvPr/>
        </p:nvSpPr>
        <p:spPr bwMode="auto">
          <a:xfrm>
            <a:off x="1295400" y="152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Compilation</a:t>
            </a:r>
          </a:p>
        </p:txBody>
      </p:sp>
      <p:sp>
        <p:nvSpPr>
          <p:cNvPr id="13316" name="Text Box 109"/>
          <p:cNvSpPr txBox="1">
            <a:spLocks noChangeArrowheads="1"/>
          </p:cNvSpPr>
          <p:nvPr/>
        </p:nvSpPr>
        <p:spPr bwMode="auto">
          <a:xfrm>
            <a:off x="1577975" y="12573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3317" name="Rectangle 110"/>
          <p:cNvSpPr>
            <a:spLocks noChangeArrowheads="1"/>
          </p:cNvSpPr>
          <p:nvPr>
            <p:custDataLst>
              <p:tags r:id="rId1"/>
            </p:custDataLst>
          </p:nvPr>
        </p:nvSpPr>
        <p:spPr bwMode="auto">
          <a:xfrm>
            <a:off x="1622425" y="3176588"/>
            <a:ext cx="571500"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graphicFrame>
        <p:nvGraphicFramePr>
          <p:cNvPr id="552224" name="Group 288"/>
          <p:cNvGraphicFramePr>
            <a:graphicFrameLocks noGrp="1"/>
          </p:cNvGraphicFramePr>
          <p:nvPr/>
        </p:nvGraphicFramePr>
        <p:xfrm>
          <a:off x="685800" y="3730625"/>
          <a:ext cx="7772400" cy="1687513"/>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46140">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r>
            </a:tbl>
          </a:graphicData>
        </a:graphic>
      </p:graphicFrame>
      <p:sp>
        <p:nvSpPr>
          <p:cNvPr id="13336" name="Text Box 164"/>
          <p:cNvSpPr txBox="1">
            <a:spLocks noChangeArrowheads="1"/>
          </p:cNvSpPr>
          <p:nvPr>
            <p:custDataLst>
              <p:tags r:id="rId2"/>
            </p:custDataLst>
          </p:nvPr>
        </p:nvSpPr>
        <p:spPr bwMode="auto">
          <a:xfrm>
            <a:off x="2282825" y="3230563"/>
            <a:ext cx="4956175" cy="520700"/>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000">
                <a:solidFill>
                  <a:srgbClr val="FFFFFF"/>
                </a:solidFill>
                <a:latin typeface="Arial" panose="020B0604020202020204" pitchFamily="34" charset="0"/>
              </a:rPr>
              <a:t>Write descriptor portion of output data set</a:t>
            </a:r>
          </a:p>
        </p:txBody>
      </p:sp>
      <p:graphicFrame>
        <p:nvGraphicFramePr>
          <p:cNvPr id="552225" name="Group 289"/>
          <p:cNvGraphicFramePr>
            <a:graphicFrameLocks noGrp="1"/>
          </p:cNvGraphicFramePr>
          <p:nvPr/>
        </p:nvGraphicFramePr>
        <p:xfrm>
          <a:off x="685800" y="5456238"/>
          <a:ext cx="7772400" cy="1158875"/>
        </p:xfrm>
        <a:graphic>
          <a:graphicData uri="http://schemas.openxmlformats.org/drawingml/2006/table">
            <a:tbl>
              <a:tblPr/>
              <a:tblGrid>
                <a:gridCol w="2400300"/>
                <a:gridCol w="1778000"/>
                <a:gridCol w="1651000"/>
                <a:gridCol w="1943100"/>
              </a:tblGrid>
              <a:tr h="426954">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smtClean="0">
                          <a:ln>
                            <a:noFill/>
                          </a:ln>
                          <a:solidFill>
                            <a:srgbClr val="000000"/>
                          </a:solidFill>
                          <a:effectLst/>
                          <a:latin typeface="Courier New" pitchFamily="49" charset="0"/>
                        </a:rPr>
                        <a:t>work.forecast</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731921">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Total_</a:t>
                      </a:r>
                      <a:br>
                        <a:rPr kumimoji="0" lang="en-US" sz="1600" b="1" i="0" u="none" strike="noStrike" cap="none" normalizeH="0" baseline="0" dirty="0" smtClean="0">
                          <a:ln>
                            <a:noFill/>
                          </a:ln>
                          <a:solidFill>
                            <a:srgbClr val="000000"/>
                          </a:solidFill>
                          <a:effectLst/>
                          <a:latin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0"/>
                        </a:spcBef>
                        <a:spcAft>
                          <a:spcPct val="0"/>
                        </a:spcAft>
                        <a:buClr>
                          <a:schemeClr val="tx1"/>
                        </a:buClr>
                        <a:buSzTx/>
                        <a:buFont typeface="Monotype Sorts" pitchFamily="2" charset="2"/>
                        <a:buNone/>
                        <a:tabLst/>
                      </a:pPr>
                      <a:r>
                        <a:rPr kumimoji="0" lang="en-US" sz="16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bl>
          </a:graphicData>
        </a:graphic>
      </p:graphicFrame>
    </p:spTree>
    <p:extLst>
      <p:ext uri="{BB962C8B-B14F-4D97-AF65-F5344CB8AC3E}">
        <p14:creationId xmlns:p14="http://schemas.microsoft.com/office/powerpoint/2010/main" val="159016263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ECA7766-990C-4DD1-9216-0475CC27AFFB}" type="slidenum">
              <a:rPr lang="en-US" altLang="en-US"/>
              <a:pPr/>
              <a:t>87</a:t>
            </a:fld>
            <a:endParaRPr lang="en-US" altLang="en-US">
              <a:latin typeface="Times New Roman" panose="02020603050405020304" pitchFamily="18" charset="0"/>
            </a:endParaRPr>
          </a:p>
        </p:txBody>
      </p:sp>
      <p:sp>
        <p:nvSpPr>
          <p:cNvPr id="14339" name="Rectangle 3"/>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542171" name="Group 475"/>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noProof="1" smtClean="0">
                        <a:ln>
                          <a:noFill/>
                        </a:ln>
                        <a:solidFill>
                          <a:srgbClr val="000000"/>
                        </a:solidFill>
                        <a:effectLst/>
                        <a:latin typeface="Courier New" pitchFamily="49" charset="0"/>
                      </a:endParaRP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r>
            </a:tbl>
          </a:graphicData>
        </a:graphic>
      </p:graphicFrame>
      <p:sp>
        <p:nvSpPr>
          <p:cNvPr id="14358"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542172" name="Group 476"/>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4382" name="Text Box 26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14383" name="Text Box 275"/>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4384" name="Rectangle 419"/>
          <p:cNvSpPr>
            <a:spLocks noChangeArrowheads="1"/>
          </p:cNvSpPr>
          <p:nvPr>
            <p:custDataLst>
              <p:tags r:id="rId2"/>
            </p:custDataLst>
          </p:nvPr>
        </p:nvSpPr>
        <p:spPr bwMode="auto">
          <a:xfrm>
            <a:off x="1574800" y="2462213"/>
            <a:ext cx="1936750"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4385" name="Text Box 420"/>
          <p:cNvSpPr txBox="1">
            <a:spLocks noChangeArrowheads="1"/>
          </p:cNvSpPr>
          <p:nvPr>
            <p:custDataLst>
              <p:tags r:id="rId3"/>
            </p:custDataLst>
          </p:nvPr>
        </p:nvSpPr>
        <p:spPr bwMode="auto">
          <a:xfrm>
            <a:off x="3524250" y="2727325"/>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Tree>
    <p:extLst>
      <p:ext uri="{BB962C8B-B14F-4D97-AF65-F5344CB8AC3E}">
        <p14:creationId xmlns:p14="http://schemas.microsoft.com/office/powerpoint/2010/main" val="3285162814"/>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E06A872-9CFF-4139-868A-8464A8B31343}" type="slidenum">
              <a:rPr lang="en-US" altLang="en-US"/>
              <a:pPr/>
              <a:t>88</a:t>
            </a:fld>
            <a:endParaRPr lang="en-US" altLang="en-US">
              <a:latin typeface="Times New Roman" panose="02020603050405020304" pitchFamily="18" charset="0"/>
            </a:endParaRPr>
          </a:p>
        </p:txBody>
      </p:sp>
      <p:sp>
        <p:nvSpPr>
          <p:cNvPr id="15363" name="Rectangle 2"/>
          <p:cNvSpPr>
            <a:spLocks noChangeArrowheads="1"/>
          </p:cNvSpPr>
          <p:nvPr/>
        </p:nvSpPr>
        <p:spPr bwMode="auto">
          <a:xfrm>
            <a:off x="1371600" y="1524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13902" name="Group 174"/>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5382"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13903" name="Group 175"/>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5406" name="Text Box 110"/>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15407" name="Text Box 111"/>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5408" name="Rectangle 112"/>
          <p:cNvSpPr>
            <a:spLocks noChangeArrowheads="1"/>
          </p:cNvSpPr>
          <p:nvPr>
            <p:custDataLst>
              <p:tags r:id="rId2"/>
            </p:custDataLst>
          </p:nvPr>
        </p:nvSpPr>
        <p:spPr bwMode="auto">
          <a:xfrm>
            <a:off x="1965325" y="2711450"/>
            <a:ext cx="2352675"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1323477116"/>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5B6E60-D6E9-4F97-8B9F-581F07CC089E}" type="slidenum">
              <a:rPr lang="en-US" altLang="en-US"/>
              <a:pPr/>
              <a:t>89</a:t>
            </a:fld>
            <a:endParaRPr lang="en-US" altLang="en-US">
              <a:latin typeface="Times New Roman" panose="02020603050405020304" pitchFamily="18" charset="0"/>
            </a:endParaRPr>
          </a:p>
        </p:txBody>
      </p:sp>
      <p:sp>
        <p:nvSpPr>
          <p:cNvPr id="16387"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15936" name="Group 160"/>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6406"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15937" name="Group 161"/>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6430"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16431"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6432" name="Rectangle 105"/>
          <p:cNvSpPr>
            <a:spLocks noChangeArrowheads="1"/>
          </p:cNvSpPr>
          <p:nvPr>
            <p:custDataLst>
              <p:tags r:id="rId2"/>
            </p:custDataLst>
          </p:nvPr>
        </p:nvSpPr>
        <p:spPr bwMode="auto">
          <a:xfrm>
            <a:off x="1962150" y="2936875"/>
            <a:ext cx="981075"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35325544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457200" y="152401"/>
            <a:ext cx="8228013" cy="83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charset="0"/>
                <a:ea typeface="ＭＳ Ｐゴシック"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charset="0"/>
                <a:ea typeface="ＭＳ Ｐゴシック"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5pPr>
            <a:lvl6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6pPr>
            <a:lvl7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7pPr>
            <a:lvl8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8pPr>
            <a:lvl9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pitchFamily="34" charset="-128"/>
              </a:defRPr>
            </a:lvl9pPr>
          </a:lstStyle>
          <a:p>
            <a:pPr algn="ctr" eaLnBrk="1">
              <a:buClr>
                <a:srgbClr val="000000"/>
              </a:buClr>
              <a:buSzPct val="100000"/>
              <a:buFont typeface="Arial" charset="0"/>
              <a:buNone/>
            </a:pPr>
            <a:r>
              <a:rPr lang="en-US" altLang="en-US" sz="4400" dirty="0">
                <a:solidFill>
                  <a:srgbClr val="FFFFFF"/>
                </a:solidFill>
              </a:rPr>
              <a:t>Data Set Processing</a:t>
            </a:r>
          </a:p>
        </p:txBody>
      </p:sp>
      <p:sp>
        <p:nvSpPr>
          <p:cNvPr id="105475" name="Text Box 2"/>
          <p:cNvSpPr txBox="1">
            <a:spLocks noChangeArrowheads="1"/>
          </p:cNvSpPr>
          <p:nvPr/>
        </p:nvSpPr>
        <p:spPr bwMode="auto">
          <a:xfrm>
            <a:off x="457200" y="1600200"/>
            <a:ext cx="822801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3200">
                <a:solidFill>
                  <a:srgbClr val="000000"/>
                </a:solidFill>
                <a:latin typeface="Arial" charset="0"/>
                <a:ea typeface="ＭＳ Ｐゴシック" pitchFamily="34" charset="-128"/>
              </a:defRPr>
            </a:lvl1pPr>
            <a:lvl2pPr marL="742950" indent="-285750">
              <a:defRPr sz="2800">
                <a:solidFill>
                  <a:srgbClr val="000000"/>
                </a:solidFill>
                <a:latin typeface="Arial" charset="0"/>
                <a:ea typeface="ＭＳ Ｐゴシック" pitchFamily="34" charset="-128"/>
              </a:defRPr>
            </a:lvl2pPr>
            <a:lvl3pPr>
              <a:defRPr sz="2400">
                <a:solidFill>
                  <a:srgbClr val="000000"/>
                </a:solidFill>
                <a:latin typeface="Arial" charset="0"/>
                <a:ea typeface="ＭＳ Ｐゴシック" pitchFamily="34" charset="-128"/>
              </a:defRPr>
            </a:lvl3pPr>
            <a:lvl4pPr>
              <a:defRPr sz="2000">
                <a:solidFill>
                  <a:srgbClr val="000000"/>
                </a:solidFill>
                <a:latin typeface="Arial" charset="0"/>
                <a:ea typeface="ＭＳ Ｐゴシック" pitchFamily="34" charset="-128"/>
              </a:defRPr>
            </a:lvl4pPr>
            <a:lvl5pPr>
              <a:defRPr sz="2000">
                <a:solidFill>
                  <a:srgbClr val="000000"/>
                </a:solidFill>
                <a:latin typeface="Arial" charset="0"/>
                <a:ea typeface="ＭＳ Ｐゴシック" pitchFamily="34" charset="-128"/>
              </a:defRPr>
            </a:lvl5pPr>
            <a:lvl6pPr eaLnBrk="0" hangingPunct="0">
              <a:defRPr sz="2000">
                <a:solidFill>
                  <a:srgbClr val="000000"/>
                </a:solidFill>
                <a:latin typeface="Arial" charset="0"/>
                <a:ea typeface="ＭＳ Ｐゴシック" pitchFamily="34" charset="-128"/>
              </a:defRPr>
            </a:lvl6pPr>
            <a:lvl7pPr eaLnBrk="0" hangingPunct="0">
              <a:defRPr sz="2000">
                <a:solidFill>
                  <a:srgbClr val="000000"/>
                </a:solidFill>
                <a:latin typeface="Arial" charset="0"/>
                <a:ea typeface="ＭＳ Ｐゴシック" pitchFamily="34" charset="-128"/>
              </a:defRPr>
            </a:lvl7pPr>
            <a:lvl8pPr eaLnBrk="0" hangingPunct="0">
              <a:defRPr sz="2000">
                <a:solidFill>
                  <a:srgbClr val="000000"/>
                </a:solidFill>
                <a:latin typeface="Arial" charset="0"/>
                <a:ea typeface="ＭＳ Ｐゴシック" pitchFamily="34" charset="-128"/>
              </a:defRPr>
            </a:lvl8pPr>
            <a:lvl9pPr eaLnBrk="0" hangingPunct="0">
              <a:defRPr sz="2000">
                <a:solidFill>
                  <a:srgbClr val="000000"/>
                </a:solidFill>
                <a:latin typeface="Arial" charset="0"/>
                <a:ea typeface="ＭＳ Ｐゴシック" pitchFamily="34" charset="-128"/>
              </a:defRPr>
            </a:lvl9pPr>
          </a:lstStyle>
          <a:p>
            <a:pPr>
              <a:buClr>
                <a:srgbClr val="000000"/>
              </a:buClr>
              <a:buSzPct val="100000"/>
              <a:buFont typeface="Arial" charset="0"/>
              <a:buNone/>
            </a:pPr>
            <a:endParaRPr lang="en-US" altLang="en-US" sz="2400">
              <a:solidFill>
                <a:schemeClr val="bg1"/>
              </a:solidFill>
            </a:endParaRPr>
          </a:p>
        </p:txBody>
      </p:sp>
      <p:sp>
        <p:nvSpPr>
          <p:cNvPr id="105476" name="Rectangle 3"/>
          <p:cNvSpPr>
            <a:spLocks noGrp="1" noChangeArrowheads="1"/>
          </p:cNvSpPr>
          <p:nvPr>
            <p:ph type="body" idx="4294967295"/>
          </p:nvPr>
        </p:nvSpPr>
        <p:spPr>
          <a:xfrm>
            <a:off x="762000" y="1524000"/>
            <a:ext cx="7769225" cy="4570413"/>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000" smtClean="0">
                <a:ea typeface="MS Gothic" pitchFamily="49" charset="-128"/>
                <a:sym typeface="Wingdings" pitchFamily="2" charset="2"/>
              </a:rPr>
              <a:t>Data Set Processing – Example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Execution of the Data Step</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200" smtClean="0">
                <a:ea typeface="MS Gothic" pitchFamily="49" charset="-128"/>
                <a:sym typeface="Wingdings" pitchFamily="2" charset="2"/>
              </a:rPr>
              <a:t>	</a:t>
            </a:r>
            <a:r>
              <a:rPr lang="en-US" altLang="en-US" sz="1000" smtClean="0">
                <a:ea typeface="MS Gothic" pitchFamily="49" charset="-128"/>
                <a:sym typeface="Wingdings" pitchFamily="2" charset="2"/>
              </a:rPr>
              <a:t>Current 	DATA onboard;</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SET dfwlax;</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Total=FirstClass+Economy;</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IF FirstClass=20 then FirstClassFull=1;</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ELSE FirstClassFull=0;</a:t>
            </a:r>
          </a:p>
          <a:p>
            <a:pPr lvl="1" eaLnBrk="1" hangingPunct="1">
              <a:lnSpc>
                <a:spcPct val="100000"/>
              </a:lnSpc>
              <a:spcBef>
                <a:spcPct val="0"/>
              </a:spcBef>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000" smtClean="0">
                <a:ea typeface="MS Gothic" pitchFamily="49" charset="-128"/>
                <a:sym typeface="Wingdings" pitchFamily="2" charset="2"/>
              </a:rPr>
              <a:t>			RUN;</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2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			PDV</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lvl="2"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800" smtClean="0">
                <a:ea typeface="MS Gothic" pitchFamily="49" charset="-128"/>
                <a:sym typeface="Wingdings" pitchFamily="2" charset="2"/>
              </a:rPr>
              <a:t>Onboard </a:t>
            </a:r>
          </a:p>
          <a:p>
            <a:pPr lvl="1" eaLnBrk="1" hangingPunct="1">
              <a:buFont typeface="Times New Roman"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400" smtClean="0">
              <a:ea typeface="MS Gothic" pitchFamily="49" charset="-128"/>
              <a:sym typeface="Wingdings" pitchFamily="2" charset="2"/>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800" smtClean="0">
              <a:ea typeface="MS Gothic" pitchFamily="49" charset="-128"/>
              <a:sym typeface="Wingdings" pitchFamily="2" charset="2"/>
            </a:endParaRPr>
          </a:p>
          <a:p>
            <a:pPr eaLnBrk="1" hangingPunct="1">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16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000" smtClean="0">
              <a:ea typeface="MS Gothic" pitchFamily="49" charset="-128"/>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smtClean="0">
              <a:ea typeface="MS Gothic" pitchFamily="49" charset="-128"/>
            </a:endParaRPr>
          </a:p>
        </p:txBody>
      </p:sp>
      <p:sp>
        <p:nvSpPr>
          <p:cNvPr id="105477" name="Rectangle 6"/>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5478" name="Rectangle 8"/>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5479" name="Rectangle 10"/>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5480" name="Rectangle 1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sp>
        <p:nvSpPr>
          <p:cNvPr id="105481" name="Rectangle 1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Clr>
                <a:srgbClr val="000000"/>
              </a:buClr>
              <a:buSzPct val="100000"/>
              <a:buFont typeface="Arial" charset="0"/>
              <a:buNone/>
            </a:pPr>
            <a:endParaRPr lang="en-US" altLang="en-US"/>
          </a:p>
        </p:txBody>
      </p:sp>
      <p:graphicFrame>
        <p:nvGraphicFramePr>
          <p:cNvPr id="10" name="Table 9"/>
          <p:cNvGraphicFramePr>
            <a:graphicFrameLocks noGrp="1"/>
          </p:cNvGraphicFramePr>
          <p:nvPr/>
        </p:nvGraphicFramePr>
        <p:xfrm>
          <a:off x="762000" y="3733800"/>
          <a:ext cx="7848603" cy="741364"/>
        </p:xfrm>
        <a:graphic>
          <a:graphicData uri="http://schemas.openxmlformats.org/drawingml/2006/table">
            <a:tbl>
              <a:tblPr firstRow="1" bandRow="1">
                <a:tableStyleId>{073A0DAA-6AF3-43AB-8588-CEC1D06C72B9}</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a:t>
                      </a:r>
                      <a:endParaRPr lang="en-US" sz="1100" dirty="0"/>
                    </a:p>
                  </a:txBody>
                  <a:tcPr marT="45700" marB="45700"/>
                </a:tc>
                <a:tc>
                  <a:txBody>
                    <a:bodyPr/>
                    <a:lstStyle/>
                    <a:p>
                      <a:pPr algn="ctr"/>
                      <a:r>
                        <a:rPr lang="en-US" sz="1100" dirty="0" smtClean="0"/>
                        <a:t>.</a:t>
                      </a:r>
                      <a:endParaRPr lang="en-US" sz="1100" dirty="0"/>
                    </a:p>
                  </a:txBody>
                  <a:tcPr marT="45700" marB="45700"/>
                </a:tc>
              </a:tr>
            </a:tbl>
          </a:graphicData>
        </a:graphic>
      </p:graphicFrame>
      <p:graphicFrame>
        <p:nvGraphicFramePr>
          <p:cNvPr id="11" name="Table 10"/>
          <p:cNvGraphicFramePr>
            <a:graphicFrameLocks noGrp="1"/>
          </p:cNvGraphicFramePr>
          <p:nvPr/>
        </p:nvGraphicFramePr>
        <p:xfrm>
          <a:off x="762000" y="4953000"/>
          <a:ext cx="7848603" cy="741364"/>
        </p:xfrm>
        <a:graphic>
          <a:graphicData uri="http://schemas.openxmlformats.org/drawingml/2006/table">
            <a:tbl>
              <a:tblPr firstRow="1" bandRow="1">
                <a:tableStyleId>{5C22544A-7EE6-4342-B048-85BDC9FD1C3A}</a:tableStyleId>
              </a:tblPr>
              <a:tblGrid>
                <a:gridCol w="1121229"/>
                <a:gridCol w="1121229"/>
                <a:gridCol w="1121229"/>
                <a:gridCol w="1121229"/>
                <a:gridCol w="1121229"/>
                <a:gridCol w="1121229"/>
                <a:gridCol w="1121229"/>
              </a:tblGrid>
              <a:tr h="370682">
                <a:tc>
                  <a:txBody>
                    <a:bodyPr/>
                    <a:lstStyle/>
                    <a:p>
                      <a:pPr algn="ctr"/>
                      <a:r>
                        <a:rPr lang="en-US" sz="1100" dirty="0" smtClean="0"/>
                        <a:t>Flight</a:t>
                      </a:r>
                      <a:endParaRPr lang="en-US" sz="1100" dirty="0"/>
                    </a:p>
                  </a:txBody>
                  <a:tcPr marT="45700" marB="45700"/>
                </a:tc>
                <a:tc>
                  <a:txBody>
                    <a:bodyPr/>
                    <a:lstStyle/>
                    <a:p>
                      <a:pPr algn="ctr"/>
                      <a:r>
                        <a:rPr lang="en-US" sz="1100" dirty="0" smtClean="0"/>
                        <a:t>Date</a:t>
                      </a:r>
                      <a:endParaRPr lang="en-US" sz="1100" dirty="0"/>
                    </a:p>
                  </a:txBody>
                  <a:tcPr marT="45700" marB="45700"/>
                </a:tc>
                <a:tc>
                  <a:txBody>
                    <a:bodyPr/>
                    <a:lstStyle/>
                    <a:p>
                      <a:pPr algn="ctr"/>
                      <a:r>
                        <a:rPr lang="en-US" sz="1100" dirty="0" err="1" smtClean="0"/>
                        <a:t>Dest</a:t>
                      </a:r>
                      <a:endParaRPr lang="en-US" sz="1100" dirty="0"/>
                    </a:p>
                  </a:txBody>
                  <a:tcPr marT="45700" marB="45700"/>
                </a:tc>
                <a:tc>
                  <a:txBody>
                    <a:bodyPr/>
                    <a:lstStyle/>
                    <a:p>
                      <a:pPr algn="ctr"/>
                      <a:r>
                        <a:rPr lang="en-US" sz="1100" dirty="0" err="1" smtClean="0"/>
                        <a:t>FirstClass</a:t>
                      </a:r>
                      <a:endParaRPr lang="en-US" sz="1100" dirty="0"/>
                    </a:p>
                  </a:txBody>
                  <a:tcPr marT="45700" marB="45700"/>
                </a:tc>
                <a:tc>
                  <a:txBody>
                    <a:bodyPr/>
                    <a:lstStyle/>
                    <a:p>
                      <a:pPr algn="ctr"/>
                      <a:r>
                        <a:rPr lang="en-US" sz="1100" dirty="0" smtClean="0"/>
                        <a:t>Economy</a:t>
                      </a:r>
                      <a:endParaRPr lang="en-US" sz="1100" dirty="0"/>
                    </a:p>
                  </a:txBody>
                  <a:tcPr marT="45700" marB="45700"/>
                </a:tc>
                <a:tc>
                  <a:txBody>
                    <a:bodyPr/>
                    <a:lstStyle/>
                    <a:p>
                      <a:pPr algn="ctr"/>
                      <a:r>
                        <a:rPr lang="en-US" sz="1100" dirty="0" smtClean="0"/>
                        <a:t>Total</a:t>
                      </a:r>
                      <a:endParaRPr lang="en-US" sz="1100" dirty="0"/>
                    </a:p>
                  </a:txBody>
                  <a:tcPr marT="45700" marB="45700"/>
                </a:tc>
                <a:tc>
                  <a:txBody>
                    <a:bodyPr/>
                    <a:lstStyle/>
                    <a:p>
                      <a:pPr algn="ctr"/>
                      <a:r>
                        <a:rPr lang="en-US" sz="1100" dirty="0" err="1" smtClean="0"/>
                        <a:t>FirstClass</a:t>
                      </a:r>
                      <a:r>
                        <a:rPr lang="en-US" sz="1100" baseline="0" dirty="0" err="1" smtClean="0"/>
                        <a:t>Full</a:t>
                      </a:r>
                      <a:endParaRPr lang="en-US" sz="1100" dirty="0"/>
                    </a:p>
                  </a:txBody>
                  <a:tcPr marT="45700" marB="45700"/>
                </a:tc>
              </a:tr>
              <a:tr h="370682">
                <a:tc>
                  <a:txBody>
                    <a:bodyPr/>
                    <a:lstStyle/>
                    <a:p>
                      <a:pPr algn="ctr"/>
                      <a:r>
                        <a:rPr lang="en-US" sz="1100" dirty="0" smtClean="0"/>
                        <a:t>439</a:t>
                      </a:r>
                      <a:endParaRPr lang="en-US" sz="1100" dirty="0"/>
                    </a:p>
                  </a:txBody>
                  <a:tcPr marT="45700" marB="45700"/>
                </a:tc>
                <a:tc>
                  <a:txBody>
                    <a:bodyPr/>
                    <a:lstStyle/>
                    <a:p>
                      <a:pPr algn="ctr"/>
                      <a:r>
                        <a:rPr lang="en-US" sz="1100" dirty="0" smtClean="0"/>
                        <a:t>14955</a:t>
                      </a:r>
                      <a:endParaRPr lang="en-US" sz="1100" dirty="0"/>
                    </a:p>
                  </a:txBody>
                  <a:tcPr marT="45700" marB="45700"/>
                </a:tc>
                <a:tc>
                  <a:txBody>
                    <a:bodyPr/>
                    <a:lstStyle/>
                    <a:p>
                      <a:pPr algn="ctr"/>
                      <a:r>
                        <a:rPr lang="en-US" sz="1100" dirty="0" smtClean="0"/>
                        <a:t>LAX</a:t>
                      </a:r>
                      <a:endParaRPr lang="en-US" sz="1100" dirty="0"/>
                    </a:p>
                  </a:txBody>
                  <a:tcPr marT="45700" marB="45700"/>
                </a:tc>
                <a:tc>
                  <a:txBody>
                    <a:bodyPr/>
                    <a:lstStyle/>
                    <a:p>
                      <a:pPr algn="ctr"/>
                      <a:r>
                        <a:rPr lang="en-US" sz="1100" dirty="0" smtClean="0"/>
                        <a:t>20</a:t>
                      </a:r>
                      <a:endParaRPr lang="en-US" sz="1100" dirty="0"/>
                    </a:p>
                  </a:txBody>
                  <a:tcPr marT="45700" marB="45700"/>
                </a:tc>
                <a:tc>
                  <a:txBody>
                    <a:bodyPr/>
                    <a:lstStyle/>
                    <a:p>
                      <a:pPr algn="ctr"/>
                      <a:r>
                        <a:rPr lang="en-US" sz="1100" dirty="0" smtClean="0"/>
                        <a:t>137</a:t>
                      </a:r>
                      <a:endParaRPr lang="en-US" sz="1100" dirty="0"/>
                    </a:p>
                  </a:txBody>
                  <a:tcPr marT="45700" marB="45700"/>
                </a:tc>
                <a:tc>
                  <a:txBody>
                    <a:bodyPr/>
                    <a:lstStyle/>
                    <a:p>
                      <a:pPr algn="ctr"/>
                      <a:r>
                        <a:rPr lang="en-US" sz="1100" dirty="0" smtClean="0"/>
                        <a:t>157</a:t>
                      </a:r>
                      <a:endParaRPr lang="en-US" sz="1100" dirty="0"/>
                    </a:p>
                  </a:txBody>
                  <a:tcPr marT="45700" marB="45700"/>
                </a:tc>
                <a:tc>
                  <a:txBody>
                    <a:bodyPr/>
                    <a:lstStyle/>
                    <a:p>
                      <a:pPr algn="ctr"/>
                      <a:r>
                        <a:rPr lang="en-US" sz="1100" dirty="0" smtClean="0"/>
                        <a:t>1</a:t>
                      </a:r>
                      <a:endParaRPr lang="en-US" sz="1100" dirty="0"/>
                    </a:p>
                  </a:txBody>
                  <a:tcPr marT="45700" marB="45700"/>
                </a:tc>
              </a:tr>
            </a:tbl>
          </a:graphicData>
        </a:graphic>
      </p:graphicFrame>
    </p:spTree>
    <p:extLst>
      <p:ext uri="{BB962C8B-B14F-4D97-AF65-F5344CB8AC3E}">
        <p14:creationId xmlns:p14="http://schemas.microsoft.com/office/powerpoint/2010/main" val="29569188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C0EFA56-CA50-4220-A0C9-6B60609D691A}" type="slidenum">
              <a:rPr lang="en-US" altLang="en-US"/>
              <a:pPr/>
              <a:t>90</a:t>
            </a:fld>
            <a:endParaRPr lang="en-US" altLang="en-US">
              <a:latin typeface="Times New Roman" panose="02020603050405020304" pitchFamily="18" charset="0"/>
            </a:endParaRPr>
          </a:p>
        </p:txBody>
      </p:sp>
      <p:sp>
        <p:nvSpPr>
          <p:cNvPr id="17411"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17988" name="Group 164"/>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42.5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7430"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17989" name="Group 165"/>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7454"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17455"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7456" name="Rectangle 105"/>
          <p:cNvSpPr>
            <a:spLocks noChangeArrowheads="1"/>
          </p:cNvSpPr>
          <p:nvPr>
            <p:custDataLst>
              <p:tags r:id="rId2"/>
            </p:custDataLst>
          </p:nvPr>
        </p:nvSpPr>
        <p:spPr bwMode="auto">
          <a:xfrm>
            <a:off x="1962150" y="3170238"/>
            <a:ext cx="6169025"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7457" name="AutoShape 109"/>
          <p:cNvSpPr>
            <a:spLocks/>
          </p:cNvSpPr>
          <p:nvPr/>
        </p:nvSpPr>
        <p:spPr bwMode="auto">
          <a:xfrm>
            <a:off x="5529263" y="4432300"/>
            <a:ext cx="1890712" cy="485775"/>
          </a:xfrm>
          <a:prstGeom prst="borderCallout2">
            <a:avLst>
              <a:gd name="adj1" fmla="val 13847"/>
              <a:gd name="adj2" fmla="val 0"/>
              <a:gd name="adj3" fmla="val 13847"/>
              <a:gd name="adj4" fmla="val -12681"/>
              <a:gd name="adj5" fmla="val 123847"/>
              <a:gd name="adj6" fmla="val -58440"/>
            </a:avLst>
          </a:prstGeom>
          <a:solidFill>
            <a:srgbClr val="FFF2BE"/>
          </a:solidFill>
          <a:ln w="38100" algn="ctr">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34 * (1 + 0.25)</a:t>
            </a:r>
          </a:p>
        </p:txBody>
      </p:sp>
    </p:spTree>
    <p:extLst>
      <p:ext uri="{BB962C8B-B14F-4D97-AF65-F5344CB8AC3E}">
        <p14:creationId xmlns:p14="http://schemas.microsoft.com/office/powerpoint/2010/main" val="44392046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C183103-5EE8-4E43-B3AB-B649874E9057}" type="slidenum">
              <a:rPr lang="en-US" altLang="en-US"/>
              <a:pPr/>
              <a:t>91</a:t>
            </a:fld>
            <a:endParaRPr lang="en-US" altLang="en-US">
              <a:latin typeface="Times New Roman" panose="02020603050405020304" pitchFamily="18" charset="0"/>
            </a:endParaRPr>
          </a:p>
        </p:txBody>
      </p:sp>
      <p:sp>
        <p:nvSpPr>
          <p:cNvPr id="18435"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20035" name="Group 163"/>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42.5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8454"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20036" name="Group 164"/>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8478"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18479"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8480" name="Rectangle 107"/>
          <p:cNvSpPr>
            <a:spLocks noChangeArrowheads="1"/>
          </p:cNvSpPr>
          <p:nvPr>
            <p:custDataLst>
              <p:tags r:id="rId2"/>
            </p:custDataLst>
          </p:nvPr>
        </p:nvSpPr>
        <p:spPr bwMode="auto">
          <a:xfrm>
            <a:off x="1962150" y="3403600"/>
            <a:ext cx="981075"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18481" name="Text Box 108"/>
          <p:cNvSpPr txBox="1">
            <a:spLocks noChangeArrowheads="1"/>
          </p:cNvSpPr>
          <p:nvPr>
            <p:custDataLst>
              <p:tags r:id="rId3"/>
            </p:custDataLst>
          </p:nvPr>
        </p:nvSpPr>
        <p:spPr bwMode="auto">
          <a:xfrm>
            <a:off x="2841625" y="3698875"/>
            <a:ext cx="387985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Output current observation</a:t>
            </a:r>
          </a:p>
        </p:txBody>
      </p:sp>
    </p:spTree>
    <p:extLst>
      <p:ext uri="{BB962C8B-B14F-4D97-AF65-F5344CB8AC3E}">
        <p14:creationId xmlns:p14="http://schemas.microsoft.com/office/powerpoint/2010/main" val="809223865"/>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DBABBB-8798-4B23-85E0-F9EA7CAD01F1}" type="slidenum">
              <a:rPr lang="en-US" altLang="en-US"/>
              <a:pPr/>
              <a:t>92</a:t>
            </a:fld>
            <a:endParaRPr lang="en-US" altLang="en-US">
              <a:latin typeface="Times New Roman" panose="02020603050405020304" pitchFamily="18" charset="0"/>
            </a:endParaRPr>
          </a:p>
        </p:txBody>
      </p:sp>
      <p:sp>
        <p:nvSpPr>
          <p:cNvPr id="19459" name="Rectangle 2"/>
          <p:cNvSpPr>
            <a:spLocks noChangeArrowheads="1"/>
          </p:cNvSpPr>
          <p:nvPr/>
        </p:nvSpPr>
        <p:spPr bwMode="auto">
          <a:xfrm>
            <a:off x="15113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22080" name="Group 160"/>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42.5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9478"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22081" name="Group 161"/>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19502"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19503"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19504" name="Rectangle 104"/>
          <p:cNvSpPr>
            <a:spLocks noChangeArrowheads="1"/>
          </p:cNvSpPr>
          <p:nvPr>
            <p:custDataLst>
              <p:tags r:id="rId2"/>
            </p:custDataLst>
          </p:nvPr>
        </p:nvSpPr>
        <p:spPr bwMode="auto">
          <a:xfrm>
            <a:off x="1962150" y="3624263"/>
            <a:ext cx="981075"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extLst>
      <p:ext uri="{BB962C8B-B14F-4D97-AF65-F5344CB8AC3E}">
        <p14:creationId xmlns:p14="http://schemas.microsoft.com/office/powerpoint/2010/main" val="2700919801"/>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9DF958-A751-4F65-A420-786138371A0B}" type="slidenum">
              <a:rPr lang="en-US" altLang="en-US"/>
              <a:pPr/>
              <a:t>93</a:t>
            </a:fld>
            <a:endParaRPr lang="en-US" altLang="en-US">
              <a:latin typeface="Times New Roman" panose="02020603050405020304" pitchFamily="18" charset="0"/>
            </a:endParaRPr>
          </a:p>
        </p:txBody>
      </p:sp>
      <p:sp>
        <p:nvSpPr>
          <p:cNvPr id="20483"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24132" name="Group 164"/>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53.125 </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0502" name="Animation Flag"/>
          <p:cNvSpPr txBox="1">
            <a:spLocks noChangeArrowheads="1"/>
          </p:cNvSpPr>
          <p:nvPr/>
        </p:nvSpPr>
        <p:spPr bwMode="auto">
          <a:xfrm>
            <a:off x="8572500" y="64516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a:spAutoFit/>
          </a:bodyPr>
          <a:lstStyle/>
          <a:p>
            <a:pPr algn="ctr" eaLnBrk="0" hangingPunct="0"/>
            <a:r>
              <a:rPr lang="en-US" altLang="en-US" sz="2000" b="1">
                <a:solidFill>
                  <a:schemeClr val="tx1"/>
                </a:solidFill>
                <a:latin typeface="Verdana" panose="020B0604030504040204" pitchFamily="34" charset="0"/>
              </a:rPr>
              <a:t>...</a:t>
            </a:r>
          </a:p>
        </p:txBody>
      </p:sp>
      <p:graphicFrame>
        <p:nvGraphicFramePr>
          <p:cNvPr id="724133" name="Group 165"/>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0526"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20527"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20528" name="Rectangle 105"/>
          <p:cNvSpPr>
            <a:spLocks noChangeArrowheads="1"/>
          </p:cNvSpPr>
          <p:nvPr>
            <p:custDataLst>
              <p:tags r:id="rId2"/>
            </p:custDataLst>
          </p:nvPr>
        </p:nvSpPr>
        <p:spPr bwMode="auto">
          <a:xfrm>
            <a:off x="1962150" y="3870325"/>
            <a:ext cx="6169025" cy="2587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20529" name="AutoShape 108"/>
          <p:cNvSpPr>
            <a:spLocks/>
          </p:cNvSpPr>
          <p:nvPr/>
        </p:nvSpPr>
        <p:spPr bwMode="auto">
          <a:xfrm>
            <a:off x="5913438" y="4387850"/>
            <a:ext cx="2400300" cy="485775"/>
          </a:xfrm>
          <a:prstGeom prst="borderCallout2">
            <a:avLst>
              <a:gd name="adj1" fmla="val 51630"/>
              <a:gd name="adj2" fmla="val -1074"/>
              <a:gd name="adj3" fmla="val 51292"/>
              <a:gd name="adj4" fmla="val -1199"/>
              <a:gd name="adj5" fmla="val 131097"/>
              <a:gd name="adj6" fmla="val -60449"/>
            </a:avLst>
          </a:prstGeom>
          <a:solidFill>
            <a:srgbClr val="FFF2BE"/>
          </a:solidFill>
          <a:ln w="38100" algn="ctr">
            <a:solidFill>
              <a:srgbClr val="000000"/>
            </a:solidFill>
            <a:miter lim="800000"/>
            <a:headEnd type="none" w="med" len="lg"/>
            <a:tailEnd type="triangle" w="med" len="lg"/>
          </a:ln>
        </p:spPr>
        <p:txBody>
          <a:bodyPr lIns="88900" tIns="88900" rIns="88900" bIns="88900" anchor="ctr">
            <a:spAutoFit/>
          </a:bodyPr>
          <a:lstStyle/>
          <a:p>
            <a:pPr algn="ctr" eaLnBrk="0" hangingPunct="0"/>
            <a:r>
              <a:rPr lang="en-US" altLang="en-US" sz="2000" b="1">
                <a:solidFill>
                  <a:schemeClr val="tx1"/>
                </a:solidFill>
              </a:rPr>
              <a:t>42.5 * (1 + 0.25)</a:t>
            </a:r>
          </a:p>
        </p:txBody>
      </p:sp>
    </p:spTree>
    <p:extLst>
      <p:ext uri="{BB962C8B-B14F-4D97-AF65-F5344CB8AC3E}">
        <p14:creationId xmlns:p14="http://schemas.microsoft.com/office/powerpoint/2010/main" val="2258879716"/>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C02A40-D6A4-4C09-AFE6-F6EA34CA04B0}" type="slidenum">
              <a:rPr lang="en-US" altLang="en-US"/>
              <a:pPr/>
              <a:t>94</a:t>
            </a:fld>
            <a:endParaRPr lang="en-US" altLang="en-US">
              <a:latin typeface="Times New Roman" panose="02020603050405020304" pitchFamily="18" charset="0"/>
            </a:endParaRPr>
          </a:p>
        </p:txBody>
      </p:sp>
      <p:sp>
        <p:nvSpPr>
          <p:cNvPr id="21507"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726180" name="Group 164"/>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726181" name="Group 165"/>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1549" name="Text Box 102"/>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21550" name="Text Box 103"/>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21551" name="Rectangle 108"/>
          <p:cNvSpPr>
            <a:spLocks noChangeArrowheads="1"/>
          </p:cNvSpPr>
          <p:nvPr>
            <p:custDataLst>
              <p:tags r:id="rId2"/>
            </p:custDataLst>
          </p:nvPr>
        </p:nvSpPr>
        <p:spPr bwMode="auto">
          <a:xfrm>
            <a:off x="1962150" y="4103688"/>
            <a:ext cx="981075" cy="258762"/>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
        <p:nvSpPr>
          <p:cNvPr id="21552" name="Text Box 109"/>
          <p:cNvSpPr txBox="1">
            <a:spLocks noChangeArrowheads="1"/>
          </p:cNvSpPr>
          <p:nvPr>
            <p:custDataLst>
              <p:tags r:id="rId3"/>
            </p:custDataLst>
          </p:nvPr>
        </p:nvSpPr>
        <p:spPr bwMode="auto">
          <a:xfrm>
            <a:off x="2854325" y="4237038"/>
            <a:ext cx="3922713"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Output current observation</a:t>
            </a:r>
          </a:p>
        </p:txBody>
      </p:sp>
      <p:sp>
        <p:nvSpPr>
          <p:cNvPr id="21553" name="Animation Flag"/>
          <p:cNvSpPr txBox="1">
            <a:spLocks noChangeArrowheads="1"/>
          </p:cNvSpPr>
          <p:nvPr/>
        </p:nvSpPr>
        <p:spPr bwMode="auto">
          <a:xfrm>
            <a:off x="8572500" y="6451600"/>
            <a:ext cx="463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r>
              <a:rPr lang="en-US" altLang="en-US" sz="2000" b="1">
                <a:solidFill>
                  <a:schemeClr val="tx1"/>
                </a:solidFill>
                <a:latin typeface="Verdana" panose="020B0604030504040204" pitchFamily="34" charset="0"/>
              </a:rPr>
              <a:t>...</a:t>
            </a:r>
          </a:p>
        </p:txBody>
      </p:sp>
    </p:spTree>
    <p:extLst>
      <p:ext uri="{BB962C8B-B14F-4D97-AF65-F5344CB8AC3E}">
        <p14:creationId xmlns:p14="http://schemas.microsoft.com/office/powerpoint/2010/main" val="2764380020"/>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14E2C78-903F-42AC-A37A-DCAF792258FA}" type="slidenum">
              <a:rPr lang="en-US" altLang="en-US"/>
              <a:pPr/>
              <a:t>95</a:t>
            </a:fld>
            <a:endParaRPr lang="en-US" altLang="en-US">
              <a:latin typeface="Times New Roman" panose="02020603050405020304" pitchFamily="18" charset="0"/>
            </a:endParaRPr>
          </a:p>
        </p:txBody>
      </p:sp>
      <p:sp>
        <p:nvSpPr>
          <p:cNvPr id="22531" name="Rectangle 2"/>
          <p:cNvSpPr>
            <a:spLocks noChangeArrowheads="1"/>
          </p:cNvSpPr>
          <p:nvPr/>
        </p:nvSpPr>
        <p:spPr bwMode="auto">
          <a:xfrm>
            <a:off x="1295400" y="2286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ts val="3900"/>
              </a:lnSpc>
            </a:pPr>
            <a:r>
              <a:rPr lang="en-US" altLang="en-US" sz="3600" b="1">
                <a:latin typeface="Arial Narrow" panose="020B0606020202030204" pitchFamily="34" charset="0"/>
              </a:rPr>
              <a:t>Execution: Explicit Output</a:t>
            </a:r>
          </a:p>
        </p:txBody>
      </p:sp>
      <p:graphicFrame>
        <p:nvGraphicFramePr>
          <p:cNvPr id="926844" name="Group 124"/>
          <p:cNvGraphicFramePr>
            <a:graphicFrameLocks noGrp="1"/>
          </p:cNvGraphicFramePr>
          <p:nvPr/>
        </p:nvGraphicFramePr>
        <p:xfrm>
          <a:off x="696913" y="4691063"/>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graphicFrame>
        <p:nvGraphicFramePr>
          <p:cNvPr id="926845" name="Group 125"/>
          <p:cNvGraphicFramePr>
            <a:graphicFrameLocks noGrp="1"/>
          </p:cNvGraphicFramePr>
          <p:nvPr/>
        </p:nvGraphicFramePr>
        <p:xfrm>
          <a:off x="735013" y="1001713"/>
          <a:ext cx="7772400" cy="1811339"/>
        </p:xfrm>
        <a:graphic>
          <a:graphicData uri="http://schemas.openxmlformats.org/drawingml/2006/table">
            <a:tbl>
              <a:tblPr/>
              <a:tblGrid>
                <a:gridCol w="2590800"/>
                <a:gridCol w="2590800"/>
                <a:gridCol w="2590800"/>
              </a:tblGrid>
              <a:tr h="426795">
                <a:tc gridSpan="3">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800" b="1" i="0" u="none" strike="noStrike" cap="none" normalizeH="0" baseline="0" dirty="0" err="1" smtClean="0">
                          <a:ln>
                            <a:noFill/>
                          </a:ln>
                          <a:solidFill>
                            <a:srgbClr val="000000"/>
                          </a:solidFill>
                          <a:effectLst/>
                          <a:latin typeface="Courier New" pitchFamily="49" charset="0"/>
                        </a:rPr>
                        <a:t>study.growth</a:t>
                      </a:r>
                      <a:endParaRPr kumimoji="0" lang="en-US" sz="2800" b="1" i="0" u="none" strike="noStrike" cap="none" normalizeH="0" baseline="0" dirty="0" smtClean="0">
                        <a:ln>
                          <a:noFill/>
                        </a:ln>
                        <a:solidFill>
                          <a:srgbClr val="000000"/>
                        </a:solidFill>
                        <a:effectLst/>
                        <a:latin typeface="Courier New" pitchFamily="49" charset="0"/>
                      </a:endParaRP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r>
              <a:tr h="34613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Total_Employees</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34</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Engineering</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9</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0.30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IS</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969696"/>
                          </a:solidFill>
                          <a:effectLst/>
                          <a:latin typeface="Courier New" pitchFamily="49" charset="0"/>
                        </a:rPr>
                        <a:t>0.10</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2573" name="Text Box 101"/>
          <p:cNvSpPr txBox="1">
            <a:spLocks noChangeArrowheads="1"/>
          </p:cNvSpPr>
          <p:nvPr>
            <p:custDataLst>
              <p:tags r:id="rId1"/>
            </p:custDataLst>
          </p:nvPr>
        </p:nvSpPr>
        <p:spPr bwMode="auto">
          <a:xfrm>
            <a:off x="3633788" y="2959100"/>
            <a:ext cx="2222500" cy="581025"/>
          </a:xfrm>
          <a:prstGeom prst="rect">
            <a:avLst/>
          </a:prstGeom>
          <a:solidFill>
            <a:srgbClr val="666699"/>
          </a:solidFill>
          <a:ln w="38100" algn="ctr">
            <a:solidFill>
              <a:srgbClr val="000000"/>
            </a:solidFill>
            <a:miter lim="800000"/>
            <a:headEnd type="none" w="med" len="lg"/>
            <a:tailEnd type="none" w="med" len="lg"/>
          </a:ln>
        </p:spPr>
        <p:txBody>
          <a:bodyPr lIns="88900" tIns="88900" rIns="88900" bIns="88900">
            <a:spAutoFit/>
          </a:bodyPr>
          <a:lstStyle/>
          <a:p>
            <a:pPr eaLnBrk="0" hangingPunct="0"/>
            <a:r>
              <a:rPr lang="en-US" altLang="en-US" sz="2400">
                <a:solidFill>
                  <a:srgbClr val="FFFFFF"/>
                </a:solidFill>
                <a:latin typeface="Arial" panose="020B0604020202020204" pitchFamily="34" charset="0"/>
              </a:rPr>
              <a:t>Initialize PDV</a:t>
            </a:r>
          </a:p>
        </p:txBody>
      </p:sp>
      <p:sp>
        <p:nvSpPr>
          <p:cNvPr id="22574" name="Text Box 102"/>
          <p:cNvSpPr txBox="1">
            <a:spLocks noChangeArrowheads="1"/>
          </p:cNvSpPr>
          <p:nvPr/>
        </p:nvSpPr>
        <p:spPr bwMode="auto">
          <a:xfrm>
            <a:off x="1511300" y="2425700"/>
            <a:ext cx="6692900" cy="22399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b="1">
                <a:solidFill>
                  <a:schemeClr val="tx1"/>
                </a:solidFill>
                <a:latin typeface="Courier New" panose="02070309020205020404" pitchFamily="49" charset="0"/>
              </a:rPr>
              <a:t>data forecast;</a:t>
            </a:r>
          </a:p>
          <a:p>
            <a:pPr eaLnBrk="0" hangingPunct="0">
              <a:lnSpc>
                <a:spcPct val="85000"/>
              </a:lnSpc>
            </a:pPr>
            <a:r>
              <a:rPr lang="en-US" altLang="en-US" b="1">
                <a:solidFill>
                  <a:schemeClr val="tx1"/>
                </a:solidFill>
                <a:latin typeface="Courier New" panose="02070309020205020404" pitchFamily="49" charset="0"/>
              </a:rPr>
              <a:t>   set study.growth;</a:t>
            </a:r>
          </a:p>
          <a:p>
            <a:pPr eaLnBrk="0" hangingPunct="0">
              <a:lnSpc>
                <a:spcPct val="85000"/>
              </a:lnSpc>
            </a:pPr>
            <a:r>
              <a:rPr lang="en-US" altLang="en-US" b="1">
                <a:solidFill>
                  <a:schemeClr val="tx1"/>
                </a:solidFill>
                <a:latin typeface="Courier New" panose="02070309020205020404" pitchFamily="49" charset="0"/>
              </a:rPr>
              <a:t>   Year=1;</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   Year=2;</a:t>
            </a:r>
          </a:p>
          <a:p>
            <a:pPr eaLnBrk="0" hangingPunct="0">
              <a:lnSpc>
                <a:spcPct val="85000"/>
              </a:lnSpc>
            </a:pPr>
            <a:r>
              <a:rPr lang="en-US" altLang="en-US" b="1">
                <a:solidFill>
                  <a:schemeClr val="tx1"/>
                </a:solidFill>
                <a:latin typeface="Courier New" panose="02070309020205020404" pitchFamily="49" charset="0"/>
              </a:rPr>
              <a:t>   Total_Employees=Total_Employees*(1+Increase);</a:t>
            </a:r>
          </a:p>
          <a:p>
            <a:pPr eaLnBrk="0" hangingPunct="0">
              <a:lnSpc>
                <a:spcPct val="85000"/>
              </a:lnSpc>
            </a:pPr>
            <a:r>
              <a:rPr lang="en-US" altLang="en-US" b="1">
                <a:solidFill>
                  <a:schemeClr val="tx1"/>
                </a:solidFill>
                <a:latin typeface="Courier New" panose="02070309020205020404" pitchFamily="49" charset="0"/>
              </a:rPr>
              <a:t>   output;</a:t>
            </a:r>
          </a:p>
          <a:p>
            <a:pPr eaLnBrk="0" hangingPunct="0">
              <a:lnSpc>
                <a:spcPct val="85000"/>
              </a:lnSpc>
            </a:pPr>
            <a:r>
              <a:rPr lang="en-US" altLang="en-US" b="1">
                <a:solidFill>
                  <a:schemeClr val="tx1"/>
                </a:solidFill>
                <a:latin typeface="Courier New" panose="02070309020205020404" pitchFamily="49" charset="0"/>
              </a:rPr>
              <a:t>run;</a:t>
            </a:r>
          </a:p>
        </p:txBody>
      </p:sp>
      <p:sp>
        <p:nvSpPr>
          <p:cNvPr id="22575" name="AutoShape 105"/>
          <p:cNvSpPr>
            <a:spLocks/>
          </p:cNvSpPr>
          <p:nvPr/>
        </p:nvSpPr>
        <p:spPr bwMode="auto">
          <a:xfrm>
            <a:off x="3436938" y="4437063"/>
            <a:ext cx="2857500" cy="520700"/>
          </a:xfrm>
          <a:prstGeom prst="borderCallout1">
            <a:avLst>
              <a:gd name="adj1" fmla="val 21949"/>
              <a:gd name="adj2" fmla="val 0"/>
              <a:gd name="adj3" fmla="val -12194"/>
              <a:gd name="adj4" fmla="val -45000"/>
            </a:avLst>
          </a:prstGeom>
          <a:solidFill>
            <a:srgbClr val="00339F"/>
          </a:solidFill>
          <a:ln w="38100" algn="ctr">
            <a:solidFill>
              <a:srgbClr val="000000"/>
            </a:solidFill>
            <a:miter lim="800000"/>
            <a:headEnd type="none" w="med" len="lg"/>
            <a:tailEnd type="none" w="med" len="lg"/>
          </a:ln>
        </p:spPr>
        <p:txBody>
          <a:bodyPr lIns="88900" tIns="88900" rIns="88900" bIns="88900" anchor="ctr">
            <a:spAutoFit/>
          </a:bodyPr>
          <a:lstStyle/>
          <a:p>
            <a:pPr eaLnBrk="0" hangingPunct="0"/>
            <a:r>
              <a:rPr lang="en-US" altLang="en-US" sz="2000" b="1">
                <a:solidFill>
                  <a:srgbClr val="FFFFFF"/>
                </a:solidFill>
              </a:rPr>
              <a:t>No Implicit OUTPUT;</a:t>
            </a:r>
          </a:p>
        </p:txBody>
      </p:sp>
    </p:spTree>
    <p:extLst>
      <p:ext uri="{BB962C8B-B14F-4D97-AF65-F5344CB8AC3E}">
        <p14:creationId xmlns:p14="http://schemas.microsoft.com/office/powerpoint/2010/main" val="3290911595"/>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
          <p:cNvSpPr>
            <a:spLocks noGrp="1" noChangeArrowheads="1"/>
          </p:cNvSpPr>
          <p:nvPr>
            <p:ph type="title"/>
          </p:nvPr>
        </p:nvSpPr>
        <p:spPr>
          <a:xfrm>
            <a:off x="1271588" y="241300"/>
            <a:ext cx="7621587" cy="520700"/>
          </a:xfrm>
        </p:spPr>
        <p:txBody>
          <a:bodyPr/>
          <a:lstStyle/>
          <a:p>
            <a:pPr eaLnBrk="1" hangingPunct="1"/>
            <a:r>
              <a:rPr lang="en-US" altLang="en-US" smtClean="0"/>
              <a:t>Output: A Forecasting Application</a:t>
            </a:r>
          </a:p>
        </p:txBody>
      </p:sp>
      <p:sp>
        <p:nvSpPr>
          <p:cNvPr id="23555" name="Rectangle 11"/>
          <p:cNvSpPr>
            <a:spLocks noGrp="1" noChangeArrowheads="1"/>
          </p:cNvSpPr>
          <p:nvPr>
            <p:ph idx="1"/>
          </p:nvPr>
        </p:nvSpPr>
        <p:spPr/>
        <p:txBody>
          <a:bodyPr/>
          <a:lstStyle/>
          <a:p>
            <a:pPr marL="0" indent="0" eaLnBrk="1" hangingPunct="1">
              <a:buFont typeface="Times New Roman" panose="02020603050405020304" pitchFamily="18" charset="0"/>
              <a:buNone/>
            </a:pPr>
            <a:r>
              <a:rPr lang="en-US" altLang="en-US" smtClean="0"/>
              <a:t>The </a:t>
            </a:r>
            <a:r>
              <a:rPr lang="en-US" altLang="en-US" sz="2800" b="1" smtClean="0">
                <a:latin typeface="Courier New" panose="02070309020205020404" pitchFamily="49" charset="0"/>
              </a:rPr>
              <a:t>forecast</a:t>
            </a:r>
            <a:r>
              <a:rPr lang="en-US" altLang="en-US" smtClean="0"/>
              <a:t> data set contains two observations </a:t>
            </a:r>
            <a:br>
              <a:rPr lang="en-US" altLang="en-US" smtClean="0"/>
            </a:br>
            <a:r>
              <a:rPr lang="en-US" altLang="en-US" smtClean="0"/>
              <a:t>after the first iteration of the DATA step.</a:t>
            </a:r>
            <a:endParaRPr lang="en-US" altLang="en-US" sz="2800" b="1" smtClean="0">
              <a:latin typeface="Courier New" panose="02070309020205020404" pitchFamily="49" charset="0"/>
            </a:endParaRPr>
          </a:p>
        </p:txBody>
      </p:sp>
      <p:sp>
        <p:nvSpPr>
          <p:cNvPr id="23556"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364DEE-0686-41B5-B2E4-86108EDA2CDE}" type="slidenum">
              <a:rPr lang="en-US" altLang="en-US"/>
              <a:pPr/>
              <a:t>96</a:t>
            </a:fld>
            <a:endParaRPr lang="en-US" altLang="en-US">
              <a:latin typeface="Times New Roman" panose="02020603050405020304" pitchFamily="18" charset="0"/>
            </a:endParaRPr>
          </a:p>
        </p:txBody>
      </p:sp>
      <p:sp>
        <p:nvSpPr>
          <p:cNvPr id="23557" name="Text Box 4"/>
          <p:cNvSpPr txBox="1">
            <a:spLocks noChangeArrowheads="1"/>
          </p:cNvSpPr>
          <p:nvPr/>
        </p:nvSpPr>
        <p:spPr bwMode="auto">
          <a:xfrm>
            <a:off x="44450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spAutoFit/>
          </a:bodyPr>
          <a:lstStyle/>
          <a:p>
            <a:pPr algn="ctr" eaLnBrk="0" hangingPunct="0"/>
            <a:endParaRPr lang="en-US" altLang="en-US" sz="2400" noProof="1">
              <a:solidFill>
                <a:schemeClr val="tx1"/>
              </a:solidFill>
              <a:latin typeface="SAS Monospace" pitchFamily="49" charset="0"/>
            </a:endParaRPr>
          </a:p>
        </p:txBody>
      </p:sp>
      <p:sp>
        <p:nvSpPr>
          <p:cNvPr id="23558" name="Text Box 6"/>
          <p:cNvSpPr txBox="1">
            <a:spLocks noChangeArrowheads="1"/>
          </p:cNvSpPr>
          <p:nvPr/>
        </p:nvSpPr>
        <p:spPr bwMode="auto">
          <a:xfrm>
            <a:off x="4506913" y="3562350"/>
            <a:ext cx="1508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lIns="88900" tIns="88900" rIns="88900" bIns="88900">
            <a:spAutoFit/>
          </a:bodyPr>
          <a:lstStyle/>
          <a:p>
            <a:pPr algn="ctr" eaLnBrk="0" hangingPunct="0"/>
            <a:endParaRPr lang="en-US" altLang="en-US" sz="2400" noProof="1">
              <a:solidFill>
                <a:schemeClr val="tx1"/>
              </a:solidFill>
              <a:latin typeface="Courier New" panose="02070309020205020404" pitchFamily="49" charset="0"/>
            </a:endParaRPr>
          </a:p>
        </p:txBody>
      </p:sp>
      <p:sp>
        <p:nvSpPr>
          <p:cNvPr id="23559" name="Text Box 8"/>
          <p:cNvSpPr txBox="1">
            <a:spLocks noChangeArrowheads="1"/>
          </p:cNvSpPr>
          <p:nvPr/>
        </p:nvSpPr>
        <p:spPr bwMode="auto">
          <a:xfrm>
            <a:off x="1016000" y="1549400"/>
            <a:ext cx="3810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lIns="88900" tIns="88900" rIns="88900" bIns="88900">
            <a:spAutoFit/>
          </a:bodyPr>
          <a:lstStyle/>
          <a:p>
            <a:pPr eaLnBrk="0" hangingPunct="0">
              <a:spcBef>
                <a:spcPct val="50000"/>
              </a:spcBef>
            </a:pPr>
            <a:endParaRPr lang="en-US" altLang="en-US" sz="2400" noProof="1">
              <a:solidFill>
                <a:schemeClr val="tx1"/>
              </a:solidFill>
              <a:latin typeface="Arial" panose="020B0604020202020204" pitchFamily="34" charset="0"/>
            </a:endParaRPr>
          </a:p>
        </p:txBody>
      </p:sp>
      <p:graphicFrame>
        <p:nvGraphicFramePr>
          <p:cNvPr id="608408" name="Group 152"/>
          <p:cNvGraphicFramePr>
            <a:graphicFrameLocks noGrp="1"/>
          </p:cNvGraphicFramePr>
          <p:nvPr/>
        </p:nvGraphicFramePr>
        <p:xfrm>
          <a:off x="696913" y="2149475"/>
          <a:ext cx="7772400" cy="1728788"/>
        </p:xfrm>
        <a:graphic>
          <a:graphicData uri="http://schemas.openxmlformats.org/drawingml/2006/table">
            <a:tbl>
              <a:tblPr/>
              <a:tblGrid>
                <a:gridCol w="2100262"/>
                <a:gridCol w="1785938"/>
                <a:gridCol w="1943100"/>
                <a:gridCol w="1943100"/>
              </a:tblGrid>
              <a:tr h="365827">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work.forecast</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67068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Department</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      Total_</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Employees</a:t>
                      </a:r>
                      <a:endParaRPr kumimoji="0" lang="en-US" sz="2000" b="1" i="0" u="none" strike="noStrike" cap="none" normalizeH="0" baseline="0" dirty="0" smtClean="0">
                        <a:ln>
                          <a:noFill/>
                        </a:ln>
                        <a:solidFill>
                          <a:srgbClr val="000000"/>
                        </a:solidFill>
                        <a:effectLst/>
                        <a:latin typeface="Courier New" pitchFamily="49" charset="0"/>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Increase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Year</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CC00"/>
                    </a:solidFill>
                  </a:tcPr>
                </a:tc>
              </a:tr>
              <a:tr h="34613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42.500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1</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2BE"/>
                    </a:solidFill>
                  </a:tcPr>
                </a:tc>
              </a:tr>
              <a:tr h="346139">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cap="flat">
                      <a:noFill/>
                    </a:lnTlToBr>
                    <a:lnBlToTr cap="flat">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chemeClr val="tx1"/>
                          </a:solidFill>
                          <a:effectLst/>
                          <a:latin typeface="Arial" charset="0"/>
                        </a:rPr>
                        <a:t>2</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Tree>
    <p:extLst>
      <p:ext uri="{BB962C8B-B14F-4D97-AF65-F5344CB8AC3E}">
        <p14:creationId xmlns:p14="http://schemas.microsoft.com/office/powerpoint/2010/main" val="18427224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1D2996B-2DC6-48BC-947E-83A3869612C5}" type="slidenum">
              <a:rPr lang="en-US" altLang="en-US"/>
              <a:pPr/>
              <a:t>97</a:t>
            </a:fld>
            <a:endParaRPr lang="en-US" altLang="en-US">
              <a:latin typeface="Times New Roman" panose="02020603050405020304" pitchFamily="18" charset="0"/>
            </a:endParaRPr>
          </a:p>
        </p:txBody>
      </p:sp>
      <p:pic>
        <p:nvPicPr>
          <p:cNvPr id="24579" name="Picture 2" descr="Gen_Poll_Q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90600"/>
            <a:ext cx="7053263"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5202986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Setup for the Poll</a:t>
            </a:r>
          </a:p>
        </p:txBody>
      </p:sp>
      <p:sp>
        <p:nvSpPr>
          <p:cNvPr id="25603" name="Rectangle 3"/>
          <p:cNvSpPr>
            <a:spLocks noGrp="1" noChangeArrowheads="1"/>
          </p:cNvSpPr>
          <p:nvPr>
            <p:ph idx="1"/>
          </p:nvPr>
        </p:nvSpPr>
        <p:spPr/>
        <p:txBody>
          <a:bodyPr/>
          <a:lstStyle/>
          <a:p>
            <a:pPr marL="0" indent="0" eaLnBrk="1" hangingPunct="1"/>
            <a:r>
              <a:rPr lang="en-US" altLang="en-US" smtClean="0"/>
              <a:t>Prior to the second iteration of the DATA step, some variables in the program data vector will be reinitialized. </a:t>
            </a:r>
          </a:p>
        </p:txBody>
      </p:sp>
      <p:sp>
        <p:nvSpPr>
          <p:cNvPr id="25604"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EE730-9200-41E1-8CE9-850360C89A9B}" type="slidenum">
              <a:rPr lang="en-US" altLang="en-US"/>
              <a:pPr/>
              <a:t>98</a:t>
            </a:fld>
            <a:endParaRPr lang="en-US" altLang="en-US">
              <a:latin typeface="Times New Roman" panose="02020603050405020304" pitchFamily="18" charset="0"/>
            </a:endParaRPr>
          </a:p>
        </p:txBody>
      </p:sp>
      <p:graphicFrame>
        <p:nvGraphicFramePr>
          <p:cNvPr id="785477" name="Group 69"/>
          <p:cNvGraphicFramePr>
            <a:graphicFrameLocks noGrp="1"/>
          </p:cNvGraphicFramePr>
          <p:nvPr/>
        </p:nvGraphicFramePr>
        <p:xfrm>
          <a:off x="696913" y="4876800"/>
          <a:ext cx="7772400" cy="1692275"/>
        </p:xfrm>
        <a:graphic>
          <a:graphicData uri="http://schemas.openxmlformats.org/drawingml/2006/table">
            <a:tbl>
              <a:tblPr/>
              <a:tblGrid>
                <a:gridCol w="2400300"/>
                <a:gridCol w="1778000"/>
                <a:gridCol w="1651000"/>
                <a:gridCol w="1943100"/>
              </a:tblGrid>
              <a:tr h="365829">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smtClean="0">
                          <a:ln>
                            <a:noFill/>
                          </a:ln>
                          <a:solidFill>
                            <a:srgbClr val="000000"/>
                          </a:solidFill>
                          <a:effectLst/>
                          <a:latin typeface="Arial" charset="0"/>
                        </a:rPr>
                        <a:t>PDV</a:t>
                      </a:r>
                    </a:p>
                  </a:txBody>
                  <a:tcPr marL="0" marR="0" marT="0" marB="0" anchor="ctr" horzOverflow="overflow">
                    <a:lnL cap="flat">
                      <a:noFill/>
                    </a:lnL>
                    <a:lnR cap="flat">
                      <a:noFill/>
                    </a:lnR>
                    <a:lnT cap="flat">
                      <a:noFill/>
                    </a:lnT>
                    <a:lnB w="28575" cap="flat" cmpd="sng" algn="ctr">
                      <a:solidFill>
                        <a:srgbClr val="000000"/>
                      </a:solidFill>
                      <a:prstDash val="solid"/>
                      <a:round/>
                      <a:headEnd type="none" w="med" len="lg"/>
                      <a:tailEnd type="none" w="med" len="lg"/>
                    </a:lnB>
                    <a:lnTlToBr cap="flat">
                      <a:noFill/>
                    </a:lnTlToBr>
                    <a:lnBlToTr cap="flat">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97554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Department</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$ 20</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Total_</a:t>
                      </a:r>
                      <a:br>
                        <a:rPr kumimoji="0" lang="en-US" sz="2000" b="1" i="0" u="none" strike="noStrike" cap="none" normalizeH="0" baseline="0" dirty="0" smtClean="0">
                          <a:ln>
                            <a:noFill/>
                          </a:ln>
                          <a:solidFill>
                            <a:srgbClr val="000000"/>
                          </a:solidFill>
                          <a:effectLst/>
                          <a:latin typeface="Courier New" pitchFamily="49" charset="0"/>
                        </a:rPr>
                      </a:br>
                      <a:r>
                        <a:rPr kumimoji="0" lang="en-US" sz="2000" b="1" i="0" u="none" strike="noStrike" cap="none" normalizeH="0" baseline="0" dirty="0" smtClean="0">
                          <a:ln>
                            <a:noFill/>
                          </a:ln>
                          <a:solidFill>
                            <a:srgbClr val="000000"/>
                          </a:solidFill>
                          <a:effectLst/>
                          <a:latin typeface="Courier New" pitchFamily="49" charset="0"/>
                        </a:rPr>
                        <a:t>Employees</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Increase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Year</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N 8</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28575"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CC00"/>
                    </a:solidFill>
                  </a:tcPr>
                </a:tc>
              </a:tr>
              <a:tr h="3509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Administration</a:t>
                      </a:r>
                    </a:p>
                  </a:txBody>
                  <a:tcPr marL="88900" marR="88900" marT="0" marB="0" anchor="ctr" horzOverflow="overflow">
                    <a:lnL w="28575"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53.125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0.25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smtClean="0">
                          <a:ln>
                            <a:noFill/>
                          </a:ln>
                          <a:solidFill>
                            <a:srgbClr val="000000"/>
                          </a:solidFill>
                          <a:effectLst/>
                          <a:latin typeface="Courier New" pitchFamily="49" charset="0"/>
                        </a:rPr>
                        <a:t>2</a:t>
                      </a:r>
                    </a:p>
                  </a:txBody>
                  <a:tcPr marL="88900" marR="88900" marT="0" marB="0" anchor="ctr" horzOverflow="overflow">
                    <a:lnL w="12700" cap="flat" cmpd="sng" algn="ctr">
                      <a:solidFill>
                        <a:srgbClr val="000000"/>
                      </a:solidFill>
                      <a:prstDash val="solid"/>
                      <a:round/>
                      <a:headEnd type="none" w="med" len="lg"/>
                      <a:tailEnd type="none" w="med" len="lg"/>
                    </a:lnL>
                    <a:lnR w="28575"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28575" cap="flat" cmpd="sng" algn="ctr">
                      <a:solidFill>
                        <a:srgbClr val="000000"/>
                      </a:solidFill>
                      <a:prstDash val="solid"/>
                      <a:round/>
                      <a:headEnd type="none" w="med" len="lg"/>
                      <a:tailEnd type="none" w="med" len="lg"/>
                    </a:lnB>
                    <a:lnTlToBr>
                      <a:noFill/>
                    </a:lnTlToBr>
                    <a:lnBlToTr>
                      <a:noFill/>
                    </a:lnBlToTr>
                    <a:solidFill>
                      <a:srgbClr val="FFF2BE"/>
                    </a:solidFill>
                  </a:tcPr>
                </a:tc>
              </a:tr>
            </a:tbl>
          </a:graphicData>
        </a:graphic>
      </p:graphicFrame>
      <p:sp>
        <p:nvSpPr>
          <p:cNvPr id="25623" name="Text Box 46"/>
          <p:cNvSpPr txBox="1">
            <a:spLocks noChangeArrowheads="1"/>
          </p:cNvSpPr>
          <p:nvPr/>
        </p:nvSpPr>
        <p:spPr bwMode="auto">
          <a:xfrm>
            <a:off x="696913" y="2149475"/>
            <a:ext cx="7454900" cy="2468563"/>
          </a:xfrm>
          <a:prstGeom prst="rect">
            <a:avLst/>
          </a:prstGeom>
          <a:solidFill>
            <a:srgbClr val="FFFFFF"/>
          </a:solidFill>
          <a:ln w="38100">
            <a:solidFill>
              <a:schemeClr val="tx2"/>
            </a:solidFill>
            <a:miter lim="800000"/>
            <a:headEnd type="none" w="sm" len="sm"/>
            <a:tailEnd type="none" w="sm" len="sm"/>
          </a:ln>
        </p:spPr>
        <p:txBody>
          <a:bodyPr wrap="none" lIns="50800" tIns="50800" rIns="50800" bIns="50800">
            <a:spAutoFit/>
          </a:bodyPr>
          <a:lstStyle/>
          <a:p>
            <a:pPr eaLnBrk="0" hangingPunct="0">
              <a:lnSpc>
                <a:spcPct val="85000"/>
              </a:lnSpc>
            </a:pPr>
            <a:r>
              <a:rPr lang="en-US" altLang="en-US" sz="2000" b="1">
                <a:solidFill>
                  <a:schemeClr val="tx1"/>
                </a:solidFill>
                <a:latin typeface="Courier New" panose="02070309020205020404" pitchFamily="49" charset="0"/>
              </a:rPr>
              <a:t>data forecast;</a:t>
            </a:r>
          </a:p>
          <a:p>
            <a:pPr eaLnBrk="0" hangingPunct="0">
              <a:lnSpc>
                <a:spcPct val="85000"/>
              </a:lnSpc>
            </a:pPr>
            <a:r>
              <a:rPr lang="en-US" altLang="en-US" sz="2000" b="1">
                <a:solidFill>
                  <a:schemeClr val="tx1"/>
                </a:solidFill>
                <a:latin typeface="Courier New" panose="02070309020205020404" pitchFamily="49" charset="0"/>
              </a:rPr>
              <a:t>   set study.growth;</a:t>
            </a:r>
          </a:p>
          <a:p>
            <a:pPr eaLnBrk="0" hangingPunct="0">
              <a:lnSpc>
                <a:spcPct val="85000"/>
              </a:lnSpc>
            </a:pPr>
            <a:r>
              <a:rPr lang="en-US" altLang="en-US" sz="2000" b="1">
                <a:solidFill>
                  <a:schemeClr val="tx1"/>
                </a:solidFill>
                <a:latin typeface="Courier New" panose="02070309020205020404" pitchFamily="49" charset="0"/>
              </a:rPr>
              <a:t>   Year=1;</a:t>
            </a:r>
          </a:p>
          <a:p>
            <a:pPr eaLnBrk="0" hangingPunct="0">
              <a:lnSpc>
                <a:spcPct val="85000"/>
              </a:lnSpc>
            </a:pPr>
            <a:r>
              <a:rPr lang="en-US" altLang="en-US" sz="2000" b="1">
                <a:solidFill>
                  <a:schemeClr val="tx1"/>
                </a:solidFill>
                <a:latin typeface="Courier New" panose="02070309020205020404" pitchFamily="49" charset="0"/>
              </a:rPr>
              <a:t>   Total_Employees=Total_Employees*(1+Increase);</a:t>
            </a:r>
          </a:p>
          <a:p>
            <a:pPr eaLnBrk="0" hangingPunct="0">
              <a:lnSpc>
                <a:spcPct val="85000"/>
              </a:lnSpc>
            </a:pPr>
            <a:r>
              <a:rPr lang="en-US" altLang="en-US" sz="2000" b="1">
                <a:solidFill>
                  <a:schemeClr val="tx1"/>
                </a:solidFill>
                <a:latin typeface="Courier New" panose="02070309020205020404" pitchFamily="49" charset="0"/>
              </a:rPr>
              <a:t>   output;</a:t>
            </a:r>
          </a:p>
          <a:p>
            <a:pPr eaLnBrk="0" hangingPunct="0">
              <a:lnSpc>
                <a:spcPct val="85000"/>
              </a:lnSpc>
            </a:pPr>
            <a:r>
              <a:rPr lang="en-US" altLang="en-US" sz="2000" b="1">
                <a:solidFill>
                  <a:schemeClr val="tx1"/>
                </a:solidFill>
                <a:latin typeface="Courier New" panose="02070309020205020404" pitchFamily="49" charset="0"/>
              </a:rPr>
              <a:t>   Year=2;</a:t>
            </a:r>
          </a:p>
          <a:p>
            <a:pPr eaLnBrk="0" hangingPunct="0">
              <a:lnSpc>
                <a:spcPct val="85000"/>
              </a:lnSpc>
            </a:pPr>
            <a:r>
              <a:rPr lang="en-US" altLang="en-US" sz="2000" b="1">
                <a:solidFill>
                  <a:schemeClr val="tx1"/>
                </a:solidFill>
                <a:latin typeface="Courier New" panose="02070309020205020404" pitchFamily="49" charset="0"/>
              </a:rPr>
              <a:t>   Total_Employees=Total_Employees*(1+Increase);</a:t>
            </a:r>
          </a:p>
          <a:p>
            <a:pPr eaLnBrk="0" hangingPunct="0">
              <a:lnSpc>
                <a:spcPct val="85000"/>
              </a:lnSpc>
            </a:pPr>
            <a:r>
              <a:rPr lang="en-US" altLang="en-US" sz="2000" b="1">
                <a:solidFill>
                  <a:schemeClr val="tx1"/>
                </a:solidFill>
                <a:latin typeface="Courier New" panose="02070309020205020404" pitchFamily="49" charset="0"/>
              </a:rPr>
              <a:t>   output;</a:t>
            </a:r>
          </a:p>
          <a:p>
            <a:pPr eaLnBrk="0" hangingPunct="0">
              <a:lnSpc>
                <a:spcPct val="85000"/>
              </a:lnSpc>
            </a:pPr>
            <a:r>
              <a:rPr lang="en-US" altLang="en-US" sz="2000" b="1">
                <a:solidFill>
                  <a:schemeClr val="tx1"/>
                </a:solidFill>
                <a:latin typeface="Courier New" panose="02070309020205020404" pitchFamily="49" charset="0"/>
              </a:rPr>
              <a:t>run;</a:t>
            </a:r>
          </a:p>
        </p:txBody>
      </p:sp>
      <p:sp>
        <p:nvSpPr>
          <p:cNvPr id="25624" name="Rectangle 47"/>
          <p:cNvSpPr>
            <a:spLocks noChangeArrowheads="1"/>
          </p:cNvSpPr>
          <p:nvPr>
            <p:custDataLst>
              <p:tags r:id="rId2"/>
            </p:custDataLst>
          </p:nvPr>
        </p:nvSpPr>
        <p:spPr bwMode="auto">
          <a:xfrm>
            <a:off x="741363" y="2193925"/>
            <a:ext cx="2159000" cy="284163"/>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miter lim="800000"/>
                <a:headEnd type="none" w="med" len="lg"/>
                <a:tailEnd type="none" w="med" len="lg"/>
              </a14:hiddenLine>
            </a:ext>
          </a:extLst>
        </p:spPr>
        <p:txBody>
          <a:bodyPr wrap="none" lIns="88900" tIns="88900" rIns="88900" bIns="88900" anchor="ctr"/>
          <a:lstStyle/>
          <a:p>
            <a:pPr eaLnBrk="0" hangingPunct="0"/>
            <a:endParaRPr lang="en-US" altLang="en-US"/>
          </a:p>
        </p:txBody>
      </p:sp>
    </p:spTree>
    <p:custDataLst>
      <p:tags r:id="rId1"/>
    </p:custDataLst>
    <p:extLst>
      <p:ext uri="{BB962C8B-B14F-4D97-AF65-F5344CB8AC3E}">
        <p14:creationId xmlns:p14="http://schemas.microsoft.com/office/powerpoint/2010/main" val="9210014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Multiple Answer Poll</a:t>
            </a:r>
          </a:p>
        </p:txBody>
      </p:sp>
      <p:sp>
        <p:nvSpPr>
          <p:cNvPr id="26627" name="Rectangle 3"/>
          <p:cNvSpPr>
            <a:spLocks noGrp="1" noChangeArrowheads="1"/>
          </p:cNvSpPr>
          <p:nvPr>
            <p:ph idx="1"/>
          </p:nvPr>
        </p:nvSpPr>
        <p:spPr/>
        <p:txBody>
          <a:bodyPr/>
          <a:lstStyle/>
          <a:p>
            <a:pPr marL="0" indent="0" eaLnBrk="1" hangingPunct="1">
              <a:buFont typeface="Times New Roman" panose="02020603050405020304" pitchFamily="18" charset="0"/>
              <a:buNone/>
              <a:defRPr/>
            </a:pPr>
            <a:r>
              <a:rPr lang="en-US" dirty="0" smtClean="0"/>
              <a:t>	Which variable(s) will be reinitialized?</a:t>
            </a:r>
          </a:p>
          <a:p>
            <a:pPr marL="457200" indent="-457200" eaLnBrk="1" hangingPunct="1">
              <a:defRPr/>
            </a:pPr>
            <a:endParaRPr lang="en-US" sz="800" b="1" dirty="0" smtClean="0"/>
          </a:p>
          <a:p>
            <a:pPr marL="571500" lvl="1" indent="-457200" eaLnBrk="1" hangingPunct="1">
              <a:buClr>
                <a:schemeClr val="tx1"/>
              </a:buClr>
              <a:buSzTx/>
              <a:buFont typeface="Wingdings" pitchFamily="2" charset="2"/>
              <a:buAutoNum type="alphaLcPeriod"/>
              <a:defRPr/>
            </a:pPr>
            <a:r>
              <a:rPr lang="en-US" dirty="0" smtClean="0"/>
              <a:t> </a:t>
            </a:r>
            <a:r>
              <a:rPr lang="en-US" sz="2800" b="1" dirty="0" smtClean="0">
                <a:latin typeface="Courier New" pitchFamily="49" charset="0"/>
              </a:rPr>
              <a:t>Department</a:t>
            </a:r>
          </a:p>
          <a:p>
            <a:pPr marL="571500" lvl="1" indent="-457200" eaLnBrk="1" hangingPunct="1">
              <a:buClr>
                <a:schemeClr val="tx1"/>
              </a:buClr>
              <a:buSzTx/>
              <a:buFont typeface="Wingdings" pitchFamily="2" charset="2"/>
              <a:buAutoNum type="alphaLcPeriod"/>
              <a:defRPr/>
            </a:pPr>
            <a:r>
              <a:rPr lang="en-US" dirty="0" smtClean="0"/>
              <a:t> </a:t>
            </a:r>
            <a:r>
              <a:rPr lang="en-US" sz="2800" b="1" dirty="0" err="1" smtClean="0">
                <a:latin typeface="Courier New" pitchFamily="49" charset="0"/>
              </a:rPr>
              <a:t>Total_Employees</a:t>
            </a:r>
            <a:endParaRPr lang="en-US" sz="2800" b="1" dirty="0" smtClean="0">
              <a:latin typeface="Courier New" pitchFamily="49" charset="0"/>
            </a:endParaRPr>
          </a:p>
          <a:p>
            <a:pPr marL="571500" lvl="1" indent="-457200" eaLnBrk="1" hangingPunct="1">
              <a:buClr>
                <a:schemeClr val="tx1"/>
              </a:buClr>
              <a:buSzTx/>
              <a:buFont typeface="Wingdings" pitchFamily="2" charset="2"/>
              <a:buAutoNum type="alphaLcPeriod"/>
              <a:defRPr/>
            </a:pPr>
            <a:r>
              <a:rPr lang="en-US" dirty="0" smtClean="0"/>
              <a:t> </a:t>
            </a:r>
            <a:r>
              <a:rPr lang="en-US" sz="2800" b="1" dirty="0" smtClean="0">
                <a:latin typeface="Courier New" pitchFamily="49" charset="0"/>
              </a:rPr>
              <a:t>Increase</a:t>
            </a:r>
          </a:p>
          <a:p>
            <a:pPr marL="571500" lvl="1" indent="-457200" eaLnBrk="1" hangingPunct="1">
              <a:buClr>
                <a:schemeClr val="tx1"/>
              </a:buClr>
              <a:buSzTx/>
              <a:buFont typeface="Wingdings" pitchFamily="2" charset="2"/>
              <a:buAutoNum type="alphaLcPeriod"/>
              <a:defRPr/>
            </a:pPr>
            <a:r>
              <a:rPr lang="en-US" dirty="0" smtClean="0"/>
              <a:t> </a:t>
            </a:r>
            <a:r>
              <a:rPr lang="en-US" sz="2800" b="1" dirty="0" smtClean="0">
                <a:latin typeface="Courier New" pitchFamily="49" charset="0"/>
              </a:rPr>
              <a:t>Year</a:t>
            </a:r>
          </a:p>
          <a:p>
            <a:pPr marL="457200" indent="-457200" eaLnBrk="1" hangingPunct="1">
              <a:defRPr/>
            </a:pPr>
            <a:endParaRPr lang="en-US" dirty="0" smtClean="0"/>
          </a:p>
        </p:txBody>
      </p:sp>
      <p:sp>
        <p:nvSpPr>
          <p:cNvPr id="26628" name="Slide Number Placeholder 3"/>
          <p:cNvSpPr>
            <a:spLocks noGrp="1"/>
          </p:cNvSpPr>
          <p:nvPr>
            <p:ph type="sldNum" sz="quarter" idx="4294967295"/>
          </p:nvPr>
        </p:nvSpPr>
        <p:spPr bwMode="auto">
          <a:xfrm>
            <a:off x="0" y="64770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EE5B1F-C585-4DA4-B319-F4740210DD9F}" type="slidenum">
              <a:rPr lang="en-US" altLang="en-US"/>
              <a:pPr/>
              <a:t>99</a:t>
            </a:fld>
            <a:endParaRPr lang="en-US" altLang="en-US">
              <a:latin typeface="Times New Roman" panose="02020603050405020304" pitchFamily="18" charset="0"/>
            </a:endParaRPr>
          </a:p>
        </p:txBody>
      </p:sp>
    </p:spTree>
    <p:custDataLst>
      <p:tags r:id="rId1"/>
    </p:custDataLst>
    <p:extLst>
      <p:ext uri="{BB962C8B-B14F-4D97-AF65-F5344CB8AC3E}">
        <p14:creationId xmlns:p14="http://schemas.microsoft.com/office/powerpoint/2010/main" val="4766789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TYPE" val="PollQuizCue"/>
</p:tagLst>
</file>

<file path=ppt/tags/tag1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1.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4.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5.xml><?xml version="1.0" encoding="utf-8"?>
<p:tagLst xmlns:a="http://schemas.openxmlformats.org/drawingml/2006/main" xmlns:r="http://schemas.openxmlformats.org/officeDocument/2006/relationships" xmlns:p="http://schemas.openxmlformats.org/presentationml/2006/main">
  <p:tag name="HIGHLIGHT" val="YES"/>
</p:tagLst>
</file>

<file path=ppt/tags/tag1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SLIDETYPE" val="Quiz"/>
</p:tagLst>
</file>

<file path=ppt/tags/tag2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3.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xml><?xml version="1.0" encoding="utf-8"?>
<p:tagLst xmlns:a="http://schemas.openxmlformats.org/drawingml/2006/main" xmlns:r="http://schemas.openxmlformats.org/officeDocument/2006/relationships" xmlns:p="http://schemas.openxmlformats.org/presentationml/2006/main">
  <p:tag name="SLIDETYPE" val="Quiz"/>
</p:tagLst>
</file>

<file path=ppt/tags/tag30.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1.xml><?xml version="1.0" encoding="utf-8"?>
<p:tagLst xmlns:a="http://schemas.openxmlformats.org/drawingml/2006/main" xmlns:r="http://schemas.openxmlformats.org/officeDocument/2006/relationships" xmlns:p="http://schemas.openxmlformats.org/presentationml/2006/main">
  <p:tag name="SLIDETYPE" val="PollQuizCue"/>
</p:tagLst>
</file>

<file path=ppt/tags/tag32.xml><?xml version="1.0" encoding="utf-8"?>
<p:tagLst xmlns:a="http://schemas.openxmlformats.org/drawingml/2006/main" xmlns:r="http://schemas.openxmlformats.org/officeDocument/2006/relationships" xmlns:p="http://schemas.openxmlformats.org/presentationml/2006/main">
  <p:tag name="SLIDETYPE" val="Poll_Setup"/>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36.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7.xml><?xml version="1.0" encoding="utf-8"?>
<p:tagLst xmlns:a="http://schemas.openxmlformats.org/drawingml/2006/main" xmlns:r="http://schemas.openxmlformats.org/officeDocument/2006/relationships" xmlns:p="http://schemas.openxmlformats.org/presentationml/2006/main">
  <p:tag name="HIGHLIGHT" val="YES"/>
</p:tagLst>
</file>

<file path=ppt/tags/tag38.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39.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2.xml><?xml version="1.0" encoding="utf-8"?>
<p:tagLst xmlns:a="http://schemas.openxmlformats.org/drawingml/2006/main" xmlns:r="http://schemas.openxmlformats.org/officeDocument/2006/relationships" xmlns:p="http://schemas.openxmlformats.org/presentationml/2006/main">
  <p:tag name="OBJECTTYPE" val="ProcessingTask"/>
</p:tagLst>
</file>

<file path=ppt/tags/tag43.xml><?xml version="1.0" encoding="utf-8"?>
<p:tagLst xmlns:a="http://schemas.openxmlformats.org/drawingml/2006/main" xmlns:r="http://schemas.openxmlformats.org/officeDocument/2006/relationships" xmlns:p="http://schemas.openxmlformats.org/presentationml/2006/main">
  <p:tag name="SLIDETYPE" val="PollQuizCue"/>
</p:tagLst>
</file>

<file path=ppt/tags/tag44.xml><?xml version="1.0" encoding="utf-8"?>
<p:tagLst xmlns:a="http://schemas.openxmlformats.org/drawingml/2006/main" xmlns:r="http://schemas.openxmlformats.org/officeDocument/2006/relationships" xmlns:p="http://schemas.openxmlformats.org/presentationml/2006/main">
  <p:tag name="SLIDETYPE" val="Quiz"/>
</p:tagLst>
</file>

<file path=ppt/tags/tag5.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HIGHLIGHT" val="YES"/>
</p:tagLst>
</file>

<file path=ppt/tags/tag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 xsi:nil="true"/>
    <MetaInfo xmlns="http://schemas.microsoft.com/sharepoint/v3" xsi:nil="true"/>
  </documentManagement>
</p:properties>
</file>

<file path=customXml/itemProps1.xml><?xml version="1.0" encoding="utf-8"?>
<ds:datastoreItem xmlns:ds="http://schemas.openxmlformats.org/officeDocument/2006/customXml" ds:itemID="{FB864878-6544-4E0F-AA7B-A459C414BC83}">
  <ds:schemaRefs>
    <ds:schemaRef ds:uri="http://schemas.microsoft.com/sharepoint/v3/contenttype/forms"/>
  </ds:schemaRefs>
</ds:datastoreItem>
</file>

<file path=customXml/itemProps2.xml><?xml version="1.0" encoding="utf-8"?>
<ds:datastoreItem xmlns:ds="http://schemas.openxmlformats.org/officeDocument/2006/customXml" ds:itemID="{6316A475-A073-4521-9A13-C7C37A421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5996F10-DCA7-4169-958E-0043F15F190B}">
  <ds:schemaRefs>
    <ds:schemaRef ds:uri="http://schemas.microsoft.com/office/2006/documentManagement/types"/>
    <ds:schemaRef ds:uri="http://purl.org/dc/dcmitype/"/>
    <ds:schemaRef ds:uri="http://purl.org/dc/terms/"/>
    <ds:schemaRef ds:uri="http://schemas.openxmlformats.org/package/2006/metadata/core-properties"/>
    <ds:schemaRef ds:uri="http://www.w3.org/XML/1998/namespace"/>
    <ds:schemaRef ds:uri="http://purl.org/dc/elements/1.1/"/>
    <ds:schemaRef ds:uri="cbd10ab3-8ab6-4ae2-a2c1-1c07dd313c6d"/>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TCS Template 2012</Template>
  <TotalTime>5316</TotalTime>
  <Words>4601</Words>
  <Application>Microsoft Office PowerPoint</Application>
  <PresentationFormat>On-screen Show (4:3)</PresentationFormat>
  <Paragraphs>1689</Paragraphs>
  <Slides>107</Slides>
  <Notes>47</Notes>
  <HiddenSlides>0</HiddenSlides>
  <MMClips>0</MMClips>
  <ScaleCrop>false</ScaleCrop>
  <HeadingPairs>
    <vt:vector size="4" baseType="variant">
      <vt:variant>
        <vt:lpstr>Theme</vt:lpstr>
      </vt:variant>
      <vt:variant>
        <vt:i4>5</vt:i4>
      </vt:variant>
      <vt:variant>
        <vt:lpstr>Slide Titles</vt:lpstr>
      </vt:variant>
      <vt:variant>
        <vt:i4>107</vt:i4>
      </vt:variant>
    </vt:vector>
  </HeadingPairs>
  <TitlesOfParts>
    <vt:vector size="112" baseType="lpstr">
      <vt:lpstr>TCS Template 2012</vt:lpstr>
      <vt:lpstr>Divider 1</vt:lpstr>
      <vt:lpstr>Divider 2</vt:lpstr>
      <vt:lpstr>Divider 3</vt:lpstr>
      <vt:lpstr>Thank You</vt:lpstr>
      <vt:lpstr>Introduction to PDV, formats and Informats, controlling input and output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formats?</vt:lpstr>
      <vt:lpstr>What are formats?</vt:lpstr>
      <vt:lpstr>Examples of formats</vt:lpstr>
      <vt:lpstr>Examples of formats</vt:lpstr>
      <vt:lpstr>Format names</vt:lpstr>
      <vt:lpstr>Format names</vt:lpstr>
      <vt:lpstr>PowerPoint Presentation</vt:lpstr>
      <vt:lpstr>What are informats?</vt:lpstr>
      <vt:lpstr>Reading data from a text file</vt:lpstr>
      <vt:lpstr>Reading data from a text file</vt:lpstr>
      <vt:lpstr>Reading data from a text file</vt:lpstr>
      <vt:lpstr>Reading data from a text file</vt:lpstr>
      <vt:lpstr>Reading data from a text file</vt:lpstr>
      <vt:lpstr>Reading external data</vt:lpstr>
      <vt:lpstr>PROC Import</vt:lpstr>
      <vt:lpstr>PROC Import</vt:lpstr>
      <vt:lpstr>PROC Import (with a twist)</vt:lpstr>
      <vt:lpstr>PROC Import (with a twist)</vt:lpstr>
      <vt:lpstr>PROC Import (with a twist)</vt:lpstr>
      <vt:lpstr>PROC Import (with a twist)</vt:lpstr>
      <vt:lpstr>PROC Import (with a twist)</vt:lpstr>
      <vt:lpstr>PROC Import (with a twist)</vt:lpstr>
      <vt:lpstr>PowerPoint Presentation</vt:lpstr>
      <vt:lpstr>PowerPoint Presentation</vt:lpstr>
      <vt:lpstr>PROC Format</vt:lpstr>
      <vt:lpstr>PROC Format</vt:lpstr>
      <vt:lpstr>PROC Format</vt:lpstr>
      <vt:lpstr>PROC Format </vt:lpstr>
      <vt:lpstr>PROC Format </vt:lpstr>
      <vt:lpstr>PROC Format</vt:lpstr>
      <vt:lpstr>PROC Format</vt:lpstr>
      <vt:lpstr>PROC Format</vt:lpstr>
      <vt:lpstr>PROC Format</vt:lpstr>
      <vt:lpstr>PROC Format</vt:lpstr>
      <vt:lpstr>PROC Format</vt:lpstr>
      <vt:lpstr>PROC Format</vt:lpstr>
      <vt:lpstr>PowerPoint Presentation</vt:lpstr>
      <vt:lpstr>Using formats</vt:lpstr>
      <vt:lpstr>Using formats</vt:lpstr>
      <vt:lpstr>Using formats</vt:lpstr>
      <vt:lpstr>Using formats</vt:lpstr>
      <vt:lpstr>Using formats</vt:lpstr>
      <vt:lpstr>Using formats</vt:lpstr>
      <vt:lpstr>Using formats</vt:lpstr>
      <vt:lpstr>Using formats</vt:lpstr>
      <vt:lpstr>Using formats</vt:lpstr>
      <vt:lpstr>Using formats</vt:lpstr>
      <vt:lpstr>Using formats</vt:lpstr>
      <vt:lpstr>Using formats</vt:lpstr>
      <vt:lpstr>PowerPoint Presentation</vt:lpstr>
      <vt:lpstr>Using labels</vt:lpstr>
      <vt:lpstr>Using labels</vt:lpstr>
      <vt:lpstr>Using labels</vt:lpstr>
      <vt:lpstr>PowerPoint Presentation</vt:lpstr>
      <vt:lpstr>PROC Datasets</vt:lpstr>
      <vt:lpstr>PROC Datasets</vt:lpstr>
      <vt:lpstr>PowerPoint Presentation</vt:lpstr>
      <vt:lpstr>SAS Informats</vt:lpstr>
      <vt:lpstr>SAS Informats</vt:lpstr>
      <vt:lpstr>SAS Informats</vt:lpstr>
      <vt:lpstr>SAS Informats</vt:lpstr>
      <vt:lpstr>PowerPoint Presentation</vt:lpstr>
      <vt:lpstr>Example – A Forecasting Application</vt:lpstr>
      <vt:lpstr>A Forecasting Application</vt:lpstr>
      <vt:lpstr>PowerPoint Presentation</vt:lpstr>
      <vt:lpstr>Quiz</vt:lpstr>
      <vt:lpstr>Quiz – Correct Answer</vt:lpstr>
      <vt:lpstr>Explicit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A Forecasting Application</vt:lpstr>
      <vt:lpstr>PowerPoint Presentation</vt:lpstr>
      <vt:lpstr>Setup for the Poll</vt:lpstr>
      <vt:lpstr>Multiple Answer Poll</vt:lpstr>
      <vt:lpstr>Multiple Answer Poll – Correct Answers</vt:lpstr>
      <vt:lpstr>PowerPoint Presentation</vt:lpstr>
      <vt:lpstr>PowerPoint Presentation</vt:lpstr>
      <vt:lpstr>PowerPoint Presentation</vt:lpstr>
      <vt:lpstr>Check the Results</vt:lpstr>
      <vt:lpstr>PowerPoint Presentation</vt:lpstr>
      <vt:lpstr>Quiz</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Anagha Bhatkhande</cp:lastModifiedBy>
  <cp:revision>124</cp:revision>
  <dcterms:created xsi:type="dcterms:W3CDTF">2012-08-20T12:21:49Z</dcterms:created>
  <dcterms:modified xsi:type="dcterms:W3CDTF">2017-07-18T10:25:34Z</dcterms:modified>
</cp:coreProperties>
</file>