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30"/>
  </p:notesMasterIdLst>
  <p:handoutMasterIdLst>
    <p:handoutMasterId r:id="rId31"/>
  </p:handoutMasterIdLst>
  <p:sldIdLst>
    <p:sldId id="256" r:id="rId9"/>
    <p:sldId id="259" r:id="rId10"/>
    <p:sldId id="277" r:id="rId11"/>
    <p:sldId id="278" r:id="rId12"/>
    <p:sldId id="279" r:id="rId13"/>
    <p:sldId id="280" r:id="rId14"/>
    <p:sldId id="281" r:id="rId15"/>
    <p:sldId id="282" r:id="rId16"/>
    <p:sldId id="283" r:id="rId17"/>
    <p:sldId id="291" r:id="rId18"/>
    <p:sldId id="284" r:id="rId19"/>
    <p:sldId id="285" r:id="rId20"/>
    <p:sldId id="286" r:id="rId21"/>
    <p:sldId id="287" r:id="rId22"/>
    <p:sldId id="288" r:id="rId23"/>
    <p:sldId id="289" r:id="rId24"/>
    <p:sldId id="290" r:id="rId25"/>
    <p:sldId id="273" r:id="rId26"/>
    <p:sldId id="274" r:id="rId27"/>
    <p:sldId id="275"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660"/>
  </p:normalViewPr>
  <p:slideViewPr>
    <p:cSldViewPr>
      <p:cViewPr varScale="1">
        <p:scale>
          <a:sx n="70" d="100"/>
          <a:sy n="70" d="100"/>
        </p:scale>
        <p:origin x="133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7/1/2016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7/1/2016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47738">
              <a:defRPr sz="1400">
                <a:solidFill>
                  <a:schemeClr val="tx1"/>
                </a:solidFill>
                <a:latin typeface="Times New Roman" panose="02020603050405020304" pitchFamily="18" charset="0"/>
                <a:cs typeface="Arial" panose="020B0604020202020204" pitchFamily="34" charset="0"/>
              </a:defRPr>
            </a:lvl1pPr>
            <a:lvl2pPr marL="742950" indent="-285750" defTabSz="947738">
              <a:defRPr sz="1400">
                <a:solidFill>
                  <a:schemeClr val="tx1"/>
                </a:solidFill>
                <a:latin typeface="Times New Roman" panose="02020603050405020304" pitchFamily="18" charset="0"/>
                <a:cs typeface="Arial" panose="020B0604020202020204" pitchFamily="34" charset="0"/>
              </a:defRPr>
            </a:lvl2pPr>
            <a:lvl3pPr marL="1143000" indent="-228600" defTabSz="947738">
              <a:defRPr sz="1400">
                <a:solidFill>
                  <a:schemeClr val="tx1"/>
                </a:solidFill>
                <a:latin typeface="Times New Roman" panose="02020603050405020304" pitchFamily="18" charset="0"/>
                <a:cs typeface="Arial" panose="020B0604020202020204" pitchFamily="34" charset="0"/>
              </a:defRPr>
            </a:lvl3pPr>
            <a:lvl4pPr marL="1600200" indent="-228600" defTabSz="947738">
              <a:defRPr sz="1400">
                <a:solidFill>
                  <a:schemeClr val="tx1"/>
                </a:solidFill>
                <a:latin typeface="Times New Roman" panose="02020603050405020304" pitchFamily="18" charset="0"/>
                <a:cs typeface="Arial" panose="020B0604020202020204" pitchFamily="34" charset="0"/>
              </a:defRPr>
            </a:lvl4pPr>
            <a:lvl5pPr marL="2057400" indent="-228600" defTabSz="947738">
              <a:defRPr sz="1400">
                <a:solidFill>
                  <a:schemeClr val="tx1"/>
                </a:solidFill>
                <a:latin typeface="Times New Roman" panose="02020603050405020304" pitchFamily="18" charset="0"/>
                <a:cs typeface="Arial" panose="020B0604020202020204" pitchFamily="34" charset="0"/>
              </a:defRPr>
            </a:lvl5pPr>
            <a:lvl6pPr marL="25146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fld id="{518936A8-CEA6-4382-8C86-D65B20A85AFB}" type="slidenum">
              <a:rPr lang="en-US" sz="1200" smtClean="0">
                <a:latin typeface="Arial" panose="020B0604020202020204" pitchFamily="34" charset="0"/>
              </a:rPr>
              <a:pPr/>
              <a:t>3</a:t>
            </a:fld>
            <a:endParaRPr lang="en-US" sz="1200" smtClean="0">
              <a:latin typeface="Arial" panose="020B0604020202020204" pitchFamily="34" charset="0"/>
            </a:endParaRPr>
          </a:p>
        </p:txBody>
      </p:sp>
      <p:sp>
        <p:nvSpPr>
          <p:cNvPr id="120835" name="Rectangle 2"/>
          <p:cNvSpPr>
            <a:spLocks noGrp="1" noRot="1" noChangeAspect="1" noChangeArrowheads="1" noTextEdit="1"/>
          </p:cNvSpPr>
          <p:nvPr>
            <p:ph type="sldImg"/>
          </p:nvPr>
        </p:nvSpPr>
        <p:spPr>
          <a:xfrm>
            <a:off x="1143000" y="685800"/>
            <a:ext cx="4572000" cy="3429000"/>
          </a:xfrm>
          <a:ln/>
        </p:spPr>
      </p:sp>
      <p:sp>
        <p:nvSpPr>
          <p:cNvPr id="120836" name="Rectangle 3"/>
          <p:cNvSpPr>
            <a:spLocks noGrp="1" noChangeArrowheads="1"/>
          </p:cNvSpPr>
          <p:nvPr>
            <p:ph type="body" idx="1"/>
          </p:nvPr>
        </p:nvSpPr>
        <p:spPr>
          <a:xfrm>
            <a:off x="954088" y="4487863"/>
            <a:ext cx="5241925" cy="4251325"/>
          </a:xfrm>
          <a:noFill/>
        </p:spPr>
        <p:txBody>
          <a:bodyPr/>
          <a:lstStyle/>
          <a:p>
            <a:pPr eaLnBrk="1" hangingPunct="1"/>
            <a:endParaRPr lang="en-US" smtClean="0"/>
          </a:p>
        </p:txBody>
      </p:sp>
    </p:spTree>
    <p:extLst>
      <p:ext uri="{BB962C8B-B14F-4D97-AF65-F5344CB8AC3E}">
        <p14:creationId xmlns:p14="http://schemas.microsoft.com/office/powerpoint/2010/main" val="106822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47738">
              <a:defRPr sz="1400">
                <a:solidFill>
                  <a:schemeClr val="tx1"/>
                </a:solidFill>
                <a:latin typeface="Times New Roman" panose="02020603050405020304" pitchFamily="18" charset="0"/>
                <a:cs typeface="Arial" panose="020B0604020202020204" pitchFamily="34" charset="0"/>
              </a:defRPr>
            </a:lvl1pPr>
            <a:lvl2pPr marL="742950" indent="-285750" defTabSz="947738">
              <a:defRPr sz="1400">
                <a:solidFill>
                  <a:schemeClr val="tx1"/>
                </a:solidFill>
                <a:latin typeface="Times New Roman" panose="02020603050405020304" pitchFamily="18" charset="0"/>
                <a:cs typeface="Arial" panose="020B0604020202020204" pitchFamily="34" charset="0"/>
              </a:defRPr>
            </a:lvl2pPr>
            <a:lvl3pPr marL="1143000" indent="-228600" defTabSz="947738">
              <a:defRPr sz="1400">
                <a:solidFill>
                  <a:schemeClr val="tx1"/>
                </a:solidFill>
                <a:latin typeface="Times New Roman" panose="02020603050405020304" pitchFamily="18" charset="0"/>
                <a:cs typeface="Arial" panose="020B0604020202020204" pitchFamily="34" charset="0"/>
              </a:defRPr>
            </a:lvl3pPr>
            <a:lvl4pPr marL="1600200" indent="-228600" defTabSz="947738">
              <a:defRPr sz="1400">
                <a:solidFill>
                  <a:schemeClr val="tx1"/>
                </a:solidFill>
                <a:latin typeface="Times New Roman" panose="02020603050405020304" pitchFamily="18" charset="0"/>
                <a:cs typeface="Arial" panose="020B0604020202020204" pitchFamily="34" charset="0"/>
              </a:defRPr>
            </a:lvl4pPr>
            <a:lvl5pPr marL="2057400" indent="-228600" defTabSz="947738">
              <a:defRPr sz="1400">
                <a:solidFill>
                  <a:schemeClr val="tx1"/>
                </a:solidFill>
                <a:latin typeface="Times New Roman" panose="02020603050405020304" pitchFamily="18" charset="0"/>
                <a:cs typeface="Arial" panose="020B0604020202020204" pitchFamily="34" charset="0"/>
              </a:defRPr>
            </a:lvl5pPr>
            <a:lvl6pPr marL="25146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fld id="{0942C3D7-C14F-45ED-824B-F58DA97D0E69}" type="slidenum">
              <a:rPr lang="en-US" sz="1200" smtClean="0">
                <a:latin typeface="Arial" panose="020B0604020202020204" pitchFamily="34" charset="0"/>
              </a:rPr>
              <a:pPr/>
              <a:t>4</a:t>
            </a:fld>
            <a:endParaRPr lang="en-US" sz="1200" smtClean="0">
              <a:latin typeface="Arial" panose="020B0604020202020204" pitchFamily="34" charset="0"/>
            </a:endParaRPr>
          </a:p>
        </p:txBody>
      </p:sp>
      <p:sp>
        <p:nvSpPr>
          <p:cNvPr id="122883" name="Rectangle 2"/>
          <p:cNvSpPr>
            <a:spLocks noGrp="1" noRot="1" noChangeAspect="1" noChangeArrowheads="1" noTextEdit="1"/>
          </p:cNvSpPr>
          <p:nvPr>
            <p:ph type="sldImg"/>
          </p:nvPr>
        </p:nvSpPr>
        <p:spPr>
          <a:xfrm>
            <a:off x="1143000" y="685800"/>
            <a:ext cx="4572000" cy="3429000"/>
          </a:xfrm>
          <a:ln/>
        </p:spPr>
      </p:sp>
      <p:sp>
        <p:nvSpPr>
          <p:cNvPr id="122884" name="Rectangle 3"/>
          <p:cNvSpPr>
            <a:spLocks noGrp="1" noChangeArrowheads="1"/>
          </p:cNvSpPr>
          <p:nvPr>
            <p:ph type="body" idx="1"/>
          </p:nvPr>
        </p:nvSpPr>
        <p:spPr>
          <a:xfrm>
            <a:off x="954088" y="4487863"/>
            <a:ext cx="5241925" cy="4251325"/>
          </a:xfrm>
          <a:noFill/>
        </p:spPr>
        <p:txBody>
          <a:bodyPr/>
          <a:lstStyle/>
          <a:p>
            <a:pPr eaLnBrk="1" hangingPunct="1"/>
            <a:endParaRPr lang="en-US" dirty="0" smtClean="0"/>
          </a:p>
        </p:txBody>
      </p:sp>
    </p:spTree>
    <p:extLst>
      <p:ext uri="{BB962C8B-B14F-4D97-AF65-F5344CB8AC3E}">
        <p14:creationId xmlns:p14="http://schemas.microsoft.com/office/powerpoint/2010/main" val="321203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47738">
              <a:defRPr sz="1400">
                <a:solidFill>
                  <a:schemeClr val="tx1"/>
                </a:solidFill>
                <a:latin typeface="Times New Roman" panose="02020603050405020304" pitchFamily="18" charset="0"/>
                <a:cs typeface="Arial" panose="020B0604020202020204" pitchFamily="34" charset="0"/>
              </a:defRPr>
            </a:lvl1pPr>
            <a:lvl2pPr marL="742950" indent="-285750" defTabSz="947738">
              <a:defRPr sz="1400">
                <a:solidFill>
                  <a:schemeClr val="tx1"/>
                </a:solidFill>
                <a:latin typeface="Times New Roman" panose="02020603050405020304" pitchFamily="18" charset="0"/>
                <a:cs typeface="Arial" panose="020B0604020202020204" pitchFamily="34" charset="0"/>
              </a:defRPr>
            </a:lvl2pPr>
            <a:lvl3pPr marL="1143000" indent="-228600" defTabSz="947738">
              <a:defRPr sz="1400">
                <a:solidFill>
                  <a:schemeClr val="tx1"/>
                </a:solidFill>
                <a:latin typeface="Times New Roman" panose="02020603050405020304" pitchFamily="18" charset="0"/>
                <a:cs typeface="Arial" panose="020B0604020202020204" pitchFamily="34" charset="0"/>
              </a:defRPr>
            </a:lvl3pPr>
            <a:lvl4pPr marL="1600200" indent="-228600" defTabSz="947738">
              <a:defRPr sz="1400">
                <a:solidFill>
                  <a:schemeClr val="tx1"/>
                </a:solidFill>
                <a:latin typeface="Times New Roman" panose="02020603050405020304" pitchFamily="18" charset="0"/>
                <a:cs typeface="Arial" panose="020B0604020202020204" pitchFamily="34" charset="0"/>
              </a:defRPr>
            </a:lvl4pPr>
            <a:lvl5pPr marL="2057400" indent="-228600" defTabSz="947738">
              <a:defRPr sz="1400">
                <a:solidFill>
                  <a:schemeClr val="tx1"/>
                </a:solidFill>
                <a:latin typeface="Times New Roman" panose="02020603050405020304" pitchFamily="18" charset="0"/>
                <a:cs typeface="Arial" panose="020B0604020202020204" pitchFamily="34" charset="0"/>
              </a:defRPr>
            </a:lvl5pPr>
            <a:lvl6pPr marL="25146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fld id="{4A0817DD-5EAD-4B69-B995-2C6B75435DA2}" type="slidenum">
              <a:rPr lang="en-US" sz="1200" smtClean="0">
                <a:latin typeface="Arial" panose="020B0604020202020204" pitchFamily="34" charset="0"/>
              </a:rPr>
              <a:pPr/>
              <a:t>8</a:t>
            </a:fld>
            <a:endParaRPr lang="en-US" sz="1200" smtClean="0">
              <a:latin typeface="Arial" panose="020B0604020202020204" pitchFamily="34" charset="0"/>
            </a:endParaRPr>
          </a:p>
        </p:txBody>
      </p:sp>
      <p:sp>
        <p:nvSpPr>
          <p:cNvPr id="128003" name="Rectangle 2"/>
          <p:cNvSpPr>
            <a:spLocks noGrp="1" noRot="1" noChangeAspect="1" noChangeArrowheads="1" noTextEdit="1"/>
          </p:cNvSpPr>
          <p:nvPr>
            <p:ph type="sldImg"/>
          </p:nvPr>
        </p:nvSpPr>
        <p:spPr>
          <a:xfrm>
            <a:off x="1143000" y="685800"/>
            <a:ext cx="4572000" cy="3429000"/>
          </a:xfrm>
          <a:ln/>
        </p:spPr>
      </p:sp>
      <p:sp>
        <p:nvSpPr>
          <p:cNvPr id="128004" name="Rectangle 3"/>
          <p:cNvSpPr>
            <a:spLocks noGrp="1" noChangeArrowheads="1"/>
          </p:cNvSpPr>
          <p:nvPr>
            <p:ph type="body" idx="1"/>
          </p:nvPr>
        </p:nvSpPr>
        <p:spPr>
          <a:xfrm>
            <a:off x="954088" y="4487863"/>
            <a:ext cx="5241925" cy="4251325"/>
          </a:xfrm>
          <a:noFill/>
        </p:spPr>
        <p:txBody>
          <a:bodyPr/>
          <a:lstStyle/>
          <a:p>
            <a:pPr eaLnBrk="1" hangingPunct="1"/>
            <a:endParaRPr lang="en-US" smtClean="0"/>
          </a:p>
        </p:txBody>
      </p:sp>
    </p:spTree>
    <p:extLst>
      <p:ext uri="{BB962C8B-B14F-4D97-AF65-F5344CB8AC3E}">
        <p14:creationId xmlns:p14="http://schemas.microsoft.com/office/powerpoint/2010/main" val="3033162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47738">
              <a:defRPr sz="1400">
                <a:solidFill>
                  <a:schemeClr val="tx1"/>
                </a:solidFill>
                <a:latin typeface="Times New Roman" panose="02020603050405020304" pitchFamily="18" charset="0"/>
                <a:cs typeface="Arial" panose="020B0604020202020204" pitchFamily="34" charset="0"/>
              </a:defRPr>
            </a:lvl1pPr>
            <a:lvl2pPr marL="742950" indent="-285750" defTabSz="947738">
              <a:defRPr sz="1400">
                <a:solidFill>
                  <a:schemeClr val="tx1"/>
                </a:solidFill>
                <a:latin typeface="Times New Roman" panose="02020603050405020304" pitchFamily="18" charset="0"/>
                <a:cs typeface="Arial" panose="020B0604020202020204" pitchFamily="34" charset="0"/>
              </a:defRPr>
            </a:lvl2pPr>
            <a:lvl3pPr marL="1143000" indent="-228600" defTabSz="947738">
              <a:defRPr sz="1400">
                <a:solidFill>
                  <a:schemeClr val="tx1"/>
                </a:solidFill>
                <a:latin typeface="Times New Roman" panose="02020603050405020304" pitchFamily="18" charset="0"/>
                <a:cs typeface="Arial" panose="020B0604020202020204" pitchFamily="34" charset="0"/>
              </a:defRPr>
            </a:lvl3pPr>
            <a:lvl4pPr marL="1600200" indent="-228600" defTabSz="947738">
              <a:defRPr sz="1400">
                <a:solidFill>
                  <a:schemeClr val="tx1"/>
                </a:solidFill>
                <a:latin typeface="Times New Roman" panose="02020603050405020304" pitchFamily="18" charset="0"/>
                <a:cs typeface="Arial" panose="020B0604020202020204" pitchFamily="34" charset="0"/>
              </a:defRPr>
            </a:lvl4pPr>
            <a:lvl5pPr marL="2057400" indent="-228600" defTabSz="947738">
              <a:defRPr sz="1400">
                <a:solidFill>
                  <a:schemeClr val="tx1"/>
                </a:solidFill>
                <a:latin typeface="Times New Roman" panose="02020603050405020304" pitchFamily="18" charset="0"/>
                <a:cs typeface="Arial" panose="020B0604020202020204" pitchFamily="34" charset="0"/>
              </a:defRPr>
            </a:lvl5pPr>
            <a:lvl6pPr marL="25146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fld id="{CB045E50-D6F4-4171-B8F5-81606903E8C7}" type="slidenum">
              <a:rPr lang="en-US" sz="1200" smtClean="0">
                <a:latin typeface="Arial" panose="020B0604020202020204" pitchFamily="34" charset="0"/>
              </a:rPr>
              <a:pPr/>
              <a:t>10</a:t>
            </a:fld>
            <a:endParaRPr lang="en-US" sz="1200" smtClean="0">
              <a:latin typeface="Arial" panose="020B0604020202020204" pitchFamily="34" charset="0"/>
            </a:endParaRPr>
          </a:p>
        </p:txBody>
      </p:sp>
      <p:sp>
        <p:nvSpPr>
          <p:cNvPr id="131075" name="Rectangle 2"/>
          <p:cNvSpPr>
            <a:spLocks noGrp="1" noRot="1" noChangeAspect="1" noChangeArrowheads="1" noTextEdit="1"/>
          </p:cNvSpPr>
          <p:nvPr>
            <p:ph type="sldImg"/>
          </p:nvPr>
        </p:nvSpPr>
        <p:spPr>
          <a:xfrm>
            <a:off x="1143000" y="685800"/>
            <a:ext cx="4572000" cy="3429000"/>
          </a:xfrm>
          <a:ln/>
        </p:spPr>
      </p:sp>
      <p:sp>
        <p:nvSpPr>
          <p:cNvPr id="131076" name="Rectangle 3"/>
          <p:cNvSpPr>
            <a:spLocks noGrp="1" noChangeArrowheads="1"/>
          </p:cNvSpPr>
          <p:nvPr>
            <p:ph type="body" idx="1"/>
          </p:nvPr>
        </p:nvSpPr>
        <p:spPr>
          <a:xfrm>
            <a:off x="954088" y="4487863"/>
            <a:ext cx="5241925" cy="4251325"/>
          </a:xfrm>
          <a:noFill/>
        </p:spPr>
        <p:txBody>
          <a:bodyPr/>
          <a:lstStyle/>
          <a:p>
            <a:pPr eaLnBrk="1" hangingPunct="1"/>
            <a:endParaRPr lang="en-US" smtClean="0"/>
          </a:p>
        </p:txBody>
      </p:sp>
    </p:spTree>
    <p:extLst>
      <p:ext uri="{BB962C8B-B14F-4D97-AF65-F5344CB8AC3E}">
        <p14:creationId xmlns:p14="http://schemas.microsoft.com/office/powerpoint/2010/main" val="251702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47738">
              <a:defRPr sz="1400">
                <a:solidFill>
                  <a:schemeClr val="tx1"/>
                </a:solidFill>
                <a:latin typeface="Times New Roman" panose="02020603050405020304" pitchFamily="18" charset="0"/>
                <a:cs typeface="Arial" panose="020B0604020202020204" pitchFamily="34" charset="0"/>
              </a:defRPr>
            </a:lvl1pPr>
            <a:lvl2pPr marL="742950" indent="-285750" defTabSz="947738">
              <a:defRPr sz="1400">
                <a:solidFill>
                  <a:schemeClr val="tx1"/>
                </a:solidFill>
                <a:latin typeface="Times New Roman" panose="02020603050405020304" pitchFamily="18" charset="0"/>
                <a:cs typeface="Arial" panose="020B0604020202020204" pitchFamily="34" charset="0"/>
              </a:defRPr>
            </a:lvl2pPr>
            <a:lvl3pPr marL="1143000" indent="-228600" defTabSz="947738">
              <a:defRPr sz="1400">
                <a:solidFill>
                  <a:schemeClr val="tx1"/>
                </a:solidFill>
                <a:latin typeface="Times New Roman" panose="02020603050405020304" pitchFamily="18" charset="0"/>
                <a:cs typeface="Arial" panose="020B0604020202020204" pitchFamily="34" charset="0"/>
              </a:defRPr>
            </a:lvl3pPr>
            <a:lvl4pPr marL="1600200" indent="-228600" defTabSz="947738">
              <a:defRPr sz="1400">
                <a:solidFill>
                  <a:schemeClr val="tx1"/>
                </a:solidFill>
                <a:latin typeface="Times New Roman" panose="02020603050405020304" pitchFamily="18" charset="0"/>
                <a:cs typeface="Arial" panose="020B0604020202020204" pitchFamily="34" charset="0"/>
              </a:defRPr>
            </a:lvl4pPr>
            <a:lvl5pPr marL="2057400" indent="-228600" defTabSz="947738">
              <a:defRPr sz="1400">
                <a:solidFill>
                  <a:schemeClr val="tx1"/>
                </a:solidFill>
                <a:latin typeface="Times New Roman" panose="02020603050405020304" pitchFamily="18" charset="0"/>
                <a:cs typeface="Arial" panose="020B0604020202020204" pitchFamily="34" charset="0"/>
              </a:defRPr>
            </a:lvl5pPr>
            <a:lvl6pPr marL="25146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fld id="{CB045E50-D6F4-4171-B8F5-81606903E8C7}" type="slidenum">
              <a:rPr lang="en-US" sz="1200" smtClean="0">
                <a:latin typeface="Arial" panose="020B0604020202020204" pitchFamily="34" charset="0"/>
              </a:rPr>
              <a:pPr/>
              <a:t>11</a:t>
            </a:fld>
            <a:endParaRPr lang="en-US" sz="1200" smtClean="0">
              <a:latin typeface="Arial" panose="020B0604020202020204" pitchFamily="34" charset="0"/>
            </a:endParaRPr>
          </a:p>
        </p:txBody>
      </p:sp>
      <p:sp>
        <p:nvSpPr>
          <p:cNvPr id="131075" name="Rectangle 2"/>
          <p:cNvSpPr>
            <a:spLocks noGrp="1" noRot="1" noChangeAspect="1" noChangeArrowheads="1" noTextEdit="1"/>
          </p:cNvSpPr>
          <p:nvPr>
            <p:ph type="sldImg"/>
          </p:nvPr>
        </p:nvSpPr>
        <p:spPr>
          <a:xfrm>
            <a:off x="1143000" y="685800"/>
            <a:ext cx="4572000" cy="3429000"/>
          </a:xfrm>
          <a:ln/>
        </p:spPr>
      </p:sp>
      <p:sp>
        <p:nvSpPr>
          <p:cNvPr id="131076" name="Rectangle 3"/>
          <p:cNvSpPr>
            <a:spLocks noGrp="1" noChangeArrowheads="1"/>
          </p:cNvSpPr>
          <p:nvPr>
            <p:ph type="body" idx="1"/>
          </p:nvPr>
        </p:nvSpPr>
        <p:spPr>
          <a:xfrm>
            <a:off x="954088" y="4487863"/>
            <a:ext cx="5241925" cy="4251325"/>
          </a:xfrm>
          <a:noFill/>
        </p:spPr>
        <p:txBody>
          <a:bodyPr/>
          <a:lstStyle/>
          <a:p>
            <a:pPr eaLnBrk="1" hangingPunct="1"/>
            <a:endParaRPr lang="en-US" smtClean="0"/>
          </a:p>
        </p:txBody>
      </p:sp>
    </p:spTree>
    <p:extLst>
      <p:ext uri="{BB962C8B-B14F-4D97-AF65-F5344CB8AC3E}">
        <p14:creationId xmlns:p14="http://schemas.microsoft.com/office/powerpoint/2010/main" val="358099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47738">
              <a:defRPr sz="1400">
                <a:solidFill>
                  <a:schemeClr val="tx1"/>
                </a:solidFill>
                <a:latin typeface="Times New Roman" panose="02020603050405020304" pitchFamily="18" charset="0"/>
                <a:cs typeface="Arial" panose="020B0604020202020204" pitchFamily="34" charset="0"/>
              </a:defRPr>
            </a:lvl1pPr>
            <a:lvl2pPr marL="742950" indent="-285750" defTabSz="947738">
              <a:defRPr sz="1400">
                <a:solidFill>
                  <a:schemeClr val="tx1"/>
                </a:solidFill>
                <a:latin typeface="Times New Roman" panose="02020603050405020304" pitchFamily="18" charset="0"/>
                <a:cs typeface="Arial" panose="020B0604020202020204" pitchFamily="34" charset="0"/>
              </a:defRPr>
            </a:lvl2pPr>
            <a:lvl3pPr marL="1143000" indent="-228600" defTabSz="947738">
              <a:defRPr sz="1400">
                <a:solidFill>
                  <a:schemeClr val="tx1"/>
                </a:solidFill>
                <a:latin typeface="Times New Roman" panose="02020603050405020304" pitchFamily="18" charset="0"/>
                <a:cs typeface="Arial" panose="020B0604020202020204" pitchFamily="34" charset="0"/>
              </a:defRPr>
            </a:lvl3pPr>
            <a:lvl4pPr marL="1600200" indent="-228600" defTabSz="947738">
              <a:defRPr sz="1400">
                <a:solidFill>
                  <a:schemeClr val="tx1"/>
                </a:solidFill>
                <a:latin typeface="Times New Roman" panose="02020603050405020304" pitchFamily="18" charset="0"/>
                <a:cs typeface="Arial" panose="020B0604020202020204" pitchFamily="34" charset="0"/>
              </a:defRPr>
            </a:lvl4pPr>
            <a:lvl5pPr marL="2057400" indent="-228600" defTabSz="947738">
              <a:defRPr sz="1400">
                <a:solidFill>
                  <a:schemeClr val="tx1"/>
                </a:solidFill>
                <a:latin typeface="Times New Roman" panose="02020603050405020304" pitchFamily="18" charset="0"/>
                <a:cs typeface="Arial" panose="020B0604020202020204" pitchFamily="34" charset="0"/>
              </a:defRPr>
            </a:lvl5pPr>
            <a:lvl6pPr marL="25146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fld id="{188374AE-0B2A-4AB2-9BF1-9614F6B52AC1}" type="slidenum">
              <a:rPr lang="en-US" sz="1200" smtClean="0">
                <a:latin typeface="Arial" panose="020B0604020202020204" pitchFamily="34" charset="0"/>
              </a:rPr>
              <a:pPr/>
              <a:t>12</a:t>
            </a:fld>
            <a:endParaRPr lang="en-US" sz="1200" smtClean="0">
              <a:latin typeface="Arial" panose="020B0604020202020204" pitchFamily="34" charset="0"/>
            </a:endParaRPr>
          </a:p>
        </p:txBody>
      </p:sp>
      <p:sp>
        <p:nvSpPr>
          <p:cNvPr id="133123" name="Rectangle 2"/>
          <p:cNvSpPr>
            <a:spLocks noGrp="1" noRot="1" noChangeAspect="1" noChangeArrowheads="1" noTextEdit="1"/>
          </p:cNvSpPr>
          <p:nvPr>
            <p:ph type="sldImg"/>
          </p:nvPr>
        </p:nvSpPr>
        <p:spPr>
          <a:xfrm>
            <a:off x="1143000" y="685800"/>
            <a:ext cx="4572000" cy="3429000"/>
          </a:xfrm>
          <a:ln/>
        </p:spPr>
      </p:sp>
      <p:sp>
        <p:nvSpPr>
          <p:cNvPr id="133124" name="Rectangle 3"/>
          <p:cNvSpPr>
            <a:spLocks noGrp="1" noChangeArrowheads="1"/>
          </p:cNvSpPr>
          <p:nvPr>
            <p:ph type="body" idx="1"/>
          </p:nvPr>
        </p:nvSpPr>
        <p:spPr>
          <a:xfrm>
            <a:off x="954088" y="4487863"/>
            <a:ext cx="5241925" cy="4251325"/>
          </a:xfrm>
          <a:noFill/>
        </p:spPr>
        <p:txBody>
          <a:bodyPr/>
          <a:lstStyle/>
          <a:p>
            <a:pPr eaLnBrk="1" hangingPunct="1"/>
            <a:endParaRPr lang="en-US" smtClean="0"/>
          </a:p>
        </p:txBody>
      </p:sp>
    </p:spTree>
    <p:extLst>
      <p:ext uri="{BB962C8B-B14F-4D97-AF65-F5344CB8AC3E}">
        <p14:creationId xmlns:p14="http://schemas.microsoft.com/office/powerpoint/2010/main" val="3013217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47738">
              <a:defRPr sz="1400">
                <a:solidFill>
                  <a:schemeClr val="tx1"/>
                </a:solidFill>
                <a:latin typeface="Times New Roman" panose="02020603050405020304" pitchFamily="18" charset="0"/>
                <a:cs typeface="Arial" panose="020B0604020202020204" pitchFamily="34" charset="0"/>
              </a:defRPr>
            </a:lvl1pPr>
            <a:lvl2pPr marL="742950" indent="-285750" defTabSz="947738">
              <a:defRPr sz="1400">
                <a:solidFill>
                  <a:schemeClr val="tx1"/>
                </a:solidFill>
                <a:latin typeface="Times New Roman" panose="02020603050405020304" pitchFamily="18" charset="0"/>
                <a:cs typeface="Arial" panose="020B0604020202020204" pitchFamily="34" charset="0"/>
              </a:defRPr>
            </a:lvl2pPr>
            <a:lvl3pPr marL="1143000" indent="-228600" defTabSz="947738">
              <a:defRPr sz="1400">
                <a:solidFill>
                  <a:schemeClr val="tx1"/>
                </a:solidFill>
                <a:latin typeface="Times New Roman" panose="02020603050405020304" pitchFamily="18" charset="0"/>
                <a:cs typeface="Arial" panose="020B0604020202020204" pitchFamily="34" charset="0"/>
              </a:defRPr>
            </a:lvl3pPr>
            <a:lvl4pPr marL="1600200" indent="-228600" defTabSz="947738">
              <a:defRPr sz="1400">
                <a:solidFill>
                  <a:schemeClr val="tx1"/>
                </a:solidFill>
                <a:latin typeface="Times New Roman" panose="02020603050405020304" pitchFamily="18" charset="0"/>
                <a:cs typeface="Arial" panose="020B0604020202020204" pitchFamily="34" charset="0"/>
              </a:defRPr>
            </a:lvl4pPr>
            <a:lvl5pPr marL="2057400" indent="-228600" defTabSz="947738">
              <a:defRPr sz="1400">
                <a:solidFill>
                  <a:schemeClr val="tx1"/>
                </a:solidFill>
                <a:latin typeface="Times New Roman" panose="02020603050405020304" pitchFamily="18" charset="0"/>
                <a:cs typeface="Arial" panose="020B0604020202020204" pitchFamily="34" charset="0"/>
              </a:defRPr>
            </a:lvl5pPr>
            <a:lvl6pPr marL="25146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defTabSz="947738"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fld id="{E20008E7-E7CC-440F-9453-7EC27362427B}" type="slidenum">
              <a:rPr lang="en-US" sz="1200" smtClean="0">
                <a:latin typeface="Arial" panose="020B0604020202020204" pitchFamily="34" charset="0"/>
              </a:rPr>
              <a:pPr/>
              <a:t>14</a:t>
            </a:fld>
            <a:endParaRPr lang="en-US" sz="1200" smtClean="0">
              <a:latin typeface="Arial" panose="020B0604020202020204" pitchFamily="34" charset="0"/>
            </a:endParaRPr>
          </a:p>
        </p:txBody>
      </p:sp>
      <p:sp>
        <p:nvSpPr>
          <p:cNvPr id="136195" name="Rectangle 2"/>
          <p:cNvSpPr>
            <a:spLocks noGrp="1" noRot="1" noChangeAspect="1" noChangeArrowheads="1" noTextEdit="1"/>
          </p:cNvSpPr>
          <p:nvPr>
            <p:ph type="sldImg"/>
          </p:nvPr>
        </p:nvSpPr>
        <p:spPr>
          <a:xfrm>
            <a:off x="1143000" y="685800"/>
            <a:ext cx="4572000" cy="3429000"/>
          </a:xfrm>
          <a:ln/>
        </p:spPr>
      </p:sp>
      <p:sp>
        <p:nvSpPr>
          <p:cNvPr id="136196" name="Rectangle 3"/>
          <p:cNvSpPr>
            <a:spLocks noGrp="1" noChangeArrowheads="1"/>
          </p:cNvSpPr>
          <p:nvPr>
            <p:ph type="body" idx="1"/>
          </p:nvPr>
        </p:nvSpPr>
        <p:spPr>
          <a:xfrm>
            <a:off x="954088" y="4487863"/>
            <a:ext cx="5241925" cy="4251325"/>
          </a:xfrm>
          <a:noFill/>
        </p:spPr>
        <p:txBody>
          <a:bodyPr/>
          <a:lstStyle/>
          <a:p>
            <a:pPr eaLnBrk="1" hangingPunct="1"/>
            <a:endParaRPr lang="en-US" smtClean="0"/>
          </a:p>
        </p:txBody>
      </p:sp>
    </p:spTree>
    <p:extLst>
      <p:ext uri="{BB962C8B-B14F-4D97-AF65-F5344CB8AC3E}">
        <p14:creationId xmlns:p14="http://schemas.microsoft.com/office/powerpoint/2010/main" val="17507504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 from Baseline Table</a:t>
            </a:r>
            <a:endParaRPr lang="en-US" dirty="0"/>
          </a:p>
        </p:txBody>
      </p:sp>
      <p:sp>
        <p:nvSpPr>
          <p:cNvPr id="3" name="Subtitle 2"/>
          <p:cNvSpPr>
            <a:spLocks noGrp="1"/>
          </p:cNvSpPr>
          <p:nvPr>
            <p:ph type="subTitle" idx="1"/>
          </p:nvPr>
        </p:nvSpPr>
        <p:spPr/>
        <p:txBody>
          <a:bodyPr/>
          <a:lstStyle/>
          <a:p>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a:t>Understanding Population definitions: </a:t>
            </a:r>
            <a:r>
              <a:rPr lang="en-US" dirty="0" smtClean="0"/>
              <a:t/>
            </a:r>
            <a:br>
              <a:rPr lang="en-US" dirty="0" smtClean="0"/>
            </a:br>
            <a:r>
              <a:rPr lang="en-US" dirty="0" smtClean="0"/>
              <a:t>Enrolled </a:t>
            </a:r>
            <a:r>
              <a:rPr lang="en-US" dirty="0" smtClean="0"/>
              <a:t>&amp; Randomized set</a:t>
            </a:r>
          </a:p>
        </p:txBody>
      </p:sp>
      <p:sp>
        <p:nvSpPr>
          <p:cNvPr id="130051" name="Rectangle 3"/>
          <p:cNvSpPr>
            <a:spLocks noGrp="1" noChangeArrowheads="1"/>
          </p:cNvSpPr>
          <p:nvPr>
            <p:ph idx="1"/>
          </p:nvPr>
        </p:nvSpPr>
        <p:spPr/>
        <p:txBody>
          <a:bodyPr/>
          <a:lstStyle/>
          <a:p>
            <a:r>
              <a:rPr lang="en-US" sz="2400" dirty="0" smtClean="0"/>
              <a:t>Enrolled:</a:t>
            </a:r>
          </a:p>
          <a:p>
            <a:pPr lvl="1"/>
            <a:r>
              <a:rPr lang="en-US" dirty="0"/>
              <a:t>This population is used to summarize the basic baseline data of the patients/ subjects enrolled in the clinical trial. Enrolled patients / subjects do not mean that all of them have been treated.</a:t>
            </a:r>
          </a:p>
          <a:p>
            <a:pPr lvl="1"/>
            <a:r>
              <a:rPr lang="en-US" dirty="0"/>
              <a:t>This set is not classified by treatment group.</a:t>
            </a:r>
          </a:p>
          <a:p>
            <a:r>
              <a:rPr lang="en-US" sz="2400" dirty="0" smtClean="0"/>
              <a:t>Randomized</a:t>
            </a:r>
          </a:p>
          <a:p>
            <a:pPr lvl="1"/>
            <a:r>
              <a:rPr lang="en-US" dirty="0"/>
              <a:t>If the clinical trial is a randomized trial then all the patients/ subjects who are enrolled and satisfy the inclusion and / or the exclusion criteria are further randomized to the study intervention or comparator. This set is called as Randomized population.</a:t>
            </a:r>
          </a:p>
          <a:p>
            <a:pPr lvl="1"/>
            <a:r>
              <a:rPr lang="en-US" dirty="0"/>
              <a:t>This set is classified by the randomized treatment allocated</a:t>
            </a:r>
          </a:p>
          <a:p>
            <a:pPr lvl="1">
              <a:buFont typeface="Wingdings" pitchFamily="2" charset="2"/>
              <a:buChar char="Ø"/>
            </a:pPr>
            <a:endParaRPr lang="en-US" dirty="0" smtClean="0"/>
          </a:p>
        </p:txBody>
      </p:sp>
    </p:spTree>
    <p:extLst>
      <p:ext uri="{BB962C8B-B14F-4D97-AF65-F5344CB8AC3E}">
        <p14:creationId xmlns:p14="http://schemas.microsoft.com/office/powerpoint/2010/main" val="380084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a:t>Understanding Population definitions: Full </a:t>
            </a:r>
            <a:r>
              <a:rPr lang="en-US" dirty="0" smtClean="0"/>
              <a:t>Analysis Set </a:t>
            </a:r>
          </a:p>
        </p:txBody>
      </p:sp>
      <p:sp>
        <p:nvSpPr>
          <p:cNvPr id="130051" name="Rectangle 3"/>
          <p:cNvSpPr>
            <a:spLocks noGrp="1" noChangeArrowheads="1"/>
          </p:cNvSpPr>
          <p:nvPr>
            <p:ph idx="1"/>
          </p:nvPr>
        </p:nvSpPr>
        <p:spPr/>
        <p:txBody>
          <a:bodyPr/>
          <a:lstStyle/>
          <a:p>
            <a:endParaRPr lang="en-US" dirty="0" smtClean="0"/>
          </a:p>
          <a:p>
            <a:r>
              <a:rPr lang="en-US" sz="2400" dirty="0" smtClean="0"/>
              <a:t>As close as possible to the set of all randomized patients</a:t>
            </a:r>
          </a:p>
          <a:p>
            <a:endParaRPr lang="en-US" sz="2400" dirty="0" smtClean="0"/>
          </a:p>
          <a:p>
            <a:r>
              <a:rPr lang="en-US" sz="2400" dirty="0" smtClean="0"/>
              <a:t>Patients may be excluded for:</a:t>
            </a:r>
          </a:p>
          <a:p>
            <a:pPr lvl="1">
              <a:buFont typeface="Wingdings" pitchFamily="2" charset="2"/>
              <a:buChar char="Ø"/>
            </a:pPr>
            <a:r>
              <a:rPr lang="en-US" dirty="0" smtClean="0"/>
              <a:t>Non-availability of post-randomization measurements</a:t>
            </a:r>
          </a:p>
          <a:p>
            <a:pPr lvl="1">
              <a:buFont typeface="Wingdings" pitchFamily="2" charset="2"/>
              <a:buChar char="Ø"/>
            </a:pPr>
            <a:r>
              <a:rPr lang="en-US" dirty="0"/>
              <a:t>F</a:t>
            </a:r>
            <a:r>
              <a:rPr lang="en-US" dirty="0" smtClean="0"/>
              <a:t>ailure to take at least one dose </a:t>
            </a:r>
          </a:p>
        </p:txBody>
      </p:sp>
    </p:spTree>
    <p:extLst>
      <p:ext uri="{BB962C8B-B14F-4D97-AF65-F5344CB8AC3E}">
        <p14:creationId xmlns:p14="http://schemas.microsoft.com/office/powerpoint/2010/main" val="231996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smtClean="0"/>
              <a:t>Generalizability: Full Analysis Set</a:t>
            </a:r>
          </a:p>
        </p:txBody>
      </p:sp>
      <p:sp>
        <p:nvSpPr>
          <p:cNvPr id="132099" name="Rectangle 3"/>
          <p:cNvSpPr>
            <a:spLocks noGrp="1" noChangeArrowheads="1"/>
          </p:cNvSpPr>
          <p:nvPr>
            <p:ph idx="1"/>
          </p:nvPr>
        </p:nvSpPr>
        <p:spPr>
          <a:xfrm>
            <a:off x="411165" y="1143000"/>
            <a:ext cx="8428037" cy="4953000"/>
          </a:xfrm>
        </p:spPr>
        <p:txBody>
          <a:bodyPr/>
          <a:lstStyle/>
          <a:p>
            <a:pPr>
              <a:spcBef>
                <a:spcPts val="600"/>
              </a:spcBef>
              <a:spcAft>
                <a:spcPts val="600"/>
              </a:spcAft>
            </a:pPr>
            <a:r>
              <a:rPr lang="en-US" sz="2400" dirty="0"/>
              <a:t>G</a:t>
            </a:r>
            <a:r>
              <a:rPr lang="en-US" sz="2400" dirty="0" smtClean="0"/>
              <a:t>enerally, we use the ‘all patients treated’ set :</a:t>
            </a:r>
          </a:p>
          <a:p>
            <a:pPr lvl="1">
              <a:spcBef>
                <a:spcPts val="600"/>
              </a:spcBef>
              <a:spcAft>
                <a:spcPts val="600"/>
              </a:spcAft>
              <a:buFont typeface="Wingdings" pitchFamily="2" charset="2"/>
              <a:buChar char="Ø"/>
            </a:pPr>
            <a:r>
              <a:rPr lang="en-US" dirty="0" smtClean="0"/>
              <a:t>Patients who took at least one dose</a:t>
            </a:r>
          </a:p>
          <a:p>
            <a:pPr lvl="1">
              <a:spcBef>
                <a:spcPts val="600"/>
              </a:spcBef>
              <a:spcAft>
                <a:spcPts val="600"/>
              </a:spcAft>
              <a:buFont typeface="Wingdings" pitchFamily="2" charset="2"/>
              <a:buChar char="Ø"/>
            </a:pPr>
            <a:r>
              <a:rPr lang="en-US" dirty="0" smtClean="0"/>
              <a:t>Have at least one post-randomization measurement</a:t>
            </a:r>
          </a:p>
          <a:p>
            <a:pPr lvl="1">
              <a:spcBef>
                <a:spcPts val="600"/>
              </a:spcBef>
              <a:spcAft>
                <a:spcPts val="600"/>
              </a:spcAft>
              <a:buFont typeface="Wingdings" pitchFamily="2" charset="2"/>
              <a:buChar char="Ø"/>
            </a:pPr>
            <a:r>
              <a:rPr lang="en-US" dirty="0"/>
              <a:t>The patients are counted in the treatment group for the </a:t>
            </a:r>
            <a:r>
              <a:rPr lang="en-US" dirty="0" smtClean="0"/>
              <a:t>treatment group they are randomized, and not to the </a:t>
            </a:r>
            <a:r>
              <a:rPr lang="en-US" dirty="0"/>
              <a:t>treatment </a:t>
            </a:r>
            <a:r>
              <a:rPr lang="en-US" dirty="0" smtClean="0"/>
              <a:t>that they have actually received (As Randomized).</a:t>
            </a:r>
          </a:p>
          <a:p>
            <a:pPr lvl="1"/>
            <a:endParaRPr lang="en-US" dirty="0" smtClean="0"/>
          </a:p>
          <a:p>
            <a:r>
              <a:rPr lang="en-US" sz="2400" dirty="0" smtClean="0"/>
              <a:t>For time points with missing values, imputation techniques are generally used</a:t>
            </a:r>
          </a:p>
          <a:p>
            <a:pPr lvl="1">
              <a:buFont typeface="Wingdings" pitchFamily="2" charset="2"/>
              <a:buChar char="Ø"/>
            </a:pPr>
            <a:r>
              <a:rPr lang="en-US" dirty="0" smtClean="0"/>
              <a:t>Last Observation Carried Forward (LOCF)</a:t>
            </a:r>
          </a:p>
          <a:p>
            <a:pPr lvl="1">
              <a:buFont typeface="Wingdings" pitchFamily="2" charset="2"/>
              <a:buChar char="Ø"/>
            </a:pPr>
            <a:r>
              <a:rPr lang="en-US" dirty="0" smtClean="0"/>
              <a:t>More complex methods of imputation</a:t>
            </a:r>
          </a:p>
        </p:txBody>
      </p:sp>
    </p:spTree>
    <p:extLst>
      <p:ext uri="{BB962C8B-B14F-4D97-AF65-F5344CB8AC3E}">
        <p14:creationId xmlns:p14="http://schemas.microsoft.com/office/powerpoint/2010/main" val="289104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t>Understanding Population definitions: </a:t>
            </a:r>
            <a:r>
              <a:rPr lang="en-US" dirty="0" smtClean="0"/>
              <a:t/>
            </a:r>
            <a:br>
              <a:rPr lang="en-US" dirty="0" smtClean="0"/>
            </a:br>
            <a:r>
              <a:rPr lang="en-US" dirty="0" smtClean="0"/>
              <a:t>Per </a:t>
            </a:r>
            <a:r>
              <a:rPr lang="en-US" dirty="0" smtClean="0"/>
              <a:t>Protocol Set</a:t>
            </a:r>
          </a:p>
        </p:txBody>
      </p:sp>
      <p:sp>
        <p:nvSpPr>
          <p:cNvPr id="134147" name="Rectangle 3"/>
          <p:cNvSpPr>
            <a:spLocks noGrp="1" noChangeArrowheads="1"/>
          </p:cNvSpPr>
          <p:nvPr>
            <p:ph idx="1"/>
          </p:nvPr>
        </p:nvSpPr>
        <p:spPr/>
        <p:txBody>
          <a:bodyPr/>
          <a:lstStyle/>
          <a:p>
            <a:r>
              <a:rPr lang="en-US" sz="2400" dirty="0" smtClean="0"/>
              <a:t>Subset of randomized patients who were more compliant with the protocol; who completed the treatment originally allocated</a:t>
            </a:r>
          </a:p>
          <a:p>
            <a:r>
              <a:rPr lang="en-US" sz="2400" dirty="0" smtClean="0"/>
              <a:t>Criteria for excluding patients have to be defined and documented before the </a:t>
            </a:r>
            <a:r>
              <a:rPr lang="en-US" sz="2400" dirty="0" err="1" smtClean="0"/>
              <a:t>unblinding</a:t>
            </a:r>
            <a:r>
              <a:rPr lang="en-US" sz="2400" dirty="0" smtClean="0"/>
              <a:t> of database</a:t>
            </a:r>
          </a:p>
          <a:p>
            <a:r>
              <a:rPr lang="en-US" sz="2400" dirty="0" smtClean="0"/>
              <a:t>Typically, no imputation method is used</a:t>
            </a:r>
          </a:p>
          <a:p>
            <a:r>
              <a:rPr lang="en-US" sz="2400" dirty="0" smtClean="0"/>
              <a:t>It is classified as per the randomized treatment group</a:t>
            </a:r>
            <a:endParaRPr lang="en-US" sz="2400" dirty="0"/>
          </a:p>
          <a:p>
            <a:r>
              <a:rPr lang="en-US" sz="2400" dirty="0" smtClean="0"/>
              <a:t>Per protocol analysis if done alone leads to bias, this population set may be used to perform sensitivity analysis using the actual treatment information</a:t>
            </a:r>
          </a:p>
        </p:txBody>
      </p:sp>
    </p:spTree>
    <p:extLst>
      <p:ext uri="{BB962C8B-B14F-4D97-AF65-F5344CB8AC3E}">
        <p14:creationId xmlns:p14="http://schemas.microsoft.com/office/powerpoint/2010/main" val="392202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dirty="0"/>
              <a:t>Understanding Population definitions: </a:t>
            </a:r>
            <a:r>
              <a:rPr lang="en-US" dirty="0" smtClean="0"/>
              <a:t/>
            </a:r>
            <a:br>
              <a:rPr lang="en-US" dirty="0" smtClean="0"/>
            </a:br>
            <a:r>
              <a:rPr lang="en-US" dirty="0" smtClean="0"/>
              <a:t>Primary </a:t>
            </a:r>
            <a:r>
              <a:rPr lang="en-US" dirty="0" smtClean="0"/>
              <a:t>Set Selection</a:t>
            </a:r>
          </a:p>
        </p:txBody>
      </p:sp>
      <p:sp>
        <p:nvSpPr>
          <p:cNvPr id="135171" name="Rectangle 3"/>
          <p:cNvSpPr>
            <a:spLocks noGrp="1" noChangeArrowheads="1"/>
          </p:cNvSpPr>
          <p:nvPr>
            <p:ph idx="1"/>
          </p:nvPr>
        </p:nvSpPr>
        <p:spPr/>
        <p:txBody>
          <a:bodyPr/>
          <a:lstStyle/>
          <a:p>
            <a:r>
              <a:rPr lang="en-US" sz="2400" dirty="0" smtClean="0"/>
              <a:t>The full analysis set is the most compliant with the intention-to-treat principle and it is the one that best supports the formal statistical test. </a:t>
            </a:r>
          </a:p>
          <a:p>
            <a:endParaRPr lang="en-US" sz="2400" dirty="0" smtClean="0"/>
          </a:p>
          <a:p>
            <a:r>
              <a:rPr lang="en-US" sz="2400" dirty="0" smtClean="0"/>
              <a:t>Intention-to-treat principle: all randomized patients should be included in analysis with complete follow-up. It ignores, non compliance, protocol deviations, withdrawal, and anything that happens after randomization</a:t>
            </a:r>
          </a:p>
          <a:p>
            <a:endParaRPr lang="en-US" sz="2400" dirty="0" smtClean="0"/>
          </a:p>
          <a:p>
            <a:r>
              <a:rPr lang="en-US" sz="2400" dirty="0" smtClean="0"/>
              <a:t>Biases are present for every selection of set. The selection of the primary set may depend on the type of trial and nature of analysis.</a:t>
            </a:r>
          </a:p>
        </p:txBody>
      </p:sp>
    </p:spTree>
    <p:extLst>
      <p:ext uri="{BB962C8B-B14F-4D97-AF65-F5344CB8AC3E}">
        <p14:creationId xmlns:p14="http://schemas.microsoft.com/office/powerpoint/2010/main" val="121644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Understanding Population definitions: </a:t>
            </a:r>
            <a:r>
              <a:rPr lang="en-US" dirty="0" smtClean="0"/>
              <a:t/>
            </a:r>
            <a:br>
              <a:rPr lang="en-US" dirty="0" smtClean="0"/>
            </a:br>
            <a:r>
              <a:rPr lang="en-US" dirty="0" smtClean="0"/>
              <a:t>Primary </a:t>
            </a:r>
            <a:r>
              <a:rPr lang="en-US" dirty="0" smtClean="0"/>
              <a:t>Set Selection </a:t>
            </a:r>
          </a:p>
        </p:txBody>
      </p:sp>
      <p:sp>
        <p:nvSpPr>
          <p:cNvPr id="137219" name="Rectangle 3"/>
          <p:cNvSpPr>
            <a:spLocks noGrp="1" noChangeArrowheads="1"/>
          </p:cNvSpPr>
          <p:nvPr>
            <p:ph idx="1"/>
          </p:nvPr>
        </p:nvSpPr>
        <p:spPr/>
        <p:txBody>
          <a:bodyPr/>
          <a:lstStyle/>
          <a:p>
            <a:pPr marL="0" indent="0">
              <a:buNone/>
            </a:pPr>
            <a:r>
              <a:rPr lang="en-US" sz="2400" dirty="0" smtClean="0"/>
              <a:t>For “Superiority” trials:</a:t>
            </a:r>
          </a:p>
          <a:p>
            <a:pPr>
              <a:spcBef>
                <a:spcPts val="600"/>
              </a:spcBef>
              <a:spcAft>
                <a:spcPts val="600"/>
              </a:spcAft>
            </a:pPr>
            <a:r>
              <a:rPr lang="en-US" sz="2400" dirty="0" smtClean="0"/>
              <a:t>Typically, the full analysis set will be primary.  It is believed that including all patients and ignoring protocol deviations will  reduce the  true treatment effect</a:t>
            </a:r>
          </a:p>
          <a:p>
            <a:pPr>
              <a:spcBef>
                <a:spcPts val="600"/>
              </a:spcBef>
              <a:spcAft>
                <a:spcPts val="600"/>
              </a:spcAft>
            </a:pPr>
            <a:r>
              <a:rPr lang="en-US" sz="2400" dirty="0" smtClean="0"/>
              <a:t>For example, in a placebo controlled trial, lack of compliance will reduce the treatment effect</a:t>
            </a:r>
          </a:p>
          <a:p>
            <a:pPr>
              <a:spcBef>
                <a:spcPts val="600"/>
              </a:spcBef>
              <a:spcAft>
                <a:spcPts val="600"/>
              </a:spcAft>
            </a:pPr>
            <a:r>
              <a:rPr lang="en-US" sz="2400" dirty="0" smtClean="0"/>
              <a:t>This approach is acceptable to regulatory agencies.  It also motivates the sponsors to limit the protocol deviations and maximize the chance to have a positive trial</a:t>
            </a:r>
          </a:p>
        </p:txBody>
      </p:sp>
    </p:spTree>
    <p:extLst>
      <p:ext uri="{BB962C8B-B14F-4D97-AF65-F5344CB8AC3E}">
        <p14:creationId xmlns:p14="http://schemas.microsoft.com/office/powerpoint/2010/main" val="132955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t>Understanding Population definitions: </a:t>
            </a:r>
            <a:r>
              <a:rPr lang="en-US" dirty="0" smtClean="0"/>
              <a:t/>
            </a:r>
            <a:br>
              <a:rPr lang="en-US" dirty="0" smtClean="0"/>
            </a:br>
            <a:r>
              <a:rPr lang="en-US" dirty="0" smtClean="0"/>
              <a:t>Primary </a:t>
            </a:r>
            <a:r>
              <a:rPr lang="en-US" dirty="0" smtClean="0"/>
              <a:t>Set Selection</a:t>
            </a:r>
          </a:p>
        </p:txBody>
      </p:sp>
      <p:sp>
        <p:nvSpPr>
          <p:cNvPr id="138243" name="Rectangle 3"/>
          <p:cNvSpPr>
            <a:spLocks noGrp="1" noChangeArrowheads="1"/>
          </p:cNvSpPr>
          <p:nvPr>
            <p:ph idx="1"/>
          </p:nvPr>
        </p:nvSpPr>
        <p:spPr>
          <a:xfrm>
            <a:off x="411165" y="1219200"/>
            <a:ext cx="8428037" cy="4953000"/>
          </a:xfrm>
        </p:spPr>
        <p:txBody>
          <a:bodyPr/>
          <a:lstStyle/>
          <a:p>
            <a:pPr marL="0" indent="0">
              <a:spcBef>
                <a:spcPts val="600"/>
              </a:spcBef>
              <a:spcAft>
                <a:spcPts val="600"/>
              </a:spcAft>
              <a:buNone/>
            </a:pPr>
            <a:r>
              <a:rPr lang="en-US" sz="2400" dirty="0" smtClean="0"/>
              <a:t>For “Equivalent” or “Non-inferiority” trials:</a:t>
            </a:r>
          </a:p>
          <a:p>
            <a:pPr>
              <a:spcBef>
                <a:spcPts val="600"/>
              </a:spcBef>
              <a:spcAft>
                <a:spcPts val="600"/>
              </a:spcAft>
            </a:pPr>
            <a:r>
              <a:rPr lang="en-US" sz="2400" dirty="0" smtClean="0"/>
              <a:t>Selection of the full analysis set may favor the desired outcome of equivalence:  protocol deviations may reduce the observed treatment difference.  So, it may be more appropriate to select another primary set for analysis.</a:t>
            </a:r>
          </a:p>
          <a:p>
            <a:pPr>
              <a:spcBef>
                <a:spcPts val="600"/>
              </a:spcBef>
              <a:spcAft>
                <a:spcPts val="600"/>
              </a:spcAft>
            </a:pPr>
            <a:r>
              <a:rPr lang="en-US" sz="2400" dirty="0" smtClean="0"/>
              <a:t>Example:</a:t>
            </a:r>
            <a:r>
              <a:rPr lang="en-US" sz="2400" dirty="0"/>
              <a:t> </a:t>
            </a:r>
            <a:r>
              <a:rPr lang="en-US" sz="2400" dirty="0" smtClean="0"/>
              <a:t>The primary set of analysis could be the ‘completers’ set.  It represents a good compromise between the too conservative per-protocol set and the too liberal full analysis set</a:t>
            </a:r>
          </a:p>
        </p:txBody>
      </p:sp>
    </p:spTree>
    <p:extLst>
      <p:ext uri="{BB962C8B-B14F-4D97-AF65-F5344CB8AC3E}">
        <p14:creationId xmlns:p14="http://schemas.microsoft.com/office/powerpoint/2010/main" val="4182201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914400" y="274638"/>
            <a:ext cx="8153400" cy="487362"/>
          </a:xfrm>
        </p:spPr>
        <p:txBody>
          <a:bodyPr/>
          <a:lstStyle/>
          <a:p>
            <a:r>
              <a:rPr lang="en-US" dirty="0"/>
              <a:t>Understanding Population definitions: </a:t>
            </a:r>
            <a:r>
              <a:rPr lang="en-US" dirty="0" smtClean="0"/>
              <a:t/>
            </a:r>
            <a:br>
              <a:rPr lang="en-US" dirty="0" smtClean="0"/>
            </a:br>
            <a:r>
              <a:rPr lang="en-US" dirty="0" smtClean="0"/>
              <a:t>Primary </a:t>
            </a:r>
            <a:r>
              <a:rPr lang="en-US" dirty="0" smtClean="0"/>
              <a:t>Set selection</a:t>
            </a:r>
          </a:p>
        </p:txBody>
      </p:sp>
      <p:sp>
        <p:nvSpPr>
          <p:cNvPr id="139267" name="Rectangle 3"/>
          <p:cNvSpPr>
            <a:spLocks noGrp="1" noChangeArrowheads="1"/>
          </p:cNvSpPr>
          <p:nvPr>
            <p:ph idx="1"/>
          </p:nvPr>
        </p:nvSpPr>
        <p:spPr/>
        <p:txBody>
          <a:bodyPr/>
          <a:lstStyle/>
          <a:p>
            <a:pPr marL="0" indent="0">
              <a:buNone/>
            </a:pPr>
            <a:r>
              <a:rPr lang="en-US" sz="2000" dirty="0" smtClean="0"/>
              <a:t>For the safety analyses:</a:t>
            </a:r>
          </a:p>
          <a:p>
            <a:r>
              <a:rPr lang="en-US" sz="2000" dirty="0"/>
              <a:t> The “Safety” set </a:t>
            </a:r>
            <a:r>
              <a:rPr lang="en-US" sz="2000" dirty="0" smtClean="0"/>
              <a:t>includes </a:t>
            </a:r>
            <a:r>
              <a:rPr lang="en-US" sz="2000" dirty="0"/>
              <a:t>patients/subjects who receive at least one administration of study agent (partial or complete active agent or comparator) and have at least one evaluable post baseline safety assessment. i.e. patients/subjects must have a record in the treatment exposure dataset as well as evaluable safety assessment (e.g. </a:t>
            </a:r>
            <a:r>
              <a:rPr lang="en-US" sz="2000" dirty="0" smtClean="0"/>
              <a:t>data points </a:t>
            </a:r>
            <a:r>
              <a:rPr lang="en-US" sz="2000" dirty="0"/>
              <a:t>in any or all Adverse event, ECG, Laboratory evaluation, Vital signs etc.) </a:t>
            </a:r>
          </a:p>
          <a:p>
            <a:endParaRPr lang="en-US" sz="2000" dirty="0" smtClean="0"/>
          </a:p>
          <a:p>
            <a:r>
              <a:rPr lang="en-US" sz="2000" dirty="0" smtClean="0"/>
              <a:t>The patients/subjects are counted in the treatment group for the drug they actually received, rather than the treatment group to which they were randomized (As Treated).</a:t>
            </a:r>
          </a:p>
          <a:p>
            <a:endParaRPr lang="en-US" sz="2000" dirty="0" smtClean="0"/>
          </a:p>
        </p:txBody>
      </p:sp>
    </p:spTree>
    <p:extLst>
      <p:ext uri="{BB962C8B-B14F-4D97-AF65-F5344CB8AC3E}">
        <p14:creationId xmlns:p14="http://schemas.microsoft.com/office/powerpoint/2010/main" val="37647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table : Change from Baseline </a:t>
            </a:r>
            <a:endParaRPr lang="en-US" dirty="0"/>
          </a:p>
        </p:txBody>
      </p:sp>
      <p:sp>
        <p:nvSpPr>
          <p:cNvPr id="3" name="Content Placeholder 2"/>
          <p:cNvSpPr>
            <a:spLocks noGrp="1"/>
          </p:cNvSpPr>
          <p:nvPr>
            <p:ph idx="1"/>
          </p:nvPr>
        </p:nvSpPr>
        <p:spPr/>
        <p:txBody>
          <a:bodyPr/>
          <a:lstStyle/>
          <a:p>
            <a:r>
              <a:rPr lang="en-US" sz="2400" dirty="0" smtClean="0"/>
              <a:t>Step1 :- Create two datasets from Original Analysis dataset. One to store Baseline records and another to store Post Baseline records.(Hint: Baseline records will have a baseline flag in ADS, post baseline records will have a flag which will be a subject level flag for that test)</a:t>
            </a:r>
          </a:p>
          <a:p>
            <a:r>
              <a:rPr lang="en-US" sz="2400" dirty="0" smtClean="0"/>
              <a:t>Step 2: - If you do not have flag for Baseline or post baseline , then use the definition of baseline and post baseline as given in SAP to create these flags.</a:t>
            </a:r>
          </a:p>
          <a:p>
            <a:r>
              <a:rPr lang="en-US" sz="2400" dirty="0" smtClean="0"/>
              <a:t>From the dataset of baseline values, keep only required variables and rename the result value to indicate that this is baseline result.</a:t>
            </a:r>
          </a:p>
          <a:p>
            <a:r>
              <a:rPr lang="en-US" sz="2400" dirty="0" smtClean="0"/>
              <a:t>Merge the post baseline and Baseline datasets, remember the baseline and post baseline result are recorded for each subject/patient for different tests at different visits</a:t>
            </a:r>
            <a:endParaRPr lang="en-US" sz="2400" dirty="0"/>
          </a:p>
        </p:txBody>
      </p:sp>
    </p:spTree>
    <p:extLst>
      <p:ext uri="{BB962C8B-B14F-4D97-AF65-F5344CB8AC3E}">
        <p14:creationId xmlns:p14="http://schemas.microsoft.com/office/powerpoint/2010/main" val="1221256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table : Change from Baseline</a:t>
            </a:r>
          </a:p>
        </p:txBody>
      </p:sp>
      <p:sp>
        <p:nvSpPr>
          <p:cNvPr id="3" name="Content Placeholder 2"/>
          <p:cNvSpPr>
            <a:spLocks noGrp="1"/>
          </p:cNvSpPr>
          <p:nvPr>
            <p:ph idx="1"/>
          </p:nvPr>
        </p:nvSpPr>
        <p:spPr/>
        <p:txBody>
          <a:bodyPr/>
          <a:lstStyle/>
          <a:p>
            <a:r>
              <a:rPr lang="en-US" dirty="0" smtClean="0"/>
              <a:t>In the merged dataset, calculate the change in result using the result and baseline result values. (Check for missing values before you do the subtraction, to avoid notes of missing values in LOG)</a:t>
            </a:r>
          </a:p>
          <a:p>
            <a:r>
              <a:rPr lang="en-US" dirty="0" smtClean="0"/>
              <a:t>To calculate relative/percent change from baseline, divide the change from baseline value by baseline result(Check for non zero and non missing baseline result to avoid Notes of missing values or error due to division by 0) and multiply the resulting value by 100 to get percent change from baseline.</a:t>
            </a:r>
          </a:p>
          <a:p>
            <a:endParaRPr lang="en-US" dirty="0"/>
          </a:p>
        </p:txBody>
      </p:sp>
    </p:spTree>
    <p:extLst>
      <p:ext uri="{BB962C8B-B14F-4D97-AF65-F5344CB8AC3E}">
        <p14:creationId xmlns:p14="http://schemas.microsoft.com/office/powerpoint/2010/main" val="6420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pPr>
            <a:r>
              <a:rPr lang="en-US" sz="1800" dirty="0" smtClean="0"/>
              <a:t>Understanding Population definitions</a:t>
            </a:r>
          </a:p>
          <a:p>
            <a:pPr>
              <a:lnSpc>
                <a:spcPct val="150000"/>
              </a:lnSpc>
            </a:pPr>
            <a:r>
              <a:rPr lang="en-US" sz="1800" dirty="0" smtClean="0"/>
              <a:t>Create Change from Baseline Table</a:t>
            </a:r>
            <a:endParaRPr lang="en-US" sz="1800" dirty="0"/>
          </a:p>
        </p:txBody>
      </p:sp>
    </p:spTree>
    <p:extLst>
      <p:ext uri="{BB962C8B-B14F-4D97-AF65-F5344CB8AC3E}">
        <p14:creationId xmlns:p14="http://schemas.microsoft.com/office/powerpoint/2010/main" val="609479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Global Forum paper on calculation of Change from Baseline</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352012607"/>
              </p:ext>
            </p:extLst>
          </p:nvPr>
        </p:nvGraphicFramePr>
        <p:xfrm>
          <a:off x="4137025" y="3095625"/>
          <a:ext cx="914400" cy="771525"/>
        </p:xfrm>
        <a:graphic>
          <a:graphicData uri="http://schemas.openxmlformats.org/presentationml/2006/ole">
            <mc:AlternateContent xmlns:mc="http://schemas.openxmlformats.org/markup-compatibility/2006">
              <mc:Choice xmlns:v="urn:schemas-microsoft-com:vml" Requires="v">
                <p:oleObj spid="_x0000_s2061"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4137025" y="309562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80422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87168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990600"/>
            <a:ext cx="8153400" cy="1828800"/>
          </a:xfrm>
        </p:spPr>
        <p:txBody>
          <a:bodyPr/>
          <a:lstStyle/>
          <a:p>
            <a:r>
              <a:rPr lang="en-US" sz="2400" dirty="0" smtClean="0">
                <a:solidFill>
                  <a:schemeClr val="tx1"/>
                </a:solidFill>
              </a:rPr>
              <a:t>“The extent to which the findings of a clinical trial can be reliably extrapolated from the patients who participated in the trial to a broader patient population and a broader range of clinical settings”  ICH E9.</a:t>
            </a:r>
          </a:p>
        </p:txBody>
      </p:sp>
      <p:sp>
        <p:nvSpPr>
          <p:cNvPr id="119813" name="Rectangle 3"/>
          <p:cNvSpPr>
            <a:spLocks noChangeArrowheads="1"/>
          </p:cNvSpPr>
          <p:nvPr/>
        </p:nvSpPr>
        <p:spPr bwMode="auto">
          <a:xfrm>
            <a:off x="1145146" y="76200"/>
            <a:ext cx="7391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1400">
                <a:solidFill>
                  <a:schemeClr val="tx1"/>
                </a:solidFill>
                <a:latin typeface="Times New Roman" panose="02020603050405020304" pitchFamily="18" charset="0"/>
                <a:cs typeface="Arial" panose="020B0604020202020204" pitchFamily="34" charset="0"/>
              </a:defRPr>
            </a:lvl1pPr>
            <a:lvl2pPr marL="914400" indent="-457200">
              <a:defRPr sz="1400">
                <a:solidFill>
                  <a:schemeClr val="tx1"/>
                </a:solidFill>
                <a:latin typeface="Times New Roman" panose="02020603050405020304" pitchFamily="18" charset="0"/>
                <a:cs typeface="Arial" panose="020B0604020202020204" pitchFamily="34" charset="0"/>
              </a:defRPr>
            </a:lvl2pPr>
            <a:lvl3pPr marL="1371600" indent="-457200">
              <a:defRPr sz="1400">
                <a:solidFill>
                  <a:schemeClr val="tx1"/>
                </a:solidFill>
                <a:latin typeface="Times New Roman" panose="02020603050405020304" pitchFamily="18" charset="0"/>
                <a:cs typeface="Arial" panose="020B0604020202020204" pitchFamily="34" charset="0"/>
              </a:defRPr>
            </a:lvl3pPr>
            <a:lvl4pPr marL="1828800" indent="-457200">
              <a:defRPr sz="1400">
                <a:solidFill>
                  <a:schemeClr val="tx1"/>
                </a:solidFill>
                <a:latin typeface="Times New Roman" panose="02020603050405020304" pitchFamily="18" charset="0"/>
                <a:cs typeface="Arial" panose="020B0604020202020204" pitchFamily="34" charset="0"/>
              </a:defRPr>
            </a:lvl4pPr>
            <a:lvl5pPr marL="2286000" indent="-457200">
              <a:defRPr sz="1400">
                <a:solidFill>
                  <a:schemeClr val="tx1"/>
                </a:solidFill>
                <a:latin typeface="Times New Roman" panose="02020603050405020304" pitchFamily="18" charset="0"/>
                <a:cs typeface="Arial" panose="020B0604020202020204" pitchFamily="34" charset="0"/>
              </a:defRPr>
            </a:lvl5pPr>
            <a:lvl6pPr marL="2743200" indent="-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3200400" indent="-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657600" indent="-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4114800" indent="-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r>
              <a:rPr lang="en-US" sz="2800" dirty="0">
                <a:solidFill>
                  <a:schemeClr val="bg1"/>
                </a:solidFill>
                <a:latin typeface="+mj-lt"/>
              </a:rPr>
              <a:t>Understanding Population definitions</a:t>
            </a:r>
            <a:r>
              <a:rPr lang="en-US" sz="2800" dirty="0" smtClean="0">
                <a:solidFill>
                  <a:schemeClr val="bg1"/>
                </a:solidFill>
              </a:rPr>
              <a:t>:</a:t>
            </a:r>
            <a:endParaRPr lang="en-US" sz="2800" dirty="0">
              <a:solidFill>
                <a:schemeClr val="bg1"/>
              </a:solidFill>
            </a:endParaRPr>
          </a:p>
          <a:p>
            <a:r>
              <a:rPr lang="en-US" sz="2800" dirty="0" smtClean="0">
                <a:solidFill>
                  <a:schemeClr val="bg1"/>
                </a:solidFill>
                <a:latin typeface="+mj-lt"/>
              </a:rPr>
              <a:t>Population</a:t>
            </a:r>
            <a:endParaRPr lang="en-US" sz="2800" dirty="0">
              <a:solidFill>
                <a:schemeClr val="bg1"/>
              </a:solidFill>
              <a:latin typeface="+mj-lt"/>
            </a:endParaRPr>
          </a:p>
        </p:txBody>
      </p:sp>
      <p:sp>
        <p:nvSpPr>
          <p:cNvPr id="119814" name="Text Box 4"/>
          <p:cNvSpPr txBox="1">
            <a:spLocks noChangeArrowheads="1"/>
          </p:cNvSpPr>
          <p:nvPr/>
        </p:nvSpPr>
        <p:spPr bwMode="auto">
          <a:xfrm>
            <a:off x="990600" y="38862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spcBef>
                <a:spcPct val="50000"/>
              </a:spcBef>
              <a:buFontTx/>
              <a:buChar char="•"/>
            </a:pPr>
            <a:endParaRPr lang="en-US" sz="2400"/>
          </a:p>
        </p:txBody>
      </p:sp>
      <p:sp>
        <p:nvSpPr>
          <p:cNvPr id="119815" name="Text Box 5"/>
          <p:cNvSpPr txBox="1">
            <a:spLocks noChangeArrowheads="1"/>
          </p:cNvSpPr>
          <p:nvPr/>
        </p:nvSpPr>
        <p:spPr bwMode="auto">
          <a:xfrm>
            <a:off x="685800" y="5257800"/>
            <a:ext cx="76962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1400">
                <a:solidFill>
                  <a:schemeClr val="tx1"/>
                </a:solidFill>
                <a:latin typeface="Times New Roman" panose="02020603050405020304" pitchFamily="18" charset="0"/>
                <a:cs typeface="Arial" panose="020B0604020202020204" pitchFamily="34" charset="0"/>
              </a:defRPr>
            </a:lvl1pPr>
            <a:lvl2pPr marL="914400" indent="-457200">
              <a:defRPr sz="1400">
                <a:solidFill>
                  <a:schemeClr val="tx1"/>
                </a:solidFill>
                <a:latin typeface="Times New Roman" panose="02020603050405020304" pitchFamily="18" charset="0"/>
                <a:cs typeface="Arial" panose="020B0604020202020204" pitchFamily="34" charset="0"/>
              </a:defRPr>
            </a:lvl2pPr>
            <a:lvl3pPr marL="1371600" indent="-457200">
              <a:defRPr sz="1400">
                <a:solidFill>
                  <a:schemeClr val="tx1"/>
                </a:solidFill>
                <a:latin typeface="Times New Roman" panose="02020603050405020304" pitchFamily="18" charset="0"/>
                <a:cs typeface="Arial" panose="020B0604020202020204" pitchFamily="34" charset="0"/>
              </a:defRPr>
            </a:lvl3pPr>
            <a:lvl4pPr marL="1828800" indent="-457200">
              <a:defRPr sz="1400">
                <a:solidFill>
                  <a:schemeClr val="tx1"/>
                </a:solidFill>
                <a:latin typeface="Times New Roman" panose="02020603050405020304" pitchFamily="18" charset="0"/>
                <a:cs typeface="Arial" panose="020B0604020202020204" pitchFamily="34" charset="0"/>
              </a:defRPr>
            </a:lvl4pPr>
            <a:lvl5pPr marL="2286000" indent="-457200">
              <a:defRPr sz="1400">
                <a:solidFill>
                  <a:schemeClr val="tx1"/>
                </a:solidFill>
                <a:latin typeface="Times New Roman" panose="02020603050405020304" pitchFamily="18" charset="0"/>
                <a:cs typeface="Arial" panose="020B0604020202020204" pitchFamily="34" charset="0"/>
              </a:defRPr>
            </a:lvl5pPr>
            <a:lvl6pPr marL="2743200" indent="-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3200400" indent="-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657600" indent="-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4114800" indent="-4572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nSpc>
                <a:spcPct val="55000"/>
              </a:lnSpc>
              <a:spcBef>
                <a:spcPct val="50000"/>
              </a:spcBef>
              <a:buClr>
                <a:srgbClr val="0063BE"/>
              </a:buClr>
              <a:buFont typeface="Monotype Sorts" pitchFamily="2" charset="2"/>
              <a:buChar char="§"/>
            </a:pPr>
            <a:r>
              <a:rPr lang="en-US" sz="2400" dirty="0">
                <a:latin typeface="+mn-lt"/>
              </a:rPr>
              <a:t>Sample vs. Target Population</a:t>
            </a:r>
          </a:p>
          <a:p>
            <a:pPr>
              <a:lnSpc>
                <a:spcPct val="55000"/>
              </a:lnSpc>
              <a:spcBef>
                <a:spcPct val="50000"/>
              </a:spcBef>
              <a:buClr>
                <a:srgbClr val="0063BE"/>
              </a:buClr>
              <a:buFont typeface="Monotype Sorts" pitchFamily="2" charset="2"/>
              <a:buChar char="§"/>
            </a:pPr>
            <a:r>
              <a:rPr lang="en-US" sz="2400" dirty="0">
                <a:latin typeface="+mn-lt"/>
              </a:rPr>
              <a:t>Analysis Sets</a:t>
            </a:r>
          </a:p>
        </p:txBody>
      </p:sp>
      <p:sp>
        <p:nvSpPr>
          <p:cNvPr id="119816" name="Oval 6"/>
          <p:cNvSpPr>
            <a:spLocks noChangeArrowheads="1"/>
          </p:cNvSpPr>
          <p:nvPr/>
        </p:nvSpPr>
        <p:spPr bwMode="auto">
          <a:xfrm>
            <a:off x="1143000" y="3803650"/>
            <a:ext cx="1219200" cy="838200"/>
          </a:xfrm>
          <a:prstGeom prst="ellipse">
            <a:avLst/>
          </a:prstGeom>
          <a:solidFill>
            <a:srgbClr val="FFFF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a:r>
              <a:rPr lang="en-US" sz="2400" dirty="0">
                <a:latin typeface="+mn-lt"/>
              </a:rPr>
              <a:t>Sample</a:t>
            </a:r>
          </a:p>
        </p:txBody>
      </p:sp>
      <p:sp>
        <p:nvSpPr>
          <p:cNvPr id="119817" name="Line 7"/>
          <p:cNvSpPr>
            <a:spLocks noChangeShapeType="1"/>
          </p:cNvSpPr>
          <p:nvPr/>
        </p:nvSpPr>
        <p:spPr bwMode="auto">
          <a:xfrm flipV="1">
            <a:off x="2362200" y="3733800"/>
            <a:ext cx="3124200" cy="5334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818" name="Line 8"/>
          <p:cNvSpPr>
            <a:spLocks noChangeShapeType="1"/>
          </p:cNvSpPr>
          <p:nvPr/>
        </p:nvSpPr>
        <p:spPr bwMode="auto">
          <a:xfrm>
            <a:off x="2476500" y="4237328"/>
            <a:ext cx="2895600" cy="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819" name="Line 9"/>
          <p:cNvSpPr>
            <a:spLocks noChangeShapeType="1"/>
          </p:cNvSpPr>
          <p:nvPr/>
        </p:nvSpPr>
        <p:spPr bwMode="auto">
          <a:xfrm>
            <a:off x="2389031" y="4225970"/>
            <a:ext cx="3276600" cy="609600"/>
          </a:xfrm>
          <a:prstGeom prst="line">
            <a:avLst/>
          </a:prstGeom>
          <a:noFill/>
          <a:ln w="2857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820" name="Oval 10"/>
          <p:cNvSpPr>
            <a:spLocks noChangeArrowheads="1"/>
          </p:cNvSpPr>
          <p:nvPr/>
        </p:nvSpPr>
        <p:spPr bwMode="auto">
          <a:xfrm>
            <a:off x="5412346" y="3065172"/>
            <a:ext cx="3124200" cy="2133600"/>
          </a:xfrm>
          <a:prstGeom prst="ellipse">
            <a:avLst/>
          </a:prstGeom>
          <a:solidFill>
            <a:srgbClr val="CCCC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a:r>
              <a:rPr lang="en-US" sz="2400" dirty="0">
                <a:latin typeface="+mn-lt"/>
              </a:rPr>
              <a:t>Population</a:t>
            </a:r>
          </a:p>
        </p:txBody>
      </p:sp>
      <p:sp>
        <p:nvSpPr>
          <p:cNvPr id="119821" name="Text Box 11"/>
          <p:cNvSpPr txBox="1">
            <a:spLocks noChangeArrowheads="1"/>
          </p:cNvSpPr>
          <p:nvPr/>
        </p:nvSpPr>
        <p:spPr bwMode="auto">
          <a:xfrm>
            <a:off x="2820988" y="3065175"/>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r>
              <a:rPr lang="en-US" sz="2400" dirty="0">
                <a:solidFill>
                  <a:srgbClr val="FF0000"/>
                </a:solidFill>
              </a:rPr>
              <a:t>Generalize? </a:t>
            </a:r>
          </a:p>
        </p:txBody>
      </p:sp>
      <p:sp>
        <p:nvSpPr>
          <p:cNvPr id="119822" name="Text Box 12"/>
          <p:cNvSpPr txBox="1">
            <a:spLocks noChangeArrowheads="1"/>
          </p:cNvSpPr>
          <p:nvPr/>
        </p:nvSpPr>
        <p:spPr bwMode="auto">
          <a:xfrm>
            <a:off x="1066800" y="3733803"/>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143000" indent="-228600">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spcBef>
                <a:spcPct val="50000"/>
              </a:spcBef>
            </a:pPr>
            <a:endParaRPr kumimoji="1" lang="en-US" sz="2000"/>
          </a:p>
        </p:txBody>
      </p:sp>
    </p:spTree>
    <p:extLst>
      <p:ext uri="{BB962C8B-B14F-4D97-AF65-F5344CB8AC3E}">
        <p14:creationId xmlns:p14="http://schemas.microsoft.com/office/powerpoint/2010/main" val="46209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lstStyle/>
          <a:p>
            <a:r>
              <a:rPr lang="en-US" dirty="0"/>
              <a:t>Understanding Population </a:t>
            </a:r>
            <a:r>
              <a:rPr lang="en-US" dirty="0" smtClean="0"/>
              <a:t>definitions:</a:t>
            </a:r>
            <a:r>
              <a:rPr lang="en-US" dirty="0"/>
              <a:t/>
            </a:r>
            <a:br>
              <a:rPr lang="en-US" dirty="0"/>
            </a:br>
            <a:r>
              <a:rPr lang="en-US" dirty="0"/>
              <a:t>Sample </a:t>
            </a:r>
            <a:r>
              <a:rPr lang="en-US" dirty="0" smtClean="0"/>
              <a:t>vs. Target Population</a:t>
            </a:r>
          </a:p>
        </p:txBody>
      </p:sp>
      <p:sp>
        <p:nvSpPr>
          <p:cNvPr id="121859" name="Rectangle 3"/>
          <p:cNvSpPr>
            <a:spLocks noGrp="1" noChangeArrowheads="1"/>
          </p:cNvSpPr>
          <p:nvPr>
            <p:ph idx="1"/>
          </p:nvPr>
        </p:nvSpPr>
        <p:spPr/>
        <p:txBody>
          <a:bodyPr/>
          <a:lstStyle/>
          <a:p>
            <a:r>
              <a:rPr lang="en-US" sz="2400" dirty="0" smtClean="0"/>
              <a:t>The target population is the group to which the researcher would like to generalize his or her results.</a:t>
            </a:r>
          </a:p>
          <a:p>
            <a:pPr lvl="1"/>
            <a:endParaRPr lang="en-US" sz="2400" dirty="0" smtClean="0"/>
          </a:p>
          <a:p>
            <a:r>
              <a:rPr lang="en-US" sz="2400" dirty="0" smtClean="0"/>
              <a:t>In confirmatory trials, the subjects in the trial should more closely mirror the target population </a:t>
            </a:r>
          </a:p>
          <a:p>
            <a:pPr lvl="1"/>
            <a:endParaRPr lang="en-US" sz="2400" dirty="0" smtClean="0"/>
          </a:p>
          <a:p>
            <a:r>
              <a:rPr lang="en-US" sz="2400" dirty="0" smtClean="0"/>
              <a:t>Representativity:</a:t>
            </a:r>
          </a:p>
          <a:p>
            <a:pPr lvl="1">
              <a:buFont typeface="Wingdings" pitchFamily="2" charset="2"/>
              <a:buChar char="Ø"/>
            </a:pPr>
            <a:r>
              <a:rPr lang="en-US" dirty="0" smtClean="0"/>
              <a:t>To a high degree in confirmatory trials (phase III).</a:t>
            </a:r>
          </a:p>
          <a:p>
            <a:pPr lvl="1">
              <a:buFont typeface="Wingdings" pitchFamily="2" charset="2"/>
              <a:buChar char="Ø"/>
            </a:pPr>
            <a:r>
              <a:rPr lang="en-US" dirty="0" smtClean="0"/>
              <a:t>To a lesser degree in early phase trials.</a:t>
            </a:r>
          </a:p>
        </p:txBody>
      </p:sp>
    </p:spTree>
    <p:extLst>
      <p:ext uri="{BB962C8B-B14F-4D97-AF65-F5344CB8AC3E}">
        <p14:creationId xmlns:p14="http://schemas.microsoft.com/office/powerpoint/2010/main" val="136165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r>
              <a:rPr lang="en-US" dirty="0"/>
              <a:t>Understanding Population </a:t>
            </a:r>
            <a:r>
              <a:rPr lang="en-US" dirty="0" smtClean="0"/>
              <a:t>definitions:</a:t>
            </a:r>
            <a:r>
              <a:rPr lang="en-US" dirty="0"/>
              <a:t/>
            </a:r>
            <a:br>
              <a:rPr lang="en-US" dirty="0"/>
            </a:br>
            <a:r>
              <a:rPr lang="en-US" dirty="0"/>
              <a:t>Sample </a:t>
            </a:r>
            <a:r>
              <a:rPr lang="en-US" dirty="0" smtClean="0"/>
              <a:t>Representativity</a:t>
            </a:r>
          </a:p>
        </p:txBody>
      </p:sp>
      <p:sp>
        <p:nvSpPr>
          <p:cNvPr id="123907" name="Rectangle 3"/>
          <p:cNvSpPr>
            <a:spLocks noGrp="1" noChangeArrowheads="1"/>
          </p:cNvSpPr>
          <p:nvPr>
            <p:ph idx="1"/>
          </p:nvPr>
        </p:nvSpPr>
        <p:spPr/>
        <p:txBody>
          <a:bodyPr/>
          <a:lstStyle/>
          <a:p>
            <a:r>
              <a:rPr lang="en-US" sz="2400" dirty="0" smtClean="0"/>
              <a:t>A high degree of representability also allows to document the consistency of treatment effects across gender, age categories, races and important covariates.  This also helps avoiding restrictive conclusions and claims, when appropriate.</a:t>
            </a:r>
          </a:p>
          <a:p>
            <a:pPr lvl="1"/>
            <a:endParaRPr lang="en-US" sz="2400" dirty="0" smtClean="0"/>
          </a:p>
          <a:p>
            <a:r>
              <a:rPr lang="en-US" sz="2400" dirty="0" smtClean="0"/>
              <a:t>For example, from a trial including only males, it will be difficult to obtain a claim in men &amp; women.</a:t>
            </a:r>
          </a:p>
        </p:txBody>
      </p:sp>
    </p:spTree>
    <p:extLst>
      <p:ext uri="{BB962C8B-B14F-4D97-AF65-F5344CB8AC3E}">
        <p14:creationId xmlns:p14="http://schemas.microsoft.com/office/powerpoint/2010/main" val="374328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838200" y="274638"/>
            <a:ext cx="8305800" cy="487362"/>
          </a:xfrm>
        </p:spPr>
        <p:txBody>
          <a:bodyPr>
            <a:noAutofit/>
          </a:bodyPr>
          <a:lstStyle/>
          <a:p>
            <a:r>
              <a:rPr lang="en-US" dirty="0"/>
              <a:t>Understanding Population </a:t>
            </a:r>
            <a:r>
              <a:rPr lang="en-US" dirty="0" smtClean="0"/>
              <a:t>definitions:</a:t>
            </a:r>
            <a:r>
              <a:rPr lang="en-US" dirty="0"/>
              <a:t/>
            </a:r>
            <a:br>
              <a:rPr lang="en-US" dirty="0"/>
            </a:br>
            <a:r>
              <a:rPr lang="en-US" dirty="0"/>
              <a:t>Achieving </a:t>
            </a:r>
            <a:r>
              <a:rPr lang="en-US" dirty="0" smtClean="0"/>
              <a:t>Sample Representativity</a:t>
            </a:r>
          </a:p>
        </p:txBody>
      </p:sp>
      <p:sp>
        <p:nvSpPr>
          <p:cNvPr id="124931" name="Rectangle 3"/>
          <p:cNvSpPr>
            <a:spLocks noGrp="1" noChangeArrowheads="1"/>
          </p:cNvSpPr>
          <p:nvPr>
            <p:ph idx="1"/>
          </p:nvPr>
        </p:nvSpPr>
        <p:spPr/>
        <p:txBody>
          <a:bodyPr/>
          <a:lstStyle/>
          <a:p>
            <a:r>
              <a:rPr lang="en-US" sz="2400" dirty="0" smtClean="0"/>
              <a:t>Randomization:</a:t>
            </a:r>
          </a:p>
          <a:p>
            <a:pPr lvl="1">
              <a:buFont typeface="Wingdings" pitchFamily="2" charset="2"/>
              <a:buChar char="Ø"/>
            </a:pPr>
            <a:r>
              <a:rPr lang="en-US" dirty="0" smtClean="0"/>
              <a:t>Eliminates selection bias</a:t>
            </a:r>
          </a:p>
          <a:p>
            <a:pPr lvl="1">
              <a:buFont typeface="Wingdings" pitchFamily="2" charset="2"/>
              <a:buChar char="Ø"/>
            </a:pPr>
            <a:r>
              <a:rPr lang="en-US" dirty="0" smtClean="0"/>
              <a:t>Balances arms with respect to prognostic variables (known and unknown)</a:t>
            </a:r>
          </a:p>
          <a:p>
            <a:pPr lvl="1">
              <a:buFont typeface="Wingdings" pitchFamily="2" charset="2"/>
              <a:buChar char="Ø"/>
            </a:pPr>
            <a:r>
              <a:rPr lang="en-US" dirty="0" smtClean="0"/>
              <a:t>Forms the basis for statistical tests</a:t>
            </a:r>
          </a:p>
          <a:p>
            <a:pPr marL="457200" lvl="1" indent="0">
              <a:buNone/>
            </a:pPr>
            <a:endParaRPr lang="en-US" dirty="0" smtClean="0"/>
          </a:p>
          <a:p>
            <a:r>
              <a:rPr lang="en-US" sz="2400" dirty="0" smtClean="0"/>
              <a:t>Is there a true randomization?</a:t>
            </a:r>
          </a:p>
          <a:p>
            <a:pPr lvl="1">
              <a:buFont typeface="Wingdings" pitchFamily="2" charset="2"/>
              <a:buChar char="Ø"/>
            </a:pPr>
            <a:r>
              <a:rPr lang="en-US" dirty="0" smtClean="0"/>
              <a:t>Centers/hospitals are not selected at random</a:t>
            </a:r>
          </a:p>
          <a:p>
            <a:pPr lvl="1">
              <a:buFont typeface="Wingdings" pitchFamily="2" charset="2"/>
              <a:buChar char="Ø"/>
            </a:pPr>
            <a:r>
              <a:rPr lang="en-US" dirty="0" smtClean="0"/>
              <a:t>Only patients accepting to participate in RCTs are selected</a:t>
            </a:r>
          </a:p>
        </p:txBody>
      </p:sp>
    </p:spTree>
    <p:extLst>
      <p:ext uri="{BB962C8B-B14F-4D97-AF65-F5344CB8AC3E}">
        <p14:creationId xmlns:p14="http://schemas.microsoft.com/office/powerpoint/2010/main" val="179669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ChangeArrowheads="1"/>
          </p:cNvSpPr>
          <p:nvPr/>
        </p:nvSpPr>
        <p:spPr bwMode="auto">
          <a:xfrm>
            <a:off x="609600" y="228600"/>
            <a:ext cx="8305800" cy="68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33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r>
              <a:rPr kumimoji="1" lang="en-US" sz="2800" dirty="0">
                <a:solidFill>
                  <a:schemeClr val="bg1"/>
                </a:solidFill>
                <a:latin typeface="+mj-lt"/>
              </a:rPr>
              <a:t>Understanding Population </a:t>
            </a:r>
            <a:r>
              <a:rPr kumimoji="1" lang="en-US" sz="2800" dirty="0" smtClean="0">
                <a:solidFill>
                  <a:schemeClr val="bg1"/>
                </a:solidFill>
                <a:latin typeface="+mj-lt"/>
              </a:rPr>
              <a:t>definitions:</a:t>
            </a:r>
          </a:p>
          <a:p>
            <a:r>
              <a:rPr kumimoji="1" lang="en-US" sz="2800" dirty="0" smtClean="0">
                <a:solidFill>
                  <a:schemeClr val="bg1"/>
                </a:solidFill>
                <a:latin typeface="+mj-lt"/>
              </a:rPr>
              <a:t>Sampling </a:t>
            </a:r>
            <a:r>
              <a:rPr kumimoji="1" lang="en-US" sz="2800" dirty="0">
                <a:solidFill>
                  <a:schemeClr val="bg1"/>
                </a:solidFill>
                <a:latin typeface="+mj-lt"/>
              </a:rPr>
              <a:t>for a </a:t>
            </a:r>
            <a:r>
              <a:rPr kumimoji="1" lang="en-US" sz="2800" dirty="0" smtClean="0">
                <a:solidFill>
                  <a:schemeClr val="bg1"/>
                </a:solidFill>
                <a:latin typeface="+mj-lt"/>
              </a:rPr>
              <a:t>Clinical </a:t>
            </a:r>
            <a:r>
              <a:rPr kumimoji="1" lang="en-US" sz="2800" dirty="0">
                <a:solidFill>
                  <a:schemeClr val="bg1"/>
                </a:solidFill>
                <a:latin typeface="+mj-lt"/>
              </a:rPr>
              <a:t>T</a:t>
            </a:r>
            <a:r>
              <a:rPr kumimoji="1" lang="en-US" sz="2800" dirty="0" smtClean="0">
                <a:solidFill>
                  <a:schemeClr val="bg1"/>
                </a:solidFill>
                <a:latin typeface="+mj-lt"/>
              </a:rPr>
              <a:t>rial</a:t>
            </a:r>
            <a:endParaRPr kumimoji="1" lang="en-US" sz="2800" dirty="0">
              <a:solidFill>
                <a:schemeClr val="bg1"/>
              </a:solidFill>
              <a:latin typeface="+mj-lt"/>
            </a:endParaRPr>
          </a:p>
        </p:txBody>
      </p:sp>
      <p:sp>
        <p:nvSpPr>
          <p:cNvPr id="125957" name="Rectangle 3"/>
          <p:cNvSpPr>
            <a:spLocks noChangeArrowheads="1"/>
          </p:cNvSpPr>
          <p:nvPr/>
        </p:nvSpPr>
        <p:spPr bwMode="auto">
          <a:xfrm>
            <a:off x="609600" y="11430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nSpc>
                <a:spcPct val="90000"/>
              </a:lnSpc>
              <a:spcBef>
                <a:spcPct val="20000"/>
              </a:spcBef>
              <a:buClr>
                <a:schemeClr val="bg2"/>
              </a:buClr>
              <a:buFont typeface="Monotype Sorts" pitchFamily="2" charset="2"/>
              <a:buNone/>
            </a:pPr>
            <a:r>
              <a:rPr kumimoji="1" lang="en-US" sz="2400" b="1" dirty="0" smtClean="0">
                <a:latin typeface="+mn-lt"/>
              </a:rPr>
              <a:t>Coronary Artery Surgery Study (CASS)</a:t>
            </a:r>
          </a:p>
          <a:p>
            <a:pPr>
              <a:lnSpc>
                <a:spcPct val="90000"/>
              </a:lnSpc>
              <a:spcBef>
                <a:spcPct val="20000"/>
              </a:spcBef>
              <a:buClr>
                <a:schemeClr val="bg2"/>
              </a:buClr>
              <a:buFont typeface="Monotype Sorts" pitchFamily="2" charset="2"/>
              <a:buNone/>
            </a:pPr>
            <a:r>
              <a:rPr kumimoji="1" lang="en-US" sz="2000" b="1" dirty="0" smtClean="0">
                <a:latin typeface="+mn-lt"/>
              </a:rPr>
              <a:t>% </a:t>
            </a:r>
            <a:r>
              <a:rPr kumimoji="1" lang="en-US" sz="2000" b="1" dirty="0">
                <a:latin typeface="+mn-lt"/>
              </a:rPr>
              <a:t>of patients remaining</a:t>
            </a:r>
            <a:endParaRPr kumimoji="1" lang="en-US" sz="2400" b="1" dirty="0">
              <a:latin typeface="+mn-lt"/>
            </a:endParaRPr>
          </a:p>
          <a:p>
            <a:pPr>
              <a:lnSpc>
                <a:spcPct val="90000"/>
              </a:lnSpc>
              <a:spcBef>
                <a:spcPct val="20000"/>
              </a:spcBef>
              <a:buClr>
                <a:schemeClr val="bg2"/>
              </a:buClr>
              <a:buFont typeface="Monotype Sorts" pitchFamily="2" charset="2"/>
              <a:buNone/>
            </a:pPr>
            <a:r>
              <a:rPr kumimoji="1" lang="en-US" sz="1800" dirty="0">
                <a:latin typeface="+mn-lt"/>
              </a:rPr>
              <a:t>100</a:t>
            </a:r>
            <a:r>
              <a:rPr kumimoji="1" lang="en-US" sz="1800" b="1" dirty="0">
                <a:latin typeface="+mn-lt"/>
              </a:rPr>
              <a:t>				Potentially eligible</a:t>
            </a:r>
          </a:p>
          <a:p>
            <a:pPr>
              <a:lnSpc>
                <a:spcPct val="90000"/>
              </a:lnSpc>
              <a:spcBef>
                <a:spcPct val="20000"/>
              </a:spcBef>
              <a:buClr>
                <a:schemeClr val="bg2"/>
              </a:buClr>
              <a:buFont typeface="Monotype Sorts" pitchFamily="2" charset="2"/>
              <a:buNone/>
            </a:pPr>
            <a:r>
              <a:rPr kumimoji="1" lang="en-US" sz="1800" b="1" dirty="0">
                <a:latin typeface="+mn-lt"/>
              </a:rPr>
              <a:t>					</a:t>
            </a:r>
            <a:r>
              <a:rPr kumimoji="1" lang="en-US" sz="1800" dirty="0">
                <a:latin typeface="+mn-lt"/>
              </a:rPr>
              <a:t>Seen at one of participating centers</a:t>
            </a:r>
          </a:p>
          <a:p>
            <a:pPr>
              <a:lnSpc>
                <a:spcPct val="90000"/>
              </a:lnSpc>
              <a:spcBef>
                <a:spcPct val="20000"/>
              </a:spcBef>
              <a:buClr>
                <a:schemeClr val="bg2"/>
              </a:buClr>
              <a:buFont typeface="Monotype Sorts" pitchFamily="2" charset="2"/>
              <a:buNone/>
            </a:pPr>
            <a:r>
              <a:rPr kumimoji="1" lang="en-US" sz="1800" dirty="0">
                <a:latin typeface="+mn-lt"/>
              </a:rPr>
              <a:t>					Suspected coronary artery disease</a:t>
            </a:r>
            <a:endParaRPr kumimoji="1" lang="en-US" sz="1800" b="1" dirty="0">
              <a:latin typeface="+mn-lt"/>
            </a:endParaRPr>
          </a:p>
          <a:p>
            <a:pPr>
              <a:lnSpc>
                <a:spcPct val="90000"/>
              </a:lnSpc>
              <a:spcBef>
                <a:spcPct val="20000"/>
              </a:spcBef>
              <a:buClr>
                <a:schemeClr val="bg2"/>
              </a:buClr>
              <a:buFont typeface="Monotype Sorts" pitchFamily="2" charset="2"/>
              <a:buNone/>
            </a:pPr>
            <a:r>
              <a:rPr kumimoji="1" lang="en-US" sz="1800" b="1" dirty="0">
                <a:latin typeface="+mn-lt"/>
              </a:rPr>
              <a:t>72					Exclusions</a:t>
            </a:r>
          </a:p>
          <a:p>
            <a:pPr>
              <a:lnSpc>
                <a:spcPct val="90000"/>
              </a:lnSpc>
              <a:spcBef>
                <a:spcPct val="20000"/>
              </a:spcBef>
              <a:buClr>
                <a:schemeClr val="bg2"/>
              </a:buClr>
              <a:buFont typeface="Monotype Sorts" pitchFamily="2" charset="2"/>
              <a:buNone/>
            </a:pPr>
            <a:r>
              <a:rPr kumimoji="1" lang="en-US" sz="1800" b="1" dirty="0">
                <a:latin typeface="+mn-lt"/>
              </a:rPr>
              <a:t>					</a:t>
            </a:r>
            <a:r>
              <a:rPr kumimoji="1" lang="en-US" sz="1800" dirty="0">
                <a:latin typeface="+mn-lt"/>
              </a:rPr>
              <a:t>Normal or minimally diseased</a:t>
            </a:r>
          </a:p>
          <a:p>
            <a:pPr>
              <a:lnSpc>
                <a:spcPct val="90000"/>
              </a:lnSpc>
              <a:spcBef>
                <a:spcPct val="20000"/>
              </a:spcBef>
              <a:buClr>
                <a:schemeClr val="bg2"/>
              </a:buClr>
              <a:buFont typeface="Monotype Sorts" pitchFamily="2" charset="2"/>
              <a:buNone/>
            </a:pPr>
            <a:r>
              <a:rPr kumimoji="1" lang="en-US" sz="1800" dirty="0">
                <a:latin typeface="+mn-lt"/>
              </a:rPr>
              <a:t>					Coronary arteries</a:t>
            </a:r>
            <a:endParaRPr kumimoji="1" lang="en-US" sz="1800" b="1" dirty="0">
              <a:latin typeface="+mn-lt"/>
            </a:endParaRPr>
          </a:p>
          <a:p>
            <a:pPr>
              <a:lnSpc>
                <a:spcPct val="90000"/>
              </a:lnSpc>
              <a:spcBef>
                <a:spcPct val="20000"/>
              </a:spcBef>
              <a:buClr>
                <a:schemeClr val="bg2"/>
              </a:buClr>
              <a:buFont typeface="Monotype Sorts" pitchFamily="2" charset="2"/>
              <a:buNone/>
            </a:pPr>
            <a:r>
              <a:rPr kumimoji="1" lang="en-US" sz="1800" b="1" dirty="0">
                <a:latin typeface="+mn-lt"/>
              </a:rPr>
              <a:t>67					No operable vessels</a:t>
            </a:r>
          </a:p>
          <a:p>
            <a:pPr>
              <a:lnSpc>
                <a:spcPct val="90000"/>
              </a:lnSpc>
              <a:spcBef>
                <a:spcPct val="20000"/>
              </a:spcBef>
              <a:buClr>
                <a:schemeClr val="bg2"/>
              </a:buClr>
              <a:buFont typeface="Monotype Sorts" pitchFamily="2" charset="2"/>
              <a:buNone/>
            </a:pPr>
            <a:endParaRPr kumimoji="1" lang="en-US" sz="1800" dirty="0">
              <a:latin typeface="+mn-lt"/>
            </a:endParaRPr>
          </a:p>
          <a:p>
            <a:pPr>
              <a:lnSpc>
                <a:spcPct val="90000"/>
              </a:lnSpc>
              <a:spcBef>
                <a:spcPct val="20000"/>
              </a:spcBef>
              <a:buClr>
                <a:schemeClr val="bg2"/>
              </a:buClr>
              <a:buFont typeface="Monotype Sorts" pitchFamily="2" charset="2"/>
              <a:buNone/>
            </a:pPr>
            <a:r>
              <a:rPr kumimoji="1" lang="en-US" sz="1800" b="1" dirty="0">
                <a:latin typeface="+mn-lt"/>
              </a:rPr>
              <a:t>30</a:t>
            </a:r>
            <a:r>
              <a:rPr kumimoji="1" lang="en-US" sz="1800" dirty="0">
                <a:latin typeface="+mn-lt"/>
              </a:rPr>
              <a:t>					</a:t>
            </a:r>
            <a:r>
              <a:rPr kumimoji="1" lang="en-US" sz="1800" b="1" dirty="0">
                <a:latin typeface="+mn-lt"/>
              </a:rPr>
              <a:t>Severe angina</a:t>
            </a:r>
          </a:p>
          <a:p>
            <a:pPr>
              <a:lnSpc>
                <a:spcPct val="90000"/>
              </a:lnSpc>
              <a:spcBef>
                <a:spcPct val="20000"/>
              </a:spcBef>
              <a:buClr>
                <a:schemeClr val="bg2"/>
              </a:buClr>
              <a:buFont typeface="Monotype Sorts" pitchFamily="2" charset="2"/>
              <a:buNone/>
            </a:pPr>
            <a:endParaRPr kumimoji="1" lang="en-US" sz="1800" dirty="0">
              <a:latin typeface="+mn-lt"/>
            </a:endParaRPr>
          </a:p>
          <a:p>
            <a:pPr>
              <a:lnSpc>
                <a:spcPct val="90000"/>
              </a:lnSpc>
              <a:spcBef>
                <a:spcPct val="20000"/>
              </a:spcBef>
              <a:buClr>
                <a:schemeClr val="bg2"/>
              </a:buClr>
              <a:buFont typeface="Monotype Sorts" pitchFamily="2" charset="2"/>
              <a:buNone/>
            </a:pPr>
            <a:r>
              <a:rPr kumimoji="1" lang="en-US" sz="1800" b="1" dirty="0">
                <a:latin typeface="+mn-lt"/>
              </a:rPr>
              <a:t>29	</a:t>
            </a:r>
            <a:r>
              <a:rPr kumimoji="1" lang="en-US" sz="1800" dirty="0">
                <a:latin typeface="+mn-lt"/>
              </a:rPr>
              <a:t>				</a:t>
            </a:r>
            <a:r>
              <a:rPr kumimoji="1" lang="en-US" sz="1800" b="1" dirty="0">
                <a:latin typeface="+mn-lt"/>
              </a:rPr>
              <a:t>Severe L. main coronary stenosis</a:t>
            </a:r>
          </a:p>
          <a:p>
            <a:pPr>
              <a:lnSpc>
                <a:spcPct val="90000"/>
              </a:lnSpc>
              <a:spcBef>
                <a:spcPct val="20000"/>
              </a:spcBef>
              <a:buClr>
                <a:schemeClr val="bg2"/>
              </a:buClr>
              <a:buFont typeface="Monotype Sorts" pitchFamily="2" charset="2"/>
              <a:buNone/>
            </a:pPr>
            <a:endParaRPr kumimoji="1" lang="en-US" sz="1800" b="1" dirty="0">
              <a:latin typeface="+mn-lt"/>
            </a:endParaRPr>
          </a:p>
          <a:p>
            <a:pPr>
              <a:lnSpc>
                <a:spcPct val="90000"/>
              </a:lnSpc>
              <a:spcBef>
                <a:spcPct val="20000"/>
              </a:spcBef>
              <a:buClr>
                <a:schemeClr val="bg2"/>
              </a:buClr>
              <a:buFont typeface="Monotype Sorts" pitchFamily="2" charset="2"/>
              <a:buNone/>
            </a:pPr>
            <a:r>
              <a:rPr kumimoji="1" lang="en-US" sz="1800" b="1" dirty="0">
                <a:latin typeface="+mn-lt"/>
              </a:rPr>
              <a:t>13					</a:t>
            </a:r>
            <a:r>
              <a:rPr kumimoji="1" lang="en-US" sz="1800" b="1" dirty="0" err="1">
                <a:latin typeface="+mn-lt"/>
              </a:rPr>
              <a:t>Randomizable</a:t>
            </a:r>
            <a:r>
              <a:rPr kumimoji="1" lang="en-US" sz="1800" b="1" dirty="0">
                <a:latin typeface="+mn-lt"/>
              </a:rPr>
              <a:t> </a:t>
            </a:r>
            <a:r>
              <a:rPr kumimoji="1" lang="en-US" sz="1800" dirty="0">
                <a:latin typeface="+mn-lt"/>
              </a:rPr>
              <a:t>(after other exclusions)</a:t>
            </a:r>
            <a:endParaRPr kumimoji="1" lang="en-US" sz="1800" b="1" dirty="0">
              <a:latin typeface="+mn-lt"/>
            </a:endParaRPr>
          </a:p>
          <a:p>
            <a:pPr>
              <a:lnSpc>
                <a:spcPct val="90000"/>
              </a:lnSpc>
              <a:spcBef>
                <a:spcPct val="20000"/>
              </a:spcBef>
              <a:buClr>
                <a:schemeClr val="bg2"/>
              </a:buClr>
              <a:buFont typeface="Monotype Sorts" pitchFamily="2" charset="2"/>
              <a:buNone/>
            </a:pPr>
            <a:endParaRPr kumimoji="1" lang="en-US" sz="1800" b="1" dirty="0">
              <a:latin typeface="+mn-lt"/>
            </a:endParaRPr>
          </a:p>
          <a:p>
            <a:pPr>
              <a:lnSpc>
                <a:spcPct val="90000"/>
              </a:lnSpc>
              <a:spcBef>
                <a:spcPct val="20000"/>
              </a:spcBef>
              <a:buClr>
                <a:schemeClr val="bg2"/>
              </a:buClr>
              <a:buFont typeface="Monotype Sorts" pitchFamily="2" charset="2"/>
              <a:buNone/>
            </a:pPr>
            <a:r>
              <a:rPr kumimoji="1" lang="en-US" sz="1800" b="1" dirty="0">
                <a:latin typeface="+mn-lt"/>
              </a:rPr>
              <a:t> 5					Randomized</a:t>
            </a:r>
            <a:endParaRPr kumimoji="1" lang="en-US" sz="2400" b="1" dirty="0">
              <a:latin typeface="+mn-lt"/>
            </a:endParaRPr>
          </a:p>
        </p:txBody>
      </p:sp>
      <p:pic>
        <p:nvPicPr>
          <p:cNvPr id="125958" name="Picture 4" descr="epidemiologyfig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1" y="5715004"/>
            <a:ext cx="4143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9" name="Picture 5" descr="Docu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2" y="5181604"/>
            <a:ext cx="6572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0" name="Picture 6" descr="fig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2" y="4648200"/>
            <a:ext cx="974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1" name="Picture 7" descr="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5402" y="4038604"/>
            <a:ext cx="950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2" name="Picture 8" descr="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400" y="3352800"/>
            <a:ext cx="18494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3" name="Picture 9" descr="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5400" y="2438400"/>
            <a:ext cx="1898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4" name="Picture 10" descr="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95402" y="1600200"/>
            <a:ext cx="2532063" cy="609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955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Understanding Population </a:t>
            </a:r>
            <a:r>
              <a:rPr lang="en-US" dirty="0" smtClean="0"/>
              <a:t>definitions:</a:t>
            </a:r>
            <a:r>
              <a:rPr lang="en-US" dirty="0"/>
              <a:t/>
            </a:r>
            <a:br>
              <a:rPr lang="en-US" dirty="0"/>
            </a:br>
            <a:r>
              <a:rPr lang="en-US" dirty="0"/>
              <a:t>Analysis </a:t>
            </a:r>
            <a:r>
              <a:rPr lang="en-US" dirty="0" smtClean="0"/>
              <a:t>Sets</a:t>
            </a:r>
          </a:p>
        </p:txBody>
      </p:sp>
      <p:sp>
        <p:nvSpPr>
          <p:cNvPr id="126979" name="Rectangle 3"/>
          <p:cNvSpPr>
            <a:spLocks noGrp="1" noChangeArrowheads="1"/>
          </p:cNvSpPr>
          <p:nvPr>
            <p:ph idx="1"/>
          </p:nvPr>
        </p:nvSpPr>
        <p:spPr/>
        <p:txBody>
          <a:bodyPr/>
          <a:lstStyle/>
          <a:p>
            <a:r>
              <a:rPr lang="en-US" sz="2400" dirty="0" smtClean="0"/>
              <a:t>Ideal situation:  </a:t>
            </a:r>
          </a:p>
          <a:p>
            <a:pPr lvl="1">
              <a:buFont typeface="Wingdings" pitchFamily="2" charset="2"/>
              <a:buChar char="Ø"/>
            </a:pPr>
            <a:r>
              <a:rPr lang="en-US" dirty="0" smtClean="0"/>
              <a:t>“All patients randomized into a clinical trial </a:t>
            </a:r>
          </a:p>
          <a:p>
            <a:pPr lvl="1">
              <a:buFont typeface="Wingdings" pitchFamily="2" charset="2"/>
              <a:buChar char="Ø"/>
            </a:pPr>
            <a:r>
              <a:rPr lang="en-US" dirty="0"/>
              <a:t>S</a:t>
            </a:r>
            <a:r>
              <a:rPr lang="en-US" dirty="0" smtClean="0"/>
              <a:t>atisfied all entry criteria, followed all trial </a:t>
            </a:r>
          </a:p>
          <a:p>
            <a:pPr lvl="1">
              <a:buFont typeface="Wingdings" pitchFamily="2" charset="2"/>
              <a:buChar char="Ø"/>
            </a:pPr>
            <a:r>
              <a:rPr lang="en-US" dirty="0"/>
              <a:t>P</a:t>
            </a:r>
            <a:r>
              <a:rPr lang="en-US" dirty="0" smtClean="0"/>
              <a:t>rocedures perfectly with no losses to follow-up, and provided complete data records” (ICH E9)</a:t>
            </a:r>
          </a:p>
          <a:p>
            <a:pPr lvl="1"/>
            <a:endParaRPr lang="en-US" dirty="0" smtClean="0"/>
          </a:p>
          <a:p>
            <a:r>
              <a:rPr lang="en-US" sz="2400" dirty="0" smtClean="0"/>
              <a:t>But, the reality is far from the ideal situation</a:t>
            </a:r>
          </a:p>
          <a:p>
            <a:r>
              <a:rPr lang="en-US" sz="2400" dirty="0" smtClean="0"/>
              <a:t>The selection of the primary analysis set should be made to minimize bias and avoid inflation of type I error.</a:t>
            </a:r>
          </a:p>
        </p:txBody>
      </p:sp>
    </p:spTree>
    <p:extLst>
      <p:ext uri="{BB962C8B-B14F-4D97-AF65-F5344CB8AC3E}">
        <p14:creationId xmlns:p14="http://schemas.microsoft.com/office/powerpoint/2010/main" val="398995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124200" y="2514600"/>
            <a:ext cx="6019800" cy="3962400"/>
          </a:xfrm>
          <a:prstGeom prst="ellipse">
            <a:avLst/>
          </a:prstGeom>
          <a:solidFill>
            <a:srgbClr val="CCE5B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4"/>
          <p:cNvSpPr>
            <a:spLocks noChangeArrowheads="1"/>
          </p:cNvSpPr>
          <p:nvPr/>
        </p:nvSpPr>
        <p:spPr bwMode="auto">
          <a:xfrm>
            <a:off x="3429000" y="3054290"/>
            <a:ext cx="5410200" cy="3270310"/>
          </a:xfrm>
          <a:prstGeom prst="ellipse">
            <a:avLst/>
          </a:prstGeom>
          <a:solidFill>
            <a:srgbClr val="C1D2F1"/>
          </a:solidFill>
          <a:ln w="9525">
            <a:solidFill>
              <a:schemeClr val="tx1"/>
            </a:solidFill>
            <a:round/>
            <a:headEnd/>
            <a:tailEnd/>
          </a:ln>
          <a:effectLst/>
          <a:extLst/>
        </p:spPr>
        <p:txBody>
          <a:bodyPr wrap="none" anchor="ct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endParaRPr lang="en-IN"/>
          </a:p>
        </p:txBody>
      </p:sp>
      <p:sp>
        <p:nvSpPr>
          <p:cNvPr id="129026" name="Rectangle 2"/>
          <p:cNvSpPr>
            <a:spLocks noGrp="1" noChangeArrowheads="1"/>
          </p:cNvSpPr>
          <p:nvPr>
            <p:ph type="title"/>
          </p:nvPr>
        </p:nvSpPr>
        <p:spPr/>
        <p:txBody>
          <a:bodyPr/>
          <a:lstStyle/>
          <a:p>
            <a:r>
              <a:rPr lang="en-US" dirty="0"/>
              <a:t>Understanding Population definitions: </a:t>
            </a:r>
            <a:r>
              <a:rPr lang="en-US" dirty="0" smtClean="0"/>
              <a:t/>
            </a:r>
            <a:br>
              <a:rPr lang="en-US" dirty="0" smtClean="0"/>
            </a:br>
            <a:r>
              <a:rPr lang="en-US" dirty="0" smtClean="0"/>
              <a:t>Analysis </a:t>
            </a:r>
            <a:r>
              <a:rPr lang="en-US" dirty="0" smtClean="0"/>
              <a:t>Sets</a:t>
            </a:r>
          </a:p>
        </p:txBody>
      </p:sp>
      <p:sp>
        <p:nvSpPr>
          <p:cNvPr id="129027" name="Rectangle 3"/>
          <p:cNvSpPr>
            <a:spLocks noGrp="1" noChangeArrowheads="1"/>
          </p:cNvSpPr>
          <p:nvPr>
            <p:ph idx="1"/>
          </p:nvPr>
        </p:nvSpPr>
        <p:spPr>
          <a:xfrm>
            <a:off x="411165" y="1143000"/>
            <a:ext cx="8428037" cy="5181600"/>
          </a:xfrm>
        </p:spPr>
        <p:txBody>
          <a:bodyPr/>
          <a:lstStyle/>
          <a:p>
            <a:r>
              <a:rPr lang="en-US" sz="1600" dirty="0" smtClean="0"/>
              <a:t>Enrolled</a:t>
            </a:r>
          </a:p>
          <a:p>
            <a:r>
              <a:rPr lang="en-US" sz="1600" dirty="0" smtClean="0"/>
              <a:t>Randomized</a:t>
            </a:r>
          </a:p>
          <a:p>
            <a:r>
              <a:rPr lang="en-US" sz="1600" dirty="0" smtClean="0"/>
              <a:t>Full analysis set (FAS)</a:t>
            </a:r>
          </a:p>
          <a:p>
            <a:r>
              <a:rPr lang="en-US" sz="1600" dirty="0" smtClean="0"/>
              <a:t>Per Protocol (PP) analysis set</a:t>
            </a:r>
          </a:p>
          <a:p>
            <a:r>
              <a:rPr lang="en-US" sz="1600" dirty="0" smtClean="0"/>
              <a:t>‘Completers’ analysis set</a:t>
            </a:r>
          </a:p>
          <a:p>
            <a:r>
              <a:rPr lang="en-US" sz="1600" dirty="0" smtClean="0"/>
              <a:t>Safety analysis set (SAF)</a:t>
            </a:r>
          </a:p>
          <a:p>
            <a:pPr marL="0" indent="0">
              <a:buNone/>
            </a:pPr>
            <a:endParaRPr lang="en-US" dirty="0" smtClean="0"/>
          </a:p>
        </p:txBody>
      </p:sp>
      <p:sp>
        <p:nvSpPr>
          <p:cNvPr id="129030" name="Oval 4"/>
          <p:cNvSpPr>
            <a:spLocks noChangeArrowheads="1"/>
          </p:cNvSpPr>
          <p:nvPr/>
        </p:nvSpPr>
        <p:spPr bwMode="auto">
          <a:xfrm>
            <a:off x="3886200" y="3429000"/>
            <a:ext cx="4572000" cy="2590800"/>
          </a:xfrm>
          <a:prstGeom prst="ellipse">
            <a:avLst/>
          </a:prstGeom>
          <a:solidFill>
            <a:schemeClr val="tx2">
              <a:lumMod val="20000"/>
              <a:lumOff val="80000"/>
            </a:schemeClr>
          </a:solidFill>
          <a:ln w="9525">
            <a:solidFill>
              <a:schemeClr val="tx1"/>
            </a:solidFill>
            <a:round/>
            <a:headEnd/>
            <a:tailEnd/>
          </a:ln>
          <a:effectLst/>
          <a:extLst/>
        </p:spPr>
        <p:txBody>
          <a:bodyPr wrap="none" anchor="ct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endParaRPr lang="en-IN"/>
          </a:p>
        </p:txBody>
      </p:sp>
      <p:sp>
        <p:nvSpPr>
          <p:cNvPr id="129031" name="Oval 5"/>
          <p:cNvSpPr>
            <a:spLocks noChangeArrowheads="1"/>
          </p:cNvSpPr>
          <p:nvPr/>
        </p:nvSpPr>
        <p:spPr bwMode="auto">
          <a:xfrm>
            <a:off x="4572000" y="3657600"/>
            <a:ext cx="3352800" cy="1905000"/>
          </a:xfrm>
          <a:prstGeom prst="ellipse">
            <a:avLst/>
          </a:prstGeom>
          <a:solidFill>
            <a:schemeClr val="accent1">
              <a:lumMod val="20000"/>
              <a:lumOff val="80000"/>
            </a:schemeClr>
          </a:solidFill>
          <a:ln w="9525">
            <a:solidFill>
              <a:schemeClr val="tx1"/>
            </a:solidFill>
            <a:round/>
            <a:headEnd/>
            <a:tailEnd/>
          </a:ln>
          <a:effectLst/>
          <a:extLst/>
        </p:spPr>
        <p:txBody>
          <a:bodyPr wrap="none" anchor="ct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endParaRPr lang="en-IN"/>
          </a:p>
        </p:txBody>
      </p:sp>
      <p:sp>
        <p:nvSpPr>
          <p:cNvPr id="129032" name="Oval 6"/>
          <p:cNvSpPr>
            <a:spLocks noChangeArrowheads="1"/>
          </p:cNvSpPr>
          <p:nvPr/>
        </p:nvSpPr>
        <p:spPr bwMode="auto">
          <a:xfrm>
            <a:off x="4800600" y="4038600"/>
            <a:ext cx="28956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endParaRPr lang="en-IN"/>
          </a:p>
        </p:txBody>
      </p:sp>
      <p:sp>
        <p:nvSpPr>
          <p:cNvPr id="129033" name="Text Box 7"/>
          <p:cNvSpPr txBox="1">
            <a:spLocks noChangeArrowheads="1"/>
          </p:cNvSpPr>
          <p:nvPr/>
        </p:nvSpPr>
        <p:spPr bwMode="auto">
          <a:xfrm>
            <a:off x="5575301" y="4465022"/>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sz="2000" dirty="0"/>
              <a:t>Per protocol</a:t>
            </a:r>
          </a:p>
        </p:txBody>
      </p:sp>
      <p:sp>
        <p:nvSpPr>
          <p:cNvPr id="129034" name="Text Box 8"/>
          <p:cNvSpPr txBox="1">
            <a:spLocks noChangeArrowheads="1"/>
          </p:cNvSpPr>
          <p:nvPr/>
        </p:nvSpPr>
        <p:spPr bwMode="auto">
          <a:xfrm>
            <a:off x="5334000" y="5543490"/>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sz="1800" dirty="0"/>
              <a:t>Full </a:t>
            </a:r>
            <a:r>
              <a:rPr lang="en-US" sz="1800" dirty="0" smtClean="0"/>
              <a:t>Analysis set</a:t>
            </a:r>
            <a:endParaRPr lang="en-US" sz="1800" dirty="0"/>
          </a:p>
        </p:txBody>
      </p:sp>
      <p:sp>
        <p:nvSpPr>
          <p:cNvPr id="129035" name="Text Box 9"/>
          <p:cNvSpPr txBox="1">
            <a:spLocks noChangeArrowheads="1"/>
          </p:cNvSpPr>
          <p:nvPr/>
        </p:nvSpPr>
        <p:spPr bwMode="auto">
          <a:xfrm>
            <a:off x="5715000" y="3714690"/>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sz="1800" dirty="0"/>
              <a:t>Completers</a:t>
            </a:r>
          </a:p>
        </p:txBody>
      </p:sp>
      <p:sp>
        <p:nvSpPr>
          <p:cNvPr id="11" name="Text Box 8"/>
          <p:cNvSpPr txBox="1">
            <a:spLocks noChangeArrowheads="1"/>
          </p:cNvSpPr>
          <p:nvPr/>
        </p:nvSpPr>
        <p:spPr bwMode="auto">
          <a:xfrm>
            <a:off x="5410200" y="3135868"/>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sz="1800" dirty="0" smtClean="0"/>
              <a:t>Randomized </a:t>
            </a:r>
            <a:endParaRPr lang="en-US" sz="1800" dirty="0"/>
          </a:p>
        </p:txBody>
      </p:sp>
      <p:sp>
        <p:nvSpPr>
          <p:cNvPr id="14" name="Text Box 8"/>
          <p:cNvSpPr txBox="1">
            <a:spLocks noChangeArrowheads="1"/>
          </p:cNvSpPr>
          <p:nvPr/>
        </p:nvSpPr>
        <p:spPr bwMode="auto">
          <a:xfrm>
            <a:off x="5410200" y="2667000"/>
            <a:ext cx="190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cs typeface="Arial" panose="020B0604020202020204" pitchFamily="34" charset="0"/>
              </a:defRPr>
            </a:lvl1pPr>
            <a:lvl2pPr marL="742950" indent="-285750">
              <a:defRPr sz="1400">
                <a:solidFill>
                  <a:schemeClr val="tx1"/>
                </a:solidFill>
                <a:latin typeface="Times New Roman" panose="02020603050405020304" pitchFamily="18" charset="0"/>
                <a:cs typeface="Arial" panose="020B0604020202020204" pitchFamily="34" charset="0"/>
              </a:defRPr>
            </a:lvl2pPr>
            <a:lvl3pPr marL="1143000" indent="-228600">
              <a:defRPr sz="1400">
                <a:solidFill>
                  <a:schemeClr val="tx1"/>
                </a:solidFill>
                <a:latin typeface="Times New Roman" panose="02020603050405020304" pitchFamily="18" charset="0"/>
                <a:cs typeface="Arial" panose="020B0604020202020204" pitchFamily="34" charset="0"/>
              </a:defRPr>
            </a:lvl3pPr>
            <a:lvl4pPr marL="1600200" indent="-228600">
              <a:defRPr sz="1400">
                <a:solidFill>
                  <a:schemeClr val="tx1"/>
                </a:solidFill>
                <a:latin typeface="Times New Roman" panose="02020603050405020304" pitchFamily="18" charset="0"/>
                <a:cs typeface="Arial" panose="020B0604020202020204" pitchFamily="34" charset="0"/>
              </a:defRPr>
            </a:lvl4pPr>
            <a:lvl5pPr marL="2057400" indent="-22860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sz="1800" dirty="0" smtClean="0"/>
              <a:t>Enrolled</a:t>
            </a:r>
            <a:endParaRPr lang="en-US" sz="1800" dirty="0"/>
          </a:p>
        </p:txBody>
      </p:sp>
    </p:spTree>
    <p:extLst>
      <p:ext uri="{BB962C8B-B14F-4D97-AF65-F5344CB8AC3E}">
        <p14:creationId xmlns:p14="http://schemas.microsoft.com/office/powerpoint/2010/main" val="2921269440"/>
      </p:ext>
    </p:extLst>
  </p:cSld>
  <p:clrMapOvr>
    <a:masterClrMapping/>
  </p:clrMapOvr>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Anagha Bhatkhande</Author0>
    <MetaInfo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6A475-A073-4521-9A13-C7C37A421A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5996F10-DCA7-4169-958E-0043F15F190B}">
  <ds:schemaRefs>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purl.org/dc/elements/1.1/"/>
    <ds:schemaRef ds:uri="http://purl.org/dc/dcmitype/"/>
    <ds:schemaRef ds:uri="cbd10ab3-8ab6-4ae2-a2c1-1c07dd313c6d"/>
    <ds:schemaRef ds:uri="http://www.w3.org/XML/1998/namespace"/>
    <ds:schemaRef ds:uri="http://schemas.microsoft.com/sharepoint/v3"/>
  </ds:schemaRefs>
</ds:datastoreItem>
</file>

<file path=customXml/itemProps3.xml><?xml version="1.0" encoding="utf-8"?>
<ds:datastoreItem xmlns:ds="http://schemas.openxmlformats.org/officeDocument/2006/customXml" ds:itemID="{FB864878-6544-4E0F-AA7B-A459C414BC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TCS Template 2012</Template>
  <TotalTime>964</TotalTime>
  <Words>1305</Words>
  <Application>Microsoft Office PowerPoint</Application>
  <PresentationFormat>On-screen Show (4:3)</PresentationFormat>
  <Paragraphs>139</Paragraphs>
  <Slides>21</Slides>
  <Notes>7</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34" baseType="lpstr">
      <vt:lpstr>Arial</vt:lpstr>
      <vt:lpstr>Calibri</vt:lpstr>
      <vt:lpstr>Courier New</vt:lpstr>
      <vt:lpstr>Monotype Sorts</vt:lpstr>
      <vt:lpstr>Myriad Pro</vt:lpstr>
      <vt:lpstr>Times New Roman</vt:lpstr>
      <vt:lpstr>Wingdings</vt:lpstr>
      <vt:lpstr>TCS Template 2012</vt:lpstr>
      <vt:lpstr>Divider 1</vt:lpstr>
      <vt:lpstr>Divider 2</vt:lpstr>
      <vt:lpstr>Divider 3</vt:lpstr>
      <vt:lpstr>Thank You</vt:lpstr>
      <vt:lpstr>Acrobat Document</vt:lpstr>
      <vt:lpstr>Change from Baseline Table</vt:lpstr>
      <vt:lpstr>Agenda</vt:lpstr>
      <vt:lpstr>“The extent to which the findings of a clinical trial can be reliably extrapolated from the patients who participated in the trial to a broader patient population and a broader range of clinical settings”  ICH E9.</vt:lpstr>
      <vt:lpstr>Understanding Population definitions: Sample vs. Target Population</vt:lpstr>
      <vt:lpstr>Understanding Population definitions: Sample Representativity</vt:lpstr>
      <vt:lpstr>Understanding Population definitions: Achieving Sample Representativity</vt:lpstr>
      <vt:lpstr>PowerPoint Presentation</vt:lpstr>
      <vt:lpstr>Understanding Population definitions: Analysis Sets</vt:lpstr>
      <vt:lpstr>Understanding Population definitions:  Analysis Sets</vt:lpstr>
      <vt:lpstr>Understanding Population definitions:  Enrolled &amp; Randomized set</vt:lpstr>
      <vt:lpstr>Understanding Population definitions: Full Analysis Set </vt:lpstr>
      <vt:lpstr>Generalizability: Full Analysis Set</vt:lpstr>
      <vt:lpstr>Understanding Population definitions:  Per Protocol Set</vt:lpstr>
      <vt:lpstr>Understanding Population definitions:  Primary Set Selection</vt:lpstr>
      <vt:lpstr>Understanding Population definitions:  Primary Set Selection </vt:lpstr>
      <vt:lpstr>Understanding Population definitions:  Primary Set Selection</vt:lpstr>
      <vt:lpstr>Understanding Population definitions:  Primary Set selection</vt:lpstr>
      <vt:lpstr>Summary table : Change from Baseline </vt:lpstr>
      <vt:lpstr>Summary table : Change from Baseline</vt:lpstr>
      <vt:lpstr>SAS Global Forum paper on calculation of Change from Baseline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115</cp:revision>
  <dcterms:created xsi:type="dcterms:W3CDTF">2012-08-20T12:21:49Z</dcterms:created>
  <dcterms:modified xsi:type="dcterms:W3CDTF">2016-07-01T04:58:58Z</dcterms:modified>
</cp:coreProperties>
</file>