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  <p:sldMasterId id="2147483675" r:id="rId6"/>
    <p:sldMasterId id="2147483677" r:id="rId7"/>
    <p:sldMasterId id="2147483679" r:id="rId8"/>
  </p:sldMasterIdLst>
  <p:notesMasterIdLst>
    <p:notesMasterId r:id="rId38"/>
  </p:notesMasterIdLst>
  <p:handoutMasterIdLst>
    <p:handoutMasterId r:id="rId39"/>
  </p:handoutMasterIdLst>
  <p:sldIdLst>
    <p:sldId id="256" r:id="rId9"/>
    <p:sldId id="259" r:id="rId10"/>
    <p:sldId id="260" r:id="rId11"/>
    <p:sldId id="262" r:id="rId12"/>
    <p:sldId id="265" r:id="rId13"/>
    <p:sldId id="266" r:id="rId14"/>
    <p:sldId id="264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3" r:id="rId26"/>
    <p:sldId id="284" r:id="rId27"/>
    <p:sldId id="277" r:id="rId28"/>
    <p:sldId id="278" r:id="rId29"/>
    <p:sldId id="279" r:id="rId30"/>
    <p:sldId id="280" r:id="rId31"/>
    <p:sldId id="281" r:id="rId32"/>
    <p:sldId id="282" r:id="rId33"/>
    <p:sldId id="263" r:id="rId34"/>
    <p:sldId id="261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F0E1-FD59-4CAA-8CAF-6261121489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6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3655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314950"/>
            <a:ext cx="37338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200" kern="120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lang="en-US" sz="1200" kern="1200" noProof="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7848600" y="6397486"/>
            <a:ext cx="64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00.00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PALS@tcs.com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ICH E-3 Guidelines and Clinical Study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Synopsis, </a:t>
            </a:r>
            <a:r>
              <a:rPr lang="en-US" dirty="0" err="1" smtClean="0"/>
              <a:t>ToC</a:t>
            </a:r>
            <a:r>
              <a:rPr lang="en-US" dirty="0" smtClean="0"/>
              <a:t>, and List of Abbreviations (2-4)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Synopsis</a:t>
            </a:r>
          </a:p>
          <a:p>
            <a:pPr lvl="1"/>
            <a:r>
              <a:rPr lang="en-US" dirty="0" smtClean="0"/>
              <a:t>1-3 pages</a:t>
            </a:r>
          </a:p>
          <a:p>
            <a:pPr lvl="1"/>
            <a:r>
              <a:rPr lang="en-US" dirty="0" smtClean="0"/>
              <a:t>Brief discussion of methods</a:t>
            </a:r>
          </a:p>
          <a:p>
            <a:pPr lvl="1"/>
            <a:r>
              <a:rPr lang="en-US" dirty="0" smtClean="0"/>
              <a:t>Include data along with p-values for key results</a:t>
            </a:r>
          </a:p>
          <a:p>
            <a:pPr lvl="1"/>
            <a:r>
              <a:rPr lang="en-US" dirty="0" smtClean="0"/>
              <a:t>Stand-alone, and should not refer to any of other CSR sections.</a:t>
            </a:r>
          </a:p>
          <a:p>
            <a:pPr lvl="1"/>
            <a:r>
              <a:rPr lang="en-US" dirty="0" smtClean="0"/>
              <a:t>Include investigators, number of sites, date of report</a:t>
            </a:r>
          </a:p>
          <a:p>
            <a:r>
              <a:rPr lang="en-US" dirty="0" smtClean="0"/>
              <a:t>3. Table of Contents</a:t>
            </a:r>
          </a:p>
          <a:p>
            <a:pPr lvl="1"/>
            <a:r>
              <a:rPr lang="en-US" dirty="0" smtClean="0"/>
              <a:t>Page numbers</a:t>
            </a:r>
          </a:p>
          <a:p>
            <a:pPr lvl="1"/>
            <a:r>
              <a:rPr lang="en-US" dirty="0" smtClean="0"/>
              <a:t>List and locations of appendices, tabulations and CRFs</a:t>
            </a:r>
          </a:p>
          <a:p>
            <a:r>
              <a:rPr lang="en-US" dirty="0" smtClean="0"/>
              <a:t>4. List of Abbreviations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8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5.1 IRB/IEC</a:t>
            </a:r>
          </a:p>
          <a:p>
            <a:pPr lvl="1"/>
            <a:r>
              <a:rPr lang="en-US" dirty="0" smtClean="0"/>
              <a:t>Indicate study </a:t>
            </a:r>
            <a:r>
              <a:rPr lang="en-US" dirty="0"/>
              <a:t>and any amendments </a:t>
            </a:r>
            <a:r>
              <a:rPr lang="en-US" dirty="0" smtClean="0"/>
              <a:t>review by </a:t>
            </a:r>
            <a:r>
              <a:rPr lang="en-US" dirty="0"/>
              <a:t>an Independent Ethics Committee or Institutional Review Board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 of all </a:t>
            </a:r>
            <a:r>
              <a:rPr lang="en-US" dirty="0"/>
              <a:t>IECs or IRBs </a:t>
            </a:r>
            <a:r>
              <a:rPr lang="en-US" dirty="0" smtClean="0"/>
              <a:t>in Appendix 16.1.3</a:t>
            </a:r>
          </a:p>
          <a:p>
            <a:r>
              <a:rPr lang="en-US" dirty="0" smtClean="0"/>
              <a:t>5.2 Ethical Conduct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accordance with the ethical principles that have their origins in the Declaration of </a:t>
            </a:r>
            <a:r>
              <a:rPr lang="en-US" dirty="0" smtClean="0"/>
              <a:t>Helsinki</a:t>
            </a:r>
          </a:p>
          <a:p>
            <a:r>
              <a:rPr lang="en-US" dirty="0" smtClean="0"/>
              <a:t>5.3 Patient Information and Consent</a:t>
            </a:r>
          </a:p>
          <a:p>
            <a:pPr lvl="1"/>
            <a:r>
              <a:rPr lang="en-US" dirty="0" smtClean="0"/>
              <a:t>Methods for the same</a:t>
            </a:r>
          </a:p>
          <a:p>
            <a:pPr lvl="1"/>
            <a:r>
              <a:rPr lang="en-US" dirty="0" smtClean="0"/>
              <a:t>Sample consent form in </a:t>
            </a:r>
            <a:r>
              <a:rPr lang="en-US" dirty="0"/>
              <a:t>Appendix 16.1.3</a:t>
            </a:r>
          </a:p>
        </p:txBody>
      </p:sp>
    </p:spTree>
    <p:extLst>
      <p:ext uri="{BB962C8B-B14F-4D97-AF65-F5344CB8AC3E}">
        <p14:creationId xmlns:p14="http://schemas.microsoft.com/office/powerpoint/2010/main" val="88213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Investigators and Study Administrative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and coordinating investigator (</a:t>
            </a:r>
            <a:r>
              <a:rPr lang="en-US" dirty="0" err="1" smtClean="0"/>
              <a:t>compleet</a:t>
            </a:r>
            <a:endParaRPr lang="en-US" dirty="0" smtClean="0"/>
          </a:p>
          <a:p>
            <a:r>
              <a:rPr lang="en-US" dirty="0" smtClean="0"/>
              <a:t>Steering committee</a:t>
            </a:r>
          </a:p>
          <a:p>
            <a:r>
              <a:rPr lang="en-US" dirty="0" smtClean="0"/>
              <a:t>Administration</a:t>
            </a:r>
            <a:r>
              <a:rPr lang="en-US" dirty="0"/>
              <a:t>, monitoring and evaluation </a:t>
            </a:r>
            <a:r>
              <a:rPr lang="en-US" dirty="0" smtClean="0"/>
              <a:t>committees</a:t>
            </a:r>
          </a:p>
          <a:p>
            <a:r>
              <a:rPr lang="en-US" dirty="0" smtClean="0"/>
              <a:t>Statistician</a:t>
            </a:r>
          </a:p>
          <a:p>
            <a:r>
              <a:rPr lang="en-US" dirty="0" smtClean="0"/>
              <a:t>Central </a:t>
            </a:r>
            <a:r>
              <a:rPr lang="en-US" dirty="0"/>
              <a:t>laboratory </a:t>
            </a:r>
            <a:r>
              <a:rPr lang="en-US" dirty="0" smtClean="0"/>
              <a:t>facilities</a:t>
            </a:r>
          </a:p>
          <a:p>
            <a:r>
              <a:rPr lang="en-US" dirty="0" smtClean="0"/>
              <a:t>Contract </a:t>
            </a:r>
            <a:r>
              <a:rPr lang="en-US" dirty="0"/>
              <a:t>research </a:t>
            </a:r>
            <a:r>
              <a:rPr lang="en-US" dirty="0" smtClean="0"/>
              <a:t>organization (CRO)</a:t>
            </a:r>
          </a:p>
          <a:p>
            <a:r>
              <a:rPr lang="en-US" dirty="0" smtClean="0"/>
              <a:t>Clinical </a:t>
            </a:r>
            <a:r>
              <a:rPr lang="en-US" dirty="0"/>
              <a:t>trial supply </a:t>
            </a:r>
            <a:r>
              <a:rPr lang="en-US" dirty="0" smtClean="0"/>
              <a:t>management</a:t>
            </a:r>
          </a:p>
          <a:p>
            <a:r>
              <a:rPr lang="en-US" dirty="0"/>
              <a:t>Appendix 16.1.4: a list of the investigators with their affiliations, their role in the study and their qualifications (curriculum vitae or equivalent), and other persons whose participation materially affected the conduct of the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Appendix 16.1.5: Principal Investigator/Sponsor’s responsible Medical Office (multiple PIs)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Objectives (7 and 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Introduction</a:t>
            </a:r>
          </a:p>
          <a:p>
            <a:pPr lvl="1"/>
            <a:r>
              <a:rPr lang="en-US" dirty="0" smtClean="0"/>
              <a:t>Context </a:t>
            </a:r>
            <a:r>
              <a:rPr lang="en-US" dirty="0"/>
              <a:t>of the development of the test drug/investigational product, relating the critical features of the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Any guidelines</a:t>
            </a:r>
          </a:p>
          <a:p>
            <a:r>
              <a:rPr lang="en-US" dirty="0" smtClean="0"/>
              <a:t>8. Objectives</a:t>
            </a:r>
          </a:p>
          <a:p>
            <a:pPr lvl="1"/>
            <a:r>
              <a:rPr lang="en-US" dirty="0" smtClean="0"/>
              <a:t>As in protocol</a:t>
            </a:r>
          </a:p>
          <a:p>
            <a:pPr lvl="1"/>
            <a:r>
              <a:rPr lang="en-US" dirty="0" smtClean="0"/>
              <a:t>Also add if there were additional objective (post-hoc) or explanatory that were not covered in statistical analysis plan or a protocol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Investigational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9.1 Overall Study Design and Plan</a:t>
            </a:r>
          </a:p>
          <a:p>
            <a:r>
              <a:rPr lang="en-US" dirty="0" smtClean="0"/>
              <a:t>9.2 Discussion of Study Design, including the choice of Control Groups</a:t>
            </a:r>
          </a:p>
          <a:p>
            <a:r>
              <a:rPr lang="en-US" dirty="0" smtClean="0"/>
              <a:t>Clearly present study design in-line with the one actually used vs. originally planned</a:t>
            </a:r>
          </a:p>
          <a:p>
            <a:r>
              <a:rPr lang="en-US" dirty="0" smtClean="0"/>
              <a:t>Study visits can be omitted</a:t>
            </a:r>
          </a:p>
          <a:p>
            <a:r>
              <a:rPr lang="en-US" dirty="0" smtClean="0"/>
              <a:t>Refer to Appendix 16.1.1 (protocol and amendments), and Appendix 16.1.2 (sample CRF)</a:t>
            </a:r>
          </a:p>
          <a:p>
            <a:r>
              <a:rPr lang="en-US" dirty="0" smtClean="0"/>
              <a:t>Include </a:t>
            </a:r>
          </a:p>
          <a:p>
            <a:pPr lvl="1"/>
            <a:r>
              <a:rPr lang="en-US" dirty="0" smtClean="0"/>
              <a:t>Population and treatments, and controls</a:t>
            </a:r>
          </a:p>
          <a:p>
            <a:pPr lvl="1"/>
            <a:r>
              <a:rPr lang="en-US" dirty="0" smtClean="0"/>
              <a:t>Allocation, blinding, masking, assessors</a:t>
            </a:r>
          </a:p>
          <a:p>
            <a:pPr lvl="1"/>
            <a:r>
              <a:rPr lang="en-US" dirty="0"/>
              <a:t>Treatment </a:t>
            </a:r>
            <a:r>
              <a:rPr lang="en-US" dirty="0" smtClean="0"/>
              <a:t>and withdrawal periods</a:t>
            </a:r>
          </a:p>
          <a:p>
            <a:pPr lvl="1"/>
            <a:r>
              <a:rPr lang="en-US" dirty="0" smtClean="0"/>
              <a:t>Add a flowchart</a:t>
            </a:r>
          </a:p>
          <a:p>
            <a:pPr lvl="1"/>
            <a:r>
              <a:rPr lang="en-US" dirty="0" smtClean="0"/>
              <a:t>Interim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5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Investigational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9.3 Study Population</a:t>
            </a:r>
          </a:p>
          <a:p>
            <a:pPr lvl="1"/>
            <a:r>
              <a:rPr lang="en-US" dirty="0" smtClean="0"/>
              <a:t>9.3.1 Inclusion Criteria</a:t>
            </a:r>
          </a:p>
          <a:p>
            <a:pPr lvl="1"/>
            <a:r>
              <a:rPr lang="en-US" dirty="0" smtClean="0"/>
              <a:t>9.3.2 Exclusion Criteria</a:t>
            </a:r>
          </a:p>
          <a:p>
            <a:r>
              <a:rPr lang="en-US" dirty="0"/>
              <a:t>9.3.3 Removal of Patients from Therapy or </a:t>
            </a:r>
            <a:r>
              <a:rPr lang="en-US" dirty="0" smtClean="0"/>
              <a:t>Assessment</a:t>
            </a:r>
          </a:p>
          <a:p>
            <a:r>
              <a:rPr lang="en-US" dirty="0" smtClean="0"/>
              <a:t>9.4 Study Treatments</a:t>
            </a:r>
          </a:p>
          <a:p>
            <a:pPr lvl="1"/>
            <a:r>
              <a:rPr lang="en-US" dirty="0"/>
              <a:t>9.4.1 Treatments </a:t>
            </a:r>
            <a:r>
              <a:rPr lang="en-US" dirty="0" smtClean="0"/>
              <a:t>Administered</a:t>
            </a:r>
          </a:p>
          <a:p>
            <a:pPr lvl="1"/>
            <a:r>
              <a:rPr lang="en-US" dirty="0"/>
              <a:t>9.4.2 Identity of Investigational Product(s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9.4.3 Method of Assigning Patients to Treatment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9.4.4 Selection of Doses in the </a:t>
            </a:r>
            <a:r>
              <a:rPr lang="en-US" dirty="0" smtClean="0"/>
              <a:t>Study</a:t>
            </a:r>
          </a:p>
          <a:p>
            <a:pPr lvl="1"/>
            <a:r>
              <a:rPr lang="en-US" dirty="0"/>
              <a:t>9.4.5 Selection and Timing of Dose for each </a:t>
            </a:r>
            <a:r>
              <a:rPr lang="en-US" dirty="0" smtClean="0"/>
              <a:t>Patient</a:t>
            </a:r>
          </a:p>
          <a:p>
            <a:pPr lvl="1"/>
            <a:r>
              <a:rPr lang="en-US" dirty="0"/>
              <a:t>9.4.6 </a:t>
            </a:r>
            <a:r>
              <a:rPr lang="en-US" dirty="0" smtClean="0"/>
              <a:t>Blinding</a:t>
            </a:r>
          </a:p>
          <a:p>
            <a:pPr lvl="1"/>
            <a:r>
              <a:rPr lang="en-US" dirty="0"/>
              <a:t>9.4.7 Prior and Concomitant </a:t>
            </a:r>
            <a:r>
              <a:rPr lang="en-US" dirty="0" smtClean="0"/>
              <a:t>Therapy</a:t>
            </a:r>
          </a:p>
          <a:p>
            <a:pPr lvl="1"/>
            <a:r>
              <a:rPr lang="en-US" dirty="0"/>
              <a:t>9.4.8 Treatment Compliance</a:t>
            </a:r>
          </a:p>
        </p:txBody>
      </p:sp>
    </p:spTree>
    <p:extLst>
      <p:ext uri="{BB962C8B-B14F-4D97-AF65-F5344CB8AC3E}">
        <p14:creationId xmlns:p14="http://schemas.microsoft.com/office/powerpoint/2010/main" val="311918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Investigational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9.5 Efficacy and Safety Variables</a:t>
            </a:r>
          </a:p>
          <a:p>
            <a:pPr lvl="1"/>
            <a:r>
              <a:rPr lang="en-US" dirty="0"/>
              <a:t>9.5.1 Efficacy and Safety Measurements Assessed and Flow </a:t>
            </a:r>
            <a:r>
              <a:rPr lang="en-US" dirty="0" smtClean="0"/>
              <a:t>Chart</a:t>
            </a:r>
          </a:p>
          <a:p>
            <a:pPr lvl="1"/>
            <a:r>
              <a:rPr lang="en-US" dirty="0"/>
              <a:t>9.5.2 Appropriateness of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/>
              <a:t>9.5.3 Primary Efficacy Variable(s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9.5.4 Drug Concentration </a:t>
            </a:r>
            <a:r>
              <a:rPr lang="en-US" dirty="0" smtClean="0"/>
              <a:t>Measurements</a:t>
            </a:r>
          </a:p>
          <a:p>
            <a:r>
              <a:rPr lang="en-US" dirty="0" smtClean="0"/>
              <a:t>9.6 Data Quality Assurance</a:t>
            </a:r>
          </a:p>
          <a:p>
            <a:r>
              <a:rPr lang="en-US" dirty="0" smtClean="0"/>
              <a:t>9.7 Statistical Methods Planned in the Protocol and Sample Size Determination</a:t>
            </a:r>
          </a:p>
          <a:p>
            <a:pPr lvl="1"/>
            <a:r>
              <a:rPr lang="en-US" dirty="0"/>
              <a:t>9.7.1 Statistical and Analytical </a:t>
            </a:r>
            <a:r>
              <a:rPr lang="en-US" dirty="0" smtClean="0"/>
              <a:t>Plans</a:t>
            </a:r>
          </a:p>
          <a:p>
            <a:pPr lvl="1"/>
            <a:r>
              <a:rPr lang="en-US" dirty="0"/>
              <a:t>9.7.2 Determination of Sample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9.8 Changes in the Conduct of the Study or Planned Analysis</a:t>
            </a:r>
          </a:p>
        </p:txBody>
      </p:sp>
    </p:spTree>
    <p:extLst>
      <p:ext uri="{BB962C8B-B14F-4D97-AF65-F5344CB8AC3E}">
        <p14:creationId xmlns:p14="http://schemas.microsoft.com/office/powerpoint/2010/main" val="56848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Subjects, Efficacy Evaluation (10 &amp;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28056" cy="4525963"/>
          </a:xfrm>
        </p:spPr>
        <p:txBody>
          <a:bodyPr/>
          <a:lstStyle/>
          <a:p>
            <a:r>
              <a:rPr lang="en-US" dirty="0" smtClean="0"/>
              <a:t>10 Study Subjects</a:t>
            </a:r>
          </a:p>
          <a:p>
            <a:pPr lvl="1"/>
            <a:r>
              <a:rPr lang="en-US" dirty="0" smtClean="0"/>
              <a:t>10.1 Subject Disposition</a:t>
            </a:r>
          </a:p>
          <a:p>
            <a:pPr lvl="1"/>
            <a:r>
              <a:rPr lang="en-US" dirty="0" smtClean="0"/>
              <a:t>10.2 Protocol Deviations</a:t>
            </a:r>
          </a:p>
          <a:p>
            <a:r>
              <a:rPr lang="en-US" dirty="0" smtClean="0"/>
              <a:t>11 Efficacy Evaluation</a:t>
            </a:r>
          </a:p>
          <a:p>
            <a:pPr marL="514350" lvl="1" indent="-228600"/>
            <a:r>
              <a:rPr lang="en-US" dirty="0" smtClean="0"/>
              <a:t>11.1 Data Sets Analyzed</a:t>
            </a:r>
          </a:p>
          <a:p>
            <a:pPr marL="514350" lvl="1" indent="-228600"/>
            <a:r>
              <a:rPr lang="en-US" dirty="0" smtClean="0"/>
              <a:t>11.2 Demographics and Other Baseline Characteristics</a:t>
            </a:r>
          </a:p>
          <a:p>
            <a:pPr marL="514350" lvl="1" indent="-228600"/>
            <a:r>
              <a:rPr lang="en-US" dirty="0" smtClean="0"/>
              <a:t>11.3 Measurement of Treatment Compliance</a:t>
            </a:r>
          </a:p>
          <a:p>
            <a:pPr marL="514350" lvl="1" indent="-228600"/>
            <a:r>
              <a:rPr lang="en-US" dirty="0" smtClean="0"/>
              <a:t>11.4 Efficacy Results and Tabulations of Individual Subject Data</a:t>
            </a:r>
          </a:p>
          <a:p>
            <a:pPr marL="685800" lvl="2"/>
            <a:r>
              <a:rPr lang="en-US" dirty="0"/>
              <a:t>11.4.1 Analysis of </a:t>
            </a:r>
            <a:r>
              <a:rPr lang="en-US" dirty="0" smtClean="0"/>
              <a:t>Efficacy</a:t>
            </a:r>
          </a:p>
          <a:p>
            <a:pPr marL="685800" lvl="2"/>
            <a:r>
              <a:rPr lang="en-US" dirty="0"/>
              <a:t>11.4.2 Statistical/Analytical </a:t>
            </a:r>
            <a:r>
              <a:rPr lang="en-US" dirty="0" smtClean="0"/>
              <a:t>Issues</a:t>
            </a:r>
          </a:p>
          <a:p>
            <a:pPr marL="685800" lvl="2"/>
            <a:r>
              <a:rPr lang="en-US" dirty="0"/>
              <a:t>11.4.3 Tabulation of Individual Response </a:t>
            </a:r>
            <a:r>
              <a:rPr lang="en-US" dirty="0" smtClean="0"/>
              <a:t>Data</a:t>
            </a:r>
          </a:p>
          <a:p>
            <a:pPr marL="685800" lvl="2"/>
            <a:r>
              <a:rPr lang="en-US" dirty="0"/>
              <a:t>11.4.4 Drug Dose, Drug Concentration, and Relationships to </a:t>
            </a:r>
            <a:r>
              <a:rPr lang="en-US" dirty="0" smtClean="0"/>
              <a:t>Response</a:t>
            </a:r>
          </a:p>
          <a:p>
            <a:pPr marL="685800" lvl="2"/>
            <a:r>
              <a:rPr lang="en-US" dirty="0"/>
              <a:t>11.4.5 Drug-Drug and Drug-Disease </a:t>
            </a:r>
            <a:r>
              <a:rPr lang="en-US" dirty="0" smtClean="0"/>
              <a:t>Interactions</a:t>
            </a:r>
          </a:p>
          <a:p>
            <a:pPr marL="685800" lvl="2"/>
            <a:r>
              <a:rPr lang="en-US" dirty="0"/>
              <a:t>11.4.6 By-Patient </a:t>
            </a:r>
            <a:r>
              <a:rPr lang="en-US" dirty="0" smtClean="0"/>
              <a:t>Displays</a:t>
            </a:r>
          </a:p>
          <a:p>
            <a:pPr marL="685800" lvl="2"/>
            <a:r>
              <a:rPr lang="en-US" dirty="0"/>
              <a:t>11.4.7 Efficacy Conclusions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87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Patient Disposition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163202"/>
            <a:ext cx="8534400" cy="56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3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Patient Disposition </a:t>
            </a:r>
            <a:r>
              <a:rPr lang="en-US" dirty="0" smtClean="0"/>
              <a:t>Chart: CONSORT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066800"/>
            <a:ext cx="338692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Key Features</a:t>
            </a:r>
          </a:p>
          <a:p>
            <a:r>
              <a:rPr lang="en-US" dirty="0" smtClean="0"/>
              <a:t>Opportunity in CSR</a:t>
            </a:r>
          </a:p>
          <a:p>
            <a:r>
              <a:rPr lang="en-US" dirty="0" smtClean="0"/>
              <a:t>Emphasis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 smtClean="0"/>
              <a:t>Walk-through the ICH E3 CSR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Safety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28056" cy="4525963"/>
          </a:xfrm>
        </p:spPr>
        <p:txBody>
          <a:bodyPr/>
          <a:lstStyle/>
          <a:p>
            <a:r>
              <a:rPr lang="en-US" dirty="0" smtClean="0"/>
              <a:t>12.1 Extent of Exposure</a:t>
            </a:r>
          </a:p>
          <a:p>
            <a:r>
              <a:rPr lang="en-US" dirty="0" smtClean="0"/>
              <a:t>12.2 Adverse Events</a:t>
            </a:r>
          </a:p>
          <a:p>
            <a:pPr lvl="1"/>
            <a:r>
              <a:rPr lang="en-US" dirty="0"/>
              <a:t>12.2.1 Brief Summary of Adverse </a:t>
            </a:r>
            <a:r>
              <a:rPr lang="en-US" dirty="0" smtClean="0"/>
              <a:t>Events</a:t>
            </a:r>
          </a:p>
          <a:p>
            <a:pPr lvl="1"/>
            <a:r>
              <a:rPr lang="en-US" dirty="0"/>
              <a:t>12.2.2 Display of Adverse </a:t>
            </a:r>
            <a:r>
              <a:rPr lang="en-US" dirty="0" smtClean="0"/>
              <a:t>Events</a:t>
            </a:r>
          </a:p>
          <a:p>
            <a:pPr lvl="1"/>
            <a:r>
              <a:rPr lang="en-US" dirty="0"/>
              <a:t>12.2.3 Analysis of Adverse </a:t>
            </a:r>
            <a:r>
              <a:rPr lang="en-US" dirty="0" smtClean="0"/>
              <a:t>Events</a:t>
            </a:r>
          </a:p>
          <a:p>
            <a:pPr lvl="1"/>
            <a:r>
              <a:rPr lang="en-US" dirty="0"/>
              <a:t>12.2.4 Listing of Adverse Events by </a:t>
            </a:r>
            <a:r>
              <a:rPr lang="en-US" dirty="0" smtClean="0"/>
              <a:t>Patient</a:t>
            </a:r>
          </a:p>
          <a:p>
            <a:r>
              <a:rPr lang="en-US" dirty="0" smtClean="0"/>
              <a:t>12.3 Deaths, Other SAEs, and Other Significant AE</a:t>
            </a:r>
          </a:p>
          <a:p>
            <a:pPr lvl="1"/>
            <a:r>
              <a:rPr lang="en-US" dirty="0"/>
              <a:t>12.3.1 Listing of Deaths, other </a:t>
            </a:r>
            <a:r>
              <a:rPr lang="en-US" dirty="0" smtClean="0"/>
              <a:t>SAEs, </a:t>
            </a:r>
            <a:r>
              <a:rPr lang="en-US" dirty="0"/>
              <a:t>and Other Significant </a:t>
            </a:r>
            <a:r>
              <a:rPr lang="en-US" dirty="0" smtClean="0"/>
              <a:t>AEs</a:t>
            </a:r>
          </a:p>
          <a:p>
            <a:pPr lvl="2"/>
            <a:r>
              <a:rPr lang="en-US" dirty="0"/>
              <a:t>12.3.1.1 </a:t>
            </a:r>
            <a:r>
              <a:rPr lang="en-US" dirty="0" smtClean="0"/>
              <a:t>Deaths</a:t>
            </a:r>
          </a:p>
          <a:p>
            <a:pPr lvl="2"/>
            <a:r>
              <a:rPr lang="en-US" dirty="0"/>
              <a:t>12.3.1.2 Other Serious Adverse </a:t>
            </a:r>
            <a:r>
              <a:rPr lang="en-US" dirty="0" smtClean="0"/>
              <a:t>Events</a:t>
            </a:r>
          </a:p>
          <a:p>
            <a:pPr lvl="2"/>
            <a:r>
              <a:rPr lang="en-US" dirty="0"/>
              <a:t>12.3.1.3 Other Significant Adverse </a:t>
            </a:r>
            <a:r>
              <a:rPr lang="en-US" dirty="0" smtClean="0"/>
              <a:t>Events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018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Safety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12.3.2 Narratives of Deaths, Other SAEs, and Certain Other Significant AEs</a:t>
            </a:r>
          </a:p>
          <a:p>
            <a:pPr lvl="1"/>
            <a:r>
              <a:rPr lang="en-US" dirty="0"/>
              <a:t>12.3.3 Analysis and Discussion of Deaths, Other SAEs and Other Significant AEs</a:t>
            </a:r>
          </a:p>
          <a:p>
            <a:r>
              <a:rPr lang="en-US" dirty="0" smtClean="0"/>
              <a:t>12.4 Clinical Laboratory Evaluation</a:t>
            </a:r>
          </a:p>
          <a:p>
            <a:pPr lvl="1"/>
            <a:r>
              <a:rPr lang="en-US" dirty="0"/>
              <a:t>12.4.1 Listing of Individual Laboratory Measurements by Patient (16.2.8) and Each Abnormal Laboratory Value (14.3.4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12.4.2 Evaluation of Each Laboratory </a:t>
            </a:r>
            <a:r>
              <a:rPr lang="en-US" dirty="0" smtClean="0"/>
              <a:t>Parameter</a:t>
            </a:r>
          </a:p>
          <a:p>
            <a:pPr lvl="2"/>
            <a:r>
              <a:rPr lang="en-US" dirty="0"/>
              <a:t>12.4.2.1 Laboratory Values Over </a:t>
            </a:r>
            <a:r>
              <a:rPr lang="en-US" dirty="0" smtClean="0"/>
              <a:t>Time</a:t>
            </a:r>
          </a:p>
          <a:p>
            <a:pPr lvl="2"/>
            <a:r>
              <a:rPr lang="en-US" dirty="0"/>
              <a:t>12.4.2.2 Individual Patient </a:t>
            </a:r>
            <a:r>
              <a:rPr lang="en-US" dirty="0" smtClean="0"/>
              <a:t>Changes</a:t>
            </a:r>
          </a:p>
          <a:p>
            <a:pPr lvl="2"/>
            <a:r>
              <a:rPr lang="en-US" dirty="0"/>
              <a:t>12.4.2.3 Individual Clinically Significant </a:t>
            </a:r>
            <a:r>
              <a:rPr lang="en-US" dirty="0" smtClean="0"/>
              <a:t>Abnormalities</a:t>
            </a:r>
          </a:p>
          <a:p>
            <a:r>
              <a:rPr lang="en-US" dirty="0" smtClean="0"/>
              <a:t>12.5 Vital Signs, Physical Findings, and Other Safety Observations</a:t>
            </a:r>
          </a:p>
          <a:p>
            <a:r>
              <a:rPr lang="en-US" dirty="0" smtClean="0"/>
              <a:t>12.6 Safety Conclusions</a:t>
            </a:r>
          </a:p>
        </p:txBody>
      </p:sp>
    </p:spTree>
    <p:extLst>
      <p:ext uri="{BB962C8B-B14F-4D97-AF65-F5344CB8AC3E}">
        <p14:creationId xmlns:p14="http://schemas.microsoft.com/office/powerpoint/2010/main" val="413317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efficacy and safety results </a:t>
            </a:r>
            <a:r>
              <a:rPr lang="en-US" dirty="0" smtClean="0"/>
              <a:t>briefly summarized </a:t>
            </a:r>
            <a:r>
              <a:rPr lang="en-US" dirty="0"/>
              <a:t>and </a:t>
            </a:r>
            <a:r>
              <a:rPr lang="en-US" dirty="0" smtClean="0"/>
              <a:t>discussed</a:t>
            </a:r>
          </a:p>
          <a:p>
            <a:r>
              <a:rPr lang="en-US" dirty="0" smtClean="0"/>
              <a:t>Do not introduce </a:t>
            </a:r>
            <a:r>
              <a:rPr lang="en-US" dirty="0"/>
              <a:t>new </a:t>
            </a:r>
            <a:r>
              <a:rPr lang="en-US" dirty="0" smtClean="0"/>
              <a:t>results</a:t>
            </a:r>
            <a:endParaRPr lang="en-US" dirty="0"/>
          </a:p>
          <a:p>
            <a:r>
              <a:rPr lang="en-US" dirty="0" smtClean="0"/>
              <a:t>Identify </a:t>
            </a:r>
            <a:r>
              <a:rPr lang="en-US" dirty="0"/>
              <a:t>any new or unexpected findings, comment on their significance and discuss any potential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Clinical </a:t>
            </a:r>
            <a:r>
              <a:rPr lang="en-US" dirty="0"/>
              <a:t>relevance and importance of the results should </a:t>
            </a:r>
            <a:r>
              <a:rPr lang="en-US" dirty="0" smtClean="0"/>
              <a:t>be </a:t>
            </a:r>
            <a:r>
              <a:rPr lang="en-US" dirty="0"/>
              <a:t>discussed in the light of other existing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Specific </a:t>
            </a:r>
            <a:r>
              <a:rPr lang="en-US" dirty="0"/>
              <a:t>benefits or special precautions required for individual subjects or at-risk groups and any implications for the conduct </a:t>
            </a:r>
            <a:r>
              <a:rPr lang="en-US" dirty="0" smtClean="0"/>
              <a:t>of future studies,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2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14-16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TFGs Referred to but not included in </a:t>
            </a:r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14.1 Demographic Data</a:t>
            </a:r>
          </a:p>
          <a:p>
            <a:pPr lvl="1"/>
            <a:r>
              <a:rPr lang="en-US" dirty="0" smtClean="0"/>
              <a:t>14.2 Efficacy Data</a:t>
            </a:r>
          </a:p>
          <a:p>
            <a:pPr lvl="1"/>
            <a:r>
              <a:rPr lang="en-US" dirty="0" smtClean="0"/>
              <a:t>14.3 Safety Data</a:t>
            </a:r>
          </a:p>
          <a:p>
            <a:r>
              <a:rPr lang="en-US" dirty="0" smtClean="0"/>
              <a:t>15. Reference List</a:t>
            </a:r>
          </a:p>
          <a:p>
            <a:r>
              <a:rPr lang="en-US" dirty="0" smtClean="0"/>
              <a:t>16. Appendices</a:t>
            </a:r>
          </a:p>
          <a:p>
            <a:pPr lvl="1"/>
            <a:r>
              <a:rPr lang="en-US" dirty="0" smtClean="0"/>
              <a:t>16.1 Study Information</a:t>
            </a:r>
          </a:p>
          <a:p>
            <a:pPr lvl="1"/>
            <a:r>
              <a:rPr lang="en-US" dirty="0" smtClean="0"/>
              <a:t>16.2 Patient Data Listings</a:t>
            </a:r>
          </a:p>
          <a:p>
            <a:pPr lvl="1"/>
            <a:r>
              <a:rPr lang="en-US" dirty="0" smtClean="0"/>
              <a:t>16.3 CRFs</a:t>
            </a:r>
          </a:p>
          <a:p>
            <a:pPr lvl="1"/>
            <a:r>
              <a:rPr lang="en-US" dirty="0" smtClean="0"/>
              <a:t>16.4 Individual Patient Data Listings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8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16.1 Study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16.1.1 Protocol and protocol amendments</a:t>
            </a:r>
          </a:p>
          <a:p>
            <a:r>
              <a:rPr lang="en-US" sz="1700" dirty="0"/>
              <a:t>16.1.2 Sample case report form (unique pages only)</a:t>
            </a:r>
          </a:p>
          <a:p>
            <a:r>
              <a:rPr lang="en-US" sz="1700" dirty="0"/>
              <a:t>16.1.3 List of IECs or </a:t>
            </a:r>
            <a:r>
              <a:rPr lang="en-US" sz="1700" dirty="0" smtClean="0"/>
              <a:t>IRBs, information </a:t>
            </a:r>
            <a:r>
              <a:rPr lang="en-US" sz="1700" dirty="0"/>
              <a:t>for patient and sample consent forms</a:t>
            </a:r>
          </a:p>
          <a:p>
            <a:r>
              <a:rPr lang="en-US" sz="1700" dirty="0"/>
              <a:t>16.1.4 List and description of investigators and other important participants in the study, including brief (1 page) CVs or equivalent summaries of training and experience </a:t>
            </a:r>
          </a:p>
          <a:p>
            <a:r>
              <a:rPr lang="en-US" sz="1700" dirty="0"/>
              <a:t>16.1.5 Signatures of principal or coordinating investigator(s) or sponsor’s responsible medical officer, depending on the regulatory authority's requirement</a:t>
            </a:r>
          </a:p>
          <a:p>
            <a:r>
              <a:rPr lang="en-US" sz="1700" dirty="0"/>
              <a:t>16.1.6 Listing of patients receiving test drug(s)/investigational product(s) from specific batches, where more than one batch was </a:t>
            </a:r>
            <a:r>
              <a:rPr lang="en-US" sz="1700" dirty="0" smtClean="0"/>
              <a:t>used</a:t>
            </a:r>
          </a:p>
          <a:p>
            <a:r>
              <a:rPr lang="en-US" sz="1700" dirty="0"/>
              <a:t>16.1.7 </a:t>
            </a:r>
            <a:r>
              <a:rPr lang="en-US" sz="1700" dirty="0" smtClean="0"/>
              <a:t>Randomization </a:t>
            </a:r>
            <a:r>
              <a:rPr lang="en-US" sz="1700" dirty="0"/>
              <a:t>scheme and </a:t>
            </a:r>
            <a:r>
              <a:rPr lang="en-US" sz="1700" dirty="0" smtClean="0"/>
              <a:t>codes</a:t>
            </a:r>
            <a:endParaRPr lang="en-US" sz="1700" dirty="0"/>
          </a:p>
          <a:p>
            <a:r>
              <a:rPr lang="en-US" sz="1700" dirty="0"/>
              <a:t>16.1.8 Audit certificates (if available) </a:t>
            </a:r>
            <a:endParaRPr lang="en-US" sz="1700" dirty="0" smtClean="0"/>
          </a:p>
          <a:p>
            <a:r>
              <a:rPr lang="en-US" sz="1700" dirty="0" smtClean="0"/>
              <a:t>16.1.9 </a:t>
            </a:r>
            <a:r>
              <a:rPr lang="en-US" sz="1700" dirty="0"/>
              <a:t>Documentation of statistical methods</a:t>
            </a:r>
          </a:p>
          <a:p>
            <a:r>
              <a:rPr lang="en-US" sz="1700" dirty="0"/>
              <a:t>16.1.10 Documentation of inter-laboratory </a:t>
            </a:r>
            <a:r>
              <a:rPr lang="en-US" sz="1700" dirty="0" smtClean="0"/>
              <a:t>standardization </a:t>
            </a:r>
            <a:r>
              <a:rPr lang="en-US" sz="1700" dirty="0"/>
              <a:t>methods and quality assurance procedures if used</a:t>
            </a:r>
          </a:p>
          <a:p>
            <a:r>
              <a:rPr lang="en-US" sz="1700" dirty="0"/>
              <a:t>16.1.11 Publications based on the study</a:t>
            </a:r>
          </a:p>
          <a:p>
            <a:r>
              <a:rPr lang="en-US" sz="1700" dirty="0"/>
              <a:t>16.1.12 Important publications referenced in the report</a:t>
            </a:r>
          </a:p>
        </p:txBody>
      </p:sp>
    </p:spTree>
    <p:extLst>
      <p:ext uri="{BB962C8B-B14F-4D97-AF65-F5344CB8AC3E}">
        <p14:creationId xmlns:p14="http://schemas.microsoft.com/office/powerpoint/2010/main" val="413374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16.2 Patient Data Listings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16.2.1 Discontinued patients</a:t>
            </a:r>
          </a:p>
          <a:p>
            <a:r>
              <a:rPr lang="en-US" dirty="0"/>
              <a:t>16.2.2 Protocol deviations</a:t>
            </a:r>
          </a:p>
          <a:p>
            <a:r>
              <a:rPr lang="en-US" dirty="0"/>
              <a:t>16.2.3 Patients excluded from the efficacy analysis</a:t>
            </a:r>
          </a:p>
          <a:p>
            <a:r>
              <a:rPr lang="en-US" dirty="0"/>
              <a:t>16.2.4 Demographic data</a:t>
            </a:r>
          </a:p>
          <a:p>
            <a:r>
              <a:rPr lang="en-US" dirty="0"/>
              <a:t>16.2.5 Compliance and/or drug concentration data (if available)</a:t>
            </a:r>
          </a:p>
          <a:p>
            <a:r>
              <a:rPr lang="en-US" dirty="0"/>
              <a:t>16.2.6 Individual efficacy response data</a:t>
            </a:r>
          </a:p>
          <a:p>
            <a:r>
              <a:rPr lang="en-US" dirty="0"/>
              <a:t>16.2.7 Adverse event listings (each patient)</a:t>
            </a:r>
          </a:p>
          <a:p>
            <a:r>
              <a:rPr lang="en-US" dirty="0"/>
              <a:t>16.2.8. Listing of individual laboratory measurements by patient, when required by regulatory authorities</a:t>
            </a:r>
          </a:p>
        </p:txBody>
      </p:sp>
    </p:spTree>
    <p:extLst>
      <p:ext uri="{BB962C8B-B14F-4D97-AF65-F5344CB8AC3E}">
        <p14:creationId xmlns:p14="http://schemas.microsoft.com/office/powerpoint/2010/main" val="138057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Appendices: additional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Appendices already available in TMF (in </a:t>
            </a:r>
            <a:r>
              <a:rPr lang="en-US" dirty="0"/>
              <a:t>accordance with E6) </a:t>
            </a:r>
            <a:r>
              <a:rPr lang="en-US" dirty="0" smtClean="0"/>
              <a:t>or CTD-based regulatory submission </a:t>
            </a:r>
            <a:r>
              <a:rPr lang="en-US" dirty="0"/>
              <a:t>(in accordance with M4</a:t>
            </a:r>
            <a:r>
              <a:rPr lang="en-US" dirty="0" smtClean="0"/>
              <a:t>) should be referenced accordingly</a:t>
            </a:r>
          </a:p>
          <a:p>
            <a:r>
              <a:rPr lang="en-US" dirty="0" smtClean="0"/>
              <a:t>It is acceptable to add any new appendices if needed, e.g. biomarkers, device details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83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96054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any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feedback/comment/clarification please contact us at </a:t>
            </a:r>
            <a:r>
              <a:rPr lang="en-US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2"/>
              </a:rPr>
              <a:t>PALS@tcs.com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852551" y="3340101"/>
            <a:ext cx="7429552" cy="2908300"/>
            <a:chOff x="1295400" y="2514600"/>
            <a:chExt cx="5181600" cy="3581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2514600"/>
              <a:ext cx="5181600" cy="838200"/>
              <a:chOff x="1295400" y="2514600"/>
              <a:chExt cx="5181600" cy="838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entagon 18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>
                      <a:solidFill>
                        <a:schemeClr val="tx1"/>
                      </a:solidFill>
                    </a:rPr>
                    <a:t>Prepared 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by: </a:t>
                  </a:r>
                </a:p>
              </p:txBody>
            </p:sp>
            <p:sp>
              <p:nvSpPr>
                <p:cNvPr id="13" name="Pentagon 1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21" name="Pentagon 2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295400" y="3429000"/>
              <a:ext cx="5181600" cy="838200"/>
              <a:chOff x="1295400" y="2514600"/>
              <a:chExt cx="5181600" cy="838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entagon 41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Reviewed by: </a:t>
                  </a:r>
                </a:p>
              </p:txBody>
            </p:sp>
            <p:sp>
              <p:nvSpPr>
                <p:cNvPr id="43" name="Pentagon 4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39" name="Pentagon 38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95400" y="4343400"/>
              <a:ext cx="5181600" cy="838200"/>
              <a:chOff x="1295400" y="2514600"/>
              <a:chExt cx="5181600" cy="8382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Approved by: </a:t>
                  </a:r>
                </a:p>
              </p:txBody>
            </p:sp>
            <p:sp>
              <p:nvSpPr>
                <p:cNvPr id="54" name="Pentagon 53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50" name="Pentagon 49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95400" y="5257800"/>
              <a:ext cx="5181600" cy="838200"/>
              <a:chOff x="1295400" y="2514600"/>
              <a:chExt cx="5181600" cy="838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entagon 63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Authorized by: </a:t>
                  </a:r>
                </a:p>
              </p:txBody>
            </p:sp>
            <p:sp>
              <p:nvSpPr>
                <p:cNvPr id="65" name="Pentagon 64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61" name="Pentagon 6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59" name="Rounded Rectangle 58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785786" y="1219200"/>
            <a:ext cx="7514058" cy="1992363"/>
            <a:chOff x="990600" y="3657600"/>
            <a:chExt cx="6811178" cy="2286000"/>
          </a:xfrm>
        </p:grpSpPr>
        <p:sp>
          <p:nvSpPr>
            <p:cNvPr id="68" name="Rounded Rectangle 67"/>
            <p:cNvSpPr/>
            <p:nvPr/>
          </p:nvSpPr>
          <p:spPr>
            <a:xfrm>
              <a:off x="990600" y="53340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90600" y="36576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06499" y="3834384"/>
              <a:ext cx="6431153" cy="19187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DOCUMENT RELEASE NOTICE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XXXX, Version aa.bb, is released for use in Tata Consultancy Services (TCS) with effect from DDMMYY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Training Material is subject to TCS Document Control Procedure. TCS reserves the right to make additions, modifications or alterations to the existing content or release a newer version of this document.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Softcopy of the latest version of the document is available in the ABCDEFG</a:t>
              </a:r>
            </a:p>
            <a:p>
              <a:pPr>
                <a:lnSpc>
                  <a:spcPts val="1600"/>
                </a:lnSpc>
              </a:pPr>
              <a:r>
                <a:rPr lang="en-US" sz="1100" dirty="0" smtClean="0">
                  <a:solidFill>
                    <a:schemeClr val="tx1"/>
                  </a:solidFill>
                </a:rPr>
                <a:t>Comments suggestions </a:t>
              </a:r>
              <a:r>
                <a:rPr lang="en-US" sz="1100" dirty="0">
                  <a:solidFill>
                    <a:schemeClr val="tx1"/>
                  </a:solidFill>
                </a:rPr>
                <a:t>or queries should be addressed to </a:t>
              </a:r>
              <a:r>
                <a:rPr lang="en-US" sz="1100" dirty="0" smtClean="0">
                  <a:solidFill>
                    <a:schemeClr val="tx1"/>
                  </a:solidFill>
                </a:rPr>
                <a:t>PALS@tcs.com.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6946900" y="6592243"/>
            <a:ext cx="2209800" cy="265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Effective Date: DD-</a:t>
            </a:r>
            <a:r>
              <a:rPr lang="en-US" sz="1000" dirty="0" err="1" smtClean="0">
                <a:solidFill>
                  <a:schemeClr val="tx1"/>
                </a:solidFill>
              </a:rPr>
              <a:t>Mmm</a:t>
            </a:r>
            <a:r>
              <a:rPr lang="en-US" sz="1000" dirty="0" smtClean="0">
                <a:solidFill>
                  <a:schemeClr val="tx1"/>
                </a:solidFill>
              </a:rPr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41882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Change/Revision History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9324" y="1143000"/>
          <a:ext cx="883227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065"/>
                <a:gridCol w="674167"/>
                <a:gridCol w="1947594"/>
                <a:gridCol w="2097409"/>
                <a:gridCol w="1123612"/>
                <a:gridCol w="12734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Revision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(DD-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Mmm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indent="0" algn="l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Initial Release 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2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Developed </a:t>
            </a:r>
            <a:r>
              <a:rPr lang="en-US" dirty="0">
                <a:latin typeface="+mn-lt"/>
              </a:rPr>
              <a:t>by ICH Expert Working </a:t>
            </a:r>
            <a:r>
              <a:rPr lang="en-US" dirty="0" smtClean="0">
                <a:latin typeface="+mn-lt"/>
              </a:rPr>
              <a:t>Group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Applicable to European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Union, Japan and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USA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Aim: to develop a CSR that is complete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free from ambiguity, well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organized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and easy to review</a:t>
            </a:r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Provides guidance for structure and content of CSRs, and appendices organization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Aligned with the requirements of Common Technical Documents (CTD), particularly electronic CTD (</a:t>
            </a:r>
            <a:r>
              <a:rPr lang="en-US" dirty="0" err="1" smtClean="0">
                <a:solidFill>
                  <a:srgbClr val="000000"/>
                </a:solidFill>
                <a:latin typeface="+mn-lt"/>
              </a:rPr>
              <a:t>eCTD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Allows flexibility for better representation of study results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Covers therapeutic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, prophylactic or diagnostic agent (referred to herein as drug or treatment)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studies conducted in humans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Does not cover exploratory, and pharmacokinetic 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studies, and studies with combination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products, thereby needs adjustments</a:t>
            </a:r>
          </a:p>
          <a:p>
            <a:endParaRPr lang="en-US" dirty="0" smtClean="0">
              <a:solidFill>
                <a:srgbClr val="000000"/>
              </a:solidFill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9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a complete CSR (1-16)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</a:t>
            </a:r>
            <a:r>
              <a:rPr lang="en-US" dirty="0"/>
              <a:t>description </a:t>
            </a:r>
            <a:endParaRPr lang="en-US" dirty="0" smtClean="0"/>
          </a:p>
          <a:p>
            <a:r>
              <a:rPr lang="en-US" dirty="0" smtClean="0"/>
              <a:t>Clearly explains study design, methods, and study conduct</a:t>
            </a:r>
          </a:p>
          <a:p>
            <a:r>
              <a:rPr lang="en-US" dirty="0" smtClean="0"/>
              <a:t>Statistical </a:t>
            </a:r>
            <a:r>
              <a:rPr lang="en-US" dirty="0"/>
              <a:t>description, </a:t>
            </a:r>
            <a:r>
              <a:rPr lang="en-US" dirty="0" smtClean="0"/>
              <a:t>and analyses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Data outputs: key tables </a:t>
            </a:r>
            <a:r>
              <a:rPr lang="en-US" dirty="0"/>
              <a:t>and figures into the main text of the report, </a:t>
            </a:r>
            <a:r>
              <a:rPr lang="en-US" dirty="0" smtClean="0"/>
              <a:t>and other at </a:t>
            </a:r>
            <a:r>
              <a:rPr lang="en-US" dirty="0"/>
              <a:t>the end of the </a:t>
            </a:r>
            <a:r>
              <a:rPr lang="en-US" dirty="0" smtClean="0"/>
              <a:t>text, allowing replication</a:t>
            </a:r>
          </a:p>
          <a:p>
            <a:r>
              <a:rPr lang="en-US" dirty="0" smtClean="0"/>
              <a:t>Appendices: </a:t>
            </a:r>
          </a:p>
          <a:p>
            <a:pPr lvl="1"/>
            <a:r>
              <a:rPr lang="en-US" dirty="0" smtClean="0"/>
              <a:t>Protocol and sample </a:t>
            </a:r>
            <a:r>
              <a:rPr lang="en-US" dirty="0"/>
              <a:t>case report </a:t>
            </a:r>
            <a:r>
              <a:rPr lang="en-US" dirty="0" smtClean="0"/>
              <a:t>forms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nvestigator </a:t>
            </a:r>
            <a:r>
              <a:rPr lang="en-US" dirty="0"/>
              <a:t>related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related to the test drugs/investigational </a:t>
            </a:r>
            <a:r>
              <a:rPr lang="en-US" dirty="0" smtClean="0"/>
              <a:t>products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statistical </a:t>
            </a:r>
            <a:r>
              <a:rPr lang="en-US" dirty="0" smtClean="0"/>
              <a:t>documentation and outputs</a:t>
            </a:r>
          </a:p>
          <a:p>
            <a:pPr lvl="1"/>
            <a:r>
              <a:rPr lang="en-US" dirty="0" smtClean="0"/>
              <a:t>Related publications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atient </a:t>
            </a:r>
            <a:r>
              <a:rPr lang="en-US" dirty="0"/>
              <a:t>data </a:t>
            </a:r>
            <a:r>
              <a:rPr lang="en-US" dirty="0" smtClean="0"/>
              <a:t>listings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Chance to explain any differences/discrepancies</a:t>
            </a:r>
          </a:p>
          <a:p>
            <a:pPr lvl="1"/>
            <a:r>
              <a:rPr lang="en-US" dirty="0" smtClean="0"/>
              <a:t>Explain and clarify study features that were not well described in protocol</a:t>
            </a:r>
          </a:p>
          <a:p>
            <a:pPr lvl="1"/>
            <a:r>
              <a:rPr lang="en-US" dirty="0" smtClean="0"/>
              <a:t>Changes/differences from actual protocol: deviations and violations</a:t>
            </a:r>
          </a:p>
          <a:p>
            <a:r>
              <a:rPr lang="en-US" dirty="0" smtClean="0"/>
              <a:t>Changes or updates to planned statistical analyses such as interim analyses, post-hoc and/or exploratory analyses</a:t>
            </a:r>
          </a:p>
          <a:p>
            <a:r>
              <a:rPr lang="en-US" dirty="0" smtClean="0"/>
              <a:t>Chance to explain safety events in detail</a:t>
            </a:r>
          </a:p>
          <a:p>
            <a:r>
              <a:rPr lang="en-US" dirty="0" smtClean="0"/>
              <a:t>Chance to explain study population characteristics</a:t>
            </a:r>
          </a:p>
          <a:p>
            <a:r>
              <a:rPr lang="en-US" dirty="0" smtClean="0"/>
              <a:t>Chance to explain any advancements in techniques etc. during the study period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6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what to emphasize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 </a:t>
            </a:r>
            <a:r>
              <a:rPr lang="en-US" dirty="0"/>
              <a:t>and other potentially predictive characteristics of the study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Study sub-groups, and effect and impact</a:t>
            </a:r>
          </a:p>
          <a:p>
            <a:r>
              <a:rPr lang="en-US" dirty="0" smtClean="0"/>
              <a:t>Summarize overall data, add details to key findings, and safety findings</a:t>
            </a:r>
          </a:p>
          <a:p>
            <a:r>
              <a:rPr lang="en-US" dirty="0" smtClean="0"/>
              <a:t>Interpret the results in view of available data</a:t>
            </a:r>
          </a:p>
          <a:p>
            <a:r>
              <a:rPr lang="en-US" dirty="0" smtClean="0"/>
              <a:t>Add explanations for data transformation, and its impact</a:t>
            </a:r>
          </a:p>
          <a:p>
            <a:r>
              <a:rPr lang="en-US" dirty="0" smtClean="0"/>
              <a:t>Explain assumptions, and derived data sets</a:t>
            </a:r>
          </a:p>
          <a:p>
            <a:r>
              <a:rPr lang="en-US" dirty="0" smtClean="0"/>
              <a:t>Simplify complicated statistical outputs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2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Abbreviated reports</a:t>
            </a:r>
          </a:p>
          <a:p>
            <a:pPr lvl="1"/>
            <a:r>
              <a:rPr lang="en-US" dirty="0" smtClean="0"/>
              <a:t>Uncontrolled studies, studies not designed </a:t>
            </a:r>
            <a:r>
              <a:rPr lang="en-US" dirty="0"/>
              <a:t>to establish </a:t>
            </a:r>
            <a:r>
              <a:rPr lang="en-US" dirty="0" smtClean="0"/>
              <a:t>efficacy, seriously </a:t>
            </a:r>
            <a:r>
              <a:rPr lang="en-US" dirty="0"/>
              <a:t>flawed or aborted studies</a:t>
            </a:r>
            <a:endParaRPr lang="en-US" dirty="0" smtClean="0"/>
          </a:p>
          <a:p>
            <a:pPr lvl="1"/>
            <a:r>
              <a:rPr lang="en-US" dirty="0" smtClean="0"/>
              <a:t>Include summarized efficacy results, if applicable but full safety reporting</a:t>
            </a:r>
          </a:p>
          <a:p>
            <a:pPr lvl="1"/>
            <a:r>
              <a:rPr lang="en-US" dirty="0" smtClean="0"/>
              <a:t>Enough detail </a:t>
            </a:r>
            <a:r>
              <a:rPr lang="en-US" dirty="0"/>
              <a:t>of design and results to allow the regulatory authority to determine whether a full report 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In doubt: consult </a:t>
            </a:r>
            <a:r>
              <a:rPr lang="en-US" dirty="0"/>
              <a:t>the regulatory authority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Post-authorization Safety Studies</a:t>
            </a:r>
          </a:p>
          <a:p>
            <a:pPr lvl="1"/>
            <a:r>
              <a:rPr lang="en-US" dirty="0" smtClean="0"/>
              <a:t>May have a slightly different format</a:t>
            </a:r>
          </a:p>
          <a:p>
            <a:pPr lvl="1"/>
            <a:r>
              <a:rPr lang="en-US" dirty="0" smtClean="0"/>
              <a:t>Includes full safety and available efficacy data, as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ICH e3 suggests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walk through CSR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0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Title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title, name of investigational product, indication studied</a:t>
            </a:r>
            <a:endParaRPr lang="en-US" dirty="0"/>
          </a:p>
          <a:p>
            <a:r>
              <a:rPr lang="en-US" dirty="0" smtClean="0"/>
              <a:t>Study design, study phase</a:t>
            </a:r>
          </a:p>
          <a:p>
            <a:r>
              <a:rPr lang="en-US" dirty="0" smtClean="0"/>
              <a:t>Sponsor</a:t>
            </a:r>
            <a:endParaRPr lang="en-US" dirty="0"/>
          </a:p>
          <a:p>
            <a:r>
              <a:rPr lang="en-US" dirty="0" smtClean="0"/>
              <a:t>Protocol </a:t>
            </a:r>
            <a:r>
              <a:rPr lang="en-US" dirty="0"/>
              <a:t>identification (code or number)</a:t>
            </a:r>
          </a:p>
          <a:p>
            <a:r>
              <a:rPr lang="en-US" dirty="0" smtClean="0"/>
              <a:t>Study </a:t>
            </a:r>
            <a:r>
              <a:rPr lang="en-US" dirty="0"/>
              <a:t>initiation date (first patient enrolled, or any other verifiable definition</a:t>
            </a:r>
            <a:r>
              <a:rPr lang="en-US" dirty="0" smtClean="0"/>
              <a:t>), date </a:t>
            </a:r>
            <a:r>
              <a:rPr lang="en-US" dirty="0"/>
              <a:t>of early study termination, if </a:t>
            </a:r>
            <a:r>
              <a:rPr lang="en-US" dirty="0" smtClean="0"/>
              <a:t>any, and study </a:t>
            </a:r>
            <a:r>
              <a:rPr lang="en-US" dirty="0"/>
              <a:t>completion date (last patient completed)</a:t>
            </a:r>
          </a:p>
          <a:p>
            <a:r>
              <a:rPr lang="en-US" dirty="0" smtClean="0"/>
              <a:t>Name </a:t>
            </a:r>
            <a:r>
              <a:rPr lang="en-US" dirty="0"/>
              <a:t>and affiliation of principal or coordinating investigator(s) or sponsor’s responsible medical officer</a:t>
            </a:r>
          </a:p>
          <a:p>
            <a:r>
              <a:rPr lang="en-US" dirty="0" smtClean="0"/>
              <a:t>CSR signatory, and their complete address </a:t>
            </a:r>
          </a:p>
          <a:p>
            <a:r>
              <a:rPr lang="en-US" dirty="0" smtClean="0"/>
              <a:t>Compliance statement (ICH, GCP)</a:t>
            </a:r>
          </a:p>
          <a:p>
            <a:r>
              <a:rPr lang="en-US" dirty="0" smtClean="0"/>
              <a:t>Date </a:t>
            </a:r>
            <a:r>
              <a:rPr lang="en-US" dirty="0"/>
              <a:t>of the </a:t>
            </a:r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9937"/>
      </p:ext>
    </p:extLst>
  </p:cSld>
  <p:clrMapOvr>
    <a:masterClrMapping/>
  </p:clrMapOvr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0x0101000C0AA65B93E28740ADBC3831F31D27FD</ContentTypeId>
    <TemplateUrl xmlns="http://schemas.microsoft.com/sharepoint/v3" xsi:nil="true"/>
    <_SourceUrl xmlns="http://schemas.microsoft.com/sharepoint/v3" xsi:nil="true"/>
    <Editor xmlns="http://schemas.microsoft.com/sharepoint/v3">
      <UserInfo>
        <DisplayName/>
        <AccountId xsi:nil="true"/>
        <AccountType/>
      </UserInfo>
    </Editor>
    <xd_ProgID xmlns="http://schemas.microsoft.com/sharepoint/v3" xsi:nil="true"/>
    <Order xmlns="http://schemas.microsoft.com/sharepoint/v3" xsi:nil="true"/>
    <_SharedFileIndex xmlns="http://schemas.microsoft.com/sharepoint/v3" xsi:nil="true"/>
    <Author0 xmlns="cbd10ab3-8ab6-4ae2-a2c1-1c07dd313c6d" xsi:nil="true"/>
    <MetaInfo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AA65B93E28740ADBC3831F31D27FD" ma:contentTypeVersion="3" ma:contentTypeDescription="Create a new document." ma:contentTypeScope="" ma:versionID="34cc660fff297b57c6a0d8b61198f00b">
  <xsd:schema xmlns:xsd="http://www.w3.org/2001/XMLSchema" xmlns:p="http://schemas.microsoft.com/office/2006/metadata/properties" xmlns:ns1="http://schemas.microsoft.com/sharepoint/v3" xmlns:ns2="cbd10ab3-8ab6-4ae2-a2c1-1c07dd313c6d" targetNamespace="http://schemas.microsoft.com/office/2006/metadata/properties" ma:root="true" ma:fieldsID="4d15b48bb9b2053321e0e6f310b29dfb" ns1:_="" ns2:_="">
    <xsd:import namespace="http://schemas.microsoft.com/sharepoint/v3"/>
    <xsd:import namespace="cbd10ab3-8ab6-4ae2-a2c1-1c07dd313c6d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2:Author0" minOccurs="0"/>
                <xsd:element ref="ns1:Editor" minOccurs="0"/>
                <xsd:element ref="ns1:ID" minOccurs="0"/>
                <xsd:element ref="ns1:Auth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Editor" ma:index="14" nillable="true" ma:displayName="Modified By" ma:list="UserInfo" ma:internalName="Edi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4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5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6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7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8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49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0" nillable="true" ma:displayName="Level" ma:hidden="true" ma:internalName="_Level" ma:readOnly="true">
      <xsd:simpleType>
        <xsd:restriction base="dms:Unknown"/>
      </xsd:simpleType>
    </xsd:element>
    <xsd:element name="_IsCurrentVersion" ma:index="51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6" nillable="true" ma:displayName="UI Version" ma:hidden="true" ma:internalName="_UIVersion" ma:readOnly="true">
      <xsd:simpleType>
        <xsd:restriction base="dms:Unknown"/>
      </xsd:simpleType>
    </xsd:element>
    <xsd:element name="_UIVersionString" ma:index="57" nillable="true" ma:displayName="Version" ma:internalName="_UIVersionString" ma:readOnly="true">
      <xsd:simpleType>
        <xsd:restriction base="dms:Text"/>
      </xsd:simpleType>
    </xsd:element>
    <xsd:element name="InstanceID" ma:index="58" nillable="true" ma:displayName="Instance ID" ma:hidden="true" ma:internalName="InstanceID" ma:readOnly="true">
      <xsd:simpleType>
        <xsd:restriction base="dms:Unknown"/>
      </xsd:simpleType>
    </xsd:element>
    <xsd:element name="Order" ma:index="59" nillable="true" ma:displayName="Order" ma:hidden="true" ma:internalName="Order">
      <xsd:simpleType>
        <xsd:restriction base="dms:Number"/>
      </xsd:simpleType>
    </xsd:element>
    <xsd:element name="GUID" ma:index="60" nillable="true" ma:displayName="GUID" ma:hidden="true" ma:internalName="GUID" ma:readOnly="true">
      <xsd:simpleType>
        <xsd:restriction base="dms:Unknown"/>
      </xsd:simpleType>
    </xsd:element>
    <xsd:element name="WorkflowVersion" ma:index="6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bd10ab3-8ab6-4ae2-a2c1-1c07dd313c6d" elementFormDefault="qualified">
    <xsd:import namespace="http://schemas.microsoft.com/office/2006/documentManagement/types"/>
    <xsd:element name="Author0" ma:index="13" nillable="true" ma:displayName="Author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A88964A-0253-4868-8871-22E54D2CB968}">
  <ds:schemaRefs>
    <ds:schemaRef ds:uri="http://schemas.microsoft.com/office/2006/metadata/properties"/>
    <ds:schemaRef ds:uri="http://schemas.microsoft.com/sharepoint/v3"/>
    <ds:schemaRef ds:uri="cbd10ab3-8ab6-4ae2-a2c1-1c07dd313c6d"/>
  </ds:schemaRefs>
</ds:datastoreItem>
</file>

<file path=customXml/itemProps2.xml><?xml version="1.0" encoding="utf-8"?>
<ds:datastoreItem xmlns:ds="http://schemas.openxmlformats.org/officeDocument/2006/customXml" ds:itemID="{B08297A1-D48E-49FD-8ABE-5814019B69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91E20F-F6A5-4769-B672-60BA029C2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bd10ab3-8ab6-4ae2-a2c1-1c07dd313c6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486</TotalTime>
  <Words>1788</Words>
  <Application>Microsoft Office PowerPoint</Application>
  <PresentationFormat>On-screen Show (4:3)</PresentationFormat>
  <Paragraphs>276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Courier New</vt:lpstr>
      <vt:lpstr>Myriad Pro</vt:lpstr>
      <vt:lpstr>Wingdings</vt:lpstr>
      <vt:lpstr>TCS Template 2012</vt:lpstr>
      <vt:lpstr>Divider 1</vt:lpstr>
      <vt:lpstr>Divider 2</vt:lpstr>
      <vt:lpstr>Divider 3</vt:lpstr>
      <vt:lpstr>Thank You</vt:lpstr>
      <vt:lpstr>ICH E-3 Guidelines and Clinical Study Report Writing</vt:lpstr>
      <vt:lpstr>Agenda</vt:lpstr>
      <vt:lpstr>Overview</vt:lpstr>
      <vt:lpstr>Key Features of a complete CSR (1-16)</vt:lpstr>
      <vt:lpstr>Opportunity</vt:lpstr>
      <vt:lpstr>Data: what to emphasize</vt:lpstr>
      <vt:lpstr>Exceptions</vt:lpstr>
      <vt:lpstr>What does ICH e3 suggests</vt:lpstr>
      <vt:lpstr>1. Title Page</vt:lpstr>
      <vt:lpstr>Synopsis, ToC, and List of Abbreviations (2-4)</vt:lpstr>
      <vt:lpstr>5. Ethics</vt:lpstr>
      <vt:lpstr>6. Investigators and Study Administrative Structure</vt:lpstr>
      <vt:lpstr>Introduction and Objectives (7 and 8)</vt:lpstr>
      <vt:lpstr>9. Investigational Plan</vt:lpstr>
      <vt:lpstr>9. Investigational Plan</vt:lpstr>
      <vt:lpstr>9. Investigational Plan</vt:lpstr>
      <vt:lpstr>Study Subjects, Efficacy Evaluation (10 &amp; 11)</vt:lpstr>
      <vt:lpstr>Sample Patient Disposition Chart</vt:lpstr>
      <vt:lpstr>Sample Patient Disposition Chart: CONSORT </vt:lpstr>
      <vt:lpstr>12. Safety Evaluation</vt:lpstr>
      <vt:lpstr>12. Safety Evaluation</vt:lpstr>
      <vt:lpstr>13. Discussion</vt:lpstr>
      <vt:lpstr>Sections 14-16</vt:lpstr>
      <vt:lpstr>16.1 Study Information</vt:lpstr>
      <vt:lpstr>16.2 Patient Data Listings</vt:lpstr>
      <vt:lpstr>Appendices: additional</vt:lpstr>
      <vt:lpstr>Thank You!</vt:lpstr>
      <vt:lpstr>PowerPoint Presentation</vt:lpstr>
      <vt:lpstr>Change/Revision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Sabarinathan  Narasimhan</cp:lastModifiedBy>
  <cp:revision>59</cp:revision>
  <dcterms:created xsi:type="dcterms:W3CDTF">2012-08-20T12:21:49Z</dcterms:created>
  <dcterms:modified xsi:type="dcterms:W3CDTF">2016-03-10T08:26:38Z</dcterms:modified>
</cp:coreProperties>
</file>