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3" r:id="rId5"/>
    <p:sldMasterId id="2147483675" r:id="rId6"/>
    <p:sldMasterId id="2147483677" r:id="rId7"/>
    <p:sldMasterId id="2147483679" r:id="rId8"/>
  </p:sldMasterIdLst>
  <p:notesMasterIdLst>
    <p:notesMasterId r:id="rId65"/>
  </p:notesMasterIdLst>
  <p:handoutMasterIdLst>
    <p:handoutMasterId r:id="rId66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AC2722F-32F5-4BD5-9033-09B9B2EB6ED8}" type="slidenum">
              <a:rPr lang="en-US" sz="1200" smtClean="0">
                <a:latin typeface="Arial" panose="020B0604020202020204" pitchFamily="34" charset="0"/>
              </a:rPr>
              <a:pPr/>
              <a:t>2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681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803DAEC-76F3-4FE3-80D4-BC77708FD3A0}" type="slidenum">
              <a:rPr lang="en-US" sz="1200" smtClean="0">
                <a:latin typeface="Arial" panose="020B0604020202020204" pitchFamily="34" charset="0"/>
              </a:rPr>
              <a:pPr/>
              <a:t>3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18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B9426D-2F78-49C0-B3E9-26E80171C6D6}" type="slidenum">
              <a:rPr lang="en-US" sz="1200" smtClean="0">
                <a:latin typeface="Arial" panose="020B0604020202020204" pitchFamily="34" charset="0"/>
              </a:rPr>
              <a:pPr/>
              <a:t>4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90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89288E-926F-4E32-A1CF-DBFD24495DCD}" type="slidenum">
              <a:rPr lang="en-US" sz="1200" smtClean="0">
                <a:latin typeface="Arial" panose="020B0604020202020204" pitchFamily="34" charset="0"/>
              </a:rPr>
              <a:pPr/>
              <a:t>5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74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2961-CFEB-43C0-99E5-4F907737D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4E87A-6B3D-4E40-950D-E23A8F031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On Statistical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239000" cy="381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Planning: Bias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defTabSz="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Bias: Any procedure which tends to produce results or conclusions that differ systematically from truth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Caused by prejudice in the planning, conduct, analysis, or interpretation of clinical trials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(e.g., 	subject selection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allocation of subjects to treatments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measurement/evaluation of response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knowledge of measurements)</a:t>
            </a:r>
          </a:p>
        </p:txBody>
      </p:sp>
    </p:spTree>
    <p:extLst>
      <p:ext uri="{BB962C8B-B14F-4D97-AF65-F5344CB8AC3E}">
        <p14:creationId xmlns:p14="http://schemas.microsoft.com/office/powerpoint/2010/main" val="23796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 rtlCol="0">
            <a:noAutofit/>
          </a:bodyPr>
          <a:lstStyle/>
          <a:p>
            <a:pPr marL="6350" indent="-635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Consider a </a:t>
            </a: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single blinded trial 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of a cholesterol  reducing drug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The endpoint is mean percent reduction in LDL cholesterol from baseline 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Since the investigator knows the treatments of patients,  he/she may judge those patients on active drug to have more drug-related side effects. 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Intentionally or unintentionally, the investigator has introduced bias into the study.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350" indent="-635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lt"/>
                <a:cs typeface="Arial" panose="020B0604020202020204" pitchFamily="34" charset="0"/>
              </a:rPr>
              <a:t>Study Planning: Bias</a:t>
            </a:r>
          </a:p>
        </p:txBody>
      </p:sp>
    </p:spTree>
    <p:extLst>
      <p:ext uri="{BB962C8B-B14F-4D97-AF65-F5344CB8AC3E}">
        <p14:creationId xmlns:p14="http://schemas.microsoft.com/office/powerpoint/2010/main" val="29706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Definition: The effect of the treatment cannot be definitively distinguished from an effect that may have been caused by other factors.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Confounding is possible, if: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 Factor has an effect on the outcome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</a:rPr>
              <a:t>				AND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Distribution of patients over the treatment groups is not the same for each level of the factor ("stratum")</a:t>
            </a:r>
          </a:p>
        </p:txBody>
      </p:sp>
    </p:spTree>
    <p:extLst>
      <p:ext uri="{BB962C8B-B14F-4D97-AF65-F5344CB8AC3E}">
        <p14:creationId xmlns:p14="http://schemas.microsoft.com/office/powerpoint/2010/main" val="1345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latin typeface="+mn-lt"/>
              </a:rPr>
              <a:t>Example</a:t>
            </a:r>
            <a:r>
              <a:rPr lang="en-US" sz="2400" dirty="0" smtClean="0">
                <a:latin typeface="+mn-lt"/>
              </a:rPr>
              <a:t>: NIH funded stroke study comparing treatment A to treatment B in preventing stroke.</a:t>
            </a:r>
          </a:p>
        </p:txBody>
      </p:sp>
      <p:graphicFrame>
        <p:nvGraphicFramePr>
          <p:cNvPr id="331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55379"/>
              </p:ext>
            </p:extLst>
          </p:nvPr>
        </p:nvGraphicFramePr>
        <p:xfrm>
          <a:off x="1143000" y="2438400"/>
          <a:ext cx="6705600" cy="2228850"/>
        </p:xfrm>
        <a:graphic>
          <a:graphicData uri="http://schemas.openxmlformats.org/drawingml/2006/table">
            <a:tbl>
              <a:tblPr/>
              <a:tblGrid>
                <a:gridCol w="2209800"/>
                <a:gridCol w="1562100"/>
                <a:gridCol w="1508125"/>
                <a:gridCol w="14255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 (40%)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 (40%)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 (60%)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 (60%)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2390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dirty="0" smtClean="0">
                <a:latin typeface="+mn-lt"/>
              </a:rPr>
              <a:t>Example (cont.)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NIH score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2400" dirty="0" smtClean="0">
                <a:latin typeface="+mn-lt"/>
              </a:rPr>
              <a:t> 10</a:t>
            </a: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+mn-lt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n-lt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NIH score &gt;10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</p:txBody>
      </p:sp>
      <p:graphicFrame>
        <p:nvGraphicFramePr>
          <p:cNvPr id="3328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20031"/>
              </p:ext>
            </p:extLst>
          </p:nvPr>
        </p:nvGraphicFramePr>
        <p:xfrm>
          <a:off x="1066800" y="1828804"/>
          <a:ext cx="6477000" cy="1585209"/>
        </p:xfrm>
        <a:graphic>
          <a:graphicData uri="http://schemas.openxmlformats.org/drawingml/2006/table">
            <a:tbl>
              <a:tblPr/>
              <a:tblGrid>
                <a:gridCol w="1987550"/>
                <a:gridCol w="1655763"/>
                <a:gridCol w="1457325"/>
                <a:gridCol w="137636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(62.5%)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(75%)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(37.5%)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(25%)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55527"/>
              </p:ext>
            </p:extLst>
          </p:nvPr>
        </p:nvGraphicFramePr>
        <p:xfrm>
          <a:off x="1066800" y="4482921"/>
          <a:ext cx="6553200" cy="1600200"/>
        </p:xfrm>
        <a:graphic>
          <a:graphicData uri="http://schemas.openxmlformats.org/drawingml/2006/table">
            <a:tbl>
              <a:tblPr/>
              <a:tblGrid>
                <a:gridCol w="2011363"/>
                <a:gridCol w="1674812"/>
                <a:gridCol w="1724025"/>
                <a:gridCol w="1143000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(25%)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(31.25%)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(75%)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 (68.75%)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457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Confounding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Example (cont.):</a:t>
            </a: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What appears to be no treatment effect is really an effect, but is lost by failing to stratify on NIH score.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Those receiving </a:t>
            </a:r>
            <a:r>
              <a:rPr lang="en-US" sz="2400" dirty="0" err="1" smtClean="0"/>
              <a:t>Trt</a:t>
            </a:r>
            <a:r>
              <a:rPr lang="en-US" sz="2400" dirty="0" smtClean="0"/>
              <a:t> B do better than those on </a:t>
            </a:r>
            <a:r>
              <a:rPr lang="en-US" sz="2400" dirty="0" err="1" smtClean="0"/>
              <a:t>Trt</a:t>
            </a:r>
            <a:r>
              <a:rPr lang="en-US" sz="2400" dirty="0" smtClean="0"/>
              <a:t> A within each NIH stroke group, but unequal A:B sample size ratio creates impression of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21099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 rtlCol="0">
            <a:normAutofit/>
          </a:bodyPr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Ways to control Bias and Confounding:</a:t>
            </a: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Concurrent controls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Blinding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188"/>
            <a:ext cx="8153400" cy="487362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Study Planning: Controlling Bias and Confounding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8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1"/>
            <a:ext cx="73533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Planning: Concurrent Controls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Control group receives control treatment at about the same time as experimental treatment group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Prevents certain types of confounding (e.g., confounding due to time) 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Sets a benchmark response or provides a comparator for the response in the experimental treatment group </a:t>
            </a:r>
          </a:p>
        </p:txBody>
      </p:sp>
    </p:spTree>
    <p:extLst>
      <p:ext uri="{BB962C8B-B14F-4D97-AF65-F5344CB8AC3E}">
        <p14:creationId xmlns:p14="http://schemas.microsoft.com/office/powerpoint/2010/main" val="37098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1"/>
            <a:ext cx="721995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Concurrent Controls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90604"/>
            <a:ext cx="7886700" cy="5186363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Placebo control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‘Gold standard’ for efficacy for a new indication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Easy interpretation, basis for drug registration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Active control (established treatment)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Placebo not ethically acceptable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Efficacy well established in placebo-controlled trials</a:t>
            </a:r>
          </a:p>
        </p:txBody>
      </p:sp>
    </p:spTree>
    <p:extLst>
      <p:ext uri="{BB962C8B-B14F-4D97-AF65-F5344CB8AC3E}">
        <p14:creationId xmlns:p14="http://schemas.microsoft.com/office/powerpoint/2010/main" val="29043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924800" cy="4953000"/>
          </a:xfrm>
        </p:spPr>
        <p:txBody>
          <a:bodyPr rtlCol="0">
            <a:normAutofit lnSpcReduction="10000"/>
          </a:bodyPr>
          <a:lstStyle/>
          <a:p>
            <a:r>
              <a:rPr lang="en-US" sz="2400" dirty="0"/>
              <a:t>Blinding or masking is intended to limit the occurrence of conscious and </a:t>
            </a:r>
            <a:r>
              <a:rPr lang="en-US" sz="2400" dirty="0" smtClean="0"/>
              <a:t>unconscious bias </a:t>
            </a:r>
            <a:r>
              <a:rPr lang="en-US" sz="2400" dirty="0"/>
              <a:t>in the </a:t>
            </a:r>
            <a:r>
              <a:rPr lang="en-US" sz="2400" u="sng" dirty="0"/>
              <a:t>conduct</a:t>
            </a:r>
            <a:r>
              <a:rPr lang="en-US" sz="2400" dirty="0"/>
              <a:t> and </a:t>
            </a:r>
            <a:r>
              <a:rPr lang="en-US" sz="2400" u="sng" dirty="0"/>
              <a:t>interpretation</a:t>
            </a:r>
            <a:r>
              <a:rPr lang="en-US" sz="2400" dirty="0"/>
              <a:t> of a clinical trial arising </a:t>
            </a:r>
            <a:r>
              <a:rPr lang="en-US" sz="2400" dirty="0" smtClean="0"/>
              <a:t>from the </a:t>
            </a:r>
            <a:r>
              <a:rPr lang="en-US" sz="2400" dirty="0"/>
              <a:t>influence </a:t>
            </a:r>
            <a:r>
              <a:rPr lang="en-US" sz="2400" dirty="0" smtClean="0"/>
              <a:t>which the </a:t>
            </a:r>
            <a:r>
              <a:rPr lang="en-US" sz="2400" dirty="0"/>
              <a:t>knowledge of treatment may have </a:t>
            </a:r>
            <a:r>
              <a:rPr lang="en-US" sz="2400" dirty="0" smtClean="0"/>
              <a:t>on: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ecruitment </a:t>
            </a:r>
            <a:r>
              <a:rPr lang="en-US" dirty="0"/>
              <a:t>and allocation of </a:t>
            </a:r>
            <a:r>
              <a:rPr lang="en-US" dirty="0" smtClean="0"/>
              <a:t>subjects</a:t>
            </a:r>
            <a:r>
              <a:rPr lang="en-US" dirty="0"/>
              <a:t> </a:t>
            </a:r>
            <a:r>
              <a:rPr lang="en-US" dirty="0" smtClean="0"/>
              <a:t>and their subsequent care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ttitudes </a:t>
            </a:r>
            <a:r>
              <a:rPr lang="en-US" dirty="0"/>
              <a:t>of subjects to the </a:t>
            </a:r>
            <a:r>
              <a:rPr lang="en-US" dirty="0" smtClean="0"/>
              <a:t>treatments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ssessment </a:t>
            </a:r>
            <a:r>
              <a:rPr lang="en-US" dirty="0"/>
              <a:t>of endpoints,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andling </a:t>
            </a:r>
            <a:r>
              <a:rPr lang="en-US" dirty="0"/>
              <a:t>of withdrawals, the exclusion of data from analysis,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essential </a:t>
            </a:r>
            <a:r>
              <a:rPr lang="en-US" sz="2400" dirty="0"/>
              <a:t>aim is to prevent identification of the treatments until all such opportunities </a:t>
            </a:r>
            <a:r>
              <a:rPr lang="en-US" sz="2400" dirty="0" smtClean="0"/>
              <a:t>for bias </a:t>
            </a:r>
            <a:r>
              <a:rPr lang="en-US" sz="2400" dirty="0"/>
              <a:t>have passed.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4"/>
            <a:ext cx="7886700" cy="24447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Objectives and Hypotheses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029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Define objectives of the study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State hypotheses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Specific statements about the effects of the treatment(s) being tested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Requires clinical and statistical input. Criteria for successful trial must be pre-defined based on scientific rational and must be convincing to a regulatory agency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Choose primary objective and hypothesis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Study can be designed well to answer one question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Primary question dictates the optimal design and sample size of the trial </a:t>
            </a:r>
          </a:p>
        </p:txBody>
      </p:sp>
    </p:spTree>
    <p:extLst>
      <p:ext uri="{BB962C8B-B14F-4D97-AF65-F5344CB8AC3E}">
        <p14:creationId xmlns:p14="http://schemas.microsoft.com/office/powerpoint/2010/main" val="32091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382000" cy="5105400"/>
          </a:xfrm>
        </p:spPr>
        <p:txBody>
          <a:bodyPr rtlCol="0">
            <a:normAutofit fontScale="92500" lnSpcReduction="20000"/>
          </a:bodyPr>
          <a:lstStyle/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Single Blinding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subject does not know which treatment he/she was  given. The investigator knows.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Possible bias in data collection and assessment. </a:t>
            </a:r>
          </a:p>
          <a:p>
            <a:pPr marL="360000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Double Blinding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investigator and subject do not know which treatment the subject was given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This level of blinding is maintained throughout the conduct of the trial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When the data are cleaned to an acceptable level of quality, will appropriate personnel be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unblinded</a:t>
            </a:r>
            <a:endParaRPr lang="en-US" dirty="0" smtClean="0">
              <a:latin typeface="+mn-lt"/>
              <a:cs typeface="Arial" panose="020B0604020202020204" pitchFamily="34" charset="0"/>
            </a:endParaRP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Sometimes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bioanalytical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scientist, auditors or personnel handling SAE reporting may need to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unblind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subject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sponsor should have SOP to guard against inappropriate dissemination of treatment codes.</a:t>
            </a:r>
          </a:p>
        </p:txBody>
      </p:sp>
    </p:spTree>
    <p:extLst>
      <p:ext uri="{BB962C8B-B14F-4D97-AF65-F5344CB8AC3E}">
        <p14:creationId xmlns:p14="http://schemas.microsoft.com/office/powerpoint/2010/main" val="7570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1000" cy="5105400"/>
          </a:xfrm>
        </p:spPr>
        <p:txBody>
          <a:bodyPr rtlCol="0">
            <a:normAutofit fontScale="92500" lnSpcReduction="10000"/>
          </a:bodyPr>
          <a:lstStyle/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Difficulties in achieving the double-blind ideal can arise:</a:t>
            </a:r>
          </a:p>
          <a:p>
            <a:pPr marL="760050" lvl="1" indent="-360000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+mn-lt"/>
                <a:cs typeface="Arial" panose="020B0604020202020204" pitchFamily="34" charset="0"/>
              </a:rPr>
              <a:t>Treatment may be of a completely different nature, e.g., surgery and drug therapy</a:t>
            </a:r>
          </a:p>
          <a:p>
            <a:pPr marL="760050" lvl="1" indent="-360000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+mn-lt"/>
                <a:cs typeface="Arial" panose="020B0604020202020204" pitchFamily="34" charset="0"/>
              </a:rPr>
              <a:t>Two drugs may have different formulations – partial solution to this “Double Dummy” technique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600" dirty="0" smtClean="0">
                <a:latin typeface="+mn-lt"/>
                <a:cs typeface="Arial" panose="020B0604020202020204" pitchFamily="34" charset="0"/>
              </a:rPr>
              <a:t>Double-blind nature may be partially compromised by apparent treatment induced effect. For example, immunosuppressive drug may reduce the lymphocyte counts dramatically </a:t>
            </a:r>
          </a:p>
          <a:p>
            <a:r>
              <a:rPr lang="en-US" sz="2600" dirty="0"/>
              <a:t>If a double-blind trial is not feasible, then the single-blind option should be </a:t>
            </a:r>
            <a:r>
              <a:rPr lang="en-US" sz="2600" dirty="0" smtClean="0"/>
              <a:t>considered</a:t>
            </a:r>
            <a:endParaRPr lang="en-US" sz="2600" dirty="0"/>
          </a:p>
          <a:p>
            <a:r>
              <a:rPr lang="en-US" sz="2600" dirty="0"/>
              <a:t>In some cases only an open-label trial is practically or ethically possible.</a:t>
            </a:r>
            <a:endParaRPr lang="en-US" sz="26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1"/>
            <a:ext cx="729615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Randomization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229600" cy="5105400"/>
          </a:xfrm>
        </p:spPr>
        <p:txBody>
          <a:bodyPr/>
          <a:lstStyle/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 introduces a deliberate element of chance into treatment allocation</a:t>
            </a:r>
          </a:p>
          <a:p>
            <a:pPr marL="358775" lvl="1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u="sng" dirty="0">
                <a:latin typeface="+mn-lt"/>
              </a:rPr>
              <a:t>Purpose</a:t>
            </a:r>
            <a:r>
              <a:rPr lang="en-US" sz="2400" dirty="0">
                <a:latin typeface="+mn-lt"/>
              </a:rPr>
              <a:t>: to balance groups on both observed and unobserved </a:t>
            </a:r>
            <a:r>
              <a:rPr lang="en-US" sz="2400" dirty="0" smtClean="0">
                <a:latin typeface="+mn-lt"/>
              </a:rPr>
              <a:t>factors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Measured and unknown prognostic factors will balance out among the treatment groups</a:t>
            </a:r>
          </a:p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Any observed effect in the response can be attributed to the treatment because the only systematic difference in the groups is the treatment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In </a:t>
            </a:r>
            <a:r>
              <a:rPr lang="en-US" sz="2400" dirty="0" smtClean="0">
                <a:latin typeface="+mn-lt"/>
              </a:rPr>
              <a:t>multicenter trials, a </a:t>
            </a:r>
            <a:r>
              <a:rPr lang="en-US" sz="2400" dirty="0">
                <a:latin typeface="+mn-lt"/>
              </a:rPr>
              <a:t>separate random scheme for each </a:t>
            </a:r>
            <a:r>
              <a:rPr lang="en-US" sz="2400" dirty="0" smtClean="0">
                <a:latin typeface="+mn-lt"/>
              </a:rPr>
              <a:t>center should be available, </a:t>
            </a:r>
            <a:r>
              <a:rPr lang="en-US" sz="2400" dirty="0">
                <a:latin typeface="+mn-lt"/>
              </a:rPr>
              <a:t>i.e. </a:t>
            </a:r>
            <a:r>
              <a:rPr lang="en-US" sz="2400" dirty="0" smtClean="0">
                <a:latin typeface="+mn-lt"/>
              </a:rPr>
              <a:t>to stratify </a:t>
            </a:r>
            <a:r>
              <a:rPr lang="en-US" sz="2400" dirty="0">
                <a:latin typeface="+mn-lt"/>
              </a:rPr>
              <a:t>by </a:t>
            </a:r>
            <a:r>
              <a:rPr lang="en-US" sz="2400" dirty="0" smtClean="0">
                <a:latin typeface="+mn-lt"/>
              </a:rPr>
              <a:t>center </a:t>
            </a:r>
            <a:r>
              <a:rPr lang="en-US" sz="2400" dirty="0">
                <a:latin typeface="+mn-lt"/>
              </a:rPr>
              <a:t>or to allocate several whole blocks to each </a:t>
            </a:r>
            <a:r>
              <a:rPr lang="en-US" sz="2400" dirty="0" smtClean="0">
                <a:latin typeface="+mn-lt"/>
              </a:rPr>
              <a:t>center.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6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1"/>
            <a:ext cx="729615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Randomization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229600" cy="5105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</a:t>
            </a:r>
            <a:r>
              <a:rPr lang="en-US" sz="2400" dirty="0" smtClean="0"/>
              <a:t>tratification </a:t>
            </a:r>
            <a:r>
              <a:rPr lang="en-US" sz="2400" dirty="0"/>
              <a:t>by important prognostic factors measured at baseline (e.g. severity </a:t>
            </a:r>
            <a:r>
              <a:rPr lang="en-US" sz="2400" dirty="0" smtClean="0"/>
              <a:t>of disease</a:t>
            </a:r>
            <a:r>
              <a:rPr lang="en-US" sz="2400" dirty="0"/>
              <a:t>, age, sex, etc.) may sometimes be valuable </a:t>
            </a:r>
            <a:r>
              <a:rPr lang="en-US" sz="2400" dirty="0" smtClean="0"/>
              <a:t>to </a:t>
            </a:r>
            <a:r>
              <a:rPr lang="en-US" sz="2400" dirty="0"/>
              <a:t>promote </a:t>
            </a:r>
            <a:r>
              <a:rPr lang="en-US" sz="2400" dirty="0" smtClean="0"/>
              <a:t>balanced allocation </a:t>
            </a:r>
            <a:r>
              <a:rPr lang="en-US" sz="2400" dirty="0"/>
              <a:t>within </a:t>
            </a:r>
            <a:r>
              <a:rPr lang="en-US" sz="2400" dirty="0" smtClean="0"/>
              <a:t>strata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use of </a:t>
            </a:r>
            <a:r>
              <a:rPr lang="en-US" sz="2400" dirty="0" smtClean="0"/>
              <a:t>more than </a:t>
            </a:r>
            <a:r>
              <a:rPr lang="en-US" sz="2400" dirty="0"/>
              <a:t>two or three stratification factors is rarely necessary, is less successful at </a:t>
            </a:r>
            <a:r>
              <a:rPr lang="en-US" sz="2400" dirty="0" smtClean="0"/>
              <a:t>achieving balance </a:t>
            </a:r>
            <a:r>
              <a:rPr lang="en-US" sz="2400" dirty="0"/>
              <a:t>and is logistically </a:t>
            </a:r>
            <a:r>
              <a:rPr lang="en-US" sz="2400" dirty="0" smtClean="0"/>
              <a:t>troublesome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dynamic allocation procedure </a:t>
            </a:r>
            <a:r>
              <a:rPr lang="en-US" sz="2400" dirty="0" smtClean="0"/>
              <a:t>may </a:t>
            </a:r>
            <a:r>
              <a:rPr lang="en-US" sz="2400" dirty="0"/>
              <a:t>help to achieve balance across a number of stratification factors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Factors </a:t>
            </a:r>
            <a:r>
              <a:rPr lang="en-US" sz="2400" dirty="0"/>
              <a:t>on which </a:t>
            </a:r>
            <a:r>
              <a:rPr lang="en-US" sz="2400" dirty="0" smtClean="0"/>
              <a:t>randomization </a:t>
            </a:r>
            <a:r>
              <a:rPr lang="en-US" sz="2400" dirty="0"/>
              <a:t>has </a:t>
            </a:r>
            <a:r>
              <a:rPr lang="en-US" sz="2400" dirty="0" smtClean="0"/>
              <a:t>been stratified </a:t>
            </a:r>
            <a:r>
              <a:rPr lang="en-US" sz="2400" dirty="0"/>
              <a:t>should be accounted for later in the analysis.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1"/>
            <a:ext cx="729615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Study Designs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4"/>
            <a:ext cx="7886700" cy="48053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+mn-lt"/>
                <a:cs typeface="Arial" panose="020B0604020202020204" pitchFamily="34" charset="0"/>
              </a:rPr>
              <a:t>Select a study design which will allow us to draw valid statistical conclusions from the data (i.e., avoids bias and confounding)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sz="2400" dirty="0" smtClean="0">
                <a:latin typeface="+mn-lt"/>
                <a:cs typeface="Arial" panose="020B0604020202020204" pitchFamily="34" charset="0"/>
              </a:rPr>
              <a:t>Two common study designs are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Parallel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366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1"/>
            <a:ext cx="729615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Parallel Group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Designs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833437"/>
            <a:ext cx="7886700" cy="523398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3060553"/>
            <a:ext cx="175260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40000"/>
                <a:lumOff val="60000"/>
                <a:alpha val="79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Participants screened for entry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3886200"/>
            <a:ext cx="609600" cy="15240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1524000"/>
            <a:ext cx="609600" cy="15240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8" name="Right Arrow 7"/>
          <p:cNvSpPr/>
          <p:nvPr/>
        </p:nvSpPr>
        <p:spPr>
          <a:xfrm rot="19216494">
            <a:off x="3008313" y="2687642"/>
            <a:ext cx="1477962" cy="409575"/>
          </a:xfrm>
          <a:prstGeom prst="rightArrow">
            <a:avLst/>
          </a:prstGeo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417752">
            <a:off x="2994027" y="3940175"/>
            <a:ext cx="1482725" cy="376238"/>
          </a:xfrm>
          <a:prstGeom prst="rightArrow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53000" y="2209800"/>
            <a:ext cx="12954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953000" y="4419600"/>
            <a:ext cx="12954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0"/>
            <a:ext cx="609600" cy="15240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6813" y="3886200"/>
            <a:ext cx="609600" cy="15240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600200" y="5456886"/>
            <a:ext cx="54864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75413" y="5680120"/>
            <a:ext cx="76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1" dirty="0">
                <a:latin typeface="+mn-lt"/>
              </a:rPr>
              <a:t>Time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5614992"/>
            <a:ext cx="276" cy="4211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71963" y="5618165"/>
            <a:ext cx="0" cy="4179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6813" y="5618170"/>
            <a:ext cx="0" cy="4179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96096" y="5697537"/>
            <a:ext cx="152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Screening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048276" y="5697537"/>
            <a:ext cx="11427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Baseline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50913" y="5697537"/>
            <a:ext cx="1828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3977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Crossover Designs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66800" y="4"/>
            <a:ext cx="7620000" cy="70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9pPr>
          </a:lstStyle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5799" y="2819402"/>
            <a:ext cx="1448523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40000"/>
                <a:lumOff val="60000"/>
                <a:alpha val="79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Participants screened for entry criteria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6999" y="3695700"/>
            <a:ext cx="609600" cy="16383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1524000"/>
            <a:ext cx="609600" cy="14478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16" name="Right Arrow 15"/>
          <p:cNvSpPr/>
          <p:nvPr/>
        </p:nvSpPr>
        <p:spPr>
          <a:xfrm rot="19216494">
            <a:off x="2212975" y="2938467"/>
            <a:ext cx="452438" cy="409575"/>
          </a:xfrm>
          <a:prstGeom prst="rightArrow">
            <a:avLst/>
          </a:prstGeom>
          <a:solidFill>
            <a:srgbClr val="0063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417752">
            <a:off x="2200275" y="3532191"/>
            <a:ext cx="458788" cy="376237"/>
          </a:xfrm>
          <a:prstGeom prst="rightArrow">
            <a:avLst/>
          </a:prstGeom>
          <a:solidFill>
            <a:srgbClr val="55A5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276600" y="2133600"/>
            <a:ext cx="685800" cy="381000"/>
          </a:xfrm>
          <a:prstGeom prst="rightArrow">
            <a:avLst/>
          </a:prstGeom>
          <a:solidFill>
            <a:srgbClr val="006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76600" y="4343400"/>
            <a:ext cx="685800" cy="381000"/>
          </a:xfrm>
          <a:prstGeom prst="rightArrow">
            <a:avLst/>
          </a:prstGeom>
          <a:solidFill>
            <a:srgbClr val="55A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2400" y="1524000"/>
            <a:ext cx="609600" cy="14478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Assess Endpoint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2400" y="3695700"/>
            <a:ext cx="609600" cy="16383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77000" y="3695700"/>
            <a:ext cx="609600" cy="16383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77000" y="1524000"/>
            <a:ext cx="609600" cy="14478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086600" y="2057400"/>
            <a:ext cx="685800" cy="381000"/>
          </a:xfrm>
          <a:prstGeom prst="rightArrow">
            <a:avLst/>
          </a:prstGeom>
          <a:solidFill>
            <a:srgbClr val="55A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086600" y="4267200"/>
            <a:ext cx="685800" cy="381000"/>
          </a:xfrm>
          <a:prstGeom prst="rightArrow">
            <a:avLst/>
          </a:prstGeom>
          <a:solidFill>
            <a:srgbClr val="006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72400" y="1524000"/>
            <a:ext cx="609600" cy="14478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72400" y="3695700"/>
            <a:ext cx="609600" cy="16383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3000692">
            <a:off x="4311580" y="2999778"/>
            <a:ext cx="2501815" cy="376238"/>
          </a:xfrm>
          <a:prstGeom prst="rightArrow">
            <a:avLst/>
          </a:prstGeom>
          <a:solidFill>
            <a:srgbClr val="0063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8788932">
            <a:off x="4416902" y="3316885"/>
            <a:ext cx="2354262" cy="425450"/>
          </a:xfrm>
          <a:prstGeom prst="rightArrow">
            <a:avLst/>
          </a:prstGeom>
          <a:solidFill>
            <a:srgbClr val="55A5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900" y="5622701"/>
            <a:ext cx="78486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6199010" y="6002116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62000" y="5828774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Screening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849451" y="5797644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Treatment (</a:t>
            </a:r>
            <a:r>
              <a:rPr lang="en-US" b="1" dirty="0" smtClean="0"/>
              <a:t>Period </a:t>
            </a:r>
            <a:r>
              <a:rPr lang="en-US" b="1" dirty="0"/>
              <a:t>1)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572000" y="5828172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{Washout}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82788" y="5767590"/>
            <a:ext cx="0" cy="4310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47079" y="5793351"/>
            <a:ext cx="19920" cy="4053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057400" y="5809446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B/L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4247861" y="6012324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888289" y="6058462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585393" y="5797644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Treatment </a:t>
            </a:r>
            <a:r>
              <a:rPr lang="en-US" b="1"/>
              <a:t>(</a:t>
            </a:r>
            <a:r>
              <a:rPr lang="en-US" b="1" smtClean="0"/>
              <a:t>Period </a:t>
            </a:r>
            <a:r>
              <a:rPr lang="en-US" b="1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144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29" grpId="0" animBg="1"/>
      <p:bldP spid="34" grpId="0" animBg="1"/>
      <p:bldP spid="35" grpId="0" animBg="1"/>
      <p:bldP spid="38" grpId="0"/>
      <p:bldP spid="39" grpId="0"/>
      <p:bldP spid="40" grpId="0"/>
      <p:bldP spid="43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Crossover Designs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90604"/>
            <a:ext cx="7886700" cy="518636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Each subject is randomized to a sequence of treatments with a wash-out period between treatments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Each subject serves as his/her own control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Eliminates between-subject variation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3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3"/>
            <a:ext cx="7543800" cy="57129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Crossover Designs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Needs smaller sample size than parallel designs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Wash-out period needs to be long enough so that there is no carryover effect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Not appropriate when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Treatment period is long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Treatment intended to be curative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Washout period is long (drugs with long half-life)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Carryover exists</a:t>
            </a:r>
          </a:p>
        </p:txBody>
      </p:sp>
    </p:spTree>
    <p:extLst>
      <p:ext uri="{BB962C8B-B14F-4D97-AF65-F5344CB8AC3E}">
        <p14:creationId xmlns:p14="http://schemas.microsoft.com/office/powerpoint/2010/main" val="37135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Designs</a:t>
            </a:r>
          </a:p>
        </p:txBody>
      </p:sp>
      <p:graphicFrame>
        <p:nvGraphicFramePr>
          <p:cNvPr id="34406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64929547"/>
              </p:ext>
            </p:extLst>
          </p:nvPr>
        </p:nvGraphicFramePr>
        <p:xfrm>
          <a:off x="685800" y="1447801"/>
          <a:ext cx="7772400" cy="4267198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897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Parallel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Crossover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Length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Sample Size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Larger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Smaller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 of Estimates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Less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Endpoints/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Diseases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Most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85800" y="1447800"/>
            <a:ext cx="77724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5800" y="1447800"/>
            <a:ext cx="0" cy="434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85800" y="5715000"/>
            <a:ext cx="777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58200" y="1447800"/>
            <a:ext cx="0" cy="426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Objectives and Hypotheses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56554" y="990600"/>
            <a:ext cx="7772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Superiority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To show test drug is better than control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Most Phase II/III drug trials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endParaRPr lang="en-US" dirty="0" smtClean="0">
              <a:latin typeface="+mn-lt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Non-inferiority/equivalence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To show test drug is no worse than or similar to marketed drug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New drug has additional advantages compared to marketed drug (safety, cost, etc.)</a:t>
            </a:r>
          </a:p>
        </p:txBody>
      </p:sp>
    </p:spTree>
    <p:extLst>
      <p:ext uri="{BB962C8B-B14F-4D97-AF65-F5344CB8AC3E}">
        <p14:creationId xmlns:p14="http://schemas.microsoft.com/office/powerpoint/2010/main" val="1041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Statistics Input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dirty="0" smtClean="0"/>
          </a:p>
          <a:p>
            <a:pPr eaLnBrk="1" hangingPunct="1"/>
            <a:r>
              <a:rPr lang="en-US" sz="2400" dirty="0" smtClean="0">
                <a:latin typeface="+mn-lt"/>
              </a:rPr>
              <a:t>Statistical testing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Type I &amp; II errors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Power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39739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 smtClean="0"/>
              <a:t>Study Planning: Statistical Testing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09602" y="914400"/>
            <a:ext cx="8109397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We don’t know the truth about the experimental drug if it is effective or not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we conduct a </a:t>
            </a:r>
            <a:r>
              <a:rPr lang="en-US" sz="2400" dirty="0"/>
              <a:t>p</a:t>
            </a:r>
            <a:r>
              <a:rPr lang="en-US" sz="2400" dirty="0" smtClean="0"/>
              <a:t>lacebo control clinical trial and perform a statistical test using the data from the trial to make a decision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We set two hypotheses, null and alternative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/>
              <a:t>Null Hypothesis</a:t>
            </a:r>
            <a:r>
              <a:rPr lang="en-US" sz="2400" dirty="0" smtClean="0"/>
              <a:t> 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: No difference between experimental drug and Placebo 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/>
              <a:t>Alternative Hypothesis</a:t>
            </a:r>
            <a:r>
              <a:rPr lang="en-US" sz="2400" dirty="0" smtClean="0"/>
              <a:t>  H</a:t>
            </a:r>
            <a:r>
              <a:rPr lang="en-US" sz="2400" baseline="-15000" dirty="0"/>
              <a:t>A</a:t>
            </a:r>
            <a:r>
              <a:rPr lang="en-US" sz="2400" dirty="0" smtClean="0"/>
              <a:t>: The experimental drug is better than Placebo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Strategy is to assume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 (e.g., drug not effective) is true until “proven” otherwise </a:t>
            </a:r>
          </a:p>
        </p:txBody>
      </p:sp>
      <p:graphicFrame>
        <p:nvGraphicFramePr>
          <p:cNvPr id="8909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812729"/>
              </p:ext>
            </p:extLst>
          </p:nvPr>
        </p:nvGraphicFramePr>
        <p:xfrm>
          <a:off x="4800600" y="5829300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1752600" imgH="1600200" progId="MS_ClipArt_Gallery.2">
                  <p:embed/>
                </p:oleObj>
              </mc:Choice>
              <mc:Fallback>
                <p:oleObj name="Clip" r:id="rId3" imgW="1752600" imgH="1600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829300"/>
                        <a:ext cx="114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Statistical Testing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Decision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Reject the hypothesis of no treatment difference if the chance of obtaining trial data has a small probability, assuming there’s no treatment difference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We could make 2 types of errors with the decision: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Type I error (false positive)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Type II error (false negative)</a:t>
            </a:r>
          </a:p>
        </p:txBody>
      </p:sp>
    </p:spTree>
    <p:extLst>
      <p:ext uri="{BB962C8B-B14F-4D97-AF65-F5344CB8AC3E}">
        <p14:creationId xmlns:p14="http://schemas.microsoft.com/office/powerpoint/2010/main" val="2320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Type I Error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sz="2400" u="sng" dirty="0" smtClean="0"/>
              <a:t>Type I error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α</a:t>
            </a:r>
            <a:r>
              <a:rPr lang="en-US" sz="2400" dirty="0" smtClean="0"/>
              <a:t> = probability of Type I error (false positive)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   = probability of concluding that the drug works but the 	truth is that drug doesn’t work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16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Type II Error and Power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0100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 smtClean="0"/>
              <a:t>Type II error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	 </a:t>
            </a:r>
            <a:r>
              <a:rPr lang="el-GR" sz="2400" dirty="0" smtClean="0"/>
              <a:t>β</a:t>
            </a:r>
            <a:r>
              <a:rPr lang="en-US" sz="2400" dirty="0" smtClean="0"/>
              <a:t> = probability of Type II error (false negative)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   	    = probability of concluding that the experimental 	drug doesn’t work, but the truth is experimental 	drug works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 smtClean="0"/>
              <a:t>Power</a:t>
            </a:r>
            <a:r>
              <a:rPr lang="en-US" sz="2400" dirty="0" smtClean="0"/>
              <a:t> (= 1- </a:t>
            </a:r>
            <a:r>
              <a:rPr lang="el-GR" sz="2400" dirty="0" smtClean="0"/>
              <a:t>β</a:t>
            </a:r>
            <a:r>
              <a:rPr lang="en-US" sz="2400" dirty="0" smtClean="0"/>
              <a:t> )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	= probability of correctly concluding that the drug works</a:t>
            </a:r>
          </a:p>
        </p:txBody>
      </p:sp>
    </p:spTree>
    <p:extLst>
      <p:ext uri="{BB962C8B-B14F-4D97-AF65-F5344CB8AC3E}">
        <p14:creationId xmlns:p14="http://schemas.microsoft.com/office/powerpoint/2010/main" val="26737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457200"/>
          </a:xfrm>
        </p:spPr>
        <p:txBody>
          <a:bodyPr/>
          <a:lstStyle/>
          <a:p>
            <a:pPr eaLnBrk="1" hangingPunct="1"/>
            <a:r>
              <a:rPr lang="en-US" dirty="0" smtClean="0"/>
              <a:t>Study Planning: Type I &amp; II Errors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483" y="1143000"/>
            <a:ext cx="7700963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800" b="1" dirty="0" smtClean="0"/>
              <a:t>	</a:t>
            </a:r>
            <a:r>
              <a:rPr lang="en-US" sz="2400" b="1" dirty="0" smtClean="0"/>
              <a:t>					</a:t>
            </a:r>
            <a:r>
              <a:rPr lang="en-US" sz="2400" b="1" u="sng" dirty="0" smtClean="0"/>
              <a:t>Truth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		Drug 	       Drug not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		effective     </a:t>
            </a:r>
            <a:r>
              <a:rPr lang="en-US" sz="2400" dirty="0" err="1" smtClean="0"/>
              <a:t>effective</a:t>
            </a:r>
            <a:r>
              <a:rPr lang="en-US" sz="2400" dirty="0" smtClean="0"/>
              <a:t> 						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Trial</a:t>
            </a:r>
            <a:r>
              <a:rPr lang="en-US" sz="2400" dirty="0" smtClean="0"/>
              <a:t>		Positive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Results</a:t>
            </a:r>
            <a:r>
              <a:rPr lang="en-US" sz="2400" dirty="0" smtClean="0"/>
              <a:t>	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Negative</a:t>
            </a:r>
          </a:p>
          <a:p>
            <a:pPr eaLnBrk="1" hangingPunct="1">
              <a:buFont typeface="Monotype Sorts" pitchFamily="2" charset="2"/>
              <a:buNone/>
            </a:pPr>
            <a:endParaRPr lang="en-US" sz="28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800" b="1" dirty="0" smtClean="0"/>
          </a:p>
        </p:txBody>
      </p:sp>
      <p:graphicFrame>
        <p:nvGraphicFramePr>
          <p:cNvPr id="35021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3717144"/>
              </p:ext>
            </p:extLst>
          </p:nvPr>
        </p:nvGraphicFramePr>
        <p:xfrm>
          <a:off x="4234198" y="2667000"/>
          <a:ext cx="3462002" cy="2209800"/>
        </p:xfrm>
        <a:graphic>
          <a:graphicData uri="http://schemas.openxmlformats.org/drawingml/2006/table">
            <a:tbl>
              <a:tblPr/>
              <a:tblGrid>
                <a:gridCol w="1731001"/>
                <a:gridCol w="1731001"/>
              </a:tblGrid>
              <a:tr h="1130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</a:rPr>
                        <a:t>Correct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</a:rPr>
                        <a:t>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0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ChangeArrowheads="1"/>
          </p:cNvSpPr>
          <p:nvPr/>
        </p:nvSpPr>
        <p:spPr bwMode="auto">
          <a:xfrm>
            <a:off x="1150938" y="228603"/>
            <a:ext cx="730726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1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Study Planning: </a:t>
            </a:r>
            <a:r>
              <a:rPr kumimoji="1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Type </a:t>
            </a:r>
            <a:r>
              <a:rPr kumimoji="1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 and Type II Errors</a:t>
            </a:r>
          </a:p>
        </p:txBody>
      </p:sp>
      <p:sp>
        <p:nvSpPr>
          <p:cNvPr id="94213" name="Rectangle 3"/>
          <p:cNvSpPr>
            <a:spLocks noChangeArrowheads="1"/>
          </p:cNvSpPr>
          <p:nvPr/>
        </p:nvSpPr>
        <p:spPr bwMode="auto">
          <a:xfrm rot="20700000">
            <a:off x="1225552" y="3816350"/>
            <a:ext cx="3340100" cy="368300"/>
          </a:xfrm>
          <a:prstGeom prst="rect">
            <a:avLst/>
          </a:prstGeom>
          <a:solidFill>
            <a:schemeClr val="tx2"/>
          </a:solidFill>
          <a:ln w="12700">
            <a:solidFill>
              <a:srgbClr val="77265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grpSp>
        <p:nvGrpSpPr>
          <p:cNvPr id="94214" name="Group 4"/>
          <p:cNvGrpSpPr>
            <a:grpSpLocks/>
          </p:cNvGrpSpPr>
          <p:nvPr/>
        </p:nvGrpSpPr>
        <p:grpSpPr bwMode="auto">
          <a:xfrm>
            <a:off x="4027488" y="3998917"/>
            <a:ext cx="1166812" cy="1806575"/>
            <a:chOff x="2537" y="2615"/>
            <a:chExt cx="735" cy="1138"/>
          </a:xfrm>
        </p:grpSpPr>
        <p:sp>
          <p:nvSpPr>
            <p:cNvPr id="94225" name="Freeform 5"/>
            <p:cNvSpPr>
              <a:spLocks/>
            </p:cNvSpPr>
            <p:nvPr/>
          </p:nvSpPr>
          <p:spPr bwMode="auto">
            <a:xfrm>
              <a:off x="2537" y="2615"/>
              <a:ext cx="734" cy="1136"/>
            </a:xfrm>
            <a:custGeom>
              <a:avLst/>
              <a:gdLst>
                <a:gd name="T0" fmla="*/ 27 w 734"/>
                <a:gd name="T1" fmla="*/ 1135 h 1136"/>
                <a:gd name="T2" fmla="*/ 130 w 734"/>
                <a:gd name="T3" fmla="*/ 1105 h 1136"/>
                <a:gd name="T4" fmla="*/ 189 w 734"/>
                <a:gd name="T5" fmla="*/ 1076 h 1136"/>
                <a:gd name="T6" fmla="*/ 248 w 734"/>
                <a:gd name="T7" fmla="*/ 1040 h 1136"/>
                <a:gd name="T8" fmla="*/ 301 w 734"/>
                <a:gd name="T9" fmla="*/ 999 h 1136"/>
                <a:gd name="T10" fmla="*/ 356 w 734"/>
                <a:gd name="T11" fmla="*/ 953 h 1136"/>
                <a:gd name="T12" fmla="*/ 415 w 734"/>
                <a:gd name="T13" fmla="*/ 893 h 1136"/>
                <a:gd name="T14" fmla="*/ 484 w 734"/>
                <a:gd name="T15" fmla="*/ 811 h 1136"/>
                <a:gd name="T16" fmla="*/ 531 w 734"/>
                <a:gd name="T17" fmla="*/ 733 h 1136"/>
                <a:gd name="T18" fmla="*/ 570 w 734"/>
                <a:gd name="T19" fmla="*/ 660 h 1136"/>
                <a:gd name="T20" fmla="*/ 597 w 734"/>
                <a:gd name="T21" fmla="*/ 580 h 1136"/>
                <a:gd name="T22" fmla="*/ 611 w 734"/>
                <a:gd name="T23" fmla="*/ 507 h 1136"/>
                <a:gd name="T24" fmla="*/ 609 w 734"/>
                <a:gd name="T25" fmla="*/ 433 h 1136"/>
                <a:gd name="T26" fmla="*/ 590 w 734"/>
                <a:gd name="T27" fmla="*/ 353 h 1136"/>
                <a:gd name="T28" fmla="*/ 556 w 734"/>
                <a:gd name="T29" fmla="*/ 285 h 1136"/>
                <a:gd name="T30" fmla="*/ 533 w 734"/>
                <a:gd name="T31" fmla="*/ 246 h 1136"/>
                <a:gd name="T32" fmla="*/ 702 w 734"/>
                <a:gd name="T33" fmla="*/ 207 h 1136"/>
                <a:gd name="T34" fmla="*/ 629 w 734"/>
                <a:gd name="T35" fmla="*/ 185 h 1136"/>
                <a:gd name="T36" fmla="*/ 552 w 734"/>
                <a:gd name="T37" fmla="*/ 158 h 1136"/>
                <a:gd name="T38" fmla="*/ 485 w 734"/>
                <a:gd name="T39" fmla="*/ 125 h 1136"/>
                <a:gd name="T40" fmla="*/ 419 w 734"/>
                <a:gd name="T41" fmla="*/ 87 h 1136"/>
                <a:gd name="T42" fmla="*/ 342 w 734"/>
                <a:gd name="T43" fmla="*/ 26 h 1136"/>
                <a:gd name="T44" fmla="*/ 292 w 734"/>
                <a:gd name="T45" fmla="*/ 27 h 1136"/>
                <a:gd name="T46" fmla="*/ 282 w 734"/>
                <a:gd name="T47" fmla="*/ 85 h 1136"/>
                <a:gd name="T48" fmla="*/ 265 w 734"/>
                <a:gd name="T49" fmla="*/ 126 h 1136"/>
                <a:gd name="T50" fmla="*/ 240 w 734"/>
                <a:gd name="T51" fmla="*/ 165 h 1136"/>
                <a:gd name="T52" fmla="*/ 207 w 734"/>
                <a:gd name="T53" fmla="*/ 203 h 1136"/>
                <a:gd name="T54" fmla="*/ 163 w 734"/>
                <a:gd name="T55" fmla="*/ 239 h 1136"/>
                <a:gd name="T56" fmla="*/ 170 w 734"/>
                <a:gd name="T57" fmla="*/ 291 h 1136"/>
                <a:gd name="T58" fmla="*/ 344 w 734"/>
                <a:gd name="T59" fmla="*/ 280 h 1136"/>
                <a:gd name="T60" fmla="*/ 377 w 734"/>
                <a:gd name="T61" fmla="*/ 365 h 1136"/>
                <a:gd name="T62" fmla="*/ 396 w 734"/>
                <a:gd name="T63" fmla="*/ 447 h 1136"/>
                <a:gd name="T64" fmla="*/ 406 w 734"/>
                <a:gd name="T65" fmla="*/ 516 h 1136"/>
                <a:gd name="T66" fmla="*/ 407 w 734"/>
                <a:gd name="T67" fmla="*/ 597 h 1136"/>
                <a:gd name="T68" fmla="*/ 392 w 734"/>
                <a:gd name="T69" fmla="*/ 670 h 1136"/>
                <a:gd name="T70" fmla="*/ 373 w 734"/>
                <a:gd name="T71" fmla="*/ 737 h 1136"/>
                <a:gd name="T72" fmla="*/ 334 w 734"/>
                <a:gd name="T73" fmla="*/ 812 h 1136"/>
                <a:gd name="T74" fmla="*/ 292 w 734"/>
                <a:gd name="T75" fmla="*/ 880 h 1136"/>
                <a:gd name="T76" fmla="*/ 237 w 734"/>
                <a:gd name="T77" fmla="*/ 961 h 1136"/>
                <a:gd name="T78" fmla="*/ 183 w 734"/>
                <a:gd name="T79" fmla="*/ 1017 h 1136"/>
                <a:gd name="T80" fmla="*/ 135 w 734"/>
                <a:gd name="T81" fmla="*/ 1056 h 1136"/>
                <a:gd name="T82" fmla="*/ 88 w 734"/>
                <a:gd name="T83" fmla="*/ 1084 h 11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4" h="1136">
                  <a:moveTo>
                    <a:pt x="0" y="1122"/>
                  </a:moveTo>
                  <a:lnTo>
                    <a:pt x="27" y="1135"/>
                  </a:lnTo>
                  <a:lnTo>
                    <a:pt x="92" y="1117"/>
                  </a:lnTo>
                  <a:lnTo>
                    <a:pt x="130" y="1105"/>
                  </a:lnTo>
                  <a:lnTo>
                    <a:pt x="160" y="1087"/>
                  </a:lnTo>
                  <a:lnTo>
                    <a:pt x="189" y="1076"/>
                  </a:lnTo>
                  <a:lnTo>
                    <a:pt x="219" y="1058"/>
                  </a:lnTo>
                  <a:lnTo>
                    <a:pt x="248" y="1040"/>
                  </a:lnTo>
                  <a:lnTo>
                    <a:pt x="276" y="1016"/>
                  </a:lnTo>
                  <a:lnTo>
                    <a:pt x="301" y="999"/>
                  </a:lnTo>
                  <a:lnTo>
                    <a:pt x="326" y="983"/>
                  </a:lnTo>
                  <a:lnTo>
                    <a:pt x="356" y="953"/>
                  </a:lnTo>
                  <a:lnTo>
                    <a:pt x="383" y="926"/>
                  </a:lnTo>
                  <a:lnTo>
                    <a:pt x="415" y="893"/>
                  </a:lnTo>
                  <a:lnTo>
                    <a:pt x="454" y="850"/>
                  </a:lnTo>
                  <a:lnTo>
                    <a:pt x="484" y="811"/>
                  </a:lnTo>
                  <a:lnTo>
                    <a:pt x="503" y="779"/>
                  </a:lnTo>
                  <a:lnTo>
                    <a:pt x="531" y="733"/>
                  </a:lnTo>
                  <a:lnTo>
                    <a:pt x="553" y="697"/>
                  </a:lnTo>
                  <a:lnTo>
                    <a:pt x="570" y="660"/>
                  </a:lnTo>
                  <a:lnTo>
                    <a:pt x="584" y="621"/>
                  </a:lnTo>
                  <a:lnTo>
                    <a:pt x="597" y="580"/>
                  </a:lnTo>
                  <a:lnTo>
                    <a:pt x="607" y="545"/>
                  </a:lnTo>
                  <a:lnTo>
                    <a:pt x="611" y="507"/>
                  </a:lnTo>
                  <a:lnTo>
                    <a:pt x="611" y="469"/>
                  </a:lnTo>
                  <a:lnTo>
                    <a:pt x="609" y="433"/>
                  </a:lnTo>
                  <a:lnTo>
                    <a:pt x="605" y="394"/>
                  </a:lnTo>
                  <a:lnTo>
                    <a:pt x="590" y="353"/>
                  </a:lnTo>
                  <a:lnTo>
                    <a:pt x="578" y="321"/>
                  </a:lnTo>
                  <a:lnTo>
                    <a:pt x="556" y="285"/>
                  </a:lnTo>
                  <a:lnTo>
                    <a:pt x="542" y="257"/>
                  </a:lnTo>
                  <a:lnTo>
                    <a:pt x="533" y="246"/>
                  </a:lnTo>
                  <a:lnTo>
                    <a:pt x="733" y="226"/>
                  </a:lnTo>
                  <a:lnTo>
                    <a:pt x="702" y="207"/>
                  </a:lnTo>
                  <a:lnTo>
                    <a:pt x="663" y="195"/>
                  </a:lnTo>
                  <a:lnTo>
                    <a:pt x="629" y="185"/>
                  </a:lnTo>
                  <a:lnTo>
                    <a:pt x="592" y="173"/>
                  </a:lnTo>
                  <a:lnTo>
                    <a:pt x="552" y="158"/>
                  </a:lnTo>
                  <a:lnTo>
                    <a:pt x="516" y="140"/>
                  </a:lnTo>
                  <a:lnTo>
                    <a:pt x="485" y="125"/>
                  </a:lnTo>
                  <a:lnTo>
                    <a:pt x="451" y="106"/>
                  </a:lnTo>
                  <a:lnTo>
                    <a:pt x="419" y="87"/>
                  </a:lnTo>
                  <a:lnTo>
                    <a:pt x="380" y="63"/>
                  </a:lnTo>
                  <a:lnTo>
                    <a:pt x="342" y="26"/>
                  </a:lnTo>
                  <a:lnTo>
                    <a:pt x="295" y="0"/>
                  </a:lnTo>
                  <a:lnTo>
                    <a:pt x="292" y="27"/>
                  </a:lnTo>
                  <a:lnTo>
                    <a:pt x="288" y="52"/>
                  </a:lnTo>
                  <a:lnTo>
                    <a:pt x="282" y="85"/>
                  </a:lnTo>
                  <a:lnTo>
                    <a:pt x="273" y="109"/>
                  </a:lnTo>
                  <a:lnTo>
                    <a:pt x="265" y="126"/>
                  </a:lnTo>
                  <a:lnTo>
                    <a:pt x="256" y="142"/>
                  </a:lnTo>
                  <a:lnTo>
                    <a:pt x="240" y="165"/>
                  </a:lnTo>
                  <a:lnTo>
                    <a:pt x="221" y="185"/>
                  </a:lnTo>
                  <a:lnTo>
                    <a:pt x="207" y="203"/>
                  </a:lnTo>
                  <a:lnTo>
                    <a:pt x="185" y="219"/>
                  </a:lnTo>
                  <a:lnTo>
                    <a:pt x="163" y="239"/>
                  </a:lnTo>
                  <a:lnTo>
                    <a:pt x="122" y="265"/>
                  </a:lnTo>
                  <a:lnTo>
                    <a:pt x="170" y="291"/>
                  </a:lnTo>
                  <a:lnTo>
                    <a:pt x="336" y="266"/>
                  </a:lnTo>
                  <a:lnTo>
                    <a:pt x="344" y="280"/>
                  </a:lnTo>
                  <a:lnTo>
                    <a:pt x="363" y="328"/>
                  </a:lnTo>
                  <a:lnTo>
                    <a:pt x="377" y="365"/>
                  </a:lnTo>
                  <a:lnTo>
                    <a:pt x="390" y="416"/>
                  </a:lnTo>
                  <a:lnTo>
                    <a:pt x="396" y="447"/>
                  </a:lnTo>
                  <a:lnTo>
                    <a:pt x="402" y="474"/>
                  </a:lnTo>
                  <a:lnTo>
                    <a:pt x="406" y="516"/>
                  </a:lnTo>
                  <a:lnTo>
                    <a:pt x="410" y="554"/>
                  </a:lnTo>
                  <a:lnTo>
                    <a:pt x="407" y="597"/>
                  </a:lnTo>
                  <a:lnTo>
                    <a:pt x="401" y="632"/>
                  </a:lnTo>
                  <a:lnTo>
                    <a:pt x="392" y="670"/>
                  </a:lnTo>
                  <a:lnTo>
                    <a:pt x="384" y="709"/>
                  </a:lnTo>
                  <a:lnTo>
                    <a:pt x="373" y="737"/>
                  </a:lnTo>
                  <a:lnTo>
                    <a:pt x="355" y="773"/>
                  </a:lnTo>
                  <a:lnTo>
                    <a:pt x="334" y="812"/>
                  </a:lnTo>
                  <a:lnTo>
                    <a:pt x="314" y="845"/>
                  </a:lnTo>
                  <a:lnTo>
                    <a:pt x="292" y="880"/>
                  </a:lnTo>
                  <a:lnTo>
                    <a:pt x="264" y="922"/>
                  </a:lnTo>
                  <a:lnTo>
                    <a:pt x="237" y="961"/>
                  </a:lnTo>
                  <a:lnTo>
                    <a:pt x="204" y="993"/>
                  </a:lnTo>
                  <a:lnTo>
                    <a:pt x="183" y="1017"/>
                  </a:lnTo>
                  <a:lnTo>
                    <a:pt x="158" y="1040"/>
                  </a:lnTo>
                  <a:lnTo>
                    <a:pt x="135" y="1056"/>
                  </a:lnTo>
                  <a:lnTo>
                    <a:pt x="111" y="1069"/>
                  </a:lnTo>
                  <a:lnTo>
                    <a:pt x="88" y="1084"/>
                  </a:lnTo>
                  <a:lnTo>
                    <a:pt x="0" y="112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6" name="Freeform 6"/>
            <p:cNvSpPr>
              <a:spLocks/>
            </p:cNvSpPr>
            <p:nvPr/>
          </p:nvSpPr>
          <p:spPr bwMode="auto">
            <a:xfrm>
              <a:off x="2565" y="2643"/>
              <a:ext cx="707" cy="1110"/>
            </a:xfrm>
            <a:custGeom>
              <a:avLst/>
              <a:gdLst>
                <a:gd name="T0" fmla="*/ 86 w 707"/>
                <a:gd name="T1" fmla="*/ 1093 h 1110"/>
                <a:gd name="T2" fmla="*/ 150 w 707"/>
                <a:gd name="T3" fmla="*/ 1068 h 1110"/>
                <a:gd name="T4" fmla="*/ 208 w 707"/>
                <a:gd name="T5" fmla="*/ 1039 h 1110"/>
                <a:gd name="T6" fmla="*/ 271 w 707"/>
                <a:gd name="T7" fmla="*/ 1000 h 1110"/>
                <a:gd name="T8" fmla="*/ 318 w 707"/>
                <a:gd name="T9" fmla="*/ 964 h 1110"/>
                <a:gd name="T10" fmla="*/ 374 w 707"/>
                <a:gd name="T11" fmla="*/ 910 h 1110"/>
                <a:gd name="T12" fmla="*/ 447 w 707"/>
                <a:gd name="T13" fmla="*/ 833 h 1110"/>
                <a:gd name="T14" fmla="*/ 497 w 707"/>
                <a:gd name="T15" fmla="*/ 763 h 1110"/>
                <a:gd name="T16" fmla="*/ 547 w 707"/>
                <a:gd name="T17" fmla="*/ 681 h 1110"/>
                <a:gd name="T18" fmla="*/ 582 w 707"/>
                <a:gd name="T19" fmla="*/ 607 h 1110"/>
                <a:gd name="T20" fmla="*/ 603 w 707"/>
                <a:gd name="T21" fmla="*/ 530 h 1110"/>
                <a:gd name="T22" fmla="*/ 611 w 707"/>
                <a:gd name="T23" fmla="*/ 458 h 1110"/>
                <a:gd name="T24" fmla="*/ 605 w 707"/>
                <a:gd name="T25" fmla="*/ 382 h 1110"/>
                <a:gd name="T26" fmla="*/ 582 w 707"/>
                <a:gd name="T27" fmla="*/ 312 h 1110"/>
                <a:gd name="T28" fmla="*/ 551 w 707"/>
                <a:gd name="T29" fmla="*/ 253 h 1110"/>
                <a:gd name="T30" fmla="*/ 706 w 707"/>
                <a:gd name="T31" fmla="*/ 198 h 1110"/>
                <a:gd name="T32" fmla="*/ 635 w 707"/>
                <a:gd name="T33" fmla="*/ 177 h 1110"/>
                <a:gd name="T34" fmla="*/ 565 w 707"/>
                <a:gd name="T35" fmla="*/ 152 h 1110"/>
                <a:gd name="T36" fmla="*/ 500 w 707"/>
                <a:gd name="T37" fmla="*/ 122 h 1110"/>
                <a:gd name="T38" fmla="*/ 439 w 707"/>
                <a:gd name="T39" fmla="*/ 85 h 1110"/>
                <a:gd name="T40" fmla="*/ 366 w 707"/>
                <a:gd name="T41" fmla="*/ 38 h 1110"/>
                <a:gd name="T42" fmla="*/ 317 w 707"/>
                <a:gd name="T43" fmla="*/ 0 h 1110"/>
                <a:gd name="T44" fmla="*/ 312 w 707"/>
                <a:gd name="T45" fmla="*/ 54 h 1110"/>
                <a:gd name="T46" fmla="*/ 295 w 707"/>
                <a:gd name="T47" fmla="*/ 111 h 1110"/>
                <a:gd name="T48" fmla="*/ 277 w 707"/>
                <a:gd name="T49" fmla="*/ 141 h 1110"/>
                <a:gd name="T50" fmla="*/ 245 w 707"/>
                <a:gd name="T51" fmla="*/ 185 h 1110"/>
                <a:gd name="T52" fmla="*/ 206 w 707"/>
                <a:gd name="T53" fmla="*/ 220 h 1110"/>
                <a:gd name="T54" fmla="*/ 144 w 707"/>
                <a:gd name="T55" fmla="*/ 265 h 1110"/>
                <a:gd name="T56" fmla="*/ 361 w 707"/>
                <a:gd name="T57" fmla="*/ 275 h 1110"/>
                <a:gd name="T58" fmla="*/ 388 w 707"/>
                <a:gd name="T59" fmla="*/ 358 h 1110"/>
                <a:gd name="T60" fmla="*/ 404 w 707"/>
                <a:gd name="T61" fmla="*/ 438 h 1110"/>
                <a:gd name="T62" fmla="*/ 413 w 707"/>
                <a:gd name="T63" fmla="*/ 507 h 1110"/>
                <a:gd name="T64" fmla="*/ 409 w 707"/>
                <a:gd name="T65" fmla="*/ 586 h 1110"/>
                <a:gd name="T66" fmla="*/ 392 w 707"/>
                <a:gd name="T67" fmla="*/ 657 h 1110"/>
                <a:gd name="T68" fmla="*/ 371 w 707"/>
                <a:gd name="T69" fmla="*/ 726 h 1110"/>
                <a:gd name="T70" fmla="*/ 331 w 707"/>
                <a:gd name="T71" fmla="*/ 797 h 1110"/>
                <a:gd name="T72" fmla="*/ 288 w 707"/>
                <a:gd name="T73" fmla="*/ 868 h 1110"/>
                <a:gd name="T74" fmla="*/ 233 w 707"/>
                <a:gd name="T75" fmla="*/ 944 h 1110"/>
                <a:gd name="T76" fmla="*/ 181 w 707"/>
                <a:gd name="T77" fmla="*/ 1002 h 1110"/>
                <a:gd name="T78" fmla="*/ 133 w 707"/>
                <a:gd name="T79" fmla="*/ 1042 h 1110"/>
                <a:gd name="T80" fmla="*/ 86 w 707"/>
                <a:gd name="T81" fmla="*/ 1069 h 11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07" h="1110">
                  <a:moveTo>
                    <a:pt x="0" y="1109"/>
                  </a:moveTo>
                  <a:lnTo>
                    <a:pt x="86" y="1093"/>
                  </a:lnTo>
                  <a:lnTo>
                    <a:pt x="115" y="1084"/>
                  </a:lnTo>
                  <a:lnTo>
                    <a:pt x="150" y="1068"/>
                  </a:lnTo>
                  <a:lnTo>
                    <a:pt x="175" y="1057"/>
                  </a:lnTo>
                  <a:lnTo>
                    <a:pt x="208" y="1039"/>
                  </a:lnTo>
                  <a:lnTo>
                    <a:pt x="237" y="1023"/>
                  </a:lnTo>
                  <a:lnTo>
                    <a:pt x="271" y="1000"/>
                  </a:lnTo>
                  <a:lnTo>
                    <a:pt x="295" y="981"/>
                  </a:lnTo>
                  <a:lnTo>
                    <a:pt x="318" y="964"/>
                  </a:lnTo>
                  <a:lnTo>
                    <a:pt x="352" y="938"/>
                  </a:lnTo>
                  <a:lnTo>
                    <a:pt x="374" y="910"/>
                  </a:lnTo>
                  <a:lnTo>
                    <a:pt x="409" y="876"/>
                  </a:lnTo>
                  <a:lnTo>
                    <a:pt x="447" y="833"/>
                  </a:lnTo>
                  <a:lnTo>
                    <a:pt x="476" y="796"/>
                  </a:lnTo>
                  <a:lnTo>
                    <a:pt x="497" y="763"/>
                  </a:lnTo>
                  <a:lnTo>
                    <a:pt x="527" y="718"/>
                  </a:lnTo>
                  <a:lnTo>
                    <a:pt x="547" y="681"/>
                  </a:lnTo>
                  <a:lnTo>
                    <a:pt x="564" y="645"/>
                  </a:lnTo>
                  <a:lnTo>
                    <a:pt x="582" y="607"/>
                  </a:lnTo>
                  <a:lnTo>
                    <a:pt x="593" y="566"/>
                  </a:lnTo>
                  <a:lnTo>
                    <a:pt x="603" y="530"/>
                  </a:lnTo>
                  <a:lnTo>
                    <a:pt x="610" y="492"/>
                  </a:lnTo>
                  <a:lnTo>
                    <a:pt x="611" y="458"/>
                  </a:lnTo>
                  <a:lnTo>
                    <a:pt x="611" y="421"/>
                  </a:lnTo>
                  <a:lnTo>
                    <a:pt x="605" y="382"/>
                  </a:lnTo>
                  <a:lnTo>
                    <a:pt x="594" y="343"/>
                  </a:lnTo>
                  <a:lnTo>
                    <a:pt x="582" y="312"/>
                  </a:lnTo>
                  <a:lnTo>
                    <a:pt x="565" y="278"/>
                  </a:lnTo>
                  <a:lnTo>
                    <a:pt x="551" y="253"/>
                  </a:lnTo>
                  <a:lnTo>
                    <a:pt x="531" y="216"/>
                  </a:lnTo>
                  <a:lnTo>
                    <a:pt x="706" y="198"/>
                  </a:lnTo>
                  <a:lnTo>
                    <a:pt x="669" y="189"/>
                  </a:lnTo>
                  <a:lnTo>
                    <a:pt x="635" y="177"/>
                  </a:lnTo>
                  <a:lnTo>
                    <a:pt x="601" y="167"/>
                  </a:lnTo>
                  <a:lnTo>
                    <a:pt x="565" y="152"/>
                  </a:lnTo>
                  <a:lnTo>
                    <a:pt x="531" y="136"/>
                  </a:lnTo>
                  <a:lnTo>
                    <a:pt x="500" y="122"/>
                  </a:lnTo>
                  <a:lnTo>
                    <a:pt x="468" y="104"/>
                  </a:lnTo>
                  <a:lnTo>
                    <a:pt x="439" y="85"/>
                  </a:lnTo>
                  <a:lnTo>
                    <a:pt x="399" y="60"/>
                  </a:lnTo>
                  <a:lnTo>
                    <a:pt x="366" y="38"/>
                  </a:lnTo>
                  <a:lnTo>
                    <a:pt x="345" y="21"/>
                  </a:lnTo>
                  <a:lnTo>
                    <a:pt x="317" y="0"/>
                  </a:lnTo>
                  <a:lnTo>
                    <a:pt x="315" y="28"/>
                  </a:lnTo>
                  <a:lnTo>
                    <a:pt x="312" y="54"/>
                  </a:lnTo>
                  <a:lnTo>
                    <a:pt x="305" y="85"/>
                  </a:lnTo>
                  <a:lnTo>
                    <a:pt x="295" y="111"/>
                  </a:lnTo>
                  <a:lnTo>
                    <a:pt x="287" y="126"/>
                  </a:lnTo>
                  <a:lnTo>
                    <a:pt x="277" y="141"/>
                  </a:lnTo>
                  <a:lnTo>
                    <a:pt x="263" y="165"/>
                  </a:lnTo>
                  <a:lnTo>
                    <a:pt x="245" y="185"/>
                  </a:lnTo>
                  <a:lnTo>
                    <a:pt x="230" y="201"/>
                  </a:lnTo>
                  <a:lnTo>
                    <a:pt x="206" y="220"/>
                  </a:lnTo>
                  <a:lnTo>
                    <a:pt x="183" y="239"/>
                  </a:lnTo>
                  <a:lnTo>
                    <a:pt x="144" y="265"/>
                  </a:lnTo>
                  <a:lnTo>
                    <a:pt x="343" y="237"/>
                  </a:lnTo>
                  <a:lnTo>
                    <a:pt x="361" y="275"/>
                  </a:lnTo>
                  <a:lnTo>
                    <a:pt x="375" y="320"/>
                  </a:lnTo>
                  <a:lnTo>
                    <a:pt x="388" y="358"/>
                  </a:lnTo>
                  <a:lnTo>
                    <a:pt x="400" y="409"/>
                  </a:lnTo>
                  <a:lnTo>
                    <a:pt x="404" y="438"/>
                  </a:lnTo>
                  <a:lnTo>
                    <a:pt x="409" y="467"/>
                  </a:lnTo>
                  <a:lnTo>
                    <a:pt x="413" y="507"/>
                  </a:lnTo>
                  <a:lnTo>
                    <a:pt x="414" y="544"/>
                  </a:lnTo>
                  <a:lnTo>
                    <a:pt x="409" y="586"/>
                  </a:lnTo>
                  <a:lnTo>
                    <a:pt x="402" y="620"/>
                  </a:lnTo>
                  <a:lnTo>
                    <a:pt x="392" y="657"/>
                  </a:lnTo>
                  <a:lnTo>
                    <a:pt x="382" y="696"/>
                  </a:lnTo>
                  <a:lnTo>
                    <a:pt x="371" y="726"/>
                  </a:lnTo>
                  <a:lnTo>
                    <a:pt x="352" y="760"/>
                  </a:lnTo>
                  <a:lnTo>
                    <a:pt x="331" y="797"/>
                  </a:lnTo>
                  <a:lnTo>
                    <a:pt x="312" y="831"/>
                  </a:lnTo>
                  <a:lnTo>
                    <a:pt x="288" y="868"/>
                  </a:lnTo>
                  <a:lnTo>
                    <a:pt x="260" y="906"/>
                  </a:lnTo>
                  <a:lnTo>
                    <a:pt x="233" y="944"/>
                  </a:lnTo>
                  <a:lnTo>
                    <a:pt x="200" y="979"/>
                  </a:lnTo>
                  <a:lnTo>
                    <a:pt x="181" y="1002"/>
                  </a:lnTo>
                  <a:lnTo>
                    <a:pt x="156" y="1025"/>
                  </a:lnTo>
                  <a:lnTo>
                    <a:pt x="133" y="1042"/>
                  </a:lnTo>
                  <a:lnTo>
                    <a:pt x="111" y="1059"/>
                  </a:lnTo>
                  <a:lnTo>
                    <a:pt x="86" y="1069"/>
                  </a:lnTo>
                  <a:lnTo>
                    <a:pt x="0" y="1109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522288" y="2244729"/>
            <a:ext cx="1166812" cy="1806575"/>
            <a:chOff x="329" y="1510"/>
            <a:chExt cx="735" cy="1138"/>
          </a:xfrm>
        </p:grpSpPr>
        <p:sp>
          <p:nvSpPr>
            <p:cNvPr id="94223" name="Freeform 8"/>
            <p:cNvSpPr>
              <a:spLocks/>
            </p:cNvSpPr>
            <p:nvPr/>
          </p:nvSpPr>
          <p:spPr bwMode="auto">
            <a:xfrm>
              <a:off x="330" y="1512"/>
              <a:ext cx="734" cy="1136"/>
            </a:xfrm>
            <a:custGeom>
              <a:avLst/>
              <a:gdLst>
                <a:gd name="T0" fmla="*/ 706 w 734"/>
                <a:gd name="T1" fmla="*/ 0 h 1136"/>
                <a:gd name="T2" fmla="*/ 603 w 734"/>
                <a:gd name="T3" fmla="*/ 30 h 1136"/>
                <a:gd name="T4" fmla="*/ 544 w 734"/>
                <a:gd name="T5" fmla="*/ 59 h 1136"/>
                <a:gd name="T6" fmla="*/ 485 w 734"/>
                <a:gd name="T7" fmla="*/ 95 h 1136"/>
                <a:gd name="T8" fmla="*/ 432 w 734"/>
                <a:gd name="T9" fmla="*/ 136 h 1136"/>
                <a:gd name="T10" fmla="*/ 377 w 734"/>
                <a:gd name="T11" fmla="*/ 182 h 1136"/>
                <a:gd name="T12" fmla="*/ 318 w 734"/>
                <a:gd name="T13" fmla="*/ 242 h 1136"/>
                <a:gd name="T14" fmla="*/ 249 w 734"/>
                <a:gd name="T15" fmla="*/ 324 h 1136"/>
                <a:gd name="T16" fmla="*/ 202 w 734"/>
                <a:gd name="T17" fmla="*/ 402 h 1136"/>
                <a:gd name="T18" fmla="*/ 163 w 734"/>
                <a:gd name="T19" fmla="*/ 475 h 1136"/>
                <a:gd name="T20" fmla="*/ 136 w 734"/>
                <a:gd name="T21" fmla="*/ 555 h 1136"/>
                <a:gd name="T22" fmla="*/ 122 w 734"/>
                <a:gd name="T23" fmla="*/ 628 h 1136"/>
                <a:gd name="T24" fmla="*/ 124 w 734"/>
                <a:gd name="T25" fmla="*/ 702 h 1136"/>
                <a:gd name="T26" fmla="*/ 143 w 734"/>
                <a:gd name="T27" fmla="*/ 782 h 1136"/>
                <a:gd name="T28" fmla="*/ 177 w 734"/>
                <a:gd name="T29" fmla="*/ 850 h 1136"/>
                <a:gd name="T30" fmla="*/ 200 w 734"/>
                <a:gd name="T31" fmla="*/ 889 h 1136"/>
                <a:gd name="T32" fmla="*/ 31 w 734"/>
                <a:gd name="T33" fmla="*/ 928 h 1136"/>
                <a:gd name="T34" fmla="*/ 104 w 734"/>
                <a:gd name="T35" fmla="*/ 950 h 1136"/>
                <a:gd name="T36" fmla="*/ 181 w 734"/>
                <a:gd name="T37" fmla="*/ 977 h 1136"/>
                <a:gd name="T38" fmla="*/ 248 w 734"/>
                <a:gd name="T39" fmla="*/ 1010 h 1136"/>
                <a:gd name="T40" fmla="*/ 314 w 734"/>
                <a:gd name="T41" fmla="*/ 1048 h 1136"/>
                <a:gd name="T42" fmla="*/ 391 w 734"/>
                <a:gd name="T43" fmla="*/ 1109 h 1136"/>
                <a:gd name="T44" fmla="*/ 441 w 734"/>
                <a:gd name="T45" fmla="*/ 1108 h 1136"/>
                <a:gd name="T46" fmla="*/ 451 w 734"/>
                <a:gd name="T47" fmla="*/ 1050 h 1136"/>
                <a:gd name="T48" fmla="*/ 468 w 734"/>
                <a:gd name="T49" fmla="*/ 1009 h 1136"/>
                <a:gd name="T50" fmla="*/ 493 w 734"/>
                <a:gd name="T51" fmla="*/ 970 h 1136"/>
                <a:gd name="T52" fmla="*/ 526 w 734"/>
                <a:gd name="T53" fmla="*/ 932 h 1136"/>
                <a:gd name="T54" fmla="*/ 570 w 734"/>
                <a:gd name="T55" fmla="*/ 896 h 1136"/>
                <a:gd name="T56" fmla="*/ 563 w 734"/>
                <a:gd name="T57" fmla="*/ 844 h 1136"/>
                <a:gd name="T58" fmla="*/ 389 w 734"/>
                <a:gd name="T59" fmla="*/ 855 h 1136"/>
                <a:gd name="T60" fmla="*/ 356 w 734"/>
                <a:gd name="T61" fmla="*/ 770 h 1136"/>
                <a:gd name="T62" fmla="*/ 337 w 734"/>
                <a:gd name="T63" fmla="*/ 688 h 1136"/>
                <a:gd name="T64" fmla="*/ 327 w 734"/>
                <a:gd name="T65" fmla="*/ 619 h 1136"/>
                <a:gd name="T66" fmla="*/ 326 w 734"/>
                <a:gd name="T67" fmla="*/ 538 h 1136"/>
                <a:gd name="T68" fmla="*/ 341 w 734"/>
                <a:gd name="T69" fmla="*/ 465 h 1136"/>
                <a:gd name="T70" fmla="*/ 360 w 734"/>
                <a:gd name="T71" fmla="*/ 398 h 1136"/>
                <a:gd name="T72" fmla="*/ 399 w 734"/>
                <a:gd name="T73" fmla="*/ 323 h 1136"/>
                <a:gd name="T74" fmla="*/ 441 w 734"/>
                <a:gd name="T75" fmla="*/ 255 h 1136"/>
                <a:gd name="T76" fmla="*/ 496 w 734"/>
                <a:gd name="T77" fmla="*/ 174 h 1136"/>
                <a:gd name="T78" fmla="*/ 550 w 734"/>
                <a:gd name="T79" fmla="*/ 118 h 1136"/>
                <a:gd name="T80" fmla="*/ 598 w 734"/>
                <a:gd name="T81" fmla="*/ 79 h 1136"/>
                <a:gd name="T82" fmla="*/ 645 w 734"/>
                <a:gd name="T83" fmla="*/ 51 h 11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4" h="1136">
                  <a:moveTo>
                    <a:pt x="733" y="13"/>
                  </a:moveTo>
                  <a:lnTo>
                    <a:pt x="706" y="0"/>
                  </a:lnTo>
                  <a:lnTo>
                    <a:pt x="641" y="18"/>
                  </a:lnTo>
                  <a:lnTo>
                    <a:pt x="603" y="30"/>
                  </a:lnTo>
                  <a:lnTo>
                    <a:pt x="573" y="48"/>
                  </a:lnTo>
                  <a:lnTo>
                    <a:pt x="544" y="59"/>
                  </a:lnTo>
                  <a:lnTo>
                    <a:pt x="514" y="77"/>
                  </a:lnTo>
                  <a:lnTo>
                    <a:pt x="485" y="95"/>
                  </a:lnTo>
                  <a:lnTo>
                    <a:pt x="457" y="119"/>
                  </a:lnTo>
                  <a:lnTo>
                    <a:pt x="432" y="136"/>
                  </a:lnTo>
                  <a:lnTo>
                    <a:pt x="407" y="152"/>
                  </a:lnTo>
                  <a:lnTo>
                    <a:pt x="377" y="182"/>
                  </a:lnTo>
                  <a:lnTo>
                    <a:pt x="350" y="209"/>
                  </a:lnTo>
                  <a:lnTo>
                    <a:pt x="318" y="242"/>
                  </a:lnTo>
                  <a:lnTo>
                    <a:pt x="279" y="285"/>
                  </a:lnTo>
                  <a:lnTo>
                    <a:pt x="249" y="324"/>
                  </a:lnTo>
                  <a:lnTo>
                    <a:pt x="230" y="356"/>
                  </a:lnTo>
                  <a:lnTo>
                    <a:pt x="202" y="402"/>
                  </a:lnTo>
                  <a:lnTo>
                    <a:pt x="180" y="438"/>
                  </a:lnTo>
                  <a:lnTo>
                    <a:pt x="163" y="475"/>
                  </a:lnTo>
                  <a:lnTo>
                    <a:pt x="149" y="514"/>
                  </a:lnTo>
                  <a:lnTo>
                    <a:pt x="136" y="555"/>
                  </a:lnTo>
                  <a:lnTo>
                    <a:pt x="126" y="590"/>
                  </a:lnTo>
                  <a:lnTo>
                    <a:pt x="122" y="628"/>
                  </a:lnTo>
                  <a:lnTo>
                    <a:pt x="122" y="666"/>
                  </a:lnTo>
                  <a:lnTo>
                    <a:pt x="124" y="702"/>
                  </a:lnTo>
                  <a:lnTo>
                    <a:pt x="128" y="741"/>
                  </a:lnTo>
                  <a:lnTo>
                    <a:pt x="143" y="782"/>
                  </a:lnTo>
                  <a:lnTo>
                    <a:pt x="155" y="814"/>
                  </a:lnTo>
                  <a:lnTo>
                    <a:pt x="177" y="850"/>
                  </a:lnTo>
                  <a:lnTo>
                    <a:pt x="191" y="878"/>
                  </a:lnTo>
                  <a:lnTo>
                    <a:pt x="200" y="889"/>
                  </a:lnTo>
                  <a:lnTo>
                    <a:pt x="0" y="909"/>
                  </a:lnTo>
                  <a:lnTo>
                    <a:pt x="31" y="928"/>
                  </a:lnTo>
                  <a:lnTo>
                    <a:pt x="70" y="940"/>
                  </a:lnTo>
                  <a:lnTo>
                    <a:pt x="104" y="950"/>
                  </a:lnTo>
                  <a:lnTo>
                    <a:pt x="141" y="962"/>
                  </a:lnTo>
                  <a:lnTo>
                    <a:pt x="181" y="977"/>
                  </a:lnTo>
                  <a:lnTo>
                    <a:pt x="217" y="995"/>
                  </a:lnTo>
                  <a:lnTo>
                    <a:pt x="248" y="1010"/>
                  </a:lnTo>
                  <a:lnTo>
                    <a:pt x="282" y="1029"/>
                  </a:lnTo>
                  <a:lnTo>
                    <a:pt x="314" y="1048"/>
                  </a:lnTo>
                  <a:lnTo>
                    <a:pt x="353" y="1072"/>
                  </a:lnTo>
                  <a:lnTo>
                    <a:pt x="391" y="1109"/>
                  </a:lnTo>
                  <a:lnTo>
                    <a:pt x="438" y="1135"/>
                  </a:lnTo>
                  <a:lnTo>
                    <a:pt x="441" y="1108"/>
                  </a:lnTo>
                  <a:lnTo>
                    <a:pt x="445" y="1083"/>
                  </a:lnTo>
                  <a:lnTo>
                    <a:pt x="451" y="1050"/>
                  </a:lnTo>
                  <a:lnTo>
                    <a:pt x="460" y="1026"/>
                  </a:lnTo>
                  <a:lnTo>
                    <a:pt x="468" y="1009"/>
                  </a:lnTo>
                  <a:lnTo>
                    <a:pt x="477" y="993"/>
                  </a:lnTo>
                  <a:lnTo>
                    <a:pt x="493" y="970"/>
                  </a:lnTo>
                  <a:lnTo>
                    <a:pt x="512" y="950"/>
                  </a:lnTo>
                  <a:lnTo>
                    <a:pt x="526" y="932"/>
                  </a:lnTo>
                  <a:lnTo>
                    <a:pt x="548" y="916"/>
                  </a:lnTo>
                  <a:lnTo>
                    <a:pt x="570" y="896"/>
                  </a:lnTo>
                  <a:lnTo>
                    <a:pt x="611" y="870"/>
                  </a:lnTo>
                  <a:lnTo>
                    <a:pt x="563" y="844"/>
                  </a:lnTo>
                  <a:lnTo>
                    <a:pt x="397" y="869"/>
                  </a:lnTo>
                  <a:lnTo>
                    <a:pt x="389" y="855"/>
                  </a:lnTo>
                  <a:lnTo>
                    <a:pt x="370" y="807"/>
                  </a:lnTo>
                  <a:lnTo>
                    <a:pt x="356" y="770"/>
                  </a:lnTo>
                  <a:lnTo>
                    <a:pt x="343" y="719"/>
                  </a:lnTo>
                  <a:lnTo>
                    <a:pt x="337" y="688"/>
                  </a:lnTo>
                  <a:lnTo>
                    <a:pt x="331" y="661"/>
                  </a:lnTo>
                  <a:lnTo>
                    <a:pt x="327" y="619"/>
                  </a:lnTo>
                  <a:lnTo>
                    <a:pt x="323" y="581"/>
                  </a:lnTo>
                  <a:lnTo>
                    <a:pt x="326" y="538"/>
                  </a:lnTo>
                  <a:lnTo>
                    <a:pt x="332" y="503"/>
                  </a:lnTo>
                  <a:lnTo>
                    <a:pt x="341" y="465"/>
                  </a:lnTo>
                  <a:lnTo>
                    <a:pt x="349" y="426"/>
                  </a:lnTo>
                  <a:lnTo>
                    <a:pt x="360" y="398"/>
                  </a:lnTo>
                  <a:lnTo>
                    <a:pt x="378" y="362"/>
                  </a:lnTo>
                  <a:lnTo>
                    <a:pt x="399" y="323"/>
                  </a:lnTo>
                  <a:lnTo>
                    <a:pt x="419" y="290"/>
                  </a:lnTo>
                  <a:lnTo>
                    <a:pt x="441" y="255"/>
                  </a:lnTo>
                  <a:lnTo>
                    <a:pt x="469" y="213"/>
                  </a:lnTo>
                  <a:lnTo>
                    <a:pt x="496" y="174"/>
                  </a:lnTo>
                  <a:lnTo>
                    <a:pt x="529" y="142"/>
                  </a:lnTo>
                  <a:lnTo>
                    <a:pt x="550" y="118"/>
                  </a:lnTo>
                  <a:lnTo>
                    <a:pt x="575" y="95"/>
                  </a:lnTo>
                  <a:lnTo>
                    <a:pt x="598" y="79"/>
                  </a:lnTo>
                  <a:lnTo>
                    <a:pt x="622" y="66"/>
                  </a:lnTo>
                  <a:lnTo>
                    <a:pt x="645" y="51"/>
                  </a:lnTo>
                  <a:lnTo>
                    <a:pt x="733" y="13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4" name="Freeform 9"/>
            <p:cNvSpPr>
              <a:spLocks/>
            </p:cNvSpPr>
            <p:nvPr/>
          </p:nvSpPr>
          <p:spPr bwMode="auto">
            <a:xfrm>
              <a:off x="329" y="1510"/>
              <a:ext cx="707" cy="1110"/>
            </a:xfrm>
            <a:custGeom>
              <a:avLst/>
              <a:gdLst>
                <a:gd name="T0" fmla="*/ 620 w 707"/>
                <a:gd name="T1" fmla="*/ 16 h 1110"/>
                <a:gd name="T2" fmla="*/ 556 w 707"/>
                <a:gd name="T3" fmla="*/ 41 h 1110"/>
                <a:gd name="T4" fmla="*/ 498 w 707"/>
                <a:gd name="T5" fmla="*/ 70 h 1110"/>
                <a:gd name="T6" fmla="*/ 435 w 707"/>
                <a:gd name="T7" fmla="*/ 109 h 1110"/>
                <a:gd name="T8" fmla="*/ 388 w 707"/>
                <a:gd name="T9" fmla="*/ 145 h 1110"/>
                <a:gd name="T10" fmla="*/ 332 w 707"/>
                <a:gd name="T11" fmla="*/ 199 h 1110"/>
                <a:gd name="T12" fmla="*/ 259 w 707"/>
                <a:gd name="T13" fmla="*/ 276 h 1110"/>
                <a:gd name="T14" fmla="*/ 209 w 707"/>
                <a:gd name="T15" fmla="*/ 346 h 1110"/>
                <a:gd name="T16" fmla="*/ 159 w 707"/>
                <a:gd name="T17" fmla="*/ 428 h 1110"/>
                <a:gd name="T18" fmla="*/ 124 w 707"/>
                <a:gd name="T19" fmla="*/ 502 h 1110"/>
                <a:gd name="T20" fmla="*/ 103 w 707"/>
                <a:gd name="T21" fmla="*/ 579 h 1110"/>
                <a:gd name="T22" fmla="*/ 95 w 707"/>
                <a:gd name="T23" fmla="*/ 651 h 1110"/>
                <a:gd name="T24" fmla="*/ 101 w 707"/>
                <a:gd name="T25" fmla="*/ 727 h 1110"/>
                <a:gd name="T26" fmla="*/ 124 w 707"/>
                <a:gd name="T27" fmla="*/ 797 h 1110"/>
                <a:gd name="T28" fmla="*/ 155 w 707"/>
                <a:gd name="T29" fmla="*/ 856 h 1110"/>
                <a:gd name="T30" fmla="*/ 0 w 707"/>
                <a:gd name="T31" fmla="*/ 911 h 1110"/>
                <a:gd name="T32" fmla="*/ 71 w 707"/>
                <a:gd name="T33" fmla="*/ 932 h 1110"/>
                <a:gd name="T34" fmla="*/ 141 w 707"/>
                <a:gd name="T35" fmla="*/ 957 h 1110"/>
                <a:gd name="T36" fmla="*/ 206 w 707"/>
                <a:gd name="T37" fmla="*/ 987 h 1110"/>
                <a:gd name="T38" fmla="*/ 267 w 707"/>
                <a:gd name="T39" fmla="*/ 1024 h 1110"/>
                <a:gd name="T40" fmla="*/ 340 w 707"/>
                <a:gd name="T41" fmla="*/ 1071 h 1110"/>
                <a:gd name="T42" fmla="*/ 389 w 707"/>
                <a:gd name="T43" fmla="*/ 1109 h 1110"/>
                <a:gd name="T44" fmla="*/ 394 w 707"/>
                <a:gd name="T45" fmla="*/ 1055 h 1110"/>
                <a:gd name="T46" fmla="*/ 411 w 707"/>
                <a:gd name="T47" fmla="*/ 998 h 1110"/>
                <a:gd name="T48" fmla="*/ 429 w 707"/>
                <a:gd name="T49" fmla="*/ 968 h 1110"/>
                <a:gd name="T50" fmla="*/ 461 w 707"/>
                <a:gd name="T51" fmla="*/ 924 h 1110"/>
                <a:gd name="T52" fmla="*/ 500 w 707"/>
                <a:gd name="T53" fmla="*/ 889 h 1110"/>
                <a:gd name="T54" fmla="*/ 562 w 707"/>
                <a:gd name="T55" fmla="*/ 844 h 1110"/>
                <a:gd name="T56" fmla="*/ 345 w 707"/>
                <a:gd name="T57" fmla="*/ 834 h 1110"/>
                <a:gd name="T58" fmla="*/ 318 w 707"/>
                <a:gd name="T59" fmla="*/ 751 h 1110"/>
                <a:gd name="T60" fmla="*/ 302 w 707"/>
                <a:gd name="T61" fmla="*/ 671 h 1110"/>
                <a:gd name="T62" fmla="*/ 293 w 707"/>
                <a:gd name="T63" fmla="*/ 602 h 1110"/>
                <a:gd name="T64" fmla="*/ 297 w 707"/>
                <a:gd name="T65" fmla="*/ 523 h 1110"/>
                <a:gd name="T66" fmla="*/ 314 w 707"/>
                <a:gd name="T67" fmla="*/ 452 h 1110"/>
                <a:gd name="T68" fmla="*/ 335 w 707"/>
                <a:gd name="T69" fmla="*/ 383 h 1110"/>
                <a:gd name="T70" fmla="*/ 375 w 707"/>
                <a:gd name="T71" fmla="*/ 312 h 1110"/>
                <a:gd name="T72" fmla="*/ 418 w 707"/>
                <a:gd name="T73" fmla="*/ 241 h 1110"/>
                <a:gd name="T74" fmla="*/ 473 w 707"/>
                <a:gd name="T75" fmla="*/ 165 h 1110"/>
                <a:gd name="T76" fmla="*/ 525 w 707"/>
                <a:gd name="T77" fmla="*/ 107 h 1110"/>
                <a:gd name="T78" fmla="*/ 573 w 707"/>
                <a:gd name="T79" fmla="*/ 67 h 1110"/>
                <a:gd name="T80" fmla="*/ 620 w 707"/>
                <a:gd name="T81" fmla="*/ 40 h 11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07" h="1110">
                  <a:moveTo>
                    <a:pt x="706" y="0"/>
                  </a:moveTo>
                  <a:lnTo>
                    <a:pt x="620" y="16"/>
                  </a:lnTo>
                  <a:lnTo>
                    <a:pt x="591" y="25"/>
                  </a:lnTo>
                  <a:lnTo>
                    <a:pt x="556" y="41"/>
                  </a:lnTo>
                  <a:lnTo>
                    <a:pt x="531" y="52"/>
                  </a:lnTo>
                  <a:lnTo>
                    <a:pt x="498" y="70"/>
                  </a:lnTo>
                  <a:lnTo>
                    <a:pt x="469" y="86"/>
                  </a:lnTo>
                  <a:lnTo>
                    <a:pt x="435" y="109"/>
                  </a:lnTo>
                  <a:lnTo>
                    <a:pt x="411" y="128"/>
                  </a:lnTo>
                  <a:lnTo>
                    <a:pt x="388" y="145"/>
                  </a:lnTo>
                  <a:lnTo>
                    <a:pt x="354" y="171"/>
                  </a:lnTo>
                  <a:lnTo>
                    <a:pt x="332" y="199"/>
                  </a:lnTo>
                  <a:lnTo>
                    <a:pt x="297" y="233"/>
                  </a:lnTo>
                  <a:lnTo>
                    <a:pt x="259" y="276"/>
                  </a:lnTo>
                  <a:lnTo>
                    <a:pt x="230" y="313"/>
                  </a:lnTo>
                  <a:lnTo>
                    <a:pt x="209" y="346"/>
                  </a:lnTo>
                  <a:lnTo>
                    <a:pt x="179" y="391"/>
                  </a:lnTo>
                  <a:lnTo>
                    <a:pt x="159" y="428"/>
                  </a:lnTo>
                  <a:lnTo>
                    <a:pt x="142" y="464"/>
                  </a:lnTo>
                  <a:lnTo>
                    <a:pt x="124" y="502"/>
                  </a:lnTo>
                  <a:lnTo>
                    <a:pt x="113" y="543"/>
                  </a:lnTo>
                  <a:lnTo>
                    <a:pt x="103" y="579"/>
                  </a:lnTo>
                  <a:lnTo>
                    <a:pt x="96" y="617"/>
                  </a:lnTo>
                  <a:lnTo>
                    <a:pt x="95" y="651"/>
                  </a:lnTo>
                  <a:lnTo>
                    <a:pt x="95" y="688"/>
                  </a:lnTo>
                  <a:lnTo>
                    <a:pt x="101" y="727"/>
                  </a:lnTo>
                  <a:lnTo>
                    <a:pt x="112" y="766"/>
                  </a:lnTo>
                  <a:lnTo>
                    <a:pt x="124" y="797"/>
                  </a:lnTo>
                  <a:lnTo>
                    <a:pt x="141" y="831"/>
                  </a:lnTo>
                  <a:lnTo>
                    <a:pt x="155" y="856"/>
                  </a:lnTo>
                  <a:lnTo>
                    <a:pt x="175" y="893"/>
                  </a:lnTo>
                  <a:lnTo>
                    <a:pt x="0" y="911"/>
                  </a:lnTo>
                  <a:lnTo>
                    <a:pt x="37" y="920"/>
                  </a:lnTo>
                  <a:lnTo>
                    <a:pt x="71" y="932"/>
                  </a:lnTo>
                  <a:lnTo>
                    <a:pt x="105" y="942"/>
                  </a:lnTo>
                  <a:lnTo>
                    <a:pt x="141" y="957"/>
                  </a:lnTo>
                  <a:lnTo>
                    <a:pt x="175" y="973"/>
                  </a:lnTo>
                  <a:lnTo>
                    <a:pt x="206" y="987"/>
                  </a:lnTo>
                  <a:lnTo>
                    <a:pt x="238" y="1005"/>
                  </a:lnTo>
                  <a:lnTo>
                    <a:pt x="267" y="1024"/>
                  </a:lnTo>
                  <a:lnTo>
                    <a:pt x="307" y="1049"/>
                  </a:lnTo>
                  <a:lnTo>
                    <a:pt x="340" y="1071"/>
                  </a:lnTo>
                  <a:lnTo>
                    <a:pt x="361" y="1088"/>
                  </a:lnTo>
                  <a:lnTo>
                    <a:pt x="389" y="1109"/>
                  </a:lnTo>
                  <a:lnTo>
                    <a:pt x="391" y="1081"/>
                  </a:lnTo>
                  <a:lnTo>
                    <a:pt x="394" y="1055"/>
                  </a:lnTo>
                  <a:lnTo>
                    <a:pt x="401" y="1024"/>
                  </a:lnTo>
                  <a:lnTo>
                    <a:pt x="411" y="998"/>
                  </a:lnTo>
                  <a:lnTo>
                    <a:pt x="419" y="983"/>
                  </a:lnTo>
                  <a:lnTo>
                    <a:pt x="429" y="968"/>
                  </a:lnTo>
                  <a:lnTo>
                    <a:pt x="443" y="944"/>
                  </a:lnTo>
                  <a:lnTo>
                    <a:pt x="461" y="924"/>
                  </a:lnTo>
                  <a:lnTo>
                    <a:pt x="476" y="908"/>
                  </a:lnTo>
                  <a:lnTo>
                    <a:pt x="500" y="889"/>
                  </a:lnTo>
                  <a:lnTo>
                    <a:pt x="523" y="870"/>
                  </a:lnTo>
                  <a:lnTo>
                    <a:pt x="562" y="844"/>
                  </a:lnTo>
                  <a:lnTo>
                    <a:pt x="363" y="872"/>
                  </a:lnTo>
                  <a:lnTo>
                    <a:pt x="345" y="834"/>
                  </a:lnTo>
                  <a:lnTo>
                    <a:pt x="331" y="789"/>
                  </a:lnTo>
                  <a:lnTo>
                    <a:pt x="318" y="751"/>
                  </a:lnTo>
                  <a:lnTo>
                    <a:pt x="306" y="700"/>
                  </a:lnTo>
                  <a:lnTo>
                    <a:pt x="302" y="671"/>
                  </a:lnTo>
                  <a:lnTo>
                    <a:pt x="297" y="642"/>
                  </a:lnTo>
                  <a:lnTo>
                    <a:pt x="293" y="602"/>
                  </a:lnTo>
                  <a:lnTo>
                    <a:pt x="292" y="565"/>
                  </a:lnTo>
                  <a:lnTo>
                    <a:pt x="297" y="523"/>
                  </a:lnTo>
                  <a:lnTo>
                    <a:pt x="304" y="489"/>
                  </a:lnTo>
                  <a:lnTo>
                    <a:pt x="314" y="452"/>
                  </a:lnTo>
                  <a:lnTo>
                    <a:pt x="324" y="413"/>
                  </a:lnTo>
                  <a:lnTo>
                    <a:pt x="335" y="383"/>
                  </a:lnTo>
                  <a:lnTo>
                    <a:pt x="354" y="349"/>
                  </a:lnTo>
                  <a:lnTo>
                    <a:pt x="375" y="312"/>
                  </a:lnTo>
                  <a:lnTo>
                    <a:pt x="394" y="278"/>
                  </a:lnTo>
                  <a:lnTo>
                    <a:pt x="418" y="241"/>
                  </a:lnTo>
                  <a:lnTo>
                    <a:pt x="446" y="203"/>
                  </a:lnTo>
                  <a:lnTo>
                    <a:pt x="473" y="165"/>
                  </a:lnTo>
                  <a:lnTo>
                    <a:pt x="506" y="130"/>
                  </a:lnTo>
                  <a:lnTo>
                    <a:pt x="525" y="107"/>
                  </a:lnTo>
                  <a:lnTo>
                    <a:pt x="550" y="84"/>
                  </a:lnTo>
                  <a:lnTo>
                    <a:pt x="573" y="67"/>
                  </a:lnTo>
                  <a:lnTo>
                    <a:pt x="595" y="50"/>
                  </a:lnTo>
                  <a:lnTo>
                    <a:pt x="620" y="40"/>
                  </a:lnTo>
                  <a:lnTo>
                    <a:pt x="706" y="0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4216" name="AutoShape 10"/>
          <p:cNvSpPr>
            <a:spLocks noChangeArrowheads="1"/>
          </p:cNvSpPr>
          <p:nvPr/>
        </p:nvSpPr>
        <p:spPr bwMode="auto">
          <a:xfrm>
            <a:off x="2546350" y="4227517"/>
            <a:ext cx="700088" cy="536575"/>
          </a:xfrm>
          <a:prstGeom prst="triangle">
            <a:avLst>
              <a:gd name="adj" fmla="val 49875"/>
            </a:avLst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4217" name="Rectangle 11"/>
          <p:cNvSpPr>
            <a:spLocks noChangeArrowheads="1"/>
          </p:cNvSpPr>
          <p:nvPr/>
        </p:nvSpPr>
        <p:spPr bwMode="auto">
          <a:xfrm>
            <a:off x="376238" y="4186242"/>
            <a:ext cx="1000125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4414838" y="3043242"/>
            <a:ext cx="1077912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>
                <a:latin typeface="Symbol" panose="05050102010706020507" pitchFamily="18" charset="2"/>
              </a:rPr>
              <a:t>b</a:t>
            </a:r>
          </a:p>
        </p:txBody>
      </p:sp>
      <p:grpSp>
        <p:nvGrpSpPr>
          <p:cNvPr id="94219" name="Group 13"/>
          <p:cNvGrpSpPr>
            <a:grpSpLocks/>
          </p:cNvGrpSpPr>
          <p:nvPr/>
        </p:nvGrpSpPr>
        <p:grpSpPr bwMode="auto">
          <a:xfrm>
            <a:off x="2590800" y="1600200"/>
            <a:ext cx="5715000" cy="914400"/>
            <a:chOff x="1920" y="960"/>
            <a:chExt cx="3600" cy="816"/>
          </a:xfrm>
        </p:grpSpPr>
        <p:sp>
          <p:nvSpPr>
            <p:cNvPr id="94221" name="AutoShape 14"/>
            <p:cNvSpPr>
              <a:spLocks noChangeArrowheads="1"/>
            </p:cNvSpPr>
            <p:nvPr/>
          </p:nvSpPr>
          <p:spPr bwMode="auto">
            <a:xfrm flipH="1">
              <a:off x="1920" y="960"/>
              <a:ext cx="3600" cy="816"/>
            </a:xfrm>
            <a:prstGeom prst="flowChartProcess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94222" name="Rectangle 15"/>
            <p:cNvSpPr>
              <a:spLocks noChangeArrowheads="1"/>
            </p:cNvSpPr>
            <p:nvPr/>
          </p:nvSpPr>
          <p:spPr bwMode="auto">
            <a:xfrm>
              <a:off x="2016" y="960"/>
              <a:ext cx="3456" cy="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1" dirty="0"/>
                <a:t>If you reduce the probability of one error, the other one increases. </a:t>
              </a:r>
            </a:p>
          </p:txBody>
        </p:sp>
      </p:grpSp>
      <p:graphicFrame>
        <p:nvGraphicFramePr>
          <p:cNvPr id="94220" name="Object 1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039192"/>
              </p:ext>
            </p:extLst>
          </p:nvPr>
        </p:nvGraphicFramePr>
        <p:xfrm>
          <a:off x="5654164" y="2478088"/>
          <a:ext cx="3255962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3255963" imgH="4572000" progId="MS_ClipArt_Gallery.2">
                  <p:embed/>
                </p:oleObj>
              </mc:Choice>
              <mc:Fallback>
                <p:oleObj name="Clip" r:id="rId3" imgW="3255963" imgH="45720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164" y="2478088"/>
                        <a:ext cx="3255962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1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Power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772400" cy="1417638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Power is a function of the drug effect (how much the drug is better than placebo)</a:t>
            </a:r>
          </a:p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Larger differences are easier to detect </a:t>
            </a:r>
          </a:p>
        </p:txBody>
      </p:sp>
      <p:pic>
        <p:nvPicPr>
          <p:cNvPr id="95236" name="Picture 4" descr="power cur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636838"/>
            <a:ext cx="6248400" cy="3790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8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Factors influencing sample size</a:t>
            </a:r>
          </a:p>
          <a:p>
            <a:pPr eaLnBrk="1" hangingPunct="1"/>
            <a:r>
              <a:rPr lang="en-US" sz="2400" dirty="0" smtClean="0"/>
              <a:t>Power (1- </a:t>
            </a:r>
            <a:r>
              <a:rPr lang="en-US" sz="2400" dirty="0" smtClean="0">
                <a:sym typeface="Symbol" panose="05050102010706020507" pitchFamily="18" charset="2"/>
              </a:rPr>
              <a:t></a:t>
            </a:r>
            <a:r>
              <a:rPr lang="en-US" sz="2400" dirty="0" smtClean="0"/>
              <a:t>)      </a:t>
            </a:r>
          </a:p>
          <a:p>
            <a:pPr eaLnBrk="1" hangingPunct="1"/>
            <a:r>
              <a:rPr lang="en-US" sz="2400" dirty="0" smtClean="0"/>
              <a:t>Type I error probability (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)  </a:t>
            </a:r>
          </a:p>
          <a:p>
            <a:pPr eaLnBrk="1" hangingPunct="1"/>
            <a:r>
              <a:rPr lang="en-US" sz="2400" dirty="0" smtClean="0"/>
              <a:t>Variability         </a:t>
            </a:r>
          </a:p>
          <a:p>
            <a:pPr eaLnBrk="1" hangingPunct="1"/>
            <a:r>
              <a:rPr lang="en-US" sz="2400" dirty="0" smtClean="0"/>
              <a:t>Clinically meaningful difference we wish (need) to detect or detectable difference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650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1628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Power (1- </a:t>
            </a:r>
            <a:r>
              <a:rPr lang="en-US" sz="2400" dirty="0" smtClean="0">
                <a:sym typeface="Symbol" panose="05050102010706020507" pitchFamily="18" charset="2"/>
              </a:rPr>
              <a:t></a:t>
            </a:r>
            <a:r>
              <a:rPr lang="en-US" sz="2400" dirty="0" smtClean="0"/>
              <a:t>)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/>
              <a:t>As power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1257300" lvl="2" indent="-342900" eaLnBrk="1" hangingPunct="1">
              <a:buFontTx/>
              <a:buNone/>
            </a:pPr>
            <a:endParaRPr lang="en-US" dirty="0" smtClean="0"/>
          </a:p>
          <a:p>
            <a:pPr marL="457200" indent="-457200" eaLnBrk="1" hangingPunct="1"/>
            <a:r>
              <a:rPr lang="en-US" sz="2400" dirty="0" smtClean="0"/>
              <a:t>Type I error probability (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anose="05050102010706020507" pitchFamily="18" charset="2"/>
              </a:rPr>
              <a:t>(usually fixed at 0.05)</a:t>
            </a:r>
            <a:endParaRPr lang="en-US" sz="2400" dirty="0" smtClean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/>
              <a:t>As 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-level </a:t>
            </a:r>
            <a:r>
              <a:rPr lang="en-US" sz="2400" dirty="0" smtClean="0">
                <a:sym typeface="Symbol" panose="05050102010706020507" pitchFamily="18" charset="2"/>
              </a:rPr>
              <a:t>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sz="2400" dirty="0" smtClean="0"/>
              <a:t>Variability        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s variability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Detectable difference 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s difference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</a:t>
            </a:r>
            <a:endParaRPr lang="en-US" sz="2400" dirty="0" smtClean="0"/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6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1"/>
            <a:ext cx="714375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Endpoints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7391400" cy="502920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400" dirty="0" smtClean="0"/>
              <a:t>Results</a:t>
            </a:r>
            <a:r>
              <a:rPr lang="en-US" sz="2400" dirty="0"/>
              <a:t>, condition or events associated with individual study patients that are used to assess study </a:t>
            </a:r>
            <a:r>
              <a:rPr lang="en-US" sz="2400" dirty="0" smtClean="0"/>
              <a:t>treatments</a:t>
            </a:r>
          </a:p>
          <a:p>
            <a:pPr eaLnBrk="1" hangingPunct="1">
              <a:defRPr/>
            </a:pPr>
            <a:r>
              <a:rPr lang="en-US" sz="2400" dirty="0" smtClean="0"/>
              <a:t>Should be easy to diagnose, reliable and clinically relevant</a:t>
            </a:r>
          </a:p>
          <a:p>
            <a:pPr eaLnBrk="1" hangingPunct="1">
              <a:defRPr/>
            </a:pPr>
            <a:r>
              <a:rPr lang="en-US" sz="2400" dirty="0" smtClean="0"/>
              <a:t>Should have internal and external validity</a:t>
            </a:r>
          </a:p>
          <a:p>
            <a:pPr eaLnBrk="1" hangingPunct="1"/>
            <a:r>
              <a:rPr lang="en-US" sz="2400" dirty="0" smtClean="0"/>
              <a:t>Example: In Depression/Anxiety trial</a:t>
            </a:r>
            <a:endParaRPr lang="en-US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“Result” of Interest: Functional improvement/ symptom relief</a:t>
            </a:r>
          </a:p>
          <a:p>
            <a:pPr lvl="1" eaLnBrk="1" hangingPunct="1"/>
            <a:r>
              <a:rPr lang="en-US" dirty="0"/>
              <a:t>Hamilton Scale for Depression (HAM-D)</a:t>
            </a:r>
          </a:p>
          <a:p>
            <a:pPr lvl="1" eaLnBrk="1" hangingPunct="1"/>
            <a:r>
              <a:rPr lang="en-US" dirty="0"/>
              <a:t>Hamilton Scale for Anxiety (HAM-A)</a:t>
            </a:r>
          </a:p>
          <a:p>
            <a:pPr lvl="1" eaLnBrk="1" hangingPunct="1"/>
            <a:r>
              <a:rPr lang="en-US" dirty="0"/>
              <a:t>Global Impression of Change</a:t>
            </a:r>
          </a:p>
          <a:p>
            <a:pPr lvl="1" eaLnBrk="1" hangingPunct="1"/>
            <a:r>
              <a:rPr lang="en-US" dirty="0"/>
              <a:t>Suicide rates (small numbers of events, efficacy and safety issue)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None/>
              <a:defRPr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0"/>
            <a:ext cx="7262812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pic>
        <p:nvPicPr>
          <p:cNvPr id="98307" name="Picture 8" descr="normal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7863" y="1104900"/>
            <a:ext cx="5400675" cy="4000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8310" name="Text Box 3"/>
          <p:cNvSpPr txBox="1">
            <a:spLocks noChangeArrowheads="1"/>
          </p:cNvSpPr>
          <p:nvPr/>
        </p:nvSpPr>
        <p:spPr bwMode="auto">
          <a:xfrm>
            <a:off x="3653599" y="110919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8311" name="Text Box 4"/>
          <p:cNvSpPr txBox="1">
            <a:spLocks noChangeArrowheads="1"/>
          </p:cNvSpPr>
          <p:nvPr/>
        </p:nvSpPr>
        <p:spPr bwMode="auto">
          <a:xfrm>
            <a:off x="4882425" y="110490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8312" name="Text Box 5"/>
          <p:cNvSpPr txBox="1">
            <a:spLocks noChangeArrowheads="1"/>
          </p:cNvSpPr>
          <p:nvPr/>
        </p:nvSpPr>
        <p:spPr bwMode="auto">
          <a:xfrm>
            <a:off x="3649602" y="31623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8313" name="Text Box 6"/>
          <p:cNvSpPr txBox="1">
            <a:spLocks noChangeArrowheads="1"/>
          </p:cNvSpPr>
          <p:nvPr/>
        </p:nvSpPr>
        <p:spPr bwMode="auto">
          <a:xfrm>
            <a:off x="5023428" y="317223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8314" name="Text Box 7"/>
          <p:cNvSpPr txBox="1">
            <a:spLocks noChangeArrowheads="1"/>
          </p:cNvSpPr>
          <p:nvPr/>
        </p:nvSpPr>
        <p:spPr bwMode="auto">
          <a:xfrm>
            <a:off x="1154406" y="5171945"/>
            <a:ext cx="7034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dirty="0"/>
              <a:t> </a:t>
            </a:r>
            <a:r>
              <a:rPr lang="en-US" sz="2400" b="1" dirty="0" smtClean="0">
                <a:latin typeface="+mn-lt"/>
              </a:rPr>
              <a:t>Question</a:t>
            </a:r>
            <a:r>
              <a:rPr lang="en-US" sz="2400" dirty="0" smtClean="0">
                <a:latin typeface="+mn-lt"/>
              </a:rPr>
              <a:t>: Which </a:t>
            </a:r>
            <a:r>
              <a:rPr lang="en-US" sz="2400" dirty="0">
                <a:latin typeface="+mn-lt"/>
              </a:rPr>
              <a:t>requires the larger sample size </a:t>
            </a:r>
          </a:p>
          <a:p>
            <a:r>
              <a:rPr lang="en-US" sz="2400" dirty="0">
                <a:latin typeface="+mn-lt"/>
              </a:rPr>
              <a:t>to show that A and B are different ? (similar </a:t>
            </a:r>
            <a:r>
              <a:rPr lang="el-GR" sz="2400" dirty="0">
                <a:latin typeface="+mn-lt"/>
                <a:cs typeface="Times New Roman" panose="02020603050405020304" pitchFamily="18" charset="0"/>
              </a:rPr>
              <a:t>δ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)</a:t>
            </a:r>
            <a:endParaRPr lang="el-GR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8315" name="Line 9"/>
          <p:cNvSpPr>
            <a:spLocks noChangeShapeType="1"/>
          </p:cNvSpPr>
          <p:nvPr/>
        </p:nvSpPr>
        <p:spPr bwMode="auto">
          <a:xfrm>
            <a:off x="4017637" y="1524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16" name="Line 10"/>
          <p:cNvSpPr>
            <a:spLocks noChangeShapeType="1"/>
          </p:cNvSpPr>
          <p:nvPr/>
        </p:nvSpPr>
        <p:spPr bwMode="auto">
          <a:xfrm flipH="1" flipV="1">
            <a:off x="4879975" y="1610127"/>
            <a:ext cx="762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6" y="122241"/>
            <a:ext cx="7261225" cy="45561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11165" y="914400"/>
            <a:ext cx="8428037" cy="53340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99334" name="Picture 4" descr="normal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8" y="990600"/>
            <a:ext cx="54006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001425" y="160020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1209476" y="5029204"/>
            <a:ext cx="6880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 </a:t>
            </a:r>
            <a:r>
              <a:rPr lang="en-US" sz="2400" b="1" dirty="0" smtClean="0">
                <a:latin typeface="+mn-lt"/>
              </a:rPr>
              <a:t>Question</a:t>
            </a:r>
            <a:r>
              <a:rPr lang="en-US" sz="2400" dirty="0" smtClean="0">
                <a:latin typeface="+mn-lt"/>
              </a:rPr>
              <a:t>: Which </a:t>
            </a:r>
            <a:r>
              <a:rPr lang="en-US" sz="2400" dirty="0">
                <a:latin typeface="+mn-lt"/>
              </a:rPr>
              <a:t>requires the larger sample size </a:t>
            </a:r>
          </a:p>
          <a:p>
            <a:pPr algn="ctr"/>
            <a:r>
              <a:rPr lang="en-US" sz="2400" dirty="0">
                <a:latin typeface="+mn-lt"/>
              </a:rPr>
              <a:t>to show that A and B are different ? (similar </a:t>
            </a:r>
            <a:r>
              <a:rPr lang="el-GR" sz="2400" dirty="0"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)</a:t>
            </a:r>
            <a:endParaRPr lang="el-GR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4159816" y="990603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9338" name="Text Box 8"/>
          <p:cNvSpPr txBox="1">
            <a:spLocks noChangeArrowheads="1"/>
          </p:cNvSpPr>
          <p:nvPr/>
        </p:nvSpPr>
        <p:spPr bwMode="auto">
          <a:xfrm>
            <a:off x="4433344" y="2962144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9339" name="Text Box 9"/>
          <p:cNvSpPr txBox="1">
            <a:spLocks noChangeArrowheads="1"/>
          </p:cNvSpPr>
          <p:nvPr/>
        </p:nvSpPr>
        <p:spPr bwMode="auto">
          <a:xfrm>
            <a:off x="5516498" y="98309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9340" name="Text Box 10"/>
          <p:cNvSpPr txBox="1">
            <a:spLocks noChangeArrowheads="1"/>
          </p:cNvSpPr>
          <p:nvPr/>
        </p:nvSpPr>
        <p:spPr bwMode="auto">
          <a:xfrm>
            <a:off x="5105401" y="299111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9341" name="Line 11"/>
          <p:cNvSpPr>
            <a:spLocks noChangeShapeType="1"/>
          </p:cNvSpPr>
          <p:nvPr/>
        </p:nvSpPr>
        <p:spPr bwMode="auto">
          <a:xfrm>
            <a:off x="4218468" y="1447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2" name="Line 12"/>
          <p:cNvSpPr>
            <a:spLocks noChangeShapeType="1"/>
          </p:cNvSpPr>
          <p:nvPr/>
        </p:nvSpPr>
        <p:spPr bwMode="auto">
          <a:xfrm>
            <a:off x="5635223" y="1493837"/>
            <a:ext cx="152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3" name="Line 13"/>
          <p:cNvSpPr>
            <a:spLocks noChangeShapeType="1"/>
          </p:cNvSpPr>
          <p:nvPr/>
        </p:nvSpPr>
        <p:spPr bwMode="auto">
          <a:xfrm>
            <a:off x="4744992" y="3505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4" name="Line 14"/>
          <p:cNvSpPr>
            <a:spLocks noChangeShapeType="1"/>
          </p:cNvSpPr>
          <p:nvPr/>
        </p:nvSpPr>
        <p:spPr bwMode="auto">
          <a:xfrm>
            <a:off x="5119096" y="3475037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2390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Study Planning: Sample Size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 sponsor would always like to detect a clinically meaningful difference, if it exists. That means, the power has to be close to 100%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However, for a power close to 100%, we need to enroll a </a:t>
            </a:r>
            <a:r>
              <a:rPr lang="en-US" sz="2400" u="sng" dirty="0" smtClean="0"/>
              <a:t>LARGE</a:t>
            </a:r>
            <a:r>
              <a:rPr lang="en-US" sz="2400" dirty="0" smtClean="0"/>
              <a:t> number of patients.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a compromise has to be made depending on</a:t>
            </a:r>
            <a:r>
              <a:rPr lang="en-US" sz="2400" dirty="0" smtClean="0">
                <a:sym typeface="Symbol" panose="05050102010706020507" pitchFamily="18" charset="2"/>
              </a:rPr>
              <a:t> study goals: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/>
              <a:t>80% in Phase I/</a:t>
            </a:r>
            <a:r>
              <a:rPr lang="en-US" sz="2000" dirty="0" err="1" smtClean="0"/>
              <a:t>IIa</a:t>
            </a:r>
            <a:r>
              <a:rPr lang="en-US" sz="2000" dirty="0" smtClean="0"/>
              <a:t> studies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/>
              <a:t>90-95% in Phase </a:t>
            </a:r>
            <a:r>
              <a:rPr lang="en-US" sz="2000" dirty="0" err="1" smtClean="0"/>
              <a:t>IIb</a:t>
            </a:r>
            <a:r>
              <a:rPr lang="en-US" sz="2000" dirty="0" smtClean="0"/>
              <a:t>/III studies</a:t>
            </a:r>
          </a:p>
        </p:txBody>
      </p:sp>
    </p:spTree>
    <p:extLst>
      <p:ext uri="{BB962C8B-B14F-4D97-AF65-F5344CB8AC3E}">
        <p14:creationId xmlns:p14="http://schemas.microsoft.com/office/powerpoint/2010/main" val="21378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Sample Size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On the other hand, regulatory agencies would always like to minimize the type I error, ideally as close to zero. But, to do that, we need to enroll a LARGE number of patients!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So, again, a compromise has to be made. Usually, the type I error rate is set as 0.05.</a:t>
            </a:r>
          </a:p>
        </p:txBody>
      </p:sp>
    </p:spTree>
    <p:extLst>
      <p:ext uri="{BB962C8B-B14F-4D97-AF65-F5344CB8AC3E}">
        <p14:creationId xmlns:p14="http://schemas.microsoft.com/office/powerpoint/2010/main" val="42319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239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For a continuous endpoint, </a:t>
            </a:r>
            <a:r>
              <a:rPr lang="el-GR" sz="2400" dirty="0" smtClean="0"/>
              <a:t>α</a:t>
            </a:r>
            <a:r>
              <a:rPr lang="en-US" sz="2400" dirty="0" smtClean="0"/>
              <a:t>=0.05, and trial with 2 groups: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     Sample Size/Group = 2 x Factor x (SD/Diff)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000" dirty="0" smtClean="0"/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dirty="0" smtClean="0"/>
              <a:t>Factor=function of </a:t>
            </a:r>
            <a:r>
              <a:rPr lang="el-GR" sz="2400" dirty="0" smtClean="0"/>
              <a:t>α</a:t>
            </a:r>
            <a:r>
              <a:rPr lang="en-US" sz="2400" dirty="0" smtClean="0"/>
              <a:t> and </a:t>
            </a:r>
            <a:r>
              <a:rPr lang="el-GR" sz="2400" dirty="0" smtClean="0"/>
              <a:t>β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dirty="0" smtClean="0"/>
              <a:t>SD=standard deviation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dirty="0" smtClean="0"/>
              <a:t>Diff= detectable difference, (SD/Diff)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=constant</a:t>
            </a:r>
          </a:p>
          <a:p>
            <a:pPr eaLnBrk="1" hangingPunct="1">
              <a:buFont typeface="Monotype Sorts" pitchFamily="2" charset="2"/>
              <a:buNone/>
            </a:pPr>
            <a:endParaRPr lang="el-GR" sz="2000" dirty="0" smtClean="0"/>
          </a:p>
        </p:txBody>
      </p:sp>
      <p:graphicFrame>
        <p:nvGraphicFramePr>
          <p:cNvPr id="35942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8282873"/>
              </p:ext>
            </p:extLst>
          </p:nvPr>
        </p:nvGraphicFramePr>
        <p:xfrm>
          <a:off x="2209802" y="2362200"/>
          <a:ext cx="3863975" cy="1981200"/>
        </p:xfrm>
        <a:graphic>
          <a:graphicData uri="http://schemas.openxmlformats.org/drawingml/2006/table">
            <a:tbl>
              <a:tblPr/>
              <a:tblGrid>
                <a:gridCol w="1794111"/>
                <a:gridCol w="2069864"/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Power (1-</a:t>
                      </a:r>
                      <a:r>
                        <a:rPr kumimoji="1" lang="el-G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β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1" lang="el-G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5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Two methods: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Estimation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Hypothesis testing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4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239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Point estimation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A single value that is the best guess of true parameter based on sample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Example: Sample mean is a point estimate of the population mean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Interval estimation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Confidence interval (CI)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Interval surrounding the point estimate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Provides more information than a point estimate</a:t>
            </a:r>
          </a:p>
        </p:txBody>
      </p:sp>
    </p:spTree>
    <p:extLst>
      <p:ext uri="{BB962C8B-B14F-4D97-AF65-F5344CB8AC3E}">
        <p14:creationId xmlns:p14="http://schemas.microsoft.com/office/powerpoint/2010/main" val="33349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3152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Methods: Estimation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2" y="1676400"/>
            <a:ext cx="3814763" cy="41148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sz="2400" u="sng" dirty="0" smtClean="0"/>
              <a:t>Example</a:t>
            </a:r>
            <a:r>
              <a:rPr lang="en-US" sz="2400" dirty="0" smtClean="0"/>
              <a:t>:  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sz="2400" dirty="0" smtClean="0"/>
              <a:t>100  </a:t>
            </a:r>
            <a:r>
              <a:rPr lang="en-US" sz="2400" i="1" dirty="0" smtClean="0"/>
              <a:t>95%</a:t>
            </a:r>
            <a:r>
              <a:rPr lang="en-US" sz="2400" dirty="0" smtClean="0"/>
              <a:t> CIs for the difference in 2 means when the true difference is 0 (N=50) </a:t>
            </a:r>
          </a:p>
        </p:txBody>
      </p:sp>
      <p:pic>
        <p:nvPicPr>
          <p:cNvPr id="105476" name="Picture 4" descr="1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17091" r="12473" b="5818"/>
          <a:stretch>
            <a:fillRect/>
          </a:stretch>
        </p:blipFill>
        <p:spPr>
          <a:xfrm>
            <a:off x="4419600" y="1752600"/>
            <a:ext cx="3886200" cy="4343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4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95% CI: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u="sng" dirty="0" smtClean="0"/>
          </a:p>
          <a:p>
            <a:pPr eaLnBrk="1" hangingPunct="1"/>
            <a:r>
              <a:rPr lang="en-US" sz="2400" dirty="0" smtClean="0"/>
              <a:t>Definition:  If we repeat a study 100 times and compute a 95% CI based on each study, expect </a:t>
            </a:r>
            <a:r>
              <a:rPr lang="en-US" sz="2400" u="sng" dirty="0" smtClean="0"/>
              <a:t>on average</a:t>
            </a:r>
            <a:r>
              <a:rPr lang="en-US" sz="2400" dirty="0" smtClean="0"/>
              <a:t>, 95 out of 100 of the intervals would include the true mean.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95% confident that the interval includes the true mean </a:t>
            </a:r>
          </a:p>
        </p:txBody>
      </p:sp>
    </p:spTree>
    <p:extLst>
      <p:ext uri="{BB962C8B-B14F-4D97-AF65-F5344CB8AC3E}">
        <p14:creationId xmlns:p14="http://schemas.microsoft.com/office/powerpoint/2010/main" val="19274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Confidence level ↑, width of CI ↑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(ex. 95% CI is longer than 90% CI)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Sample size ↑, width of CI ↓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Standard deviation ↑, width of CI ↑</a:t>
            </a:r>
          </a:p>
        </p:txBody>
      </p:sp>
    </p:spTree>
    <p:extLst>
      <p:ext uri="{BB962C8B-B14F-4D97-AF65-F5344CB8AC3E}">
        <p14:creationId xmlns:p14="http://schemas.microsoft.com/office/powerpoint/2010/main" val="6659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2390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Goals: Primary Endpoints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Example: In oncology trials, endpoints are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Overall Survival (OS)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Progression Free Survival (PFS)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Time to Progression (TTP)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Objective response rate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The measure which can provide the best evidence directly related to the primary objective and hypothesis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 single primary endpoint  should be identified to answer the primary question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Acceptable precision</a:t>
            </a:r>
          </a:p>
        </p:txBody>
      </p:sp>
    </p:spTree>
    <p:extLst>
      <p:ext uri="{BB962C8B-B14F-4D97-AF65-F5344CB8AC3E}">
        <p14:creationId xmlns:p14="http://schemas.microsoft.com/office/powerpoint/2010/main" val="39157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772400" cy="487362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+mn-lt"/>
              </a:rPr>
              <a:t>Coin Tossing Experiment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 p = Probability{Head}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 1- p = Probability{Tail} 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Hypothesis: The coin is unbiased, i.e., p = 0.5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Conduct following experiment to test hypothesis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Now I toss the coin, and the “Head” appears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Given that the coin is unbiased, what is the chance that we observe Head?  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0.5</a:t>
            </a:r>
          </a:p>
          <a:p>
            <a:pPr eaLnBrk="1" hangingPunct="1">
              <a:buFont typeface="Monotype Sorts" pitchFamily="2" charset="2"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8550" name="Picture 4" descr="coint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800100"/>
            <a:ext cx="1409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782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924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Now I toss the coin twice, and the outcome is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{H, H}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Given that the coin is unbiased, what is the chance that both trials result in “Head”? </a:t>
            </a:r>
            <a:r>
              <a:rPr lang="en-US" sz="2400" dirty="0" smtClean="0">
                <a:solidFill>
                  <a:srgbClr val="FF0000"/>
                </a:solidFill>
              </a:rPr>
              <a:t>0.5 x 0.5 = 0.25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Now I toss the coin ten times, and each time I observe “Head”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Given that the coin is unbiased, what is the chance that all the trials result in “Head”?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0.5 x 0.5 x …. x 0.5 (10 times) = 0.00098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Result highly unlikely, so conclude coin is biased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9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924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P-Value: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Probability of observing the study outcome or something more extreme if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 is true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Probability that the study outcome is due to chance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Measure of evidence against H</a:t>
            </a:r>
            <a:r>
              <a:rPr lang="en-US" sz="2400" baseline="-15000" dirty="0" smtClean="0"/>
              <a:t>0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(lower p-value, higher evidence against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41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924800" cy="4873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Methods: Hypothesis Testing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P-Value:</a:t>
            </a:r>
          </a:p>
          <a:p>
            <a:pPr eaLnBrk="1" hangingPunct="1"/>
            <a:r>
              <a:rPr lang="en-US" sz="2400" dirty="0" smtClean="0"/>
              <a:t>Criteria for success based on pre-specified 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, the maximum chance we are willing to take to make a false positive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If p-value &lt; </a:t>
            </a:r>
            <a:r>
              <a:rPr lang="el-GR" sz="2400" dirty="0" smtClean="0"/>
              <a:t>α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Reject H</a:t>
            </a:r>
            <a:r>
              <a:rPr lang="en-US" sz="2400" baseline="-15000" dirty="0" smtClean="0"/>
              <a:t>0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Positive (significant) outcome</a:t>
            </a:r>
          </a:p>
        </p:txBody>
      </p:sp>
    </p:spTree>
    <p:extLst>
      <p:ext uri="{BB962C8B-B14F-4D97-AF65-F5344CB8AC3E}">
        <p14:creationId xmlns:p14="http://schemas.microsoft.com/office/powerpoint/2010/main" val="8631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1150938" y="76200"/>
            <a:ext cx="78406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1" lang="en-US" sz="2800" dirty="0">
                <a:solidFill>
                  <a:schemeClr val="bg1"/>
                </a:solidFill>
                <a:latin typeface="+mj-lt"/>
              </a:rPr>
              <a:t>Statistical Analysis Methods: Hypothesis Testing</a:t>
            </a:r>
          </a:p>
        </p:txBody>
      </p:sp>
      <p:sp>
        <p:nvSpPr>
          <p:cNvPr id="112645" name="Rectangle 3"/>
          <p:cNvSpPr>
            <a:spLocks noChangeArrowheads="1"/>
          </p:cNvSpPr>
          <p:nvPr/>
        </p:nvSpPr>
        <p:spPr bwMode="auto">
          <a:xfrm>
            <a:off x="4800602" y="2895601"/>
            <a:ext cx="349454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Identify the Population</a:t>
            </a:r>
          </a:p>
        </p:txBody>
      </p:sp>
      <p:sp>
        <p:nvSpPr>
          <p:cNvPr id="112646" name="Rectangle 4"/>
          <p:cNvSpPr>
            <a:spLocks noChangeArrowheads="1"/>
          </p:cNvSpPr>
          <p:nvPr/>
        </p:nvSpPr>
        <p:spPr bwMode="auto">
          <a:xfrm>
            <a:off x="1066800" y="1752601"/>
            <a:ext cx="1981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Assume the</a:t>
            </a:r>
          </a:p>
        </p:txBody>
      </p:sp>
      <p:sp>
        <p:nvSpPr>
          <p:cNvPr id="112647" name="Rectangle 5"/>
          <p:cNvSpPr>
            <a:spLocks noChangeArrowheads="1"/>
          </p:cNvSpPr>
          <p:nvPr/>
        </p:nvSpPr>
        <p:spPr bwMode="auto">
          <a:xfrm>
            <a:off x="1143000" y="2133601"/>
            <a:ext cx="1981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population</a:t>
            </a:r>
          </a:p>
        </p:txBody>
      </p:sp>
      <p:sp>
        <p:nvSpPr>
          <p:cNvPr id="112648" name="Rectangle 6"/>
          <p:cNvSpPr>
            <a:spLocks noChangeArrowheads="1"/>
          </p:cNvSpPr>
          <p:nvPr/>
        </p:nvSpPr>
        <p:spPr bwMode="auto">
          <a:xfrm>
            <a:off x="762000" y="2514601"/>
            <a:ext cx="24384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mean age is 50</a:t>
            </a:r>
          </a:p>
        </p:txBody>
      </p:sp>
      <p:sp>
        <p:nvSpPr>
          <p:cNvPr id="112649" name="Rectangle 7"/>
          <p:cNvSpPr>
            <a:spLocks noChangeArrowheads="1"/>
          </p:cNvSpPr>
          <p:nvPr/>
        </p:nvSpPr>
        <p:spPr bwMode="auto">
          <a:xfrm>
            <a:off x="606428" y="3025778"/>
            <a:ext cx="231153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Arial" panose="020B0604020202020204" pitchFamily="34" charset="0"/>
              </a:rPr>
              <a:t>(                   )</a:t>
            </a:r>
          </a:p>
        </p:txBody>
      </p:sp>
      <p:sp>
        <p:nvSpPr>
          <p:cNvPr id="112650" name="Freeform 8"/>
          <p:cNvSpPr>
            <a:spLocks/>
          </p:cNvSpPr>
          <p:nvPr/>
        </p:nvSpPr>
        <p:spPr bwMode="auto">
          <a:xfrm>
            <a:off x="6934202" y="3429000"/>
            <a:ext cx="677863" cy="704850"/>
          </a:xfrm>
          <a:custGeom>
            <a:avLst/>
            <a:gdLst>
              <a:gd name="T0" fmla="*/ 2147483646 w 427"/>
              <a:gd name="T1" fmla="*/ 0 h 444"/>
              <a:gd name="T2" fmla="*/ 2147483646 w 427"/>
              <a:gd name="T3" fmla="*/ 0 h 444"/>
              <a:gd name="T4" fmla="*/ 2147483646 w 427"/>
              <a:gd name="T5" fmla="*/ 2147483646 h 444"/>
              <a:gd name="T6" fmla="*/ 2147483646 w 427"/>
              <a:gd name="T7" fmla="*/ 2147483646 h 444"/>
              <a:gd name="T8" fmla="*/ 2147483646 w 427"/>
              <a:gd name="T9" fmla="*/ 2147483646 h 444"/>
              <a:gd name="T10" fmla="*/ 0 w 427"/>
              <a:gd name="T11" fmla="*/ 2147483646 h 444"/>
              <a:gd name="T12" fmla="*/ 2147483646 w 427"/>
              <a:gd name="T13" fmla="*/ 2147483646 h 444"/>
              <a:gd name="T14" fmla="*/ 2147483646 w 427"/>
              <a:gd name="T15" fmla="*/ 0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7" h="444">
                <a:moveTo>
                  <a:pt x="107" y="0"/>
                </a:moveTo>
                <a:lnTo>
                  <a:pt x="320" y="0"/>
                </a:lnTo>
                <a:lnTo>
                  <a:pt x="320" y="335"/>
                </a:lnTo>
                <a:lnTo>
                  <a:pt x="426" y="335"/>
                </a:lnTo>
                <a:lnTo>
                  <a:pt x="214" y="443"/>
                </a:lnTo>
                <a:lnTo>
                  <a:pt x="0" y="335"/>
                </a:lnTo>
                <a:lnTo>
                  <a:pt x="107" y="335"/>
                </a:lnTo>
                <a:lnTo>
                  <a:pt x="107" y="0"/>
                </a:lnTo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1" name="Freeform 9"/>
          <p:cNvSpPr>
            <a:spLocks/>
          </p:cNvSpPr>
          <p:nvPr/>
        </p:nvSpPr>
        <p:spPr bwMode="auto">
          <a:xfrm>
            <a:off x="3124200" y="5105400"/>
            <a:ext cx="914400" cy="687388"/>
          </a:xfrm>
          <a:custGeom>
            <a:avLst/>
            <a:gdLst>
              <a:gd name="T0" fmla="*/ 2147483646 w 576"/>
              <a:gd name="T1" fmla="*/ 2147483646 h 433"/>
              <a:gd name="T2" fmla="*/ 2147483646 w 576"/>
              <a:gd name="T3" fmla="*/ 2147483646 h 433"/>
              <a:gd name="T4" fmla="*/ 2147483646 w 576"/>
              <a:gd name="T5" fmla="*/ 2147483646 h 433"/>
              <a:gd name="T6" fmla="*/ 0 w 576"/>
              <a:gd name="T7" fmla="*/ 2147483646 h 433"/>
              <a:gd name="T8" fmla="*/ 2147483646 w 576"/>
              <a:gd name="T9" fmla="*/ 0 h 433"/>
              <a:gd name="T10" fmla="*/ 2147483646 w 576"/>
              <a:gd name="T11" fmla="*/ 2147483646 h 433"/>
              <a:gd name="T12" fmla="*/ 2147483646 w 576"/>
              <a:gd name="T13" fmla="*/ 2147483646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" h="433">
                <a:moveTo>
                  <a:pt x="575" y="324"/>
                </a:moveTo>
                <a:lnTo>
                  <a:pt x="107" y="324"/>
                </a:lnTo>
                <a:lnTo>
                  <a:pt x="107" y="432"/>
                </a:lnTo>
                <a:lnTo>
                  <a:pt x="0" y="215"/>
                </a:lnTo>
                <a:lnTo>
                  <a:pt x="107" y="0"/>
                </a:lnTo>
                <a:lnTo>
                  <a:pt x="107" y="107"/>
                </a:lnTo>
                <a:lnTo>
                  <a:pt x="575" y="107"/>
                </a:lnTo>
              </a:path>
            </a:pathLst>
          </a:custGeom>
          <a:solidFill>
            <a:srgbClr val="FFFF9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2" name="Freeform 10"/>
          <p:cNvSpPr>
            <a:spLocks/>
          </p:cNvSpPr>
          <p:nvPr/>
        </p:nvSpPr>
        <p:spPr bwMode="auto">
          <a:xfrm>
            <a:off x="628650" y="5257800"/>
            <a:ext cx="1962150" cy="533400"/>
          </a:xfrm>
          <a:custGeom>
            <a:avLst/>
            <a:gdLst>
              <a:gd name="T0" fmla="*/ 0 w 945"/>
              <a:gd name="T1" fmla="*/ 2147483646 h 456"/>
              <a:gd name="T2" fmla="*/ 0 w 945"/>
              <a:gd name="T3" fmla="*/ 2147483646 h 456"/>
              <a:gd name="T4" fmla="*/ 2147483646 w 945"/>
              <a:gd name="T5" fmla="*/ 0 h 456"/>
              <a:gd name="T6" fmla="*/ 2147483646 w 945"/>
              <a:gd name="T7" fmla="*/ 0 h 456"/>
              <a:gd name="T8" fmla="*/ 2147483646 w 945"/>
              <a:gd name="T9" fmla="*/ 2147483646 h 456"/>
              <a:gd name="T10" fmla="*/ 2147483646 w 945"/>
              <a:gd name="T11" fmla="*/ 2147483646 h 456"/>
              <a:gd name="T12" fmla="*/ 2147483646 w 945"/>
              <a:gd name="T13" fmla="*/ 2147483646 h 456"/>
              <a:gd name="T14" fmla="*/ 2147483646 w 945"/>
              <a:gd name="T15" fmla="*/ 2147483646 h 456"/>
              <a:gd name="T16" fmla="*/ 0 w 945"/>
              <a:gd name="T17" fmla="*/ 2147483646 h 456"/>
              <a:gd name="T18" fmla="*/ 2147483646 w 945"/>
              <a:gd name="T19" fmla="*/ 2147483646 h 456"/>
              <a:gd name="T20" fmla="*/ 2147483646 w 945"/>
              <a:gd name="T21" fmla="*/ 2147483646 h 456"/>
              <a:gd name="T22" fmla="*/ 2147483646 w 945"/>
              <a:gd name="T23" fmla="*/ 2147483646 h 456"/>
              <a:gd name="T24" fmla="*/ 2147483646 w 945"/>
              <a:gd name="T25" fmla="*/ 2147483646 h 456"/>
              <a:gd name="T26" fmla="*/ 2147483646 w 945"/>
              <a:gd name="T27" fmla="*/ 2147483646 h 456"/>
              <a:gd name="T28" fmla="*/ 2147483646 w 945"/>
              <a:gd name="T29" fmla="*/ 2147483646 h 456"/>
              <a:gd name="T30" fmla="*/ 2147483646 w 945"/>
              <a:gd name="T31" fmla="*/ 2147483646 h 456"/>
              <a:gd name="T32" fmla="*/ 2147483646 w 945"/>
              <a:gd name="T33" fmla="*/ 2147483646 h 456"/>
              <a:gd name="T34" fmla="*/ 2147483646 w 945"/>
              <a:gd name="T35" fmla="*/ 2147483646 h 456"/>
              <a:gd name="T36" fmla="*/ 0 w 945"/>
              <a:gd name="T37" fmla="*/ 2147483646 h 4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45" h="456">
                <a:moveTo>
                  <a:pt x="0" y="360"/>
                </a:moveTo>
                <a:lnTo>
                  <a:pt x="0" y="95"/>
                </a:lnTo>
                <a:lnTo>
                  <a:pt x="95" y="0"/>
                </a:lnTo>
                <a:lnTo>
                  <a:pt x="849" y="0"/>
                </a:lnTo>
                <a:lnTo>
                  <a:pt x="944" y="95"/>
                </a:lnTo>
                <a:lnTo>
                  <a:pt x="944" y="360"/>
                </a:lnTo>
                <a:lnTo>
                  <a:pt x="849" y="455"/>
                </a:lnTo>
                <a:lnTo>
                  <a:pt x="95" y="455"/>
                </a:lnTo>
                <a:lnTo>
                  <a:pt x="0" y="360"/>
                </a:lnTo>
                <a:lnTo>
                  <a:pt x="48" y="347"/>
                </a:lnTo>
                <a:lnTo>
                  <a:pt x="48" y="111"/>
                </a:lnTo>
                <a:lnTo>
                  <a:pt x="108" y="47"/>
                </a:lnTo>
                <a:lnTo>
                  <a:pt x="834" y="47"/>
                </a:lnTo>
                <a:lnTo>
                  <a:pt x="896" y="111"/>
                </a:lnTo>
                <a:lnTo>
                  <a:pt x="896" y="347"/>
                </a:lnTo>
                <a:lnTo>
                  <a:pt x="834" y="408"/>
                </a:lnTo>
                <a:lnTo>
                  <a:pt x="108" y="408"/>
                </a:lnTo>
                <a:lnTo>
                  <a:pt x="48" y="347"/>
                </a:lnTo>
                <a:lnTo>
                  <a:pt x="0" y="360"/>
                </a:lnTo>
              </a:path>
            </a:pathLst>
          </a:custGeom>
          <a:solidFill>
            <a:srgbClr val="FFCCCC"/>
          </a:solidFill>
          <a:ln w="9525" cap="rnd">
            <a:solidFill>
              <a:srgbClr val="FFCC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3" name="Rectangle 11"/>
          <p:cNvSpPr>
            <a:spLocks noChangeArrowheads="1"/>
          </p:cNvSpPr>
          <p:nvPr/>
        </p:nvSpPr>
        <p:spPr bwMode="auto">
          <a:xfrm>
            <a:off x="835025" y="5257800"/>
            <a:ext cx="15890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REJECT</a:t>
            </a:r>
          </a:p>
        </p:txBody>
      </p:sp>
      <p:sp>
        <p:nvSpPr>
          <p:cNvPr id="112654" name="Freeform 12"/>
          <p:cNvSpPr>
            <a:spLocks/>
          </p:cNvSpPr>
          <p:nvPr/>
        </p:nvSpPr>
        <p:spPr bwMode="auto">
          <a:xfrm>
            <a:off x="5867400" y="5105400"/>
            <a:ext cx="533400" cy="611188"/>
          </a:xfrm>
          <a:custGeom>
            <a:avLst/>
            <a:gdLst>
              <a:gd name="T0" fmla="*/ 2147483646 w 336"/>
              <a:gd name="T1" fmla="*/ 2147483646 h 385"/>
              <a:gd name="T2" fmla="*/ 2147483646 w 336"/>
              <a:gd name="T3" fmla="*/ 2147483646 h 385"/>
              <a:gd name="T4" fmla="*/ 2147483646 w 336"/>
              <a:gd name="T5" fmla="*/ 2147483646 h 385"/>
              <a:gd name="T6" fmla="*/ 0 w 336"/>
              <a:gd name="T7" fmla="*/ 2147483646 h 385"/>
              <a:gd name="T8" fmla="*/ 2147483646 w 336"/>
              <a:gd name="T9" fmla="*/ 0 h 385"/>
              <a:gd name="T10" fmla="*/ 2147483646 w 336"/>
              <a:gd name="T11" fmla="*/ 2147483646 h 385"/>
              <a:gd name="T12" fmla="*/ 2147483646 w 336"/>
              <a:gd name="T13" fmla="*/ 2147483646 h 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6" h="385">
                <a:moveTo>
                  <a:pt x="335" y="288"/>
                </a:moveTo>
                <a:lnTo>
                  <a:pt x="63" y="288"/>
                </a:lnTo>
                <a:lnTo>
                  <a:pt x="63" y="384"/>
                </a:lnTo>
                <a:lnTo>
                  <a:pt x="0" y="191"/>
                </a:lnTo>
                <a:lnTo>
                  <a:pt x="63" y="0"/>
                </a:lnTo>
                <a:lnTo>
                  <a:pt x="63" y="95"/>
                </a:lnTo>
                <a:lnTo>
                  <a:pt x="335" y="95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5" name="Freeform 13"/>
          <p:cNvSpPr>
            <a:spLocks/>
          </p:cNvSpPr>
          <p:nvPr/>
        </p:nvSpPr>
        <p:spPr bwMode="auto">
          <a:xfrm>
            <a:off x="3265488" y="2324104"/>
            <a:ext cx="933450" cy="677863"/>
          </a:xfrm>
          <a:custGeom>
            <a:avLst/>
            <a:gdLst>
              <a:gd name="T0" fmla="*/ 0 w 588"/>
              <a:gd name="T1" fmla="*/ 2147483646 h 427"/>
              <a:gd name="T2" fmla="*/ 0 w 588"/>
              <a:gd name="T3" fmla="*/ 2147483646 h 427"/>
              <a:gd name="T4" fmla="*/ 2147483646 w 588"/>
              <a:gd name="T5" fmla="*/ 2147483646 h 427"/>
              <a:gd name="T6" fmla="*/ 2147483646 w 588"/>
              <a:gd name="T7" fmla="*/ 0 h 427"/>
              <a:gd name="T8" fmla="*/ 2147483646 w 588"/>
              <a:gd name="T9" fmla="*/ 2147483646 h 427"/>
              <a:gd name="T10" fmla="*/ 2147483646 w 588"/>
              <a:gd name="T11" fmla="*/ 2147483646 h 427"/>
              <a:gd name="T12" fmla="*/ 2147483646 w 588"/>
              <a:gd name="T13" fmla="*/ 2147483646 h 427"/>
              <a:gd name="T14" fmla="*/ 0 w 588"/>
              <a:gd name="T15" fmla="*/ 2147483646 h 4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8" h="427">
                <a:moveTo>
                  <a:pt x="0" y="320"/>
                </a:moveTo>
                <a:lnTo>
                  <a:pt x="0" y="106"/>
                </a:lnTo>
                <a:lnTo>
                  <a:pt x="479" y="106"/>
                </a:lnTo>
                <a:lnTo>
                  <a:pt x="479" y="0"/>
                </a:lnTo>
                <a:lnTo>
                  <a:pt x="587" y="214"/>
                </a:lnTo>
                <a:lnTo>
                  <a:pt x="479" y="426"/>
                </a:lnTo>
                <a:lnTo>
                  <a:pt x="479" y="320"/>
                </a:lnTo>
                <a:lnTo>
                  <a:pt x="0" y="320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6" name="Freeform 14"/>
          <p:cNvSpPr>
            <a:spLocks/>
          </p:cNvSpPr>
          <p:nvPr/>
        </p:nvSpPr>
        <p:spPr bwMode="auto">
          <a:xfrm>
            <a:off x="3292476" y="2324100"/>
            <a:ext cx="915988" cy="687388"/>
          </a:xfrm>
          <a:custGeom>
            <a:avLst/>
            <a:gdLst>
              <a:gd name="T0" fmla="*/ 0 w 577"/>
              <a:gd name="T1" fmla="*/ 2147483646 h 433"/>
              <a:gd name="T2" fmla="*/ 2147483646 w 577"/>
              <a:gd name="T3" fmla="*/ 2147483646 h 433"/>
              <a:gd name="T4" fmla="*/ 2147483646 w 577"/>
              <a:gd name="T5" fmla="*/ 0 h 433"/>
              <a:gd name="T6" fmla="*/ 2147483646 w 577"/>
              <a:gd name="T7" fmla="*/ 2147483646 h 433"/>
              <a:gd name="T8" fmla="*/ 2147483646 w 577"/>
              <a:gd name="T9" fmla="*/ 2147483646 h 433"/>
              <a:gd name="T10" fmla="*/ 2147483646 w 577"/>
              <a:gd name="T11" fmla="*/ 2147483646 h 433"/>
              <a:gd name="T12" fmla="*/ 0 w 577"/>
              <a:gd name="T13" fmla="*/ 2147483646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7" h="433">
                <a:moveTo>
                  <a:pt x="0" y="107"/>
                </a:moveTo>
                <a:lnTo>
                  <a:pt x="467" y="107"/>
                </a:lnTo>
                <a:lnTo>
                  <a:pt x="467" y="0"/>
                </a:lnTo>
                <a:lnTo>
                  <a:pt x="576" y="217"/>
                </a:lnTo>
                <a:lnTo>
                  <a:pt x="467" y="432"/>
                </a:lnTo>
                <a:lnTo>
                  <a:pt x="467" y="324"/>
                </a:lnTo>
                <a:lnTo>
                  <a:pt x="0" y="324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2657" name="Group 15"/>
          <p:cNvGrpSpPr>
            <a:grpSpLocks/>
          </p:cNvGrpSpPr>
          <p:nvPr/>
        </p:nvGrpSpPr>
        <p:grpSpPr bwMode="auto">
          <a:xfrm>
            <a:off x="4572002" y="4191004"/>
            <a:ext cx="1027113" cy="1471613"/>
            <a:chOff x="2736" y="2832"/>
            <a:chExt cx="647" cy="927"/>
          </a:xfrm>
        </p:grpSpPr>
        <p:grpSp>
          <p:nvGrpSpPr>
            <p:cNvPr id="112693" name="Group 16"/>
            <p:cNvGrpSpPr>
              <a:grpSpLocks/>
            </p:cNvGrpSpPr>
            <p:nvPr/>
          </p:nvGrpSpPr>
          <p:grpSpPr bwMode="auto">
            <a:xfrm>
              <a:off x="2736" y="2832"/>
              <a:ext cx="647" cy="927"/>
              <a:chOff x="2736" y="2832"/>
              <a:chExt cx="647" cy="927"/>
            </a:xfrm>
          </p:grpSpPr>
          <p:grpSp>
            <p:nvGrpSpPr>
              <p:cNvPr id="112760" name="Group 17"/>
              <p:cNvGrpSpPr>
                <a:grpSpLocks/>
              </p:cNvGrpSpPr>
              <p:nvPr/>
            </p:nvGrpSpPr>
            <p:grpSpPr bwMode="auto">
              <a:xfrm>
                <a:off x="2736" y="2832"/>
                <a:ext cx="647" cy="927"/>
                <a:chOff x="2736" y="2832"/>
                <a:chExt cx="647" cy="927"/>
              </a:xfrm>
            </p:grpSpPr>
            <p:sp>
              <p:nvSpPr>
                <p:cNvPr id="112939" name="Freeform 18"/>
                <p:cNvSpPr>
                  <a:spLocks/>
                </p:cNvSpPr>
                <p:nvPr/>
              </p:nvSpPr>
              <p:spPr bwMode="auto">
                <a:xfrm>
                  <a:off x="2736" y="2832"/>
                  <a:ext cx="647" cy="5"/>
                </a:xfrm>
                <a:custGeom>
                  <a:avLst/>
                  <a:gdLst>
                    <a:gd name="T0" fmla="*/ 0 w 647"/>
                    <a:gd name="T1" fmla="*/ 0 h 5"/>
                    <a:gd name="T2" fmla="*/ 646 w 647"/>
                    <a:gd name="T3" fmla="*/ 0 h 5"/>
                    <a:gd name="T4" fmla="*/ 604 w 647"/>
                    <a:gd name="T5" fmla="*/ 4 h 5"/>
                    <a:gd name="T6" fmla="*/ 40 w 647"/>
                    <a:gd name="T7" fmla="*/ 4 h 5"/>
                    <a:gd name="T8" fmla="*/ 0 w 647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7" h="5">
                      <a:moveTo>
                        <a:pt x="0" y="0"/>
                      </a:moveTo>
                      <a:lnTo>
                        <a:pt x="646" y="0"/>
                      </a:lnTo>
                      <a:lnTo>
                        <a:pt x="604" y="4"/>
                      </a:lnTo>
                      <a:lnTo>
                        <a:pt x="40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940" name="Freeform 19"/>
                <p:cNvSpPr>
                  <a:spLocks/>
                </p:cNvSpPr>
                <p:nvPr/>
              </p:nvSpPr>
              <p:spPr bwMode="auto">
                <a:xfrm>
                  <a:off x="2736" y="2832"/>
                  <a:ext cx="647" cy="927"/>
                </a:xfrm>
                <a:custGeom>
                  <a:avLst/>
                  <a:gdLst>
                    <a:gd name="T0" fmla="*/ 0 w 647"/>
                    <a:gd name="T1" fmla="*/ 0 h 927"/>
                    <a:gd name="T2" fmla="*/ 43 w 647"/>
                    <a:gd name="T3" fmla="*/ 11 h 927"/>
                    <a:gd name="T4" fmla="*/ 602 w 647"/>
                    <a:gd name="T5" fmla="*/ 11 h 927"/>
                    <a:gd name="T6" fmla="*/ 646 w 647"/>
                    <a:gd name="T7" fmla="*/ 0 h 927"/>
                    <a:gd name="T8" fmla="*/ 646 w 647"/>
                    <a:gd name="T9" fmla="*/ 854 h 927"/>
                    <a:gd name="T10" fmla="*/ 641 w 647"/>
                    <a:gd name="T11" fmla="*/ 872 h 927"/>
                    <a:gd name="T12" fmla="*/ 633 w 647"/>
                    <a:gd name="T13" fmla="*/ 890 h 927"/>
                    <a:gd name="T14" fmla="*/ 624 w 647"/>
                    <a:gd name="T15" fmla="*/ 905 h 927"/>
                    <a:gd name="T16" fmla="*/ 611 w 647"/>
                    <a:gd name="T17" fmla="*/ 915 h 927"/>
                    <a:gd name="T18" fmla="*/ 598 w 647"/>
                    <a:gd name="T19" fmla="*/ 922 h 927"/>
                    <a:gd name="T20" fmla="*/ 580 w 647"/>
                    <a:gd name="T21" fmla="*/ 926 h 927"/>
                    <a:gd name="T22" fmla="*/ 65 w 647"/>
                    <a:gd name="T23" fmla="*/ 926 h 927"/>
                    <a:gd name="T24" fmla="*/ 42 w 647"/>
                    <a:gd name="T25" fmla="*/ 923 h 927"/>
                    <a:gd name="T26" fmla="*/ 27 w 647"/>
                    <a:gd name="T27" fmla="*/ 914 h 927"/>
                    <a:gd name="T28" fmla="*/ 16 w 647"/>
                    <a:gd name="T29" fmla="*/ 901 h 927"/>
                    <a:gd name="T30" fmla="*/ 7 w 647"/>
                    <a:gd name="T31" fmla="*/ 889 h 927"/>
                    <a:gd name="T32" fmla="*/ 2 w 647"/>
                    <a:gd name="T33" fmla="*/ 872 h 927"/>
                    <a:gd name="T34" fmla="*/ 0 w 647"/>
                    <a:gd name="T35" fmla="*/ 854 h 927"/>
                    <a:gd name="T36" fmla="*/ 0 w 647"/>
                    <a:gd name="T37" fmla="*/ 0 h 92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47" h="927">
                      <a:moveTo>
                        <a:pt x="0" y="0"/>
                      </a:moveTo>
                      <a:lnTo>
                        <a:pt x="43" y="11"/>
                      </a:lnTo>
                      <a:lnTo>
                        <a:pt x="602" y="11"/>
                      </a:lnTo>
                      <a:lnTo>
                        <a:pt x="646" y="0"/>
                      </a:lnTo>
                      <a:lnTo>
                        <a:pt x="646" y="854"/>
                      </a:lnTo>
                      <a:lnTo>
                        <a:pt x="641" y="872"/>
                      </a:lnTo>
                      <a:lnTo>
                        <a:pt x="633" y="890"/>
                      </a:lnTo>
                      <a:lnTo>
                        <a:pt x="624" y="905"/>
                      </a:lnTo>
                      <a:lnTo>
                        <a:pt x="611" y="915"/>
                      </a:lnTo>
                      <a:lnTo>
                        <a:pt x="598" y="922"/>
                      </a:lnTo>
                      <a:lnTo>
                        <a:pt x="580" y="926"/>
                      </a:lnTo>
                      <a:lnTo>
                        <a:pt x="65" y="926"/>
                      </a:lnTo>
                      <a:lnTo>
                        <a:pt x="42" y="923"/>
                      </a:lnTo>
                      <a:lnTo>
                        <a:pt x="27" y="914"/>
                      </a:lnTo>
                      <a:lnTo>
                        <a:pt x="16" y="901"/>
                      </a:lnTo>
                      <a:lnTo>
                        <a:pt x="7" y="889"/>
                      </a:lnTo>
                      <a:lnTo>
                        <a:pt x="2" y="872"/>
                      </a:lnTo>
                      <a:lnTo>
                        <a:pt x="0" y="8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761" name="Group 20"/>
              <p:cNvGrpSpPr>
                <a:grpSpLocks/>
              </p:cNvGrpSpPr>
              <p:nvPr/>
            </p:nvGrpSpPr>
            <p:grpSpPr bwMode="auto">
              <a:xfrm>
                <a:off x="2777" y="2843"/>
                <a:ext cx="565" cy="872"/>
                <a:chOff x="2777" y="2843"/>
                <a:chExt cx="565" cy="872"/>
              </a:xfrm>
            </p:grpSpPr>
            <p:grpSp>
              <p:nvGrpSpPr>
                <p:cNvPr id="112898" name="Group 21"/>
                <p:cNvGrpSpPr>
                  <a:grpSpLocks/>
                </p:cNvGrpSpPr>
                <p:nvPr/>
              </p:nvGrpSpPr>
              <p:grpSpPr bwMode="auto">
                <a:xfrm>
                  <a:off x="2777" y="2843"/>
                  <a:ext cx="565" cy="872"/>
                  <a:chOff x="2777" y="2843"/>
                  <a:chExt cx="565" cy="872"/>
                </a:xfrm>
              </p:grpSpPr>
              <p:grpSp>
                <p:nvGrpSpPr>
                  <p:cNvPr id="11291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77" y="2843"/>
                    <a:ext cx="565" cy="872"/>
                    <a:chOff x="2777" y="2843"/>
                    <a:chExt cx="565" cy="872"/>
                  </a:xfrm>
                </p:grpSpPr>
                <p:sp>
                  <p:nvSpPr>
                    <p:cNvPr id="11293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777" y="2844"/>
                      <a:ext cx="564" cy="864"/>
                    </a:xfrm>
                    <a:custGeom>
                      <a:avLst/>
                      <a:gdLst>
                        <a:gd name="T0" fmla="*/ 0 w 564"/>
                        <a:gd name="T1" fmla="*/ 0 h 864"/>
                        <a:gd name="T2" fmla="*/ 563 w 564"/>
                        <a:gd name="T3" fmla="*/ 0 h 864"/>
                        <a:gd name="T4" fmla="*/ 558 w 564"/>
                        <a:gd name="T5" fmla="*/ 801 h 864"/>
                        <a:gd name="T6" fmla="*/ 554 w 564"/>
                        <a:gd name="T7" fmla="*/ 817 h 864"/>
                        <a:gd name="T8" fmla="*/ 547 w 564"/>
                        <a:gd name="T9" fmla="*/ 832 h 864"/>
                        <a:gd name="T10" fmla="*/ 539 w 564"/>
                        <a:gd name="T11" fmla="*/ 845 h 864"/>
                        <a:gd name="T12" fmla="*/ 528 w 564"/>
                        <a:gd name="T13" fmla="*/ 854 h 864"/>
                        <a:gd name="T14" fmla="*/ 516 w 564"/>
                        <a:gd name="T15" fmla="*/ 860 h 864"/>
                        <a:gd name="T16" fmla="*/ 500 w 564"/>
                        <a:gd name="T17" fmla="*/ 863 h 864"/>
                        <a:gd name="T18" fmla="*/ 57 w 564"/>
                        <a:gd name="T19" fmla="*/ 863 h 864"/>
                        <a:gd name="T20" fmla="*/ 37 w 564"/>
                        <a:gd name="T21" fmla="*/ 863 h 864"/>
                        <a:gd name="T22" fmla="*/ 25 w 564"/>
                        <a:gd name="T23" fmla="*/ 856 h 864"/>
                        <a:gd name="T24" fmla="*/ 15 w 564"/>
                        <a:gd name="T25" fmla="*/ 848 h 864"/>
                        <a:gd name="T26" fmla="*/ 7 w 564"/>
                        <a:gd name="T27" fmla="*/ 833 h 864"/>
                        <a:gd name="T28" fmla="*/ 2 w 564"/>
                        <a:gd name="T29" fmla="*/ 816 h 864"/>
                        <a:gd name="T30" fmla="*/ 0 w 564"/>
                        <a:gd name="T31" fmla="*/ 801 h 864"/>
                        <a:gd name="T32" fmla="*/ 0 w 564"/>
                        <a:gd name="T33" fmla="*/ 0 h 864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564" h="864">
                          <a:moveTo>
                            <a:pt x="0" y="0"/>
                          </a:moveTo>
                          <a:lnTo>
                            <a:pt x="563" y="0"/>
                          </a:lnTo>
                          <a:lnTo>
                            <a:pt x="558" y="801"/>
                          </a:lnTo>
                          <a:lnTo>
                            <a:pt x="554" y="817"/>
                          </a:lnTo>
                          <a:lnTo>
                            <a:pt x="547" y="832"/>
                          </a:lnTo>
                          <a:lnTo>
                            <a:pt x="539" y="845"/>
                          </a:lnTo>
                          <a:lnTo>
                            <a:pt x="528" y="854"/>
                          </a:lnTo>
                          <a:lnTo>
                            <a:pt x="516" y="860"/>
                          </a:lnTo>
                          <a:lnTo>
                            <a:pt x="500" y="863"/>
                          </a:lnTo>
                          <a:lnTo>
                            <a:pt x="57" y="863"/>
                          </a:lnTo>
                          <a:lnTo>
                            <a:pt x="37" y="863"/>
                          </a:lnTo>
                          <a:lnTo>
                            <a:pt x="25" y="856"/>
                          </a:lnTo>
                          <a:lnTo>
                            <a:pt x="15" y="848"/>
                          </a:lnTo>
                          <a:lnTo>
                            <a:pt x="7" y="833"/>
                          </a:lnTo>
                          <a:lnTo>
                            <a:pt x="2" y="816"/>
                          </a:lnTo>
                          <a:lnTo>
                            <a:pt x="0" y="80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EAEC5E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2937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783" y="2843"/>
                      <a:ext cx="559" cy="872"/>
                    </a:xfrm>
                    <a:custGeom>
                      <a:avLst/>
                      <a:gdLst>
                        <a:gd name="T0" fmla="*/ 0 w 559"/>
                        <a:gd name="T1" fmla="*/ 10 h 872"/>
                        <a:gd name="T2" fmla="*/ 551 w 559"/>
                        <a:gd name="T3" fmla="*/ 6 h 872"/>
                        <a:gd name="T4" fmla="*/ 558 w 559"/>
                        <a:gd name="T5" fmla="*/ 0 h 872"/>
                        <a:gd name="T6" fmla="*/ 558 w 559"/>
                        <a:gd name="T7" fmla="*/ 809 h 872"/>
                        <a:gd name="T8" fmla="*/ 555 w 559"/>
                        <a:gd name="T9" fmla="*/ 825 h 872"/>
                        <a:gd name="T10" fmla="*/ 547 w 559"/>
                        <a:gd name="T11" fmla="*/ 840 h 872"/>
                        <a:gd name="T12" fmla="*/ 540 w 559"/>
                        <a:gd name="T13" fmla="*/ 853 h 872"/>
                        <a:gd name="T14" fmla="*/ 528 w 559"/>
                        <a:gd name="T15" fmla="*/ 862 h 872"/>
                        <a:gd name="T16" fmla="*/ 517 w 559"/>
                        <a:gd name="T17" fmla="*/ 868 h 872"/>
                        <a:gd name="T18" fmla="*/ 501 w 559"/>
                        <a:gd name="T19" fmla="*/ 871 h 872"/>
                        <a:gd name="T20" fmla="*/ 57 w 559"/>
                        <a:gd name="T21" fmla="*/ 871 h 872"/>
                        <a:gd name="T22" fmla="*/ 37 w 559"/>
                        <a:gd name="T23" fmla="*/ 868 h 872"/>
                        <a:gd name="T24" fmla="*/ 25 w 559"/>
                        <a:gd name="T25" fmla="*/ 864 h 872"/>
                        <a:gd name="T26" fmla="*/ 15 w 559"/>
                        <a:gd name="T27" fmla="*/ 856 h 872"/>
                        <a:gd name="T28" fmla="*/ 7 w 559"/>
                        <a:gd name="T29" fmla="*/ 841 h 872"/>
                        <a:gd name="T30" fmla="*/ 3 w 559"/>
                        <a:gd name="T31" fmla="*/ 824 h 872"/>
                        <a:gd name="T32" fmla="*/ 0 w 559"/>
                        <a:gd name="T33" fmla="*/ 809 h 872"/>
                        <a:gd name="T34" fmla="*/ 0 w 559"/>
                        <a:gd name="T35" fmla="*/ 10 h 872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559" h="872">
                          <a:moveTo>
                            <a:pt x="0" y="10"/>
                          </a:moveTo>
                          <a:lnTo>
                            <a:pt x="551" y="6"/>
                          </a:lnTo>
                          <a:lnTo>
                            <a:pt x="558" y="0"/>
                          </a:lnTo>
                          <a:lnTo>
                            <a:pt x="558" y="809"/>
                          </a:lnTo>
                          <a:lnTo>
                            <a:pt x="555" y="825"/>
                          </a:lnTo>
                          <a:lnTo>
                            <a:pt x="547" y="840"/>
                          </a:lnTo>
                          <a:lnTo>
                            <a:pt x="540" y="853"/>
                          </a:lnTo>
                          <a:lnTo>
                            <a:pt x="528" y="862"/>
                          </a:lnTo>
                          <a:lnTo>
                            <a:pt x="517" y="868"/>
                          </a:lnTo>
                          <a:lnTo>
                            <a:pt x="501" y="871"/>
                          </a:lnTo>
                          <a:lnTo>
                            <a:pt x="57" y="871"/>
                          </a:lnTo>
                          <a:lnTo>
                            <a:pt x="37" y="868"/>
                          </a:lnTo>
                          <a:lnTo>
                            <a:pt x="25" y="864"/>
                          </a:lnTo>
                          <a:lnTo>
                            <a:pt x="15" y="856"/>
                          </a:lnTo>
                          <a:lnTo>
                            <a:pt x="7" y="841"/>
                          </a:lnTo>
                          <a:lnTo>
                            <a:pt x="3" y="824"/>
                          </a:lnTo>
                          <a:lnTo>
                            <a:pt x="0" y="809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293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780" y="2846"/>
                      <a:ext cx="559" cy="865"/>
                    </a:xfrm>
                    <a:custGeom>
                      <a:avLst/>
                      <a:gdLst>
                        <a:gd name="T0" fmla="*/ 0 w 559"/>
                        <a:gd name="T1" fmla="*/ 0 h 865"/>
                        <a:gd name="T2" fmla="*/ 558 w 559"/>
                        <a:gd name="T3" fmla="*/ 0 h 865"/>
                        <a:gd name="T4" fmla="*/ 558 w 559"/>
                        <a:gd name="T5" fmla="*/ 802 h 865"/>
                        <a:gd name="T6" fmla="*/ 555 w 559"/>
                        <a:gd name="T7" fmla="*/ 818 h 865"/>
                        <a:gd name="T8" fmla="*/ 548 w 559"/>
                        <a:gd name="T9" fmla="*/ 832 h 865"/>
                        <a:gd name="T10" fmla="*/ 540 w 559"/>
                        <a:gd name="T11" fmla="*/ 845 h 865"/>
                        <a:gd name="T12" fmla="*/ 528 w 559"/>
                        <a:gd name="T13" fmla="*/ 854 h 865"/>
                        <a:gd name="T14" fmla="*/ 517 w 559"/>
                        <a:gd name="T15" fmla="*/ 861 h 865"/>
                        <a:gd name="T16" fmla="*/ 501 w 559"/>
                        <a:gd name="T17" fmla="*/ 864 h 865"/>
                        <a:gd name="T18" fmla="*/ 58 w 559"/>
                        <a:gd name="T19" fmla="*/ 864 h 865"/>
                        <a:gd name="T20" fmla="*/ 37 w 559"/>
                        <a:gd name="T21" fmla="*/ 861 h 865"/>
                        <a:gd name="T22" fmla="*/ 26 w 559"/>
                        <a:gd name="T23" fmla="*/ 856 h 865"/>
                        <a:gd name="T24" fmla="*/ 16 w 559"/>
                        <a:gd name="T25" fmla="*/ 848 h 865"/>
                        <a:gd name="T26" fmla="*/ 8 w 559"/>
                        <a:gd name="T27" fmla="*/ 834 h 865"/>
                        <a:gd name="T28" fmla="*/ 3 w 559"/>
                        <a:gd name="T29" fmla="*/ 816 h 865"/>
                        <a:gd name="T30" fmla="*/ 0 w 559"/>
                        <a:gd name="T31" fmla="*/ 802 h 865"/>
                        <a:gd name="T32" fmla="*/ 0 w 559"/>
                        <a:gd name="T33" fmla="*/ 0 h 86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559" h="865">
                          <a:moveTo>
                            <a:pt x="0" y="0"/>
                          </a:moveTo>
                          <a:lnTo>
                            <a:pt x="558" y="0"/>
                          </a:lnTo>
                          <a:lnTo>
                            <a:pt x="558" y="802"/>
                          </a:lnTo>
                          <a:lnTo>
                            <a:pt x="555" y="818"/>
                          </a:lnTo>
                          <a:lnTo>
                            <a:pt x="548" y="832"/>
                          </a:lnTo>
                          <a:lnTo>
                            <a:pt x="540" y="845"/>
                          </a:lnTo>
                          <a:lnTo>
                            <a:pt x="528" y="854"/>
                          </a:lnTo>
                          <a:lnTo>
                            <a:pt x="517" y="861"/>
                          </a:lnTo>
                          <a:lnTo>
                            <a:pt x="501" y="864"/>
                          </a:lnTo>
                          <a:lnTo>
                            <a:pt x="58" y="864"/>
                          </a:lnTo>
                          <a:lnTo>
                            <a:pt x="37" y="861"/>
                          </a:lnTo>
                          <a:lnTo>
                            <a:pt x="26" y="856"/>
                          </a:lnTo>
                          <a:lnTo>
                            <a:pt x="16" y="848"/>
                          </a:lnTo>
                          <a:lnTo>
                            <a:pt x="8" y="834"/>
                          </a:lnTo>
                          <a:lnTo>
                            <a:pt x="3" y="816"/>
                          </a:lnTo>
                          <a:lnTo>
                            <a:pt x="0" y="80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11291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801" y="2899"/>
                    <a:ext cx="519" cy="162"/>
                    <a:chOff x="2801" y="2899"/>
                    <a:chExt cx="519" cy="162"/>
                  </a:xfrm>
                </p:grpSpPr>
                <p:grpSp>
                  <p:nvGrpSpPr>
                    <p:cNvPr id="112914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1" y="2899"/>
                      <a:ext cx="519" cy="162"/>
                      <a:chOff x="2801" y="2899"/>
                      <a:chExt cx="519" cy="162"/>
                    </a:xfrm>
                  </p:grpSpPr>
                  <p:grpSp>
                    <p:nvGrpSpPr>
                      <p:cNvPr id="112918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1" y="3017"/>
                        <a:ext cx="517" cy="44"/>
                        <a:chOff x="2801" y="3017"/>
                        <a:chExt cx="517" cy="44"/>
                      </a:xfrm>
                    </p:grpSpPr>
                    <p:grpSp>
                      <p:nvGrpSpPr>
                        <p:cNvPr id="112931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01" y="3017"/>
                          <a:ext cx="517" cy="44"/>
                          <a:chOff x="2801" y="3017"/>
                          <a:chExt cx="517" cy="44"/>
                        </a:xfrm>
                      </p:grpSpPr>
                      <p:sp>
                        <p:nvSpPr>
                          <p:cNvPr id="112933" name="AutoShape 3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01" y="3017"/>
                            <a:ext cx="517" cy="44"/>
                          </a:xfrm>
                          <a:prstGeom prst="roundRect">
                            <a:avLst>
                              <a:gd name="adj" fmla="val 21051"/>
                            </a:avLst>
                          </a:prstGeom>
                          <a:solidFill>
                            <a:srgbClr val="8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34" name="AutoShape 3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02" y="3017"/>
                            <a:ext cx="316" cy="44"/>
                          </a:xfrm>
                          <a:prstGeom prst="roundRect">
                            <a:avLst>
                              <a:gd name="adj" fmla="val 15269"/>
                            </a:avLst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35" name="Rectangle 3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97" y="3027"/>
                            <a:ext cx="13" cy="34"/>
                          </a:xfrm>
                          <a:prstGeom prst="rect">
                            <a:avLst/>
                          </a:prstGeom>
                          <a:solidFill>
                            <a:srgbClr val="8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112932" name="Rectangle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19" y="3035"/>
                          <a:ext cx="172" cy="16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112919" name="Group 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1" y="2899"/>
                        <a:ext cx="519" cy="122"/>
                        <a:chOff x="2801" y="2899"/>
                        <a:chExt cx="519" cy="122"/>
                      </a:xfrm>
                    </p:grpSpPr>
                    <p:grpSp>
                      <p:nvGrpSpPr>
                        <p:cNvPr id="112920" name="Group 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01" y="2899"/>
                          <a:ext cx="519" cy="122"/>
                          <a:chOff x="2801" y="2899"/>
                          <a:chExt cx="519" cy="122"/>
                        </a:xfrm>
                      </p:grpSpPr>
                      <p:sp>
                        <p:nvSpPr>
                          <p:cNvPr id="112923" name="Freeform 3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3003"/>
                            <a:ext cx="519" cy="17"/>
                          </a:xfrm>
                          <a:custGeom>
                            <a:avLst/>
                            <a:gdLst>
                              <a:gd name="T0" fmla="*/ 0 w 519"/>
                              <a:gd name="T1" fmla="*/ 16 h 17"/>
                              <a:gd name="T2" fmla="*/ 24 w 519"/>
                              <a:gd name="T3" fmla="*/ 0 h 17"/>
                              <a:gd name="T4" fmla="*/ 491 w 519"/>
                              <a:gd name="T5" fmla="*/ 0 h 17"/>
                              <a:gd name="T6" fmla="*/ 518 w 519"/>
                              <a:gd name="T7" fmla="*/ 16 h 17"/>
                              <a:gd name="T8" fmla="*/ 0 w 519"/>
                              <a:gd name="T9" fmla="*/ 16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19" h="17">
                                <a:moveTo>
                                  <a:pt x="0" y="16"/>
                                </a:moveTo>
                                <a:lnTo>
                                  <a:pt x="24" y="0"/>
                                </a:lnTo>
                                <a:lnTo>
                                  <a:pt x="491" y="0"/>
                                </a:lnTo>
                                <a:lnTo>
                                  <a:pt x="518" y="16"/>
                                </a:lnTo>
                                <a:lnTo>
                                  <a:pt x="0" y="16"/>
                                </a:lnTo>
                              </a:path>
                            </a:pathLst>
                          </a:custGeom>
                          <a:solidFill>
                            <a:srgbClr val="FFFF9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4" name="Freeform 3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96" y="2899"/>
                            <a:ext cx="24" cy="122"/>
                          </a:xfrm>
                          <a:custGeom>
                            <a:avLst/>
                            <a:gdLst>
                              <a:gd name="T0" fmla="*/ 0 w 24"/>
                              <a:gd name="T1" fmla="*/ 95 h 122"/>
                              <a:gd name="T2" fmla="*/ 23 w 24"/>
                              <a:gd name="T3" fmla="*/ 121 h 122"/>
                              <a:gd name="T4" fmla="*/ 23 w 24"/>
                              <a:gd name="T5" fmla="*/ 0 h 122"/>
                              <a:gd name="T6" fmla="*/ 0 w 24"/>
                              <a:gd name="T7" fmla="*/ 25 h 122"/>
                              <a:gd name="T8" fmla="*/ 0 w 24"/>
                              <a:gd name="T9" fmla="*/ 95 h 122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24" h="122">
                                <a:moveTo>
                                  <a:pt x="0" y="95"/>
                                </a:moveTo>
                                <a:lnTo>
                                  <a:pt x="23" y="121"/>
                                </a:lnTo>
                                <a:lnTo>
                                  <a:pt x="23" y="0"/>
                                </a:lnTo>
                                <a:lnTo>
                                  <a:pt x="0" y="25"/>
                                </a:lnTo>
                                <a:lnTo>
                                  <a:pt x="0" y="95"/>
                                </a:lnTo>
                              </a:path>
                            </a:pathLst>
                          </a:custGeom>
                          <a:solidFill>
                            <a:srgbClr val="FFFFD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5" name="Freeform 3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2899"/>
                            <a:ext cx="519" cy="20"/>
                          </a:xfrm>
                          <a:custGeom>
                            <a:avLst/>
                            <a:gdLst>
                              <a:gd name="T0" fmla="*/ 0 w 519"/>
                              <a:gd name="T1" fmla="*/ 0 h 20"/>
                              <a:gd name="T2" fmla="*/ 30 w 519"/>
                              <a:gd name="T3" fmla="*/ 19 h 20"/>
                              <a:gd name="T4" fmla="*/ 491 w 519"/>
                              <a:gd name="T5" fmla="*/ 18 h 20"/>
                              <a:gd name="T6" fmla="*/ 518 w 519"/>
                              <a:gd name="T7" fmla="*/ 0 h 20"/>
                              <a:gd name="T8" fmla="*/ 0 w 519"/>
                              <a:gd name="T9" fmla="*/ 0 h 20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19" h="20">
                                <a:moveTo>
                                  <a:pt x="0" y="0"/>
                                </a:moveTo>
                                <a:lnTo>
                                  <a:pt x="30" y="19"/>
                                </a:lnTo>
                                <a:lnTo>
                                  <a:pt x="491" y="18"/>
                                </a:lnTo>
                                <a:lnTo>
                                  <a:pt x="518" y="0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solidFill>
                            <a:srgbClr val="F3F376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6" name="Freeform 3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2899"/>
                            <a:ext cx="24" cy="121"/>
                          </a:xfrm>
                          <a:custGeom>
                            <a:avLst/>
                            <a:gdLst>
                              <a:gd name="T0" fmla="*/ 23 w 24"/>
                              <a:gd name="T1" fmla="*/ 94 h 121"/>
                              <a:gd name="T2" fmla="*/ 0 w 24"/>
                              <a:gd name="T3" fmla="*/ 120 h 121"/>
                              <a:gd name="T4" fmla="*/ 0 w 24"/>
                              <a:gd name="T5" fmla="*/ 0 h 121"/>
                              <a:gd name="T6" fmla="*/ 23 w 24"/>
                              <a:gd name="T7" fmla="*/ 26 h 121"/>
                              <a:gd name="T8" fmla="*/ 23 w 24"/>
                              <a:gd name="T9" fmla="*/ 94 h 121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24" h="121">
                                <a:moveTo>
                                  <a:pt x="23" y="94"/>
                                </a:moveTo>
                                <a:lnTo>
                                  <a:pt x="0" y="120"/>
                                </a:lnTo>
                                <a:lnTo>
                                  <a:pt x="0" y="0"/>
                                </a:lnTo>
                                <a:lnTo>
                                  <a:pt x="23" y="26"/>
                                </a:lnTo>
                                <a:lnTo>
                                  <a:pt x="23" y="94"/>
                                </a:lnTo>
                              </a:path>
                            </a:pathLst>
                          </a:custGeom>
                          <a:solidFill>
                            <a:srgbClr val="BFB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grpSp>
                        <p:nvGrpSpPr>
                          <p:cNvPr id="112927" name="Group 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5" y="2920"/>
                            <a:ext cx="468" cy="77"/>
                            <a:chOff x="2825" y="2920"/>
                            <a:chExt cx="468" cy="77"/>
                          </a:xfrm>
                        </p:grpSpPr>
                        <p:sp>
                          <p:nvSpPr>
                            <p:cNvPr id="112928" name="AutoShape 4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5" y="2923"/>
                              <a:ext cx="467" cy="74"/>
                            </a:xfrm>
                            <a:prstGeom prst="roundRect">
                              <a:avLst>
                                <a:gd name="adj" fmla="val 13329"/>
                              </a:avLst>
                            </a:pr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112929" name="AutoShape 4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7" y="2920"/>
                              <a:ext cx="466" cy="75"/>
                            </a:xfrm>
                            <a:prstGeom prst="roundRect">
                              <a:avLst>
                                <a:gd name="adj" fmla="val 13139"/>
                              </a:avLst>
                            </a:prstGeom>
                            <a:solidFill>
                              <a:srgbClr val="EAEC5E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112930" name="AutoShape 4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7" y="2922"/>
                              <a:ext cx="466" cy="74"/>
                            </a:xfrm>
                            <a:prstGeom prst="roundRect">
                              <a:avLst>
                                <a:gd name="adj" fmla="val 13329"/>
                              </a:avLst>
                            </a:prstGeom>
                            <a:solidFill>
                              <a:srgbClr val="C0C0C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</p:grpSp>
                    </p:grpSp>
                    <p:sp>
                      <p:nvSpPr>
                        <p:cNvPr id="112921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2927"/>
                          <a:ext cx="430" cy="63"/>
                        </a:xfrm>
                        <a:prstGeom prst="roundRect">
                          <a:avLst>
                            <a:gd name="adj" fmla="val 15380"/>
                          </a:avLst>
                        </a:prstGeom>
                        <a:solidFill>
                          <a:srgbClr val="3F3F3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  <p:sp>
                      <p:nvSpPr>
                        <p:cNvPr id="112922" name="AutoShap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7" y="2927"/>
                          <a:ext cx="426" cy="60"/>
                        </a:xfrm>
                        <a:prstGeom prst="roundRect">
                          <a:avLst>
                            <a:gd name="adj" fmla="val 16060"/>
                          </a:avLst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</p:grpSp>
                </p:grpSp>
                <p:sp>
                  <p:nvSpPr>
                    <p:cNvPr id="112915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8" y="3034"/>
                      <a:ext cx="24" cy="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6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3039"/>
                      <a:ext cx="13" cy="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7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6" y="3038"/>
                      <a:ext cx="56" cy="4"/>
                    </a:xfrm>
                    <a:prstGeom prst="rect">
                      <a:avLst/>
                    </a:prstGeom>
                    <a:solidFill>
                      <a:srgbClr val="EAEC5E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12899" name="Group 49"/>
                <p:cNvGrpSpPr>
                  <a:grpSpLocks/>
                </p:cNvGrpSpPr>
                <p:nvPr/>
              </p:nvGrpSpPr>
              <p:grpSpPr bwMode="auto">
                <a:xfrm>
                  <a:off x="3099" y="3084"/>
                  <a:ext cx="217" cy="62"/>
                  <a:chOff x="3099" y="3084"/>
                  <a:chExt cx="217" cy="62"/>
                </a:xfrm>
              </p:grpSpPr>
              <p:sp>
                <p:nvSpPr>
                  <p:cNvPr id="11290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3086"/>
                    <a:ext cx="215" cy="60"/>
                  </a:xfrm>
                  <a:prstGeom prst="roundRect">
                    <a:avLst>
                      <a:gd name="adj" fmla="val 20486"/>
                    </a:avLst>
                  </a:prstGeom>
                  <a:solidFill>
                    <a:srgbClr val="8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90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3101" y="3084"/>
                    <a:ext cx="215" cy="60"/>
                  </a:xfrm>
                  <a:prstGeom prst="roundRect">
                    <a:avLst>
                      <a:gd name="adj" fmla="val 20486"/>
                    </a:avLst>
                  </a:prstGeom>
                  <a:solidFill>
                    <a:srgbClr val="BFB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90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3115" y="3091"/>
                    <a:ext cx="185" cy="46"/>
                  </a:xfrm>
                  <a:prstGeom prst="roundRect">
                    <a:avLst>
                      <a:gd name="adj" fmla="val 25838"/>
                    </a:avLst>
                  </a:pr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1290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152" y="3091"/>
                    <a:ext cx="5" cy="46"/>
                    <a:chOff x="3152" y="3091"/>
                    <a:chExt cx="5" cy="46"/>
                  </a:xfrm>
                </p:grpSpPr>
                <p:sp>
                  <p:nvSpPr>
                    <p:cNvPr id="112910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4" y="3091"/>
                      <a:ext cx="3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2" y="3091"/>
                      <a:ext cx="4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904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203" y="3091"/>
                    <a:ext cx="5" cy="46"/>
                    <a:chOff x="3203" y="3091"/>
                    <a:chExt cx="5" cy="46"/>
                  </a:xfrm>
                </p:grpSpPr>
                <p:sp>
                  <p:nvSpPr>
                    <p:cNvPr id="112908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4" y="3091"/>
                      <a:ext cx="4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09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3" y="3091"/>
                      <a:ext cx="3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90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256" y="3091"/>
                    <a:ext cx="4" cy="46"/>
                    <a:chOff x="3256" y="3091"/>
                    <a:chExt cx="4" cy="46"/>
                  </a:xfrm>
                </p:grpSpPr>
                <p:sp>
                  <p:nvSpPr>
                    <p:cNvPr id="112906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7" y="3091"/>
                      <a:ext cx="3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07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6" y="3091"/>
                      <a:ext cx="4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</p:grpSp>
          </p:grpSp>
          <p:grpSp>
            <p:nvGrpSpPr>
              <p:cNvPr id="112762" name="Group 62"/>
              <p:cNvGrpSpPr>
                <a:grpSpLocks/>
              </p:cNvGrpSpPr>
              <p:nvPr/>
            </p:nvGrpSpPr>
            <p:grpSpPr bwMode="auto">
              <a:xfrm>
                <a:off x="2800" y="3216"/>
                <a:ext cx="512" cy="411"/>
                <a:chOff x="2800" y="3216"/>
                <a:chExt cx="512" cy="411"/>
              </a:xfrm>
            </p:grpSpPr>
            <p:grpSp>
              <p:nvGrpSpPr>
                <p:cNvPr id="112763" name="Group 63"/>
                <p:cNvGrpSpPr>
                  <a:grpSpLocks/>
                </p:cNvGrpSpPr>
                <p:nvPr/>
              </p:nvGrpSpPr>
              <p:grpSpPr bwMode="auto">
                <a:xfrm>
                  <a:off x="2800" y="3217"/>
                  <a:ext cx="508" cy="405"/>
                  <a:chOff x="2800" y="3217"/>
                  <a:chExt cx="508" cy="405"/>
                </a:xfrm>
              </p:grpSpPr>
              <p:sp>
                <p:nvSpPr>
                  <p:cNvPr id="11287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17"/>
                    <a:ext cx="69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1287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00" y="3306"/>
                    <a:ext cx="508" cy="47"/>
                    <a:chOff x="2800" y="3306"/>
                    <a:chExt cx="508" cy="47"/>
                  </a:xfrm>
                </p:grpSpPr>
                <p:sp>
                  <p:nvSpPr>
                    <p:cNvPr id="112893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4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5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6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7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878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2800" y="3395"/>
                    <a:ext cx="508" cy="47"/>
                    <a:chOff x="2800" y="3395"/>
                    <a:chExt cx="508" cy="47"/>
                  </a:xfrm>
                </p:grpSpPr>
                <p:sp>
                  <p:nvSpPr>
                    <p:cNvPr id="112888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89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0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1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2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7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484"/>
                    <a:ext cx="69" cy="13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112764" name="Group 90"/>
                <p:cNvGrpSpPr>
                  <a:grpSpLocks/>
                </p:cNvGrpSpPr>
                <p:nvPr/>
              </p:nvGrpSpPr>
              <p:grpSpPr bwMode="auto">
                <a:xfrm>
                  <a:off x="2804" y="3221"/>
                  <a:ext cx="508" cy="406"/>
                  <a:chOff x="2804" y="3221"/>
                  <a:chExt cx="508" cy="406"/>
                </a:xfrm>
              </p:grpSpPr>
              <p:sp>
                <p:nvSpPr>
                  <p:cNvPr id="11284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221"/>
                    <a:ext cx="70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221"/>
                    <a:ext cx="69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0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12851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2804" y="3311"/>
                    <a:ext cx="508" cy="46"/>
                    <a:chOff x="2804" y="3311"/>
                    <a:chExt cx="508" cy="46"/>
                  </a:xfrm>
                </p:grpSpPr>
                <p:sp>
                  <p:nvSpPr>
                    <p:cNvPr id="112867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8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9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7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7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85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2804" y="3401"/>
                    <a:ext cx="508" cy="46"/>
                    <a:chOff x="2804" y="3401"/>
                    <a:chExt cx="508" cy="46"/>
                  </a:xfrm>
                </p:grpSpPr>
                <p:sp>
                  <p:nvSpPr>
                    <p:cNvPr id="112862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3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4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5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6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53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489"/>
                    <a:ext cx="70" cy="13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6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48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7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48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8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9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60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57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6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57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112765" name="Group 117"/>
                <p:cNvGrpSpPr>
                  <a:grpSpLocks/>
                </p:cNvGrpSpPr>
                <p:nvPr/>
              </p:nvGrpSpPr>
              <p:grpSpPr bwMode="auto">
                <a:xfrm>
                  <a:off x="2800" y="3221"/>
                  <a:ext cx="508" cy="406"/>
                  <a:chOff x="2800" y="3221"/>
                  <a:chExt cx="508" cy="406"/>
                </a:xfrm>
              </p:grpSpPr>
              <p:sp>
                <p:nvSpPr>
                  <p:cNvPr id="11282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21"/>
                    <a:ext cx="69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12825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2800" y="3311"/>
                    <a:ext cx="508" cy="46"/>
                    <a:chOff x="2800" y="3311"/>
                    <a:chExt cx="508" cy="46"/>
                  </a:xfrm>
                </p:grpSpPr>
                <p:sp>
                  <p:nvSpPr>
                    <p:cNvPr id="112841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2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3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4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5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826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2800" y="3401"/>
                    <a:ext cx="508" cy="46"/>
                    <a:chOff x="2800" y="3401"/>
                    <a:chExt cx="508" cy="46"/>
                  </a:xfrm>
                </p:grpSpPr>
                <p:sp>
                  <p:nvSpPr>
                    <p:cNvPr id="112836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7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27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489"/>
                    <a:ext cx="69" cy="13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8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9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1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3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4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112766" name="Group 144"/>
                <p:cNvGrpSpPr>
                  <a:grpSpLocks/>
                </p:cNvGrpSpPr>
                <p:nvPr/>
              </p:nvGrpSpPr>
              <p:grpSpPr bwMode="auto">
                <a:xfrm>
                  <a:off x="2804" y="3217"/>
                  <a:ext cx="508" cy="405"/>
                  <a:chOff x="2804" y="3217"/>
                  <a:chExt cx="508" cy="405"/>
                </a:xfrm>
              </p:grpSpPr>
              <p:sp>
                <p:nvSpPr>
                  <p:cNvPr id="11279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217"/>
                    <a:ext cx="70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217"/>
                    <a:ext cx="69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12799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804" y="3306"/>
                    <a:ext cx="508" cy="47"/>
                    <a:chOff x="2804" y="3306"/>
                    <a:chExt cx="508" cy="47"/>
                  </a:xfrm>
                </p:grpSpPr>
                <p:sp>
                  <p:nvSpPr>
                    <p:cNvPr id="112815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6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8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9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800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2804" y="3395"/>
                    <a:ext cx="508" cy="47"/>
                    <a:chOff x="2804" y="3395"/>
                    <a:chExt cx="508" cy="47"/>
                  </a:xfrm>
                </p:grpSpPr>
                <p:sp>
                  <p:nvSpPr>
                    <p:cNvPr id="112810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1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2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3" name="Rectangl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4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0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484"/>
                    <a:ext cx="70" cy="13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48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48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8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57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9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57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112767" name="Group 171"/>
                <p:cNvGrpSpPr>
                  <a:grpSpLocks/>
                </p:cNvGrpSpPr>
                <p:nvPr/>
              </p:nvGrpSpPr>
              <p:grpSpPr bwMode="auto">
                <a:xfrm>
                  <a:off x="2800" y="3216"/>
                  <a:ext cx="512" cy="410"/>
                  <a:chOff x="2800" y="3216"/>
                  <a:chExt cx="512" cy="410"/>
                </a:xfrm>
              </p:grpSpPr>
              <p:sp>
                <p:nvSpPr>
                  <p:cNvPr id="112768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3238" y="3216"/>
                    <a:ext cx="74" cy="52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69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0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1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2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16"/>
                    <a:ext cx="74" cy="52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12773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2800" y="3305"/>
                    <a:ext cx="512" cy="52"/>
                    <a:chOff x="2800" y="3305"/>
                    <a:chExt cx="512" cy="52"/>
                  </a:xfrm>
                </p:grpSpPr>
                <p:sp>
                  <p:nvSpPr>
                    <p:cNvPr id="112789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8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0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1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2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3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774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800" y="3395"/>
                    <a:ext cx="512" cy="52"/>
                    <a:chOff x="2800" y="3395"/>
                    <a:chExt cx="512" cy="52"/>
                  </a:xfrm>
                </p:grpSpPr>
                <p:sp>
                  <p:nvSpPr>
                    <p:cNvPr id="112784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8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5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6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7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775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3238" y="3485"/>
                    <a:ext cx="74" cy="14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6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5"/>
                    <a:ext cx="74" cy="5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0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1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2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5"/>
                    <a:ext cx="74" cy="5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12694" name="Group 198"/>
            <p:cNvGrpSpPr>
              <a:grpSpLocks/>
            </p:cNvGrpSpPr>
            <p:nvPr/>
          </p:nvGrpSpPr>
          <p:grpSpPr bwMode="auto">
            <a:xfrm>
              <a:off x="2954" y="2936"/>
              <a:ext cx="306" cy="47"/>
              <a:chOff x="2954" y="2936"/>
              <a:chExt cx="306" cy="47"/>
            </a:xfrm>
          </p:grpSpPr>
          <p:grpSp>
            <p:nvGrpSpPr>
              <p:cNvPr id="112695" name="Group 199"/>
              <p:cNvGrpSpPr>
                <a:grpSpLocks/>
              </p:cNvGrpSpPr>
              <p:nvPr/>
            </p:nvGrpSpPr>
            <p:grpSpPr bwMode="auto">
              <a:xfrm>
                <a:off x="3225" y="2936"/>
                <a:ext cx="35" cy="46"/>
                <a:chOff x="3225" y="2936"/>
                <a:chExt cx="35" cy="46"/>
              </a:xfrm>
            </p:grpSpPr>
            <p:sp>
              <p:nvSpPr>
                <p:cNvPr id="112753" name="Freeform 200"/>
                <p:cNvSpPr>
                  <a:spLocks/>
                </p:cNvSpPr>
                <p:nvPr/>
              </p:nvSpPr>
              <p:spPr bwMode="auto">
                <a:xfrm>
                  <a:off x="3239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2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2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4" name="Freeform 201"/>
                <p:cNvSpPr>
                  <a:spLocks/>
                </p:cNvSpPr>
                <p:nvPr/>
              </p:nvSpPr>
              <p:spPr bwMode="auto">
                <a:xfrm>
                  <a:off x="3226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8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8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5" name="Freeform 202"/>
                <p:cNvSpPr>
                  <a:spLocks/>
                </p:cNvSpPr>
                <p:nvPr/>
              </p:nvSpPr>
              <p:spPr bwMode="auto">
                <a:xfrm>
                  <a:off x="3232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6" name="Freeform 203"/>
                <p:cNvSpPr>
                  <a:spLocks/>
                </p:cNvSpPr>
                <p:nvPr/>
              </p:nvSpPr>
              <p:spPr bwMode="auto">
                <a:xfrm>
                  <a:off x="3225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7" name="Freeform 204"/>
                <p:cNvSpPr>
                  <a:spLocks/>
                </p:cNvSpPr>
                <p:nvPr/>
              </p:nvSpPr>
              <p:spPr bwMode="auto">
                <a:xfrm>
                  <a:off x="3252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8" name="Freeform 205"/>
                <p:cNvSpPr>
                  <a:spLocks/>
                </p:cNvSpPr>
                <p:nvPr/>
              </p:nvSpPr>
              <p:spPr bwMode="auto">
                <a:xfrm>
                  <a:off x="3258" y="2939"/>
                  <a:ext cx="2" cy="16"/>
                </a:xfrm>
                <a:custGeom>
                  <a:avLst/>
                  <a:gdLst>
                    <a:gd name="T0" fmla="*/ 0 w 2"/>
                    <a:gd name="T1" fmla="*/ 4 h 16"/>
                    <a:gd name="T2" fmla="*/ 1 w 2"/>
                    <a:gd name="T3" fmla="*/ 0 h 16"/>
                    <a:gd name="T4" fmla="*/ 0 w 2"/>
                    <a:gd name="T5" fmla="*/ 15 h 16"/>
                    <a:gd name="T6" fmla="*/ 0 w 2"/>
                    <a:gd name="T7" fmla="*/ 13 h 16"/>
                    <a:gd name="T8" fmla="*/ 0 w 2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6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9" name="Freeform 206"/>
                <p:cNvSpPr>
                  <a:spLocks/>
                </p:cNvSpPr>
                <p:nvPr/>
              </p:nvSpPr>
              <p:spPr bwMode="auto">
                <a:xfrm>
                  <a:off x="3232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2696" name="Freeform 207"/>
              <p:cNvSpPr>
                <a:spLocks/>
              </p:cNvSpPr>
              <p:nvPr/>
            </p:nvSpPr>
            <p:spPr bwMode="auto">
              <a:xfrm>
                <a:off x="3176" y="2979"/>
                <a:ext cx="3" cy="4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0 h 4"/>
                  <a:gd name="T4" fmla="*/ 1 w 3"/>
                  <a:gd name="T5" fmla="*/ 0 h 4"/>
                  <a:gd name="T6" fmla="*/ 0 w 3"/>
                  <a:gd name="T7" fmla="*/ 3 h 4"/>
                  <a:gd name="T8" fmla="*/ 1 w 3"/>
                  <a:gd name="T9" fmla="*/ 3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3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2697" name="Group 208"/>
              <p:cNvGrpSpPr>
                <a:grpSpLocks/>
              </p:cNvGrpSpPr>
              <p:nvPr/>
            </p:nvGrpSpPr>
            <p:grpSpPr bwMode="auto">
              <a:xfrm>
                <a:off x="3187" y="2936"/>
                <a:ext cx="36" cy="46"/>
                <a:chOff x="3187" y="2936"/>
                <a:chExt cx="36" cy="46"/>
              </a:xfrm>
            </p:grpSpPr>
            <p:sp>
              <p:nvSpPr>
                <p:cNvPr id="112746" name="Freeform 209"/>
                <p:cNvSpPr>
                  <a:spLocks/>
                </p:cNvSpPr>
                <p:nvPr/>
              </p:nvSpPr>
              <p:spPr bwMode="auto">
                <a:xfrm>
                  <a:off x="3200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7" name="Freeform 210"/>
                <p:cNvSpPr>
                  <a:spLocks/>
                </p:cNvSpPr>
                <p:nvPr/>
              </p:nvSpPr>
              <p:spPr bwMode="auto">
                <a:xfrm>
                  <a:off x="3188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8" name="Freeform 211"/>
                <p:cNvSpPr>
                  <a:spLocks/>
                </p:cNvSpPr>
                <p:nvPr/>
              </p:nvSpPr>
              <p:spPr bwMode="auto">
                <a:xfrm>
                  <a:off x="3193" y="2939"/>
                  <a:ext cx="3" cy="15"/>
                </a:xfrm>
                <a:custGeom>
                  <a:avLst/>
                  <a:gdLst>
                    <a:gd name="T0" fmla="*/ 1 w 3"/>
                    <a:gd name="T1" fmla="*/ 0 h 15"/>
                    <a:gd name="T2" fmla="*/ 2 w 3"/>
                    <a:gd name="T3" fmla="*/ 4 h 15"/>
                    <a:gd name="T4" fmla="*/ 1 w 3"/>
                    <a:gd name="T5" fmla="*/ 13 h 15"/>
                    <a:gd name="T6" fmla="*/ 0 w 3"/>
                    <a:gd name="T7" fmla="*/ 14 h 15"/>
                    <a:gd name="T8" fmla="*/ 1 w 3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1" y="0"/>
                      </a:moveTo>
                      <a:lnTo>
                        <a:pt x="2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9" name="Freeform 212"/>
                <p:cNvSpPr>
                  <a:spLocks/>
                </p:cNvSpPr>
                <p:nvPr/>
              </p:nvSpPr>
              <p:spPr bwMode="auto">
                <a:xfrm>
                  <a:off x="3187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0" name="Freeform 213"/>
                <p:cNvSpPr>
                  <a:spLocks/>
                </p:cNvSpPr>
                <p:nvPr/>
              </p:nvSpPr>
              <p:spPr bwMode="auto">
                <a:xfrm>
                  <a:off x="3214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1" name="Freeform 214"/>
                <p:cNvSpPr>
                  <a:spLocks/>
                </p:cNvSpPr>
                <p:nvPr/>
              </p:nvSpPr>
              <p:spPr bwMode="auto">
                <a:xfrm>
                  <a:off x="3219" y="2939"/>
                  <a:ext cx="4" cy="16"/>
                </a:xfrm>
                <a:custGeom>
                  <a:avLst/>
                  <a:gdLst>
                    <a:gd name="T0" fmla="*/ 1 w 4"/>
                    <a:gd name="T1" fmla="*/ 4 h 16"/>
                    <a:gd name="T2" fmla="*/ 3 w 4"/>
                    <a:gd name="T3" fmla="*/ 0 h 16"/>
                    <a:gd name="T4" fmla="*/ 1 w 4"/>
                    <a:gd name="T5" fmla="*/ 15 h 16"/>
                    <a:gd name="T6" fmla="*/ 0 w 4"/>
                    <a:gd name="T7" fmla="*/ 13 h 16"/>
                    <a:gd name="T8" fmla="*/ 1 w 4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" h="16">
                      <a:moveTo>
                        <a:pt x="1" y="4"/>
                      </a:moveTo>
                      <a:lnTo>
                        <a:pt x="3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2" name="Freeform 215"/>
                <p:cNvSpPr>
                  <a:spLocks/>
                </p:cNvSpPr>
                <p:nvPr/>
              </p:nvSpPr>
              <p:spPr bwMode="auto">
                <a:xfrm>
                  <a:off x="3194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8" name="Group 216"/>
              <p:cNvGrpSpPr>
                <a:grpSpLocks/>
              </p:cNvGrpSpPr>
              <p:nvPr/>
            </p:nvGrpSpPr>
            <p:grpSpPr bwMode="auto">
              <a:xfrm>
                <a:off x="3068" y="2936"/>
                <a:ext cx="35" cy="46"/>
                <a:chOff x="3068" y="2936"/>
                <a:chExt cx="35" cy="46"/>
              </a:xfrm>
            </p:grpSpPr>
            <p:sp>
              <p:nvSpPr>
                <p:cNvPr id="112739" name="Freeform 217"/>
                <p:cNvSpPr>
                  <a:spLocks/>
                </p:cNvSpPr>
                <p:nvPr/>
              </p:nvSpPr>
              <p:spPr bwMode="auto">
                <a:xfrm>
                  <a:off x="3081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0" name="Freeform 218"/>
                <p:cNvSpPr>
                  <a:spLocks/>
                </p:cNvSpPr>
                <p:nvPr/>
              </p:nvSpPr>
              <p:spPr bwMode="auto">
                <a:xfrm>
                  <a:off x="3069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1" name="Freeform 219"/>
                <p:cNvSpPr>
                  <a:spLocks/>
                </p:cNvSpPr>
                <p:nvPr/>
              </p:nvSpPr>
              <p:spPr bwMode="auto">
                <a:xfrm>
                  <a:off x="3074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2" name="Freeform 220"/>
                <p:cNvSpPr>
                  <a:spLocks/>
                </p:cNvSpPr>
                <p:nvPr/>
              </p:nvSpPr>
              <p:spPr bwMode="auto">
                <a:xfrm>
                  <a:off x="3068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3" name="Freeform 221"/>
                <p:cNvSpPr>
                  <a:spLocks/>
                </p:cNvSpPr>
                <p:nvPr/>
              </p:nvSpPr>
              <p:spPr bwMode="auto">
                <a:xfrm>
                  <a:off x="3094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4" name="Freeform 222"/>
                <p:cNvSpPr>
                  <a:spLocks/>
                </p:cNvSpPr>
                <p:nvPr/>
              </p:nvSpPr>
              <p:spPr bwMode="auto">
                <a:xfrm>
                  <a:off x="3100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5" name="Freeform 223"/>
                <p:cNvSpPr>
                  <a:spLocks/>
                </p:cNvSpPr>
                <p:nvPr/>
              </p:nvSpPr>
              <p:spPr bwMode="auto">
                <a:xfrm>
                  <a:off x="3075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9" name="Group 224"/>
              <p:cNvGrpSpPr>
                <a:grpSpLocks/>
              </p:cNvGrpSpPr>
              <p:nvPr/>
            </p:nvGrpSpPr>
            <p:grpSpPr bwMode="auto">
              <a:xfrm>
                <a:off x="3106" y="2936"/>
                <a:ext cx="35" cy="46"/>
                <a:chOff x="3106" y="2936"/>
                <a:chExt cx="35" cy="46"/>
              </a:xfrm>
            </p:grpSpPr>
            <p:sp>
              <p:nvSpPr>
                <p:cNvPr id="112732" name="Freeform 225"/>
                <p:cNvSpPr>
                  <a:spLocks/>
                </p:cNvSpPr>
                <p:nvPr/>
              </p:nvSpPr>
              <p:spPr bwMode="auto">
                <a:xfrm>
                  <a:off x="3119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5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3" name="Freeform 226"/>
                <p:cNvSpPr>
                  <a:spLocks/>
                </p:cNvSpPr>
                <p:nvPr/>
              </p:nvSpPr>
              <p:spPr bwMode="auto">
                <a:xfrm>
                  <a:off x="3107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4" name="Freeform 227"/>
                <p:cNvSpPr>
                  <a:spLocks/>
                </p:cNvSpPr>
                <p:nvPr/>
              </p:nvSpPr>
              <p:spPr bwMode="auto">
                <a:xfrm>
                  <a:off x="3112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5" name="Freeform 228"/>
                <p:cNvSpPr>
                  <a:spLocks/>
                </p:cNvSpPr>
                <p:nvPr/>
              </p:nvSpPr>
              <p:spPr bwMode="auto">
                <a:xfrm>
                  <a:off x="3106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6" name="Freeform 229"/>
                <p:cNvSpPr>
                  <a:spLocks/>
                </p:cNvSpPr>
                <p:nvPr/>
              </p:nvSpPr>
              <p:spPr bwMode="auto">
                <a:xfrm>
                  <a:off x="3132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7" name="Freeform 230"/>
                <p:cNvSpPr>
                  <a:spLocks/>
                </p:cNvSpPr>
                <p:nvPr/>
              </p:nvSpPr>
              <p:spPr bwMode="auto">
                <a:xfrm>
                  <a:off x="3138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8" name="Freeform 231"/>
                <p:cNvSpPr>
                  <a:spLocks/>
                </p:cNvSpPr>
                <p:nvPr/>
              </p:nvSpPr>
              <p:spPr bwMode="auto">
                <a:xfrm>
                  <a:off x="3113" y="2958"/>
                  <a:ext cx="20" cy="3"/>
                </a:xfrm>
                <a:custGeom>
                  <a:avLst/>
                  <a:gdLst>
                    <a:gd name="T0" fmla="*/ 0 w 20"/>
                    <a:gd name="T1" fmla="*/ 1 h 3"/>
                    <a:gd name="T2" fmla="*/ 4 w 20"/>
                    <a:gd name="T3" fmla="*/ 2 h 3"/>
                    <a:gd name="T4" fmla="*/ 17 w 20"/>
                    <a:gd name="T5" fmla="*/ 2 h 3"/>
                    <a:gd name="T6" fmla="*/ 19 w 20"/>
                    <a:gd name="T7" fmla="*/ 1 h 3"/>
                    <a:gd name="T8" fmla="*/ 16 w 20"/>
                    <a:gd name="T9" fmla="*/ 0 h 3"/>
                    <a:gd name="T10" fmla="*/ 3 w 20"/>
                    <a:gd name="T11" fmla="*/ 0 h 3"/>
                    <a:gd name="T12" fmla="*/ 0 w 20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700" name="Group 232"/>
              <p:cNvGrpSpPr>
                <a:grpSpLocks/>
              </p:cNvGrpSpPr>
              <p:nvPr/>
            </p:nvGrpSpPr>
            <p:grpSpPr bwMode="auto">
              <a:xfrm>
                <a:off x="3144" y="2936"/>
                <a:ext cx="35" cy="46"/>
                <a:chOff x="3144" y="2936"/>
                <a:chExt cx="35" cy="46"/>
              </a:xfrm>
            </p:grpSpPr>
            <p:sp>
              <p:nvSpPr>
                <p:cNvPr id="112725" name="Freeform 233"/>
                <p:cNvSpPr>
                  <a:spLocks/>
                </p:cNvSpPr>
                <p:nvPr/>
              </p:nvSpPr>
              <p:spPr bwMode="auto">
                <a:xfrm>
                  <a:off x="3157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3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6" name="Freeform 234"/>
                <p:cNvSpPr>
                  <a:spLocks/>
                </p:cNvSpPr>
                <p:nvPr/>
              </p:nvSpPr>
              <p:spPr bwMode="auto">
                <a:xfrm>
                  <a:off x="3145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7" name="Freeform 235"/>
                <p:cNvSpPr>
                  <a:spLocks/>
                </p:cNvSpPr>
                <p:nvPr/>
              </p:nvSpPr>
              <p:spPr bwMode="auto">
                <a:xfrm>
                  <a:off x="3150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8" name="Freeform 236"/>
                <p:cNvSpPr>
                  <a:spLocks/>
                </p:cNvSpPr>
                <p:nvPr/>
              </p:nvSpPr>
              <p:spPr bwMode="auto">
                <a:xfrm>
                  <a:off x="3144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9" name="Freeform 237"/>
                <p:cNvSpPr>
                  <a:spLocks/>
                </p:cNvSpPr>
                <p:nvPr/>
              </p:nvSpPr>
              <p:spPr bwMode="auto">
                <a:xfrm>
                  <a:off x="3170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0" name="Freeform 238"/>
                <p:cNvSpPr>
                  <a:spLocks/>
                </p:cNvSpPr>
                <p:nvPr/>
              </p:nvSpPr>
              <p:spPr bwMode="auto">
                <a:xfrm>
                  <a:off x="3176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1" name="Freeform 239"/>
                <p:cNvSpPr>
                  <a:spLocks/>
                </p:cNvSpPr>
                <p:nvPr/>
              </p:nvSpPr>
              <p:spPr bwMode="auto">
                <a:xfrm>
                  <a:off x="3150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8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8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701" name="Group 240"/>
              <p:cNvGrpSpPr>
                <a:grpSpLocks/>
              </p:cNvGrpSpPr>
              <p:nvPr/>
            </p:nvGrpSpPr>
            <p:grpSpPr bwMode="auto">
              <a:xfrm>
                <a:off x="2954" y="2936"/>
                <a:ext cx="35" cy="46"/>
                <a:chOff x="2954" y="2936"/>
                <a:chExt cx="35" cy="46"/>
              </a:xfrm>
            </p:grpSpPr>
            <p:sp>
              <p:nvSpPr>
                <p:cNvPr id="112718" name="Freeform 241"/>
                <p:cNvSpPr>
                  <a:spLocks/>
                </p:cNvSpPr>
                <p:nvPr/>
              </p:nvSpPr>
              <p:spPr bwMode="auto">
                <a:xfrm>
                  <a:off x="2968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2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2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9" name="Freeform 242"/>
                <p:cNvSpPr>
                  <a:spLocks/>
                </p:cNvSpPr>
                <p:nvPr/>
              </p:nvSpPr>
              <p:spPr bwMode="auto">
                <a:xfrm>
                  <a:off x="2955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0" name="Freeform 243"/>
                <p:cNvSpPr>
                  <a:spLocks/>
                </p:cNvSpPr>
                <p:nvPr/>
              </p:nvSpPr>
              <p:spPr bwMode="auto">
                <a:xfrm>
                  <a:off x="2961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1" name="Freeform 244"/>
                <p:cNvSpPr>
                  <a:spLocks/>
                </p:cNvSpPr>
                <p:nvPr/>
              </p:nvSpPr>
              <p:spPr bwMode="auto">
                <a:xfrm>
                  <a:off x="2954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2" name="Freeform 245"/>
                <p:cNvSpPr>
                  <a:spLocks/>
                </p:cNvSpPr>
                <p:nvPr/>
              </p:nvSpPr>
              <p:spPr bwMode="auto">
                <a:xfrm>
                  <a:off x="2981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3" name="Freeform 246"/>
                <p:cNvSpPr>
                  <a:spLocks/>
                </p:cNvSpPr>
                <p:nvPr/>
              </p:nvSpPr>
              <p:spPr bwMode="auto">
                <a:xfrm>
                  <a:off x="2986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4" name="Freeform 247"/>
                <p:cNvSpPr>
                  <a:spLocks/>
                </p:cNvSpPr>
                <p:nvPr/>
              </p:nvSpPr>
              <p:spPr bwMode="auto">
                <a:xfrm>
                  <a:off x="2961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702" name="Group 248"/>
              <p:cNvGrpSpPr>
                <a:grpSpLocks/>
              </p:cNvGrpSpPr>
              <p:nvPr/>
            </p:nvGrpSpPr>
            <p:grpSpPr bwMode="auto">
              <a:xfrm>
                <a:off x="2992" y="2936"/>
                <a:ext cx="35" cy="46"/>
                <a:chOff x="2992" y="2936"/>
                <a:chExt cx="35" cy="46"/>
              </a:xfrm>
            </p:grpSpPr>
            <p:sp>
              <p:nvSpPr>
                <p:cNvPr id="112711" name="Freeform 249"/>
                <p:cNvSpPr>
                  <a:spLocks/>
                </p:cNvSpPr>
                <p:nvPr/>
              </p:nvSpPr>
              <p:spPr bwMode="auto">
                <a:xfrm>
                  <a:off x="3005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2" name="Freeform 250"/>
                <p:cNvSpPr>
                  <a:spLocks/>
                </p:cNvSpPr>
                <p:nvPr/>
              </p:nvSpPr>
              <p:spPr bwMode="auto">
                <a:xfrm>
                  <a:off x="2993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3" name="Freeform 251"/>
                <p:cNvSpPr>
                  <a:spLocks/>
                </p:cNvSpPr>
                <p:nvPr/>
              </p:nvSpPr>
              <p:spPr bwMode="auto">
                <a:xfrm>
                  <a:off x="2998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4" name="Freeform 252"/>
                <p:cNvSpPr>
                  <a:spLocks/>
                </p:cNvSpPr>
                <p:nvPr/>
              </p:nvSpPr>
              <p:spPr bwMode="auto">
                <a:xfrm>
                  <a:off x="2992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5" name="Freeform 253"/>
                <p:cNvSpPr>
                  <a:spLocks/>
                </p:cNvSpPr>
                <p:nvPr/>
              </p:nvSpPr>
              <p:spPr bwMode="auto">
                <a:xfrm>
                  <a:off x="3018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6" name="Freeform 254"/>
                <p:cNvSpPr>
                  <a:spLocks/>
                </p:cNvSpPr>
                <p:nvPr/>
              </p:nvSpPr>
              <p:spPr bwMode="auto">
                <a:xfrm>
                  <a:off x="3024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7" name="Freeform 255"/>
                <p:cNvSpPr>
                  <a:spLocks/>
                </p:cNvSpPr>
                <p:nvPr/>
              </p:nvSpPr>
              <p:spPr bwMode="auto">
                <a:xfrm>
                  <a:off x="2999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703" name="Group 256"/>
              <p:cNvGrpSpPr>
                <a:grpSpLocks/>
              </p:cNvGrpSpPr>
              <p:nvPr/>
            </p:nvGrpSpPr>
            <p:grpSpPr bwMode="auto">
              <a:xfrm>
                <a:off x="3030" y="2936"/>
                <a:ext cx="35" cy="46"/>
                <a:chOff x="3030" y="2936"/>
                <a:chExt cx="35" cy="46"/>
              </a:xfrm>
            </p:grpSpPr>
            <p:sp>
              <p:nvSpPr>
                <p:cNvPr id="112704" name="Freeform 257"/>
                <p:cNvSpPr>
                  <a:spLocks/>
                </p:cNvSpPr>
                <p:nvPr/>
              </p:nvSpPr>
              <p:spPr bwMode="auto">
                <a:xfrm>
                  <a:off x="3043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5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5" name="Freeform 258"/>
                <p:cNvSpPr>
                  <a:spLocks/>
                </p:cNvSpPr>
                <p:nvPr/>
              </p:nvSpPr>
              <p:spPr bwMode="auto">
                <a:xfrm>
                  <a:off x="3031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6" name="Freeform 259"/>
                <p:cNvSpPr>
                  <a:spLocks/>
                </p:cNvSpPr>
                <p:nvPr/>
              </p:nvSpPr>
              <p:spPr bwMode="auto">
                <a:xfrm>
                  <a:off x="3036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7" name="Freeform 260"/>
                <p:cNvSpPr>
                  <a:spLocks/>
                </p:cNvSpPr>
                <p:nvPr/>
              </p:nvSpPr>
              <p:spPr bwMode="auto">
                <a:xfrm>
                  <a:off x="3030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8" name="Freeform 261"/>
                <p:cNvSpPr>
                  <a:spLocks/>
                </p:cNvSpPr>
                <p:nvPr/>
              </p:nvSpPr>
              <p:spPr bwMode="auto">
                <a:xfrm>
                  <a:off x="3056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9" name="Freeform 262"/>
                <p:cNvSpPr>
                  <a:spLocks/>
                </p:cNvSpPr>
                <p:nvPr/>
              </p:nvSpPr>
              <p:spPr bwMode="auto">
                <a:xfrm>
                  <a:off x="3062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0" name="Freeform 263"/>
                <p:cNvSpPr>
                  <a:spLocks/>
                </p:cNvSpPr>
                <p:nvPr/>
              </p:nvSpPr>
              <p:spPr bwMode="auto">
                <a:xfrm>
                  <a:off x="3037" y="2958"/>
                  <a:ext cx="20" cy="3"/>
                </a:xfrm>
                <a:custGeom>
                  <a:avLst/>
                  <a:gdLst>
                    <a:gd name="T0" fmla="*/ 0 w 20"/>
                    <a:gd name="T1" fmla="*/ 1 h 3"/>
                    <a:gd name="T2" fmla="*/ 4 w 20"/>
                    <a:gd name="T3" fmla="*/ 2 h 3"/>
                    <a:gd name="T4" fmla="*/ 17 w 20"/>
                    <a:gd name="T5" fmla="*/ 2 h 3"/>
                    <a:gd name="T6" fmla="*/ 19 w 20"/>
                    <a:gd name="T7" fmla="*/ 1 h 3"/>
                    <a:gd name="T8" fmla="*/ 16 w 20"/>
                    <a:gd name="T9" fmla="*/ 0 h 3"/>
                    <a:gd name="T10" fmla="*/ 3 w 20"/>
                    <a:gd name="T11" fmla="*/ 0 h 3"/>
                    <a:gd name="T12" fmla="*/ 0 w 20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112658" name="Freeform 264"/>
          <p:cNvSpPr>
            <a:spLocks/>
          </p:cNvSpPr>
          <p:nvPr/>
        </p:nvSpPr>
        <p:spPr bwMode="auto">
          <a:xfrm>
            <a:off x="6265865" y="2033588"/>
            <a:ext cx="365125" cy="709612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9" name="Freeform 265"/>
          <p:cNvSpPr>
            <a:spLocks/>
          </p:cNvSpPr>
          <p:nvPr/>
        </p:nvSpPr>
        <p:spPr bwMode="auto">
          <a:xfrm>
            <a:off x="63706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0" name="Freeform 266"/>
          <p:cNvSpPr>
            <a:spLocks/>
          </p:cNvSpPr>
          <p:nvPr/>
        </p:nvSpPr>
        <p:spPr bwMode="auto">
          <a:xfrm>
            <a:off x="4953002" y="1828800"/>
            <a:ext cx="365125" cy="903288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1" name="Freeform 267"/>
          <p:cNvSpPr>
            <a:spLocks/>
          </p:cNvSpPr>
          <p:nvPr/>
        </p:nvSpPr>
        <p:spPr bwMode="auto">
          <a:xfrm>
            <a:off x="5334002" y="2057404"/>
            <a:ext cx="365125" cy="709613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2" name="Freeform 268"/>
          <p:cNvSpPr>
            <a:spLocks/>
          </p:cNvSpPr>
          <p:nvPr/>
        </p:nvSpPr>
        <p:spPr bwMode="auto">
          <a:xfrm>
            <a:off x="54562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3" name="Freeform 269"/>
          <p:cNvSpPr>
            <a:spLocks/>
          </p:cNvSpPr>
          <p:nvPr/>
        </p:nvSpPr>
        <p:spPr bwMode="auto">
          <a:xfrm>
            <a:off x="6248400" y="1828800"/>
            <a:ext cx="4397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4" name="Freeform 270"/>
          <p:cNvSpPr>
            <a:spLocks/>
          </p:cNvSpPr>
          <p:nvPr/>
        </p:nvSpPr>
        <p:spPr bwMode="auto">
          <a:xfrm>
            <a:off x="4648202" y="2057404"/>
            <a:ext cx="365125" cy="709613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5" name="Freeform 271"/>
          <p:cNvSpPr>
            <a:spLocks/>
          </p:cNvSpPr>
          <p:nvPr/>
        </p:nvSpPr>
        <p:spPr bwMode="auto">
          <a:xfrm>
            <a:off x="49990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6" name="Freeform 272"/>
          <p:cNvSpPr>
            <a:spLocks/>
          </p:cNvSpPr>
          <p:nvPr/>
        </p:nvSpPr>
        <p:spPr bwMode="auto">
          <a:xfrm>
            <a:off x="5808665" y="18399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7" name="Freeform 273"/>
          <p:cNvSpPr>
            <a:spLocks/>
          </p:cNvSpPr>
          <p:nvPr/>
        </p:nvSpPr>
        <p:spPr bwMode="auto">
          <a:xfrm>
            <a:off x="59134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8" name="Freeform 274"/>
          <p:cNvSpPr>
            <a:spLocks/>
          </p:cNvSpPr>
          <p:nvPr/>
        </p:nvSpPr>
        <p:spPr bwMode="auto">
          <a:xfrm>
            <a:off x="6723065" y="2033588"/>
            <a:ext cx="363537" cy="709612"/>
          </a:xfrm>
          <a:custGeom>
            <a:avLst/>
            <a:gdLst>
              <a:gd name="T0" fmla="*/ 2147483646 w 229"/>
              <a:gd name="T1" fmla="*/ 2147483646 h 447"/>
              <a:gd name="T2" fmla="*/ 2147483646 w 229"/>
              <a:gd name="T3" fmla="*/ 2147483646 h 447"/>
              <a:gd name="T4" fmla="*/ 2147483646 w 229"/>
              <a:gd name="T5" fmla="*/ 2147483646 h 447"/>
              <a:gd name="T6" fmla="*/ 2147483646 w 229"/>
              <a:gd name="T7" fmla="*/ 2147483646 h 447"/>
              <a:gd name="T8" fmla="*/ 2147483646 w 229"/>
              <a:gd name="T9" fmla="*/ 2147483646 h 447"/>
              <a:gd name="T10" fmla="*/ 2147483646 w 229"/>
              <a:gd name="T11" fmla="*/ 2147483646 h 447"/>
              <a:gd name="T12" fmla="*/ 2147483646 w 229"/>
              <a:gd name="T13" fmla="*/ 2147483646 h 447"/>
              <a:gd name="T14" fmla="*/ 2147483646 w 229"/>
              <a:gd name="T15" fmla="*/ 2147483646 h 447"/>
              <a:gd name="T16" fmla="*/ 2147483646 w 229"/>
              <a:gd name="T17" fmla="*/ 2147483646 h 447"/>
              <a:gd name="T18" fmla="*/ 2147483646 w 229"/>
              <a:gd name="T19" fmla="*/ 2147483646 h 447"/>
              <a:gd name="T20" fmla="*/ 2147483646 w 229"/>
              <a:gd name="T21" fmla="*/ 2147483646 h 447"/>
              <a:gd name="T22" fmla="*/ 2147483646 w 229"/>
              <a:gd name="T23" fmla="*/ 2147483646 h 447"/>
              <a:gd name="T24" fmla="*/ 2147483646 w 229"/>
              <a:gd name="T25" fmla="*/ 2147483646 h 447"/>
              <a:gd name="T26" fmla="*/ 2147483646 w 229"/>
              <a:gd name="T27" fmla="*/ 2147483646 h 447"/>
              <a:gd name="T28" fmla="*/ 2147483646 w 229"/>
              <a:gd name="T29" fmla="*/ 2147483646 h 447"/>
              <a:gd name="T30" fmla="*/ 2147483646 w 229"/>
              <a:gd name="T31" fmla="*/ 2147483646 h 447"/>
              <a:gd name="T32" fmla="*/ 2147483646 w 229"/>
              <a:gd name="T33" fmla="*/ 2147483646 h 447"/>
              <a:gd name="T34" fmla="*/ 2147483646 w 229"/>
              <a:gd name="T35" fmla="*/ 2147483646 h 447"/>
              <a:gd name="T36" fmla="*/ 2147483646 w 229"/>
              <a:gd name="T37" fmla="*/ 2147483646 h 447"/>
              <a:gd name="T38" fmla="*/ 2147483646 w 229"/>
              <a:gd name="T39" fmla="*/ 2147483646 h 447"/>
              <a:gd name="T40" fmla="*/ 2147483646 w 229"/>
              <a:gd name="T41" fmla="*/ 2147483646 h 447"/>
              <a:gd name="T42" fmla="*/ 2147483646 w 229"/>
              <a:gd name="T43" fmla="*/ 2147483646 h 447"/>
              <a:gd name="T44" fmla="*/ 2147483646 w 229"/>
              <a:gd name="T45" fmla="*/ 2147483646 h 447"/>
              <a:gd name="T46" fmla="*/ 2147483646 w 229"/>
              <a:gd name="T47" fmla="*/ 2147483646 h 447"/>
              <a:gd name="T48" fmla="*/ 2147483646 w 229"/>
              <a:gd name="T49" fmla="*/ 0 h 447"/>
              <a:gd name="T50" fmla="*/ 2147483646 w 229"/>
              <a:gd name="T51" fmla="*/ 0 h 447"/>
              <a:gd name="T52" fmla="*/ 2147483646 w 229"/>
              <a:gd name="T53" fmla="*/ 2147483646 h 447"/>
              <a:gd name="T54" fmla="*/ 2147483646 w 229"/>
              <a:gd name="T55" fmla="*/ 2147483646 h 447"/>
              <a:gd name="T56" fmla="*/ 0 w 229"/>
              <a:gd name="T57" fmla="*/ 2147483646 h 447"/>
              <a:gd name="T58" fmla="*/ 0 w 229"/>
              <a:gd name="T59" fmla="*/ 2147483646 h 447"/>
              <a:gd name="T60" fmla="*/ 2147483646 w 229"/>
              <a:gd name="T61" fmla="*/ 2147483646 h 447"/>
              <a:gd name="T62" fmla="*/ 2147483646 w 229"/>
              <a:gd name="T63" fmla="*/ 2147483646 h 447"/>
              <a:gd name="T64" fmla="*/ 2147483646 w 229"/>
              <a:gd name="T65" fmla="*/ 2147483646 h 447"/>
              <a:gd name="T66" fmla="*/ 2147483646 w 229"/>
              <a:gd name="T67" fmla="*/ 2147483646 h 447"/>
              <a:gd name="T68" fmla="*/ 2147483646 w 229"/>
              <a:gd name="T69" fmla="*/ 2147483646 h 447"/>
              <a:gd name="T70" fmla="*/ 2147483646 w 229"/>
              <a:gd name="T71" fmla="*/ 2147483646 h 447"/>
              <a:gd name="T72" fmla="*/ 2147483646 w 229"/>
              <a:gd name="T73" fmla="*/ 2147483646 h 447"/>
              <a:gd name="T74" fmla="*/ 2147483646 w 229"/>
              <a:gd name="T75" fmla="*/ 2147483646 h 447"/>
              <a:gd name="T76" fmla="*/ 2147483646 w 229"/>
              <a:gd name="T77" fmla="*/ 2147483646 h 447"/>
              <a:gd name="T78" fmla="*/ 2147483646 w 229"/>
              <a:gd name="T79" fmla="*/ 2147483646 h 447"/>
              <a:gd name="T80" fmla="*/ 2147483646 w 229"/>
              <a:gd name="T81" fmla="*/ 2147483646 h 447"/>
              <a:gd name="T82" fmla="*/ 2147483646 w 229"/>
              <a:gd name="T83" fmla="*/ 2147483646 h 447"/>
              <a:gd name="T84" fmla="*/ 2147483646 w 229"/>
              <a:gd name="T85" fmla="*/ 2147483646 h 447"/>
              <a:gd name="T86" fmla="*/ 2147483646 w 229"/>
              <a:gd name="T87" fmla="*/ 2147483646 h 447"/>
              <a:gd name="T88" fmla="*/ 2147483646 w 229"/>
              <a:gd name="T89" fmla="*/ 2147483646 h 447"/>
              <a:gd name="T90" fmla="*/ 2147483646 w 229"/>
              <a:gd name="T91" fmla="*/ 2147483646 h 447"/>
              <a:gd name="T92" fmla="*/ 2147483646 w 229"/>
              <a:gd name="T93" fmla="*/ 2147483646 h 447"/>
              <a:gd name="T94" fmla="*/ 2147483646 w 229"/>
              <a:gd name="T95" fmla="*/ 2147483646 h 447"/>
              <a:gd name="T96" fmla="*/ 2147483646 w 229"/>
              <a:gd name="T97" fmla="*/ 2147483646 h 447"/>
              <a:gd name="T98" fmla="*/ 2147483646 w 229"/>
              <a:gd name="T99" fmla="*/ 2147483646 h 447"/>
              <a:gd name="T100" fmla="*/ 2147483646 w 229"/>
              <a:gd name="T101" fmla="*/ 2147483646 h 447"/>
              <a:gd name="T102" fmla="*/ 2147483646 w 229"/>
              <a:gd name="T103" fmla="*/ 2147483646 h 447"/>
              <a:gd name="T104" fmla="*/ 2147483646 w 229"/>
              <a:gd name="T105" fmla="*/ 2147483646 h 447"/>
              <a:gd name="T106" fmla="*/ 2147483646 w 229"/>
              <a:gd name="T107" fmla="*/ 2147483646 h 447"/>
              <a:gd name="T108" fmla="*/ 2147483646 w 229"/>
              <a:gd name="T109" fmla="*/ 2147483646 h 447"/>
              <a:gd name="T110" fmla="*/ 2147483646 w 229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9" name="Freeform 275"/>
          <p:cNvSpPr>
            <a:spLocks/>
          </p:cNvSpPr>
          <p:nvPr/>
        </p:nvSpPr>
        <p:spPr bwMode="auto">
          <a:xfrm>
            <a:off x="8077200" y="1981204"/>
            <a:ext cx="363538" cy="709613"/>
          </a:xfrm>
          <a:custGeom>
            <a:avLst/>
            <a:gdLst>
              <a:gd name="T0" fmla="*/ 2147483646 w 229"/>
              <a:gd name="T1" fmla="*/ 2147483646 h 447"/>
              <a:gd name="T2" fmla="*/ 2147483646 w 229"/>
              <a:gd name="T3" fmla="*/ 2147483646 h 447"/>
              <a:gd name="T4" fmla="*/ 2147483646 w 229"/>
              <a:gd name="T5" fmla="*/ 2147483646 h 447"/>
              <a:gd name="T6" fmla="*/ 2147483646 w 229"/>
              <a:gd name="T7" fmla="*/ 2147483646 h 447"/>
              <a:gd name="T8" fmla="*/ 2147483646 w 229"/>
              <a:gd name="T9" fmla="*/ 2147483646 h 447"/>
              <a:gd name="T10" fmla="*/ 2147483646 w 229"/>
              <a:gd name="T11" fmla="*/ 2147483646 h 447"/>
              <a:gd name="T12" fmla="*/ 2147483646 w 229"/>
              <a:gd name="T13" fmla="*/ 2147483646 h 447"/>
              <a:gd name="T14" fmla="*/ 2147483646 w 229"/>
              <a:gd name="T15" fmla="*/ 2147483646 h 447"/>
              <a:gd name="T16" fmla="*/ 2147483646 w 229"/>
              <a:gd name="T17" fmla="*/ 2147483646 h 447"/>
              <a:gd name="T18" fmla="*/ 2147483646 w 229"/>
              <a:gd name="T19" fmla="*/ 2147483646 h 447"/>
              <a:gd name="T20" fmla="*/ 2147483646 w 229"/>
              <a:gd name="T21" fmla="*/ 2147483646 h 447"/>
              <a:gd name="T22" fmla="*/ 2147483646 w 229"/>
              <a:gd name="T23" fmla="*/ 2147483646 h 447"/>
              <a:gd name="T24" fmla="*/ 2147483646 w 229"/>
              <a:gd name="T25" fmla="*/ 2147483646 h 447"/>
              <a:gd name="T26" fmla="*/ 2147483646 w 229"/>
              <a:gd name="T27" fmla="*/ 2147483646 h 447"/>
              <a:gd name="T28" fmla="*/ 2147483646 w 229"/>
              <a:gd name="T29" fmla="*/ 2147483646 h 447"/>
              <a:gd name="T30" fmla="*/ 2147483646 w 229"/>
              <a:gd name="T31" fmla="*/ 2147483646 h 447"/>
              <a:gd name="T32" fmla="*/ 2147483646 w 229"/>
              <a:gd name="T33" fmla="*/ 2147483646 h 447"/>
              <a:gd name="T34" fmla="*/ 2147483646 w 229"/>
              <a:gd name="T35" fmla="*/ 2147483646 h 447"/>
              <a:gd name="T36" fmla="*/ 2147483646 w 229"/>
              <a:gd name="T37" fmla="*/ 2147483646 h 447"/>
              <a:gd name="T38" fmla="*/ 2147483646 w 229"/>
              <a:gd name="T39" fmla="*/ 2147483646 h 447"/>
              <a:gd name="T40" fmla="*/ 2147483646 w 229"/>
              <a:gd name="T41" fmla="*/ 2147483646 h 447"/>
              <a:gd name="T42" fmla="*/ 2147483646 w 229"/>
              <a:gd name="T43" fmla="*/ 2147483646 h 447"/>
              <a:gd name="T44" fmla="*/ 2147483646 w 229"/>
              <a:gd name="T45" fmla="*/ 2147483646 h 447"/>
              <a:gd name="T46" fmla="*/ 2147483646 w 229"/>
              <a:gd name="T47" fmla="*/ 2147483646 h 447"/>
              <a:gd name="T48" fmla="*/ 2147483646 w 229"/>
              <a:gd name="T49" fmla="*/ 0 h 447"/>
              <a:gd name="T50" fmla="*/ 2147483646 w 229"/>
              <a:gd name="T51" fmla="*/ 0 h 447"/>
              <a:gd name="T52" fmla="*/ 2147483646 w 229"/>
              <a:gd name="T53" fmla="*/ 2147483646 h 447"/>
              <a:gd name="T54" fmla="*/ 2147483646 w 229"/>
              <a:gd name="T55" fmla="*/ 2147483646 h 447"/>
              <a:gd name="T56" fmla="*/ 0 w 229"/>
              <a:gd name="T57" fmla="*/ 2147483646 h 447"/>
              <a:gd name="T58" fmla="*/ 0 w 229"/>
              <a:gd name="T59" fmla="*/ 2147483646 h 447"/>
              <a:gd name="T60" fmla="*/ 2147483646 w 229"/>
              <a:gd name="T61" fmla="*/ 2147483646 h 447"/>
              <a:gd name="T62" fmla="*/ 2147483646 w 229"/>
              <a:gd name="T63" fmla="*/ 2147483646 h 447"/>
              <a:gd name="T64" fmla="*/ 2147483646 w 229"/>
              <a:gd name="T65" fmla="*/ 2147483646 h 447"/>
              <a:gd name="T66" fmla="*/ 2147483646 w 229"/>
              <a:gd name="T67" fmla="*/ 2147483646 h 447"/>
              <a:gd name="T68" fmla="*/ 2147483646 w 229"/>
              <a:gd name="T69" fmla="*/ 2147483646 h 447"/>
              <a:gd name="T70" fmla="*/ 2147483646 w 229"/>
              <a:gd name="T71" fmla="*/ 2147483646 h 447"/>
              <a:gd name="T72" fmla="*/ 2147483646 w 229"/>
              <a:gd name="T73" fmla="*/ 2147483646 h 447"/>
              <a:gd name="T74" fmla="*/ 2147483646 w 229"/>
              <a:gd name="T75" fmla="*/ 2147483646 h 447"/>
              <a:gd name="T76" fmla="*/ 2147483646 w 229"/>
              <a:gd name="T77" fmla="*/ 2147483646 h 447"/>
              <a:gd name="T78" fmla="*/ 2147483646 w 229"/>
              <a:gd name="T79" fmla="*/ 2147483646 h 447"/>
              <a:gd name="T80" fmla="*/ 2147483646 w 229"/>
              <a:gd name="T81" fmla="*/ 2147483646 h 447"/>
              <a:gd name="T82" fmla="*/ 2147483646 w 229"/>
              <a:gd name="T83" fmla="*/ 2147483646 h 447"/>
              <a:gd name="T84" fmla="*/ 2147483646 w 229"/>
              <a:gd name="T85" fmla="*/ 2147483646 h 447"/>
              <a:gd name="T86" fmla="*/ 2147483646 w 229"/>
              <a:gd name="T87" fmla="*/ 2147483646 h 447"/>
              <a:gd name="T88" fmla="*/ 2147483646 w 229"/>
              <a:gd name="T89" fmla="*/ 2147483646 h 447"/>
              <a:gd name="T90" fmla="*/ 2147483646 w 229"/>
              <a:gd name="T91" fmla="*/ 2147483646 h 447"/>
              <a:gd name="T92" fmla="*/ 2147483646 w 229"/>
              <a:gd name="T93" fmla="*/ 2147483646 h 447"/>
              <a:gd name="T94" fmla="*/ 2147483646 w 229"/>
              <a:gd name="T95" fmla="*/ 2147483646 h 447"/>
              <a:gd name="T96" fmla="*/ 2147483646 w 229"/>
              <a:gd name="T97" fmla="*/ 2147483646 h 447"/>
              <a:gd name="T98" fmla="*/ 2147483646 w 229"/>
              <a:gd name="T99" fmla="*/ 2147483646 h 447"/>
              <a:gd name="T100" fmla="*/ 2147483646 w 229"/>
              <a:gd name="T101" fmla="*/ 2147483646 h 447"/>
              <a:gd name="T102" fmla="*/ 2147483646 w 229"/>
              <a:gd name="T103" fmla="*/ 2147483646 h 447"/>
              <a:gd name="T104" fmla="*/ 2147483646 w 229"/>
              <a:gd name="T105" fmla="*/ 2147483646 h 447"/>
              <a:gd name="T106" fmla="*/ 2147483646 w 229"/>
              <a:gd name="T107" fmla="*/ 2147483646 h 447"/>
              <a:gd name="T108" fmla="*/ 2147483646 w 229"/>
              <a:gd name="T109" fmla="*/ 2147483646 h 447"/>
              <a:gd name="T110" fmla="*/ 2147483646 w 229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0" name="Freeform 276"/>
          <p:cNvSpPr>
            <a:spLocks/>
          </p:cNvSpPr>
          <p:nvPr/>
        </p:nvSpPr>
        <p:spPr bwMode="auto">
          <a:xfrm>
            <a:off x="77422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1" name="Freeform 277"/>
          <p:cNvSpPr>
            <a:spLocks/>
          </p:cNvSpPr>
          <p:nvPr/>
        </p:nvSpPr>
        <p:spPr bwMode="auto">
          <a:xfrm>
            <a:off x="72564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4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8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8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2" name="Freeform 278"/>
          <p:cNvSpPr>
            <a:spLocks/>
          </p:cNvSpPr>
          <p:nvPr/>
        </p:nvSpPr>
        <p:spPr bwMode="auto">
          <a:xfrm>
            <a:off x="7239002" y="5410204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4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3" name="Freeform 279"/>
          <p:cNvSpPr>
            <a:spLocks/>
          </p:cNvSpPr>
          <p:nvPr/>
        </p:nvSpPr>
        <p:spPr bwMode="auto">
          <a:xfrm>
            <a:off x="73612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4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4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4" name="Freeform 280"/>
          <p:cNvSpPr>
            <a:spLocks/>
          </p:cNvSpPr>
          <p:nvPr/>
        </p:nvSpPr>
        <p:spPr bwMode="auto">
          <a:xfrm>
            <a:off x="77136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3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7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7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5" name="Freeform 281"/>
          <p:cNvSpPr>
            <a:spLocks/>
          </p:cNvSpPr>
          <p:nvPr/>
        </p:nvSpPr>
        <p:spPr bwMode="auto">
          <a:xfrm>
            <a:off x="7696202" y="5410204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6" name="Freeform 282"/>
          <p:cNvSpPr>
            <a:spLocks/>
          </p:cNvSpPr>
          <p:nvPr/>
        </p:nvSpPr>
        <p:spPr bwMode="auto">
          <a:xfrm>
            <a:off x="78184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7" name="Freeform 283"/>
          <p:cNvSpPr>
            <a:spLocks/>
          </p:cNvSpPr>
          <p:nvPr/>
        </p:nvSpPr>
        <p:spPr bwMode="auto">
          <a:xfrm>
            <a:off x="81708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3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7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7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8" name="Freeform 284"/>
          <p:cNvSpPr>
            <a:spLocks/>
          </p:cNvSpPr>
          <p:nvPr/>
        </p:nvSpPr>
        <p:spPr bwMode="auto">
          <a:xfrm>
            <a:off x="8170865" y="5387979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9" name="Freeform 285"/>
          <p:cNvSpPr>
            <a:spLocks/>
          </p:cNvSpPr>
          <p:nvPr/>
        </p:nvSpPr>
        <p:spPr bwMode="auto">
          <a:xfrm>
            <a:off x="82756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0" name="Freeform 286"/>
          <p:cNvSpPr>
            <a:spLocks/>
          </p:cNvSpPr>
          <p:nvPr/>
        </p:nvSpPr>
        <p:spPr bwMode="auto">
          <a:xfrm>
            <a:off x="6781800" y="5410204"/>
            <a:ext cx="363538" cy="708025"/>
          </a:xfrm>
          <a:custGeom>
            <a:avLst/>
            <a:gdLst>
              <a:gd name="T0" fmla="*/ 2147483646 w 229"/>
              <a:gd name="T1" fmla="*/ 2147483646 h 446"/>
              <a:gd name="T2" fmla="*/ 2147483646 w 229"/>
              <a:gd name="T3" fmla="*/ 2147483646 h 446"/>
              <a:gd name="T4" fmla="*/ 2147483646 w 229"/>
              <a:gd name="T5" fmla="*/ 2147483646 h 446"/>
              <a:gd name="T6" fmla="*/ 2147483646 w 229"/>
              <a:gd name="T7" fmla="*/ 2147483646 h 446"/>
              <a:gd name="T8" fmla="*/ 2147483646 w 229"/>
              <a:gd name="T9" fmla="*/ 2147483646 h 446"/>
              <a:gd name="T10" fmla="*/ 2147483646 w 229"/>
              <a:gd name="T11" fmla="*/ 2147483646 h 446"/>
              <a:gd name="T12" fmla="*/ 2147483646 w 229"/>
              <a:gd name="T13" fmla="*/ 2147483646 h 446"/>
              <a:gd name="T14" fmla="*/ 2147483646 w 229"/>
              <a:gd name="T15" fmla="*/ 2147483646 h 446"/>
              <a:gd name="T16" fmla="*/ 2147483646 w 229"/>
              <a:gd name="T17" fmla="*/ 2147483646 h 446"/>
              <a:gd name="T18" fmla="*/ 2147483646 w 229"/>
              <a:gd name="T19" fmla="*/ 2147483646 h 446"/>
              <a:gd name="T20" fmla="*/ 2147483646 w 229"/>
              <a:gd name="T21" fmla="*/ 2147483646 h 446"/>
              <a:gd name="T22" fmla="*/ 2147483646 w 229"/>
              <a:gd name="T23" fmla="*/ 2147483646 h 446"/>
              <a:gd name="T24" fmla="*/ 2147483646 w 229"/>
              <a:gd name="T25" fmla="*/ 2147483646 h 446"/>
              <a:gd name="T26" fmla="*/ 2147483646 w 229"/>
              <a:gd name="T27" fmla="*/ 2147483646 h 446"/>
              <a:gd name="T28" fmla="*/ 2147483646 w 229"/>
              <a:gd name="T29" fmla="*/ 2147483646 h 446"/>
              <a:gd name="T30" fmla="*/ 2147483646 w 229"/>
              <a:gd name="T31" fmla="*/ 2147483646 h 446"/>
              <a:gd name="T32" fmla="*/ 2147483646 w 229"/>
              <a:gd name="T33" fmla="*/ 2147483646 h 446"/>
              <a:gd name="T34" fmla="*/ 2147483646 w 229"/>
              <a:gd name="T35" fmla="*/ 2147483646 h 446"/>
              <a:gd name="T36" fmla="*/ 2147483646 w 229"/>
              <a:gd name="T37" fmla="*/ 2147483646 h 446"/>
              <a:gd name="T38" fmla="*/ 2147483646 w 229"/>
              <a:gd name="T39" fmla="*/ 2147483646 h 446"/>
              <a:gd name="T40" fmla="*/ 2147483646 w 229"/>
              <a:gd name="T41" fmla="*/ 2147483646 h 446"/>
              <a:gd name="T42" fmla="*/ 2147483646 w 229"/>
              <a:gd name="T43" fmla="*/ 2147483646 h 446"/>
              <a:gd name="T44" fmla="*/ 2147483646 w 229"/>
              <a:gd name="T45" fmla="*/ 2147483646 h 446"/>
              <a:gd name="T46" fmla="*/ 2147483646 w 229"/>
              <a:gd name="T47" fmla="*/ 2147483646 h 446"/>
              <a:gd name="T48" fmla="*/ 2147483646 w 229"/>
              <a:gd name="T49" fmla="*/ 0 h 446"/>
              <a:gd name="T50" fmla="*/ 2147483646 w 229"/>
              <a:gd name="T51" fmla="*/ 0 h 446"/>
              <a:gd name="T52" fmla="*/ 2147483646 w 229"/>
              <a:gd name="T53" fmla="*/ 2147483646 h 446"/>
              <a:gd name="T54" fmla="*/ 2147483646 w 229"/>
              <a:gd name="T55" fmla="*/ 2147483646 h 446"/>
              <a:gd name="T56" fmla="*/ 0 w 229"/>
              <a:gd name="T57" fmla="*/ 2147483646 h 446"/>
              <a:gd name="T58" fmla="*/ 0 w 229"/>
              <a:gd name="T59" fmla="*/ 2147483646 h 446"/>
              <a:gd name="T60" fmla="*/ 2147483646 w 229"/>
              <a:gd name="T61" fmla="*/ 2147483646 h 446"/>
              <a:gd name="T62" fmla="*/ 2147483646 w 229"/>
              <a:gd name="T63" fmla="*/ 2147483646 h 446"/>
              <a:gd name="T64" fmla="*/ 2147483646 w 229"/>
              <a:gd name="T65" fmla="*/ 2147483646 h 446"/>
              <a:gd name="T66" fmla="*/ 2147483646 w 229"/>
              <a:gd name="T67" fmla="*/ 2147483646 h 446"/>
              <a:gd name="T68" fmla="*/ 2147483646 w 229"/>
              <a:gd name="T69" fmla="*/ 2147483646 h 446"/>
              <a:gd name="T70" fmla="*/ 2147483646 w 229"/>
              <a:gd name="T71" fmla="*/ 2147483646 h 446"/>
              <a:gd name="T72" fmla="*/ 2147483646 w 229"/>
              <a:gd name="T73" fmla="*/ 2147483646 h 446"/>
              <a:gd name="T74" fmla="*/ 2147483646 w 229"/>
              <a:gd name="T75" fmla="*/ 2147483646 h 446"/>
              <a:gd name="T76" fmla="*/ 2147483646 w 229"/>
              <a:gd name="T77" fmla="*/ 2147483646 h 446"/>
              <a:gd name="T78" fmla="*/ 2147483646 w 229"/>
              <a:gd name="T79" fmla="*/ 2147483646 h 446"/>
              <a:gd name="T80" fmla="*/ 2147483646 w 229"/>
              <a:gd name="T81" fmla="*/ 2147483646 h 446"/>
              <a:gd name="T82" fmla="*/ 2147483646 w 229"/>
              <a:gd name="T83" fmla="*/ 2147483646 h 446"/>
              <a:gd name="T84" fmla="*/ 2147483646 w 229"/>
              <a:gd name="T85" fmla="*/ 2147483646 h 446"/>
              <a:gd name="T86" fmla="*/ 2147483646 w 229"/>
              <a:gd name="T87" fmla="*/ 2147483646 h 446"/>
              <a:gd name="T88" fmla="*/ 2147483646 w 229"/>
              <a:gd name="T89" fmla="*/ 2147483646 h 446"/>
              <a:gd name="T90" fmla="*/ 2147483646 w 229"/>
              <a:gd name="T91" fmla="*/ 2147483646 h 446"/>
              <a:gd name="T92" fmla="*/ 2147483646 w 229"/>
              <a:gd name="T93" fmla="*/ 2147483646 h 446"/>
              <a:gd name="T94" fmla="*/ 2147483646 w 229"/>
              <a:gd name="T95" fmla="*/ 2147483646 h 446"/>
              <a:gd name="T96" fmla="*/ 2147483646 w 229"/>
              <a:gd name="T97" fmla="*/ 2147483646 h 446"/>
              <a:gd name="T98" fmla="*/ 2147483646 w 229"/>
              <a:gd name="T99" fmla="*/ 2147483646 h 446"/>
              <a:gd name="T100" fmla="*/ 2147483646 w 229"/>
              <a:gd name="T101" fmla="*/ 2147483646 h 446"/>
              <a:gd name="T102" fmla="*/ 2147483646 w 229"/>
              <a:gd name="T103" fmla="*/ 2147483646 h 446"/>
              <a:gd name="T104" fmla="*/ 2147483646 w 229"/>
              <a:gd name="T105" fmla="*/ 2147483646 h 446"/>
              <a:gd name="T106" fmla="*/ 2147483646 w 229"/>
              <a:gd name="T107" fmla="*/ 2147483646 h 446"/>
              <a:gd name="T108" fmla="*/ 2147483646 w 229"/>
              <a:gd name="T109" fmla="*/ 2147483646 h 446"/>
              <a:gd name="T110" fmla="*/ 2147483646 w 229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6">
                <a:moveTo>
                  <a:pt x="127" y="417"/>
                </a:moveTo>
                <a:lnTo>
                  <a:pt x="128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1" name="Freeform 287"/>
          <p:cNvSpPr>
            <a:spLocks/>
          </p:cNvSpPr>
          <p:nvPr/>
        </p:nvSpPr>
        <p:spPr bwMode="auto">
          <a:xfrm flipV="1">
            <a:off x="6858002" y="5181600"/>
            <a:ext cx="155575" cy="165100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4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4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2" name="Rectangle 288"/>
          <p:cNvSpPr>
            <a:spLocks noChangeArrowheads="1"/>
          </p:cNvSpPr>
          <p:nvPr/>
        </p:nvSpPr>
        <p:spPr bwMode="auto">
          <a:xfrm>
            <a:off x="6324600" y="4437064"/>
            <a:ext cx="2362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Take a Sample</a:t>
            </a:r>
          </a:p>
        </p:txBody>
      </p:sp>
      <p:sp>
        <p:nvSpPr>
          <p:cNvPr id="112683" name="Rectangle 289"/>
          <p:cNvSpPr>
            <a:spLocks noChangeArrowheads="1"/>
          </p:cNvSpPr>
          <p:nvPr/>
        </p:nvSpPr>
        <p:spPr bwMode="auto">
          <a:xfrm>
            <a:off x="304800" y="5791201"/>
            <a:ext cx="286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   Null Hypothesis</a:t>
            </a:r>
          </a:p>
        </p:txBody>
      </p:sp>
      <p:sp>
        <p:nvSpPr>
          <p:cNvPr id="112684" name="Rectangle 290"/>
          <p:cNvSpPr>
            <a:spLocks noChangeArrowheads="1"/>
          </p:cNvSpPr>
          <p:nvPr/>
        </p:nvSpPr>
        <p:spPr bwMode="auto">
          <a:xfrm>
            <a:off x="533400" y="4724400"/>
            <a:ext cx="2514600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</a:rPr>
              <a:t>If not likely, then</a:t>
            </a:r>
          </a:p>
        </p:txBody>
      </p:sp>
      <p:graphicFrame>
        <p:nvGraphicFramePr>
          <p:cNvPr id="112685" name="Object 291"/>
          <p:cNvGraphicFramePr>
            <a:graphicFrameLocks noChangeAspect="1"/>
          </p:cNvGraphicFramePr>
          <p:nvPr/>
        </p:nvGraphicFramePr>
        <p:xfrm>
          <a:off x="685800" y="4038600"/>
          <a:ext cx="342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701800" imgH="241300" progId="Equation.DSMT4">
                  <p:embed/>
                </p:oleObj>
              </mc:Choice>
              <mc:Fallback>
                <p:oleObj name="Equation" r:id="rId3" imgW="1701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342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6" name="Object 292"/>
          <p:cNvGraphicFramePr>
            <a:graphicFrameLocks noChangeAspect="1"/>
          </p:cNvGraphicFramePr>
          <p:nvPr/>
        </p:nvGraphicFramePr>
        <p:xfrm>
          <a:off x="835027" y="3044829"/>
          <a:ext cx="1908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23586" imgH="228501" progId="Equation.DSMT4">
                  <p:embed/>
                </p:oleObj>
              </mc:Choice>
              <mc:Fallback>
                <p:oleObj name="Equation" r:id="rId5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7" y="3044829"/>
                        <a:ext cx="19081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7" name="Object 293"/>
          <p:cNvGraphicFramePr>
            <a:graphicFrameLocks noChangeAspect="1"/>
          </p:cNvGraphicFramePr>
          <p:nvPr/>
        </p:nvGraphicFramePr>
        <p:xfrm>
          <a:off x="4419600" y="57150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596900" imgH="279400" progId="Equation.DSMT4">
                  <p:embed/>
                </p:oleObj>
              </mc:Choice>
              <mc:Fallback>
                <p:oleObj name="Equation" r:id="rId7" imgW="596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8" name="Freeform 294"/>
          <p:cNvSpPr>
            <a:spLocks/>
          </p:cNvSpPr>
          <p:nvPr/>
        </p:nvSpPr>
        <p:spPr bwMode="auto">
          <a:xfrm>
            <a:off x="4495802" y="1828800"/>
            <a:ext cx="365125" cy="903288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9" name="Freeform 295"/>
          <p:cNvSpPr>
            <a:spLocks/>
          </p:cNvSpPr>
          <p:nvPr/>
        </p:nvSpPr>
        <p:spPr bwMode="auto">
          <a:xfrm>
            <a:off x="76200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0" name="Freeform 296"/>
          <p:cNvSpPr>
            <a:spLocks/>
          </p:cNvSpPr>
          <p:nvPr/>
        </p:nvSpPr>
        <p:spPr bwMode="auto">
          <a:xfrm>
            <a:off x="80010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1" name="Freeform 297"/>
          <p:cNvSpPr>
            <a:spLocks/>
          </p:cNvSpPr>
          <p:nvPr/>
        </p:nvSpPr>
        <p:spPr bwMode="auto">
          <a:xfrm>
            <a:off x="67056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2" name="Freeform 298"/>
          <p:cNvSpPr>
            <a:spLocks/>
          </p:cNvSpPr>
          <p:nvPr/>
        </p:nvSpPr>
        <p:spPr bwMode="auto">
          <a:xfrm>
            <a:off x="71628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Blood Pressure Measurements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Doctor’s advice: Take medication if SBP&gt;140 mmHg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we take BP readings 3 times per day for 2 weeks. Let readings be random sample from population with mean </a:t>
            </a:r>
            <a:r>
              <a:rPr lang="el-GR" sz="2400" dirty="0" smtClean="0">
                <a:cs typeface="Times New Roman" panose="02020603050405020304" pitchFamily="18" charset="0"/>
              </a:rPr>
              <a:t>μ</a:t>
            </a:r>
            <a:r>
              <a:rPr lang="en-US" sz="2400" dirty="0" smtClean="0">
                <a:cs typeface="Times New Roman" panose="02020603050405020304" pitchFamily="18" charset="0"/>
              </a:rPr>
              <a:t>. The mean SBP is 150 mmHg</a:t>
            </a:r>
            <a:endParaRPr lang="el-GR" sz="2400" dirty="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Test hypotheses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: </a:t>
            </a:r>
            <a:r>
              <a:rPr lang="el-GR" sz="2400" dirty="0" smtClean="0">
                <a:cs typeface="Times New Roman" panose="02020603050405020304" pitchFamily="18" charset="0"/>
              </a:rPr>
              <a:t>μ</a:t>
            </a:r>
            <a:r>
              <a:rPr lang="el-GR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140 vs. </a:t>
            </a:r>
            <a:r>
              <a:rPr lang="en-US" sz="2400" dirty="0" smtClean="0"/>
              <a:t>H</a:t>
            </a:r>
            <a:r>
              <a:rPr lang="en-US" sz="2400" baseline="-15000" dirty="0" smtClean="0"/>
              <a:t>1</a:t>
            </a:r>
            <a:r>
              <a:rPr lang="en-US" sz="2400" dirty="0" smtClean="0"/>
              <a:t>:</a:t>
            </a:r>
            <a:r>
              <a:rPr lang="en-US" sz="2400" baseline="-15000" dirty="0" smtClean="0"/>
              <a:t> </a:t>
            </a:r>
            <a:r>
              <a:rPr lang="el-GR" sz="2400" dirty="0" smtClean="0">
                <a:cs typeface="Times New Roman" panose="02020603050405020304" pitchFamily="18" charset="0"/>
              </a:rPr>
              <a:t>μ </a:t>
            </a:r>
            <a:r>
              <a:rPr lang="en-US" sz="2400" dirty="0" smtClean="0"/>
              <a:t>&gt;140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Establish support for H</a:t>
            </a:r>
            <a:r>
              <a:rPr lang="en-US" sz="2400" baseline="-15000" dirty="0" smtClean="0"/>
              <a:t>1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by showing evidence against </a:t>
            </a:r>
            <a:r>
              <a:rPr lang="en-US" sz="2400" dirty="0" smtClean="0"/>
              <a:t>H</a:t>
            </a:r>
            <a:r>
              <a:rPr lang="en-US" sz="2400" baseline="-15000" dirty="0" smtClean="0"/>
              <a:t>0 </a:t>
            </a:r>
            <a:r>
              <a:rPr lang="en-US" sz="2400" dirty="0" smtClean="0"/>
              <a:t>in favor of H</a:t>
            </a:r>
            <a:r>
              <a:rPr lang="en-US" sz="2400" baseline="-15000" dirty="0" smtClean="0"/>
              <a:t>1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endParaRPr lang="en-US" sz="2400" baseline="-15000" dirty="0" smtClean="0"/>
          </a:p>
        </p:txBody>
      </p:sp>
    </p:spTree>
    <p:extLst>
      <p:ext uri="{BB962C8B-B14F-4D97-AF65-F5344CB8AC3E}">
        <p14:creationId xmlns:p14="http://schemas.microsoft.com/office/powerpoint/2010/main" val="861458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ChangeArrowheads="1"/>
          </p:cNvSpPr>
          <p:nvPr/>
        </p:nvSpPr>
        <p:spPr bwMode="auto">
          <a:xfrm>
            <a:off x="304802" y="228600"/>
            <a:ext cx="8639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kumimoji="1" lang="en-US" sz="4400">
              <a:solidFill>
                <a:schemeClr val="tx2"/>
              </a:solidFill>
            </a:endParaRPr>
          </a:p>
        </p:txBody>
      </p:sp>
      <p:sp>
        <p:nvSpPr>
          <p:cNvPr id="114693" name="Freeform 3"/>
          <p:cNvSpPr>
            <a:spLocks/>
          </p:cNvSpPr>
          <p:nvPr/>
        </p:nvSpPr>
        <p:spPr bwMode="auto">
          <a:xfrm flipH="1">
            <a:off x="4495802" y="2667000"/>
            <a:ext cx="847725" cy="2209800"/>
          </a:xfrm>
          <a:custGeom>
            <a:avLst/>
            <a:gdLst>
              <a:gd name="T0" fmla="*/ 0 w 576"/>
              <a:gd name="T1" fmla="*/ 2147483646 h 1392"/>
              <a:gd name="T2" fmla="*/ 0 w 576"/>
              <a:gd name="T3" fmla="*/ 2147483646 h 1392"/>
              <a:gd name="T4" fmla="*/ 2147483646 w 576"/>
              <a:gd name="T5" fmla="*/ 2147483646 h 1392"/>
              <a:gd name="T6" fmla="*/ 2147483646 w 576"/>
              <a:gd name="T7" fmla="*/ 0 h 1392"/>
              <a:gd name="T8" fmla="*/ 2147483646 w 576"/>
              <a:gd name="T9" fmla="*/ 2147483646 h 1392"/>
              <a:gd name="T10" fmla="*/ 2147483646 w 576"/>
              <a:gd name="T11" fmla="*/ 2147483646 h 1392"/>
              <a:gd name="T12" fmla="*/ 2147483646 w 576"/>
              <a:gd name="T13" fmla="*/ 2147483646 h 1392"/>
              <a:gd name="T14" fmla="*/ 2147483646 w 576"/>
              <a:gd name="T15" fmla="*/ 2147483646 h 1392"/>
              <a:gd name="T16" fmla="*/ 0 w 576"/>
              <a:gd name="T17" fmla="*/ 2147483646 h 1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" h="1392">
                <a:moveTo>
                  <a:pt x="0" y="720"/>
                </a:moveTo>
                <a:lnTo>
                  <a:pt x="0" y="1392"/>
                </a:lnTo>
                <a:lnTo>
                  <a:pt x="576" y="1392"/>
                </a:lnTo>
                <a:lnTo>
                  <a:pt x="576" y="0"/>
                </a:lnTo>
                <a:lnTo>
                  <a:pt x="432" y="48"/>
                </a:lnTo>
                <a:lnTo>
                  <a:pt x="288" y="192"/>
                </a:lnTo>
                <a:lnTo>
                  <a:pt x="192" y="384"/>
                </a:lnTo>
                <a:lnTo>
                  <a:pt x="48" y="624"/>
                </a:lnTo>
                <a:lnTo>
                  <a:pt x="0" y="720"/>
                </a:lnTo>
                <a:close/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4" name="Freeform 4"/>
          <p:cNvSpPr>
            <a:spLocks/>
          </p:cNvSpPr>
          <p:nvPr/>
        </p:nvSpPr>
        <p:spPr bwMode="auto">
          <a:xfrm>
            <a:off x="3581402" y="2667000"/>
            <a:ext cx="923925" cy="2209800"/>
          </a:xfrm>
          <a:custGeom>
            <a:avLst/>
            <a:gdLst>
              <a:gd name="T0" fmla="*/ 0 w 576"/>
              <a:gd name="T1" fmla="*/ 2147483646 h 1392"/>
              <a:gd name="T2" fmla="*/ 0 w 576"/>
              <a:gd name="T3" fmla="*/ 2147483646 h 1392"/>
              <a:gd name="T4" fmla="*/ 2147483646 w 576"/>
              <a:gd name="T5" fmla="*/ 2147483646 h 1392"/>
              <a:gd name="T6" fmla="*/ 2147483646 w 576"/>
              <a:gd name="T7" fmla="*/ 0 h 1392"/>
              <a:gd name="T8" fmla="*/ 2147483646 w 576"/>
              <a:gd name="T9" fmla="*/ 2147483646 h 1392"/>
              <a:gd name="T10" fmla="*/ 2147483646 w 576"/>
              <a:gd name="T11" fmla="*/ 2147483646 h 1392"/>
              <a:gd name="T12" fmla="*/ 2147483646 w 576"/>
              <a:gd name="T13" fmla="*/ 2147483646 h 1392"/>
              <a:gd name="T14" fmla="*/ 2147483646 w 576"/>
              <a:gd name="T15" fmla="*/ 2147483646 h 1392"/>
              <a:gd name="T16" fmla="*/ 0 w 576"/>
              <a:gd name="T17" fmla="*/ 2147483646 h 1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" h="1392">
                <a:moveTo>
                  <a:pt x="0" y="720"/>
                </a:moveTo>
                <a:lnTo>
                  <a:pt x="0" y="1392"/>
                </a:lnTo>
                <a:lnTo>
                  <a:pt x="576" y="1392"/>
                </a:lnTo>
                <a:lnTo>
                  <a:pt x="576" y="0"/>
                </a:lnTo>
                <a:lnTo>
                  <a:pt x="432" y="48"/>
                </a:lnTo>
                <a:lnTo>
                  <a:pt x="288" y="192"/>
                </a:lnTo>
                <a:lnTo>
                  <a:pt x="192" y="384"/>
                </a:lnTo>
                <a:lnTo>
                  <a:pt x="48" y="624"/>
                </a:lnTo>
                <a:lnTo>
                  <a:pt x="0" y="720"/>
                </a:lnTo>
                <a:close/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5" name="Freeform 5"/>
          <p:cNvSpPr>
            <a:spLocks/>
          </p:cNvSpPr>
          <p:nvPr/>
        </p:nvSpPr>
        <p:spPr bwMode="auto">
          <a:xfrm flipH="1">
            <a:off x="2514602" y="3810004"/>
            <a:ext cx="1076325" cy="1076325"/>
          </a:xfrm>
          <a:custGeom>
            <a:avLst/>
            <a:gdLst>
              <a:gd name="T0" fmla="*/ 0 w 671"/>
              <a:gd name="T1" fmla="*/ 0 h 678"/>
              <a:gd name="T2" fmla="*/ 0 w 671"/>
              <a:gd name="T3" fmla="*/ 2147483646 h 678"/>
              <a:gd name="T4" fmla="*/ 2147483646 w 671"/>
              <a:gd name="T5" fmla="*/ 2147483646 h 678"/>
              <a:gd name="T6" fmla="*/ 2147483646 w 671"/>
              <a:gd name="T7" fmla="*/ 2147483646 h 678"/>
              <a:gd name="T8" fmla="*/ 2147483646 w 671"/>
              <a:gd name="T9" fmla="*/ 2147483646 h 678"/>
              <a:gd name="T10" fmla="*/ 2147483646 w 671"/>
              <a:gd name="T11" fmla="*/ 2147483646 h 678"/>
              <a:gd name="T12" fmla="*/ 2147483646 w 671"/>
              <a:gd name="T13" fmla="*/ 2147483646 h 678"/>
              <a:gd name="T14" fmla="*/ 2147483646 w 671"/>
              <a:gd name="T15" fmla="*/ 2147483646 h 678"/>
              <a:gd name="T16" fmla="*/ 2147483646 w 671"/>
              <a:gd name="T17" fmla="*/ 2147483646 h 678"/>
              <a:gd name="T18" fmla="*/ 2147483646 w 671"/>
              <a:gd name="T19" fmla="*/ 2147483646 h 678"/>
              <a:gd name="T20" fmla="*/ 2147483646 w 671"/>
              <a:gd name="T21" fmla="*/ 2147483646 h 678"/>
              <a:gd name="T22" fmla="*/ 2147483646 w 671"/>
              <a:gd name="T23" fmla="*/ 2147483646 h 678"/>
              <a:gd name="T24" fmla="*/ 2147483646 w 671"/>
              <a:gd name="T25" fmla="*/ 2147483646 h 678"/>
              <a:gd name="T26" fmla="*/ 0 w 671"/>
              <a:gd name="T27" fmla="*/ 0 h 6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71" h="678">
                <a:moveTo>
                  <a:pt x="0" y="0"/>
                </a:moveTo>
                <a:lnTo>
                  <a:pt x="0" y="677"/>
                </a:lnTo>
                <a:lnTo>
                  <a:pt x="670" y="677"/>
                </a:lnTo>
                <a:lnTo>
                  <a:pt x="589" y="642"/>
                </a:lnTo>
                <a:lnTo>
                  <a:pt x="510" y="599"/>
                </a:lnTo>
                <a:lnTo>
                  <a:pt x="436" y="551"/>
                </a:lnTo>
                <a:lnTo>
                  <a:pt x="364" y="499"/>
                </a:lnTo>
                <a:lnTo>
                  <a:pt x="297" y="441"/>
                </a:lnTo>
                <a:lnTo>
                  <a:pt x="235" y="377"/>
                </a:lnTo>
                <a:lnTo>
                  <a:pt x="177" y="310"/>
                </a:lnTo>
                <a:lnTo>
                  <a:pt x="124" y="238"/>
                </a:lnTo>
                <a:lnTo>
                  <a:pt x="76" y="162"/>
                </a:lnTo>
                <a:lnTo>
                  <a:pt x="35" y="81"/>
                </a:lnTo>
                <a:lnTo>
                  <a:pt x="0" y="0"/>
                </a:lnTo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6" name="Line 6"/>
          <p:cNvSpPr>
            <a:spLocks noChangeShapeType="1"/>
          </p:cNvSpPr>
          <p:nvPr/>
        </p:nvSpPr>
        <p:spPr bwMode="auto">
          <a:xfrm>
            <a:off x="4495800" y="2743204"/>
            <a:ext cx="0" cy="2043113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7" name="Freeform 7"/>
          <p:cNvSpPr>
            <a:spLocks/>
          </p:cNvSpPr>
          <p:nvPr/>
        </p:nvSpPr>
        <p:spPr bwMode="auto">
          <a:xfrm>
            <a:off x="5334002" y="3733800"/>
            <a:ext cx="1076325" cy="1143000"/>
          </a:xfrm>
          <a:custGeom>
            <a:avLst/>
            <a:gdLst>
              <a:gd name="T0" fmla="*/ 0 w 671"/>
              <a:gd name="T1" fmla="*/ 0 h 678"/>
              <a:gd name="T2" fmla="*/ 0 w 671"/>
              <a:gd name="T3" fmla="*/ 2147483646 h 678"/>
              <a:gd name="T4" fmla="*/ 2147483646 w 671"/>
              <a:gd name="T5" fmla="*/ 2147483646 h 678"/>
              <a:gd name="T6" fmla="*/ 2147483646 w 671"/>
              <a:gd name="T7" fmla="*/ 2147483646 h 678"/>
              <a:gd name="T8" fmla="*/ 2147483646 w 671"/>
              <a:gd name="T9" fmla="*/ 2147483646 h 678"/>
              <a:gd name="T10" fmla="*/ 2147483646 w 671"/>
              <a:gd name="T11" fmla="*/ 2147483646 h 678"/>
              <a:gd name="T12" fmla="*/ 2147483646 w 671"/>
              <a:gd name="T13" fmla="*/ 2147483646 h 678"/>
              <a:gd name="T14" fmla="*/ 2147483646 w 671"/>
              <a:gd name="T15" fmla="*/ 2147483646 h 678"/>
              <a:gd name="T16" fmla="*/ 2147483646 w 671"/>
              <a:gd name="T17" fmla="*/ 2147483646 h 678"/>
              <a:gd name="T18" fmla="*/ 2147483646 w 671"/>
              <a:gd name="T19" fmla="*/ 2147483646 h 678"/>
              <a:gd name="T20" fmla="*/ 2147483646 w 671"/>
              <a:gd name="T21" fmla="*/ 2147483646 h 678"/>
              <a:gd name="T22" fmla="*/ 2147483646 w 671"/>
              <a:gd name="T23" fmla="*/ 2147483646 h 678"/>
              <a:gd name="T24" fmla="*/ 2147483646 w 671"/>
              <a:gd name="T25" fmla="*/ 2147483646 h 678"/>
              <a:gd name="T26" fmla="*/ 0 w 671"/>
              <a:gd name="T27" fmla="*/ 0 h 6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71" h="678">
                <a:moveTo>
                  <a:pt x="0" y="0"/>
                </a:moveTo>
                <a:lnTo>
                  <a:pt x="0" y="677"/>
                </a:lnTo>
                <a:lnTo>
                  <a:pt x="670" y="677"/>
                </a:lnTo>
                <a:lnTo>
                  <a:pt x="589" y="642"/>
                </a:lnTo>
                <a:lnTo>
                  <a:pt x="510" y="599"/>
                </a:lnTo>
                <a:lnTo>
                  <a:pt x="436" y="551"/>
                </a:lnTo>
                <a:lnTo>
                  <a:pt x="364" y="499"/>
                </a:lnTo>
                <a:lnTo>
                  <a:pt x="297" y="441"/>
                </a:lnTo>
                <a:lnTo>
                  <a:pt x="235" y="377"/>
                </a:lnTo>
                <a:lnTo>
                  <a:pt x="177" y="310"/>
                </a:lnTo>
                <a:lnTo>
                  <a:pt x="124" y="238"/>
                </a:lnTo>
                <a:lnTo>
                  <a:pt x="76" y="162"/>
                </a:lnTo>
                <a:lnTo>
                  <a:pt x="35" y="81"/>
                </a:lnTo>
                <a:lnTo>
                  <a:pt x="0" y="0"/>
                </a:lnTo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8" name="Freeform 8"/>
          <p:cNvSpPr>
            <a:spLocks/>
          </p:cNvSpPr>
          <p:nvPr/>
        </p:nvSpPr>
        <p:spPr bwMode="auto">
          <a:xfrm>
            <a:off x="4495800" y="2667004"/>
            <a:ext cx="2312988" cy="2200275"/>
          </a:xfrm>
          <a:custGeom>
            <a:avLst/>
            <a:gdLst>
              <a:gd name="T0" fmla="*/ 2147483646 w 1441"/>
              <a:gd name="T1" fmla="*/ 2147483646 h 1386"/>
              <a:gd name="T2" fmla="*/ 2147483646 w 1441"/>
              <a:gd name="T3" fmla="*/ 2147483646 h 1386"/>
              <a:gd name="T4" fmla="*/ 2147483646 w 1441"/>
              <a:gd name="T5" fmla="*/ 2147483646 h 1386"/>
              <a:gd name="T6" fmla="*/ 2147483646 w 1441"/>
              <a:gd name="T7" fmla="*/ 2147483646 h 1386"/>
              <a:gd name="T8" fmla="*/ 2147483646 w 1441"/>
              <a:gd name="T9" fmla="*/ 2147483646 h 1386"/>
              <a:gd name="T10" fmla="*/ 2147483646 w 1441"/>
              <a:gd name="T11" fmla="*/ 2147483646 h 1386"/>
              <a:gd name="T12" fmla="*/ 2147483646 w 1441"/>
              <a:gd name="T13" fmla="*/ 2147483646 h 1386"/>
              <a:gd name="T14" fmla="*/ 2147483646 w 1441"/>
              <a:gd name="T15" fmla="*/ 2147483646 h 1386"/>
              <a:gd name="T16" fmla="*/ 2147483646 w 1441"/>
              <a:gd name="T17" fmla="*/ 2147483646 h 1386"/>
              <a:gd name="T18" fmla="*/ 2147483646 w 1441"/>
              <a:gd name="T19" fmla="*/ 2147483646 h 1386"/>
              <a:gd name="T20" fmla="*/ 2147483646 w 1441"/>
              <a:gd name="T21" fmla="*/ 2147483646 h 1386"/>
              <a:gd name="T22" fmla="*/ 2147483646 w 1441"/>
              <a:gd name="T23" fmla="*/ 2147483646 h 1386"/>
              <a:gd name="T24" fmla="*/ 2147483646 w 1441"/>
              <a:gd name="T25" fmla="*/ 2147483646 h 1386"/>
              <a:gd name="T26" fmla="*/ 2147483646 w 1441"/>
              <a:gd name="T27" fmla="*/ 2147483646 h 1386"/>
              <a:gd name="T28" fmla="*/ 2147483646 w 1441"/>
              <a:gd name="T29" fmla="*/ 2147483646 h 1386"/>
              <a:gd name="T30" fmla="*/ 0 w 1441"/>
              <a:gd name="T31" fmla="*/ 0 h 13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41" h="1386">
                <a:moveTo>
                  <a:pt x="1440" y="1385"/>
                </a:moveTo>
                <a:lnTo>
                  <a:pt x="1289" y="1368"/>
                </a:lnTo>
                <a:lnTo>
                  <a:pt x="1214" y="1352"/>
                </a:lnTo>
                <a:lnTo>
                  <a:pt x="1137" y="1329"/>
                </a:lnTo>
                <a:lnTo>
                  <a:pt x="1062" y="1299"/>
                </a:lnTo>
                <a:lnTo>
                  <a:pt x="985" y="1255"/>
                </a:lnTo>
                <a:lnTo>
                  <a:pt x="910" y="1199"/>
                </a:lnTo>
                <a:lnTo>
                  <a:pt x="759" y="1038"/>
                </a:lnTo>
                <a:lnTo>
                  <a:pt x="607" y="811"/>
                </a:lnTo>
                <a:lnTo>
                  <a:pt x="455" y="541"/>
                </a:lnTo>
                <a:lnTo>
                  <a:pt x="380" y="403"/>
                </a:lnTo>
                <a:lnTo>
                  <a:pt x="304" y="272"/>
                </a:lnTo>
                <a:lnTo>
                  <a:pt x="229" y="161"/>
                </a:lnTo>
                <a:lnTo>
                  <a:pt x="152" y="73"/>
                </a:lnTo>
                <a:lnTo>
                  <a:pt x="77" y="1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9" name="Freeform 9"/>
          <p:cNvSpPr>
            <a:spLocks/>
          </p:cNvSpPr>
          <p:nvPr/>
        </p:nvSpPr>
        <p:spPr bwMode="auto">
          <a:xfrm>
            <a:off x="2209800" y="2667004"/>
            <a:ext cx="2312988" cy="2200275"/>
          </a:xfrm>
          <a:custGeom>
            <a:avLst/>
            <a:gdLst>
              <a:gd name="T0" fmla="*/ 0 w 1441"/>
              <a:gd name="T1" fmla="*/ 2147483646 h 1386"/>
              <a:gd name="T2" fmla="*/ 2147483646 w 1441"/>
              <a:gd name="T3" fmla="*/ 2147483646 h 1386"/>
              <a:gd name="T4" fmla="*/ 2147483646 w 1441"/>
              <a:gd name="T5" fmla="*/ 2147483646 h 1386"/>
              <a:gd name="T6" fmla="*/ 2147483646 w 1441"/>
              <a:gd name="T7" fmla="*/ 2147483646 h 1386"/>
              <a:gd name="T8" fmla="*/ 2147483646 w 1441"/>
              <a:gd name="T9" fmla="*/ 2147483646 h 1386"/>
              <a:gd name="T10" fmla="*/ 2147483646 w 1441"/>
              <a:gd name="T11" fmla="*/ 2147483646 h 1386"/>
              <a:gd name="T12" fmla="*/ 2147483646 w 1441"/>
              <a:gd name="T13" fmla="*/ 2147483646 h 1386"/>
              <a:gd name="T14" fmla="*/ 2147483646 w 1441"/>
              <a:gd name="T15" fmla="*/ 2147483646 h 1386"/>
              <a:gd name="T16" fmla="*/ 2147483646 w 1441"/>
              <a:gd name="T17" fmla="*/ 2147483646 h 1386"/>
              <a:gd name="T18" fmla="*/ 2147483646 w 1441"/>
              <a:gd name="T19" fmla="*/ 2147483646 h 1386"/>
              <a:gd name="T20" fmla="*/ 2147483646 w 1441"/>
              <a:gd name="T21" fmla="*/ 2147483646 h 1386"/>
              <a:gd name="T22" fmla="*/ 2147483646 w 1441"/>
              <a:gd name="T23" fmla="*/ 2147483646 h 1386"/>
              <a:gd name="T24" fmla="*/ 2147483646 w 1441"/>
              <a:gd name="T25" fmla="*/ 2147483646 h 1386"/>
              <a:gd name="T26" fmla="*/ 2147483646 w 1441"/>
              <a:gd name="T27" fmla="*/ 2147483646 h 1386"/>
              <a:gd name="T28" fmla="*/ 2147483646 w 1441"/>
              <a:gd name="T29" fmla="*/ 2147483646 h 1386"/>
              <a:gd name="T30" fmla="*/ 2147483646 w 1441"/>
              <a:gd name="T31" fmla="*/ 0 h 13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41" h="1386">
                <a:moveTo>
                  <a:pt x="0" y="1385"/>
                </a:moveTo>
                <a:lnTo>
                  <a:pt x="152" y="1368"/>
                </a:lnTo>
                <a:lnTo>
                  <a:pt x="229" y="1352"/>
                </a:lnTo>
                <a:lnTo>
                  <a:pt x="303" y="1329"/>
                </a:lnTo>
                <a:lnTo>
                  <a:pt x="378" y="1299"/>
                </a:lnTo>
                <a:lnTo>
                  <a:pt x="455" y="1255"/>
                </a:lnTo>
                <a:lnTo>
                  <a:pt x="530" y="1199"/>
                </a:lnTo>
                <a:lnTo>
                  <a:pt x="684" y="1038"/>
                </a:lnTo>
                <a:lnTo>
                  <a:pt x="833" y="811"/>
                </a:lnTo>
                <a:lnTo>
                  <a:pt x="985" y="541"/>
                </a:lnTo>
                <a:lnTo>
                  <a:pt x="1062" y="403"/>
                </a:lnTo>
                <a:lnTo>
                  <a:pt x="1137" y="272"/>
                </a:lnTo>
                <a:lnTo>
                  <a:pt x="1214" y="161"/>
                </a:lnTo>
                <a:lnTo>
                  <a:pt x="1288" y="73"/>
                </a:lnTo>
                <a:lnTo>
                  <a:pt x="1365" y="19"/>
                </a:lnTo>
                <a:lnTo>
                  <a:pt x="144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00" name="Freeform 10"/>
          <p:cNvSpPr>
            <a:spLocks/>
          </p:cNvSpPr>
          <p:nvPr/>
        </p:nvSpPr>
        <p:spPr bwMode="auto">
          <a:xfrm>
            <a:off x="2133602" y="2514600"/>
            <a:ext cx="4710113" cy="2362200"/>
          </a:xfrm>
          <a:custGeom>
            <a:avLst/>
            <a:gdLst>
              <a:gd name="T0" fmla="*/ 0 w 2935"/>
              <a:gd name="T1" fmla="*/ 0 h 1426"/>
              <a:gd name="T2" fmla="*/ 0 w 2935"/>
              <a:gd name="T3" fmla="*/ 2147483646 h 1426"/>
              <a:gd name="T4" fmla="*/ 2147483646 w 2935"/>
              <a:gd name="T5" fmla="*/ 2147483646 h 14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35" h="1426">
                <a:moveTo>
                  <a:pt x="0" y="0"/>
                </a:moveTo>
                <a:lnTo>
                  <a:pt x="0" y="1425"/>
                </a:lnTo>
                <a:lnTo>
                  <a:pt x="2934" y="142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01" name="Rectangle 11"/>
          <p:cNvSpPr>
            <a:spLocks noChangeArrowheads="1"/>
          </p:cNvSpPr>
          <p:nvPr/>
        </p:nvSpPr>
        <p:spPr bwMode="auto">
          <a:xfrm>
            <a:off x="1746251" y="3736975"/>
            <a:ext cx="936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2" name="Rectangle 12"/>
          <p:cNvSpPr>
            <a:spLocks noChangeArrowheads="1"/>
          </p:cNvSpPr>
          <p:nvPr/>
        </p:nvSpPr>
        <p:spPr bwMode="auto">
          <a:xfrm>
            <a:off x="4038600" y="4953004"/>
            <a:ext cx="838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600">
                <a:latin typeface="Arial" panose="020B0604020202020204" pitchFamily="34" charset="0"/>
              </a:rPr>
              <a:t>140</a:t>
            </a:r>
          </a:p>
        </p:txBody>
      </p:sp>
      <p:sp>
        <p:nvSpPr>
          <p:cNvPr id="114703" name="Rectangle 13"/>
          <p:cNvSpPr>
            <a:spLocks noChangeArrowheads="1"/>
          </p:cNvSpPr>
          <p:nvPr/>
        </p:nvSpPr>
        <p:spPr bwMode="auto">
          <a:xfrm>
            <a:off x="5029200" y="4953004"/>
            <a:ext cx="838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600">
                <a:latin typeface="Arial" panose="020B0604020202020204" pitchFamily="34" charset="0"/>
              </a:rPr>
              <a:t>150</a:t>
            </a:r>
          </a:p>
        </p:txBody>
      </p:sp>
      <p:sp>
        <p:nvSpPr>
          <p:cNvPr id="114704" name="Rectangle 14"/>
          <p:cNvSpPr>
            <a:spLocks noChangeArrowheads="1"/>
          </p:cNvSpPr>
          <p:nvPr/>
        </p:nvSpPr>
        <p:spPr bwMode="auto">
          <a:xfrm>
            <a:off x="5715000" y="2286002"/>
            <a:ext cx="2819400" cy="1628651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000" b="1" i="1"/>
              <a:t>P</a:t>
            </a:r>
            <a:r>
              <a:rPr lang="en-US" sz="2000" b="1"/>
              <a:t>-Value</a:t>
            </a:r>
            <a:r>
              <a:rPr lang="en-US" sz="2000"/>
              <a:t>: The probability that mean SBP is 150 mmHg or higher, if in fact the population mean is 140 mmHg</a:t>
            </a:r>
          </a:p>
        </p:txBody>
      </p:sp>
      <p:sp>
        <p:nvSpPr>
          <p:cNvPr id="114705" name="Rectangle 15"/>
          <p:cNvSpPr>
            <a:spLocks noChangeArrowheads="1"/>
          </p:cNvSpPr>
          <p:nvPr/>
        </p:nvSpPr>
        <p:spPr bwMode="auto">
          <a:xfrm>
            <a:off x="6962775" y="3179767"/>
            <a:ext cx="185738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6" name="Rectangle 16"/>
          <p:cNvSpPr>
            <a:spLocks noChangeArrowheads="1"/>
          </p:cNvSpPr>
          <p:nvPr/>
        </p:nvSpPr>
        <p:spPr bwMode="auto">
          <a:xfrm>
            <a:off x="6751640" y="3636967"/>
            <a:ext cx="185737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7" name="Rectangle 17"/>
          <p:cNvSpPr>
            <a:spLocks noChangeArrowheads="1"/>
          </p:cNvSpPr>
          <p:nvPr/>
        </p:nvSpPr>
        <p:spPr bwMode="auto">
          <a:xfrm>
            <a:off x="533400" y="2667001"/>
            <a:ext cx="1524000" cy="2244204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Use the alternative hypothesis to find the direction of the rejection region.</a:t>
            </a:r>
          </a:p>
        </p:txBody>
      </p:sp>
      <p:sp>
        <p:nvSpPr>
          <p:cNvPr id="114708" name="Rectangle 18"/>
          <p:cNvSpPr>
            <a:spLocks noChangeArrowheads="1"/>
          </p:cNvSpPr>
          <p:nvPr/>
        </p:nvSpPr>
        <p:spPr bwMode="auto">
          <a:xfrm rot="10824903" flipV="1">
            <a:off x="2193925" y="5329877"/>
            <a:ext cx="4267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b="1" i="1"/>
              <a:t>P</a:t>
            </a:r>
            <a:r>
              <a:rPr lang="en-US" sz="2400" b="1"/>
              <a:t>-Value = </a:t>
            </a:r>
            <a:r>
              <a:rPr lang="en-US" sz="2400" b="1" i="1"/>
              <a:t>Pr </a:t>
            </a:r>
            <a:r>
              <a:rPr lang="en-US" sz="2400" b="1"/>
              <a:t>(    </a:t>
            </a:r>
            <a:r>
              <a:rPr lang="en-US" sz="2400" b="1">
                <a:latin typeface="Symbol" panose="05050102010706020507" pitchFamily="18" charset="2"/>
              </a:rPr>
              <a:t>³ </a:t>
            </a:r>
            <a:r>
              <a:rPr lang="en-US" sz="2400" b="1"/>
              <a:t>150)</a:t>
            </a:r>
          </a:p>
        </p:txBody>
      </p:sp>
      <p:cxnSp>
        <p:nvCxnSpPr>
          <p:cNvPr id="114709" name="AutoShape 19"/>
          <p:cNvCxnSpPr>
            <a:cxnSpLocks noChangeShapeType="1"/>
            <a:endCxn id="114700" idx="1"/>
          </p:cNvCxnSpPr>
          <p:nvPr/>
        </p:nvCxnSpPr>
        <p:spPr bwMode="auto">
          <a:xfrm rot="16200000" flipH="1" flipV="1">
            <a:off x="2940050" y="3649663"/>
            <a:ext cx="393700" cy="2057400"/>
          </a:xfrm>
          <a:prstGeom prst="curvedConnector4">
            <a:avLst>
              <a:gd name="adj1" fmla="val -557662"/>
              <a:gd name="adj2" fmla="val 10987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710" name="Text Box 20"/>
          <p:cNvSpPr txBox="1">
            <a:spLocks noChangeArrowheads="1"/>
          </p:cNvSpPr>
          <p:nvPr/>
        </p:nvSpPr>
        <p:spPr bwMode="auto">
          <a:xfrm>
            <a:off x="533400" y="1600200"/>
            <a:ext cx="2286000" cy="861774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/>
              <a:t>H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: 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b="1" i="1" dirty="0" smtClean="0">
                <a:sym typeface="Math Ext" pitchFamily="2" charset="2"/>
              </a:rPr>
              <a:t> </a:t>
            </a:r>
            <a:r>
              <a:rPr lang="en-US" sz="2000" b="1" i="1" dirty="0">
                <a:sym typeface="Math Ext" pitchFamily="2" charset="2"/>
              </a:rPr>
              <a:t>≤</a:t>
            </a:r>
            <a:r>
              <a:rPr lang="en-US" sz="2000" b="1" i="1" dirty="0"/>
              <a:t>  </a:t>
            </a:r>
            <a:r>
              <a:rPr lang="en-US" sz="2000" b="1" dirty="0"/>
              <a:t>140  </a:t>
            </a:r>
          </a:p>
          <a:p>
            <a:pPr>
              <a:spcBef>
                <a:spcPct val="50000"/>
              </a:spcBef>
            </a:pPr>
            <a:r>
              <a:rPr lang="en-US" sz="2000" b="1" i="1" dirty="0"/>
              <a:t>H</a:t>
            </a:r>
            <a:r>
              <a:rPr lang="en-US" sz="2000" b="1" baseline="-25000" dirty="0"/>
              <a:t>1</a:t>
            </a:r>
            <a:r>
              <a:rPr lang="en-US" sz="2000" b="1" dirty="0"/>
              <a:t>: 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b="1" i="1" dirty="0" smtClean="0">
                <a:sym typeface="Math Ext" pitchFamily="2" charset="2"/>
              </a:rPr>
              <a:t> </a:t>
            </a:r>
            <a:r>
              <a:rPr lang="en-US" sz="2000" b="1" i="1" dirty="0">
                <a:sym typeface="Math Ext" pitchFamily="2" charset="2"/>
              </a:rPr>
              <a:t>&gt; </a:t>
            </a:r>
            <a:r>
              <a:rPr lang="en-US" sz="2000" b="1" dirty="0"/>
              <a:t>140</a:t>
            </a:r>
            <a:r>
              <a:rPr lang="en-US" sz="2000" dirty="0"/>
              <a:t> </a:t>
            </a:r>
          </a:p>
        </p:txBody>
      </p:sp>
      <p:sp>
        <p:nvSpPr>
          <p:cNvPr id="114711" name="Text Box 21"/>
          <p:cNvSpPr txBox="1">
            <a:spLocks noChangeArrowheads="1"/>
          </p:cNvSpPr>
          <p:nvPr/>
        </p:nvSpPr>
        <p:spPr bwMode="auto">
          <a:xfrm>
            <a:off x="1295400" y="88766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800" dirty="0">
                <a:solidFill>
                  <a:schemeClr val="bg1"/>
                </a:solidFill>
                <a:latin typeface="+mj-lt"/>
              </a:rPr>
              <a:t>Example (Cont.)</a:t>
            </a:r>
          </a:p>
        </p:txBody>
      </p:sp>
      <p:graphicFrame>
        <p:nvGraphicFramePr>
          <p:cNvPr id="114712" name="Object 22"/>
          <p:cNvGraphicFramePr>
            <a:graphicFrameLocks noChangeAspect="1"/>
          </p:cNvGraphicFramePr>
          <p:nvPr/>
        </p:nvGraphicFramePr>
        <p:xfrm>
          <a:off x="4114802" y="5410200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2" y="5410200"/>
                        <a:ext cx="2841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3" name="Text Box 23"/>
          <p:cNvSpPr txBox="1">
            <a:spLocks noChangeArrowheads="1"/>
          </p:cNvSpPr>
          <p:nvPr/>
        </p:nvSpPr>
        <p:spPr bwMode="auto">
          <a:xfrm>
            <a:off x="64008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14714" name="Object 24"/>
          <p:cNvGraphicFramePr>
            <a:graphicFrameLocks noChangeAspect="1"/>
          </p:cNvGraphicFramePr>
          <p:nvPr/>
        </p:nvGraphicFramePr>
        <p:xfrm>
          <a:off x="6477002" y="5029200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77646" imgH="190335" progId="Equation.3">
                  <p:embed/>
                </p:oleObj>
              </mc:Choice>
              <mc:Fallback>
                <p:oleObj name="Equation" r:id="rId5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2" y="5029200"/>
                        <a:ext cx="2841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5" name="Line 25"/>
          <p:cNvSpPr>
            <a:spLocks noChangeShapeType="1"/>
          </p:cNvSpPr>
          <p:nvPr/>
        </p:nvSpPr>
        <p:spPr bwMode="auto">
          <a:xfrm>
            <a:off x="5334000" y="3810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16" name="Text Box 26"/>
          <p:cNvSpPr txBox="1">
            <a:spLocks noChangeArrowheads="1"/>
          </p:cNvSpPr>
          <p:nvPr/>
        </p:nvSpPr>
        <p:spPr bwMode="auto">
          <a:xfrm>
            <a:off x="2819400" y="1371603"/>
            <a:ext cx="358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dirty="0"/>
              <a:t>Sampling Distribution of SBP under H</a:t>
            </a:r>
            <a:r>
              <a:rPr lang="en-US" sz="2400" b="1" baseline="-25000" dirty="0"/>
              <a:t>0</a:t>
            </a:r>
          </a:p>
        </p:txBody>
      </p:sp>
      <p:sp>
        <p:nvSpPr>
          <p:cNvPr id="114717" name="Line 27"/>
          <p:cNvSpPr>
            <a:spLocks noChangeShapeType="1"/>
          </p:cNvSpPr>
          <p:nvPr/>
        </p:nvSpPr>
        <p:spPr bwMode="auto">
          <a:xfrm flipH="1">
            <a:off x="5715000" y="3886200"/>
            <a:ext cx="1066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18" name="Text Box 28"/>
          <p:cNvSpPr txBox="1">
            <a:spLocks noChangeArrowheads="1"/>
          </p:cNvSpPr>
          <p:nvPr/>
        </p:nvSpPr>
        <p:spPr bwMode="auto">
          <a:xfrm>
            <a:off x="1524000" y="57150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If P-value is &lt; 0.05, then reject H</a:t>
            </a:r>
            <a:r>
              <a:rPr lang="en-US" sz="2400" baseline="-25000"/>
              <a:t>0</a:t>
            </a:r>
            <a:r>
              <a:rPr lang="en-US" sz="2400"/>
              <a:t> at 5% level.</a:t>
            </a:r>
          </a:p>
        </p:txBody>
      </p:sp>
    </p:spTree>
    <p:extLst>
      <p:ext uri="{BB962C8B-B14F-4D97-AF65-F5344CB8AC3E}">
        <p14:creationId xmlns:p14="http://schemas.microsoft.com/office/powerpoint/2010/main" val="24442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457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Goals: Secondary Endpoints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Address other questions of interest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Show robustness of primary result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Help in interpretation of primary result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Clinically important endpoints with only a modest chance of detecting a positive result  (e.g., mortality in a lipid reduction trial)</a:t>
            </a:r>
          </a:p>
        </p:txBody>
      </p:sp>
    </p:spTree>
    <p:extLst>
      <p:ext uri="{BB962C8B-B14F-4D97-AF65-F5344CB8AC3E}">
        <p14:creationId xmlns:p14="http://schemas.microsoft.com/office/powerpoint/2010/main" val="6411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Example 1 (Superiority</a:t>
            </a:r>
            <a:r>
              <a:rPr lang="en-US" dirty="0" smtClean="0">
                <a:latin typeface="+mj-lt"/>
              </a:rPr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77200" cy="5181600"/>
          </a:xfrm>
        </p:spPr>
        <p:txBody>
          <a:bodyPr/>
          <a:lstStyle/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Objective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To evaluate the effect of treatment with alendronate 70 mg once weekly for 12 months as compared to the treatment with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raloxifene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for 12 months on lumbar spine bone mineral density (BMD) in postmenopausal women with osteoporosis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Hypothesis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In postmenopausal women with osteoporosis, treatment with oral alendronate 70 mg once weekly will produce a mean increase from baseline in lumbar spine BMD at 12 months which is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greater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than that observed with oral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raloxifene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daily.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Endpoint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BMD of the lumbar spine analyzed as percent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val="12986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1"/>
            <a:ext cx="729615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Goals: Example 2 (Equivalence)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90604"/>
            <a:ext cx="7886700" cy="51863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Objective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To compare the efficacy of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etoricoxib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to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diclofenac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sodium 150 mg daily in the treatment of osteoarthritis of the knee or hip during a 6-week treatment period as assessed by the WOMAC pain subscale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Hypothesis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Etoricoxib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will demonstrate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comparable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clinical efficacy to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diclofenac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sodium 150 mg daily in the treatment of osteoarthritis of the knee or hip as assessed by the WOMAC pain subscale.  The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equivalence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range is ± 10 mm.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Endpoint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WOMAC pain subscale analyzed as average change from baseline, weighted over time</a:t>
            </a:r>
          </a:p>
        </p:txBody>
      </p:sp>
    </p:spTree>
    <p:extLst>
      <p:ext uri="{BB962C8B-B14F-4D97-AF65-F5344CB8AC3E}">
        <p14:creationId xmlns:p14="http://schemas.microsoft.com/office/powerpoint/2010/main" val="23532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Potential issues with clinical trials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Bias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Confounding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Control bias and confounding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Concurrent controls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Blinding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Study Designs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Type I and Type II errors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Sample Size and Power</a:t>
            </a:r>
          </a:p>
        </p:txBody>
      </p:sp>
    </p:spTree>
    <p:extLst>
      <p:ext uri="{BB962C8B-B14F-4D97-AF65-F5344CB8AC3E}">
        <p14:creationId xmlns:p14="http://schemas.microsoft.com/office/powerpoint/2010/main" val="30341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AA65B93E28740ADBC3831F31D27FD" ma:contentTypeVersion="3" ma:contentTypeDescription="Create a new document." ma:contentTypeScope="" ma:versionID="34cc660fff297b57c6a0d8b61198f00b">
  <xsd:schema xmlns:xsd="http://www.w3.org/2001/XMLSchema" xmlns:p="http://schemas.microsoft.com/office/2006/metadata/properties" xmlns:ns1="http://schemas.microsoft.com/sharepoint/v3" xmlns:ns2="cbd10ab3-8ab6-4ae2-a2c1-1c07dd313c6d" targetNamespace="http://schemas.microsoft.com/office/2006/metadata/properties" ma:root="true" ma:fieldsID="4d15b48bb9b2053321e0e6f310b29dfb" ns1:_="" ns2:_="">
    <xsd:import namespace="http://schemas.microsoft.com/sharepoint/v3"/>
    <xsd:import namespace="cbd10ab3-8ab6-4ae2-a2c1-1c07dd313c6d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2:Author0" minOccurs="0"/>
                <xsd:element ref="ns1:Editor" minOccurs="0"/>
                <xsd:element ref="ns1:ID" minOccurs="0"/>
                <xsd:element ref="ns1:Auth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Editor" ma:index="14" nillable="true" ma:displayName="Modified By" ma:list="UserInfo" ma:internalName="Edi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4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5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6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7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8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49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0" nillable="true" ma:displayName="Level" ma:hidden="true" ma:internalName="_Level" ma:readOnly="true">
      <xsd:simpleType>
        <xsd:restriction base="dms:Unknown"/>
      </xsd:simpleType>
    </xsd:element>
    <xsd:element name="_IsCurrentVersion" ma:index="51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6" nillable="true" ma:displayName="UI Version" ma:hidden="true" ma:internalName="_UIVersion" ma:readOnly="true">
      <xsd:simpleType>
        <xsd:restriction base="dms:Unknown"/>
      </xsd:simpleType>
    </xsd:element>
    <xsd:element name="_UIVersionString" ma:index="57" nillable="true" ma:displayName="Version" ma:internalName="_UIVersionString" ma:readOnly="true">
      <xsd:simpleType>
        <xsd:restriction base="dms:Text"/>
      </xsd:simpleType>
    </xsd:element>
    <xsd:element name="InstanceID" ma:index="58" nillable="true" ma:displayName="Instance ID" ma:hidden="true" ma:internalName="InstanceID" ma:readOnly="true">
      <xsd:simpleType>
        <xsd:restriction base="dms:Unknown"/>
      </xsd:simpleType>
    </xsd:element>
    <xsd:element name="Order" ma:index="59" nillable="true" ma:displayName="Order" ma:hidden="true" ma:internalName="Order">
      <xsd:simpleType>
        <xsd:restriction base="dms:Number"/>
      </xsd:simpleType>
    </xsd:element>
    <xsd:element name="GUID" ma:index="60" nillable="true" ma:displayName="GUID" ma:hidden="true" ma:internalName="GUID" ma:readOnly="true">
      <xsd:simpleType>
        <xsd:restriction base="dms:Unknown"/>
      </xsd:simpleType>
    </xsd:element>
    <xsd:element name="WorkflowVersion" ma:index="6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bd10ab3-8ab6-4ae2-a2c1-1c07dd313c6d" elementFormDefault="qualified">
    <xsd:import namespace="http://schemas.microsoft.com/office/2006/documentManagement/types"/>
    <xsd:element name="Author0" ma:index="13" nillable="true" ma:displayName="Author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0x0101000C0AA65B93E28740ADBC3831F31D27FD</ContentTypeId>
    <TemplateUrl xmlns="http://schemas.microsoft.com/sharepoint/v3" xsi:nil="true"/>
    <_SourceUrl xmlns="http://schemas.microsoft.com/sharepoint/v3" xsi:nil="true"/>
    <Editor xmlns="http://schemas.microsoft.com/sharepoint/v3">
      <UserInfo>
        <DisplayName/>
        <AccountId xsi:nil="true"/>
        <AccountType/>
      </UserInfo>
    </Editor>
    <xd_ProgID xmlns="http://schemas.microsoft.com/sharepoint/v3" xsi:nil="true"/>
    <Order xmlns="http://schemas.microsoft.com/sharepoint/v3" xsi:nil="true"/>
    <_SharedFileIndex xmlns="http://schemas.microsoft.com/sharepoint/v3" xsi:nil="true"/>
    <Author0 xmlns="cbd10ab3-8ab6-4ae2-a2c1-1c07dd313c6d">Anagha Bhatkhande</Author0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316A475-A073-4521-9A13-C7C37A421AFB}"/>
</file>

<file path=customXml/itemProps2.xml><?xml version="1.0" encoding="utf-8"?>
<ds:datastoreItem xmlns:ds="http://schemas.openxmlformats.org/officeDocument/2006/customXml" ds:itemID="{FB864878-6544-4E0F-AA7B-A459C414BC83}"/>
</file>

<file path=customXml/itemProps3.xml><?xml version="1.0" encoding="utf-8"?>
<ds:datastoreItem xmlns:ds="http://schemas.openxmlformats.org/officeDocument/2006/customXml" ds:itemID="{25996F10-DCA7-4169-958E-0043F15F190B}"/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949</TotalTime>
  <Words>2784</Words>
  <Application>Microsoft Office PowerPoint</Application>
  <PresentationFormat>On-screen Show (4:3)</PresentationFormat>
  <Paragraphs>462</Paragraphs>
  <Slides>56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TCS Template 2012</vt:lpstr>
      <vt:lpstr>Divider 1</vt:lpstr>
      <vt:lpstr>Divider 2</vt:lpstr>
      <vt:lpstr>Divider 3</vt:lpstr>
      <vt:lpstr>Thank You</vt:lpstr>
      <vt:lpstr>Clip</vt:lpstr>
      <vt:lpstr>Equation</vt:lpstr>
      <vt:lpstr>Discussion On Statistical concepts</vt:lpstr>
      <vt:lpstr>Study Goals: Objectives and Hypotheses</vt:lpstr>
      <vt:lpstr>Study Goals: Objectives and Hypotheses</vt:lpstr>
      <vt:lpstr>Study Goals: Endpoints</vt:lpstr>
      <vt:lpstr>Study Goals: Primary Endpoints</vt:lpstr>
      <vt:lpstr>Study Goals: Secondary Endpoints</vt:lpstr>
      <vt:lpstr>Study Goals: Example 1 (Superiority)</vt:lpstr>
      <vt:lpstr>Study Goals: Example 2 (Equivalence)</vt:lpstr>
      <vt:lpstr>Study Planning</vt:lpstr>
      <vt:lpstr>Study Planning: Bias</vt:lpstr>
      <vt:lpstr>Study Planning: Bias</vt:lpstr>
      <vt:lpstr>Study Planning: Confounding</vt:lpstr>
      <vt:lpstr>Study Planning: Confounding</vt:lpstr>
      <vt:lpstr>Study Planning: Confounding</vt:lpstr>
      <vt:lpstr>Study Planning: Confounding</vt:lpstr>
      <vt:lpstr>Study Planning: Controlling Bias and Confounding</vt:lpstr>
      <vt:lpstr>Study Planning: Concurrent Controls</vt:lpstr>
      <vt:lpstr>Study Planning: Concurrent Controls</vt:lpstr>
      <vt:lpstr>Study Planning: Blinding</vt:lpstr>
      <vt:lpstr>Study Planning: Blinding</vt:lpstr>
      <vt:lpstr>Study Planning: Blinding</vt:lpstr>
      <vt:lpstr>Study Planning: Randomization</vt:lpstr>
      <vt:lpstr>Study Planning: Randomization</vt:lpstr>
      <vt:lpstr>Study Planning: Study Designs</vt:lpstr>
      <vt:lpstr>Study Planning: Parallel Group Designs</vt:lpstr>
      <vt:lpstr>Study Planning: Crossover Designs</vt:lpstr>
      <vt:lpstr>Study Planning: Crossover Designs</vt:lpstr>
      <vt:lpstr>Study Planning: Crossover Designs</vt:lpstr>
      <vt:lpstr>Study Planning: Designs</vt:lpstr>
      <vt:lpstr>Study Planning: Statistics Input</vt:lpstr>
      <vt:lpstr>Study Planning: Statistical Testing</vt:lpstr>
      <vt:lpstr>Study Planning: Statistical Testing</vt:lpstr>
      <vt:lpstr>Study Planning: Type I Error</vt:lpstr>
      <vt:lpstr>Study Planning: Type II Error and Power</vt:lpstr>
      <vt:lpstr>Study Planning: Type I &amp; II Errors</vt:lpstr>
      <vt:lpstr>PowerPoint Presentation</vt:lpstr>
      <vt:lpstr>Study Planning: Power</vt:lpstr>
      <vt:lpstr>Study Planning: Sample Size</vt:lpstr>
      <vt:lpstr>Study Planning: Sample Size</vt:lpstr>
      <vt:lpstr>Study Planning: Sample Size</vt:lpstr>
      <vt:lpstr>Study Planning: Sample Size</vt:lpstr>
      <vt:lpstr>Study Planning: Sample Size</vt:lpstr>
      <vt:lpstr>Study Planning: Sample Size</vt:lpstr>
      <vt:lpstr>Study Planning: Sample Size</vt:lpstr>
      <vt:lpstr>Statistical Analysis Methods</vt:lpstr>
      <vt:lpstr>Statistical Analysis Methods: Estimation</vt:lpstr>
      <vt:lpstr>Statistical Analysis Methods: Estimation</vt:lpstr>
      <vt:lpstr>Statistical Analysis Methods: Estimation</vt:lpstr>
      <vt:lpstr>Statistical Analysis Methods: Estimation</vt:lpstr>
      <vt:lpstr>Statistical Analysis Methods: Hypothesis Testing</vt:lpstr>
      <vt:lpstr>Statistical Analysis Methods: Hypothesis Testing</vt:lpstr>
      <vt:lpstr>Statistical Analysis Methods: Hypothesis Testing</vt:lpstr>
      <vt:lpstr>Statistical Analysis Methods: Hypothesis Testing</vt:lpstr>
      <vt:lpstr>PowerPoint Presentation</vt:lpstr>
      <vt:lpstr>Example: Blood Pressure Measurements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Anagha  Bhatkhande</cp:lastModifiedBy>
  <cp:revision>110</cp:revision>
  <dcterms:created xsi:type="dcterms:W3CDTF">2012-08-20T12:21:49Z</dcterms:created>
  <dcterms:modified xsi:type="dcterms:W3CDTF">2016-05-25T09:44:38Z</dcterms:modified>
  <cp:contentType>Document</cp:contentType>
</cp:coreProperties>
</file>