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17"/>
  </p:notesMasterIdLst>
  <p:handoutMasterIdLst>
    <p:handoutMasterId r:id="rId18"/>
  </p:handoutMasterIdLst>
  <p:sldIdLst>
    <p:sldId id="256" r:id="rId9"/>
    <p:sldId id="264" r:id="rId10"/>
    <p:sldId id="265" r:id="rId11"/>
    <p:sldId id="266" r:id="rId12"/>
    <p:sldId id="267" r:id="rId13"/>
    <p:sldId id="259" r:id="rId14"/>
    <p:sldId id="26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varScale="1">
        <p:scale>
          <a:sx n="70" d="100"/>
          <a:sy n="70" d="100"/>
        </p:scale>
        <p:origin x="112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5/24/2016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5/24/2016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PALS@tcs.com" TargetMode="External"/><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512" y="3352800"/>
            <a:ext cx="7772400" cy="609600"/>
          </a:xfrm>
        </p:spPr>
        <p:txBody>
          <a:bodyPr/>
          <a:lstStyle/>
          <a:p>
            <a:pPr algn="ctr"/>
            <a:r>
              <a:rPr lang="en-US" sz="3200" dirty="0"/>
              <a:t>Milestones of Clinical </a:t>
            </a:r>
            <a:r>
              <a:rPr lang="en-US" sz="3200" dirty="0" smtClean="0"/>
              <a:t>trial </a:t>
            </a:r>
            <a:br>
              <a:rPr lang="en-US" sz="3200" dirty="0" smtClean="0"/>
            </a:br>
            <a:r>
              <a:rPr lang="en-US" sz="3200" dirty="0" smtClean="0"/>
              <a:t>&amp; </a:t>
            </a:r>
            <a:br>
              <a:rPr lang="en-US" sz="3200" dirty="0" smtClean="0"/>
            </a:br>
            <a:r>
              <a:rPr lang="en-US" sz="3200" dirty="0" smtClean="0"/>
              <a:t>Clinical </a:t>
            </a:r>
            <a:r>
              <a:rPr lang="en-US" sz="3200" dirty="0" smtClean="0"/>
              <a:t>Study Report</a:t>
            </a:r>
            <a:endParaRPr lang="en-US" sz="3200"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of clinical tria</a:t>
            </a:r>
            <a:r>
              <a:rPr lang="en-US" dirty="0"/>
              <a:t>l</a:t>
            </a:r>
          </a:p>
        </p:txBody>
      </p:sp>
      <p:sp>
        <p:nvSpPr>
          <p:cNvPr id="3" name="Content Placeholder 2"/>
          <p:cNvSpPr>
            <a:spLocks noGrp="1"/>
          </p:cNvSpPr>
          <p:nvPr>
            <p:ph idx="1"/>
          </p:nvPr>
        </p:nvSpPr>
        <p:spPr/>
        <p:txBody>
          <a:bodyPr/>
          <a:lstStyle/>
          <a:p>
            <a:pPr marL="0" indent="0">
              <a:buNone/>
            </a:pPr>
            <a:r>
              <a:rPr lang="en-US" sz="1800" dirty="0"/>
              <a:t>C</a:t>
            </a:r>
            <a:r>
              <a:rPr lang="en-US" sz="1800" dirty="0" smtClean="0"/>
              <a:t>linical trials are research studies involving human population (healthy volunteers known as subjects / diseased population known as patients) to evaluate or explore whether the new intervention or treatment </a:t>
            </a:r>
            <a:r>
              <a:rPr lang="en-US" sz="1800" dirty="0"/>
              <a:t>,</a:t>
            </a:r>
            <a:r>
              <a:rPr lang="en-US" sz="1800" dirty="0" smtClean="0"/>
              <a:t> strategy or devise is safe and effective for humans.</a:t>
            </a:r>
          </a:p>
          <a:p>
            <a:pPr marL="0" indent="0">
              <a:lnSpc>
                <a:spcPct val="150000"/>
              </a:lnSpc>
              <a:buNone/>
            </a:pPr>
            <a:r>
              <a:rPr lang="en-US" sz="1800" dirty="0" smtClean="0"/>
              <a:t>Clinical trial comprises of various stages, in this presentation we focus on stages related to biostatistics and programming:</a:t>
            </a:r>
          </a:p>
          <a:p>
            <a:pPr>
              <a:lnSpc>
                <a:spcPct val="150000"/>
              </a:lnSpc>
            </a:pPr>
            <a:r>
              <a:rPr lang="en-US" sz="1800" dirty="0" smtClean="0"/>
              <a:t>Planning</a:t>
            </a:r>
          </a:p>
          <a:p>
            <a:pPr>
              <a:lnSpc>
                <a:spcPct val="150000"/>
              </a:lnSpc>
            </a:pPr>
            <a:r>
              <a:rPr lang="en-US" sz="1800" dirty="0" smtClean="0"/>
              <a:t>Execution </a:t>
            </a:r>
          </a:p>
          <a:p>
            <a:pPr>
              <a:lnSpc>
                <a:spcPct val="150000"/>
              </a:lnSpc>
            </a:pPr>
            <a:r>
              <a:rPr lang="en-US" sz="1800" dirty="0" smtClean="0"/>
              <a:t>Reporting</a:t>
            </a:r>
            <a:endParaRPr lang="en-US" sz="1600" dirty="0"/>
          </a:p>
        </p:txBody>
      </p:sp>
    </p:spTree>
    <p:extLst>
      <p:ext uri="{BB962C8B-B14F-4D97-AF65-F5344CB8AC3E}">
        <p14:creationId xmlns:p14="http://schemas.microsoft.com/office/powerpoint/2010/main" val="3920293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 of Clinical Trial</a:t>
            </a:r>
            <a:endParaRPr lang="en-US" dirty="0"/>
          </a:p>
        </p:txBody>
      </p:sp>
      <p:sp>
        <p:nvSpPr>
          <p:cNvPr id="3" name="Content Placeholder 2"/>
          <p:cNvSpPr>
            <a:spLocks noGrp="1"/>
          </p:cNvSpPr>
          <p:nvPr>
            <p:ph idx="1"/>
          </p:nvPr>
        </p:nvSpPr>
        <p:spPr/>
        <p:txBody>
          <a:bodyPr/>
          <a:lstStyle/>
          <a:p>
            <a:r>
              <a:rPr lang="en-US" sz="1800" dirty="0" smtClean="0"/>
              <a:t>Clinical Development Plan (CDP)</a:t>
            </a:r>
          </a:p>
          <a:p>
            <a:r>
              <a:rPr lang="en-US" sz="1800" dirty="0" smtClean="0"/>
              <a:t>Protocol Development</a:t>
            </a:r>
          </a:p>
          <a:p>
            <a:r>
              <a:rPr lang="en-US" sz="1800" dirty="0" smtClean="0"/>
              <a:t>CRF setup</a:t>
            </a:r>
          </a:p>
          <a:p>
            <a:r>
              <a:rPr lang="en-US" sz="1800" dirty="0" smtClean="0"/>
              <a:t>Database development</a:t>
            </a:r>
          </a:p>
          <a:p>
            <a:r>
              <a:rPr lang="en-US" sz="1800" dirty="0" smtClean="0"/>
              <a:t>Data Handling Plan (DHP)</a:t>
            </a:r>
          </a:p>
          <a:p>
            <a:r>
              <a:rPr lang="en-US" sz="1800" dirty="0" smtClean="0"/>
              <a:t>Data Validation Plan</a:t>
            </a:r>
          </a:p>
          <a:p>
            <a:r>
              <a:rPr lang="en-US" sz="1800" dirty="0" smtClean="0"/>
              <a:t>Statistical Analysis Plan </a:t>
            </a:r>
          </a:p>
          <a:p>
            <a:pPr lvl="1"/>
            <a:r>
              <a:rPr lang="en-US" sz="1600" dirty="0" smtClean="0"/>
              <a:t>Statistical Methodology</a:t>
            </a:r>
          </a:p>
          <a:p>
            <a:pPr lvl="1"/>
            <a:r>
              <a:rPr lang="en-US" sz="1600" dirty="0" smtClean="0"/>
              <a:t>Mock shells</a:t>
            </a:r>
          </a:p>
          <a:p>
            <a:pPr lvl="1"/>
            <a:r>
              <a:rPr lang="en-US" sz="1600" dirty="0" smtClean="0"/>
              <a:t>Analysis dataset specifications</a:t>
            </a:r>
          </a:p>
          <a:p>
            <a:r>
              <a:rPr lang="en-US" sz="1800" dirty="0" smtClean="0"/>
              <a:t>Investigator Brochure or equivalent document for study intervention</a:t>
            </a:r>
          </a:p>
          <a:p>
            <a:endParaRPr lang="en-US" sz="1800" dirty="0"/>
          </a:p>
        </p:txBody>
      </p:sp>
    </p:spTree>
    <p:extLst>
      <p:ext uri="{BB962C8B-B14F-4D97-AF65-F5344CB8AC3E}">
        <p14:creationId xmlns:p14="http://schemas.microsoft.com/office/powerpoint/2010/main" val="2883893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stage of Clinical Trial</a:t>
            </a:r>
            <a:endParaRPr lang="en-US" dirty="0"/>
          </a:p>
        </p:txBody>
      </p:sp>
      <p:sp>
        <p:nvSpPr>
          <p:cNvPr id="3" name="Content Placeholder 2"/>
          <p:cNvSpPr>
            <a:spLocks noGrp="1"/>
          </p:cNvSpPr>
          <p:nvPr>
            <p:ph idx="1"/>
          </p:nvPr>
        </p:nvSpPr>
        <p:spPr/>
        <p:txBody>
          <a:bodyPr/>
          <a:lstStyle/>
          <a:p>
            <a:r>
              <a:rPr lang="en-US" sz="2000" dirty="0" smtClean="0"/>
              <a:t>Execution phase has various milestone</a:t>
            </a:r>
          </a:p>
          <a:p>
            <a:pPr lvl="1"/>
            <a:r>
              <a:rPr lang="en-US" sz="1800" dirty="0" smtClean="0"/>
              <a:t>First Patient First Visit (FPFV)</a:t>
            </a:r>
          </a:p>
          <a:p>
            <a:pPr lvl="1"/>
            <a:r>
              <a:rPr lang="en-US" sz="1800" dirty="0" smtClean="0"/>
              <a:t>First Data Generated (FDG)</a:t>
            </a:r>
          </a:p>
          <a:p>
            <a:pPr lvl="1"/>
            <a:r>
              <a:rPr lang="en-US" sz="1800" dirty="0" smtClean="0"/>
              <a:t>Blinded interim data review for cleaning and monitoring</a:t>
            </a:r>
          </a:p>
          <a:p>
            <a:pPr lvl="1"/>
            <a:r>
              <a:rPr lang="en-US" sz="1800" dirty="0" smtClean="0"/>
              <a:t>Programming Dry-run</a:t>
            </a:r>
          </a:p>
          <a:p>
            <a:pPr lvl="2"/>
            <a:r>
              <a:rPr lang="en-US" sz="1600" dirty="0" smtClean="0"/>
              <a:t>Setup programs for Value Added Datasets / Analysis Datasets</a:t>
            </a:r>
          </a:p>
          <a:p>
            <a:pPr lvl="2"/>
            <a:r>
              <a:rPr lang="en-US" sz="1600" dirty="0" smtClean="0"/>
              <a:t>Setup programs for Tables Listings and Figures</a:t>
            </a:r>
          </a:p>
          <a:p>
            <a:pPr lvl="2"/>
            <a:r>
              <a:rPr lang="en-US" sz="1600" dirty="0" smtClean="0"/>
              <a:t>Validation</a:t>
            </a:r>
          </a:p>
          <a:p>
            <a:pPr lvl="2"/>
            <a:r>
              <a:rPr lang="en-US" sz="1600" dirty="0" smtClean="0"/>
              <a:t>Testing of programs for correctness and meeting the SAP requirement</a:t>
            </a:r>
          </a:p>
          <a:p>
            <a:pPr lvl="1"/>
            <a:r>
              <a:rPr lang="en-US" sz="1800" dirty="0" smtClean="0"/>
              <a:t>Last Data </a:t>
            </a:r>
            <a:r>
              <a:rPr lang="en-US" sz="1800" dirty="0"/>
              <a:t>G</a:t>
            </a:r>
            <a:r>
              <a:rPr lang="en-US" sz="1800" dirty="0" smtClean="0"/>
              <a:t>enerated (LDG)</a:t>
            </a:r>
          </a:p>
          <a:p>
            <a:pPr lvl="1"/>
            <a:r>
              <a:rPr lang="en-US" sz="1800" dirty="0" smtClean="0"/>
              <a:t>Complete Data Check (CDC)</a:t>
            </a:r>
          </a:p>
          <a:p>
            <a:pPr lvl="1"/>
            <a:r>
              <a:rPr lang="en-US" sz="1800" dirty="0" smtClean="0"/>
              <a:t>Database Lock (DBL)</a:t>
            </a:r>
          </a:p>
          <a:p>
            <a:pPr lvl="1"/>
            <a:endParaRPr lang="en-US" sz="1800" dirty="0" smtClean="0"/>
          </a:p>
          <a:p>
            <a:endParaRPr lang="en-US" sz="2000" dirty="0" smtClean="0"/>
          </a:p>
          <a:p>
            <a:endParaRPr lang="en-US" sz="2000" dirty="0"/>
          </a:p>
        </p:txBody>
      </p:sp>
    </p:spTree>
    <p:extLst>
      <p:ext uri="{BB962C8B-B14F-4D97-AF65-F5344CB8AC3E}">
        <p14:creationId xmlns:p14="http://schemas.microsoft.com/office/powerpoint/2010/main" val="2267105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stage of Clinical Trial</a:t>
            </a:r>
            <a:endParaRPr lang="en-US" dirty="0"/>
          </a:p>
        </p:txBody>
      </p:sp>
      <p:sp>
        <p:nvSpPr>
          <p:cNvPr id="3" name="Content Placeholder 2"/>
          <p:cNvSpPr>
            <a:spLocks noGrp="1"/>
          </p:cNvSpPr>
          <p:nvPr>
            <p:ph idx="1"/>
          </p:nvPr>
        </p:nvSpPr>
        <p:spPr/>
        <p:txBody>
          <a:bodyPr/>
          <a:lstStyle/>
          <a:p>
            <a:r>
              <a:rPr lang="en-US" sz="1800" dirty="0" smtClean="0"/>
              <a:t>Opening of the blind and checking of the randomization scheme</a:t>
            </a:r>
          </a:p>
          <a:p>
            <a:r>
              <a:rPr lang="en-US" sz="1800" dirty="0" smtClean="0"/>
              <a:t>Final execution of the programs for generation of VAD and TFLs on the un-blinded DB.</a:t>
            </a:r>
          </a:p>
          <a:p>
            <a:r>
              <a:rPr lang="en-US" sz="1800" dirty="0" smtClean="0"/>
              <a:t>Release of the Key (decision making) reports to the management team with in 5 working days of the DBL. In case of fast track or breakthrough trials, these can be released to the HA’s as well</a:t>
            </a:r>
          </a:p>
          <a:p>
            <a:r>
              <a:rPr lang="en-US" sz="1800" dirty="0" smtClean="0"/>
              <a:t>Final release of all the outputs to the medical write for the development of Clinical Study Report (CSR)</a:t>
            </a:r>
          </a:p>
          <a:p>
            <a:r>
              <a:rPr lang="en-US" sz="1800" dirty="0" smtClean="0"/>
              <a:t>Generation of Study Data Reviewer’s Guide </a:t>
            </a:r>
          </a:p>
          <a:p>
            <a:r>
              <a:rPr lang="en-US" sz="1800" dirty="0" smtClean="0"/>
              <a:t>Generation of Analysis Data Reviewer’s Guide</a:t>
            </a:r>
          </a:p>
          <a:p>
            <a:r>
              <a:rPr lang="en-US" sz="1800" dirty="0" smtClean="0"/>
              <a:t>Creation of Annotated CRF</a:t>
            </a:r>
          </a:p>
          <a:p>
            <a:r>
              <a:rPr lang="en-US" sz="1800" dirty="0" smtClean="0"/>
              <a:t>Generation of Define.xml</a:t>
            </a:r>
          </a:p>
          <a:p>
            <a:r>
              <a:rPr lang="en-US" sz="1800" dirty="0" smtClean="0"/>
              <a:t>Archival of the final deliverables</a:t>
            </a:r>
          </a:p>
          <a:p>
            <a:endParaRPr lang="en-US" sz="1800" dirty="0" smtClean="0"/>
          </a:p>
          <a:p>
            <a:pPr lvl="1"/>
            <a:endParaRPr lang="en-US" sz="1600" dirty="0" smtClean="0"/>
          </a:p>
          <a:p>
            <a:endParaRPr lang="en-US" sz="1800" dirty="0" smtClean="0"/>
          </a:p>
          <a:p>
            <a:endParaRPr lang="en-US" sz="1800" dirty="0"/>
          </a:p>
        </p:txBody>
      </p:sp>
    </p:spTree>
    <p:extLst>
      <p:ext uri="{BB962C8B-B14F-4D97-AF65-F5344CB8AC3E}">
        <p14:creationId xmlns:p14="http://schemas.microsoft.com/office/powerpoint/2010/main" val="4204570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Study Report (CSR)</a:t>
            </a:r>
            <a:endParaRPr lang="en-US" dirty="0"/>
          </a:p>
        </p:txBody>
      </p:sp>
      <p:sp>
        <p:nvSpPr>
          <p:cNvPr id="3" name="Content Placeholder 2"/>
          <p:cNvSpPr>
            <a:spLocks noGrp="1"/>
          </p:cNvSpPr>
          <p:nvPr>
            <p:ph idx="1"/>
          </p:nvPr>
        </p:nvSpPr>
        <p:spPr/>
        <p:txBody>
          <a:bodyPr/>
          <a:lstStyle/>
          <a:p>
            <a:pPr>
              <a:lnSpc>
                <a:spcPct val="150000"/>
              </a:lnSpc>
            </a:pPr>
            <a:r>
              <a:rPr lang="en-US" sz="1800" dirty="0" smtClean="0"/>
              <a:t>A detailed summary of the clinical trial summarizing the details of the conduct of the clinical trial along with the conclusion and interpretation derived out of the results produced is known as a Clinical Study Report (CSR). </a:t>
            </a:r>
            <a:endParaRPr lang="en-US" sz="1800" dirty="0"/>
          </a:p>
          <a:p>
            <a:pPr>
              <a:lnSpc>
                <a:spcPct val="150000"/>
              </a:lnSpc>
            </a:pPr>
            <a:r>
              <a:rPr lang="en-US" sz="1800" dirty="0" smtClean="0"/>
              <a:t>CSR is a scientific document summarizing the safety and efficacy of the drug of interest.</a:t>
            </a:r>
            <a:endParaRPr lang="en-US" sz="1800" dirty="0"/>
          </a:p>
          <a:p>
            <a:pPr>
              <a:lnSpc>
                <a:spcPct val="150000"/>
              </a:lnSpc>
            </a:pPr>
            <a:r>
              <a:rPr lang="en-US" sz="1800" dirty="0" smtClean="0"/>
              <a:t>CSR is a mandatory document for any HA submission.</a:t>
            </a:r>
            <a:endParaRPr lang="en-US" sz="1800" dirty="0"/>
          </a:p>
          <a:p>
            <a:pPr>
              <a:lnSpc>
                <a:spcPct val="150000"/>
              </a:lnSpc>
            </a:pPr>
            <a:r>
              <a:rPr lang="en-US" sz="1800" dirty="0" smtClean="0"/>
              <a:t>The ICH E3 guideline defines the structure template for the CSR</a:t>
            </a:r>
          </a:p>
          <a:p>
            <a:pPr>
              <a:lnSpc>
                <a:spcPct val="150000"/>
              </a:lnSpc>
            </a:pPr>
            <a:r>
              <a:rPr lang="en-US" sz="1800" dirty="0" smtClean="0"/>
              <a:t>There are two types of CSR: </a:t>
            </a:r>
          </a:p>
          <a:p>
            <a:pPr lvl="1">
              <a:lnSpc>
                <a:spcPct val="150000"/>
              </a:lnSpc>
            </a:pPr>
            <a:r>
              <a:rPr lang="en-US" sz="1600" dirty="0" smtClean="0"/>
              <a:t>Full CSR </a:t>
            </a:r>
          </a:p>
          <a:p>
            <a:pPr lvl="1">
              <a:lnSpc>
                <a:spcPct val="150000"/>
              </a:lnSpc>
            </a:pPr>
            <a:r>
              <a:rPr lang="en-US" sz="1600" dirty="0" smtClean="0"/>
              <a:t>Abbreviated CSR (only for discontinued / terminated trials)</a:t>
            </a:r>
            <a:endParaRPr lang="en-US" sz="1600" dirty="0"/>
          </a:p>
        </p:txBody>
      </p:sp>
    </p:spTree>
    <p:extLst>
      <p:ext uri="{BB962C8B-B14F-4D97-AF65-F5344CB8AC3E}">
        <p14:creationId xmlns:p14="http://schemas.microsoft.com/office/powerpoint/2010/main" val="609479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4" descr="Q:\Repro 2\New guidelines 2011_12\Final 260411\PPT\OLD\050511\WMF\TATA Patter revised.wmf"/>
          <p:cNvPicPr>
            <a:picLocks noChangeAspect="1" noChangeArrowheads="1"/>
          </p:cNvPicPr>
          <p:nvPr/>
        </p:nvPicPr>
        <p:blipFill>
          <a:blip r:embed="rId2"/>
          <a:srcRect/>
          <a:stretch>
            <a:fillRect/>
          </a:stretch>
        </p:blipFill>
        <p:spPr bwMode="auto">
          <a:xfrm>
            <a:off x="0" y="1345406"/>
            <a:ext cx="2461565" cy="1260043"/>
          </a:xfrm>
          <a:prstGeom prst="rect">
            <a:avLst/>
          </a:prstGeom>
          <a:noFill/>
        </p:spPr>
      </p:pic>
      <p:sp>
        <p:nvSpPr>
          <p:cNvPr id="24" name="Title 1"/>
          <p:cNvSpPr txBox="1">
            <a:spLocks/>
          </p:cNvSpPr>
          <p:nvPr/>
        </p:nvSpPr>
        <p:spPr>
          <a:xfrm>
            <a:off x="354512" y="3200401"/>
            <a:ext cx="77724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smtClean="0"/>
              <a:t>Thank You!</a:t>
            </a:r>
            <a:endParaRPr lang="en-US" dirty="0"/>
          </a:p>
        </p:txBody>
      </p:sp>
      <p:sp>
        <p:nvSpPr>
          <p:cNvPr id="25" name="TextBox 24"/>
          <p:cNvSpPr txBox="1"/>
          <p:nvPr/>
        </p:nvSpPr>
        <p:spPr>
          <a:xfrm>
            <a:off x="381000" y="3960546"/>
            <a:ext cx="8534400"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For any </a:t>
            </a:r>
            <a:r>
              <a:rPr lang="en-US" dirty="0" smtClean="0">
                <a:solidFill>
                  <a:schemeClr val="bg1"/>
                </a:solidFill>
                <a:latin typeface="Arial" pitchFamily="34" charset="0"/>
                <a:cs typeface="Arial" pitchFamily="34" charset="0"/>
              </a:rPr>
              <a:t>feedback/comment/clarification please contact us at </a:t>
            </a:r>
            <a:r>
              <a:rPr lang="en-US" u="sng" dirty="0" smtClean="0">
                <a:solidFill>
                  <a:schemeClr val="bg1"/>
                </a:solidFill>
                <a:latin typeface="Arial" pitchFamily="34" charset="0"/>
                <a:cs typeface="Arial" pitchFamily="34" charset="0"/>
                <a:hlinkClick r:id="rId3"/>
              </a:rPr>
              <a:t>PALS@tcs.com</a:t>
            </a:r>
            <a:endParaRPr lang="en-US" dirty="0">
              <a:solidFill>
                <a:schemeClr val="bg1"/>
              </a:solidFill>
              <a:latin typeface="Arial" pitchFamily="34" charset="0"/>
              <a:cs typeface="Arial" pitchFamily="34" charset="0"/>
            </a:endParaRPr>
          </a:p>
        </p:txBody>
      </p:sp>
      <p:grpSp>
        <p:nvGrpSpPr>
          <p:cNvPr id="26" name="Group 5"/>
          <p:cNvGrpSpPr>
            <a:grpSpLocks noChangeAspect="1"/>
          </p:cNvGrpSpPr>
          <p:nvPr/>
        </p:nvGrpSpPr>
        <p:grpSpPr bwMode="auto">
          <a:xfrm>
            <a:off x="423863" y="428625"/>
            <a:ext cx="3262312" cy="376238"/>
            <a:chOff x="267" y="270"/>
            <a:chExt cx="2055" cy="237"/>
          </a:xfrm>
        </p:grpSpPr>
        <p:sp>
          <p:nvSpPr>
            <p:cNvPr id="27"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2"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33655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34" name="TextBox 33"/>
          <p:cNvSpPr txBox="1"/>
          <p:nvPr/>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40" name="Picture 39"/>
          <p:cNvPicPr>
            <a:picLocks noChangeAspect="1"/>
          </p:cNvPicPr>
          <p:nvPr/>
        </p:nvPicPr>
        <p:blipFill>
          <a:blip r:embed="rId4">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extLst>
      <p:ext uri="{BB962C8B-B14F-4D97-AF65-F5344CB8AC3E}">
        <p14:creationId xmlns:p14="http://schemas.microsoft.com/office/powerpoint/2010/main" val="31802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Change/Revision History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54672537"/>
              </p:ext>
            </p:extLst>
          </p:nvPr>
        </p:nvGraphicFramePr>
        <p:xfrm>
          <a:off x="159324" y="1143000"/>
          <a:ext cx="8832274" cy="741680"/>
        </p:xfrm>
        <a:graphic>
          <a:graphicData uri="http://schemas.openxmlformats.org/drawingml/2006/table">
            <a:tbl>
              <a:tblPr firstRow="1" bandRow="1">
                <a:tableStyleId>{BC89EF96-8CEA-46FF-86C4-4CE0E7609802}</a:tableStyleId>
              </a:tblPr>
              <a:tblGrid>
                <a:gridCol w="1716065"/>
                <a:gridCol w="674167"/>
                <a:gridCol w="1947594"/>
                <a:gridCol w="2097409"/>
                <a:gridCol w="1123612"/>
                <a:gridCol w="1273427"/>
              </a:tblGrid>
              <a:tr h="370840">
                <a:tc>
                  <a:txBody>
                    <a:bodyPr/>
                    <a:lstStyle/>
                    <a:p>
                      <a:pPr algn="ctr"/>
                      <a:r>
                        <a:rPr lang="en-US" sz="1000" dirty="0">
                          <a:solidFill>
                            <a:schemeClr val="bg1"/>
                          </a:solidFill>
                          <a:latin typeface="+mn-lt"/>
                        </a:rPr>
                        <a:t>Revision </a:t>
                      </a:r>
                      <a:r>
                        <a:rPr lang="en-US" sz="1000" b="1" kern="1200" dirty="0">
                          <a:solidFill>
                            <a:schemeClr val="bg1"/>
                          </a:solidFill>
                          <a:latin typeface="+mn-lt"/>
                          <a:ea typeface="+mn-ea"/>
                          <a:cs typeface="+mn-cs"/>
                        </a:rPr>
                        <a:t>Description </a:t>
                      </a:r>
                    </a:p>
                  </a:txBody>
                  <a:tcPr marL="45720" marR="45720" anchor="ctr">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Slide </a:t>
                      </a:r>
                      <a:r>
                        <a:rPr lang="en-US" sz="1000" dirty="0">
                          <a:solidFill>
                            <a:schemeClr val="bg1"/>
                          </a:solidFill>
                          <a:latin typeface="+mn-lt"/>
                        </a:rPr>
                        <a:t>No.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Rationale for the </a:t>
                      </a:r>
                      <a:r>
                        <a:rPr lang="en-US" sz="1000" dirty="0" smtClean="0">
                          <a:solidFill>
                            <a:schemeClr val="bg1"/>
                          </a:solidFill>
                          <a:latin typeface="+mn-lt"/>
                        </a:rPr>
                        <a:t>Change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Change type </a:t>
                      </a:r>
                      <a:endParaRPr lang="en-US" sz="1000" dirty="0" smtClean="0">
                        <a:solidFill>
                          <a:schemeClr val="bg1"/>
                        </a:solidFill>
                        <a:latin typeface="+mn-lt"/>
                      </a:endParaRPr>
                    </a:p>
                    <a:p>
                      <a:pPr algn="ctr"/>
                      <a:r>
                        <a:rPr lang="en-US" sz="1000" dirty="0" smtClean="0">
                          <a:solidFill>
                            <a:schemeClr val="bg1"/>
                          </a:solidFill>
                          <a:latin typeface="+mn-lt"/>
                        </a:rPr>
                        <a:t>(Add/Modify/Delete</a:t>
                      </a:r>
                      <a:r>
                        <a:rPr lang="en-US" sz="1000" dirty="0">
                          <a:solidFill>
                            <a:schemeClr val="bg1"/>
                          </a:solidFill>
                          <a:latin typeface="+mn-lt"/>
                        </a:rPr>
                        <a:t>)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Modified</a:t>
                      </a:r>
                      <a:r>
                        <a:rPr lang="en-US" sz="1000" baseline="0" dirty="0" smtClean="0">
                          <a:solidFill>
                            <a:schemeClr val="bg1"/>
                          </a:solidFill>
                          <a:latin typeface="+mn-lt"/>
                        </a:rPr>
                        <a:t> By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Date Modified</a:t>
                      </a:r>
                    </a:p>
                    <a:p>
                      <a:pPr algn="ctr"/>
                      <a:r>
                        <a:rPr lang="en-US" sz="1000" b="1" dirty="0" smtClean="0">
                          <a:solidFill>
                            <a:schemeClr val="bg1"/>
                          </a:solidFill>
                          <a:latin typeface="+mn-lt"/>
                        </a:rPr>
                        <a:t>(DD-</a:t>
                      </a:r>
                      <a:r>
                        <a:rPr lang="en-US" sz="1000" b="1" dirty="0" err="1" smtClean="0">
                          <a:solidFill>
                            <a:schemeClr val="bg1"/>
                          </a:solidFill>
                          <a:latin typeface="+mn-lt"/>
                        </a:rPr>
                        <a:t>Mmm</a:t>
                      </a:r>
                      <a:r>
                        <a:rPr lang="en-US" sz="1000" b="1" dirty="0" smtClean="0">
                          <a:solidFill>
                            <a:schemeClr val="bg1"/>
                          </a:solidFill>
                          <a:latin typeface="+mn-lt"/>
                        </a:rPr>
                        <a:t>-YYYY)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solidFill>
                      <a:srgbClr val="0070C0"/>
                    </a:solidFill>
                  </a:tcPr>
                </a:tc>
              </a:tr>
              <a:tr h="370840">
                <a:tc>
                  <a:txBody>
                    <a:bodyPr/>
                    <a:lstStyle/>
                    <a:p>
                      <a:pPr marL="57150" indent="0" algn="l"/>
                      <a:r>
                        <a:rPr lang="en-US" sz="1000" u="none" strike="noStrike" dirty="0">
                          <a:effectLst/>
                          <a:latin typeface="+mn-lt"/>
                        </a:rPr>
                        <a:t>Initial Release </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r>
            </a:tbl>
          </a:graphicData>
        </a:graphic>
      </p:graphicFrame>
    </p:spTree>
    <p:extLst>
      <p:ext uri="{BB962C8B-B14F-4D97-AF65-F5344CB8AC3E}">
        <p14:creationId xmlns:p14="http://schemas.microsoft.com/office/powerpoint/2010/main" val="1037587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 xsi:nil="true"/>
    <MetaInfo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AC43E6A-D97E-4A05-9BE2-F7C7E174325F}">
  <ds:schemaRefs>
    <ds:schemaRef ds:uri="http://schemas.microsoft.com/office/2006/metadata/properties"/>
    <ds:schemaRef ds:uri="http://schemas.microsoft.com/sharepoint/v3"/>
    <ds:schemaRef ds:uri="cbd10ab3-8ab6-4ae2-a2c1-1c07dd313c6d"/>
  </ds:schemaRefs>
</ds:datastoreItem>
</file>

<file path=customXml/itemProps2.xml><?xml version="1.0" encoding="utf-8"?>
<ds:datastoreItem xmlns:ds="http://schemas.openxmlformats.org/officeDocument/2006/customXml" ds:itemID="{CC312F76-1B3A-4727-B156-4B9EEAD9FF23}">
  <ds:schemaRefs>
    <ds:schemaRef ds:uri="http://schemas.microsoft.com/sharepoint/v3/contenttype/forms"/>
  </ds:schemaRefs>
</ds:datastoreItem>
</file>

<file path=customXml/itemProps3.xml><?xml version="1.0" encoding="utf-8"?>
<ds:datastoreItem xmlns:ds="http://schemas.openxmlformats.org/officeDocument/2006/customXml" ds:itemID="{697408CE-63A7-4E95-B453-27160E3DF5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TCS Template 2012</Template>
  <TotalTime>689</TotalTime>
  <Words>462</Words>
  <Application>Microsoft Office PowerPoint</Application>
  <PresentationFormat>On-screen Show (4:3)</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8</vt:i4>
      </vt:variant>
    </vt:vector>
  </HeadingPairs>
  <TitlesOfParts>
    <vt:vector size="18" baseType="lpstr">
      <vt:lpstr>Arial</vt:lpstr>
      <vt:lpstr>Calibri</vt:lpstr>
      <vt:lpstr>Courier New</vt:lpstr>
      <vt:lpstr>Myriad Pro</vt:lpstr>
      <vt:lpstr>Wingdings</vt:lpstr>
      <vt:lpstr>TCS Template 2012</vt:lpstr>
      <vt:lpstr>Divider 1</vt:lpstr>
      <vt:lpstr>Divider 2</vt:lpstr>
      <vt:lpstr>Divider 3</vt:lpstr>
      <vt:lpstr>Thank You</vt:lpstr>
      <vt:lpstr>Milestones of Clinical trial  &amp;  Clinical Study Report</vt:lpstr>
      <vt:lpstr>Milestones of clinical trial</vt:lpstr>
      <vt:lpstr>Planning stage of Clinical Trial</vt:lpstr>
      <vt:lpstr>Execution stage of Clinical Trial</vt:lpstr>
      <vt:lpstr>Reporting stage of Clinical Trial</vt:lpstr>
      <vt:lpstr>Clinical Study Report (CSR)</vt:lpstr>
      <vt:lpstr>PowerPoint Presentation</vt:lpstr>
      <vt:lpstr>Change/Revision History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103</cp:revision>
  <dcterms:created xsi:type="dcterms:W3CDTF">2012-08-20T12:21:49Z</dcterms:created>
  <dcterms:modified xsi:type="dcterms:W3CDTF">2016-05-24T05:28:55Z</dcterms:modified>
</cp:coreProperties>
</file>