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  <p:sldMasterId id="2147483675" r:id="rId3"/>
    <p:sldMasterId id="2147483677" r:id="rId4"/>
    <p:sldMasterId id="2147483679" r:id="rId5"/>
  </p:sldMasterIdLst>
  <p:notesMasterIdLst>
    <p:notesMasterId r:id="rId16"/>
  </p:notesMasterIdLst>
  <p:handoutMasterIdLst>
    <p:handoutMasterId r:id="rId17"/>
  </p:handoutMasterIdLst>
  <p:sldIdLst>
    <p:sldId id="256" r:id="rId6"/>
    <p:sldId id="259" r:id="rId7"/>
    <p:sldId id="269" r:id="rId8"/>
    <p:sldId id="270" r:id="rId9"/>
    <p:sldId id="271" r:id="rId10"/>
    <p:sldId id="272" r:id="rId11"/>
    <p:sldId id="268" r:id="rId12"/>
    <p:sldId id="262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0FF"/>
    <a:srgbClr val="CDDEFF"/>
    <a:srgbClr val="D5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4660"/>
  </p:normalViewPr>
  <p:slideViewPr>
    <p:cSldViewPr>
      <p:cViewPr varScale="1">
        <p:scale>
          <a:sx n="70" d="100"/>
          <a:sy n="70" d="100"/>
        </p:scale>
        <p:origin x="13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B0DE8-8EC0-498D-A2A0-F6685E2317D4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C51CC-9633-4057-A1C1-A099A77AE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5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CF92-8640-41C4-B1BE-83260B1A8843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Name of the document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EF0E1-FD59-4CAA-8CAF-6261121489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95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" contrast="-3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393">
            <a:off x="1635036" y="2237669"/>
            <a:ext cx="5717131" cy="2362692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 userDrawn="1"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30480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1190625"/>
            <a:ext cx="8370888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11684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1189037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1189037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525963"/>
          </a:xfrm>
        </p:spPr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189037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187449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916112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187449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916112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1125537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1125537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951036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76801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43000"/>
            <a:ext cx="54864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443539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w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500"/>
                    </a14:imgEffect>
                    <a14:imgEffect>
                      <a14:saturation sa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219325"/>
            <a:ext cx="8439151" cy="349941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9144000" cy="10668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31694"/>
            <a:ext cx="75438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44" y="1189037"/>
            <a:ext cx="84280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grpSp>
        <p:nvGrpSpPr>
          <p:cNvPr id="5" name="Group 8"/>
          <p:cNvGrpSpPr>
            <a:grpSpLocks noChangeAspect="1"/>
          </p:cNvGrpSpPr>
          <p:nvPr/>
        </p:nvGrpSpPr>
        <p:grpSpPr bwMode="auto">
          <a:xfrm>
            <a:off x="425450" y="6426200"/>
            <a:ext cx="2422642" cy="279400"/>
            <a:chOff x="240" y="3744"/>
            <a:chExt cx="2055" cy="237"/>
          </a:xfrm>
        </p:grpSpPr>
        <p:sp>
          <p:nvSpPr>
            <p:cNvPr id="76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0"/>
            <a:ext cx="9144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Picture 2" descr="Q:\Repro 2\New guidelines 2011_12\Final 260411\PPT\OLD\050511\WMF\text slide pattern_2 boxes_060511.wmf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1"/>
            <a:ext cx="1243832" cy="1066800"/>
          </a:xfrm>
          <a:prstGeom prst="rect">
            <a:avLst/>
          </a:prstGeom>
          <a:noFill/>
        </p:spPr>
      </p:pic>
      <p:sp>
        <p:nvSpPr>
          <p:cNvPr id="18" name="Rectangle 71"/>
          <p:cNvSpPr txBox="1">
            <a:spLocks noChangeArrowheads="1"/>
          </p:cNvSpPr>
          <p:nvPr userDrawn="1"/>
        </p:nvSpPr>
        <p:spPr bwMode="auto">
          <a:xfrm>
            <a:off x="8205320" y="6324600"/>
            <a:ext cx="66357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17B87-A835-471F-8DCD-AEB7936A5CA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 00.00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2057400" y="6328855"/>
            <a:ext cx="502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Name of the document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A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F4B76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2" descr="Q:\Repro 2\New guidelines 2011_12\Final 260411\PPT\050511\WMF\Orange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497" y="6307933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58B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Freeform 12"/>
          <p:cNvSpPr>
            <a:spLocks noEditPoints="1"/>
          </p:cNvSpPr>
          <p:nvPr/>
        </p:nvSpPr>
        <p:spPr bwMode="auto">
          <a:xfrm>
            <a:off x="0" y="1525588"/>
            <a:ext cx="1233488" cy="900113"/>
          </a:xfrm>
          <a:custGeom>
            <a:avLst/>
            <a:gdLst/>
            <a:ahLst/>
            <a:cxnLst>
              <a:cxn ang="0">
                <a:pos x="924" y="1281"/>
              </a:cxn>
              <a:cxn ang="0">
                <a:pos x="2331" y="1281"/>
              </a:cxn>
              <a:cxn ang="0">
                <a:pos x="2331" y="1701"/>
              </a:cxn>
              <a:cxn ang="0">
                <a:pos x="924" y="1701"/>
              </a:cxn>
              <a:cxn ang="0">
                <a:pos x="924" y="1281"/>
              </a:cxn>
              <a:cxn ang="0">
                <a:pos x="0" y="1281"/>
              </a:cxn>
              <a:cxn ang="0">
                <a:pos x="703" y="1281"/>
              </a:cxn>
              <a:cxn ang="0">
                <a:pos x="703" y="1701"/>
              </a:cxn>
              <a:cxn ang="0">
                <a:pos x="0" y="1701"/>
              </a:cxn>
              <a:cxn ang="0">
                <a:pos x="0" y="1281"/>
              </a:cxn>
              <a:cxn ang="0">
                <a:pos x="924" y="641"/>
              </a:cxn>
              <a:cxn ang="0">
                <a:pos x="2331" y="641"/>
              </a:cxn>
              <a:cxn ang="0">
                <a:pos x="2331" y="1060"/>
              </a:cxn>
              <a:cxn ang="0">
                <a:pos x="924" y="1060"/>
              </a:cxn>
              <a:cxn ang="0">
                <a:pos x="924" y="641"/>
              </a:cxn>
              <a:cxn ang="0">
                <a:pos x="0" y="641"/>
              </a:cxn>
              <a:cxn ang="0">
                <a:pos x="703" y="641"/>
              </a:cxn>
              <a:cxn ang="0">
                <a:pos x="703" y="1060"/>
              </a:cxn>
              <a:cxn ang="0">
                <a:pos x="0" y="1060"/>
              </a:cxn>
              <a:cxn ang="0">
                <a:pos x="0" y="641"/>
              </a:cxn>
              <a:cxn ang="0">
                <a:pos x="924" y="0"/>
              </a:cxn>
              <a:cxn ang="0">
                <a:pos x="2331" y="0"/>
              </a:cxn>
              <a:cxn ang="0">
                <a:pos x="2331" y="419"/>
              </a:cxn>
              <a:cxn ang="0">
                <a:pos x="924" y="419"/>
              </a:cxn>
              <a:cxn ang="0">
                <a:pos x="924" y="0"/>
              </a:cxn>
              <a:cxn ang="0">
                <a:pos x="0" y="0"/>
              </a:cxn>
              <a:cxn ang="0">
                <a:pos x="703" y="0"/>
              </a:cxn>
              <a:cxn ang="0">
                <a:pos x="703" y="419"/>
              </a:cxn>
              <a:cxn ang="0">
                <a:pos x="0" y="419"/>
              </a:cxn>
              <a:cxn ang="0">
                <a:pos x="0" y="0"/>
              </a:cxn>
            </a:cxnLst>
            <a:rect l="0" t="0" r="r" b="b"/>
            <a:pathLst>
              <a:path w="2331" h="1701">
                <a:moveTo>
                  <a:pt x="924" y="1281"/>
                </a:moveTo>
                <a:lnTo>
                  <a:pt x="2331" y="1281"/>
                </a:lnTo>
                <a:lnTo>
                  <a:pt x="2331" y="1701"/>
                </a:lnTo>
                <a:lnTo>
                  <a:pt x="924" y="1701"/>
                </a:lnTo>
                <a:lnTo>
                  <a:pt x="924" y="1281"/>
                </a:lnTo>
                <a:close/>
                <a:moveTo>
                  <a:pt x="0" y="1281"/>
                </a:moveTo>
                <a:lnTo>
                  <a:pt x="703" y="1281"/>
                </a:lnTo>
                <a:lnTo>
                  <a:pt x="703" y="1701"/>
                </a:lnTo>
                <a:lnTo>
                  <a:pt x="0" y="1701"/>
                </a:lnTo>
                <a:lnTo>
                  <a:pt x="0" y="1281"/>
                </a:lnTo>
                <a:close/>
                <a:moveTo>
                  <a:pt x="924" y="641"/>
                </a:moveTo>
                <a:lnTo>
                  <a:pt x="2331" y="641"/>
                </a:lnTo>
                <a:lnTo>
                  <a:pt x="2331" y="1060"/>
                </a:lnTo>
                <a:lnTo>
                  <a:pt x="924" y="1060"/>
                </a:lnTo>
                <a:lnTo>
                  <a:pt x="924" y="641"/>
                </a:lnTo>
                <a:close/>
                <a:moveTo>
                  <a:pt x="0" y="641"/>
                </a:moveTo>
                <a:lnTo>
                  <a:pt x="703" y="641"/>
                </a:lnTo>
                <a:lnTo>
                  <a:pt x="703" y="1060"/>
                </a:lnTo>
                <a:lnTo>
                  <a:pt x="0" y="1060"/>
                </a:lnTo>
                <a:lnTo>
                  <a:pt x="0" y="641"/>
                </a:lnTo>
                <a:close/>
                <a:moveTo>
                  <a:pt x="924" y="0"/>
                </a:moveTo>
                <a:lnTo>
                  <a:pt x="2331" y="0"/>
                </a:lnTo>
                <a:lnTo>
                  <a:pt x="2331" y="419"/>
                </a:lnTo>
                <a:lnTo>
                  <a:pt x="924" y="419"/>
                </a:lnTo>
                <a:lnTo>
                  <a:pt x="924" y="0"/>
                </a:lnTo>
                <a:close/>
                <a:moveTo>
                  <a:pt x="0" y="0"/>
                </a:moveTo>
                <a:lnTo>
                  <a:pt x="703" y="0"/>
                </a:lnTo>
                <a:lnTo>
                  <a:pt x="703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solidFill>
            <a:srgbClr val="ABA1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2" descr="Q:\Repro 2\New guidelines 2011_12\Final 260411\PPT\050511\WMF\Grey_TCS_Logo_EC Block_logo fil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1B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26" name="Picture 2" descr="Q:\Repro 2\New guidelines 2011_12\Final 260411\PPT\New Folder\Green pattter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524000"/>
            <a:ext cx="1232611" cy="899770"/>
          </a:xfrm>
          <a:prstGeom prst="rect">
            <a:avLst/>
          </a:prstGeom>
          <a:noFill/>
        </p:spPr>
      </p:pic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8174925" y="432052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2" descr="Q:\Repro 2\New guidelines 2011_12\Final 260411\PPT\050511\WMF\Green_TCS_Logo_EC Block_logo file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" y="6309360"/>
            <a:ext cx="2591410" cy="46177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r>
              <a:rPr lang="en-US" sz="3000" kern="120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ALS@tcs.com" TargetMode="Externa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populations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715000"/>
            <a:ext cx="77851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Release Date: DD-</a:t>
            </a:r>
            <a:r>
              <a:rPr lang="en-US" sz="1400" dirty="0" err="1" smtClean="0"/>
              <a:t>Mmm</a:t>
            </a:r>
            <a:r>
              <a:rPr lang="en-US" sz="1400" dirty="0" smtClean="0"/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32855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Change/Revision History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72537"/>
              </p:ext>
            </p:extLst>
          </p:nvPr>
        </p:nvGraphicFramePr>
        <p:xfrm>
          <a:off x="159324" y="1143000"/>
          <a:ext cx="8832274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16065"/>
                <a:gridCol w="674167"/>
                <a:gridCol w="1947594"/>
                <a:gridCol w="2097409"/>
                <a:gridCol w="1123612"/>
                <a:gridCol w="12734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Revision </a:t>
                      </a: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Description </a:t>
                      </a:r>
                    </a:p>
                  </a:txBody>
                  <a:tcPr marL="45720" marR="4572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Slide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No.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Rationale for the </a:t>
                      </a:r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Change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Change type </a:t>
                      </a:r>
                      <a:endParaRPr lang="en-US" sz="100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(Add/Modify/Delete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+mn-lt"/>
                        </a:rPr>
                        <a:t>) 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Modified</a:t>
                      </a:r>
                      <a:r>
                        <a:rPr lang="en-US" sz="1000" baseline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 By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bg1"/>
                          </a:solidFill>
                          <a:latin typeface="+mn-lt"/>
                        </a:rPr>
                        <a:t>Date Modified</a:t>
                      </a:r>
                    </a:p>
                    <a:p>
                      <a:pPr algn="ctr"/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(DD-</a:t>
                      </a:r>
                      <a:r>
                        <a:rPr lang="en-US" sz="1000" b="1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Mmm</a:t>
                      </a:r>
                      <a:r>
                        <a:rPr lang="en-US" sz="10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-YYYY)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1695" marR="11695" marT="5847" marB="584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indent="0" algn="l"/>
                      <a:r>
                        <a:rPr lang="en-US" sz="1000" u="none" strike="noStrike" dirty="0">
                          <a:effectLst/>
                          <a:latin typeface="+mn-lt"/>
                        </a:rPr>
                        <a:t>Initial Release 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US" sz="100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</a:t>
                      </a:r>
                    </a:p>
                  </a:txBody>
                  <a:tcPr marL="11695" marR="11695" marT="5847" marB="5847"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58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Analysis set/population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Different Analysis sets 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Enrolled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Randomized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Full Analysis Set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As </a:t>
            </a:r>
            <a:r>
              <a:rPr lang="en-US" sz="1600" dirty="0" smtClean="0"/>
              <a:t>treated / Safety</a:t>
            </a:r>
            <a:endParaRPr lang="en-US" sz="1600" dirty="0"/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Intention to treat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/>
              <a:t>Per </a:t>
            </a:r>
            <a:r>
              <a:rPr lang="en-US" sz="1600" dirty="0" smtClean="0"/>
              <a:t>protocol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60947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set/population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ensure that there is no bias in the selection of the patient/ subject data for analysis, a clear specification on choice of population need to be defined in the protocol. </a:t>
            </a:r>
          </a:p>
          <a:p>
            <a:r>
              <a:rPr lang="en-US" dirty="0" smtClean="0"/>
              <a:t>This definition/specification for selection of patient/subject data is called as analysis set /population.</a:t>
            </a:r>
          </a:p>
          <a:p>
            <a:r>
              <a:rPr lang="en-US" dirty="0" smtClean="0"/>
              <a:t>Protocol has a well defined section for analysis set and further this is elaborated in the Statistical Analysis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2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Analysis sets /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Based on the endpoint , diseased population and the analysis to be performed various analysis sets are defined:</a:t>
            </a:r>
          </a:p>
          <a:p>
            <a:pPr lvl="1"/>
            <a:r>
              <a:rPr lang="en-US" sz="1800" dirty="0" smtClean="0"/>
              <a:t>Enrolled: </a:t>
            </a:r>
          </a:p>
          <a:p>
            <a:pPr lvl="2"/>
            <a:r>
              <a:rPr lang="en-US" sz="1600" dirty="0" smtClean="0"/>
              <a:t>This population is used to summarize the basic baseline data of the patients/ subjects enrolled in the clinical trial. Enrolled patients / subjects do not mean that all of them have been treated.</a:t>
            </a:r>
          </a:p>
          <a:p>
            <a:pPr lvl="2"/>
            <a:r>
              <a:rPr lang="en-US" sz="1600" dirty="0" smtClean="0"/>
              <a:t>This set is not classified by treatment group.</a:t>
            </a:r>
          </a:p>
          <a:p>
            <a:pPr lvl="1"/>
            <a:r>
              <a:rPr lang="en-US" sz="1800" dirty="0" smtClean="0"/>
              <a:t>Randomized: </a:t>
            </a:r>
          </a:p>
          <a:p>
            <a:pPr lvl="2"/>
            <a:r>
              <a:rPr lang="en-US" sz="1600" dirty="0" smtClean="0"/>
              <a:t>If the clinical trial is a randomized trial then all the patients/ subjects who are enrolled and satisfy the inclusion and / or the exclusion criteria are further randomized to the study intervention or comparator. This set is called as Randomized population.</a:t>
            </a:r>
          </a:p>
          <a:p>
            <a:pPr lvl="2"/>
            <a:r>
              <a:rPr lang="en-US" sz="1600" dirty="0" smtClean="0"/>
              <a:t>This set is classified by the randomized treatment allocated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0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Analysis sets /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953000"/>
          </a:xfrm>
        </p:spPr>
        <p:txBody>
          <a:bodyPr/>
          <a:lstStyle/>
          <a:p>
            <a:pPr lvl="1"/>
            <a:r>
              <a:rPr lang="en-US" sz="1800" dirty="0" smtClean="0"/>
              <a:t>Full </a:t>
            </a:r>
            <a:r>
              <a:rPr lang="en-US" sz="1800" dirty="0"/>
              <a:t>Analysis </a:t>
            </a:r>
            <a:r>
              <a:rPr lang="en-US" sz="1800" dirty="0" smtClean="0"/>
              <a:t>set: </a:t>
            </a:r>
          </a:p>
          <a:p>
            <a:pPr lvl="2"/>
            <a:r>
              <a:rPr lang="en-US" sz="1600" dirty="0" smtClean="0"/>
              <a:t>This set </a:t>
            </a:r>
            <a:r>
              <a:rPr lang="en-US" sz="1600" dirty="0" smtClean="0"/>
              <a:t>is an effort to include all the patients/ subjects who have been randomized or enrolled and have at least one evaluable post baseline data point.</a:t>
            </a:r>
            <a:endParaRPr lang="en-US" sz="1600" dirty="0" smtClean="0"/>
          </a:p>
          <a:p>
            <a:pPr lvl="2"/>
            <a:r>
              <a:rPr lang="en-US" sz="1600" dirty="0" smtClean="0"/>
              <a:t>This set is classified by randomized treatment group.</a:t>
            </a:r>
            <a:endParaRPr lang="en-US" sz="1600" dirty="0"/>
          </a:p>
          <a:p>
            <a:pPr lvl="1"/>
            <a:r>
              <a:rPr lang="en-US" sz="1800" dirty="0" smtClean="0"/>
              <a:t>As treated/Safety </a:t>
            </a:r>
            <a:r>
              <a:rPr lang="en-US" sz="1800" dirty="0" smtClean="0"/>
              <a:t>Population: </a:t>
            </a:r>
          </a:p>
          <a:p>
            <a:pPr lvl="2"/>
            <a:r>
              <a:rPr lang="en-US" sz="1600" dirty="0" smtClean="0"/>
              <a:t>This set includes patients/subjects who receive </a:t>
            </a:r>
            <a:r>
              <a:rPr lang="en-US" sz="1600" dirty="0"/>
              <a:t>at least one administration of study agent (partial or complete active agent or comparator</a:t>
            </a:r>
            <a:r>
              <a:rPr lang="en-US" sz="1600" dirty="0" smtClean="0"/>
              <a:t>) and have at least one evaluable post baseline safety assessment. i.e. patients/subjects </a:t>
            </a:r>
            <a:r>
              <a:rPr lang="en-US" sz="1600" dirty="0"/>
              <a:t>must have a record in the </a:t>
            </a:r>
            <a:r>
              <a:rPr lang="en-US" sz="1600" dirty="0" smtClean="0"/>
              <a:t>treatment exposure dataset as well as evaluable safety assessment (e.g. </a:t>
            </a:r>
            <a:r>
              <a:rPr lang="en-US" sz="1600" dirty="0" err="1" smtClean="0"/>
              <a:t>datapoints</a:t>
            </a:r>
            <a:r>
              <a:rPr lang="en-US" sz="1600" dirty="0" smtClean="0"/>
              <a:t> in any or all Adverse event, ECG, Laboratory evaluation, Vital signs etc.) </a:t>
            </a:r>
          </a:p>
          <a:p>
            <a:pPr lvl="2"/>
            <a:r>
              <a:rPr lang="en-US" sz="1600" dirty="0" smtClean="0"/>
              <a:t>This set is classified by actual treatment received.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837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Analysis sets / Population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28056" cy="4953000"/>
          </a:xfrm>
        </p:spPr>
        <p:txBody>
          <a:bodyPr/>
          <a:lstStyle/>
          <a:p>
            <a:pPr lvl="1"/>
            <a:r>
              <a:rPr lang="en-US" sz="1800" dirty="0" smtClean="0"/>
              <a:t>Intent </a:t>
            </a:r>
            <a:r>
              <a:rPr lang="en-US" sz="1800" dirty="0"/>
              <a:t>to treat </a:t>
            </a:r>
            <a:r>
              <a:rPr lang="en-US" sz="1800" dirty="0" smtClean="0"/>
              <a:t>: </a:t>
            </a:r>
            <a:endParaRPr lang="en-US" sz="1800" dirty="0"/>
          </a:p>
          <a:p>
            <a:pPr lvl="2"/>
            <a:r>
              <a:rPr lang="en-US" sz="1600" dirty="0" smtClean="0"/>
              <a:t>This set included every subject/patient </a:t>
            </a:r>
            <a:r>
              <a:rPr lang="en-US" sz="1600" dirty="0" smtClean="0"/>
              <a:t>who is randomized according </a:t>
            </a:r>
            <a:r>
              <a:rPr lang="en-US" sz="1600" dirty="0"/>
              <a:t>to randomized treatment </a:t>
            </a:r>
            <a:r>
              <a:rPr lang="en-US" sz="1600" dirty="0" smtClean="0"/>
              <a:t>assignment. </a:t>
            </a:r>
            <a:r>
              <a:rPr lang="en-US" sz="1600" dirty="0"/>
              <a:t>It ignores noncompliance, protocol deviations, withdrawal, and anything that happens after </a:t>
            </a:r>
            <a:r>
              <a:rPr lang="en-US" sz="1600" dirty="0" smtClean="0"/>
              <a:t>randomization</a:t>
            </a:r>
            <a:r>
              <a:rPr lang="en-US" sz="1600" dirty="0" smtClean="0"/>
              <a:t>.</a:t>
            </a:r>
          </a:p>
          <a:p>
            <a:pPr lvl="2"/>
            <a:r>
              <a:rPr lang="en-US" sz="1600" dirty="0"/>
              <a:t>It is classified as per the randomized treatment </a:t>
            </a:r>
            <a:r>
              <a:rPr lang="en-US" sz="1600" dirty="0" smtClean="0"/>
              <a:t>group.</a:t>
            </a:r>
            <a:endParaRPr lang="en-US" sz="1600" dirty="0"/>
          </a:p>
          <a:p>
            <a:pPr lvl="1"/>
            <a:r>
              <a:rPr lang="en-US" sz="1800" dirty="0" smtClean="0"/>
              <a:t>Per Protocol: </a:t>
            </a:r>
            <a:endParaRPr lang="en-US" sz="1800" dirty="0"/>
          </a:p>
          <a:p>
            <a:pPr lvl="2"/>
            <a:r>
              <a:rPr lang="en-US" sz="1600" dirty="0" smtClean="0"/>
              <a:t>Per-protocol </a:t>
            </a:r>
            <a:r>
              <a:rPr lang="en-US" sz="1600" dirty="0"/>
              <a:t>analysis is a comparison of treatment groups that includes only those patients who completed the treatment originally </a:t>
            </a:r>
            <a:r>
              <a:rPr lang="en-US" sz="1600" dirty="0" smtClean="0"/>
              <a:t>allocated.</a:t>
            </a:r>
          </a:p>
          <a:p>
            <a:pPr lvl="2"/>
            <a:r>
              <a:rPr lang="en-US" sz="1600" dirty="0" smtClean="0"/>
              <a:t>Per </a:t>
            </a:r>
            <a:r>
              <a:rPr lang="en-US" sz="1600" dirty="0"/>
              <a:t>protocol analysis excludes patients who deviated from the </a:t>
            </a:r>
            <a:r>
              <a:rPr lang="en-US" sz="1600" dirty="0" smtClean="0"/>
              <a:t>protocol</a:t>
            </a:r>
          </a:p>
          <a:p>
            <a:pPr lvl="2"/>
            <a:r>
              <a:rPr lang="en-US" sz="1600" dirty="0" smtClean="0"/>
              <a:t>It is classified as per the randomized treatment group.</a:t>
            </a:r>
          </a:p>
          <a:p>
            <a:pPr lvl="2"/>
            <a:r>
              <a:rPr lang="en-US" sz="1600" dirty="0" smtClean="0"/>
              <a:t>If </a:t>
            </a:r>
            <a:r>
              <a:rPr lang="en-US" sz="1600" dirty="0"/>
              <a:t>done alone, this analysis leads to </a:t>
            </a:r>
            <a:r>
              <a:rPr lang="en-US" sz="1600" dirty="0" smtClean="0"/>
              <a:t>bias, this population may be used to perform sensitivity analysis using the actual </a:t>
            </a:r>
            <a:r>
              <a:rPr lang="en-US" sz="1600" smtClean="0"/>
              <a:t>treatment information.</a:t>
            </a:r>
            <a:endParaRPr lang="en-US" sz="1600" dirty="0"/>
          </a:p>
          <a:p>
            <a:pPr marL="914400" lvl="2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171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262743"/>
            <a:ext cx="7696200" cy="4876800"/>
          </a:xfrm>
          <a:prstGeom prst="roundRect">
            <a:avLst>
              <a:gd name="adj" fmla="val 6855"/>
            </a:avLst>
          </a:prstGeom>
          <a:solidFill>
            <a:srgbClr val="00B0F0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990599" y="1262743"/>
            <a:ext cx="7260771" cy="4876800"/>
          </a:xfrm>
          <a:prstGeom prst="roundRect">
            <a:avLst>
              <a:gd name="adj" fmla="val 6855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4625" indent="-174625">
              <a:buFont typeface="Arial" pitchFamily="34" charset="0"/>
              <a:buChar char="•"/>
            </a:pPr>
            <a:r>
              <a:rPr lang="en-US" sz="1400" b="1" smtClean="0">
                <a:solidFill>
                  <a:schemeClr val="tx1"/>
                </a:solidFill>
              </a:rPr>
              <a:t>wikepedia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354512" y="3200401"/>
            <a:ext cx="7772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3960546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 any </a:t>
            </a: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feedback/comment/clarification please contact us at </a:t>
            </a:r>
            <a:r>
              <a:rPr lang="en-US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3"/>
              </a:rPr>
              <a:t>PALS@tcs.com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27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36550" y="6334125"/>
            <a:ext cx="243840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 smtClean="0">
                <a:solidFill>
                  <a:schemeClr val="bg1"/>
                </a:solidFill>
                <a:latin typeface="+mn-lt"/>
              </a:rPr>
              <a:t>Copyright </a:t>
            </a:r>
            <a:r>
              <a:rPr lang="en-US" sz="750" dirty="0">
                <a:solidFill>
                  <a:schemeClr val="bg1"/>
                </a:solidFill>
                <a:latin typeface="+mn-lt"/>
              </a:rPr>
              <a:t>© </a:t>
            </a:r>
            <a:r>
              <a:rPr lang="en-US" sz="750" dirty="0" smtClean="0">
                <a:solidFill>
                  <a:schemeClr val="bg1"/>
                </a:solidFill>
                <a:latin typeface="+mn-lt"/>
              </a:rPr>
              <a:t>2012 Tata Consultancy Services Limited</a:t>
            </a:r>
            <a:endParaRPr lang="en-US" sz="7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62400" y="6596390"/>
            <a:ext cx="12192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 00.00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96000"/>
            <a:ext cx="1676400" cy="692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0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2057400" y="3340101"/>
            <a:ext cx="5105400" cy="2908300"/>
            <a:chOff x="1295400" y="2514600"/>
            <a:chExt cx="5181600" cy="3581400"/>
          </a:xfrm>
        </p:grpSpPr>
        <p:grpSp>
          <p:nvGrpSpPr>
            <p:cNvPr id="11" name="Group 10"/>
            <p:cNvGrpSpPr/>
            <p:nvPr/>
          </p:nvGrpSpPr>
          <p:grpSpPr>
            <a:xfrm>
              <a:off x="1295400" y="2514600"/>
              <a:ext cx="5181600" cy="838200"/>
              <a:chOff x="1295400" y="2514600"/>
              <a:chExt cx="5181600" cy="8382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12" name="Rounded Rectangle 1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Pentagon 18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>
                      <a:solidFill>
                        <a:schemeClr val="tx1"/>
                      </a:solidFill>
                    </a:rPr>
                    <a:t>Prepared </a:t>
                  </a: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by: </a:t>
                  </a:r>
                </a:p>
              </p:txBody>
            </p:sp>
            <p:sp>
              <p:nvSpPr>
                <p:cNvPr id="13" name="Pentagon 1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17" name="Rounded Rectangle 1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21" name="Pentagon 2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7" name="Rounded Rectangle 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295400" y="3429000"/>
              <a:ext cx="5181600" cy="838200"/>
              <a:chOff x="1295400" y="2514600"/>
              <a:chExt cx="5181600" cy="8382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Pentagon 41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Reviewed by: </a:t>
                  </a:r>
                </a:p>
              </p:txBody>
            </p:sp>
            <p:sp>
              <p:nvSpPr>
                <p:cNvPr id="43" name="Pentagon 42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35" name="Rounded Rectangle 34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39" name="Pentagon 38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37" name="Rounded Rectangle 36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1295400" y="4343400"/>
              <a:ext cx="5181600" cy="838200"/>
              <a:chOff x="1295400" y="2514600"/>
              <a:chExt cx="5181600" cy="838200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52" name="Rounded Rectangle 51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Pentagon 52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Approved by: </a:t>
                  </a:r>
                </a:p>
              </p:txBody>
            </p:sp>
            <p:sp>
              <p:nvSpPr>
                <p:cNvPr id="54" name="Pentagon 53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46" name="Rounded Rectangle 45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50" name="Pentagon 49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48" name="Rounded Rectangle 47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295400" y="5257800"/>
              <a:ext cx="5181600" cy="838200"/>
              <a:chOff x="1295400" y="2514600"/>
              <a:chExt cx="5181600" cy="83820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295400" y="2514600"/>
                <a:ext cx="1524000" cy="838200"/>
                <a:chOff x="914400" y="4088893"/>
                <a:chExt cx="1219200" cy="483107"/>
              </a:xfrm>
            </p:grpSpPr>
            <p:sp>
              <p:nvSpPr>
                <p:cNvPr id="63" name="Rounded Rectangle 62"/>
                <p:cNvSpPr/>
                <p:nvPr/>
              </p:nvSpPr>
              <p:spPr>
                <a:xfrm>
                  <a:off x="914400" y="4088893"/>
                  <a:ext cx="1095375" cy="483107"/>
                </a:xfrm>
                <a:prstGeom prst="roundRect">
                  <a:avLst>
                    <a:gd name="adj" fmla="val 894"/>
                  </a:avLst>
                </a:prstGeom>
                <a:solidFill>
                  <a:srgbClr val="00B0F0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endParaRPr lang="en-US" sz="1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Pentagon 63"/>
                <p:cNvSpPr/>
                <p:nvPr/>
              </p:nvSpPr>
              <p:spPr>
                <a:xfrm>
                  <a:off x="914401" y="4148138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Authorized by: </a:t>
                  </a:r>
                </a:p>
              </p:txBody>
            </p:sp>
            <p:sp>
              <p:nvSpPr>
                <p:cNvPr id="65" name="Pentagon 64"/>
                <p:cNvSpPr/>
                <p:nvPr/>
              </p:nvSpPr>
              <p:spPr>
                <a:xfrm>
                  <a:off x="914401" y="4341019"/>
                  <a:ext cx="1219199" cy="192881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Role</a:t>
                  </a:r>
                </a:p>
              </p:txBody>
            </p:sp>
          </p:grpSp>
          <p:sp>
            <p:nvSpPr>
              <p:cNvPr id="57" name="Rounded Rectangle 56"/>
              <p:cNvSpPr/>
              <p:nvPr/>
            </p:nvSpPr>
            <p:spPr>
              <a:xfrm>
                <a:off x="5107781" y="2514600"/>
                <a:ext cx="1369219" cy="838200"/>
              </a:xfrm>
              <a:prstGeom prst="roundRect">
                <a:avLst>
                  <a:gd name="adj" fmla="val 894"/>
                </a:avLst>
              </a:prstGeom>
              <a:solidFill>
                <a:srgbClr val="00B0F0"/>
              </a:solidFill>
              <a:ln w="2857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ts val="1600"/>
                  </a:lnSpc>
                </a:pP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4953001" y="2789548"/>
                <a:ext cx="1523999" cy="366376"/>
                <a:chOff x="4953001" y="2819399"/>
                <a:chExt cx="1523999" cy="366376"/>
              </a:xfrm>
            </p:grpSpPr>
            <p:sp>
              <p:nvSpPr>
                <p:cNvPr id="61" name="Pentagon 60"/>
                <p:cNvSpPr/>
                <p:nvPr/>
              </p:nvSpPr>
              <p:spPr>
                <a:xfrm rot="10800000">
                  <a:off x="4953001" y="2819399"/>
                  <a:ext cx="1523999" cy="334652"/>
                </a:xfrm>
                <a:prstGeom prst="homePlate">
                  <a:avLst/>
                </a:prstGeom>
                <a:solidFill>
                  <a:srgbClr val="B0DFF3"/>
                </a:solidFill>
                <a:ln w="2857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 smtClean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  <p:sp>
              <p:nvSpPr>
                <p:cNvPr id="62" name="Rectangle 61"/>
                <p:cNvSpPr/>
                <p:nvPr/>
              </p:nvSpPr>
              <p:spPr>
                <a:xfrm>
                  <a:off x="5023076" y="2819400"/>
                  <a:ext cx="1453924" cy="366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00"/>
                    </a:lnSpc>
                  </a:pPr>
                  <a:r>
                    <a:rPr lang="en-US" sz="1000" b="1" dirty="0"/>
                    <a:t>Date:  </a:t>
                  </a:r>
                  <a:r>
                    <a:rPr lang="en-US" sz="1000" b="1" dirty="0" smtClean="0"/>
                    <a:t> </a:t>
                  </a:r>
                  <a:endParaRPr lang="en-US" sz="1000" b="1" dirty="0"/>
                </a:p>
              </p:txBody>
            </p:sp>
          </p:grpSp>
          <p:sp>
            <p:nvSpPr>
              <p:cNvPr id="59" name="Rounded Rectangle 58"/>
              <p:cNvSpPr/>
              <p:nvPr/>
            </p:nvSpPr>
            <p:spPr>
              <a:xfrm>
                <a:off x="2817019" y="26371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 smtClean="0">
                    <a:solidFill>
                      <a:schemeClr val="tx1"/>
                    </a:solidFill>
                  </a:rPr>
                  <a:t>Text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817019" y="3030848"/>
                <a:ext cx="2174081" cy="245752"/>
              </a:xfrm>
              <a:prstGeom prst="roundRect">
                <a:avLst>
                  <a:gd name="adj" fmla="val 25333"/>
                </a:avLst>
              </a:prstGeom>
              <a:solidFill>
                <a:schemeClr val="bg1"/>
              </a:solidFill>
              <a:ln w="952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tx1"/>
                    </a:solidFill>
                  </a:rPr>
                  <a:t>Text</a:t>
                </a:r>
              </a:p>
            </p:txBody>
          </p:sp>
        </p:grpSp>
      </p:grpSp>
      <p:grpSp>
        <p:nvGrpSpPr>
          <p:cNvPr id="67" name="Group 66"/>
          <p:cNvGrpSpPr/>
          <p:nvPr/>
        </p:nvGrpSpPr>
        <p:grpSpPr>
          <a:xfrm>
            <a:off x="1295400" y="1219200"/>
            <a:ext cx="6647052" cy="1992363"/>
            <a:chOff x="990600" y="3657600"/>
            <a:chExt cx="6811178" cy="2286000"/>
          </a:xfrm>
        </p:grpSpPr>
        <p:sp>
          <p:nvSpPr>
            <p:cNvPr id="68" name="Rounded Rectangle 67"/>
            <p:cNvSpPr/>
            <p:nvPr/>
          </p:nvSpPr>
          <p:spPr>
            <a:xfrm>
              <a:off x="990600" y="53340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990600" y="3657600"/>
              <a:ext cx="6811178" cy="609600"/>
            </a:xfrm>
            <a:prstGeom prst="roundRect">
              <a:avLst>
                <a:gd name="adj" fmla="val 0"/>
              </a:avLst>
            </a:prstGeom>
            <a:solidFill>
              <a:srgbClr val="00B0F0"/>
            </a:solidFill>
            <a:ln w="9525">
              <a:noFill/>
            </a:ln>
            <a:effectLst/>
            <a:scene3d>
              <a:camera prst="perspectiveBelow"/>
              <a:lightRig rig="flood" dir="t">
                <a:rot lat="0" lon="0" rev="13800000"/>
              </a:lightRig>
            </a:scene3d>
            <a:sp3d extrusionH="107950" prstMaterial="plastic">
              <a:bevelT w="82550" h="63500" prst="cross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1206499" y="3834384"/>
              <a:ext cx="6431153" cy="191871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1600"/>
                </a:lnSpc>
              </a:pPr>
              <a:r>
                <a:rPr lang="en-US" sz="1100" b="1" dirty="0">
                  <a:solidFill>
                    <a:schemeClr val="tx1"/>
                  </a:solidFill>
                </a:rPr>
                <a:t>DOCUMENT RELEASE NOTICE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XXXX, Version aa.bb, is released for use in Tata Consultancy Services (TCS) with effect from DDMMYY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This Training Material is subject to TCS Document Control Procedure. TCS reserves the right to make additions, modifications or alterations to the existing content or release a newer version of this document.</a:t>
              </a:r>
            </a:p>
            <a:p>
              <a:pPr>
                <a:lnSpc>
                  <a:spcPts val="16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Softcopy of the latest version of the document is available in the ABCDEFG</a:t>
              </a:r>
            </a:p>
            <a:p>
              <a:pPr>
                <a:lnSpc>
                  <a:spcPts val="1600"/>
                </a:lnSpc>
              </a:pPr>
              <a:r>
                <a:rPr lang="en-US" sz="1100" smtClean="0">
                  <a:solidFill>
                    <a:schemeClr val="tx1"/>
                  </a:solidFill>
                </a:rPr>
                <a:t>Comments suggestions </a:t>
              </a:r>
              <a:r>
                <a:rPr lang="en-US" sz="1100" dirty="0">
                  <a:solidFill>
                    <a:schemeClr val="tx1"/>
                  </a:solidFill>
                </a:rPr>
                <a:t>or queries should be addressed to </a:t>
              </a:r>
              <a:r>
                <a:rPr lang="en-US" sz="1100" dirty="0" smtClean="0">
                  <a:solidFill>
                    <a:schemeClr val="tx1"/>
                  </a:solidFill>
                </a:rPr>
                <a:t>PALS@tcs.com.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Subtitle 2"/>
          <p:cNvSpPr txBox="1">
            <a:spLocks/>
          </p:cNvSpPr>
          <p:nvPr/>
        </p:nvSpPr>
        <p:spPr>
          <a:xfrm>
            <a:off x="6946900" y="6592243"/>
            <a:ext cx="2209800" cy="2657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Wingdings" pitchFamily="2" charset="2"/>
              <a:buNone/>
              <a:defRPr sz="3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Myriad Pro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Courier New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4E84C4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yriad Pro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>
                <a:solidFill>
                  <a:schemeClr val="tx1"/>
                </a:solidFill>
              </a:rPr>
              <a:t>Effective Date: DD-</a:t>
            </a:r>
            <a:r>
              <a:rPr lang="en-US" sz="1000" dirty="0" err="1" smtClean="0">
                <a:solidFill>
                  <a:schemeClr val="tx1"/>
                </a:solidFill>
              </a:rPr>
              <a:t>Mmm</a:t>
            </a:r>
            <a:r>
              <a:rPr lang="en-US" sz="1000" dirty="0" smtClean="0">
                <a:solidFill>
                  <a:schemeClr val="tx1"/>
                </a:solidFill>
              </a:rPr>
              <a:t>-YYYY</a:t>
            </a:r>
          </a:p>
        </p:txBody>
      </p:sp>
    </p:spTree>
    <p:extLst>
      <p:ext uri="{BB962C8B-B14F-4D97-AF65-F5344CB8AC3E}">
        <p14:creationId xmlns:p14="http://schemas.microsoft.com/office/powerpoint/2010/main" val="294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Template 201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Divider 1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Divider 2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4.xml><?xml version="1.0" encoding="utf-8"?>
<a:theme xmlns:a="http://schemas.openxmlformats.org/drawingml/2006/main" name="Divider 3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5.xml><?xml version="1.0" encoding="utf-8"?>
<a:theme xmlns:a="http://schemas.openxmlformats.org/drawingml/2006/main" name="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TCS Template 2012</Template>
  <TotalTime>1171</TotalTime>
  <Words>645</Words>
  <Application>Microsoft Office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Wingdings</vt:lpstr>
      <vt:lpstr>TCS Template 2012</vt:lpstr>
      <vt:lpstr>Divider 1</vt:lpstr>
      <vt:lpstr>Divider 2</vt:lpstr>
      <vt:lpstr>Divider 3</vt:lpstr>
      <vt:lpstr>Thank You</vt:lpstr>
      <vt:lpstr>Analysis populations</vt:lpstr>
      <vt:lpstr>Agenda</vt:lpstr>
      <vt:lpstr>Analysis set/population</vt:lpstr>
      <vt:lpstr>Different Analysis sets / Population</vt:lpstr>
      <vt:lpstr>Different Analysis sets / Population</vt:lpstr>
      <vt:lpstr>Different Analysis sets / Population</vt:lpstr>
      <vt:lpstr>Reference </vt:lpstr>
      <vt:lpstr>PowerPoint Presentation</vt:lpstr>
      <vt:lpstr>PowerPoint Presentation</vt:lpstr>
      <vt:lpstr>Change/Revision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  Manu</dc:creator>
  <cp:lastModifiedBy>Varsha Mahajan</cp:lastModifiedBy>
  <cp:revision>121</cp:revision>
  <dcterms:created xsi:type="dcterms:W3CDTF">2012-08-20T12:21:49Z</dcterms:created>
  <dcterms:modified xsi:type="dcterms:W3CDTF">2016-02-29T04:55:48Z</dcterms:modified>
</cp:coreProperties>
</file>