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2" r:id="rId1"/>
  </p:sldMasterIdLst>
  <p:notesMasterIdLst>
    <p:notesMasterId r:id="rId19"/>
  </p:notesMasterIdLst>
  <p:sldIdLst>
    <p:sldId id="257" r:id="rId2"/>
    <p:sldId id="258" r:id="rId3"/>
    <p:sldId id="259" r:id="rId4"/>
    <p:sldId id="260" r:id="rId5"/>
    <p:sldId id="261" r:id="rId6"/>
    <p:sldId id="273"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6DA67-1C13-4C54-9A2A-14AC4E3F097E}" type="datetimeFigureOut">
              <a:rPr lang="en-US" smtClean="0"/>
              <a:t>3/2/2015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59B5F-9737-4A75-9C6C-7432D8900749}" type="slidenum">
              <a:rPr lang="en-US" smtClean="0"/>
              <a:t>‹#›</a:t>
            </a:fld>
            <a:endParaRPr lang="en-US"/>
          </a:p>
        </p:txBody>
      </p:sp>
    </p:spTree>
    <p:extLst>
      <p:ext uri="{BB962C8B-B14F-4D97-AF65-F5344CB8AC3E}">
        <p14:creationId xmlns:p14="http://schemas.microsoft.com/office/powerpoint/2010/main" val="544472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p:spPr>
        <p:txBody>
          <a:bodyPr/>
          <a:lstStyle/>
          <a:p>
            <a:fld id="{809769B5-7771-493F-AA61-FB2E20013639}" type="slidenum">
              <a:rPr lang="en-US">
                <a:latin typeface="Arial" charset="0"/>
                <a:ea typeface="ＭＳ Ｐゴシック" charset="-128"/>
                <a:cs typeface="ＭＳ Ｐゴシック" charset="-128"/>
              </a:rPr>
              <a:pPr/>
              <a:t>1</a:t>
            </a:fld>
            <a:endParaRPr lang="en-US" dirty="0">
              <a:latin typeface="Arial" charset="0"/>
              <a:ea typeface="ＭＳ Ｐゴシック" charset="-128"/>
              <a:cs typeface="ＭＳ Ｐゴシック" charset="-128"/>
            </a:endParaRPr>
          </a:p>
        </p:txBody>
      </p:sp>
      <p:sp>
        <p:nvSpPr>
          <p:cNvPr id="7170" name="Placeholder 2"/>
          <p:cNvSpPr>
            <a:spLocks noGrp="1" noRot="1" noChangeAspect="1" noChangeArrowheads="1" noTextEdit="1"/>
          </p:cNvSpPr>
          <p:nvPr>
            <p:ph type="sldImg"/>
          </p:nvPr>
        </p:nvSpPr>
        <p:spPr>
          <a:ln/>
        </p:spPr>
      </p:sp>
      <p:sp>
        <p:nvSpPr>
          <p:cNvPr id="7171" name="Placeholder 3"/>
          <p:cNvSpPr>
            <a:spLocks noGrp="1" noChangeArrowheads="1"/>
          </p:cNvSpPr>
          <p:nvPr>
            <p:ph type="body" idx="1"/>
          </p:nvPr>
        </p:nvSpPr>
        <p:spPr>
          <a:noFill/>
          <a:ln/>
        </p:spPr>
        <p:txBody>
          <a:bodyPr/>
          <a:lstStyle/>
          <a:p>
            <a:pPr eaLnBrk="1" hangingPunct="1">
              <a:spcBef>
                <a:spcPct val="0"/>
              </a:spcBef>
            </a:pPr>
            <a:endParaRPr lang="en-US" sz="2400" b="1" dirty="0">
              <a:latin typeface="Arial"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B603A8-7B02-4526-9395-C0EE433F4F7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FB8AB7B2-F5CD-496C-8EA7-FFFEDE257DCF}" type="slidenum">
              <a:rPr lang="en-US" sz="1200" b="0"/>
              <a:pPr algn="r" eaLnBrk="0" hangingPunct="0"/>
              <a:t>17</a:t>
            </a:fld>
            <a:endParaRPr lang="en-US" sz="1200" b="0"/>
          </a:p>
        </p:txBody>
      </p:sp>
      <p:sp>
        <p:nvSpPr>
          <p:cNvPr id="25602" name="Placeholder 2"/>
          <p:cNvSpPr>
            <a:spLocks noGrp="1" noRot="1" noChangeAspect="1" noChangeArrowheads="1" noTextEdit="1"/>
          </p:cNvSpPr>
          <p:nvPr>
            <p:ph type="sldImg"/>
          </p:nvPr>
        </p:nvSpPr>
        <p:spPr>
          <a:ln/>
        </p:spPr>
      </p:sp>
      <p:sp>
        <p:nvSpPr>
          <p:cNvPr id="25603" name="Placeholder 3"/>
          <p:cNvSpPr>
            <a:spLocks noGrp="1" noChangeArrowheads="1"/>
          </p:cNvSpPr>
          <p:nvPr>
            <p:ph type="body" idx="1"/>
          </p:nvPr>
        </p:nvSpPr>
        <p:spPr>
          <a:noFill/>
          <a:ln/>
        </p:spPr>
        <p:txBody>
          <a:bodyPr/>
          <a:lstStyle/>
          <a:p>
            <a:pPr eaLnBrk="1" hangingPunct="1">
              <a:spcBef>
                <a:spcPct val="0"/>
              </a:spcBef>
            </a:pPr>
            <a:endParaRPr lang="en-US" sz="2400" b="1">
              <a:latin typeface="Arial"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8E689B0-0D7C-45F4-8593-56C10E27B99C}"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DED9F9D-15FD-4D17-8F25-51C995D4A2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689B0-0D7C-45F4-8593-56C10E27B99C}"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D9F9D-15FD-4D17-8F25-51C995D4A2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689B0-0D7C-45F4-8593-56C10E27B99C}"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D9F9D-15FD-4D17-8F25-51C995D4A2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8E689B0-0D7C-45F4-8593-56C10E27B99C}"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D9F9D-15FD-4D17-8F25-51C995D4A2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8E689B0-0D7C-45F4-8593-56C10E27B99C}"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D9F9D-15FD-4D17-8F25-51C995D4A2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8E689B0-0D7C-45F4-8593-56C10E27B99C}"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D9F9D-15FD-4D17-8F25-51C995D4A227}"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8E689B0-0D7C-45F4-8593-56C10E27B99C}" type="datetimeFigureOut">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ED9F9D-15FD-4D17-8F25-51C995D4A227}"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88E689B0-0D7C-45F4-8593-56C10E27B99C}" type="datetimeFigureOut">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D9F9D-15FD-4D17-8F25-51C995D4A2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8E689B0-0D7C-45F4-8593-56C10E27B99C}"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ED9F9D-15FD-4D17-8F25-51C995D4A2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8E689B0-0D7C-45F4-8593-56C10E27B99C}"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D9F9D-15FD-4D17-8F25-51C995D4A227}"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8E689B0-0D7C-45F4-8593-56C10E27B99C}"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D9F9D-15FD-4D17-8F25-51C995D4A227}"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88E689B0-0D7C-45F4-8593-56C10E27B99C}" type="datetimeFigureOut">
              <a:rPr lang="en-US" smtClean="0"/>
              <a:t>3/2/2015</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DED9F9D-15FD-4D17-8F25-51C995D4A2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0" y="1752600"/>
            <a:ext cx="4095750" cy="1981200"/>
          </a:xfrm>
          <a:prstGeom prst="rect">
            <a:avLst/>
          </a:prstGeom>
          <a:noFill/>
          <a:ln w="9525">
            <a:noFill/>
            <a:miter lim="800000"/>
            <a:headEnd/>
            <a:tailEnd/>
          </a:ln>
        </p:spPr>
        <p:txBody>
          <a:bodyPr>
            <a:prstTxWarp prst="textNoShape">
              <a:avLst/>
            </a:prstTxWarp>
          </a:bodyPr>
          <a:lstStyle/>
          <a:p>
            <a:pPr marL="342900" indent="-342900" algn="ctr">
              <a:lnSpc>
                <a:spcPct val="80000"/>
              </a:lnSpc>
              <a:spcBef>
                <a:spcPct val="20000"/>
              </a:spcBef>
              <a:buClr>
                <a:srgbClr val="6DB33F"/>
              </a:buClr>
              <a:buFont typeface="Wingdings" charset="2"/>
              <a:buNone/>
            </a:pPr>
            <a:r>
              <a:rPr lang="en-GB" sz="3200" dirty="0" smtClean="0">
                <a:latin typeface="Arial Narrow" pitchFamily="34" charset="0"/>
              </a:rPr>
              <a:t>         </a:t>
            </a:r>
          </a:p>
          <a:p>
            <a:pPr marL="342900" indent="-342900" algn="ctr">
              <a:spcBef>
                <a:spcPts val="600"/>
              </a:spcBef>
              <a:buClr>
                <a:srgbClr val="6DB33F"/>
              </a:buClr>
              <a:buFont typeface="Wingdings" charset="2"/>
              <a:buNone/>
            </a:pPr>
            <a:r>
              <a:rPr lang="en-US" sz="2800" b="1" dirty="0" smtClean="0"/>
              <a:t>      </a:t>
            </a:r>
            <a:endParaRPr lang="en-US" sz="2800" dirty="0">
              <a:solidFill>
                <a:schemeClr val="bg1"/>
              </a:solidFill>
              <a:latin typeface="Verdana" charset="0"/>
            </a:endParaRPr>
          </a:p>
        </p:txBody>
      </p:sp>
      <p:pic>
        <p:nvPicPr>
          <p:cNvPr id="4" name="Picture 9" descr="Macintosh HD:Users:jasonfeuilly:Desktop:new_ppt_1.26:cogcom2009_ppt_bkgrndimage.jpg"/>
          <p:cNvPicPr>
            <a:picLocks noChangeAspect="1" noChangeArrowheads="1"/>
          </p:cNvPicPr>
          <p:nvPr/>
        </p:nvPicPr>
        <p:blipFill>
          <a:blip r:embed="rId3" cstate="print"/>
          <a:srcRect/>
          <a:stretch>
            <a:fillRect/>
          </a:stretch>
        </p:blipFill>
        <p:spPr bwMode="auto">
          <a:xfrm>
            <a:off x="4429124" y="1598080"/>
            <a:ext cx="3813175" cy="3273425"/>
          </a:xfrm>
          <a:prstGeom prst="rect">
            <a:avLst/>
          </a:prstGeom>
          <a:noFill/>
          <a:ln w="9525">
            <a:noFill/>
            <a:miter lim="800000"/>
            <a:headEnd/>
            <a:tailEnd/>
          </a:ln>
        </p:spPr>
      </p:pic>
      <p:sp>
        <p:nvSpPr>
          <p:cNvPr id="2" name="TextBox 1"/>
          <p:cNvSpPr txBox="1"/>
          <p:nvPr/>
        </p:nvSpPr>
        <p:spPr>
          <a:xfrm>
            <a:off x="304800" y="2101334"/>
            <a:ext cx="3429000" cy="2308324"/>
          </a:xfrm>
          <a:prstGeom prst="rect">
            <a:avLst/>
          </a:prstGeom>
          <a:noFill/>
        </p:spPr>
        <p:txBody>
          <a:bodyPr wrap="square" rtlCol="0">
            <a:spAutoFit/>
          </a:bodyPr>
          <a:lstStyle/>
          <a:p>
            <a:r>
              <a:rPr lang="en-US" sz="3600" dirty="0"/>
              <a:t>Handling missing data in derivation of response based on RECIST</a:t>
            </a:r>
          </a:p>
        </p:txBody>
      </p:sp>
      <p:sp>
        <p:nvSpPr>
          <p:cNvPr id="3" name="TextBox 2"/>
          <p:cNvSpPr txBox="1"/>
          <p:nvPr/>
        </p:nvSpPr>
        <p:spPr>
          <a:xfrm>
            <a:off x="4191000" y="5562600"/>
            <a:ext cx="4267200" cy="461665"/>
          </a:xfrm>
          <a:prstGeom prst="rect">
            <a:avLst/>
          </a:prstGeom>
          <a:noFill/>
        </p:spPr>
        <p:txBody>
          <a:bodyPr wrap="square" rtlCol="0">
            <a:spAutoFit/>
          </a:bodyPr>
          <a:lstStyle/>
          <a:p>
            <a:r>
              <a:rPr lang="en-US" sz="2400" dirty="0" smtClean="0"/>
              <a:t>Hitendra Nath Pandey</a:t>
            </a:r>
          </a:p>
        </p:txBody>
      </p:sp>
    </p:spTree>
    <p:extLst>
      <p:ext uri="{BB962C8B-B14F-4D97-AF65-F5344CB8AC3E}">
        <p14:creationId xmlns:p14="http://schemas.microsoft.com/office/powerpoint/2010/main" val="191266847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772400" cy="868362"/>
          </a:xfrm>
        </p:spPr>
        <p:txBody>
          <a:bodyPr/>
          <a:lstStyle/>
          <a:p>
            <a:r>
              <a:rPr lang="en-IN" dirty="0" smtClean="0"/>
              <a:t>Example:</a:t>
            </a:r>
            <a:endParaRPr lang="en-IN" dirty="0"/>
          </a:p>
        </p:txBody>
      </p:sp>
      <p:sp>
        <p:nvSpPr>
          <p:cNvPr id="3" name="Content Placeholder 2"/>
          <p:cNvSpPr>
            <a:spLocks noGrp="1"/>
          </p:cNvSpPr>
          <p:nvPr>
            <p:ph idx="1"/>
          </p:nvPr>
        </p:nvSpPr>
        <p:spPr>
          <a:xfrm>
            <a:off x="152400" y="990600"/>
            <a:ext cx="8839200" cy="4343401"/>
          </a:xfrm>
        </p:spPr>
        <p:txBody>
          <a:bodyPr/>
          <a:lstStyle/>
          <a:p>
            <a:r>
              <a:rPr lang="en-IN" dirty="0" smtClean="0"/>
              <a:t>BOCF: also can be used when the data are longitudinal. This approach may be more conservative if the symptoms are gradually improving over the course of the study.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36994668"/>
              </p:ext>
            </p:extLst>
          </p:nvPr>
        </p:nvGraphicFramePr>
        <p:xfrm>
          <a:off x="685800" y="2133600"/>
          <a:ext cx="8305803" cy="1981200"/>
        </p:xfrm>
        <a:graphic>
          <a:graphicData uri="http://schemas.openxmlformats.org/drawingml/2006/table">
            <a:tbl>
              <a:tblPr>
                <a:tableStyleId>{5C22544A-7EE6-4342-B048-85BDC9FD1C3A}</a:tableStyleId>
              </a:tblPr>
              <a:tblGrid>
                <a:gridCol w="586378"/>
                <a:gridCol w="600164"/>
                <a:gridCol w="716097"/>
                <a:gridCol w="742253"/>
                <a:gridCol w="742253"/>
                <a:gridCol w="742253"/>
                <a:gridCol w="742253"/>
                <a:gridCol w="742253"/>
                <a:gridCol w="752149"/>
                <a:gridCol w="969875"/>
                <a:gridCol w="969875"/>
              </a:tblGrid>
              <a:tr h="650976">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Baseline</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Follow up V1</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a:effectLst/>
                          <a:latin typeface="Arial Narrow" pitchFamily="34" charset="0"/>
                        </a:rPr>
                        <a:t>Follow up V2</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Follow up V3</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Follow up V4</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Follow up V5</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a:effectLst/>
                          <a:latin typeface="Arial Narrow" pitchFamily="34" charset="0"/>
                        </a:rPr>
                        <a:t>Follow up V6</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 change from baseline</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400" u="none" strike="noStrike" dirty="0">
                          <a:effectLst/>
                          <a:latin typeface="Arial Narrow" pitchFamily="34" charset="0"/>
                        </a:rPr>
                        <a:t>% change from previous minimum</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TL</a:t>
                      </a:r>
                      <a:r>
                        <a:rPr lang="en-US" sz="1400" b="0" i="0" u="none" strike="noStrike" kern="1200" baseline="0" dirty="0" smtClean="0">
                          <a:solidFill>
                            <a:srgbClr val="000000"/>
                          </a:solidFill>
                          <a:effectLst/>
                          <a:latin typeface="+mn-lt"/>
                          <a:ea typeface="+mn-ea"/>
                          <a:cs typeface="+mn-cs"/>
                        </a:rPr>
                        <a:t> Visit Response</a:t>
                      </a:r>
                      <a:endParaRPr lang="en-US" sz="1400" b="0" i="0" u="none" strike="noStrike" kern="1200" dirty="0" smtClean="0">
                        <a:solidFill>
                          <a:srgbClr val="000000"/>
                        </a:solidFill>
                        <a:effectLst/>
                        <a:latin typeface="+mn-lt"/>
                        <a:ea typeface="+mn-ea"/>
                        <a:cs typeface="+mn-cs"/>
                      </a:endParaRPr>
                    </a:p>
                  </a:txBody>
                  <a:tcPr marL="7026" marR="7026" marT="7026" marB="0" anchor="b"/>
                </a:tc>
              </a:tr>
              <a:tr h="221704">
                <a:tc>
                  <a:txBody>
                    <a:bodyPr/>
                    <a:lstStyle/>
                    <a:p>
                      <a:pPr algn="l" fontAlgn="b"/>
                      <a:r>
                        <a:rPr lang="en-US" sz="1400" u="none" strike="noStrike" dirty="0">
                          <a:effectLst/>
                          <a:latin typeface="Arial Narrow" pitchFamily="34" charset="0"/>
                        </a:rPr>
                        <a:t>TL1</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140</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114</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92</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85</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70</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64</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61</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r>
              <a:tr h="221704">
                <a:tc>
                  <a:txBody>
                    <a:bodyPr/>
                    <a:lstStyle/>
                    <a:p>
                      <a:pPr algn="l" fontAlgn="b"/>
                      <a:r>
                        <a:rPr lang="en-US" sz="1400" u="none" strike="noStrike">
                          <a:effectLst/>
                          <a:latin typeface="Arial Narrow" pitchFamily="34" charset="0"/>
                        </a:rPr>
                        <a:t>TL2</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85</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67</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54</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48</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44</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44</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41</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r>
              <a:tr h="221704">
                <a:tc>
                  <a:txBody>
                    <a:bodyPr/>
                    <a:lstStyle/>
                    <a:p>
                      <a:pPr algn="l" fontAlgn="b"/>
                      <a:r>
                        <a:rPr lang="en-US" sz="1400" u="none" strike="noStrike">
                          <a:effectLst/>
                          <a:latin typeface="Arial Narrow" pitchFamily="34" charset="0"/>
                        </a:rPr>
                        <a:t>TL3</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64</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35</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28</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28</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27</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29</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64</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r>
              <a:tr h="221704">
                <a:tc>
                  <a:txBody>
                    <a:bodyPr/>
                    <a:lstStyle/>
                    <a:p>
                      <a:pPr algn="l" fontAlgn="b"/>
                      <a:r>
                        <a:rPr lang="en-US" sz="1400" u="none" strike="noStrike">
                          <a:effectLst/>
                          <a:latin typeface="Arial Narrow" pitchFamily="34" charset="0"/>
                        </a:rPr>
                        <a:t>TL4</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78</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50</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35</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32</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29</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27</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78</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r>
              <a:tr h="221704">
                <a:tc>
                  <a:txBody>
                    <a:bodyPr/>
                    <a:lstStyle/>
                    <a:p>
                      <a:pPr algn="l" fontAlgn="b"/>
                      <a:r>
                        <a:rPr lang="en-US" sz="1400" u="none" strike="noStrike">
                          <a:effectLst/>
                          <a:latin typeface="Arial Narrow" pitchFamily="34" charset="0"/>
                        </a:rPr>
                        <a:t>TL5</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20</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20</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21</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19</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21</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22</a:t>
                      </a:r>
                      <a:endParaRPr lang="en-US" sz="14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21</a:t>
                      </a:r>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400" b="0" i="0" u="none" strike="noStrike" dirty="0">
                        <a:solidFill>
                          <a:srgbClr val="000000"/>
                        </a:solidFill>
                        <a:effectLst/>
                        <a:latin typeface="Arial Narrow" pitchFamily="34" charset="0"/>
                      </a:endParaRPr>
                    </a:p>
                  </a:txBody>
                  <a:tcPr marL="7026" marR="7026" marT="7026" marB="0" anchor="b"/>
                </a:tc>
              </a:tr>
              <a:tr h="221704">
                <a:tc>
                  <a:txBody>
                    <a:bodyPr/>
                    <a:lstStyle/>
                    <a:p>
                      <a:pPr algn="l" fontAlgn="b"/>
                      <a:r>
                        <a:rPr lang="en-US" sz="1400" u="none" strike="noStrike">
                          <a:effectLst/>
                          <a:latin typeface="Arial Narrow" pitchFamily="34" charset="0"/>
                        </a:rPr>
                        <a:t>Sum LD</a:t>
                      </a:r>
                      <a:endParaRPr lang="en-US" sz="14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a:effectLst/>
                          <a:latin typeface="Arial Narrow" pitchFamily="34" charset="0"/>
                        </a:rPr>
                        <a:t>387</a:t>
                      </a:r>
                      <a:endParaRPr lang="en-US" sz="14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286</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230</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212</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191</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186</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265</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-31.52</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u="none" strike="noStrike" dirty="0">
                          <a:effectLst/>
                          <a:latin typeface="Arial Narrow" pitchFamily="34" charset="0"/>
                        </a:rPr>
                        <a:t>42.47</a:t>
                      </a:r>
                      <a:endParaRPr lang="en-US" sz="14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400" b="1" i="0" u="none" strike="noStrike" dirty="0" smtClean="0">
                          <a:solidFill>
                            <a:srgbClr val="000000"/>
                          </a:solidFill>
                          <a:effectLst/>
                          <a:latin typeface="Arial Narrow" pitchFamily="34" charset="0"/>
                        </a:rPr>
                        <a:t>PD</a:t>
                      </a:r>
                      <a:endParaRPr lang="en-US" sz="1400" b="1" i="0" u="none" strike="noStrike" dirty="0">
                        <a:solidFill>
                          <a:srgbClr val="000000"/>
                        </a:solidFill>
                        <a:effectLst/>
                        <a:latin typeface="Arial Narrow" pitchFamily="34" charset="0"/>
                      </a:endParaRPr>
                    </a:p>
                  </a:txBody>
                  <a:tcPr marL="7026" marR="7026" marT="7026"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58578640"/>
              </p:ext>
            </p:extLst>
          </p:nvPr>
        </p:nvGraphicFramePr>
        <p:xfrm>
          <a:off x="685800" y="4191000"/>
          <a:ext cx="8305803" cy="1828800"/>
        </p:xfrm>
        <a:graphic>
          <a:graphicData uri="http://schemas.openxmlformats.org/drawingml/2006/table">
            <a:tbl>
              <a:tblPr>
                <a:tableStyleId>{5C22544A-7EE6-4342-B048-85BDC9FD1C3A}</a:tableStyleId>
              </a:tblPr>
              <a:tblGrid>
                <a:gridCol w="586378"/>
                <a:gridCol w="574008"/>
                <a:gridCol w="742253"/>
                <a:gridCol w="742253"/>
                <a:gridCol w="742253"/>
                <a:gridCol w="742253"/>
                <a:gridCol w="742253"/>
                <a:gridCol w="742253"/>
                <a:gridCol w="752149"/>
                <a:gridCol w="969875"/>
                <a:gridCol w="969875"/>
              </a:tblGrid>
              <a:tr h="1097280">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Baseline</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Follow up V1</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V2</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V3</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Follow up V4</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V5</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V6</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 change from baseline</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 change from previous minimum</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365760">
                <a:tc>
                  <a:txBody>
                    <a:bodyPr/>
                    <a:lstStyle/>
                    <a:p>
                      <a:pPr algn="l" fontAlgn="b"/>
                      <a:r>
                        <a:rPr lang="en-US" sz="1200" u="none" strike="noStrike">
                          <a:effectLst/>
                          <a:latin typeface="Arial Narrow" pitchFamily="34" charset="0"/>
                        </a:rPr>
                        <a:t>TL1</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64</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35</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28</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28</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27</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29</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64</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r>
              <a:tr h="365760">
                <a:tc>
                  <a:txBody>
                    <a:bodyPr/>
                    <a:lstStyle/>
                    <a:p>
                      <a:pPr algn="l" fontAlgn="b"/>
                      <a:r>
                        <a:rPr lang="en-US" sz="1200" u="none" strike="noStrike">
                          <a:effectLst/>
                          <a:latin typeface="Arial Narrow" pitchFamily="34" charset="0"/>
                        </a:rPr>
                        <a:t>Sum LD</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64</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35</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28</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28</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27</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29</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64</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0</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smtClean="0">
                          <a:effectLst/>
                          <a:latin typeface="Arial Narrow" pitchFamily="34" charset="0"/>
                        </a:rPr>
                        <a:t>137.04</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b="1" i="0" u="none" strike="noStrike" dirty="0" smtClean="0">
                          <a:solidFill>
                            <a:srgbClr val="000000"/>
                          </a:solidFill>
                          <a:effectLst/>
                          <a:latin typeface="Arial Narrow" pitchFamily="34" charset="0"/>
                        </a:rPr>
                        <a:t>PD</a:t>
                      </a:r>
                      <a:endParaRPr lang="en-US" sz="1200" b="1" i="0" u="none" strike="noStrike" dirty="0">
                        <a:solidFill>
                          <a:srgbClr val="000000"/>
                        </a:solidFill>
                        <a:effectLst/>
                        <a:latin typeface="Arial Narrow" pitchFamily="34" charset="0"/>
                      </a:endParaRPr>
                    </a:p>
                  </a:txBody>
                  <a:tcPr marL="7026" marR="7026" marT="7026" marB="0" anchor="b"/>
                </a:tc>
              </a:tr>
            </a:tbl>
          </a:graphicData>
        </a:graphic>
      </p:graphicFrame>
    </p:spTree>
    <p:extLst>
      <p:ext uri="{BB962C8B-B14F-4D97-AF65-F5344CB8AC3E}">
        <p14:creationId xmlns:p14="http://schemas.microsoft.com/office/powerpoint/2010/main" val="669862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152400" y="1143000"/>
            <a:ext cx="8839200" cy="4953000"/>
          </a:xfrm>
        </p:spPr>
        <p:txBody>
          <a:bodyPr/>
          <a:lstStyle/>
          <a:p>
            <a:r>
              <a:rPr lang="en-IN" dirty="0" err="1" smtClean="0"/>
              <a:t>BeOCF</a:t>
            </a:r>
            <a:r>
              <a:rPr lang="en-IN" dirty="0" smtClean="0"/>
              <a:t>: This approach may be less conservative compared to the other methods of carrying observation forward, since we take into calculation the best considered measurement (smallest tumour measurement) noted previously.</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75881144"/>
              </p:ext>
            </p:extLst>
          </p:nvPr>
        </p:nvGraphicFramePr>
        <p:xfrm>
          <a:off x="762000" y="2286001"/>
          <a:ext cx="8229598" cy="1905001"/>
        </p:xfrm>
        <a:graphic>
          <a:graphicData uri="http://schemas.openxmlformats.org/drawingml/2006/table">
            <a:tbl>
              <a:tblPr>
                <a:tableStyleId>{5C22544A-7EE6-4342-B048-85BDC9FD1C3A}</a:tableStyleId>
              </a:tblPr>
              <a:tblGrid>
                <a:gridCol w="580999"/>
                <a:gridCol w="568742"/>
                <a:gridCol w="735442"/>
                <a:gridCol w="735442"/>
                <a:gridCol w="735442"/>
                <a:gridCol w="735442"/>
                <a:gridCol w="735442"/>
                <a:gridCol w="735442"/>
                <a:gridCol w="745249"/>
                <a:gridCol w="960978"/>
                <a:gridCol w="960978"/>
              </a:tblGrid>
              <a:tr h="634999">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V1</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V2</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V3</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V4</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V5</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V6</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previous minimum</a:t>
                      </a:r>
                      <a:endParaRPr lang="en-US" sz="1200" b="0" i="0" u="none" strike="noStrike" dirty="0">
                        <a:solidFill>
                          <a:srgbClr val="000000"/>
                        </a:solidFill>
                        <a:effectLst/>
                        <a:latin typeface="Century Gothic"/>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211667">
                <a:tc>
                  <a:txBody>
                    <a:bodyPr/>
                    <a:lstStyle/>
                    <a:p>
                      <a:pPr algn="l" fontAlgn="b"/>
                      <a:r>
                        <a:rPr lang="en-US" sz="1200" u="none" strike="noStrike">
                          <a:effectLst/>
                        </a:rPr>
                        <a:t>TL1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140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114</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92</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85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61</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11667">
                <a:tc>
                  <a:txBody>
                    <a:bodyPr/>
                    <a:lstStyle/>
                    <a:p>
                      <a:pPr algn="l" fontAlgn="b"/>
                      <a:r>
                        <a:rPr lang="en-US" sz="1200" u="none" strike="noStrike">
                          <a:effectLst/>
                        </a:rPr>
                        <a:t>TL2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85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67</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54</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48</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44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41</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11667">
                <a:tc>
                  <a:txBody>
                    <a:bodyPr/>
                    <a:lstStyle/>
                    <a:p>
                      <a:pPr algn="l" fontAlgn="b"/>
                      <a:r>
                        <a:rPr lang="en-US" sz="1200" u="none" strike="noStrike">
                          <a:effectLst/>
                        </a:rPr>
                        <a:t>TL3</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11667">
                <a:tc>
                  <a:txBody>
                    <a:bodyPr/>
                    <a:lstStyle/>
                    <a:p>
                      <a:pPr algn="l" fontAlgn="b"/>
                      <a:r>
                        <a:rPr lang="en-US" sz="1200" u="none" strike="noStrike">
                          <a:effectLst/>
                        </a:rPr>
                        <a:t>TL4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50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11667">
                <a:tc>
                  <a:txBody>
                    <a:bodyPr/>
                    <a:lstStyle/>
                    <a:p>
                      <a:pPr algn="l" fontAlgn="b"/>
                      <a:r>
                        <a:rPr lang="en-US" sz="1200" u="none" strike="noStrike">
                          <a:effectLst/>
                        </a:rPr>
                        <a:t>TL5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21</a:t>
                      </a:r>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11667">
                <a:tc>
                  <a:txBody>
                    <a:bodyPr/>
                    <a:lstStyle/>
                    <a:p>
                      <a:pPr algn="l" fontAlgn="b"/>
                      <a:r>
                        <a:rPr lang="en-US" sz="1200" u="none" strike="noStrike">
                          <a:effectLst/>
                        </a:rPr>
                        <a:t>Sum LD</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387</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286</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230</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212</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191</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186</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177</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-54.26</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-4.84</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b="1" i="0" u="none" strike="noStrike" dirty="0" smtClean="0">
                          <a:solidFill>
                            <a:srgbClr val="000000"/>
                          </a:solidFill>
                          <a:effectLst/>
                          <a:latin typeface="Century Gothic"/>
                        </a:rPr>
                        <a:t>PR</a:t>
                      </a:r>
                      <a:endParaRPr lang="en-US" sz="1200" b="1" i="0" u="none" strike="noStrike" dirty="0">
                        <a:solidFill>
                          <a:srgbClr val="000000"/>
                        </a:solidFill>
                        <a:effectLst/>
                        <a:latin typeface="Century Gothic"/>
                      </a:endParaRPr>
                    </a:p>
                  </a:txBody>
                  <a:tcPr marL="7026" marR="7026" marT="7026"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6831469"/>
              </p:ext>
            </p:extLst>
          </p:nvPr>
        </p:nvGraphicFramePr>
        <p:xfrm>
          <a:off x="762000" y="4343400"/>
          <a:ext cx="8229598" cy="1371600"/>
        </p:xfrm>
        <a:graphic>
          <a:graphicData uri="http://schemas.openxmlformats.org/drawingml/2006/table">
            <a:tbl>
              <a:tblPr>
                <a:tableStyleId>{5C22544A-7EE6-4342-B048-85BDC9FD1C3A}</a:tableStyleId>
              </a:tblPr>
              <a:tblGrid>
                <a:gridCol w="580999"/>
                <a:gridCol w="568742"/>
                <a:gridCol w="735442"/>
                <a:gridCol w="735442"/>
                <a:gridCol w="735442"/>
                <a:gridCol w="735442"/>
                <a:gridCol w="735442"/>
                <a:gridCol w="735442"/>
                <a:gridCol w="745249"/>
                <a:gridCol w="960978"/>
                <a:gridCol w="960978"/>
              </a:tblGrid>
              <a:tr h="822960">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V1</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V2</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V3</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V4</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V5</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V6</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previous minimum</a:t>
                      </a:r>
                      <a:endParaRPr lang="en-US" sz="1200" b="0" i="0" u="none" strike="noStrike" dirty="0">
                        <a:solidFill>
                          <a:srgbClr val="000000"/>
                        </a:solidFill>
                        <a:effectLst/>
                        <a:latin typeface="Century Gothic"/>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274320">
                <a:tc>
                  <a:txBody>
                    <a:bodyPr/>
                    <a:lstStyle/>
                    <a:p>
                      <a:pPr algn="l" fontAlgn="b"/>
                      <a:r>
                        <a:rPr lang="en-US" sz="1200" u="none" strike="noStrike">
                          <a:effectLst/>
                        </a:rPr>
                        <a:t>TL1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35</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74320">
                <a:tc>
                  <a:txBody>
                    <a:bodyPr/>
                    <a:lstStyle/>
                    <a:p>
                      <a:pPr algn="l" fontAlgn="b"/>
                      <a:r>
                        <a:rPr lang="en-US" sz="1200" u="none" strike="noStrike">
                          <a:effectLst/>
                        </a:rPr>
                        <a:t>Sum LD</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35</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29</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-57.81</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0.00</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b="1" i="0" u="none" strike="noStrike" dirty="0" smtClean="0">
                          <a:solidFill>
                            <a:srgbClr val="000000"/>
                          </a:solidFill>
                          <a:effectLst/>
                          <a:latin typeface="Century Gothic"/>
                        </a:rPr>
                        <a:t>PR</a:t>
                      </a:r>
                      <a:endParaRPr lang="en-US" sz="1200" b="1" i="0" u="none" strike="noStrike" dirty="0">
                        <a:solidFill>
                          <a:srgbClr val="000000"/>
                        </a:solidFill>
                        <a:effectLst/>
                        <a:latin typeface="Century Gothic"/>
                      </a:endParaRPr>
                    </a:p>
                  </a:txBody>
                  <a:tcPr marL="7026" marR="7026" marT="7026" marB="0" anchor="b"/>
                </a:tc>
              </a:tr>
            </a:tbl>
          </a:graphicData>
        </a:graphic>
      </p:graphicFrame>
    </p:spTree>
    <p:extLst>
      <p:ext uri="{BB962C8B-B14F-4D97-AF65-F5344CB8AC3E}">
        <p14:creationId xmlns:p14="http://schemas.microsoft.com/office/powerpoint/2010/main" val="3450046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152400" y="1143000"/>
            <a:ext cx="8839200" cy="4191001"/>
          </a:xfrm>
        </p:spPr>
        <p:txBody>
          <a:bodyPr>
            <a:normAutofit/>
          </a:bodyPr>
          <a:lstStyle/>
          <a:p>
            <a:r>
              <a:rPr lang="en-IN" dirty="0" smtClean="0"/>
              <a:t>WOCF :this observation is the most conservative when compared to LOCF, BOCF, and </a:t>
            </a:r>
            <a:r>
              <a:rPr lang="en-IN" dirty="0" err="1" smtClean="0"/>
              <a:t>BeOCF</a:t>
            </a:r>
            <a:r>
              <a:rPr lang="en-IN" dirty="0" smtClean="0"/>
              <a:t> since this observation eliminates the chance of positive behaviour of the tumour, that could have been taken into account (which is likely at times if the drug is acting as intended on the tumour size)</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57015175"/>
              </p:ext>
            </p:extLst>
          </p:nvPr>
        </p:nvGraphicFramePr>
        <p:xfrm>
          <a:off x="762000" y="2514600"/>
          <a:ext cx="8001001" cy="1828799"/>
        </p:xfrm>
        <a:graphic>
          <a:graphicData uri="http://schemas.openxmlformats.org/drawingml/2006/table">
            <a:tbl>
              <a:tblPr>
                <a:tableStyleId>{5C22544A-7EE6-4342-B048-85BDC9FD1C3A}</a:tableStyleId>
              </a:tblPr>
              <a:tblGrid>
                <a:gridCol w="564860"/>
                <a:gridCol w="552944"/>
                <a:gridCol w="715014"/>
                <a:gridCol w="715014"/>
                <a:gridCol w="715014"/>
                <a:gridCol w="715014"/>
                <a:gridCol w="715014"/>
                <a:gridCol w="715014"/>
                <a:gridCol w="724547"/>
                <a:gridCol w="934283"/>
                <a:gridCol w="934283"/>
              </a:tblGrid>
              <a:tr h="609599">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Baseline</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V1</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V2</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V3</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V4</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V5</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V6</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previous minimum</a:t>
                      </a:r>
                      <a:endParaRPr lang="en-US" sz="1200" b="0" i="0" u="none" strike="noStrike" dirty="0">
                        <a:solidFill>
                          <a:srgbClr val="000000"/>
                        </a:solidFill>
                        <a:effectLst/>
                        <a:latin typeface="Century Gothic"/>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203200">
                <a:tc>
                  <a:txBody>
                    <a:bodyPr/>
                    <a:lstStyle/>
                    <a:p>
                      <a:pPr algn="l" fontAlgn="b"/>
                      <a:r>
                        <a:rPr lang="en-US" sz="1200" u="none" strike="noStrike">
                          <a:effectLst/>
                        </a:rPr>
                        <a:t>TL1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140</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114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92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85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61</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03200">
                <a:tc>
                  <a:txBody>
                    <a:bodyPr/>
                    <a:lstStyle/>
                    <a:p>
                      <a:pPr algn="l" fontAlgn="b"/>
                      <a:r>
                        <a:rPr lang="en-US" sz="1200" u="none" strike="noStrike">
                          <a:effectLst/>
                        </a:rPr>
                        <a:t>TL2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85</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67</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54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41</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03200">
                <a:tc>
                  <a:txBody>
                    <a:bodyPr/>
                    <a:lstStyle/>
                    <a:p>
                      <a:pPr algn="l" fontAlgn="b"/>
                      <a:r>
                        <a:rPr lang="en-US" sz="1200" u="none" strike="noStrike">
                          <a:effectLst/>
                        </a:rPr>
                        <a:t>TL3</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35</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03200">
                <a:tc>
                  <a:txBody>
                    <a:bodyPr/>
                    <a:lstStyle/>
                    <a:p>
                      <a:pPr algn="l" fontAlgn="b"/>
                      <a:r>
                        <a:rPr lang="en-US" sz="1200" u="none" strike="noStrike">
                          <a:effectLst/>
                        </a:rPr>
                        <a:t>TL4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50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35</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32</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29</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78</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03200">
                <a:tc>
                  <a:txBody>
                    <a:bodyPr/>
                    <a:lstStyle/>
                    <a:p>
                      <a:pPr algn="l" fontAlgn="b"/>
                      <a:r>
                        <a:rPr lang="en-US" sz="1200" u="none" strike="noStrike">
                          <a:effectLst/>
                        </a:rPr>
                        <a:t>TL5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22</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21</a:t>
                      </a:r>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03200">
                <a:tc>
                  <a:txBody>
                    <a:bodyPr/>
                    <a:lstStyle/>
                    <a:p>
                      <a:pPr algn="l" fontAlgn="b"/>
                      <a:r>
                        <a:rPr lang="en-US" sz="1200" u="none" strike="noStrike">
                          <a:effectLst/>
                        </a:rPr>
                        <a:t>Sum LD</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387</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286</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230</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212</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191</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186</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265</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-31.52</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42.47</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b="1" i="0" u="none" strike="noStrike" dirty="0" smtClean="0">
                          <a:solidFill>
                            <a:srgbClr val="000000"/>
                          </a:solidFill>
                          <a:effectLst/>
                          <a:latin typeface="Century Gothic"/>
                        </a:rPr>
                        <a:t>PD</a:t>
                      </a:r>
                      <a:endParaRPr lang="en-US" sz="1200" b="1" i="0" u="none" strike="noStrike" dirty="0">
                        <a:solidFill>
                          <a:srgbClr val="000000"/>
                        </a:solidFill>
                        <a:effectLst/>
                        <a:latin typeface="Century Gothic"/>
                      </a:endParaRPr>
                    </a:p>
                  </a:txBody>
                  <a:tcPr marL="7026" marR="7026" marT="7026"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78701221"/>
              </p:ext>
            </p:extLst>
          </p:nvPr>
        </p:nvGraphicFramePr>
        <p:xfrm>
          <a:off x="762000" y="4572000"/>
          <a:ext cx="8001001" cy="1142999"/>
        </p:xfrm>
        <a:graphic>
          <a:graphicData uri="http://schemas.openxmlformats.org/drawingml/2006/table">
            <a:tbl>
              <a:tblPr>
                <a:tableStyleId>{5C22544A-7EE6-4342-B048-85BDC9FD1C3A}</a:tableStyleId>
              </a:tblPr>
              <a:tblGrid>
                <a:gridCol w="564860"/>
                <a:gridCol w="552944"/>
                <a:gridCol w="715014"/>
                <a:gridCol w="715014"/>
                <a:gridCol w="715014"/>
                <a:gridCol w="715014"/>
                <a:gridCol w="715014"/>
                <a:gridCol w="715014"/>
                <a:gridCol w="724547"/>
                <a:gridCol w="934283"/>
                <a:gridCol w="934283"/>
              </a:tblGrid>
              <a:tr h="685799">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V1</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V2</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V3</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V4</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V5</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V6</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previous minimum</a:t>
                      </a:r>
                      <a:endParaRPr lang="en-US" sz="1200" b="0" i="0" u="none" strike="noStrike" dirty="0">
                        <a:solidFill>
                          <a:srgbClr val="000000"/>
                        </a:solidFill>
                        <a:effectLst/>
                        <a:latin typeface="Century Gothic"/>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228600">
                <a:tc>
                  <a:txBody>
                    <a:bodyPr/>
                    <a:lstStyle/>
                    <a:p>
                      <a:pPr algn="l" fontAlgn="b"/>
                      <a:r>
                        <a:rPr lang="en-US" sz="1200" u="none" strike="noStrike">
                          <a:effectLst/>
                        </a:rPr>
                        <a:t>TL1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64</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35</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228600">
                <a:tc>
                  <a:txBody>
                    <a:bodyPr/>
                    <a:lstStyle/>
                    <a:p>
                      <a:pPr algn="l" fontAlgn="b"/>
                      <a:r>
                        <a:rPr lang="en-US" sz="1200" u="none" strike="noStrike">
                          <a:effectLst/>
                        </a:rPr>
                        <a:t>Sum LD</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35</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29</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64</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0.00</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137.04</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b="1" i="0" u="none" strike="noStrike" dirty="0" smtClean="0">
                          <a:solidFill>
                            <a:srgbClr val="000000"/>
                          </a:solidFill>
                          <a:effectLst/>
                          <a:latin typeface="Century Gothic"/>
                        </a:rPr>
                        <a:t>PD</a:t>
                      </a:r>
                      <a:endParaRPr lang="en-US" sz="1200" b="1" i="0" u="none" strike="noStrike" dirty="0">
                        <a:solidFill>
                          <a:srgbClr val="000000"/>
                        </a:solidFill>
                        <a:effectLst/>
                        <a:latin typeface="Century Gothic"/>
                      </a:endParaRPr>
                    </a:p>
                  </a:txBody>
                  <a:tcPr marL="7026" marR="7026" marT="7026" marB="0" anchor="b"/>
                </a:tc>
              </a:tr>
            </a:tbl>
          </a:graphicData>
        </a:graphic>
      </p:graphicFrame>
    </p:spTree>
    <p:extLst>
      <p:ext uri="{BB962C8B-B14F-4D97-AF65-F5344CB8AC3E}">
        <p14:creationId xmlns:p14="http://schemas.microsoft.com/office/powerpoint/2010/main" val="262030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399"/>
            <a:ext cx="7772400" cy="4114801"/>
          </a:xfrm>
        </p:spPr>
        <p:txBody>
          <a:bodyPr>
            <a:normAutofit/>
          </a:bodyPr>
          <a:lstStyle/>
          <a:p>
            <a:r>
              <a:rPr lang="en-IN" dirty="0" smtClean="0"/>
              <a:t>Scaling Method:  for the visit having missing lesion diameters, the sum of diameters can be scaled up (based on the sizes at the nadir visit) to give an estimated sum of diameters. This can be used in calculations. This is equivalent to comparing the visit sum of diameters of the non-missing lesions to the nadir sum of diameters excluding the lesions with missing measurements.</a:t>
            </a:r>
          </a:p>
          <a:p>
            <a:r>
              <a:rPr lang="en-IN" dirty="0" smtClean="0"/>
              <a:t>Scale up as follows to give an estimated TL sum :</a:t>
            </a:r>
          </a:p>
          <a:p>
            <a:pPr>
              <a:buNone/>
            </a:pPr>
            <a:r>
              <a:rPr lang="en-US" dirty="0" smtClean="0"/>
              <a:t>	(Sum of  FU visit having missing lesion / Sum of nadir excluding the missing lesion at FU visit) * Nadir visit sum of diameters  </a:t>
            </a:r>
            <a:endParaRPr lang="en-IN" dirty="0" smtClean="0"/>
          </a:p>
          <a:p>
            <a:endParaRPr lang="en-IN" dirty="0" smtClean="0"/>
          </a:p>
          <a:p>
            <a:endParaRPr lang="en-IN" dirty="0"/>
          </a:p>
        </p:txBody>
      </p:sp>
    </p:spTree>
    <p:extLst>
      <p:ext uri="{BB962C8B-B14F-4D97-AF65-F5344CB8AC3E}">
        <p14:creationId xmlns:p14="http://schemas.microsoft.com/office/powerpoint/2010/main" val="2050779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89048053"/>
              </p:ext>
            </p:extLst>
          </p:nvPr>
        </p:nvGraphicFramePr>
        <p:xfrm>
          <a:off x="457200" y="685798"/>
          <a:ext cx="8305806" cy="2743205"/>
        </p:xfrm>
        <a:graphic>
          <a:graphicData uri="http://schemas.openxmlformats.org/drawingml/2006/table">
            <a:tbl>
              <a:tblPr>
                <a:tableStyleId>{5C22544A-7EE6-4342-B048-85BDC9FD1C3A}</a:tableStyleId>
              </a:tblPr>
              <a:tblGrid>
                <a:gridCol w="586378"/>
                <a:gridCol w="574009"/>
                <a:gridCol w="742253"/>
                <a:gridCol w="742253"/>
                <a:gridCol w="742253"/>
                <a:gridCol w="742253"/>
                <a:gridCol w="742253"/>
                <a:gridCol w="742253"/>
                <a:gridCol w="752149"/>
                <a:gridCol w="969876"/>
                <a:gridCol w="969876"/>
              </a:tblGrid>
              <a:tr h="914399">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V1</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V2</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V3</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V4</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V5</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V6</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previous minimum</a:t>
                      </a:r>
                      <a:endParaRPr lang="en-US" sz="1200" b="0" i="0" u="none" strike="noStrike" dirty="0">
                        <a:solidFill>
                          <a:srgbClr val="000000"/>
                        </a:solidFill>
                        <a:effectLst/>
                        <a:latin typeface="Century Gothic"/>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304801">
                <a:tc>
                  <a:txBody>
                    <a:bodyPr/>
                    <a:lstStyle/>
                    <a:p>
                      <a:pPr algn="l" fontAlgn="b"/>
                      <a:r>
                        <a:rPr lang="en-US" sz="1200" u="none" strike="noStrike">
                          <a:effectLst/>
                        </a:rPr>
                        <a:t>TL1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140</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114</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92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85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61</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304801">
                <a:tc>
                  <a:txBody>
                    <a:bodyPr/>
                    <a:lstStyle/>
                    <a:p>
                      <a:pPr algn="l" fontAlgn="b"/>
                      <a:r>
                        <a:rPr lang="en-US" sz="1200" u="none" strike="noStrike">
                          <a:effectLst/>
                        </a:rPr>
                        <a:t>TL2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85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67</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54</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48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41</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304801">
                <a:tc>
                  <a:txBody>
                    <a:bodyPr/>
                    <a:lstStyle/>
                    <a:p>
                      <a:pPr algn="l" fontAlgn="b"/>
                      <a:r>
                        <a:rPr lang="en-US" sz="1200" u="none" strike="noStrike">
                          <a:effectLst/>
                        </a:rPr>
                        <a:t>TL3</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29</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304801">
                <a:tc>
                  <a:txBody>
                    <a:bodyPr/>
                    <a:lstStyle/>
                    <a:p>
                      <a:pPr algn="l" fontAlgn="b"/>
                      <a:r>
                        <a:rPr lang="en-US" sz="1200" u="none" strike="noStrike">
                          <a:effectLst/>
                        </a:rPr>
                        <a:t>TL4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78</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35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29</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a:effectLst/>
                        </a:rPr>
                        <a:t>27</a:t>
                      </a:r>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304801">
                <a:tc>
                  <a:txBody>
                    <a:bodyPr/>
                    <a:lstStyle/>
                    <a:p>
                      <a:pPr algn="l" fontAlgn="b"/>
                      <a:r>
                        <a:rPr lang="en-US" sz="1200" u="none" strike="noStrike">
                          <a:effectLst/>
                        </a:rPr>
                        <a:t>TL5</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20</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19</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22</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21</a:t>
                      </a:r>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304801">
                <a:tc>
                  <a:txBody>
                    <a:bodyPr/>
                    <a:lstStyle/>
                    <a:p>
                      <a:pPr algn="l" fontAlgn="b"/>
                      <a:r>
                        <a:rPr lang="en-US" sz="1200" u="none" strike="noStrike">
                          <a:effectLst/>
                        </a:rPr>
                        <a:t>Sum LD</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387</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286</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230</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212</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191</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186</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175.98</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-54.53</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-5.38</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b="1" i="0" u="none" strike="noStrike" dirty="0" smtClean="0">
                          <a:solidFill>
                            <a:srgbClr val="000000"/>
                          </a:solidFill>
                          <a:effectLst/>
                          <a:latin typeface="Century Gothic"/>
                        </a:rPr>
                        <a:t>PR</a:t>
                      </a:r>
                      <a:endParaRPr lang="en-US" sz="1200" b="1" i="0" u="none" strike="noStrike" dirty="0">
                        <a:solidFill>
                          <a:srgbClr val="000000"/>
                        </a:solidFill>
                        <a:effectLst/>
                        <a:latin typeface="Century Gothic"/>
                      </a:endParaRPr>
                    </a:p>
                  </a:txBody>
                  <a:tcPr marL="7026" marR="7026" marT="7026"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4233070"/>
              </p:ext>
            </p:extLst>
          </p:nvPr>
        </p:nvGraphicFramePr>
        <p:xfrm>
          <a:off x="457200" y="3733800"/>
          <a:ext cx="8305806" cy="1752599"/>
        </p:xfrm>
        <a:graphic>
          <a:graphicData uri="http://schemas.openxmlformats.org/drawingml/2006/table">
            <a:tbl>
              <a:tblPr>
                <a:tableStyleId>{5C22544A-7EE6-4342-B048-85BDC9FD1C3A}</a:tableStyleId>
              </a:tblPr>
              <a:tblGrid>
                <a:gridCol w="586378"/>
                <a:gridCol w="574009"/>
                <a:gridCol w="742253"/>
                <a:gridCol w="742253"/>
                <a:gridCol w="742253"/>
                <a:gridCol w="742253"/>
                <a:gridCol w="742253"/>
                <a:gridCol w="742253"/>
                <a:gridCol w="752149"/>
                <a:gridCol w="969876"/>
                <a:gridCol w="969876"/>
              </a:tblGrid>
              <a:tr h="1051559">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V1</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V2</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a:effectLst/>
                        </a:rPr>
                        <a:t>Follow up V3</a:t>
                      </a:r>
                      <a:endParaRPr lang="en-US" sz="1200" b="0" i="0" u="none" strike="noStrike">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V4</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V5</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Follow up V6</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baseline</a:t>
                      </a:r>
                      <a:endParaRPr lang="en-US" sz="1200" b="0"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a:effectLst/>
                        </a:rPr>
                        <a:t>% change from previous minimum</a:t>
                      </a:r>
                      <a:endParaRPr lang="en-US" sz="1200" b="0" i="0" u="none" strike="noStrike" dirty="0">
                        <a:solidFill>
                          <a:srgbClr val="000000"/>
                        </a:solidFill>
                        <a:effectLst/>
                        <a:latin typeface="Century Gothic"/>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txBody>
                  <a:tcPr marL="7026" marR="7026" marT="7026" marB="0" anchor="b"/>
                </a:tc>
              </a:tr>
              <a:tr h="350520">
                <a:tc>
                  <a:txBody>
                    <a:bodyPr/>
                    <a:lstStyle/>
                    <a:p>
                      <a:pPr algn="l" fontAlgn="b"/>
                      <a:r>
                        <a:rPr lang="en-US" sz="1200" u="none" strike="noStrike">
                          <a:effectLst/>
                        </a:rPr>
                        <a:t>TL1</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0"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35</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28</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0"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29</a:t>
                      </a:r>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c>
                  <a:txBody>
                    <a:bodyPr/>
                    <a:lstStyle/>
                    <a:p>
                      <a:pPr algn="l" fontAlgn="b"/>
                      <a:endParaRPr lang="en-US" sz="1200" b="0" i="0" u="none" strike="noStrike" dirty="0">
                        <a:solidFill>
                          <a:srgbClr val="000000"/>
                        </a:solidFill>
                        <a:effectLst/>
                        <a:latin typeface="Century Gothic"/>
                      </a:endParaRPr>
                    </a:p>
                  </a:txBody>
                  <a:tcPr marL="7026" marR="7026" marT="7026" marB="0" anchor="b"/>
                </a:tc>
              </a:tr>
              <a:tr h="350520">
                <a:tc>
                  <a:txBody>
                    <a:bodyPr/>
                    <a:lstStyle/>
                    <a:p>
                      <a:pPr algn="l" fontAlgn="b"/>
                      <a:r>
                        <a:rPr lang="en-US" sz="1200" u="none" strike="noStrike">
                          <a:effectLst/>
                        </a:rPr>
                        <a:t>Sum LD</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64</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35</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a:effectLst/>
                        </a:rPr>
                        <a:t>28</a:t>
                      </a:r>
                      <a:endParaRPr lang="en-US" sz="1200" b="1" i="0" u="none" strike="noStrike">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27</a:t>
                      </a:r>
                      <a:endParaRPr lang="en-US" sz="1200" b="1" i="0" u="none" strike="noStrike" dirty="0">
                        <a:solidFill>
                          <a:srgbClr val="000000"/>
                        </a:solidFill>
                        <a:effectLst/>
                        <a:latin typeface="Century Gothic"/>
                      </a:endParaRPr>
                    </a:p>
                  </a:txBody>
                  <a:tcPr marL="7026" marR="7026" marT="7026" marB="0" anchor="b"/>
                </a:tc>
                <a:tc>
                  <a:txBody>
                    <a:bodyPr/>
                    <a:lstStyle/>
                    <a:p>
                      <a:pPr algn="r" fontAlgn="b"/>
                      <a:r>
                        <a:rPr lang="en-US" sz="1200" u="none" strike="noStrike" dirty="0">
                          <a:effectLst/>
                        </a:rPr>
                        <a:t>29</a:t>
                      </a:r>
                      <a:endParaRPr lang="en-US" sz="1200" b="1"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smtClean="0">
                          <a:effectLst/>
                        </a:rPr>
                        <a:t>.</a:t>
                      </a:r>
                      <a:endParaRPr lang="en-US" sz="1200" b="1" i="0" u="none" strike="noStrike" dirty="0">
                        <a:solidFill>
                          <a:srgbClr val="000000"/>
                        </a:solidFill>
                        <a:effectLst/>
                        <a:latin typeface="Century Gothic"/>
                      </a:endParaRPr>
                    </a:p>
                  </a:txBody>
                  <a:tcPr marL="7026" marR="7026" marT="7026" marB="0" anchor="b"/>
                </a:tc>
                <a:tc>
                  <a:txBody>
                    <a:bodyPr/>
                    <a:lstStyle/>
                    <a:p>
                      <a:pPr algn="l" fontAlgn="b"/>
                      <a:r>
                        <a:rPr lang="en-US" sz="1200" b="1" i="0" u="none" strike="noStrike" dirty="0" smtClean="0">
                          <a:solidFill>
                            <a:srgbClr val="000000"/>
                          </a:solidFill>
                          <a:effectLst/>
                          <a:latin typeface="Century Gothic"/>
                        </a:rPr>
                        <a:t>NE</a:t>
                      </a:r>
                      <a:endParaRPr lang="en-US" sz="1200" b="1" i="0" u="none" strike="noStrike" dirty="0">
                        <a:solidFill>
                          <a:srgbClr val="000000"/>
                        </a:solidFill>
                        <a:effectLst/>
                        <a:latin typeface="Century Gothic"/>
                      </a:endParaRPr>
                    </a:p>
                  </a:txBody>
                  <a:tcPr marL="7026" marR="7026" marT="7026" marB="0" anchor="b"/>
                </a:tc>
                <a:tc>
                  <a:txBody>
                    <a:bodyPr/>
                    <a:lstStyle/>
                    <a:p>
                      <a:pPr algn="l" fontAlgn="b"/>
                      <a:r>
                        <a:rPr lang="en-US" sz="1200" u="none" strike="noStrike" dirty="0" smtClean="0">
                          <a:effectLst/>
                        </a:rPr>
                        <a:t>NE</a:t>
                      </a:r>
                      <a:endParaRPr lang="en-US" sz="1200" b="1" i="0" u="none" strike="noStrike" dirty="0">
                        <a:solidFill>
                          <a:srgbClr val="000000"/>
                        </a:solidFill>
                        <a:effectLst/>
                        <a:latin typeface="Century Gothic"/>
                      </a:endParaRPr>
                    </a:p>
                  </a:txBody>
                  <a:tcPr marL="7026" marR="7026" marT="7026" marB="0" anchor="b"/>
                </a:tc>
                <a:tc>
                  <a:txBody>
                    <a:bodyPr/>
                    <a:lstStyle/>
                    <a:p>
                      <a:pPr algn="l" fontAlgn="b"/>
                      <a:r>
                        <a:rPr lang="en-US" sz="1200" b="1" i="0" u="none" strike="noStrike" dirty="0" smtClean="0">
                          <a:solidFill>
                            <a:srgbClr val="000000"/>
                          </a:solidFill>
                          <a:effectLst/>
                          <a:latin typeface="Century Gothic"/>
                        </a:rPr>
                        <a:t>NE</a:t>
                      </a:r>
                      <a:endParaRPr lang="en-US" sz="1200" b="1" i="0" u="none" strike="noStrike" dirty="0">
                        <a:solidFill>
                          <a:srgbClr val="000000"/>
                        </a:solidFill>
                        <a:effectLst/>
                        <a:latin typeface="Century Gothic"/>
                      </a:endParaRPr>
                    </a:p>
                  </a:txBody>
                  <a:tcPr marL="7026" marR="7026" marT="7026" marB="0" anchor="b"/>
                </a:tc>
              </a:tr>
            </a:tbl>
          </a:graphicData>
        </a:graphic>
      </p:graphicFrame>
    </p:spTree>
    <p:extLst>
      <p:ext uri="{BB962C8B-B14F-4D97-AF65-F5344CB8AC3E}">
        <p14:creationId xmlns:p14="http://schemas.microsoft.com/office/powerpoint/2010/main" val="2598656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Comparison of alternative aspects/methods</a:t>
            </a:r>
            <a:endParaRPr lang="en-IN" dirty="0"/>
          </a:p>
        </p:txBody>
      </p:sp>
      <p:sp>
        <p:nvSpPr>
          <p:cNvPr id="3" name="Content Placeholder 2"/>
          <p:cNvSpPr>
            <a:spLocks noGrp="1"/>
          </p:cNvSpPr>
          <p:nvPr>
            <p:ph idx="1"/>
          </p:nvPr>
        </p:nvSpPr>
        <p:spPr>
          <a:xfrm>
            <a:off x="152400" y="1447800"/>
            <a:ext cx="8763000" cy="3886201"/>
          </a:xfrm>
        </p:spPr>
        <p:txBody>
          <a:bodyPr>
            <a:normAutofit/>
          </a:bodyPr>
          <a:lstStyle/>
          <a:p>
            <a:r>
              <a:rPr lang="en-US" dirty="0" smtClean="0"/>
              <a:t>We can note the following from the performed assessments:-</a:t>
            </a:r>
          </a:p>
          <a:p>
            <a:r>
              <a:rPr lang="en-US" dirty="0" smtClean="0"/>
              <a:t>For multiple lesions:</a:t>
            </a:r>
          </a:p>
          <a:p>
            <a:pPr>
              <a:buNone/>
            </a:pPr>
            <a:r>
              <a:rPr lang="en-US" dirty="0" smtClean="0"/>
              <a:t> </a:t>
            </a:r>
          </a:p>
          <a:p>
            <a:endParaRPr lang="en-US" dirty="0" smtClean="0"/>
          </a:p>
          <a:p>
            <a:endParaRPr lang="en-US" dirty="0" smtClean="0"/>
          </a:p>
          <a:p>
            <a:endParaRPr lang="en-US" dirty="0" smtClean="0"/>
          </a:p>
          <a:p>
            <a:endParaRPr lang="en-US" dirty="0" smtClean="0"/>
          </a:p>
          <a:p>
            <a:r>
              <a:rPr lang="en-US" dirty="0" smtClean="0"/>
              <a:t>For single lesion:</a:t>
            </a:r>
          </a:p>
          <a:p>
            <a:endParaRPr lang="en-US" dirty="0" smtClean="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137589762"/>
              </p:ext>
            </p:extLst>
          </p:nvPr>
        </p:nvGraphicFramePr>
        <p:xfrm>
          <a:off x="762000" y="2438400"/>
          <a:ext cx="7086600" cy="1676400"/>
        </p:xfrm>
        <a:graphic>
          <a:graphicData uri="http://schemas.openxmlformats.org/drawingml/2006/table">
            <a:tbl>
              <a:tblPr/>
              <a:tblGrid>
                <a:gridCol w="1594807"/>
                <a:gridCol w="1800588"/>
                <a:gridCol w="2482239"/>
                <a:gridCol w="1208966"/>
              </a:tblGrid>
              <a:tr h="279400">
                <a:tc>
                  <a:txBody>
                    <a:bodyPr/>
                    <a:lstStyle/>
                    <a:p>
                      <a:pPr algn="ctr" fontAlgn="b"/>
                      <a:r>
                        <a:rPr lang="en-IN" sz="1000" b="0" i="0" u="none" strike="noStrike" dirty="0">
                          <a:solidFill>
                            <a:srgbClr val="000000"/>
                          </a:solidFill>
                          <a:latin typeface="Century Gothic"/>
                        </a:rPr>
                        <a:t>Method of estimation</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 change from baseline</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 change from previous minimum</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TL visit Response</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ctr" fontAlgn="b"/>
                      <a:r>
                        <a:rPr lang="en-IN" sz="1000" b="0" i="0" u="none" strike="noStrike">
                          <a:solidFill>
                            <a:srgbClr val="000000"/>
                          </a:solidFill>
                          <a:latin typeface="Century Gothic"/>
                        </a:rPr>
                        <a:t>LOCF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1000" b="0" i="0" u="none" strike="noStrike">
                          <a:solidFill>
                            <a:srgbClr val="000000"/>
                          </a:solidFill>
                          <a:latin typeface="Century Gothic"/>
                        </a:rPr>
                        <a:t>-53.75</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1000" b="0" i="0" u="none" strike="noStrike">
                          <a:solidFill>
                            <a:srgbClr val="000000"/>
                          </a:solidFill>
                          <a:latin typeface="Century Gothic"/>
                        </a:rPr>
                        <a:t>-3.76</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1000" b="0" i="0" u="none" strike="noStrike">
                          <a:solidFill>
                            <a:srgbClr val="000000"/>
                          </a:solidFill>
                          <a:latin typeface="Century Gothic"/>
                        </a:rPr>
                        <a:t>PR</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79400">
                <a:tc>
                  <a:txBody>
                    <a:bodyPr/>
                    <a:lstStyle/>
                    <a:p>
                      <a:pPr algn="ctr" fontAlgn="b"/>
                      <a:r>
                        <a:rPr lang="en-IN" sz="1000" b="0" i="0" u="none" strike="noStrike">
                          <a:solidFill>
                            <a:srgbClr val="000000"/>
                          </a:solidFill>
                          <a:latin typeface="Century Gothic"/>
                        </a:rPr>
                        <a:t>BOCF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dirty="0">
                          <a:solidFill>
                            <a:srgbClr val="000000"/>
                          </a:solidFill>
                          <a:latin typeface="Century Gothic"/>
                        </a:rPr>
                        <a:t>-31.52</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42.47</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PD</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79400">
                <a:tc>
                  <a:txBody>
                    <a:bodyPr/>
                    <a:lstStyle/>
                    <a:p>
                      <a:pPr algn="ctr" fontAlgn="b"/>
                      <a:r>
                        <a:rPr lang="en-IN" sz="1000" b="0" i="0" u="none" strike="noStrike">
                          <a:solidFill>
                            <a:srgbClr val="000000"/>
                          </a:solidFill>
                          <a:latin typeface="Century Gothic"/>
                        </a:rPr>
                        <a:t>BeOCF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-54.26</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-4.84</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PR</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79400">
                <a:tc>
                  <a:txBody>
                    <a:bodyPr/>
                    <a:lstStyle/>
                    <a:p>
                      <a:pPr algn="ctr" fontAlgn="b"/>
                      <a:r>
                        <a:rPr lang="en-IN" sz="1000" b="0" i="0" u="none" strike="noStrike" dirty="0">
                          <a:solidFill>
                            <a:srgbClr val="000000"/>
                          </a:solidFill>
                          <a:latin typeface="Century Gothic"/>
                        </a:rPr>
                        <a:t>WOCF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-31.52</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42.47</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PD</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79400">
                <a:tc>
                  <a:txBody>
                    <a:bodyPr/>
                    <a:lstStyle/>
                    <a:p>
                      <a:pPr algn="ctr" fontAlgn="b"/>
                      <a:r>
                        <a:rPr lang="en-IN" sz="1000" b="0" i="0" u="none" strike="noStrike">
                          <a:solidFill>
                            <a:srgbClr val="000000"/>
                          </a:solidFill>
                          <a:latin typeface="Century Gothic"/>
                        </a:rPr>
                        <a:t>Scaling Method</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-54.53</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-5.38</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latin typeface="Century Gothic"/>
                        </a:rPr>
                        <a:t>PR</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93321211"/>
              </p:ext>
            </p:extLst>
          </p:nvPr>
        </p:nvGraphicFramePr>
        <p:xfrm>
          <a:off x="914400" y="4876800"/>
          <a:ext cx="7010401" cy="1704888"/>
        </p:xfrm>
        <a:graphic>
          <a:graphicData uri="http://schemas.openxmlformats.org/drawingml/2006/table">
            <a:tbl>
              <a:tblPr/>
              <a:tblGrid>
                <a:gridCol w="1577659"/>
                <a:gridCol w="1781227"/>
                <a:gridCol w="2455548"/>
                <a:gridCol w="1195967"/>
              </a:tblGrid>
              <a:tr h="284148">
                <a:tc>
                  <a:txBody>
                    <a:bodyPr/>
                    <a:lstStyle/>
                    <a:p>
                      <a:pPr algn="ctr" fontAlgn="b"/>
                      <a:r>
                        <a:rPr lang="en-IN" sz="1000" b="0" i="0" u="none" strike="noStrike" dirty="0">
                          <a:solidFill>
                            <a:srgbClr val="000000"/>
                          </a:solidFill>
                          <a:latin typeface="Century Gothic"/>
                        </a:rPr>
                        <a:t>Method of estimation</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 change from baseline</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 change from previous minimum</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TL visit Response</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148">
                <a:tc>
                  <a:txBody>
                    <a:bodyPr/>
                    <a:lstStyle/>
                    <a:p>
                      <a:pPr algn="ctr" fontAlgn="b"/>
                      <a:r>
                        <a:rPr lang="en-IN" sz="1000" b="0" i="0" u="none" strike="noStrike">
                          <a:solidFill>
                            <a:srgbClr val="000000"/>
                          </a:solidFill>
                          <a:latin typeface="Century Gothic"/>
                        </a:rPr>
                        <a:t>LOCF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1000" b="0" i="0" u="none" strike="noStrike">
                          <a:solidFill>
                            <a:srgbClr val="000000"/>
                          </a:solidFill>
                          <a:latin typeface="Century Gothic"/>
                        </a:rPr>
                        <a:t>-54.69</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1000" b="0" i="0" u="none" strike="noStrike">
                          <a:solidFill>
                            <a:srgbClr val="000000"/>
                          </a:solidFill>
                          <a:latin typeface="Century Gothic"/>
                        </a:rPr>
                        <a:t>7.41</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1000" b="0" i="0" u="none" strike="noStrike">
                          <a:solidFill>
                            <a:srgbClr val="000000"/>
                          </a:solidFill>
                          <a:latin typeface="Century Gothic"/>
                        </a:rPr>
                        <a:t>PR</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84148">
                <a:tc>
                  <a:txBody>
                    <a:bodyPr/>
                    <a:lstStyle/>
                    <a:p>
                      <a:pPr algn="ctr" fontAlgn="b"/>
                      <a:r>
                        <a:rPr lang="en-IN" sz="1000" b="0" i="0" u="none" strike="noStrike" dirty="0">
                          <a:solidFill>
                            <a:srgbClr val="000000"/>
                          </a:solidFill>
                          <a:latin typeface="Century Gothic"/>
                        </a:rPr>
                        <a:t>BOCF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0.00</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137.04</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PD</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4148">
                <a:tc>
                  <a:txBody>
                    <a:bodyPr/>
                    <a:lstStyle/>
                    <a:p>
                      <a:pPr algn="ctr" fontAlgn="b"/>
                      <a:r>
                        <a:rPr lang="en-IN" sz="1000" b="0" i="0" u="none" strike="noStrike">
                          <a:solidFill>
                            <a:srgbClr val="000000"/>
                          </a:solidFill>
                          <a:latin typeface="Century Gothic"/>
                        </a:rPr>
                        <a:t>BeOCF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-57.81</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0.00</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PR</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4148">
                <a:tc>
                  <a:txBody>
                    <a:bodyPr/>
                    <a:lstStyle/>
                    <a:p>
                      <a:pPr algn="ctr" fontAlgn="b"/>
                      <a:r>
                        <a:rPr lang="en-IN" sz="1000" b="0" i="0" u="none" strike="noStrike">
                          <a:solidFill>
                            <a:srgbClr val="000000"/>
                          </a:solidFill>
                          <a:latin typeface="Century Gothic"/>
                        </a:rPr>
                        <a:t>WOCF</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0.00</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137.04</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000" b="0" i="0" u="none" strike="noStrike">
                          <a:solidFill>
                            <a:srgbClr val="000000"/>
                          </a:solidFill>
                          <a:latin typeface="Century Gothic"/>
                        </a:rPr>
                        <a:t>PD</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4148">
                <a:tc>
                  <a:txBody>
                    <a:bodyPr/>
                    <a:lstStyle/>
                    <a:p>
                      <a:pPr algn="ctr" fontAlgn="b"/>
                      <a:r>
                        <a:rPr lang="en-IN" sz="1000" b="0" i="0" u="none" strike="noStrike">
                          <a:solidFill>
                            <a:srgbClr val="000000"/>
                          </a:solidFill>
                          <a:latin typeface="Century Gothic"/>
                        </a:rPr>
                        <a:t>Scaling Method</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latin typeface="Century Gothic"/>
                        </a:rPr>
                        <a:t>.</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latin typeface="Century Gothic"/>
                        </a:rPr>
                        <a:t>.</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latin typeface="Century Gothic"/>
                        </a:rPr>
                        <a:t>NE</a:t>
                      </a:r>
                    </a:p>
                  </a:txBody>
                  <a:tcPr marL="8298" marR="8298" marT="8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243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Content Placeholder 2"/>
          <p:cNvSpPr>
            <a:spLocks noGrp="1"/>
          </p:cNvSpPr>
          <p:nvPr>
            <p:ph idx="1"/>
          </p:nvPr>
        </p:nvSpPr>
        <p:spPr/>
        <p:txBody>
          <a:bodyPr/>
          <a:lstStyle/>
          <a:p>
            <a:pPr lvl="0"/>
            <a:r>
              <a:rPr lang="en-IN" dirty="0" smtClean="0"/>
              <a:t>We do not recommend CR to be TL response for visits where there is missing data. Only PR, SD or PD (or NE) could be assigned as the TL visit response in these cases after imputation.</a:t>
            </a:r>
          </a:p>
          <a:p>
            <a:pPr lvl="0"/>
            <a:endParaRPr lang="en-IN" dirty="0" smtClean="0"/>
          </a:p>
          <a:p>
            <a:pPr lvl="0"/>
            <a:r>
              <a:rPr lang="en-IN" dirty="0" smtClean="0"/>
              <a:t>These methods are only proposed ones. They have not yet been accepted by the regulatory authorities. If agreed, these methods can be taken up for further discussions with the regulatory bodies using them as a case study in the non-registration trials.</a:t>
            </a:r>
          </a:p>
          <a:p>
            <a:endParaRPr lang="en-IN" dirty="0"/>
          </a:p>
        </p:txBody>
      </p:sp>
    </p:spTree>
    <p:extLst>
      <p:ext uri="{BB962C8B-B14F-4D97-AF65-F5344CB8AC3E}">
        <p14:creationId xmlns:p14="http://schemas.microsoft.com/office/powerpoint/2010/main" val="250312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9" descr="Macintosh HD:Users:jasonfeuilly:Desktop:new_ppt_1.26:cogcom2009_ppt_bkgrndimage.jpg"/>
          <p:cNvPicPr>
            <a:picLocks noChangeAspect="1" noChangeArrowheads="1"/>
          </p:cNvPicPr>
          <p:nvPr/>
        </p:nvPicPr>
        <p:blipFill>
          <a:blip r:embed="rId3" cstate="print"/>
          <a:srcRect/>
          <a:stretch>
            <a:fillRect/>
          </a:stretch>
        </p:blipFill>
        <p:spPr bwMode="auto">
          <a:xfrm>
            <a:off x="4429124" y="1590114"/>
            <a:ext cx="3813175" cy="3273425"/>
          </a:xfrm>
          <a:prstGeom prst="rect">
            <a:avLst/>
          </a:prstGeom>
          <a:noFill/>
          <a:ln w="9525">
            <a:noFill/>
            <a:miter lim="800000"/>
            <a:headEnd/>
            <a:tailEnd/>
          </a:ln>
        </p:spPr>
      </p:pic>
      <p:sp>
        <p:nvSpPr>
          <p:cNvPr id="2" name="TextBox 1"/>
          <p:cNvSpPr txBox="1"/>
          <p:nvPr/>
        </p:nvSpPr>
        <p:spPr>
          <a:xfrm>
            <a:off x="1295400" y="3124200"/>
            <a:ext cx="2209800" cy="646331"/>
          </a:xfrm>
          <a:prstGeom prst="rect">
            <a:avLst/>
          </a:prstGeom>
          <a:noFill/>
        </p:spPr>
        <p:txBody>
          <a:bodyPr wrap="square" rtlCol="0">
            <a:spAutoFit/>
          </a:bodyPr>
          <a:lstStyle/>
          <a:p>
            <a:r>
              <a:rPr lang="en-US" sz="3600" dirty="0" smtClean="0"/>
              <a:t>Thank You</a:t>
            </a:r>
            <a:endParaRPr lang="en-US" sz="3600" dirty="0"/>
          </a:p>
        </p:txBody>
      </p:sp>
    </p:spTree>
    <p:extLst>
      <p:ext uri="{BB962C8B-B14F-4D97-AF65-F5344CB8AC3E}">
        <p14:creationId xmlns:p14="http://schemas.microsoft.com/office/powerpoint/2010/main" val="37583822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89900" cy="1219200"/>
          </a:xfrm>
        </p:spPr>
        <p:txBody>
          <a:bodyPr>
            <a:normAutofit fontScale="90000"/>
          </a:bodyPr>
          <a:lstStyle/>
          <a:p>
            <a:r>
              <a:rPr lang="en-US" b="1" dirty="0" smtClean="0"/>
              <a:t/>
            </a:r>
            <a:br>
              <a:rPr lang="en-US" b="1" dirty="0" smtClean="0"/>
            </a:br>
            <a:r>
              <a:rPr lang="en-US" b="1" dirty="0" smtClean="0">
                <a:latin typeface="Calibri" pitchFamily="34" charset="0"/>
                <a:cs typeface="Calibri" pitchFamily="34" charset="0"/>
              </a:rPr>
              <a:t>AGENDA:</a:t>
            </a:r>
            <a:br>
              <a:rPr lang="en-US" b="1" dirty="0" smtClean="0">
                <a:latin typeface="Calibri" pitchFamily="34" charset="0"/>
                <a:cs typeface="Calibri" pitchFamily="34" charset="0"/>
              </a:rPr>
            </a:br>
            <a:r>
              <a:rPr lang="en-US" b="1" dirty="0" smtClean="0"/>
              <a:t> </a:t>
            </a:r>
            <a:r>
              <a:rPr lang="en-US" sz="3100" b="1" dirty="0" smtClean="0">
                <a:solidFill>
                  <a:schemeClr val="tx1"/>
                </a:solidFill>
              </a:rPr>
              <a:t/>
            </a:r>
            <a:br>
              <a:rPr lang="en-US" sz="3100" b="1"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a:bodyPr>
          <a:lstStyle/>
          <a:p>
            <a:pPr>
              <a:buClr>
                <a:srgbClr val="7030A0"/>
              </a:buClr>
            </a:pPr>
            <a:r>
              <a:rPr lang="en-US" sz="2800" b="1" dirty="0" smtClean="0">
                <a:latin typeface="Calibri" pitchFamily="34" charset="0"/>
                <a:cs typeface="Calibri" pitchFamily="34" charset="0"/>
              </a:rPr>
              <a:t>RECIST 1.1 – guideline on the missing data </a:t>
            </a:r>
          </a:p>
          <a:p>
            <a:pPr>
              <a:buClr>
                <a:srgbClr val="7030A0"/>
              </a:buClr>
            </a:pPr>
            <a:r>
              <a:rPr lang="en-US" sz="2800" b="1" dirty="0" smtClean="0">
                <a:latin typeface="Calibri" pitchFamily="34" charset="0"/>
                <a:cs typeface="Calibri" pitchFamily="34" charset="0"/>
              </a:rPr>
              <a:t>Missing lesion diameter – Is it really missing?</a:t>
            </a:r>
          </a:p>
          <a:p>
            <a:pPr>
              <a:buClr>
                <a:srgbClr val="7030A0"/>
              </a:buClr>
            </a:pPr>
            <a:r>
              <a:rPr lang="en-US" sz="2800" b="1" dirty="0" smtClean="0">
                <a:latin typeface="Calibri" pitchFamily="34" charset="0"/>
                <a:cs typeface="Calibri" pitchFamily="34" charset="0"/>
              </a:rPr>
              <a:t>Results of the missing lesion diameter</a:t>
            </a:r>
          </a:p>
          <a:p>
            <a:pPr>
              <a:buClr>
                <a:srgbClr val="7030A0"/>
              </a:buClr>
            </a:pPr>
            <a:r>
              <a:rPr lang="en-US" sz="2800" b="1" dirty="0" smtClean="0">
                <a:latin typeface="Calibri" pitchFamily="34" charset="0"/>
                <a:cs typeface="Calibri" pitchFamily="34" charset="0"/>
              </a:rPr>
              <a:t>Alternative aspects/methods</a:t>
            </a:r>
          </a:p>
          <a:p>
            <a:pPr>
              <a:buClr>
                <a:srgbClr val="7030A0"/>
              </a:buClr>
            </a:pPr>
            <a:r>
              <a:rPr lang="en-US" sz="2800" b="1" dirty="0" smtClean="0">
                <a:latin typeface="Calibri" pitchFamily="34" charset="0"/>
                <a:cs typeface="Calibri" pitchFamily="34" charset="0"/>
              </a:rPr>
              <a:t>Comparison of alternative aspects/methods</a:t>
            </a:r>
          </a:p>
          <a:p>
            <a:pPr>
              <a:buClr>
                <a:srgbClr val="7030A0"/>
              </a:buClr>
            </a:pPr>
            <a:r>
              <a:rPr lang="en-US" sz="2800" b="1" dirty="0" smtClean="0">
                <a:latin typeface="Calibri" pitchFamily="34" charset="0"/>
                <a:cs typeface="Calibri" pitchFamily="34" charset="0"/>
              </a:rPr>
              <a:t>Recommendation</a:t>
            </a:r>
          </a:p>
          <a:p>
            <a:pPr>
              <a:buClr>
                <a:srgbClr val="7030A0"/>
              </a:buClr>
            </a:pPr>
            <a:endParaRPr lang="en-US" b="1" dirty="0" smtClean="0">
              <a:latin typeface="Calibri" pitchFamily="34" charset="0"/>
              <a:cs typeface="Calibri" pitchFamily="34" charset="0"/>
            </a:endParaRPr>
          </a:p>
          <a:p>
            <a:pPr>
              <a:buClr>
                <a:srgbClr val="7030A0"/>
              </a:buClr>
            </a:pPr>
            <a:endParaRPr lang="en-US" b="1" dirty="0" smtClean="0">
              <a:latin typeface="Calibri" pitchFamily="34" charset="0"/>
              <a:cs typeface="Calibri" pitchFamily="34" charset="0"/>
            </a:endParaRPr>
          </a:p>
          <a:p>
            <a:pPr>
              <a:buClr>
                <a:srgbClr val="7030A0"/>
              </a:buClr>
            </a:pPr>
            <a:endParaRPr lang="en-US" b="1" dirty="0" smtClean="0">
              <a:latin typeface="Calibri" pitchFamily="34" charset="0"/>
              <a:cs typeface="Calibri" pitchFamily="34" charset="0"/>
            </a:endParaRPr>
          </a:p>
        </p:txBody>
      </p:sp>
    </p:spTree>
    <p:extLst>
      <p:ext uri="{BB962C8B-B14F-4D97-AF65-F5344CB8AC3E}">
        <p14:creationId xmlns:p14="http://schemas.microsoft.com/office/powerpoint/2010/main" val="3656190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RECIST 1.1 – </a:t>
            </a:r>
            <a:r>
              <a:rPr lang="en-IN" dirty="0" smtClean="0"/>
              <a:t>guideline on the missing data </a:t>
            </a:r>
            <a:endParaRPr lang="en-IN" dirty="0"/>
          </a:p>
        </p:txBody>
      </p:sp>
      <p:sp>
        <p:nvSpPr>
          <p:cNvPr id="3" name="Content Placeholder 2"/>
          <p:cNvSpPr>
            <a:spLocks noGrp="1"/>
          </p:cNvSpPr>
          <p:nvPr>
            <p:ph idx="1"/>
          </p:nvPr>
        </p:nvSpPr>
        <p:spPr/>
        <p:txBody>
          <a:bodyPr>
            <a:normAutofit fontScale="92500"/>
          </a:bodyPr>
          <a:lstStyle/>
          <a:p>
            <a:r>
              <a:rPr lang="en-IN" sz="3000" dirty="0" smtClean="0"/>
              <a:t>The standard RECIST 1.1 guideline suggests :</a:t>
            </a:r>
          </a:p>
          <a:p>
            <a:pPr>
              <a:buNone/>
            </a:pPr>
            <a:r>
              <a:rPr lang="en-IN" dirty="0" smtClean="0"/>
              <a:t>	</a:t>
            </a:r>
            <a:r>
              <a:rPr lang="en-IN" sz="2400" dirty="0" smtClean="0"/>
              <a:t>“When no imaging/measurement is done at all at a particular time point, the patient is not evaluable (NE) at that time point. If only a subset of lesion measurements are made at an assessment, usually the case is also considered NE at that time point, unless a convincing argument can be made that the contribution of the individual missing lesion(s) would not change the assigned time point response. This would be most likely to happen in the case of PD”. </a:t>
            </a:r>
          </a:p>
          <a:p>
            <a:pPr>
              <a:buNone/>
            </a:pPr>
            <a:r>
              <a:rPr lang="en-IN" sz="2400" dirty="0" smtClean="0"/>
              <a:t>	</a:t>
            </a:r>
            <a:endParaRPr lang="en-IN" sz="2400" dirty="0"/>
          </a:p>
        </p:txBody>
      </p:sp>
    </p:spTree>
    <p:extLst>
      <p:ext uri="{BB962C8B-B14F-4D97-AF65-F5344CB8AC3E}">
        <p14:creationId xmlns:p14="http://schemas.microsoft.com/office/powerpoint/2010/main" val="41441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libri" pitchFamily="34" charset="0"/>
                <a:cs typeface="Calibri" pitchFamily="34" charset="0"/>
              </a:rPr>
              <a:t>Missing lesion diameter – Is it really missing? (pop-ups)</a:t>
            </a:r>
            <a:br>
              <a:rPr lang="en-US" b="1" dirty="0">
                <a:latin typeface="Calibri" pitchFamily="34" charset="0"/>
                <a:cs typeface="Calibri" pitchFamily="34" charset="0"/>
              </a:rPr>
            </a:br>
            <a:endParaRPr lang="en-IN" dirty="0"/>
          </a:p>
        </p:txBody>
      </p:sp>
      <p:sp>
        <p:nvSpPr>
          <p:cNvPr id="3" name="Content Placeholder 2"/>
          <p:cNvSpPr>
            <a:spLocks noGrp="1"/>
          </p:cNvSpPr>
          <p:nvPr>
            <p:ph idx="1"/>
          </p:nvPr>
        </p:nvSpPr>
        <p:spPr>
          <a:xfrm>
            <a:off x="685800" y="1600201"/>
            <a:ext cx="7772400" cy="1676399"/>
          </a:xfrm>
        </p:spPr>
        <p:txBody>
          <a:bodyPr>
            <a:normAutofit/>
          </a:bodyPr>
          <a:lstStyle/>
          <a:p>
            <a:r>
              <a:rPr lang="en-US" sz="2800" dirty="0" smtClean="0"/>
              <a:t>Is it a typographical error?</a:t>
            </a:r>
          </a:p>
          <a:p>
            <a:r>
              <a:rPr lang="en-US" sz="2800" dirty="0" smtClean="0"/>
              <a:t>Is the lesion intervened/irradiated?</a:t>
            </a:r>
          </a:p>
          <a:p>
            <a:r>
              <a:rPr lang="en-US" sz="2800" dirty="0" smtClean="0"/>
              <a:t>Is the lesion diameter really not assessable?</a:t>
            </a:r>
          </a:p>
          <a:p>
            <a:pPr marL="6858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247233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of the missing lesion diameter</a:t>
            </a:r>
            <a:endParaRPr lang="en-IN" dirty="0"/>
          </a:p>
        </p:txBody>
      </p:sp>
      <p:sp>
        <p:nvSpPr>
          <p:cNvPr id="3" name="Content Placeholder 2"/>
          <p:cNvSpPr>
            <a:spLocks noGrp="1"/>
          </p:cNvSpPr>
          <p:nvPr>
            <p:ph idx="1"/>
          </p:nvPr>
        </p:nvSpPr>
        <p:spPr>
          <a:xfrm>
            <a:off x="228600" y="1600201"/>
            <a:ext cx="8839200" cy="4419600"/>
          </a:xfrm>
        </p:spPr>
        <p:txBody>
          <a:bodyPr>
            <a:normAutofit/>
          </a:bodyPr>
          <a:lstStyle/>
          <a:p>
            <a:pPr lvl="0"/>
            <a:r>
              <a:rPr lang="en-IN" sz="3400" dirty="0" smtClean="0"/>
              <a:t>RECIST 1.1 - recommendation</a:t>
            </a:r>
          </a:p>
          <a:p>
            <a:pPr lvl="0">
              <a:buNone/>
            </a:pPr>
            <a:r>
              <a:rPr lang="en-IN" dirty="0" smtClean="0"/>
              <a:t>	</a:t>
            </a:r>
            <a:r>
              <a:rPr lang="en-IN" sz="2200" dirty="0" smtClean="0"/>
              <a:t>If the non-missing lesion sum of diameters does not contribute to PD, then the visit response, according to standards should be NE .The overall visit response could be PD if there is an unequivocal progression observed in non-target lesions or if a new lesion is observed; else overall visit response will be set to NE. </a:t>
            </a:r>
          </a:p>
          <a:p>
            <a:pPr lvl="0"/>
            <a:r>
              <a:rPr lang="en-IN" sz="2200" dirty="0" smtClean="0"/>
              <a:t>So the response of the visit would be NE and the %change in </a:t>
            </a:r>
            <a:r>
              <a:rPr lang="en-IN" sz="2200" dirty="0" err="1" smtClean="0"/>
              <a:t>tumor</a:t>
            </a:r>
            <a:r>
              <a:rPr lang="en-IN" sz="2200" dirty="0" smtClean="0"/>
              <a:t> size would be missing.</a:t>
            </a:r>
          </a:p>
          <a:p>
            <a:pPr lvl="0"/>
            <a:r>
              <a:rPr lang="en-IN" sz="2200" dirty="0" smtClean="0"/>
              <a:t>Also, if the patient has not progressed until this time, then the PFS duration for a patient also may have to be censored much earlier, considering the visit of missing lesions as “non evaluable </a:t>
            </a:r>
            <a:r>
              <a:rPr lang="en-IN" sz="2400" dirty="0" smtClean="0"/>
              <a:t>visit”. </a:t>
            </a:r>
          </a:p>
          <a:p>
            <a:endParaRPr lang="en-US" dirty="0" smtClean="0"/>
          </a:p>
          <a:p>
            <a:endParaRPr lang="en-IN" dirty="0"/>
          </a:p>
        </p:txBody>
      </p:sp>
    </p:spTree>
    <p:extLst>
      <p:ext uri="{BB962C8B-B14F-4D97-AF65-F5344CB8AC3E}">
        <p14:creationId xmlns:p14="http://schemas.microsoft.com/office/powerpoint/2010/main" val="261229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1"/>
            <a:ext cx="8382000" cy="2819399"/>
          </a:xfrm>
        </p:spPr>
        <p:txBody>
          <a:bodyPr/>
          <a:lstStyle/>
          <a:p>
            <a:pPr lvl="0"/>
            <a:r>
              <a:rPr lang="en-IN" sz="2200" dirty="0"/>
              <a:t>The sum of diameters of the non-missing lesions may, otherwise, in turn, lead us closer to correctly conclude the efficacy of the drug for the patient. </a:t>
            </a:r>
          </a:p>
          <a:p>
            <a:pPr lvl="0"/>
            <a:r>
              <a:rPr lang="en-IN" sz="2200" dirty="0"/>
              <a:t>The lesions may contribute significantly to the % change in </a:t>
            </a:r>
            <a:r>
              <a:rPr lang="en-IN" sz="2200" dirty="0" smtClean="0"/>
              <a:t>tumour </a:t>
            </a:r>
            <a:r>
              <a:rPr lang="en-IN" sz="2200" dirty="0"/>
              <a:t>size, if not the response</a:t>
            </a:r>
            <a:r>
              <a:rPr lang="en-IN" sz="2200" dirty="0" smtClean="0"/>
              <a:t>.</a:t>
            </a:r>
          </a:p>
          <a:p>
            <a:r>
              <a:rPr lang="en-IN" sz="2200" dirty="0"/>
              <a:t>This results in loss of information coming out from the non-missing lesions.</a:t>
            </a:r>
          </a:p>
          <a:p>
            <a:pPr lvl="0"/>
            <a:endParaRPr lang="en-IN" dirty="0"/>
          </a:p>
        </p:txBody>
      </p:sp>
    </p:spTree>
    <p:extLst>
      <p:ext uri="{BB962C8B-B14F-4D97-AF65-F5344CB8AC3E}">
        <p14:creationId xmlns:p14="http://schemas.microsoft.com/office/powerpoint/2010/main" val="239931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Alternative aspects/methods</a:t>
            </a:r>
            <a:endParaRPr lang="en-IN" dirty="0"/>
          </a:p>
        </p:txBody>
      </p:sp>
      <p:sp>
        <p:nvSpPr>
          <p:cNvPr id="3" name="Content Placeholder 2"/>
          <p:cNvSpPr>
            <a:spLocks noGrp="1"/>
          </p:cNvSpPr>
          <p:nvPr>
            <p:ph idx="1"/>
          </p:nvPr>
        </p:nvSpPr>
        <p:spPr>
          <a:xfrm>
            <a:off x="228600" y="1295400"/>
            <a:ext cx="8839200" cy="4800600"/>
          </a:xfrm>
        </p:spPr>
        <p:txBody>
          <a:bodyPr>
            <a:normAutofit/>
          </a:bodyPr>
          <a:lstStyle/>
          <a:p>
            <a:r>
              <a:rPr lang="en-IN" sz="2200" i="1" dirty="0" smtClean="0"/>
              <a:t>It is NOT recommended that the lesion be included in baseline sums and then excluded from follow-up sums since this biases in favour of a response. </a:t>
            </a:r>
          </a:p>
          <a:p>
            <a:r>
              <a:rPr lang="en-IN" sz="2200" dirty="0" smtClean="0"/>
              <a:t>The sum of diameters can still be calculated and TL response can still be assigned to the visit based on the non-missing TL data. For this, we can estimate the sum of TLs at the follow up visit for which missing TL data is observed. </a:t>
            </a:r>
          </a:p>
          <a:p>
            <a:r>
              <a:rPr lang="en-IN" sz="2200" dirty="0" smtClean="0"/>
              <a:t>This sum of TLs can be estimated using the following methods:</a:t>
            </a:r>
          </a:p>
          <a:p>
            <a:pPr marL="857250" lvl="1" indent="-457200">
              <a:buFont typeface="+mj-lt"/>
              <a:buAutoNum type="arabicPeriod"/>
            </a:pPr>
            <a:r>
              <a:rPr lang="en-IN" sz="2200" dirty="0" smtClean="0"/>
              <a:t>LOCF – last observation carried forward</a:t>
            </a:r>
          </a:p>
          <a:p>
            <a:pPr marL="857250" lvl="1" indent="-457200">
              <a:buFont typeface="+mj-lt"/>
              <a:buAutoNum type="arabicPeriod"/>
            </a:pPr>
            <a:r>
              <a:rPr lang="en-IN" sz="2200" dirty="0" smtClean="0"/>
              <a:t>BOCF – Baseline observation carried forward</a:t>
            </a:r>
          </a:p>
          <a:p>
            <a:pPr marL="857250" lvl="1" indent="-457200">
              <a:buFont typeface="+mj-lt"/>
              <a:buAutoNum type="arabicPeriod"/>
            </a:pPr>
            <a:r>
              <a:rPr lang="en-IN" sz="2200" dirty="0" err="1" smtClean="0"/>
              <a:t>BeOCF</a:t>
            </a:r>
            <a:r>
              <a:rPr lang="en-IN" sz="2200" dirty="0" smtClean="0"/>
              <a:t> – Best observation carried forward</a:t>
            </a:r>
          </a:p>
          <a:p>
            <a:pPr marL="857250" lvl="1" indent="-457200">
              <a:buFont typeface="+mj-lt"/>
              <a:buAutoNum type="arabicPeriod"/>
            </a:pPr>
            <a:r>
              <a:rPr lang="en-IN" sz="2200" dirty="0" smtClean="0"/>
              <a:t>WOCF – Worst observation carried forward</a:t>
            </a:r>
          </a:p>
          <a:p>
            <a:pPr marL="857250" lvl="1" indent="-457200">
              <a:buFont typeface="+mj-lt"/>
              <a:buAutoNum type="arabicPeriod"/>
            </a:pPr>
            <a:r>
              <a:rPr lang="en-IN" sz="2200" dirty="0" smtClean="0"/>
              <a:t>Scaling method</a:t>
            </a:r>
          </a:p>
          <a:p>
            <a:endParaRPr lang="en-IN" dirty="0" smtClean="0"/>
          </a:p>
          <a:p>
            <a:endParaRPr lang="en-IN" dirty="0"/>
          </a:p>
        </p:txBody>
      </p:sp>
    </p:spTree>
    <p:extLst>
      <p:ext uri="{BB962C8B-B14F-4D97-AF65-F5344CB8AC3E}">
        <p14:creationId xmlns:p14="http://schemas.microsoft.com/office/powerpoint/2010/main" val="217393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228600" y="1219200"/>
            <a:ext cx="8686800" cy="4953000"/>
          </a:xfrm>
        </p:spPr>
        <p:txBody>
          <a:bodyPr/>
          <a:lstStyle/>
          <a:p>
            <a:r>
              <a:rPr lang="en-US" sz="2200" dirty="0" smtClean="0"/>
              <a:t>Let us consider the example below:</a:t>
            </a:r>
          </a:p>
          <a:p>
            <a:pPr marL="6858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4379951"/>
              </p:ext>
            </p:extLst>
          </p:nvPr>
        </p:nvGraphicFramePr>
        <p:xfrm>
          <a:off x="685800" y="1752600"/>
          <a:ext cx="7962897" cy="2438398"/>
        </p:xfrm>
        <a:graphic>
          <a:graphicData uri="http://schemas.openxmlformats.org/drawingml/2006/table">
            <a:tbl>
              <a:tblPr>
                <a:tableStyleId>{5C22544A-7EE6-4342-B048-85BDC9FD1C3A}</a:tableStyleId>
              </a:tblPr>
              <a:tblGrid>
                <a:gridCol w="831735"/>
                <a:gridCol w="814188"/>
                <a:gridCol w="1052829"/>
                <a:gridCol w="1052829"/>
                <a:gridCol w="1052829"/>
                <a:gridCol w="1052829"/>
                <a:gridCol w="1052829"/>
                <a:gridCol w="1052829"/>
              </a:tblGrid>
              <a:tr h="812800">
                <a:tc>
                  <a:txBody>
                    <a:bodyPr/>
                    <a:lstStyle/>
                    <a:p>
                      <a:pPr algn="l" fontAlgn="b"/>
                      <a:r>
                        <a:rPr lang="en-US" sz="1100" u="none" strike="noStrike" dirty="0">
                          <a:effectLst/>
                        </a:rPr>
                        <a:t> </a:t>
                      </a:r>
                      <a:endParaRPr lang="en-US" sz="1100" b="0" i="0" u="none" strike="noStrike" dirty="0">
                        <a:solidFill>
                          <a:srgbClr val="000000"/>
                        </a:solidFill>
                        <a:effectLst/>
                        <a:latin typeface="Century Gothic"/>
                      </a:endParaRPr>
                    </a:p>
                  </a:txBody>
                  <a:tcPr marL="9525" marR="9525" marT="9525" marB="0" anchor="b"/>
                </a:tc>
                <a:tc>
                  <a:txBody>
                    <a:bodyPr/>
                    <a:lstStyle/>
                    <a:p>
                      <a:pPr algn="l" fontAlgn="b"/>
                      <a:r>
                        <a:rPr lang="en-US" sz="1100" u="none" strike="noStrike" dirty="0">
                          <a:effectLst/>
                        </a:rPr>
                        <a:t>Baseline</a:t>
                      </a:r>
                      <a:endParaRPr lang="en-US" sz="1100" b="0" i="0" u="none" strike="noStrike" dirty="0">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V1</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V2</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dirty="0">
                          <a:effectLst/>
                        </a:rPr>
                        <a:t>Follow up V3</a:t>
                      </a:r>
                      <a:endParaRPr lang="en-US" sz="1100" b="0" i="0" u="none" strike="noStrike" dirty="0">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V4</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V5</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V6</a:t>
                      </a:r>
                      <a:endParaRPr lang="en-US" sz="1100" b="0" i="0" u="none" strike="noStrike">
                        <a:solidFill>
                          <a:srgbClr val="000000"/>
                        </a:solidFill>
                        <a:effectLst/>
                        <a:latin typeface="Century Gothic"/>
                      </a:endParaRPr>
                    </a:p>
                  </a:txBody>
                  <a:tcPr marL="9525" marR="9525" marT="9525" marB="0" anchor="b"/>
                </a:tc>
              </a:tr>
              <a:tr h="270933">
                <a:tc>
                  <a:txBody>
                    <a:bodyPr/>
                    <a:lstStyle/>
                    <a:p>
                      <a:pPr algn="l" fontAlgn="b"/>
                      <a:r>
                        <a:rPr lang="en-US" sz="1100" u="none" strike="noStrike" dirty="0">
                          <a:effectLst/>
                        </a:rPr>
                        <a:t>TL1</a:t>
                      </a:r>
                      <a:endParaRPr lang="en-US" sz="1100" b="0" i="0" u="none" strike="noStrike" dirty="0">
                        <a:solidFill>
                          <a:srgbClr val="000000"/>
                        </a:solidFill>
                        <a:effectLst/>
                        <a:latin typeface="Century Gothic"/>
                      </a:endParaRPr>
                    </a:p>
                  </a:txBody>
                  <a:tcPr marL="9525" marR="9525" marT="9525" marB="0" anchor="b"/>
                </a:tc>
                <a:tc>
                  <a:txBody>
                    <a:bodyPr/>
                    <a:lstStyle/>
                    <a:p>
                      <a:pPr algn="r" fontAlgn="b"/>
                      <a:r>
                        <a:rPr lang="en-US" sz="1100" u="none" strike="noStrike">
                          <a:effectLst/>
                        </a:rPr>
                        <a:t>140</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114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70</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61</a:t>
                      </a:r>
                      <a:endParaRPr lang="en-US" sz="1100" b="0" i="0" u="none" strike="noStrike">
                        <a:solidFill>
                          <a:srgbClr val="000000"/>
                        </a:solidFill>
                        <a:effectLst/>
                        <a:latin typeface="Century Gothic"/>
                      </a:endParaRPr>
                    </a:p>
                  </a:txBody>
                  <a:tcPr marL="9525" marR="9525" marT="9525" marB="0" anchor="b"/>
                </a:tc>
              </a:tr>
              <a:tr h="270933">
                <a:tc>
                  <a:txBody>
                    <a:bodyPr/>
                    <a:lstStyle/>
                    <a:p>
                      <a:pPr algn="l" fontAlgn="b"/>
                      <a:r>
                        <a:rPr lang="en-US" sz="1100" u="none" strike="noStrike">
                          <a:effectLst/>
                        </a:rPr>
                        <a:t>TL2</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44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44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entury Gothic"/>
                      </a:endParaRPr>
                    </a:p>
                  </a:txBody>
                  <a:tcPr marL="9525" marR="9525" marT="9525" marB="0" anchor="b"/>
                </a:tc>
              </a:tr>
              <a:tr h="270933">
                <a:tc>
                  <a:txBody>
                    <a:bodyPr/>
                    <a:lstStyle/>
                    <a:p>
                      <a:pPr algn="l" fontAlgn="b"/>
                      <a:r>
                        <a:rPr lang="en-US" sz="1100" u="none" strike="noStrike">
                          <a:effectLst/>
                        </a:rPr>
                        <a:t>TL3</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entury Gothic"/>
                      </a:endParaRPr>
                    </a:p>
                  </a:txBody>
                  <a:tcPr marL="9525" marR="9525" marT="9525" marB="0" anchor="b"/>
                </a:tc>
              </a:tr>
              <a:tr h="270933">
                <a:tc>
                  <a:txBody>
                    <a:bodyPr/>
                    <a:lstStyle/>
                    <a:p>
                      <a:pPr algn="l" fontAlgn="b"/>
                      <a:r>
                        <a:rPr lang="en-US" sz="1100" u="none" strike="noStrike">
                          <a:effectLst/>
                        </a:rPr>
                        <a:t>TL4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entury Gothic"/>
                      </a:endParaRPr>
                    </a:p>
                  </a:txBody>
                  <a:tcPr marL="9525" marR="9525" marT="9525" marB="0" anchor="b"/>
                </a:tc>
              </a:tr>
              <a:tr h="270933">
                <a:tc>
                  <a:txBody>
                    <a:bodyPr/>
                    <a:lstStyle/>
                    <a:p>
                      <a:pPr algn="l" fontAlgn="b"/>
                      <a:r>
                        <a:rPr lang="en-US" sz="1100" u="none" strike="noStrike">
                          <a:effectLst/>
                        </a:rPr>
                        <a:t>TL5</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entury Gothic"/>
                      </a:endParaRPr>
                    </a:p>
                  </a:txBody>
                  <a:tcPr marL="9525" marR="9525" marT="9525" marB="0" anchor="b"/>
                </a:tc>
              </a:tr>
              <a:tr h="270933">
                <a:tc>
                  <a:txBody>
                    <a:bodyPr/>
                    <a:lstStyle/>
                    <a:p>
                      <a:pPr algn="l" fontAlgn="b"/>
                      <a:r>
                        <a:rPr lang="en-US" sz="1100" b="1" u="none" strike="noStrike" dirty="0">
                          <a:effectLst/>
                        </a:rPr>
                        <a:t>Sum LD</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b="1" u="none" strike="noStrike" dirty="0">
                          <a:effectLst/>
                        </a:rPr>
                        <a:t>387</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b="1" u="none" strike="noStrike" dirty="0">
                          <a:effectLst/>
                        </a:rPr>
                        <a:t>286</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b="1" u="none" strike="noStrike" dirty="0">
                          <a:effectLst/>
                        </a:rPr>
                        <a:t>230</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b="1" u="none" strike="noStrike" dirty="0">
                          <a:effectLst/>
                        </a:rPr>
                        <a:t>212</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b="1" u="none" strike="noStrike" dirty="0">
                          <a:effectLst/>
                        </a:rPr>
                        <a:t>191</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b="1" u="none" strike="noStrike" dirty="0">
                          <a:effectLst/>
                        </a:rPr>
                        <a:t>186</a:t>
                      </a:r>
                      <a:endParaRPr lang="en-US" sz="1100" b="1" i="0" u="none" strike="noStrike" dirty="0">
                        <a:solidFill>
                          <a:srgbClr val="000000"/>
                        </a:solidFill>
                        <a:effectLst/>
                        <a:latin typeface="Century Gothic"/>
                      </a:endParaRPr>
                    </a:p>
                  </a:txBody>
                  <a:tcPr marL="9525" marR="9525" marT="9525" marB="0" anchor="b"/>
                </a:tc>
                <a:tc>
                  <a:txBody>
                    <a:bodyPr/>
                    <a:lstStyle/>
                    <a:p>
                      <a:pPr algn="l" fontAlgn="b"/>
                      <a:r>
                        <a:rPr lang="en-US" sz="1100" b="1" u="none" strike="noStrike" dirty="0">
                          <a:effectLst/>
                        </a:rPr>
                        <a:t> </a:t>
                      </a:r>
                      <a:endParaRPr lang="en-US" sz="1100" b="1" i="0" u="none" strike="noStrike" dirty="0">
                        <a:solidFill>
                          <a:srgbClr val="000000"/>
                        </a:solidFill>
                        <a:effectLst/>
                        <a:latin typeface="Century Gothic"/>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579847"/>
              </p:ext>
            </p:extLst>
          </p:nvPr>
        </p:nvGraphicFramePr>
        <p:xfrm>
          <a:off x="685800" y="4343400"/>
          <a:ext cx="7924799" cy="1047750"/>
        </p:xfrm>
        <a:graphic>
          <a:graphicData uri="http://schemas.openxmlformats.org/drawingml/2006/table">
            <a:tbl>
              <a:tblPr>
                <a:tableStyleId>{5C22544A-7EE6-4342-B048-85BDC9FD1C3A}</a:tableStyleId>
              </a:tblPr>
              <a:tblGrid>
                <a:gridCol w="827755"/>
                <a:gridCol w="810292"/>
                <a:gridCol w="1047792"/>
                <a:gridCol w="1047792"/>
                <a:gridCol w="1047792"/>
                <a:gridCol w="1047792"/>
                <a:gridCol w="1047792"/>
                <a:gridCol w="1047792"/>
              </a:tblGrid>
              <a:tr h="628650">
                <a:tc>
                  <a:txBody>
                    <a:bodyPr/>
                    <a:lstStyle/>
                    <a:p>
                      <a:pPr algn="l" fontAlgn="b"/>
                      <a:endParaRPr lang="en-US" sz="1100" b="0" i="0" u="none" strike="noStrike" dirty="0">
                        <a:solidFill>
                          <a:srgbClr val="000000"/>
                        </a:solidFill>
                        <a:effectLst/>
                        <a:latin typeface="Century Gothic"/>
                      </a:endParaRPr>
                    </a:p>
                  </a:txBody>
                  <a:tcPr marL="9525" marR="9525" marT="9525" marB="0" anchor="b"/>
                </a:tc>
                <a:tc>
                  <a:txBody>
                    <a:bodyPr/>
                    <a:lstStyle/>
                    <a:p>
                      <a:pPr algn="l" fontAlgn="b"/>
                      <a:r>
                        <a:rPr lang="en-US" sz="1100" u="none" strike="noStrike">
                          <a:effectLst/>
                        </a:rPr>
                        <a:t>Baseline</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dirty="0">
                          <a:effectLst/>
                        </a:rPr>
                        <a:t>Follow up V1</a:t>
                      </a:r>
                      <a:endParaRPr lang="en-US" sz="1100" b="0" i="0" u="none" strike="noStrike" dirty="0">
                        <a:solidFill>
                          <a:srgbClr val="000000"/>
                        </a:solidFill>
                        <a:effectLst/>
                        <a:latin typeface="Century Gothic"/>
                      </a:endParaRPr>
                    </a:p>
                  </a:txBody>
                  <a:tcPr marL="9525" marR="9525" marT="9525" marB="0" anchor="b"/>
                </a:tc>
                <a:tc>
                  <a:txBody>
                    <a:bodyPr/>
                    <a:lstStyle/>
                    <a:p>
                      <a:pPr algn="l" fontAlgn="b"/>
                      <a:r>
                        <a:rPr lang="en-US" sz="1100" u="none" strike="noStrike" dirty="0">
                          <a:effectLst/>
                        </a:rPr>
                        <a:t>Follow up V2</a:t>
                      </a:r>
                      <a:endParaRPr lang="en-US" sz="1100" b="0" i="0" u="none" strike="noStrike" dirty="0">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V3</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V4</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V5</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Follow up V6</a:t>
                      </a:r>
                      <a:endParaRPr lang="en-US" sz="1100" b="0" i="0" u="none" strike="noStrike">
                        <a:solidFill>
                          <a:srgbClr val="000000"/>
                        </a:solidFill>
                        <a:effectLst/>
                        <a:latin typeface="Century Gothic"/>
                      </a:endParaRPr>
                    </a:p>
                  </a:txBody>
                  <a:tcPr marL="9525" marR="9525" marT="9525" marB="0" anchor="b"/>
                </a:tc>
              </a:tr>
              <a:tr h="209550">
                <a:tc>
                  <a:txBody>
                    <a:bodyPr/>
                    <a:lstStyle/>
                    <a:p>
                      <a:pPr algn="l" fontAlgn="b"/>
                      <a:r>
                        <a:rPr lang="en-US" sz="1100" u="none" strike="noStrike">
                          <a:effectLst/>
                        </a:rPr>
                        <a:t>TL1</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dirty="0">
                          <a:effectLst/>
                        </a:rPr>
                        <a:t>35</a:t>
                      </a:r>
                      <a:endParaRPr lang="en-US" sz="1100" b="0" i="0" u="none" strike="noStrike" dirty="0">
                        <a:solidFill>
                          <a:srgbClr val="000000"/>
                        </a:solidFill>
                        <a:effectLst/>
                        <a:latin typeface="Century Gothic"/>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entury Gothic"/>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entury Gothic"/>
                      </a:endParaRPr>
                    </a:p>
                  </a:txBody>
                  <a:tcPr marL="9525" marR="9525" marT="9525" marB="0" anchor="b"/>
                </a:tc>
              </a:tr>
              <a:tr h="209550">
                <a:tc>
                  <a:txBody>
                    <a:bodyPr/>
                    <a:lstStyle/>
                    <a:p>
                      <a:pPr algn="l" fontAlgn="b"/>
                      <a:r>
                        <a:rPr lang="en-US" sz="1100" u="none" strike="noStrike">
                          <a:effectLst/>
                        </a:rPr>
                        <a:t>Sum LD</a:t>
                      </a:r>
                      <a:endParaRPr lang="en-US" sz="1100" b="1"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64</a:t>
                      </a:r>
                      <a:endParaRPr lang="en-US" sz="1100" b="1"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dirty="0">
                          <a:effectLst/>
                        </a:rPr>
                        <a:t>35</a:t>
                      </a:r>
                      <a:endParaRPr lang="en-US" sz="1100" b="1" i="0" u="none" strike="noStrike" dirty="0">
                        <a:solidFill>
                          <a:srgbClr val="000000"/>
                        </a:solidFill>
                        <a:effectLst/>
                        <a:latin typeface="Century Gothic"/>
                      </a:endParaRPr>
                    </a:p>
                  </a:txBody>
                  <a:tcPr marL="9525" marR="9525" marT="9525" marB="0" anchor="b"/>
                </a:tc>
                <a:tc>
                  <a:txBody>
                    <a:bodyPr/>
                    <a:lstStyle/>
                    <a:p>
                      <a:pPr algn="r" fontAlgn="b"/>
                      <a:r>
                        <a:rPr lang="en-US" sz="1100" u="none" strike="noStrike">
                          <a:effectLst/>
                        </a:rPr>
                        <a:t>28</a:t>
                      </a:r>
                      <a:endParaRPr lang="en-US" sz="1100" b="1"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28</a:t>
                      </a:r>
                      <a:endParaRPr lang="en-US" sz="1100" b="1"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27</a:t>
                      </a:r>
                      <a:endParaRPr lang="en-US" sz="1100" b="1"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a:effectLst/>
                        </a:rPr>
                        <a:t>29</a:t>
                      </a:r>
                      <a:endParaRPr lang="en-US" sz="1100" b="1" i="0" u="none" strike="noStrike">
                        <a:solidFill>
                          <a:srgbClr val="000000"/>
                        </a:solidFill>
                        <a:effectLst/>
                        <a:latin typeface="Century Gothic"/>
                      </a:endParaRPr>
                    </a:p>
                  </a:txBody>
                  <a:tcPr marL="9525" marR="9525" marT="9525" marB="0" anchor="b"/>
                </a:tc>
                <a:tc>
                  <a:txBody>
                    <a:bodyPr/>
                    <a:lstStyle/>
                    <a:p>
                      <a:pPr algn="r" fontAlgn="b"/>
                      <a:r>
                        <a:rPr lang="en-US" sz="1100" u="none" strike="noStrike" dirty="0">
                          <a:effectLst/>
                        </a:rPr>
                        <a:t>0</a:t>
                      </a:r>
                      <a:endParaRPr lang="en-US" sz="1100" b="1" i="0" u="none" strike="noStrike" dirty="0">
                        <a:solidFill>
                          <a:srgbClr val="000000"/>
                        </a:solidFill>
                        <a:effectLst/>
                        <a:latin typeface="Century Gothic"/>
                      </a:endParaRPr>
                    </a:p>
                  </a:txBody>
                  <a:tcPr marL="9525" marR="9525" marT="9525" marB="0" anchor="b"/>
                </a:tc>
              </a:tr>
            </a:tbl>
          </a:graphicData>
        </a:graphic>
      </p:graphicFrame>
    </p:spTree>
    <p:extLst>
      <p:ext uri="{BB962C8B-B14F-4D97-AF65-F5344CB8AC3E}">
        <p14:creationId xmlns:p14="http://schemas.microsoft.com/office/powerpoint/2010/main" val="19391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LOCF:  Can be used when the data are longitudinal (repeated measures have been taken per subject per time point). FDA traditionally looks upon it as preferred method of analysis.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98203330"/>
              </p:ext>
            </p:extLst>
          </p:nvPr>
        </p:nvGraphicFramePr>
        <p:xfrm>
          <a:off x="762000" y="2286000"/>
          <a:ext cx="7772402" cy="1984025"/>
        </p:xfrm>
        <a:graphic>
          <a:graphicData uri="http://schemas.openxmlformats.org/drawingml/2006/table">
            <a:tbl>
              <a:tblPr>
                <a:tableStyleId>{5C22544A-7EE6-4342-B048-85BDC9FD1C3A}</a:tableStyleId>
              </a:tblPr>
              <a:tblGrid>
                <a:gridCol w="548721"/>
                <a:gridCol w="537146"/>
                <a:gridCol w="694585"/>
                <a:gridCol w="694585"/>
                <a:gridCol w="694585"/>
                <a:gridCol w="694585"/>
                <a:gridCol w="694585"/>
                <a:gridCol w="694585"/>
                <a:gridCol w="703845"/>
                <a:gridCol w="907590"/>
                <a:gridCol w="907590"/>
              </a:tblGrid>
              <a:tr h="672794">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r>
                        <a:rPr lang="en-US" sz="1200" u="none" strike="noStrike" dirty="0">
                          <a:effectLst/>
                          <a:latin typeface="+mj-lt"/>
                        </a:rPr>
                        <a:t>Baseline</a:t>
                      </a:r>
                      <a:endParaRPr lang="en-US" sz="1200" b="0" i="0" u="none" strike="noStrike" dirty="0">
                        <a:solidFill>
                          <a:srgbClr val="000000"/>
                        </a:solidFill>
                        <a:effectLst/>
                        <a:latin typeface="+mj-lt"/>
                      </a:endParaRPr>
                    </a:p>
                  </a:txBody>
                  <a:tcPr marL="7026" marR="7026" marT="7026" marB="0" anchor="b"/>
                </a:tc>
                <a:tc>
                  <a:txBody>
                    <a:bodyPr/>
                    <a:lstStyle/>
                    <a:p>
                      <a:pPr algn="l" fontAlgn="b"/>
                      <a:r>
                        <a:rPr lang="en-US" sz="1200" u="none" strike="noStrike" dirty="0">
                          <a:effectLst/>
                          <a:latin typeface="+mj-lt"/>
                        </a:rPr>
                        <a:t>Follow up V1</a:t>
                      </a:r>
                      <a:endParaRPr lang="en-US" sz="1200" b="0" i="0" u="none" strike="noStrike" dirty="0">
                        <a:solidFill>
                          <a:srgbClr val="000000"/>
                        </a:solidFill>
                        <a:effectLst/>
                        <a:latin typeface="+mj-lt"/>
                      </a:endParaRPr>
                    </a:p>
                  </a:txBody>
                  <a:tcPr marL="7026" marR="7026" marT="7026" marB="0" anchor="b"/>
                </a:tc>
                <a:tc>
                  <a:txBody>
                    <a:bodyPr/>
                    <a:lstStyle/>
                    <a:p>
                      <a:pPr algn="l" fontAlgn="b"/>
                      <a:r>
                        <a:rPr lang="en-US" sz="1200" u="none" strike="noStrike">
                          <a:effectLst/>
                          <a:latin typeface="+mj-lt"/>
                        </a:rPr>
                        <a:t>Follow up V2</a:t>
                      </a:r>
                      <a:endParaRPr lang="en-US" sz="1200" b="0" i="0" u="none" strike="noStrike">
                        <a:solidFill>
                          <a:srgbClr val="000000"/>
                        </a:solidFill>
                        <a:effectLst/>
                        <a:latin typeface="+mj-lt"/>
                      </a:endParaRPr>
                    </a:p>
                  </a:txBody>
                  <a:tcPr marL="7026" marR="7026" marT="7026" marB="0" anchor="b"/>
                </a:tc>
                <a:tc>
                  <a:txBody>
                    <a:bodyPr/>
                    <a:lstStyle/>
                    <a:p>
                      <a:pPr algn="l" fontAlgn="b"/>
                      <a:r>
                        <a:rPr lang="en-US" sz="1200" u="none" strike="noStrike">
                          <a:effectLst/>
                          <a:latin typeface="+mj-lt"/>
                        </a:rPr>
                        <a:t>Follow up V3</a:t>
                      </a:r>
                      <a:endParaRPr lang="en-US" sz="1200" b="0" i="0" u="none" strike="noStrike">
                        <a:solidFill>
                          <a:srgbClr val="000000"/>
                        </a:solidFill>
                        <a:effectLst/>
                        <a:latin typeface="+mj-lt"/>
                      </a:endParaRPr>
                    </a:p>
                  </a:txBody>
                  <a:tcPr marL="7026" marR="7026" marT="7026" marB="0" anchor="b"/>
                </a:tc>
                <a:tc>
                  <a:txBody>
                    <a:bodyPr/>
                    <a:lstStyle/>
                    <a:p>
                      <a:pPr algn="l" fontAlgn="b"/>
                      <a:r>
                        <a:rPr lang="en-US" sz="1200" u="none" strike="noStrike">
                          <a:effectLst/>
                          <a:latin typeface="+mj-lt"/>
                        </a:rPr>
                        <a:t>Follow up V4</a:t>
                      </a:r>
                      <a:endParaRPr lang="en-US" sz="1200" b="0" i="0" u="none" strike="noStrike">
                        <a:solidFill>
                          <a:srgbClr val="000000"/>
                        </a:solidFill>
                        <a:effectLst/>
                        <a:latin typeface="+mj-lt"/>
                      </a:endParaRPr>
                    </a:p>
                  </a:txBody>
                  <a:tcPr marL="7026" marR="7026" marT="7026" marB="0" anchor="b"/>
                </a:tc>
                <a:tc>
                  <a:txBody>
                    <a:bodyPr/>
                    <a:lstStyle/>
                    <a:p>
                      <a:pPr algn="l" fontAlgn="b"/>
                      <a:r>
                        <a:rPr lang="en-US" sz="1200" u="none" strike="noStrike">
                          <a:effectLst/>
                          <a:latin typeface="+mj-lt"/>
                        </a:rPr>
                        <a:t>Follow up V5</a:t>
                      </a:r>
                      <a:endParaRPr lang="en-US" sz="1200" b="0" i="0" u="none" strike="noStrike">
                        <a:solidFill>
                          <a:srgbClr val="000000"/>
                        </a:solidFill>
                        <a:effectLst/>
                        <a:latin typeface="+mj-lt"/>
                      </a:endParaRPr>
                    </a:p>
                  </a:txBody>
                  <a:tcPr marL="7026" marR="7026" marT="7026" marB="0" anchor="b"/>
                </a:tc>
                <a:tc>
                  <a:txBody>
                    <a:bodyPr/>
                    <a:lstStyle/>
                    <a:p>
                      <a:pPr algn="l" fontAlgn="b"/>
                      <a:r>
                        <a:rPr lang="en-US" sz="1200" u="none" strike="noStrike">
                          <a:effectLst/>
                          <a:latin typeface="+mj-lt"/>
                        </a:rPr>
                        <a:t>Follow up V6</a:t>
                      </a:r>
                      <a:endParaRPr lang="en-US" sz="1200" b="0" i="0" u="none" strike="noStrike">
                        <a:solidFill>
                          <a:srgbClr val="000000"/>
                        </a:solidFill>
                        <a:effectLst/>
                        <a:latin typeface="+mj-lt"/>
                      </a:endParaRPr>
                    </a:p>
                  </a:txBody>
                  <a:tcPr marL="7026" marR="7026" marT="7026" marB="0" anchor="b"/>
                </a:tc>
                <a:tc>
                  <a:txBody>
                    <a:bodyPr/>
                    <a:lstStyle/>
                    <a:p>
                      <a:pPr algn="l" fontAlgn="b"/>
                      <a:r>
                        <a:rPr lang="en-US" sz="1200" u="none" strike="noStrike" dirty="0">
                          <a:effectLst/>
                          <a:latin typeface="+mj-lt"/>
                        </a:rPr>
                        <a:t>% change from baseline</a:t>
                      </a:r>
                      <a:endParaRPr lang="en-US" sz="1200" b="0" i="0" u="none" strike="noStrike" dirty="0">
                        <a:solidFill>
                          <a:srgbClr val="000000"/>
                        </a:solidFill>
                        <a:effectLst/>
                        <a:latin typeface="+mj-lt"/>
                      </a:endParaRPr>
                    </a:p>
                  </a:txBody>
                  <a:tcPr marL="7026" marR="7026" marT="7026" marB="0" anchor="b"/>
                </a:tc>
                <a:tc>
                  <a:txBody>
                    <a:bodyPr/>
                    <a:lstStyle/>
                    <a:p>
                      <a:pPr algn="l" fontAlgn="b"/>
                      <a:r>
                        <a:rPr lang="en-US" sz="1200" u="none" strike="noStrike" dirty="0">
                          <a:effectLst/>
                          <a:latin typeface="+mj-lt"/>
                        </a:rPr>
                        <a:t>% change from previous minimum</a:t>
                      </a:r>
                      <a:endParaRPr lang="en-US" sz="1200" b="0" i="0" u="none" strike="noStrike" dirty="0">
                        <a:solidFill>
                          <a:srgbClr val="000000"/>
                        </a:solidFill>
                        <a:effectLst/>
                        <a:latin typeface="+mj-lt"/>
                      </a:endParaRPr>
                    </a:p>
                  </a:txBody>
                  <a:tcPr marL="7026" marR="7026" marT="7026" marB="0" anchor="b"/>
                </a:tc>
                <a:tc>
                  <a:txBody>
                    <a:bodyPr/>
                    <a:lstStyle/>
                    <a:p>
                      <a:pPr algn="l" fontAlgn="b"/>
                      <a:r>
                        <a:rPr lang="en-US" sz="1200" b="0" i="0" u="none" strike="noStrike" dirty="0" smtClean="0">
                          <a:solidFill>
                            <a:srgbClr val="000000"/>
                          </a:solidFill>
                          <a:effectLst/>
                          <a:latin typeface="+mj-lt"/>
                        </a:rPr>
                        <a:t>TL</a:t>
                      </a:r>
                      <a:r>
                        <a:rPr lang="en-US" sz="1200" b="0" i="0" u="none" strike="noStrike" baseline="0" dirty="0" smtClean="0">
                          <a:solidFill>
                            <a:srgbClr val="000000"/>
                          </a:solidFill>
                          <a:effectLst/>
                          <a:latin typeface="+mj-lt"/>
                        </a:rPr>
                        <a:t> Visit Response</a:t>
                      </a:r>
                      <a:endParaRPr lang="en-US" sz="1200" b="0" i="0" u="none" strike="noStrike" dirty="0">
                        <a:solidFill>
                          <a:srgbClr val="000000"/>
                        </a:solidFill>
                        <a:effectLst/>
                        <a:latin typeface="+mj-lt"/>
                      </a:endParaRPr>
                    </a:p>
                  </a:txBody>
                  <a:tcPr marL="7026" marR="7026" marT="7026" marB="0" anchor="b"/>
                </a:tc>
              </a:tr>
              <a:tr h="187081">
                <a:tc>
                  <a:txBody>
                    <a:bodyPr/>
                    <a:lstStyle/>
                    <a:p>
                      <a:pPr algn="l" fontAlgn="b"/>
                      <a:r>
                        <a:rPr lang="en-US" sz="1200" u="none" strike="noStrike" dirty="0">
                          <a:effectLst/>
                          <a:latin typeface="+mj-lt"/>
                        </a:rPr>
                        <a:t>TL1</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140</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114</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92</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85</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70</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64</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61</a:t>
                      </a:r>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r>
              <a:tr h="224265">
                <a:tc>
                  <a:txBody>
                    <a:bodyPr/>
                    <a:lstStyle/>
                    <a:p>
                      <a:pPr algn="l" fontAlgn="b"/>
                      <a:r>
                        <a:rPr lang="en-US" sz="1200" u="none" strike="noStrike" dirty="0">
                          <a:effectLst/>
                          <a:latin typeface="+mj-lt"/>
                        </a:rPr>
                        <a:t>TL2</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85</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67</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54</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48</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44</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44</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41</a:t>
                      </a:r>
                      <a:endParaRPr lang="en-US" sz="1200" b="0" i="0" u="none" strike="noStrike">
                        <a:solidFill>
                          <a:srgbClr val="000000"/>
                        </a:solidFill>
                        <a:effectLst/>
                        <a:latin typeface="+mj-lt"/>
                      </a:endParaRPr>
                    </a:p>
                  </a:txBody>
                  <a:tcPr marL="7026" marR="7026" marT="7026" marB="0" anchor="b"/>
                </a:tc>
                <a:tc>
                  <a:txBody>
                    <a:bodyPr/>
                    <a:lstStyle/>
                    <a:p>
                      <a:pPr algn="l" fontAlgn="b"/>
                      <a:endParaRPr lang="en-US" sz="1200" b="0" i="0" u="none" strike="noStrike">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r>
              <a:tr h="224265">
                <a:tc>
                  <a:txBody>
                    <a:bodyPr/>
                    <a:lstStyle/>
                    <a:p>
                      <a:pPr algn="l" fontAlgn="b"/>
                      <a:r>
                        <a:rPr lang="en-US" sz="1200" u="none" strike="noStrike">
                          <a:effectLst/>
                          <a:latin typeface="+mj-lt"/>
                        </a:rPr>
                        <a:t>TL3</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64</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35</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28</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28</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27</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29</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29</a:t>
                      </a:r>
                      <a:endParaRPr lang="en-US" sz="1200" b="0" i="0" u="none" strike="noStrike">
                        <a:solidFill>
                          <a:srgbClr val="000000"/>
                        </a:solidFill>
                        <a:effectLst/>
                        <a:latin typeface="+mj-lt"/>
                      </a:endParaRPr>
                    </a:p>
                  </a:txBody>
                  <a:tcPr marL="7026" marR="7026" marT="7026" marB="0" anchor="b"/>
                </a:tc>
                <a:tc>
                  <a:txBody>
                    <a:bodyPr/>
                    <a:lstStyle/>
                    <a:p>
                      <a:pPr algn="l" fontAlgn="b"/>
                      <a:endParaRPr lang="en-US" sz="1200" b="0" i="0" u="none" strike="noStrike">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r>
              <a:tr h="224265">
                <a:tc>
                  <a:txBody>
                    <a:bodyPr/>
                    <a:lstStyle/>
                    <a:p>
                      <a:pPr algn="l" fontAlgn="b"/>
                      <a:r>
                        <a:rPr lang="en-US" sz="1200" u="none" strike="noStrike">
                          <a:effectLst/>
                          <a:latin typeface="+mj-lt"/>
                        </a:rPr>
                        <a:t>TL4</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78</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50</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35</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32</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29</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27</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27</a:t>
                      </a:r>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r>
              <a:tr h="224265">
                <a:tc>
                  <a:txBody>
                    <a:bodyPr/>
                    <a:lstStyle/>
                    <a:p>
                      <a:pPr algn="l" fontAlgn="b"/>
                      <a:r>
                        <a:rPr lang="en-US" sz="1200" u="none" strike="noStrike">
                          <a:effectLst/>
                          <a:latin typeface="+mj-lt"/>
                        </a:rPr>
                        <a:t>TL5</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20</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20</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21</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19</a:t>
                      </a:r>
                      <a:endParaRPr lang="en-US" sz="1200" b="0" i="0" u="none" strike="noStrike">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21</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22</a:t>
                      </a:r>
                      <a:endParaRPr lang="en-US" sz="1200" b="0" i="0" u="none" strike="noStrike" dirty="0">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21</a:t>
                      </a:r>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c>
                  <a:txBody>
                    <a:bodyPr/>
                    <a:lstStyle/>
                    <a:p>
                      <a:pPr algn="l" fontAlgn="b"/>
                      <a:endParaRPr lang="en-US" sz="1200" b="0" i="0" u="none" strike="noStrike" dirty="0">
                        <a:solidFill>
                          <a:srgbClr val="000000"/>
                        </a:solidFill>
                        <a:effectLst/>
                        <a:latin typeface="+mj-lt"/>
                      </a:endParaRPr>
                    </a:p>
                  </a:txBody>
                  <a:tcPr marL="7026" marR="7026" marT="7026" marB="0" anchor="b"/>
                </a:tc>
              </a:tr>
              <a:tr h="224265">
                <a:tc>
                  <a:txBody>
                    <a:bodyPr/>
                    <a:lstStyle/>
                    <a:p>
                      <a:pPr algn="l" fontAlgn="b"/>
                      <a:r>
                        <a:rPr lang="en-US" sz="1200" u="none" strike="noStrike">
                          <a:effectLst/>
                          <a:latin typeface="+mj-lt"/>
                        </a:rPr>
                        <a:t>Sum LD</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387</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286</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230</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212</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191</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a:effectLst/>
                          <a:latin typeface="+mj-lt"/>
                        </a:rPr>
                        <a:t>186</a:t>
                      </a:r>
                      <a:endParaRPr lang="en-US" sz="1200" b="1" i="0" u="none" strike="noStrike">
                        <a:solidFill>
                          <a:srgbClr val="000000"/>
                        </a:solidFill>
                        <a:effectLst/>
                        <a:latin typeface="+mj-lt"/>
                      </a:endParaRPr>
                    </a:p>
                  </a:txBody>
                  <a:tcPr marL="7026" marR="7026" marT="7026" marB="0" anchor="b"/>
                </a:tc>
                <a:tc>
                  <a:txBody>
                    <a:bodyPr/>
                    <a:lstStyle/>
                    <a:p>
                      <a:pPr algn="r" fontAlgn="b"/>
                      <a:r>
                        <a:rPr lang="en-US" sz="1200" u="none" strike="noStrike" dirty="0">
                          <a:effectLst/>
                          <a:latin typeface="+mj-lt"/>
                        </a:rPr>
                        <a:t>179</a:t>
                      </a:r>
                      <a:endParaRPr lang="en-US" sz="1200" b="1" i="0" u="none" strike="noStrike" dirty="0">
                        <a:solidFill>
                          <a:srgbClr val="000000"/>
                        </a:solidFill>
                        <a:effectLst/>
                        <a:latin typeface="+mj-lt"/>
                      </a:endParaRPr>
                    </a:p>
                  </a:txBody>
                  <a:tcPr marL="7026" marR="7026" marT="7026" marB="0" anchor="b"/>
                </a:tc>
                <a:tc>
                  <a:txBody>
                    <a:bodyPr/>
                    <a:lstStyle/>
                    <a:p>
                      <a:pPr algn="r" fontAlgn="b"/>
                      <a:r>
                        <a:rPr lang="en-US" sz="1200" b="1" i="0" u="none" strike="noStrike" dirty="0">
                          <a:solidFill>
                            <a:srgbClr val="000000"/>
                          </a:solidFill>
                          <a:effectLst/>
                          <a:latin typeface="+mj-lt"/>
                        </a:rPr>
                        <a:t>-53.75</a:t>
                      </a:r>
                    </a:p>
                  </a:txBody>
                  <a:tcPr marL="9525" marR="9525" marT="9525" marB="0" anchor="b"/>
                </a:tc>
                <a:tc>
                  <a:txBody>
                    <a:bodyPr/>
                    <a:lstStyle/>
                    <a:p>
                      <a:pPr algn="r" fontAlgn="b"/>
                      <a:r>
                        <a:rPr lang="en-US" sz="1200" b="1" i="0" u="none" strike="noStrike" dirty="0">
                          <a:solidFill>
                            <a:srgbClr val="000000"/>
                          </a:solidFill>
                          <a:effectLst/>
                          <a:latin typeface="+mj-lt"/>
                        </a:rPr>
                        <a:t>-3.76</a:t>
                      </a:r>
                    </a:p>
                  </a:txBody>
                  <a:tcPr marL="9525" marR="9525" marT="9525" marB="0" anchor="b"/>
                </a:tc>
                <a:tc>
                  <a:txBody>
                    <a:bodyPr/>
                    <a:lstStyle/>
                    <a:p>
                      <a:pPr algn="r" fontAlgn="b"/>
                      <a:r>
                        <a:rPr lang="en-US" sz="1200" b="1" i="0" u="none" strike="noStrike" dirty="0" smtClean="0">
                          <a:solidFill>
                            <a:srgbClr val="000000"/>
                          </a:solidFill>
                          <a:effectLst/>
                          <a:latin typeface="+mj-lt"/>
                        </a:rPr>
                        <a:t>PR</a:t>
                      </a:r>
                      <a:endParaRPr lang="en-US" sz="1200" b="1" i="0" u="none" strike="noStrike" dirty="0">
                        <a:solidFill>
                          <a:srgbClr val="000000"/>
                        </a:solidFill>
                        <a:effectLst/>
                        <a:latin typeface="+mj-lt"/>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17647467"/>
              </p:ext>
            </p:extLst>
          </p:nvPr>
        </p:nvGraphicFramePr>
        <p:xfrm>
          <a:off x="762000" y="4572000"/>
          <a:ext cx="7772402" cy="1219199"/>
        </p:xfrm>
        <a:graphic>
          <a:graphicData uri="http://schemas.openxmlformats.org/drawingml/2006/table">
            <a:tbl>
              <a:tblPr>
                <a:tableStyleId>{5C22544A-7EE6-4342-B048-85BDC9FD1C3A}</a:tableStyleId>
              </a:tblPr>
              <a:tblGrid>
                <a:gridCol w="548721"/>
                <a:gridCol w="537146"/>
                <a:gridCol w="694585"/>
                <a:gridCol w="694585"/>
                <a:gridCol w="694585"/>
                <a:gridCol w="694585"/>
                <a:gridCol w="694585"/>
                <a:gridCol w="694585"/>
                <a:gridCol w="703845"/>
                <a:gridCol w="907590"/>
                <a:gridCol w="907590"/>
              </a:tblGrid>
              <a:tr h="731519">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Baseline</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Follow up V1</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Follow up V2</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V3</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V4</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V5</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a:effectLst/>
                          <a:latin typeface="Arial Narrow" pitchFamily="34" charset="0"/>
                        </a:rPr>
                        <a:t>Follow up V6</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 change from baseline</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r>
                        <a:rPr lang="en-US" sz="1200" u="none" strike="noStrike" dirty="0">
                          <a:effectLst/>
                          <a:latin typeface="Arial Narrow" pitchFamily="34" charset="0"/>
                        </a:rPr>
                        <a:t>% change from previous minimum</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TL</a:t>
                      </a:r>
                      <a:r>
                        <a:rPr lang="en-US" sz="1200" b="0" i="0" u="none" strike="noStrike" kern="1200" baseline="0" dirty="0" smtClean="0">
                          <a:solidFill>
                            <a:srgbClr val="000000"/>
                          </a:solidFill>
                          <a:effectLst/>
                          <a:latin typeface="+mn-lt"/>
                          <a:ea typeface="+mn-ea"/>
                          <a:cs typeface="+mn-cs"/>
                        </a:rPr>
                        <a:t> Visit Response</a:t>
                      </a:r>
                      <a:endParaRPr lang="en-US" sz="1200" b="0" i="0" u="none" strike="noStrike" kern="1200" dirty="0" smtClean="0">
                        <a:solidFill>
                          <a:srgbClr val="000000"/>
                        </a:solidFill>
                        <a:effectLst/>
                        <a:latin typeface="+mn-lt"/>
                        <a:ea typeface="+mn-ea"/>
                        <a:cs typeface="+mn-cs"/>
                      </a:endParaRPr>
                    </a:p>
                    <a:p>
                      <a:pPr algn="l" fontAlgn="b"/>
                      <a:endParaRPr lang="en-US" sz="1200" b="0" i="0" u="none" strike="noStrike" dirty="0">
                        <a:solidFill>
                          <a:srgbClr val="000000"/>
                        </a:solidFill>
                        <a:effectLst/>
                        <a:latin typeface="Arial Narrow" pitchFamily="34" charset="0"/>
                      </a:endParaRPr>
                    </a:p>
                  </a:txBody>
                  <a:tcPr marL="7026" marR="7026" marT="7026" marB="0" anchor="b"/>
                </a:tc>
              </a:tr>
              <a:tr h="243840">
                <a:tc>
                  <a:txBody>
                    <a:bodyPr/>
                    <a:lstStyle/>
                    <a:p>
                      <a:pPr algn="l" fontAlgn="b"/>
                      <a:r>
                        <a:rPr lang="en-US" sz="1200" u="none" strike="noStrike">
                          <a:effectLst/>
                          <a:latin typeface="Arial Narrow" pitchFamily="34" charset="0"/>
                        </a:rPr>
                        <a:t>TL1</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64</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35</a:t>
                      </a:r>
                      <a:endParaRPr lang="en-US" sz="1200" b="0"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28</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28</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27</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29</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29</a:t>
                      </a:r>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c>
                  <a:txBody>
                    <a:bodyPr/>
                    <a:lstStyle/>
                    <a:p>
                      <a:pPr algn="l" fontAlgn="b"/>
                      <a:endParaRPr lang="en-US" sz="1200" b="0" i="0" u="none" strike="noStrike" dirty="0">
                        <a:solidFill>
                          <a:srgbClr val="000000"/>
                        </a:solidFill>
                        <a:effectLst/>
                        <a:latin typeface="Arial Narrow" pitchFamily="34" charset="0"/>
                      </a:endParaRPr>
                    </a:p>
                  </a:txBody>
                  <a:tcPr marL="7026" marR="7026" marT="7026" marB="0" anchor="b"/>
                </a:tc>
              </a:tr>
              <a:tr h="243840">
                <a:tc>
                  <a:txBody>
                    <a:bodyPr/>
                    <a:lstStyle/>
                    <a:p>
                      <a:pPr algn="l" fontAlgn="b"/>
                      <a:r>
                        <a:rPr lang="en-US" sz="1200" u="none" strike="noStrike">
                          <a:effectLst/>
                          <a:latin typeface="Arial Narrow" pitchFamily="34" charset="0"/>
                        </a:rPr>
                        <a:t>Sum LD</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64</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35</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28</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28</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27</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29</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a:effectLst/>
                          <a:latin typeface="Arial Narrow" pitchFamily="34" charset="0"/>
                        </a:rPr>
                        <a:t>29</a:t>
                      </a:r>
                      <a:endParaRPr lang="en-US" sz="1200" b="1" i="0" u="none" strike="noStrike">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-54.69</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u="none" strike="noStrike" dirty="0">
                          <a:effectLst/>
                          <a:latin typeface="Arial Narrow" pitchFamily="34" charset="0"/>
                        </a:rPr>
                        <a:t>7.41</a:t>
                      </a:r>
                      <a:endParaRPr lang="en-US" sz="1200" b="1" i="0" u="none" strike="noStrike" dirty="0">
                        <a:solidFill>
                          <a:srgbClr val="000000"/>
                        </a:solidFill>
                        <a:effectLst/>
                        <a:latin typeface="Arial Narrow" pitchFamily="34" charset="0"/>
                      </a:endParaRPr>
                    </a:p>
                  </a:txBody>
                  <a:tcPr marL="7026" marR="7026" marT="7026" marB="0" anchor="b"/>
                </a:tc>
                <a:tc>
                  <a:txBody>
                    <a:bodyPr/>
                    <a:lstStyle/>
                    <a:p>
                      <a:pPr algn="r" fontAlgn="b"/>
                      <a:r>
                        <a:rPr lang="en-US" sz="1200" b="1" i="0" u="none" strike="noStrike" dirty="0" smtClean="0">
                          <a:solidFill>
                            <a:srgbClr val="000000"/>
                          </a:solidFill>
                          <a:effectLst/>
                          <a:latin typeface="Arial Narrow" pitchFamily="34" charset="0"/>
                        </a:rPr>
                        <a:t>PR</a:t>
                      </a:r>
                      <a:endParaRPr lang="en-US" sz="1200" b="1" i="0" u="none" strike="noStrike" dirty="0">
                        <a:solidFill>
                          <a:srgbClr val="000000"/>
                        </a:solidFill>
                        <a:effectLst/>
                        <a:latin typeface="Arial Narrow" pitchFamily="34" charset="0"/>
                      </a:endParaRPr>
                    </a:p>
                  </a:txBody>
                  <a:tcPr marL="7026" marR="7026" marT="7026" marB="0" anchor="b"/>
                </a:tc>
              </a:tr>
            </a:tbl>
          </a:graphicData>
        </a:graphic>
      </p:graphicFrame>
    </p:spTree>
    <p:extLst>
      <p:ext uri="{BB962C8B-B14F-4D97-AF65-F5344CB8AC3E}">
        <p14:creationId xmlns:p14="http://schemas.microsoft.com/office/powerpoint/2010/main" val="404396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1343</TotalTime>
  <Words>1510</Words>
  <Application>Microsoft Office PowerPoint</Application>
  <PresentationFormat>On-screen Show (4:3)</PresentationFormat>
  <Paragraphs>643</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 Pop</vt:lpstr>
      <vt:lpstr>PowerPoint Presentation</vt:lpstr>
      <vt:lpstr> AGENDA:   </vt:lpstr>
      <vt:lpstr>RECIST 1.1 – guideline on the missing data </vt:lpstr>
      <vt:lpstr>Missing lesion diameter – Is it really missing? (pop-ups) </vt:lpstr>
      <vt:lpstr>Results of the missing lesion diameter</vt:lpstr>
      <vt:lpstr>Results                              contd….</vt:lpstr>
      <vt:lpstr>Alternative aspects/methods</vt:lpstr>
      <vt:lpstr>Examples:</vt:lpstr>
      <vt:lpstr>Example:</vt:lpstr>
      <vt:lpstr>Example:</vt:lpstr>
      <vt:lpstr>Example:</vt:lpstr>
      <vt:lpstr>Example:</vt:lpstr>
      <vt:lpstr>PowerPoint Presentation</vt:lpstr>
      <vt:lpstr>PowerPoint Presentation</vt:lpstr>
      <vt:lpstr>Comparison of alternative aspects/methods</vt:lpstr>
      <vt:lpstr>Recommendation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dc:creator>
  <cp:lastModifiedBy>Hitendra Pandey</cp:lastModifiedBy>
  <cp:revision>22</cp:revision>
  <dcterms:created xsi:type="dcterms:W3CDTF">2014-02-11T16:49:01Z</dcterms:created>
  <dcterms:modified xsi:type="dcterms:W3CDTF">2015-03-02T11:16:33Z</dcterms:modified>
</cp:coreProperties>
</file>