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5" r:id="rId3"/>
    <p:sldMasterId id="2147483677" r:id="rId4"/>
    <p:sldMasterId id="2147483679" r:id="rId5"/>
  </p:sldMasterIdLst>
  <p:notesMasterIdLst>
    <p:notesMasterId r:id="rId27"/>
  </p:notesMasterIdLst>
  <p:handoutMasterIdLst>
    <p:handoutMasterId r:id="rId28"/>
  </p:handoutMasterIdLst>
  <p:sldIdLst>
    <p:sldId id="256" r:id="rId6"/>
    <p:sldId id="259" r:id="rId7"/>
    <p:sldId id="269" r:id="rId8"/>
    <p:sldId id="270" r:id="rId9"/>
    <p:sldId id="271" r:id="rId10"/>
    <p:sldId id="272" r:id="rId11"/>
    <p:sldId id="273" r:id="rId12"/>
    <p:sldId id="284" r:id="rId13"/>
    <p:sldId id="275" r:id="rId14"/>
    <p:sldId id="276" r:id="rId15"/>
    <p:sldId id="277" r:id="rId16"/>
    <p:sldId id="278" r:id="rId17"/>
    <p:sldId id="279" r:id="rId18"/>
    <p:sldId id="280" r:id="rId19"/>
    <p:sldId id="281" r:id="rId20"/>
    <p:sldId id="282" r:id="rId21"/>
    <p:sldId id="283" r:id="rId22"/>
    <p:sldId id="268" r:id="rId23"/>
    <p:sldId id="262" r:id="rId24"/>
    <p:sldId id="267"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B39A09-1BFE-4C33-B5A9-44BEB23C241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9D92FF0-553D-4757-8F4E-A1CD82E339C8}">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effectLst/>
            </a:rPr>
            <a:t>To identify the risks associated with a medicinal product.</a:t>
          </a:r>
          <a:endParaRPr lang="en-US" dirty="0">
            <a:solidFill>
              <a:schemeClr val="tx1"/>
            </a:solidFill>
            <a:effectLst/>
          </a:endParaRPr>
        </a:p>
      </dgm:t>
    </dgm:pt>
    <dgm:pt modelId="{2728BCC6-E5B1-41F6-9B23-FEDC020F2170}" type="parTrans" cxnId="{B97ABCD6-18CA-4492-B942-A3C4606A7C00}">
      <dgm:prSet/>
      <dgm:spPr/>
      <dgm:t>
        <a:bodyPr/>
        <a:lstStyle/>
        <a:p>
          <a:endParaRPr lang="en-US"/>
        </a:p>
      </dgm:t>
    </dgm:pt>
    <dgm:pt modelId="{4732CF7B-12F3-4EBC-A4B2-BB15CFEE2B41}" type="sibTrans" cxnId="{B97ABCD6-18CA-4492-B942-A3C4606A7C00}">
      <dgm:prSet/>
      <dgm:spPr>
        <a:solidFill>
          <a:schemeClr val="accent1"/>
        </a:solidFill>
      </dgm:spPr>
      <dgm:t>
        <a:bodyPr/>
        <a:lstStyle/>
        <a:p>
          <a:endParaRPr lang="en-US"/>
        </a:p>
      </dgm:t>
    </dgm:pt>
    <dgm:pt modelId="{5DDB3FF1-BDBE-4DF6-8219-74F250E5CA4C}">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rPr>
            <a:t>Develop methods to clarify further the safety profile of a product.</a:t>
          </a:r>
          <a:endParaRPr lang="en-US" dirty="0">
            <a:solidFill>
              <a:schemeClr val="tx1"/>
            </a:solidFill>
          </a:endParaRPr>
        </a:p>
      </dgm:t>
    </dgm:pt>
    <dgm:pt modelId="{7857C447-0CD2-4673-9D7D-1636E8D2EFAE}" type="parTrans" cxnId="{0CAF2327-7F64-4311-8C56-94EF292BE3E0}">
      <dgm:prSet/>
      <dgm:spPr/>
      <dgm:t>
        <a:bodyPr/>
        <a:lstStyle/>
        <a:p>
          <a:endParaRPr lang="en-US"/>
        </a:p>
      </dgm:t>
    </dgm:pt>
    <dgm:pt modelId="{D7322285-C741-449E-9E6C-E6AE3C09CF20}" type="sibTrans" cxnId="{0CAF2327-7F64-4311-8C56-94EF292BE3E0}">
      <dgm:prSet/>
      <dgm:spPr>
        <a:solidFill>
          <a:schemeClr val="accent1"/>
        </a:solidFill>
      </dgm:spPr>
      <dgm:t>
        <a:bodyPr/>
        <a:lstStyle/>
        <a:p>
          <a:endParaRPr lang="en-US"/>
        </a:p>
      </dgm:t>
    </dgm:pt>
    <dgm:pt modelId="{5504993E-ED3B-4E24-A0B7-385BEE21CB37}">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GB" dirty="0" smtClean="0">
              <a:solidFill>
                <a:schemeClr val="tx1"/>
              </a:solidFill>
            </a:rPr>
            <a:t>Plan ways to minimise risk to individual patients in clinical use.</a:t>
          </a:r>
          <a:endParaRPr lang="en-US" dirty="0">
            <a:solidFill>
              <a:schemeClr val="tx1"/>
            </a:solidFill>
          </a:endParaRPr>
        </a:p>
      </dgm:t>
    </dgm:pt>
    <dgm:pt modelId="{1EA6410D-9C02-4F1B-8483-A1BEC4066776}" type="parTrans" cxnId="{F67A03CF-63C6-4468-B765-2F5136862CB8}">
      <dgm:prSet/>
      <dgm:spPr/>
      <dgm:t>
        <a:bodyPr/>
        <a:lstStyle/>
        <a:p>
          <a:endParaRPr lang="en-US"/>
        </a:p>
      </dgm:t>
    </dgm:pt>
    <dgm:pt modelId="{3F8AD14A-1AEC-455D-81C7-EE88FBE25DE3}" type="sibTrans" cxnId="{F67A03CF-63C6-4468-B765-2F5136862CB8}">
      <dgm:prSet/>
      <dgm:spPr>
        <a:solidFill>
          <a:schemeClr val="accent1"/>
        </a:solidFill>
      </dgm:spPr>
      <dgm:t>
        <a:bodyPr/>
        <a:lstStyle/>
        <a:p>
          <a:endParaRPr lang="en-US"/>
        </a:p>
      </dgm:t>
    </dgm:pt>
    <dgm:pt modelId="{8E29880D-2645-4657-B997-4002EC6FEFD9}">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US" dirty="0" smtClean="0">
              <a:solidFill>
                <a:schemeClr val="tx1"/>
              </a:solidFill>
            </a:rPr>
            <a:t>Document measures to prevent or minimize the risks associated with the medicinal product including an assessment of the effectiveness of those interventions</a:t>
          </a:r>
          <a:r>
            <a:rPr lang="en-US" dirty="0" smtClean="0"/>
            <a:t>.</a:t>
          </a:r>
          <a:endParaRPr lang="en-US" dirty="0"/>
        </a:p>
      </dgm:t>
    </dgm:pt>
    <dgm:pt modelId="{504A79A0-B859-4BB6-AD59-737E9C35399B}" type="parTrans" cxnId="{82A455C1-81F0-4FFC-BC22-29EDC9E47723}">
      <dgm:prSet/>
      <dgm:spPr/>
      <dgm:t>
        <a:bodyPr/>
        <a:lstStyle/>
        <a:p>
          <a:endParaRPr lang="en-US"/>
        </a:p>
      </dgm:t>
    </dgm:pt>
    <dgm:pt modelId="{19F7ACC1-4A55-4990-A75C-652E08DD7F66}" type="sibTrans" cxnId="{82A455C1-81F0-4FFC-BC22-29EDC9E47723}">
      <dgm:prSet/>
      <dgm:spPr>
        <a:solidFill>
          <a:schemeClr val="accent1"/>
        </a:solidFill>
      </dgm:spPr>
      <dgm:t>
        <a:bodyPr/>
        <a:lstStyle/>
        <a:p>
          <a:endParaRPr lang="en-US"/>
        </a:p>
      </dgm:t>
    </dgm:pt>
    <dgm:pt modelId="{9708736D-4ED4-4499-926E-639510A7199B}">
      <dgm:prSet/>
      <dgm:spPr>
        <a:solidFill>
          <a:srgbClr val="ABD38C"/>
        </a:solidFill>
        <a:scene3d>
          <a:camera prst="orthographicFront"/>
          <a:lightRig rig="balanced" dir="t">
            <a:rot lat="0" lon="0" rev="4800000"/>
          </a:lightRig>
        </a:scene3d>
        <a:sp3d contourW="12700">
          <a:bevelT/>
          <a:contourClr>
            <a:schemeClr val="accent2">
              <a:lumMod val="60000"/>
              <a:lumOff val="40000"/>
            </a:schemeClr>
          </a:contourClr>
        </a:sp3d>
      </dgm:spPr>
      <dgm:t>
        <a:bodyPr/>
        <a:lstStyle/>
        <a:p>
          <a:pPr rtl="0"/>
          <a:r>
            <a:rPr lang="en-US" dirty="0" smtClean="0">
              <a:solidFill>
                <a:schemeClr val="tx1"/>
              </a:solidFill>
            </a:rPr>
            <a:t>Describe what is known and not known about the safety profile of the concerned medicinal product.</a:t>
          </a:r>
          <a:endParaRPr lang="en-US" dirty="0">
            <a:solidFill>
              <a:schemeClr val="tx1"/>
            </a:solidFill>
          </a:endParaRPr>
        </a:p>
      </dgm:t>
    </dgm:pt>
    <dgm:pt modelId="{A42DEC95-AD4D-404B-AF67-A89B99C1F84E}" type="parTrans" cxnId="{6AC481B8-34BE-4478-9AB0-69AC6BC8886A}">
      <dgm:prSet/>
      <dgm:spPr/>
      <dgm:t>
        <a:bodyPr/>
        <a:lstStyle/>
        <a:p>
          <a:endParaRPr lang="en-US"/>
        </a:p>
      </dgm:t>
    </dgm:pt>
    <dgm:pt modelId="{78379871-BE99-4A74-B16B-C489DBED7811}" type="sibTrans" cxnId="{6AC481B8-34BE-4478-9AB0-69AC6BC8886A}">
      <dgm:prSet/>
      <dgm:spPr/>
      <dgm:t>
        <a:bodyPr/>
        <a:lstStyle/>
        <a:p>
          <a:endParaRPr lang="en-US"/>
        </a:p>
      </dgm:t>
    </dgm:pt>
    <dgm:pt modelId="{44F355A2-44AB-47E7-B99A-3F0EEA8625AD}">
      <dgm:prSet/>
      <dgm:spPr/>
      <dgm:t>
        <a:bodyPr/>
        <a:lstStyle/>
        <a:p>
          <a:pPr rtl="0"/>
          <a:endParaRPr lang="en-US" dirty="0"/>
        </a:p>
      </dgm:t>
    </dgm:pt>
    <dgm:pt modelId="{780F62E2-5157-42E1-930D-7A1D7E31C9FC}" type="parTrans" cxnId="{C07B23C7-AE38-4483-81FC-486CC475E1BC}">
      <dgm:prSet/>
      <dgm:spPr/>
      <dgm:t>
        <a:bodyPr/>
        <a:lstStyle/>
        <a:p>
          <a:endParaRPr lang="en-US"/>
        </a:p>
      </dgm:t>
    </dgm:pt>
    <dgm:pt modelId="{40B9F250-780F-45CB-A848-263410625C9F}" type="sibTrans" cxnId="{C07B23C7-AE38-4483-81FC-486CC475E1BC}">
      <dgm:prSet/>
      <dgm:spPr/>
      <dgm:t>
        <a:bodyPr/>
        <a:lstStyle/>
        <a:p>
          <a:endParaRPr lang="en-US"/>
        </a:p>
      </dgm:t>
    </dgm:pt>
    <dgm:pt modelId="{B744F677-6AF0-4E3E-802D-28F3C098698D}" type="pres">
      <dgm:prSet presAssocID="{A8B39A09-1BFE-4C33-B5A9-44BEB23C2410}" presName="outerComposite" presStyleCnt="0">
        <dgm:presLayoutVars>
          <dgm:chMax val="5"/>
          <dgm:dir/>
          <dgm:resizeHandles val="exact"/>
        </dgm:presLayoutVars>
      </dgm:prSet>
      <dgm:spPr/>
      <dgm:t>
        <a:bodyPr/>
        <a:lstStyle/>
        <a:p>
          <a:endParaRPr lang="en-US"/>
        </a:p>
      </dgm:t>
    </dgm:pt>
    <dgm:pt modelId="{0669BB38-544E-435A-B924-C46E8AD84508}" type="pres">
      <dgm:prSet presAssocID="{A8B39A09-1BFE-4C33-B5A9-44BEB23C2410}" presName="dummyMaxCanvas" presStyleCnt="0">
        <dgm:presLayoutVars/>
      </dgm:prSet>
      <dgm:spPr/>
    </dgm:pt>
    <dgm:pt modelId="{B96922AF-608D-4ACB-9748-8F9EEBEDD43E}" type="pres">
      <dgm:prSet presAssocID="{A8B39A09-1BFE-4C33-B5A9-44BEB23C2410}" presName="FiveNodes_1" presStyleLbl="node1" presStyleIdx="0" presStyleCnt="5">
        <dgm:presLayoutVars>
          <dgm:bulletEnabled val="1"/>
        </dgm:presLayoutVars>
      </dgm:prSet>
      <dgm:spPr/>
      <dgm:t>
        <a:bodyPr/>
        <a:lstStyle/>
        <a:p>
          <a:endParaRPr lang="en-US"/>
        </a:p>
      </dgm:t>
    </dgm:pt>
    <dgm:pt modelId="{24BC5FF5-8C84-41FA-887F-1A764C03E2F4}" type="pres">
      <dgm:prSet presAssocID="{A8B39A09-1BFE-4C33-B5A9-44BEB23C2410}" presName="FiveNodes_2" presStyleLbl="node1" presStyleIdx="1" presStyleCnt="5">
        <dgm:presLayoutVars>
          <dgm:bulletEnabled val="1"/>
        </dgm:presLayoutVars>
      </dgm:prSet>
      <dgm:spPr/>
      <dgm:t>
        <a:bodyPr/>
        <a:lstStyle/>
        <a:p>
          <a:endParaRPr lang="en-US"/>
        </a:p>
      </dgm:t>
    </dgm:pt>
    <dgm:pt modelId="{D30CCC5B-91B4-4F2B-BEF9-D1B85FDEC875}" type="pres">
      <dgm:prSet presAssocID="{A8B39A09-1BFE-4C33-B5A9-44BEB23C2410}" presName="FiveNodes_3" presStyleLbl="node1" presStyleIdx="2" presStyleCnt="5">
        <dgm:presLayoutVars>
          <dgm:bulletEnabled val="1"/>
        </dgm:presLayoutVars>
      </dgm:prSet>
      <dgm:spPr/>
      <dgm:t>
        <a:bodyPr/>
        <a:lstStyle/>
        <a:p>
          <a:endParaRPr lang="en-US"/>
        </a:p>
      </dgm:t>
    </dgm:pt>
    <dgm:pt modelId="{B1A7978F-F04F-4337-AABB-5591A5C4D1A2}" type="pres">
      <dgm:prSet presAssocID="{A8B39A09-1BFE-4C33-B5A9-44BEB23C2410}" presName="FiveNodes_4" presStyleLbl="node1" presStyleIdx="3" presStyleCnt="5">
        <dgm:presLayoutVars>
          <dgm:bulletEnabled val="1"/>
        </dgm:presLayoutVars>
      </dgm:prSet>
      <dgm:spPr/>
      <dgm:t>
        <a:bodyPr/>
        <a:lstStyle/>
        <a:p>
          <a:endParaRPr lang="en-US"/>
        </a:p>
      </dgm:t>
    </dgm:pt>
    <dgm:pt modelId="{8A689C55-D014-4F55-98F4-3013DEF49A44}" type="pres">
      <dgm:prSet presAssocID="{A8B39A09-1BFE-4C33-B5A9-44BEB23C2410}" presName="FiveNodes_5" presStyleLbl="node1" presStyleIdx="4" presStyleCnt="5">
        <dgm:presLayoutVars>
          <dgm:bulletEnabled val="1"/>
        </dgm:presLayoutVars>
      </dgm:prSet>
      <dgm:spPr/>
      <dgm:t>
        <a:bodyPr/>
        <a:lstStyle/>
        <a:p>
          <a:endParaRPr lang="en-US"/>
        </a:p>
      </dgm:t>
    </dgm:pt>
    <dgm:pt modelId="{F963D453-1162-4B57-9CB9-02506777AE81}" type="pres">
      <dgm:prSet presAssocID="{A8B39A09-1BFE-4C33-B5A9-44BEB23C2410}" presName="FiveConn_1-2" presStyleLbl="fgAccFollowNode1" presStyleIdx="0" presStyleCnt="4">
        <dgm:presLayoutVars>
          <dgm:bulletEnabled val="1"/>
        </dgm:presLayoutVars>
      </dgm:prSet>
      <dgm:spPr/>
      <dgm:t>
        <a:bodyPr/>
        <a:lstStyle/>
        <a:p>
          <a:endParaRPr lang="en-US"/>
        </a:p>
      </dgm:t>
    </dgm:pt>
    <dgm:pt modelId="{0873C2F8-D98A-46CD-9FFB-62B190FE280D}" type="pres">
      <dgm:prSet presAssocID="{A8B39A09-1BFE-4C33-B5A9-44BEB23C2410}" presName="FiveConn_2-3" presStyleLbl="fgAccFollowNode1" presStyleIdx="1" presStyleCnt="4">
        <dgm:presLayoutVars>
          <dgm:bulletEnabled val="1"/>
        </dgm:presLayoutVars>
      </dgm:prSet>
      <dgm:spPr/>
      <dgm:t>
        <a:bodyPr/>
        <a:lstStyle/>
        <a:p>
          <a:endParaRPr lang="en-US"/>
        </a:p>
      </dgm:t>
    </dgm:pt>
    <dgm:pt modelId="{EA923057-F3ED-48B8-BF26-050AB5EFF787}" type="pres">
      <dgm:prSet presAssocID="{A8B39A09-1BFE-4C33-B5A9-44BEB23C2410}" presName="FiveConn_3-4" presStyleLbl="fgAccFollowNode1" presStyleIdx="2" presStyleCnt="4">
        <dgm:presLayoutVars>
          <dgm:bulletEnabled val="1"/>
        </dgm:presLayoutVars>
      </dgm:prSet>
      <dgm:spPr/>
      <dgm:t>
        <a:bodyPr/>
        <a:lstStyle/>
        <a:p>
          <a:endParaRPr lang="en-US"/>
        </a:p>
      </dgm:t>
    </dgm:pt>
    <dgm:pt modelId="{697CD824-3D6A-4F68-AA42-BB3B0B134CF7}" type="pres">
      <dgm:prSet presAssocID="{A8B39A09-1BFE-4C33-B5A9-44BEB23C2410}" presName="FiveConn_4-5" presStyleLbl="fgAccFollowNode1" presStyleIdx="3" presStyleCnt="4">
        <dgm:presLayoutVars>
          <dgm:bulletEnabled val="1"/>
        </dgm:presLayoutVars>
      </dgm:prSet>
      <dgm:spPr/>
      <dgm:t>
        <a:bodyPr/>
        <a:lstStyle/>
        <a:p>
          <a:endParaRPr lang="en-US"/>
        </a:p>
      </dgm:t>
    </dgm:pt>
    <dgm:pt modelId="{58B81C72-51FC-4657-BFB7-DBF65A8BCE3B}" type="pres">
      <dgm:prSet presAssocID="{A8B39A09-1BFE-4C33-B5A9-44BEB23C2410}" presName="FiveNodes_1_text" presStyleLbl="node1" presStyleIdx="4" presStyleCnt="5">
        <dgm:presLayoutVars>
          <dgm:bulletEnabled val="1"/>
        </dgm:presLayoutVars>
      </dgm:prSet>
      <dgm:spPr/>
      <dgm:t>
        <a:bodyPr/>
        <a:lstStyle/>
        <a:p>
          <a:endParaRPr lang="en-US"/>
        </a:p>
      </dgm:t>
    </dgm:pt>
    <dgm:pt modelId="{CEE2ECD2-83D5-4327-95E4-D46838D29F18}" type="pres">
      <dgm:prSet presAssocID="{A8B39A09-1BFE-4C33-B5A9-44BEB23C2410}" presName="FiveNodes_2_text" presStyleLbl="node1" presStyleIdx="4" presStyleCnt="5">
        <dgm:presLayoutVars>
          <dgm:bulletEnabled val="1"/>
        </dgm:presLayoutVars>
      </dgm:prSet>
      <dgm:spPr/>
      <dgm:t>
        <a:bodyPr/>
        <a:lstStyle/>
        <a:p>
          <a:endParaRPr lang="en-US"/>
        </a:p>
      </dgm:t>
    </dgm:pt>
    <dgm:pt modelId="{2266721E-162E-4020-BCA9-EB38B5F4176A}" type="pres">
      <dgm:prSet presAssocID="{A8B39A09-1BFE-4C33-B5A9-44BEB23C2410}" presName="FiveNodes_3_text" presStyleLbl="node1" presStyleIdx="4" presStyleCnt="5">
        <dgm:presLayoutVars>
          <dgm:bulletEnabled val="1"/>
        </dgm:presLayoutVars>
      </dgm:prSet>
      <dgm:spPr/>
      <dgm:t>
        <a:bodyPr/>
        <a:lstStyle/>
        <a:p>
          <a:endParaRPr lang="en-US"/>
        </a:p>
      </dgm:t>
    </dgm:pt>
    <dgm:pt modelId="{38E18AA1-5960-4818-B7D6-6F878B5655AB}" type="pres">
      <dgm:prSet presAssocID="{A8B39A09-1BFE-4C33-B5A9-44BEB23C2410}" presName="FiveNodes_4_text" presStyleLbl="node1" presStyleIdx="4" presStyleCnt="5">
        <dgm:presLayoutVars>
          <dgm:bulletEnabled val="1"/>
        </dgm:presLayoutVars>
      </dgm:prSet>
      <dgm:spPr/>
      <dgm:t>
        <a:bodyPr/>
        <a:lstStyle/>
        <a:p>
          <a:endParaRPr lang="en-US"/>
        </a:p>
      </dgm:t>
    </dgm:pt>
    <dgm:pt modelId="{2382F47C-171A-4AA3-B317-8B290ED0BEEE}" type="pres">
      <dgm:prSet presAssocID="{A8B39A09-1BFE-4C33-B5A9-44BEB23C2410}" presName="FiveNodes_5_text" presStyleLbl="node1" presStyleIdx="4" presStyleCnt="5">
        <dgm:presLayoutVars>
          <dgm:bulletEnabled val="1"/>
        </dgm:presLayoutVars>
      </dgm:prSet>
      <dgm:spPr/>
      <dgm:t>
        <a:bodyPr/>
        <a:lstStyle/>
        <a:p>
          <a:endParaRPr lang="en-US"/>
        </a:p>
      </dgm:t>
    </dgm:pt>
  </dgm:ptLst>
  <dgm:cxnLst>
    <dgm:cxn modelId="{264EDAAC-512A-41ED-B594-116ED92BE8E6}" type="presOf" srcId="{E9D92FF0-553D-4757-8F4E-A1CD82E339C8}" destId="{58B81C72-51FC-4657-BFB7-DBF65A8BCE3B}" srcOrd="1" destOrd="0" presId="urn:microsoft.com/office/officeart/2005/8/layout/vProcess5"/>
    <dgm:cxn modelId="{7712240C-BB01-437E-8CF1-C219BE88AB45}" type="presOf" srcId="{9708736D-4ED4-4499-926E-639510A7199B}" destId="{8A689C55-D014-4F55-98F4-3013DEF49A44}" srcOrd="0" destOrd="0" presId="urn:microsoft.com/office/officeart/2005/8/layout/vProcess5"/>
    <dgm:cxn modelId="{B97ABCD6-18CA-4492-B942-A3C4606A7C00}" srcId="{A8B39A09-1BFE-4C33-B5A9-44BEB23C2410}" destId="{E9D92FF0-553D-4757-8F4E-A1CD82E339C8}" srcOrd="0" destOrd="0" parTransId="{2728BCC6-E5B1-41F6-9B23-FEDC020F2170}" sibTransId="{4732CF7B-12F3-4EBC-A4B2-BB15CFEE2B41}"/>
    <dgm:cxn modelId="{4A93EB36-6C41-44AE-A761-F8DCF8F7C755}" type="presOf" srcId="{4732CF7B-12F3-4EBC-A4B2-BB15CFEE2B41}" destId="{F963D453-1162-4B57-9CB9-02506777AE81}" srcOrd="0" destOrd="0" presId="urn:microsoft.com/office/officeart/2005/8/layout/vProcess5"/>
    <dgm:cxn modelId="{A8A7EED9-901E-40BF-AA01-8E9E6864EE39}" type="presOf" srcId="{3F8AD14A-1AEC-455D-81C7-EE88FBE25DE3}" destId="{EA923057-F3ED-48B8-BF26-050AB5EFF787}" srcOrd="0" destOrd="0" presId="urn:microsoft.com/office/officeart/2005/8/layout/vProcess5"/>
    <dgm:cxn modelId="{F67A03CF-63C6-4468-B765-2F5136862CB8}" srcId="{A8B39A09-1BFE-4C33-B5A9-44BEB23C2410}" destId="{5504993E-ED3B-4E24-A0B7-385BEE21CB37}" srcOrd="2" destOrd="0" parTransId="{1EA6410D-9C02-4F1B-8483-A1BEC4066776}" sibTransId="{3F8AD14A-1AEC-455D-81C7-EE88FBE25DE3}"/>
    <dgm:cxn modelId="{0CAF2327-7F64-4311-8C56-94EF292BE3E0}" srcId="{A8B39A09-1BFE-4C33-B5A9-44BEB23C2410}" destId="{5DDB3FF1-BDBE-4DF6-8219-74F250E5CA4C}" srcOrd="1" destOrd="0" parTransId="{7857C447-0CD2-4673-9D7D-1636E8D2EFAE}" sibTransId="{D7322285-C741-449E-9E6C-E6AE3C09CF20}"/>
    <dgm:cxn modelId="{DB46D79C-F025-457C-BC19-67973C6F62EE}" type="presOf" srcId="{E9D92FF0-553D-4757-8F4E-A1CD82E339C8}" destId="{B96922AF-608D-4ACB-9748-8F9EEBEDD43E}" srcOrd="0" destOrd="0" presId="urn:microsoft.com/office/officeart/2005/8/layout/vProcess5"/>
    <dgm:cxn modelId="{B74FECDB-50A1-40A9-A2EF-EBFFCE4FCD6D}" type="presOf" srcId="{D7322285-C741-449E-9E6C-E6AE3C09CF20}" destId="{0873C2F8-D98A-46CD-9FFB-62B190FE280D}" srcOrd="0" destOrd="0" presId="urn:microsoft.com/office/officeart/2005/8/layout/vProcess5"/>
    <dgm:cxn modelId="{5177011B-71FB-48BA-8508-2B1C1B088DDF}" type="presOf" srcId="{5DDB3FF1-BDBE-4DF6-8219-74F250E5CA4C}" destId="{CEE2ECD2-83D5-4327-95E4-D46838D29F18}" srcOrd="1" destOrd="0" presId="urn:microsoft.com/office/officeart/2005/8/layout/vProcess5"/>
    <dgm:cxn modelId="{82A455C1-81F0-4FFC-BC22-29EDC9E47723}" srcId="{A8B39A09-1BFE-4C33-B5A9-44BEB23C2410}" destId="{8E29880D-2645-4657-B997-4002EC6FEFD9}" srcOrd="3" destOrd="0" parTransId="{504A79A0-B859-4BB6-AD59-737E9C35399B}" sibTransId="{19F7ACC1-4A55-4990-A75C-652E08DD7F66}"/>
    <dgm:cxn modelId="{037C6BF6-C280-419C-845E-63DBC5B27F49}" type="presOf" srcId="{8E29880D-2645-4657-B997-4002EC6FEFD9}" destId="{B1A7978F-F04F-4337-AABB-5591A5C4D1A2}" srcOrd="0" destOrd="0" presId="urn:microsoft.com/office/officeart/2005/8/layout/vProcess5"/>
    <dgm:cxn modelId="{C07B23C7-AE38-4483-81FC-486CC475E1BC}" srcId="{A8B39A09-1BFE-4C33-B5A9-44BEB23C2410}" destId="{44F355A2-44AB-47E7-B99A-3F0EEA8625AD}" srcOrd="5" destOrd="0" parTransId="{780F62E2-5157-42E1-930D-7A1D7E31C9FC}" sibTransId="{40B9F250-780F-45CB-A848-263410625C9F}"/>
    <dgm:cxn modelId="{065B4922-40AF-45F9-B443-4F233D090E72}" type="presOf" srcId="{5504993E-ED3B-4E24-A0B7-385BEE21CB37}" destId="{2266721E-162E-4020-BCA9-EB38B5F4176A}" srcOrd="1" destOrd="0" presId="urn:microsoft.com/office/officeart/2005/8/layout/vProcess5"/>
    <dgm:cxn modelId="{0E9B8E6D-F54F-4EDF-B075-E3AD4FC7A81C}" type="presOf" srcId="{9708736D-4ED4-4499-926E-639510A7199B}" destId="{2382F47C-171A-4AA3-B317-8B290ED0BEEE}" srcOrd="1" destOrd="0" presId="urn:microsoft.com/office/officeart/2005/8/layout/vProcess5"/>
    <dgm:cxn modelId="{9DFC5D25-00E7-4C2A-9459-D170E810DFCF}" type="presOf" srcId="{5504993E-ED3B-4E24-A0B7-385BEE21CB37}" destId="{D30CCC5B-91B4-4F2B-BEF9-D1B85FDEC875}" srcOrd="0" destOrd="0" presId="urn:microsoft.com/office/officeart/2005/8/layout/vProcess5"/>
    <dgm:cxn modelId="{6AC481B8-34BE-4478-9AB0-69AC6BC8886A}" srcId="{A8B39A09-1BFE-4C33-B5A9-44BEB23C2410}" destId="{9708736D-4ED4-4499-926E-639510A7199B}" srcOrd="4" destOrd="0" parTransId="{A42DEC95-AD4D-404B-AF67-A89B99C1F84E}" sibTransId="{78379871-BE99-4A74-B16B-C489DBED7811}"/>
    <dgm:cxn modelId="{326DB3BE-49B0-4923-9820-CB09D60CB14D}" type="presOf" srcId="{A8B39A09-1BFE-4C33-B5A9-44BEB23C2410}" destId="{B744F677-6AF0-4E3E-802D-28F3C098698D}" srcOrd="0" destOrd="0" presId="urn:microsoft.com/office/officeart/2005/8/layout/vProcess5"/>
    <dgm:cxn modelId="{9C3B2910-5F41-4B44-AA38-3E7B02141280}" type="presOf" srcId="{19F7ACC1-4A55-4990-A75C-652E08DD7F66}" destId="{697CD824-3D6A-4F68-AA42-BB3B0B134CF7}" srcOrd="0" destOrd="0" presId="urn:microsoft.com/office/officeart/2005/8/layout/vProcess5"/>
    <dgm:cxn modelId="{B19F5D68-7423-431B-982B-27183129A5DE}" type="presOf" srcId="{8E29880D-2645-4657-B997-4002EC6FEFD9}" destId="{38E18AA1-5960-4818-B7D6-6F878B5655AB}" srcOrd="1" destOrd="0" presId="urn:microsoft.com/office/officeart/2005/8/layout/vProcess5"/>
    <dgm:cxn modelId="{33DD78C1-1075-4C28-B1C9-B34C4BB1E451}" type="presOf" srcId="{5DDB3FF1-BDBE-4DF6-8219-74F250E5CA4C}" destId="{24BC5FF5-8C84-41FA-887F-1A764C03E2F4}" srcOrd="0" destOrd="0" presId="urn:microsoft.com/office/officeart/2005/8/layout/vProcess5"/>
    <dgm:cxn modelId="{03A69FB2-7DF7-49AB-BDEB-D7086D6EDDE6}" type="presParOf" srcId="{B744F677-6AF0-4E3E-802D-28F3C098698D}" destId="{0669BB38-544E-435A-B924-C46E8AD84508}" srcOrd="0" destOrd="0" presId="urn:microsoft.com/office/officeart/2005/8/layout/vProcess5"/>
    <dgm:cxn modelId="{7A18D92C-26B6-4B6D-B9F0-6BCDA042D418}" type="presParOf" srcId="{B744F677-6AF0-4E3E-802D-28F3C098698D}" destId="{B96922AF-608D-4ACB-9748-8F9EEBEDD43E}" srcOrd="1" destOrd="0" presId="urn:microsoft.com/office/officeart/2005/8/layout/vProcess5"/>
    <dgm:cxn modelId="{B50FC580-8755-4CC1-A005-5264A9C2B051}" type="presParOf" srcId="{B744F677-6AF0-4E3E-802D-28F3C098698D}" destId="{24BC5FF5-8C84-41FA-887F-1A764C03E2F4}" srcOrd="2" destOrd="0" presId="urn:microsoft.com/office/officeart/2005/8/layout/vProcess5"/>
    <dgm:cxn modelId="{FFD396AF-F703-477A-B579-087993184929}" type="presParOf" srcId="{B744F677-6AF0-4E3E-802D-28F3C098698D}" destId="{D30CCC5B-91B4-4F2B-BEF9-D1B85FDEC875}" srcOrd="3" destOrd="0" presId="urn:microsoft.com/office/officeart/2005/8/layout/vProcess5"/>
    <dgm:cxn modelId="{1B775524-B377-4F90-A914-73657DC50331}" type="presParOf" srcId="{B744F677-6AF0-4E3E-802D-28F3C098698D}" destId="{B1A7978F-F04F-4337-AABB-5591A5C4D1A2}" srcOrd="4" destOrd="0" presId="urn:microsoft.com/office/officeart/2005/8/layout/vProcess5"/>
    <dgm:cxn modelId="{CC8D23B2-34B6-44EC-AD7E-09A0765569FD}" type="presParOf" srcId="{B744F677-6AF0-4E3E-802D-28F3C098698D}" destId="{8A689C55-D014-4F55-98F4-3013DEF49A44}" srcOrd="5" destOrd="0" presId="urn:microsoft.com/office/officeart/2005/8/layout/vProcess5"/>
    <dgm:cxn modelId="{E2227150-A0AE-447C-8DA9-FA4CA820AE3D}" type="presParOf" srcId="{B744F677-6AF0-4E3E-802D-28F3C098698D}" destId="{F963D453-1162-4B57-9CB9-02506777AE81}" srcOrd="6" destOrd="0" presId="urn:microsoft.com/office/officeart/2005/8/layout/vProcess5"/>
    <dgm:cxn modelId="{CEFAEAA0-908C-4DB0-AB04-F4447E655243}" type="presParOf" srcId="{B744F677-6AF0-4E3E-802D-28F3C098698D}" destId="{0873C2F8-D98A-46CD-9FFB-62B190FE280D}" srcOrd="7" destOrd="0" presId="urn:microsoft.com/office/officeart/2005/8/layout/vProcess5"/>
    <dgm:cxn modelId="{9A584F7B-6D33-46FC-B7DA-5B85940A58E7}" type="presParOf" srcId="{B744F677-6AF0-4E3E-802D-28F3C098698D}" destId="{EA923057-F3ED-48B8-BF26-050AB5EFF787}" srcOrd="8" destOrd="0" presId="urn:microsoft.com/office/officeart/2005/8/layout/vProcess5"/>
    <dgm:cxn modelId="{B448D8F7-3E2C-450B-87FB-9FFC055EF451}" type="presParOf" srcId="{B744F677-6AF0-4E3E-802D-28F3C098698D}" destId="{697CD824-3D6A-4F68-AA42-BB3B0B134CF7}" srcOrd="9" destOrd="0" presId="urn:microsoft.com/office/officeart/2005/8/layout/vProcess5"/>
    <dgm:cxn modelId="{7B4D2C5E-D2CB-46DA-A2D8-4F627EE4C9A5}" type="presParOf" srcId="{B744F677-6AF0-4E3E-802D-28F3C098698D}" destId="{58B81C72-51FC-4657-BFB7-DBF65A8BCE3B}" srcOrd="10" destOrd="0" presId="urn:microsoft.com/office/officeart/2005/8/layout/vProcess5"/>
    <dgm:cxn modelId="{975B07DD-B77C-44A9-95C5-F97D4A88AA5F}" type="presParOf" srcId="{B744F677-6AF0-4E3E-802D-28F3C098698D}" destId="{CEE2ECD2-83D5-4327-95E4-D46838D29F18}" srcOrd="11" destOrd="0" presId="urn:microsoft.com/office/officeart/2005/8/layout/vProcess5"/>
    <dgm:cxn modelId="{D6B19276-DC10-4E63-B8E0-79D8DFEE59A6}" type="presParOf" srcId="{B744F677-6AF0-4E3E-802D-28F3C098698D}" destId="{2266721E-162E-4020-BCA9-EB38B5F4176A}" srcOrd="12" destOrd="0" presId="urn:microsoft.com/office/officeart/2005/8/layout/vProcess5"/>
    <dgm:cxn modelId="{956D7E1A-0C11-4E5D-A326-DD455FA0C6ED}" type="presParOf" srcId="{B744F677-6AF0-4E3E-802D-28F3C098698D}" destId="{38E18AA1-5960-4818-B7D6-6F878B5655AB}" srcOrd="13" destOrd="0" presId="urn:microsoft.com/office/officeart/2005/8/layout/vProcess5"/>
    <dgm:cxn modelId="{66DDDA05-5BB1-4944-886D-84BA566D55A7}" type="presParOf" srcId="{B744F677-6AF0-4E3E-802D-28F3C098698D}" destId="{2382F47C-171A-4AA3-B317-8B290ED0BEEE}" srcOrd="14" destOrd="0" presId="urn:microsoft.com/office/officeart/2005/8/layout/vProcess5"/>
  </dgm:cxnLst>
  <dgm:bg>
    <a:effectLst>
      <a:outerShdw blurRad="50800" dist="50800" dir="10260000" sx="137000" sy="137000" algn="ctr" rotWithShape="0">
        <a:srgbClr val="55A51C">
          <a:alpha val="64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22AF-608D-4ACB-9748-8F9EEBEDD43E}">
      <dsp:nvSpPr>
        <dsp:cNvPr id="0" name=""/>
        <dsp:cNvSpPr/>
      </dsp:nvSpPr>
      <dsp:spPr>
        <a:xfrm>
          <a:off x="0" y="0"/>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effectLst/>
            </a:rPr>
            <a:t>To identify the risks associated with a medicinal product.</a:t>
          </a:r>
          <a:endParaRPr lang="en-US" sz="1600" kern="1200" dirty="0">
            <a:solidFill>
              <a:schemeClr val="tx1"/>
            </a:solidFill>
            <a:effectLst/>
          </a:endParaRPr>
        </a:p>
      </dsp:txBody>
      <dsp:txXfrm>
        <a:off x="23861" y="23861"/>
        <a:ext cx="5515190" cy="766951"/>
      </dsp:txXfrm>
    </dsp:sp>
    <dsp:sp modelId="{24BC5FF5-8C84-41FA-887F-1A764C03E2F4}">
      <dsp:nvSpPr>
        <dsp:cNvPr id="0" name=""/>
        <dsp:cNvSpPr/>
      </dsp:nvSpPr>
      <dsp:spPr>
        <a:xfrm>
          <a:off x="484613" y="927822"/>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rPr>
            <a:t>Develop methods to clarify further the safety profile of a product.</a:t>
          </a:r>
          <a:endParaRPr lang="en-US" sz="1600" kern="1200" dirty="0">
            <a:solidFill>
              <a:schemeClr val="tx1"/>
            </a:solidFill>
          </a:endParaRPr>
        </a:p>
      </dsp:txBody>
      <dsp:txXfrm>
        <a:off x="508474" y="951683"/>
        <a:ext cx="5427730" cy="766951"/>
      </dsp:txXfrm>
    </dsp:sp>
    <dsp:sp modelId="{D30CCC5B-91B4-4F2B-BEF9-D1B85FDEC875}">
      <dsp:nvSpPr>
        <dsp:cNvPr id="0" name=""/>
        <dsp:cNvSpPr/>
      </dsp:nvSpPr>
      <dsp:spPr>
        <a:xfrm>
          <a:off x="969226" y="1855644"/>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GB" sz="1600" kern="1200" dirty="0" smtClean="0">
              <a:solidFill>
                <a:schemeClr val="tx1"/>
              </a:solidFill>
            </a:rPr>
            <a:t>Plan ways to minimise risk to individual patients in clinical use.</a:t>
          </a:r>
          <a:endParaRPr lang="en-US" sz="1600" kern="1200" dirty="0">
            <a:solidFill>
              <a:schemeClr val="tx1"/>
            </a:solidFill>
          </a:endParaRPr>
        </a:p>
      </dsp:txBody>
      <dsp:txXfrm>
        <a:off x="993087" y="1879505"/>
        <a:ext cx="5427730" cy="766951"/>
      </dsp:txXfrm>
    </dsp:sp>
    <dsp:sp modelId="{B1A7978F-F04F-4337-AABB-5591A5C4D1A2}">
      <dsp:nvSpPr>
        <dsp:cNvPr id="0" name=""/>
        <dsp:cNvSpPr/>
      </dsp:nvSpPr>
      <dsp:spPr>
        <a:xfrm>
          <a:off x="1453839" y="2783467"/>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tx1"/>
              </a:solidFill>
            </a:rPr>
            <a:t>Document measures to prevent or minimize the risks associated with the medicinal product including an assessment of the effectiveness of those interventions</a:t>
          </a:r>
          <a:r>
            <a:rPr lang="en-US" sz="1600" kern="1200" dirty="0" smtClean="0"/>
            <a:t>.</a:t>
          </a:r>
          <a:endParaRPr lang="en-US" sz="1600" kern="1200" dirty="0"/>
        </a:p>
      </dsp:txBody>
      <dsp:txXfrm>
        <a:off x="1477700" y="2807328"/>
        <a:ext cx="5427730" cy="766951"/>
      </dsp:txXfrm>
    </dsp:sp>
    <dsp:sp modelId="{8A689C55-D014-4F55-98F4-3013DEF49A44}">
      <dsp:nvSpPr>
        <dsp:cNvPr id="0" name=""/>
        <dsp:cNvSpPr/>
      </dsp:nvSpPr>
      <dsp:spPr>
        <a:xfrm>
          <a:off x="1938452" y="3711289"/>
          <a:ext cx="6489603" cy="814673"/>
        </a:xfrm>
        <a:prstGeom prst="roundRect">
          <a:avLst>
            <a:gd name="adj" fmla="val 10000"/>
          </a:avLst>
        </a:prstGeom>
        <a:solidFill>
          <a:srgbClr val="ABD38C"/>
        </a:solidFill>
        <a:ln w="25400" cap="flat" cmpd="sng" algn="ctr">
          <a:solidFill>
            <a:schemeClr val="lt1">
              <a:hueOff val="0"/>
              <a:satOff val="0"/>
              <a:lumOff val="0"/>
              <a:alphaOff val="0"/>
            </a:schemeClr>
          </a:solidFill>
          <a:prstDash val="solid"/>
        </a:ln>
        <a:effectLst/>
        <a:scene3d>
          <a:camera prst="orthographicFront"/>
          <a:lightRig rig="balanced" dir="t">
            <a:rot lat="0" lon="0" rev="4800000"/>
          </a:lightRig>
        </a:scene3d>
        <a:sp3d contourW="12700">
          <a:bevelT/>
          <a:contourClr>
            <a:schemeClr val="accent2">
              <a:lumMod val="60000"/>
              <a:lumOff val="40000"/>
            </a:schemeClr>
          </a:contourClr>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solidFill>
                <a:schemeClr val="tx1"/>
              </a:solidFill>
            </a:rPr>
            <a:t>Describe what is known and not known about the safety profile of the concerned medicinal product.</a:t>
          </a:r>
          <a:endParaRPr lang="en-US" sz="1600" kern="1200" dirty="0">
            <a:solidFill>
              <a:schemeClr val="tx1"/>
            </a:solidFill>
          </a:endParaRPr>
        </a:p>
      </dsp:txBody>
      <dsp:txXfrm>
        <a:off x="1962313" y="3735150"/>
        <a:ext cx="5427730" cy="766951"/>
      </dsp:txXfrm>
    </dsp:sp>
    <dsp:sp modelId="{F963D453-1162-4B57-9CB9-02506777AE81}">
      <dsp:nvSpPr>
        <dsp:cNvPr id="0" name=""/>
        <dsp:cNvSpPr/>
      </dsp:nvSpPr>
      <dsp:spPr>
        <a:xfrm>
          <a:off x="5960065" y="595164"/>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079211" y="595164"/>
        <a:ext cx="291245" cy="398477"/>
      </dsp:txXfrm>
    </dsp:sp>
    <dsp:sp modelId="{0873C2F8-D98A-46CD-9FFB-62B190FE280D}">
      <dsp:nvSpPr>
        <dsp:cNvPr id="0" name=""/>
        <dsp:cNvSpPr/>
      </dsp:nvSpPr>
      <dsp:spPr>
        <a:xfrm>
          <a:off x="6444678" y="1522986"/>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6563824" y="1522986"/>
        <a:ext cx="291245" cy="398477"/>
      </dsp:txXfrm>
    </dsp:sp>
    <dsp:sp modelId="{EA923057-F3ED-48B8-BF26-050AB5EFF787}">
      <dsp:nvSpPr>
        <dsp:cNvPr id="0" name=""/>
        <dsp:cNvSpPr/>
      </dsp:nvSpPr>
      <dsp:spPr>
        <a:xfrm>
          <a:off x="6929291" y="2437231"/>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048437" y="2437231"/>
        <a:ext cx="291245" cy="398477"/>
      </dsp:txXfrm>
    </dsp:sp>
    <dsp:sp modelId="{697CD824-3D6A-4F68-AA42-BB3B0B134CF7}">
      <dsp:nvSpPr>
        <dsp:cNvPr id="0" name=""/>
        <dsp:cNvSpPr/>
      </dsp:nvSpPr>
      <dsp:spPr>
        <a:xfrm>
          <a:off x="7413905" y="3374105"/>
          <a:ext cx="529537" cy="529537"/>
        </a:xfrm>
        <a:prstGeom prst="downArrow">
          <a:avLst>
            <a:gd name="adj1" fmla="val 55000"/>
            <a:gd name="adj2" fmla="val 45000"/>
          </a:avLst>
        </a:prstGeom>
        <a:solidFill>
          <a:schemeClr val="accent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a:p>
      </dsp:txBody>
      <dsp:txXfrm>
        <a:off x="7533051" y="3374105"/>
        <a:ext cx="291245" cy="3984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1/6/2016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480" y="4343144"/>
            <a:ext cx="5487041" cy="4115019"/>
          </a:xfrm>
          <a:prstGeom prst="rect">
            <a:avLst/>
          </a:prstGeom>
          <a:noFill/>
          <a:ln>
            <a:miter lim="800000"/>
            <a:headEnd/>
            <a:tailEnd/>
          </a:ln>
        </p:spPr>
        <p:txBody>
          <a:bodyPr/>
          <a:lstStyle/>
          <a:p>
            <a:r>
              <a:rPr lang="da-DK" dirty="0" smtClean="0"/>
              <a:t>TC</a:t>
            </a:r>
            <a:r>
              <a:rPr lang="da-DK" baseline="0" dirty="0" smtClean="0"/>
              <a:t> 1) </a:t>
            </a:r>
            <a:r>
              <a:rPr lang="en-US" dirty="0" smtClean="0"/>
              <a:t>The format of RMPs was developed through the ICH. The relevant guideline, ICH E2E was adopted in November 2004 and was implemented in the EU in late 2005. </a:t>
            </a:r>
          </a:p>
          <a:p>
            <a:endParaRPr lang="da-DK" dirty="0" smtClean="0"/>
          </a:p>
        </p:txBody>
      </p:sp>
    </p:spTree>
    <p:extLst>
      <p:ext uri="{BB962C8B-B14F-4D97-AF65-F5344CB8AC3E}">
        <p14:creationId xmlns:p14="http://schemas.microsoft.com/office/powerpoint/2010/main" val="421402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480" y="4343144"/>
            <a:ext cx="5487041" cy="4115019"/>
          </a:xfrm>
          <a:prstGeom prst="rect">
            <a:avLst/>
          </a:prstGeom>
          <a:noFill/>
          <a:ln>
            <a:miter lim="800000"/>
            <a:headEnd/>
            <a:tailEn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dirty="0" smtClean="0"/>
              <a:t>TC 2) </a:t>
            </a:r>
            <a:r>
              <a:rPr lang="en-US" dirty="0" smtClean="0"/>
              <a:t>The RMP covers the entire life cycle of the product. Therefore the RMP are periodically updated to reflect new knowledge and understanding of the safety profile of the product.</a:t>
            </a:r>
          </a:p>
          <a:p>
            <a:endParaRPr lang="da-DK" dirty="0" smtClean="0"/>
          </a:p>
        </p:txBody>
      </p:sp>
    </p:spTree>
    <p:extLst>
      <p:ext uri="{BB962C8B-B14F-4D97-AF65-F5344CB8AC3E}">
        <p14:creationId xmlns:p14="http://schemas.microsoft.com/office/powerpoint/2010/main" val="3941474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dirty="0" smtClean="0"/>
          </a:p>
          <a:p>
            <a:pPr lvl="0"/>
            <a:endParaRPr lang="en-US" sz="900" dirty="0" smtClean="0"/>
          </a:p>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15</a:t>
            </a:fld>
            <a:endParaRPr lang="en-US"/>
          </a:p>
        </p:txBody>
      </p:sp>
    </p:spTree>
    <p:extLst>
      <p:ext uri="{BB962C8B-B14F-4D97-AF65-F5344CB8AC3E}">
        <p14:creationId xmlns:p14="http://schemas.microsoft.com/office/powerpoint/2010/main" val="386926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dirty="0" smtClean="0"/>
          </a:p>
          <a:p>
            <a:pPr lvl="0"/>
            <a:endParaRPr lang="en-US" sz="900" dirty="0" smtClean="0"/>
          </a:p>
          <a:p>
            <a:endParaRPr lang="en-US" dirty="0"/>
          </a:p>
        </p:txBody>
      </p:sp>
      <p:sp>
        <p:nvSpPr>
          <p:cNvPr id="4" name="Slide Number Placeholder 3"/>
          <p:cNvSpPr>
            <a:spLocks noGrp="1"/>
          </p:cNvSpPr>
          <p:nvPr>
            <p:ph type="sldNum" sz="quarter" idx="10"/>
          </p:nvPr>
        </p:nvSpPr>
        <p:spPr/>
        <p:txBody>
          <a:bodyPr/>
          <a:lstStyle/>
          <a:p>
            <a:fld id="{DEFEF0E1-FD59-4CAA-8CAF-62611214896D}" type="slidenum">
              <a:rPr lang="en-US" smtClean="0"/>
              <a:pPr/>
              <a:t>16</a:t>
            </a:fld>
            <a:endParaRPr lang="en-US"/>
          </a:p>
        </p:txBody>
      </p:sp>
    </p:spTree>
    <p:extLst>
      <p:ext uri="{BB962C8B-B14F-4D97-AF65-F5344CB8AC3E}">
        <p14:creationId xmlns:p14="http://schemas.microsoft.com/office/powerpoint/2010/main" val="1257456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Grp="1" noChangeArrowheads="1"/>
          </p:cNvSpPr>
          <p:nvPr>
            <p:ph type="sldNum"/>
          </p:nvPr>
        </p:nvSpPr>
        <p:spPr>
          <a:ln/>
        </p:spPr>
        <p:txBody>
          <a:bodyPr/>
          <a:lstStyle/>
          <a:p>
            <a:fld id="{4684753E-F396-4203-8353-6C9735DC9606}" type="slidenum">
              <a:rPr lang="en-GB"/>
              <a:pPr/>
              <a:t>17</a:t>
            </a:fld>
            <a:endParaRPr lang="en-GB"/>
          </a:p>
        </p:txBody>
      </p:sp>
      <p:sp>
        <p:nvSpPr>
          <p:cNvPr id="76801" name="Rectangle 1"/>
          <p:cNvSpPr txBox="1">
            <a:spLocks noGrp="1" noRot="1" noChangeAspect="1" noChangeArrowheads="1"/>
          </p:cNvSpPr>
          <p:nvPr>
            <p:ph type="sldImg"/>
          </p:nvPr>
        </p:nvSpPr>
        <p:spPr bwMode="auto">
          <a:xfrm>
            <a:off x="1341438" y="835025"/>
            <a:ext cx="4171950" cy="3128963"/>
          </a:xfrm>
          <a:prstGeom prst="rect">
            <a:avLst/>
          </a:prstGeom>
          <a:solidFill>
            <a:srgbClr val="FFFFFF"/>
          </a:solidFill>
          <a:ln>
            <a:solidFill>
              <a:srgbClr val="000000"/>
            </a:solidFill>
            <a:miter lim="800000"/>
            <a:headEnd/>
            <a:tailEnd/>
          </a:ln>
        </p:spPr>
      </p:sp>
      <p:sp>
        <p:nvSpPr>
          <p:cNvPr id="76802" name="Rectangle 2"/>
          <p:cNvSpPr txBox="1">
            <a:spLocks noGrp="1" noChangeArrowheads="1"/>
          </p:cNvSpPr>
          <p:nvPr>
            <p:ph type="body" idx="1"/>
          </p:nvPr>
        </p:nvSpPr>
        <p:spPr bwMode="auto">
          <a:xfrm>
            <a:off x="913202" y="4345356"/>
            <a:ext cx="5029962" cy="385072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118259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atson.com/PDF/DIAJ_36886.pdf" TargetMode="External"/><Relationship Id="rId2" Type="http://schemas.openxmlformats.org/officeDocument/2006/relationships/hyperlink" Target="http://www.fda.gov/downloads/Drugs/DevelopmentApprovalProcess/HowDrugsareDevelopedandApproved/ApprovalApplications/AbbreviatedNewDrugApplicationANDAGenerics/UCM166284.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ISS/ SCS/ ISE/ SCE</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228600" y="1219200"/>
            <a:ext cx="8686800" cy="4953000"/>
          </a:xfrm>
        </p:spPr>
        <p:txBody>
          <a:bodyPr/>
          <a:lstStyle/>
          <a:p>
            <a:pPr marL="0" indent="0" algn="just" eaLnBrk="1" hangingPunct="1">
              <a:lnSpc>
                <a:spcPct val="90000"/>
              </a:lnSpc>
              <a:spcBef>
                <a:spcPct val="50000"/>
              </a:spcBef>
              <a:buClrTx/>
              <a:buNone/>
            </a:pPr>
            <a:r>
              <a:rPr lang="en-GB" sz="2000" dirty="0" smtClean="0">
                <a:cs typeface="Times New Roman" pitchFamily="18" charset="0"/>
              </a:rPr>
              <a:t> </a:t>
            </a: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lvl="2">
              <a:lnSpc>
                <a:spcPct val="90000"/>
              </a:lnSpc>
              <a:spcBef>
                <a:spcPct val="50000"/>
              </a:spcBef>
              <a:buClrTx/>
              <a:buFont typeface="Wingdings" pitchFamily="2" charset="2"/>
              <a:buChar char="§"/>
            </a:pPr>
            <a:endParaRPr lang="en-GB" dirty="0" smtClean="0">
              <a:cs typeface="Times New Roman" pitchFamily="18" charset="0"/>
            </a:endParaRPr>
          </a:p>
          <a:p>
            <a:pPr eaLnBrk="1" hangingPunct="1">
              <a:lnSpc>
                <a:spcPct val="90000"/>
              </a:lnSpc>
            </a:pPr>
            <a:endParaRPr lang="da-DK" sz="2000" dirty="0" smtClean="0">
              <a:cs typeface="Times New Roman" pitchFamily="18" charset="0"/>
            </a:endParaRPr>
          </a:p>
        </p:txBody>
      </p:sp>
      <p:sp>
        <p:nvSpPr>
          <p:cNvPr id="6" name="Title 5"/>
          <p:cNvSpPr>
            <a:spLocks noGrp="1"/>
          </p:cNvSpPr>
          <p:nvPr>
            <p:ph type="title"/>
          </p:nvPr>
        </p:nvSpPr>
        <p:spPr>
          <a:xfrm>
            <a:off x="152400" y="228600"/>
            <a:ext cx="8839200" cy="609600"/>
          </a:xfrm>
        </p:spPr>
        <p:txBody>
          <a:bodyPr/>
          <a:lstStyle/>
          <a:p>
            <a:pPr algn="ctr"/>
            <a:r>
              <a:rPr lang="en-US" b="1" dirty="0" smtClean="0"/>
              <a:t>Need For RMP</a:t>
            </a:r>
            <a:endParaRPr lang="en-US" b="1" dirty="0"/>
          </a:p>
        </p:txBody>
      </p:sp>
      <p:sp>
        <p:nvSpPr>
          <p:cNvPr id="8" name="Vertical Scroll 7"/>
          <p:cNvSpPr/>
          <p:nvPr/>
        </p:nvSpPr>
        <p:spPr>
          <a:xfrm>
            <a:off x="2971800" y="1447800"/>
            <a:ext cx="5943600" cy="4572000"/>
          </a:xfrm>
          <a:prstGeom prst="verticalScroll">
            <a:avLst/>
          </a:prstGeom>
          <a:solidFill>
            <a:schemeClr val="accent4">
              <a:lumMod val="60000"/>
              <a:lumOff val="40000"/>
            </a:schemeClr>
          </a:solidFill>
          <a:ln w="63500">
            <a:solidFill>
              <a:srgbClr val="00B050"/>
            </a:solidFill>
          </a:ln>
          <a:effectLst>
            <a:outerShdw blurRad="50800" dist="50800" dir="12960000" sx="102000" sy="102000" algn="ctr" rotWithShape="0">
              <a:srgbClr val="F1896C">
                <a:alpha val="5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7338" indent="-287338">
              <a:buFont typeface="Wingdings" pitchFamily="2" charset="2"/>
              <a:buChar char="Ø"/>
            </a:pPr>
            <a:r>
              <a:rPr lang="en-US" dirty="0" smtClean="0">
                <a:solidFill>
                  <a:schemeClr val="tx1"/>
                </a:solidFill>
              </a:rPr>
              <a:t>It is recognised that not all safety issues related to a medicine will be identified during pre-marketing trials. This can occur with new chemical entities, biological products and where a sponsor applies for use in a new population, such as in children. </a:t>
            </a:r>
          </a:p>
          <a:p>
            <a:pPr marL="177800" indent="-177800"/>
            <a:endParaRPr lang="en-US" dirty="0" smtClean="0">
              <a:solidFill>
                <a:schemeClr val="tx1"/>
              </a:solidFill>
            </a:endParaRPr>
          </a:p>
          <a:p>
            <a:pPr marL="287338" indent="-287338">
              <a:buFont typeface="Wingdings" pitchFamily="2" charset="2"/>
              <a:buChar char="Ø"/>
            </a:pPr>
            <a:r>
              <a:rPr lang="en-US" dirty="0" smtClean="0">
                <a:solidFill>
                  <a:schemeClr val="tx1"/>
                </a:solidFill>
              </a:rPr>
              <a:t>A Risk Management Plan (RMP) identifies how safety concerns will be identified and mitigated</a:t>
            </a:r>
            <a:endParaRPr lang="en-US" dirty="0">
              <a:solidFill>
                <a:schemeClr val="tx1"/>
              </a:solidFill>
            </a:endParaRPr>
          </a:p>
        </p:txBody>
      </p:sp>
      <p:sp>
        <p:nvSpPr>
          <p:cNvPr id="9" name="Smiley Face 8"/>
          <p:cNvSpPr/>
          <p:nvPr/>
        </p:nvSpPr>
        <p:spPr>
          <a:xfrm>
            <a:off x="457200" y="2133600"/>
            <a:ext cx="2362200" cy="3048000"/>
          </a:xfrm>
          <a:prstGeom prst="smileyFace">
            <a:avLst>
              <a:gd name="adj" fmla="val 4653"/>
            </a:avLst>
          </a:prstGeom>
          <a:solidFill>
            <a:srgbClr val="83389B">
              <a:alpha val="50000"/>
            </a:srgbClr>
          </a:solidFill>
          <a:ln w="63500">
            <a:solidFill>
              <a:srgbClr val="FFFF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r>
              <a:rPr lang="en-US" b="1" dirty="0" smtClean="0">
                <a:solidFill>
                  <a:schemeClr val="tx1"/>
                </a:solidFill>
              </a:rPr>
              <a:t>Why have RMPs been introduced?</a:t>
            </a:r>
          </a:p>
          <a:p>
            <a:pPr algn="ctr"/>
            <a:endParaRPr lang="en-US" sz="800" dirty="0"/>
          </a:p>
        </p:txBody>
      </p:sp>
    </p:spTree>
    <p:extLst>
      <p:ext uri="{BB962C8B-B14F-4D97-AF65-F5344CB8AC3E}">
        <p14:creationId xmlns:p14="http://schemas.microsoft.com/office/powerpoint/2010/main" val="145157846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590456"/>
          </a:xfrm>
        </p:spPr>
        <p:txBody>
          <a:bodyPr/>
          <a:lstStyle/>
          <a:p>
            <a:pPr algn="ctr"/>
            <a:r>
              <a:rPr lang="en-GB" dirty="0" smtClean="0"/>
              <a:t/>
            </a:r>
            <a:br>
              <a:rPr lang="en-GB" dirty="0" smtClean="0"/>
            </a:br>
            <a:r>
              <a:rPr lang="en-GB" b="1" dirty="0" smtClean="0"/>
              <a:t>Purpose of RMP</a:t>
            </a:r>
            <a:r>
              <a:rPr lang="en-US" b="1" dirty="0" smtClean="0"/>
              <a:t/>
            </a:r>
            <a:br>
              <a:rPr lang="en-US" b="1" dirty="0" smtClean="0"/>
            </a:br>
            <a:endParaRPr lang="en-US" b="1" dirty="0"/>
          </a:p>
        </p:txBody>
      </p:sp>
      <p:graphicFrame>
        <p:nvGraphicFramePr>
          <p:cNvPr id="7" name="Content Placeholder 6"/>
          <p:cNvGraphicFramePr>
            <a:graphicFrameLocks noGrp="1"/>
          </p:cNvGraphicFramePr>
          <p:nvPr>
            <p:ph idx="1"/>
          </p:nvPr>
        </p:nvGraphicFramePr>
        <p:xfrm>
          <a:off x="381000" y="1219200"/>
          <a:ext cx="8428056"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409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152400" y="228600"/>
            <a:ext cx="8686800" cy="762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t>RMP Includes</a:t>
            </a:r>
            <a:endParaRPr lang="en-US" sz="2800" dirty="0"/>
          </a:p>
        </p:txBody>
      </p:sp>
      <p:sp>
        <p:nvSpPr>
          <p:cNvPr id="6" name="Rectangle 5"/>
          <p:cNvSpPr/>
          <p:nvPr/>
        </p:nvSpPr>
        <p:spPr>
          <a:xfrm>
            <a:off x="342900" y="1427203"/>
            <a:ext cx="8305800" cy="2862322"/>
          </a:xfrm>
          <a:prstGeom prst="rect">
            <a:avLst/>
          </a:prstGeom>
        </p:spPr>
        <p:txBody>
          <a:bodyPr wrap="square" anchor="ctr">
            <a:spAutoFit/>
          </a:bodyPr>
          <a:lstStyle/>
          <a:p>
            <a:pPr marL="509588" indent="-457200" fontAlgn="t">
              <a:lnSpc>
                <a:spcPct val="150000"/>
              </a:lnSpc>
              <a:buFont typeface="Wingdings" panose="05000000000000000000" pitchFamily="2" charset="2"/>
              <a:buChar char="q"/>
            </a:pPr>
            <a:r>
              <a:rPr lang="en-US" sz="2000" dirty="0" smtClean="0"/>
              <a:t>Medicine's </a:t>
            </a:r>
            <a:r>
              <a:rPr lang="en-US" sz="2000" dirty="0"/>
              <a:t>safety </a:t>
            </a:r>
            <a:r>
              <a:rPr lang="en-US" sz="2000" dirty="0" smtClean="0"/>
              <a:t>profile</a:t>
            </a:r>
            <a:endParaRPr lang="en-US" sz="2000" dirty="0"/>
          </a:p>
          <a:p>
            <a:pPr marL="509588" indent="-457200" fontAlgn="t">
              <a:lnSpc>
                <a:spcPct val="150000"/>
              </a:lnSpc>
              <a:buFont typeface="Wingdings" panose="05000000000000000000" pitchFamily="2" charset="2"/>
              <a:buChar char="q"/>
            </a:pPr>
            <a:r>
              <a:rPr lang="en-US" sz="2000" dirty="0"/>
              <a:t>H</a:t>
            </a:r>
            <a:r>
              <a:rPr lang="en-US" sz="2000" dirty="0" smtClean="0"/>
              <a:t>ow </a:t>
            </a:r>
            <a:r>
              <a:rPr lang="en-US" sz="2000" dirty="0"/>
              <a:t>its risks will be prevented or minimised in patients;</a:t>
            </a:r>
          </a:p>
          <a:p>
            <a:pPr marL="509588" indent="-457200" fontAlgn="t">
              <a:lnSpc>
                <a:spcPct val="150000"/>
              </a:lnSpc>
              <a:buFont typeface="Wingdings" panose="05000000000000000000" pitchFamily="2" charset="2"/>
              <a:buChar char="q"/>
            </a:pPr>
            <a:r>
              <a:rPr lang="en-US" sz="2000" dirty="0"/>
              <a:t>P</a:t>
            </a:r>
            <a:r>
              <a:rPr lang="en-US" sz="2000" dirty="0" smtClean="0"/>
              <a:t>lans </a:t>
            </a:r>
            <a:r>
              <a:rPr lang="en-US" sz="2000" dirty="0"/>
              <a:t>for studies and other activities to gain more knowledge about the safety and efficacy of the </a:t>
            </a:r>
            <a:r>
              <a:rPr lang="en-US" sz="2000" dirty="0" smtClean="0"/>
              <a:t>medicine</a:t>
            </a:r>
            <a:endParaRPr lang="en-US" sz="2000" dirty="0"/>
          </a:p>
          <a:p>
            <a:pPr marL="509588" indent="-457200" fontAlgn="t">
              <a:lnSpc>
                <a:spcPct val="150000"/>
              </a:lnSpc>
              <a:buFont typeface="Wingdings" panose="05000000000000000000" pitchFamily="2" charset="2"/>
              <a:buChar char="q"/>
            </a:pPr>
            <a:r>
              <a:rPr lang="en-US" sz="2000" dirty="0"/>
              <a:t>R</a:t>
            </a:r>
            <a:r>
              <a:rPr lang="en-US" sz="2000" dirty="0" smtClean="0"/>
              <a:t>isk </a:t>
            </a:r>
            <a:r>
              <a:rPr lang="en-US" sz="2000" dirty="0"/>
              <a:t>factors for developing side </a:t>
            </a:r>
            <a:r>
              <a:rPr lang="en-US" sz="2000" dirty="0" smtClean="0"/>
              <a:t>effects</a:t>
            </a:r>
            <a:endParaRPr lang="en-US" sz="2000" dirty="0"/>
          </a:p>
          <a:p>
            <a:pPr marL="509588" indent="-457200" fontAlgn="t">
              <a:lnSpc>
                <a:spcPct val="150000"/>
              </a:lnSpc>
              <a:buFont typeface="Wingdings" panose="05000000000000000000" pitchFamily="2" charset="2"/>
              <a:buChar char="q"/>
            </a:pPr>
            <a:r>
              <a:rPr lang="en-US" sz="2000" dirty="0"/>
              <a:t>M</a:t>
            </a:r>
            <a:r>
              <a:rPr lang="en-US" sz="2000" dirty="0" smtClean="0"/>
              <a:t>easuring </a:t>
            </a:r>
            <a:r>
              <a:rPr lang="en-US" sz="2000" dirty="0"/>
              <a:t>the effectiveness of risk-minimisation measures</a:t>
            </a:r>
            <a:r>
              <a:rPr lang="en-US" sz="2000" dirty="0" smtClean="0"/>
              <a:t>.</a:t>
            </a:r>
            <a:endParaRPr lang="en-US" sz="2000" dirty="0"/>
          </a:p>
        </p:txBody>
      </p:sp>
    </p:spTree>
    <p:extLst>
      <p:ext uri="{BB962C8B-B14F-4D97-AF65-F5344CB8AC3E}">
        <p14:creationId xmlns:p14="http://schemas.microsoft.com/office/powerpoint/2010/main" val="3542125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487362"/>
          </a:xfrm>
        </p:spPr>
        <p:txBody>
          <a:bodyPr/>
          <a:lstStyle/>
          <a:p>
            <a:pPr algn="ctr"/>
            <a:r>
              <a:rPr lang="en-US" b="1" dirty="0" smtClean="0"/>
              <a:t>Important terms</a:t>
            </a:r>
            <a:endParaRPr lang="en-US" b="1" dirty="0"/>
          </a:p>
        </p:txBody>
      </p:sp>
      <p:sp>
        <p:nvSpPr>
          <p:cNvPr id="3" name="Content Placeholder 2"/>
          <p:cNvSpPr>
            <a:spLocks noGrp="1"/>
          </p:cNvSpPr>
          <p:nvPr>
            <p:ph idx="1"/>
          </p:nvPr>
        </p:nvSpPr>
        <p:spPr>
          <a:xfrm>
            <a:off x="381000" y="1219200"/>
            <a:ext cx="8428056" cy="5486400"/>
          </a:xfrm>
        </p:spPr>
        <p:txBody>
          <a:bodyPr/>
          <a:lstStyle/>
          <a:p>
            <a:pPr>
              <a:buNone/>
            </a:pPr>
            <a:r>
              <a:rPr lang="en-US" u="sng" dirty="0" smtClean="0"/>
              <a:t>Identified Risk:</a:t>
            </a:r>
          </a:p>
          <a:p>
            <a:pPr marL="0" indent="0" algn="just">
              <a:buNone/>
            </a:pPr>
            <a:r>
              <a:rPr lang="en-US" sz="2000" smtClean="0"/>
              <a:t>An untoward </a:t>
            </a:r>
            <a:r>
              <a:rPr lang="en-US" sz="2000" dirty="0" smtClean="0"/>
              <a:t>occurrence for which there is adequate evidence of association with the medicinal product of interest.</a:t>
            </a:r>
          </a:p>
          <a:p>
            <a:pPr marL="0" indent="0" algn="just">
              <a:buNone/>
            </a:pPr>
            <a:endParaRPr lang="en-US" sz="2000" dirty="0" smtClean="0"/>
          </a:p>
          <a:p>
            <a:pPr marL="0" indent="0">
              <a:buNone/>
            </a:pPr>
            <a:r>
              <a:rPr lang="en-US" sz="2000" u="sng" dirty="0" smtClean="0"/>
              <a:t>Examples:</a:t>
            </a:r>
          </a:p>
          <a:p>
            <a:pPr algn="just"/>
            <a:r>
              <a:rPr lang="en-US" sz="2000" dirty="0" smtClean="0"/>
              <a:t>An adverse reaction adequately demonstrated in non-clinical studies and confirmed by clinical data.</a:t>
            </a:r>
          </a:p>
          <a:p>
            <a:pPr algn="just"/>
            <a:r>
              <a:rPr lang="en-US" sz="2000" dirty="0" smtClean="0"/>
              <a:t>an adverse reaction observed in well-designed clinical trials or epidemiological studies for which the magnitude of the difference compared with the comparator group, on a parameter of interest suggests a causal relationship.</a:t>
            </a:r>
          </a:p>
          <a:p>
            <a:pPr algn="just"/>
            <a:r>
              <a:rPr lang="en-US" sz="2000" dirty="0" smtClean="0"/>
              <a:t>an adverse reaction suggested by a number of well-documented spontaneous reports where causality is strongly supported by temporal relationship and biological plausibility, such as anaphylactic reactions or application site reactions.</a:t>
            </a:r>
          </a:p>
          <a:p>
            <a:endParaRPr lang="en-US" dirty="0" smtClean="0"/>
          </a:p>
          <a:p>
            <a:endParaRPr lang="en-US" dirty="0" smtClean="0"/>
          </a:p>
          <a:p>
            <a:pPr marL="0" indent="0"/>
            <a:endParaRPr lang="en-US" dirty="0"/>
          </a:p>
        </p:txBody>
      </p:sp>
    </p:spTree>
    <p:extLst>
      <p:ext uri="{BB962C8B-B14F-4D97-AF65-F5344CB8AC3E}">
        <p14:creationId xmlns:p14="http://schemas.microsoft.com/office/powerpoint/2010/main" val="705114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487362"/>
          </a:xfrm>
        </p:spPr>
        <p:txBody>
          <a:bodyPr/>
          <a:lstStyle/>
          <a:p>
            <a:pPr algn="ctr"/>
            <a:r>
              <a:rPr lang="en-US" b="1" dirty="0" smtClean="0"/>
              <a:t>Important terms</a:t>
            </a:r>
            <a:endParaRPr lang="en-US" dirty="0"/>
          </a:p>
        </p:txBody>
      </p:sp>
      <p:sp>
        <p:nvSpPr>
          <p:cNvPr id="3" name="Content Placeholder 2"/>
          <p:cNvSpPr>
            <a:spLocks noGrp="1"/>
          </p:cNvSpPr>
          <p:nvPr>
            <p:ph idx="1"/>
          </p:nvPr>
        </p:nvSpPr>
        <p:spPr>
          <a:xfrm>
            <a:off x="381000" y="1219200"/>
            <a:ext cx="8458200" cy="4953000"/>
          </a:xfrm>
        </p:spPr>
        <p:txBody>
          <a:bodyPr/>
          <a:lstStyle/>
          <a:p>
            <a:pPr>
              <a:buNone/>
            </a:pPr>
            <a:r>
              <a:rPr lang="en-US" u="sng" dirty="0" smtClean="0"/>
              <a:t>Potential risk:</a:t>
            </a:r>
          </a:p>
          <a:p>
            <a:pPr marL="0" indent="0" algn="just">
              <a:buNone/>
            </a:pPr>
            <a:r>
              <a:rPr lang="en-US" sz="1800" dirty="0" smtClean="0">
                <a:solidFill>
                  <a:schemeClr val="bg2"/>
                </a:solidFill>
              </a:rPr>
              <a:t>An untoward occurrence for which there is some basis for suspicion of an association with the medicinal product of interest but where this association has not been confirmed. </a:t>
            </a:r>
          </a:p>
          <a:p>
            <a:pPr marL="0" indent="0" algn="just">
              <a:buNone/>
            </a:pPr>
            <a:r>
              <a:rPr lang="en-US" sz="2000" u="sng" dirty="0" smtClean="0">
                <a:solidFill>
                  <a:schemeClr val="bg2"/>
                </a:solidFill>
              </a:rPr>
              <a:t>Examples :</a:t>
            </a:r>
          </a:p>
          <a:p>
            <a:pPr algn="just">
              <a:spcBef>
                <a:spcPts val="600"/>
              </a:spcBef>
            </a:pPr>
            <a:r>
              <a:rPr lang="en-US" sz="1800" dirty="0" smtClean="0"/>
              <a:t>Toxicological findings seen in non-clinical safety studies which have not been observed or resolved in clinical studies.</a:t>
            </a:r>
          </a:p>
          <a:p>
            <a:pPr algn="just">
              <a:spcBef>
                <a:spcPts val="600"/>
              </a:spcBef>
            </a:pPr>
            <a:r>
              <a:rPr lang="en-US" sz="1800" dirty="0" smtClean="0"/>
              <a:t>adverse events observed in clinical trials or epidemiological studies for which the magnitude of the difference, compared with the comparator group (placebo or active substance, or unexposed group), on a parameter of interest raises a suspicion of, but is not large enough to suggest a causal relationship; </a:t>
            </a:r>
          </a:p>
          <a:p>
            <a:pPr algn="just">
              <a:spcBef>
                <a:spcPts val="600"/>
              </a:spcBef>
            </a:pPr>
            <a:r>
              <a:rPr lang="en-US" sz="1800" dirty="0" smtClean="0"/>
              <a:t>A signal arising from a spontaneous adverse reaction reporting system;.</a:t>
            </a:r>
          </a:p>
          <a:p>
            <a:pPr algn="just">
              <a:spcBef>
                <a:spcPts val="600"/>
              </a:spcBef>
            </a:pPr>
            <a:r>
              <a:rPr lang="en-US" sz="1800" dirty="0" smtClean="0"/>
              <a:t>An event known to be associated with other active substances within the same class or which could be expected to occur based on the properties of the medicinal product. </a:t>
            </a:r>
          </a:p>
          <a:p>
            <a:endParaRPr lang="en-US" sz="2000" dirty="0" smtClean="0"/>
          </a:p>
          <a:p>
            <a:endParaRPr lang="en-US" sz="2000" dirty="0" smtClean="0"/>
          </a:p>
          <a:p>
            <a:endParaRPr lang="en-US" sz="2000" dirty="0" smtClean="0"/>
          </a:p>
          <a:p>
            <a:pPr marL="0" indent="0" algn="just"/>
            <a:endParaRPr lang="en-US" sz="2000" u="sng" dirty="0">
              <a:solidFill>
                <a:schemeClr val="bg2"/>
              </a:solidFill>
            </a:endParaRPr>
          </a:p>
        </p:txBody>
      </p:sp>
    </p:spTree>
    <p:extLst>
      <p:ext uri="{BB962C8B-B14F-4D97-AF65-F5344CB8AC3E}">
        <p14:creationId xmlns:p14="http://schemas.microsoft.com/office/powerpoint/2010/main" val="3972155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94"/>
            <a:ext cx="8763000" cy="487362"/>
          </a:xfrm>
        </p:spPr>
        <p:txBody>
          <a:bodyPr/>
          <a:lstStyle/>
          <a:p>
            <a:pPr algn="ctr"/>
            <a:r>
              <a:rPr lang="en-US" b="1" dirty="0" smtClean="0"/>
              <a:t>When RMP Is Required?</a:t>
            </a:r>
            <a:endParaRPr lang="en-US" dirty="0"/>
          </a:p>
        </p:txBody>
      </p:sp>
      <p:sp>
        <p:nvSpPr>
          <p:cNvPr id="7" name="Content Placeholder 6"/>
          <p:cNvSpPr>
            <a:spLocks noGrp="1"/>
          </p:cNvSpPr>
          <p:nvPr>
            <p:ph idx="1"/>
          </p:nvPr>
        </p:nvSpPr>
        <p:spPr>
          <a:xfrm>
            <a:off x="381000" y="1219200"/>
            <a:ext cx="8382000" cy="533400"/>
          </a:xfrm>
          <a:solidFill>
            <a:schemeClr val="accent6">
              <a:lumMod val="60000"/>
              <a:lumOff val="40000"/>
            </a:schemeClr>
          </a:solidFill>
        </p:spPr>
        <p:txBody>
          <a:bodyPr/>
          <a:lstStyle/>
          <a:p>
            <a:pPr>
              <a:buNone/>
            </a:pPr>
            <a:r>
              <a:rPr lang="en-US" sz="2000" dirty="0" smtClean="0"/>
              <a:t>Submission for new marketing authorisation involving</a:t>
            </a:r>
          </a:p>
        </p:txBody>
      </p:sp>
      <p:sp>
        <p:nvSpPr>
          <p:cNvPr id="10" name="Content Placeholder 6"/>
          <p:cNvSpPr txBox="1">
            <a:spLocks/>
          </p:cNvSpPr>
          <p:nvPr/>
        </p:nvSpPr>
        <p:spPr>
          <a:xfrm>
            <a:off x="381000" y="4495800"/>
            <a:ext cx="8382000" cy="762000"/>
          </a:xfrm>
          <a:prstGeom prst="rect">
            <a:avLst/>
          </a:prstGeom>
          <a:solidFill>
            <a:schemeClr val="accent6">
              <a:lumMod val="60000"/>
              <a:lumOff val="40000"/>
            </a:schemeClr>
          </a:solidFill>
        </p:spPr>
        <p:txBody>
          <a:bodyPr vert="horz" lIns="91440" tIns="45720" rIns="91440" bIns="45720" rtlCol="0">
            <a:noAutofit/>
          </a:bodyPr>
          <a:lstStyle/>
          <a:p>
            <a:pPr lvl="0">
              <a:spcBef>
                <a:spcPct val="20000"/>
              </a:spcBef>
              <a:buClr>
                <a:srgbClr val="4E84C4"/>
              </a:buClr>
            </a:pPr>
            <a:r>
              <a:rPr lang="en-US" sz="2000" dirty="0" smtClean="0">
                <a:latin typeface="Arial" pitchFamily="34" charset="0"/>
                <a:cs typeface="Arial" pitchFamily="34" charset="0"/>
              </a:rPr>
              <a:t>When there is a significant change to existing license e.g. Pharmaceutical form, new indication …</a:t>
            </a:r>
            <a:endParaRPr kumimoji="0" lang="en-US"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Rectangle 10"/>
          <p:cNvSpPr/>
          <p:nvPr/>
        </p:nvSpPr>
        <p:spPr>
          <a:xfrm>
            <a:off x="762000" y="1905000"/>
            <a:ext cx="7162800" cy="1477328"/>
          </a:xfrm>
          <a:prstGeom prst="rect">
            <a:avLst/>
          </a:prstGeom>
        </p:spPr>
        <p:txBody>
          <a:bodyPr wrap="square">
            <a:spAutoFit/>
          </a:bodyPr>
          <a:lstStyle/>
          <a:p>
            <a:pPr marL="228600" lvl="0" indent="-228600">
              <a:buFont typeface="+mj-lt"/>
              <a:buAutoNum type="arabicParenR"/>
              <a:defRPr/>
            </a:pPr>
            <a:r>
              <a:rPr lang="en-US" dirty="0" smtClean="0"/>
              <a:t>All new active ingredients</a:t>
            </a:r>
          </a:p>
          <a:p>
            <a:pPr marL="228600" lvl="0" indent="-228600">
              <a:buFont typeface="+mj-lt"/>
              <a:buAutoNum type="arabicParenR"/>
            </a:pPr>
            <a:endParaRPr lang="en-US" dirty="0" smtClean="0"/>
          </a:p>
          <a:p>
            <a:pPr marL="228600" lvl="0" indent="-228600">
              <a:buFont typeface="+mj-lt"/>
              <a:buAutoNum type="arabicParenR"/>
            </a:pPr>
            <a:r>
              <a:rPr lang="en-US" dirty="0" smtClean="0"/>
              <a:t>ATMPs (Advanced Therapy Medicinal Products), Gene therapy medicinal products, somatic cell therapy medicinal products and tissue engineered Products</a:t>
            </a:r>
          </a:p>
        </p:txBody>
      </p:sp>
      <p:cxnSp>
        <p:nvCxnSpPr>
          <p:cNvPr id="13" name="Straight Connector 12"/>
          <p:cNvCxnSpPr/>
          <p:nvPr/>
        </p:nvCxnSpPr>
        <p:spPr>
          <a:xfrm>
            <a:off x="609600" y="3810000"/>
            <a:ext cx="8001000" cy="1588"/>
          </a:xfrm>
          <a:prstGeom prst="line">
            <a:avLst/>
          </a:prstGeom>
          <a:ln w="63500" cap="rnd">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00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1694"/>
            <a:ext cx="8763000" cy="487362"/>
          </a:xfrm>
        </p:spPr>
        <p:txBody>
          <a:bodyPr/>
          <a:lstStyle/>
          <a:p>
            <a:pPr algn="ctr"/>
            <a:r>
              <a:rPr lang="en-US" b="1" dirty="0" smtClean="0"/>
              <a:t>When RMP Is Required?</a:t>
            </a:r>
            <a:endParaRPr lang="en-US" dirty="0"/>
          </a:p>
        </p:txBody>
      </p:sp>
      <p:sp>
        <p:nvSpPr>
          <p:cNvPr id="7" name="Content Placeholder 6"/>
          <p:cNvSpPr>
            <a:spLocks noGrp="1"/>
          </p:cNvSpPr>
          <p:nvPr>
            <p:ph idx="1"/>
          </p:nvPr>
        </p:nvSpPr>
        <p:spPr>
          <a:xfrm>
            <a:off x="381000" y="3657600"/>
            <a:ext cx="8382000" cy="762000"/>
          </a:xfrm>
          <a:solidFill>
            <a:schemeClr val="accent6">
              <a:lumMod val="60000"/>
              <a:lumOff val="40000"/>
            </a:schemeClr>
          </a:solidFill>
        </p:spPr>
        <p:txBody>
          <a:bodyPr/>
          <a:lstStyle/>
          <a:p>
            <a:pPr marL="53975" indent="-53975">
              <a:buNone/>
            </a:pPr>
            <a:r>
              <a:rPr lang="en-US" sz="2000" dirty="0" smtClean="0"/>
              <a:t>When seeking approval via centralized procedure for products not falling in the aforementioned categories:</a:t>
            </a:r>
          </a:p>
          <a:p>
            <a:pPr>
              <a:buNone/>
            </a:pPr>
            <a:endParaRPr lang="en-US" sz="2000" dirty="0" smtClean="0"/>
          </a:p>
        </p:txBody>
      </p:sp>
      <p:sp>
        <p:nvSpPr>
          <p:cNvPr id="11" name="Rectangle 10"/>
          <p:cNvSpPr/>
          <p:nvPr/>
        </p:nvSpPr>
        <p:spPr>
          <a:xfrm>
            <a:off x="381000" y="4648200"/>
            <a:ext cx="8458200" cy="1200329"/>
          </a:xfrm>
          <a:prstGeom prst="rect">
            <a:avLst/>
          </a:prstGeom>
        </p:spPr>
        <p:txBody>
          <a:bodyPr wrap="square">
            <a:spAutoFit/>
          </a:bodyPr>
          <a:lstStyle/>
          <a:p>
            <a:pPr marL="341313" lvl="0" indent="-341313">
              <a:buFont typeface="+mj-lt"/>
              <a:buAutoNum type="arabicParenR"/>
              <a:defRPr/>
            </a:pPr>
            <a:r>
              <a:rPr lang="en-US" dirty="0" smtClean="0"/>
              <a:t>Known active substance (generics) only when there are ongoing risk minimisation activities of the originator</a:t>
            </a:r>
          </a:p>
          <a:p>
            <a:pPr marL="341313" lvl="0" indent="-341313">
              <a:buFont typeface="+mj-lt"/>
              <a:buAutoNum type="arabicParenR"/>
              <a:defRPr/>
            </a:pPr>
            <a:r>
              <a:rPr lang="en-US" dirty="0" smtClean="0"/>
              <a:t>Bibliographical applications</a:t>
            </a:r>
          </a:p>
          <a:p>
            <a:pPr marL="341313" lvl="0" indent="-341313">
              <a:buFont typeface="+mj-lt"/>
              <a:buAutoNum type="arabicParenR"/>
              <a:defRPr/>
            </a:pPr>
            <a:r>
              <a:rPr lang="en-US" dirty="0" smtClean="0"/>
              <a:t>Fixed combination products</a:t>
            </a:r>
          </a:p>
        </p:txBody>
      </p:sp>
      <p:sp>
        <p:nvSpPr>
          <p:cNvPr id="8" name="Content Placeholder 6"/>
          <p:cNvSpPr txBox="1">
            <a:spLocks/>
          </p:cNvSpPr>
          <p:nvPr/>
        </p:nvSpPr>
        <p:spPr>
          <a:xfrm>
            <a:off x="381000" y="1600200"/>
            <a:ext cx="8382000" cy="685800"/>
          </a:xfrm>
          <a:prstGeom prst="rect">
            <a:avLst/>
          </a:prstGeom>
          <a:solidFill>
            <a:schemeClr val="accent6">
              <a:lumMod val="60000"/>
              <a:lumOff val="40000"/>
            </a:schemeClr>
          </a:solidFill>
        </p:spPr>
        <p:txBody>
          <a:bodyPr vert="horz" lIns="91440" tIns="45720" rIns="91440" bIns="45720" rtlCol="0">
            <a:noAutofit/>
          </a:bodyPr>
          <a:lstStyle/>
          <a:p>
            <a:pPr>
              <a:spcBef>
                <a:spcPct val="20000"/>
              </a:spcBef>
              <a:buClr>
                <a:srgbClr val="4E84C4"/>
              </a:buClr>
            </a:pPr>
            <a:r>
              <a:rPr lang="en-US" sz="2000" dirty="0" smtClean="0">
                <a:latin typeface="Arial" pitchFamily="34" charset="0"/>
                <a:cs typeface="Arial" pitchFamily="34" charset="0"/>
              </a:rPr>
              <a:t>When there is a changes to the production process in biotechnology Products</a:t>
            </a:r>
          </a:p>
          <a:p>
            <a:pPr marL="342900" marR="0" lvl="0" indent="-342900" algn="l" defTabSz="914400" rtl="0" eaLnBrk="1" fontAlgn="auto" latinLnBrk="0" hangingPunct="1">
              <a:lnSpc>
                <a:spcPct val="100000"/>
              </a:lnSpc>
              <a:spcBef>
                <a:spcPct val="20000"/>
              </a:spcBef>
              <a:spcAft>
                <a:spcPts val="0"/>
              </a:spcAft>
              <a:buClr>
                <a:srgbClr val="4E84C4"/>
              </a:buClr>
              <a:buSzTx/>
              <a:buFont typeface="Wingdings" pitchFamily="2" charset="2"/>
              <a:buNone/>
              <a:tabLst/>
              <a:defRPr/>
            </a:pPr>
            <a:endParaRPr kumimoji="0" lang="en-US" sz="2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cxnSp>
        <p:nvCxnSpPr>
          <p:cNvPr id="12" name="Straight Connector 11"/>
          <p:cNvCxnSpPr/>
          <p:nvPr/>
        </p:nvCxnSpPr>
        <p:spPr>
          <a:xfrm>
            <a:off x="457200" y="2971800"/>
            <a:ext cx="8001000" cy="1588"/>
          </a:xfrm>
          <a:prstGeom prst="line">
            <a:avLst/>
          </a:prstGeom>
          <a:ln w="63500" cap="rnd">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340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0" y="1980082"/>
            <a:ext cx="6096000" cy="1140293"/>
            <a:chOff x="1526" y="1219"/>
            <a:chExt cx="3431" cy="702"/>
          </a:xfrm>
        </p:grpSpPr>
        <p:sp>
          <p:nvSpPr>
            <p:cNvPr id="20483" name="Oval 3"/>
            <p:cNvSpPr>
              <a:spLocks noChangeArrowheads="1"/>
            </p:cNvSpPr>
            <p:nvPr/>
          </p:nvSpPr>
          <p:spPr bwMode="auto">
            <a:xfrm>
              <a:off x="1526" y="1219"/>
              <a:ext cx="3431" cy="702"/>
            </a:xfrm>
            <a:prstGeom prst="ellipse">
              <a:avLst/>
            </a:prstGeom>
            <a:solidFill>
              <a:srgbClr val="DDDDDD"/>
            </a:solidFill>
            <a:ln w="9360">
              <a:solidFill>
                <a:srgbClr val="3333CC"/>
              </a:solidFill>
              <a:miter lim="800000"/>
              <a:headEnd/>
              <a:tailEnd/>
            </a:ln>
            <a:effectLst/>
          </p:spPr>
          <p:txBody>
            <a:bodyPr wrap="none" anchor="ctr"/>
            <a:lstStyle/>
            <a:p>
              <a:endParaRPr lang="en-US"/>
            </a:p>
          </p:txBody>
        </p:sp>
        <p:grpSp>
          <p:nvGrpSpPr>
            <p:cNvPr id="3" name="Group 4"/>
            <p:cNvGrpSpPr>
              <a:grpSpLocks/>
            </p:cNvGrpSpPr>
            <p:nvPr/>
          </p:nvGrpSpPr>
          <p:grpSpPr bwMode="auto">
            <a:xfrm>
              <a:off x="1975" y="1244"/>
              <a:ext cx="2533" cy="663"/>
              <a:chOff x="1975" y="1244"/>
              <a:chExt cx="2533" cy="663"/>
            </a:xfrm>
          </p:grpSpPr>
          <p:sp>
            <p:nvSpPr>
              <p:cNvPr id="20485" name="Text Box 5"/>
              <p:cNvSpPr txBox="1">
                <a:spLocks noChangeArrowheads="1"/>
              </p:cNvSpPr>
              <p:nvPr/>
            </p:nvSpPr>
            <p:spPr bwMode="auto">
              <a:xfrm>
                <a:off x="2579" y="1244"/>
                <a:ext cx="1478"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Safety Specification</a:t>
                </a:r>
              </a:p>
            </p:txBody>
          </p:sp>
          <p:sp>
            <p:nvSpPr>
              <p:cNvPr id="20486" name="Text Box 6"/>
              <p:cNvSpPr txBox="1">
                <a:spLocks noChangeArrowheads="1"/>
              </p:cNvSpPr>
              <p:nvPr/>
            </p:nvSpPr>
            <p:spPr bwMode="auto">
              <a:xfrm>
                <a:off x="1975" y="1446"/>
                <a:ext cx="2533"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101000"/>
                    </a:solidFill>
                    <a:latin typeface="Arial" charset="0"/>
                  </a:rPr>
                  <a:t>Summary of important identified risks, important potential risks and missing information           </a:t>
                </a:r>
                <a:endParaRPr lang="en-US" sz="1400" b="1" dirty="0">
                  <a:solidFill>
                    <a:srgbClr val="101000"/>
                  </a:solidFill>
                  <a:latin typeface="Arial" charset="0"/>
                </a:endParaRPr>
              </a:p>
            </p:txBody>
          </p:sp>
        </p:grpSp>
      </p:grpSp>
      <p:grpSp>
        <p:nvGrpSpPr>
          <p:cNvPr id="4" name="Group 7"/>
          <p:cNvGrpSpPr>
            <a:grpSpLocks/>
          </p:cNvGrpSpPr>
          <p:nvPr/>
        </p:nvGrpSpPr>
        <p:grpSpPr bwMode="auto">
          <a:xfrm>
            <a:off x="1524000" y="3232454"/>
            <a:ext cx="6248400" cy="1127298"/>
            <a:chOff x="1526" y="1990"/>
            <a:chExt cx="3431" cy="694"/>
          </a:xfrm>
        </p:grpSpPr>
        <p:sp>
          <p:nvSpPr>
            <p:cNvPr id="20488" name="Oval 8"/>
            <p:cNvSpPr>
              <a:spLocks noChangeArrowheads="1"/>
            </p:cNvSpPr>
            <p:nvPr/>
          </p:nvSpPr>
          <p:spPr bwMode="auto">
            <a:xfrm>
              <a:off x="1526" y="1990"/>
              <a:ext cx="3431" cy="683"/>
            </a:xfrm>
            <a:prstGeom prst="ellipse">
              <a:avLst/>
            </a:prstGeom>
            <a:solidFill>
              <a:srgbClr val="FFFF99"/>
            </a:solidFill>
            <a:ln w="9360">
              <a:solidFill>
                <a:srgbClr val="3333CC"/>
              </a:solidFill>
              <a:miter lim="800000"/>
              <a:headEnd/>
              <a:tailEnd/>
            </a:ln>
            <a:effectLst/>
          </p:spPr>
          <p:txBody>
            <a:bodyPr wrap="none" anchor="ctr"/>
            <a:lstStyle/>
            <a:p>
              <a:endParaRPr lang="en-US"/>
            </a:p>
          </p:txBody>
        </p:sp>
        <p:sp>
          <p:nvSpPr>
            <p:cNvPr id="20489" name="Text Box 9"/>
            <p:cNvSpPr txBox="1">
              <a:spLocks noChangeArrowheads="1"/>
            </p:cNvSpPr>
            <p:nvPr/>
          </p:nvSpPr>
          <p:spPr bwMode="auto">
            <a:xfrm>
              <a:off x="2452" y="2015"/>
              <a:ext cx="1761"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Pharmacovigilance Plan</a:t>
              </a:r>
            </a:p>
          </p:txBody>
        </p:sp>
        <p:sp>
          <p:nvSpPr>
            <p:cNvPr id="20490" name="Text Box 10"/>
            <p:cNvSpPr txBox="1">
              <a:spLocks noChangeArrowheads="1"/>
            </p:cNvSpPr>
            <p:nvPr/>
          </p:nvSpPr>
          <p:spPr bwMode="auto">
            <a:xfrm>
              <a:off x="1764" y="2223"/>
              <a:ext cx="2955"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101000"/>
                  </a:solidFill>
                  <a:latin typeface="Arial" charset="0"/>
                </a:rPr>
                <a:t>Based on safety specification;  Routine PV practices and action plan to investigate specific safety concerns       </a:t>
              </a:r>
              <a:endParaRPr lang="en-US" sz="1400" b="1" dirty="0">
                <a:solidFill>
                  <a:srgbClr val="101000"/>
                </a:solidFill>
                <a:latin typeface="Arial" charset="0"/>
              </a:endParaRPr>
            </a:p>
          </p:txBody>
        </p:sp>
      </p:grpSp>
      <p:grpSp>
        <p:nvGrpSpPr>
          <p:cNvPr id="5" name="Group 11"/>
          <p:cNvGrpSpPr>
            <a:grpSpLocks/>
          </p:cNvGrpSpPr>
          <p:nvPr/>
        </p:nvGrpSpPr>
        <p:grpSpPr bwMode="auto">
          <a:xfrm>
            <a:off x="533400" y="4267200"/>
            <a:ext cx="8077200" cy="1965462"/>
            <a:chOff x="1404" y="2730"/>
            <a:chExt cx="3675" cy="1210"/>
          </a:xfrm>
        </p:grpSpPr>
        <p:sp>
          <p:nvSpPr>
            <p:cNvPr id="20492" name="AutoShape 12"/>
            <p:cNvSpPr>
              <a:spLocks noChangeArrowheads="1"/>
            </p:cNvSpPr>
            <p:nvPr/>
          </p:nvSpPr>
          <p:spPr bwMode="auto">
            <a:xfrm rot="16200000">
              <a:off x="2636" y="1498"/>
              <a:ext cx="1210" cy="3675"/>
            </a:xfrm>
            <a:prstGeom prst="moon">
              <a:avLst>
                <a:gd name="adj" fmla="val 87060"/>
              </a:avLst>
            </a:prstGeom>
            <a:solidFill>
              <a:srgbClr val="FFCC66"/>
            </a:solidFill>
            <a:ln w="9360">
              <a:solidFill>
                <a:srgbClr val="3333CC"/>
              </a:solidFill>
              <a:miter lim="800000"/>
              <a:headEnd/>
              <a:tailEnd/>
            </a:ln>
            <a:effectLst/>
          </p:spPr>
          <p:txBody>
            <a:bodyPr wrap="none" anchor="ctr"/>
            <a:lstStyle/>
            <a:p>
              <a:endParaRPr lang="en-US"/>
            </a:p>
          </p:txBody>
        </p:sp>
        <p:grpSp>
          <p:nvGrpSpPr>
            <p:cNvPr id="6" name="Group 13"/>
            <p:cNvGrpSpPr>
              <a:grpSpLocks/>
            </p:cNvGrpSpPr>
            <p:nvPr/>
          </p:nvGrpSpPr>
          <p:grpSpPr bwMode="auto">
            <a:xfrm>
              <a:off x="1975" y="3007"/>
              <a:ext cx="2533" cy="663"/>
              <a:chOff x="1975" y="3007"/>
              <a:chExt cx="2533" cy="663"/>
            </a:xfrm>
          </p:grpSpPr>
          <p:sp>
            <p:nvSpPr>
              <p:cNvPr id="20494" name="Text Box 14"/>
              <p:cNvSpPr txBox="1">
                <a:spLocks noChangeArrowheads="1"/>
              </p:cNvSpPr>
              <p:nvPr/>
            </p:nvSpPr>
            <p:spPr bwMode="auto">
              <a:xfrm>
                <a:off x="2646" y="3007"/>
                <a:ext cx="1329" cy="210"/>
              </a:xfrm>
              <a:prstGeom prst="rect">
                <a:avLst/>
              </a:prstGeom>
              <a:noFill/>
              <a:ln w="9525">
                <a:noFill/>
                <a:round/>
                <a:headEnd/>
                <a:tailEnd/>
              </a:ln>
              <a:effectLst/>
            </p:spPr>
            <p:txBody>
              <a:bodyPr wrap="non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a:solidFill>
                      <a:srgbClr val="101000"/>
                    </a:solidFill>
                    <a:latin typeface="Arial" charset="0"/>
                  </a:rPr>
                  <a:t>Risk Minimization</a:t>
                </a:r>
              </a:p>
            </p:txBody>
          </p:sp>
          <p:sp>
            <p:nvSpPr>
              <p:cNvPr id="20495" name="Text Box 15"/>
              <p:cNvSpPr txBox="1">
                <a:spLocks noChangeArrowheads="1"/>
              </p:cNvSpPr>
              <p:nvPr/>
            </p:nvSpPr>
            <p:spPr bwMode="auto">
              <a:xfrm>
                <a:off x="1975" y="3209"/>
                <a:ext cx="2533" cy="461"/>
              </a:xfrm>
              <a:prstGeom prst="rect">
                <a:avLst/>
              </a:prstGeom>
              <a:noFill/>
              <a:ln w="9525">
                <a:noFill/>
                <a:round/>
                <a:headEnd/>
                <a:tailEnd/>
              </a:ln>
              <a:effectLst/>
            </p:spPr>
            <p:txBody>
              <a:bodyPr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101000"/>
                    </a:solidFill>
                    <a:latin typeface="Arial" charset="0"/>
                  </a:rPr>
                  <a:t>Activities to be taken to  minimize the impact of specific safety concerns on the benefit-risk balance</a:t>
                </a:r>
              </a:p>
            </p:txBody>
          </p:sp>
        </p:grpSp>
      </p:grpSp>
      <p:sp>
        <p:nvSpPr>
          <p:cNvPr id="20496" name="Text Box 16"/>
          <p:cNvSpPr txBox="1">
            <a:spLocks noChangeArrowheads="1"/>
          </p:cNvSpPr>
          <p:nvPr/>
        </p:nvSpPr>
        <p:spPr bwMode="auto">
          <a:xfrm>
            <a:off x="2514600" y="1295400"/>
            <a:ext cx="3886200" cy="463846"/>
          </a:xfrm>
          <a:prstGeom prst="rect">
            <a:avLst/>
          </a:prstGeom>
          <a:noFill/>
          <a:ln w="9525">
            <a:noFill/>
            <a:round/>
            <a:headEnd/>
            <a:tailEnd/>
          </a:ln>
          <a:effectLst/>
        </p:spPr>
        <p:txBody>
          <a:bodyPr wrap="squar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101000"/>
                </a:solidFill>
                <a:latin typeface="Arial" charset="0"/>
              </a:rPr>
              <a:t>    </a:t>
            </a:r>
            <a:r>
              <a:rPr lang="en-US" sz="2400" b="1" dirty="0" smtClean="0">
                <a:solidFill>
                  <a:srgbClr val="101000"/>
                </a:solidFill>
                <a:latin typeface="Arial" charset="0"/>
              </a:rPr>
              <a:t>Risk </a:t>
            </a:r>
            <a:r>
              <a:rPr lang="en-US" sz="2400" b="1" dirty="0">
                <a:solidFill>
                  <a:srgbClr val="101000"/>
                </a:solidFill>
                <a:latin typeface="Arial" charset="0"/>
              </a:rPr>
              <a:t>Management Plan</a:t>
            </a:r>
          </a:p>
        </p:txBody>
      </p:sp>
      <p:sp>
        <p:nvSpPr>
          <p:cNvPr id="20497" name="Text Box 17"/>
          <p:cNvSpPr txBox="1">
            <a:spLocks noChangeArrowheads="1"/>
          </p:cNvSpPr>
          <p:nvPr/>
        </p:nvSpPr>
        <p:spPr bwMode="auto">
          <a:xfrm>
            <a:off x="0" y="381000"/>
            <a:ext cx="8970961" cy="525401"/>
          </a:xfrm>
          <a:prstGeom prst="rect">
            <a:avLst/>
          </a:prstGeom>
          <a:noFill/>
          <a:ln w="9525">
            <a:noFill/>
            <a:round/>
            <a:headEnd/>
            <a:tailEnd/>
          </a:ln>
          <a:effectLst/>
        </p:spPr>
        <p:txBody>
          <a:bodyPr wrap="square" lIns="90000" tIns="46800" rIns="90000" bIns="46800">
            <a:spAutoFit/>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chemeClr val="bg1"/>
                </a:solidFill>
                <a:latin typeface="Arial" charset="0"/>
              </a:rPr>
              <a:t> Basic Components of a Risk Management Plan</a:t>
            </a:r>
          </a:p>
        </p:txBody>
      </p:sp>
    </p:spTree>
    <p:extLst>
      <p:ext uri="{BB962C8B-B14F-4D97-AF65-F5344CB8AC3E}">
        <p14:creationId xmlns:p14="http://schemas.microsoft.com/office/powerpoint/2010/main" val="13754841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5" name="Rounded Rectangle 4"/>
          <p:cNvSpPr/>
          <p:nvPr/>
        </p:nvSpPr>
        <p:spPr>
          <a:xfrm>
            <a:off x="762000" y="1262743"/>
            <a:ext cx="7696200" cy="4876800"/>
          </a:xfrm>
          <a:prstGeom prst="roundRect">
            <a:avLst>
              <a:gd name="adj" fmla="val 6855"/>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90599" y="1262743"/>
            <a:ext cx="7260771" cy="4876800"/>
          </a:xfrm>
          <a:prstGeom prst="roundRect">
            <a:avLst>
              <a:gd name="adj" fmla="val 6855"/>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buFont typeface="Arial" pitchFamily="34" charset="0"/>
              <a:buChar char="•"/>
            </a:pPr>
            <a:r>
              <a:rPr lang="en-US" sz="1400" b="1" dirty="0">
                <a:solidFill>
                  <a:schemeClr val="tx1"/>
                </a:solidFill>
                <a:hlinkClick r:id="rId2"/>
              </a:rPr>
              <a:t>http://</a:t>
            </a:r>
            <a:r>
              <a:rPr lang="en-US" sz="1400" b="1" dirty="0" smtClean="0">
                <a:solidFill>
                  <a:schemeClr val="tx1"/>
                </a:solidFill>
                <a:hlinkClick r:id="rId2"/>
              </a:rPr>
              <a:t>www.fda.gov/downloads/Drugs/DevelopmentApprovalProcess/HowDrugsareDevelopedandApproved/ApprovalApplications/AbbreviatedNewDrugApplicationANDAGenerics/UCM166284.pdf</a:t>
            </a:r>
            <a:endParaRPr lang="en-US" sz="1400" b="1" dirty="0" smtClean="0">
              <a:solidFill>
                <a:schemeClr val="tx1"/>
              </a:solidFill>
            </a:endParaRPr>
          </a:p>
          <a:p>
            <a:pPr marL="174625" indent="-174625">
              <a:buFont typeface="Arial" pitchFamily="34" charset="0"/>
              <a:buChar char="•"/>
            </a:pPr>
            <a:r>
              <a:rPr lang="en-US" sz="1400" b="1" dirty="0">
                <a:solidFill>
                  <a:schemeClr val="tx1"/>
                </a:solidFill>
                <a:hlinkClick r:id="rId3"/>
              </a:rPr>
              <a:t>http://</a:t>
            </a:r>
            <a:r>
              <a:rPr lang="en-US" sz="1400" b="1" dirty="0" smtClean="0">
                <a:solidFill>
                  <a:schemeClr val="tx1"/>
                </a:solidFill>
                <a:hlinkClick r:id="rId3"/>
              </a:rPr>
              <a:t>www.natson.com/PDF/DIAJ_36886.pdf</a:t>
            </a:r>
            <a:endParaRPr lang="en-US" sz="1400" b="1" dirty="0" smtClean="0">
              <a:solidFill>
                <a:schemeClr val="tx1"/>
              </a:solidFill>
            </a:endParaRPr>
          </a:p>
          <a:p>
            <a:pPr marL="174625" indent="-174625">
              <a:buFont typeface="Arial" pitchFamily="34" charset="0"/>
              <a:buChar char="•"/>
            </a:pPr>
            <a:r>
              <a:rPr lang="en-US" sz="1400" b="1" dirty="0" smtClean="0">
                <a:solidFill>
                  <a:schemeClr val="tx1"/>
                </a:solidFill>
              </a:rPr>
              <a:t>Overview of Risk Management Plan &amp; Risk Minimization measures.ppt (PALS slide deck)</a:t>
            </a:r>
          </a:p>
          <a:p>
            <a:pPr marL="174625" indent="-174625">
              <a:buFont typeface="Arial" pitchFamily="34" charset="0"/>
              <a:buChar char="•"/>
            </a:pPr>
            <a:endParaRPr lang="en-US" sz="1400" b="1" dirty="0">
              <a:solidFill>
                <a:schemeClr val="tx1"/>
              </a:solidFill>
            </a:endParaRPr>
          </a:p>
        </p:txBody>
      </p:sp>
    </p:spTree>
    <p:extLst>
      <p:ext uri="{BB962C8B-B14F-4D97-AF65-F5344CB8AC3E}">
        <p14:creationId xmlns:p14="http://schemas.microsoft.com/office/powerpoint/2010/main" val="1677656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S</a:t>
            </a:r>
            <a:r>
              <a:rPr lang="en-US" dirty="0" smtClean="0"/>
              <a:t>afety Review</a:t>
            </a:r>
            <a:endParaRPr lang="en-US" dirty="0"/>
          </a:p>
        </p:txBody>
      </p:sp>
      <p:sp>
        <p:nvSpPr>
          <p:cNvPr id="3" name="Content Placeholder 2"/>
          <p:cNvSpPr>
            <a:spLocks noGrp="1"/>
          </p:cNvSpPr>
          <p:nvPr>
            <p:ph idx="1"/>
          </p:nvPr>
        </p:nvSpPr>
        <p:spPr/>
        <p:txBody>
          <a:bodyPr/>
          <a:lstStyle/>
          <a:p>
            <a:r>
              <a:rPr lang="en-US" sz="1800" dirty="0" smtClean="0"/>
              <a:t>“Safety Evaluation” throughout development lifecycle of a drug and later on post-marketing as well. Assessment of Safety means Benefits of s drug outweigh the Risk.</a:t>
            </a:r>
          </a:p>
          <a:p>
            <a:r>
              <a:rPr lang="en-US" sz="1800" dirty="0" smtClean="0"/>
              <a:t>The Health Authority review process involves assessing for efficacy and safety of a marketing application and consider benefit and risk.</a:t>
            </a:r>
          </a:p>
          <a:p>
            <a:r>
              <a:rPr lang="en-US" sz="1800" dirty="0" smtClean="0"/>
              <a:t>There are several measures within a clinical submission dossier to assess adequacy of safety data, these include: </a:t>
            </a:r>
          </a:p>
          <a:p>
            <a:pPr lvl="1"/>
            <a:r>
              <a:rPr lang="en-US" sz="1600" dirty="0" smtClean="0"/>
              <a:t>Integrated summary of safety and efficacy</a:t>
            </a:r>
          </a:p>
          <a:p>
            <a:pPr lvl="1"/>
            <a:r>
              <a:rPr lang="en-US" sz="1600" dirty="0" smtClean="0"/>
              <a:t>Summary of clinical safety and efficacy</a:t>
            </a:r>
          </a:p>
          <a:p>
            <a:pPr lvl="1"/>
            <a:r>
              <a:rPr lang="en-US" sz="1600" dirty="0" smtClean="0"/>
              <a:t>Risk management plan</a:t>
            </a:r>
          </a:p>
          <a:p>
            <a:pPr lvl="1"/>
            <a:r>
              <a:rPr lang="en-US" sz="1600" dirty="0"/>
              <a:t>Periodic safety reports </a:t>
            </a:r>
            <a:r>
              <a:rPr lang="en-US" sz="1600" dirty="0" smtClean="0"/>
              <a:t>(DSUR</a:t>
            </a:r>
            <a:r>
              <a:rPr lang="en-US" sz="1600" dirty="0"/>
              <a:t>, PSUR, PBRER, ASR, IB, Orphan Designation Annual </a:t>
            </a:r>
            <a:r>
              <a:rPr lang="en-US" sz="1600" dirty="0" smtClean="0"/>
              <a:t>Report)</a:t>
            </a:r>
          </a:p>
          <a:p>
            <a:pPr lvl="1"/>
            <a:r>
              <a:rPr lang="en-US" sz="1600" dirty="0" smtClean="0"/>
              <a:t>120 day Safety Update</a:t>
            </a:r>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66" name="Group 65"/>
          <p:cNvGrpSpPr/>
          <p:nvPr/>
        </p:nvGrpSpPr>
        <p:grpSpPr>
          <a:xfrm>
            <a:off x="2057400" y="3340101"/>
            <a:ext cx="5105400" cy="2908300"/>
            <a:chOff x="1295400" y="2514600"/>
            <a:chExt cx="5181600" cy="3581400"/>
          </a:xfrm>
        </p:grpSpPr>
        <p:grpSp>
          <p:nvGrpSpPr>
            <p:cNvPr id="11" name="Group 10"/>
            <p:cNvGrpSpPr/>
            <p:nvPr/>
          </p:nvGrpSpPr>
          <p:grpSpPr>
            <a:xfrm>
              <a:off x="1295400" y="2514600"/>
              <a:ext cx="5181600" cy="838200"/>
              <a:chOff x="1295400" y="2514600"/>
              <a:chExt cx="5181600" cy="838200"/>
            </a:xfrm>
          </p:grpSpPr>
          <p:grpSp>
            <p:nvGrpSpPr>
              <p:cNvPr id="5" name="Group 4"/>
              <p:cNvGrpSpPr/>
              <p:nvPr/>
            </p:nvGrpSpPr>
            <p:grpSpPr>
              <a:xfrm>
                <a:off x="1295400" y="2514600"/>
                <a:ext cx="1524000" cy="838200"/>
                <a:chOff x="914400" y="4088893"/>
                <a:chExt cx="1219200" cy="483107"/>
              </a:xfrm>
            </p:grpSpPr>
            <p:sp>
              <p:nvSpPr>
                <p:cNvPr id="12" name="Rounded Rectangle 1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19" name="Pentagon 18"/>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a:solidFill>
                        <a:schemeClr val="tx1"/>
                      </a:solidFill>
                    </a:rPr>
                    <a:t>Prepared </a:t>
                  </a:r>
                  <a:r>
                    <a:rPr lang="en-US" sz="1000" b="1" dirty="0" smtClean="0">
                      <a:solidFill>
                        <a:schemeClr val="tx1"/>
                      </a:solidFill>
                    </a:rPr>
                    <a:t>by: </a:t>
                  </a:r>
                </a:p>
              </p:txBody>
            </p:sp>
            <p:sp>
              <p:nvSpPr>
                <p:cNvPr id="13" name="Pentagon 1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17" name="Rounded Rectangle 1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9" name="Group 8"/>
              <p:cNvGrpSpPr/>
              <p:nvPr/>
            </p:nvGrpSpPr>
            <p:grpSpPr>
              <a:xfrm>
                <a:off x="4953001" y="2789548"/>
                <a:ext cx="1523999" cy="366376"/>
                <a:chOff x="4953001" y="2819399"/>
                <a:chExt cx="1523999" cy="366376"/>
              </a:xfrm>
            </p:grpSpPr>
            <p:sp>
              <p:nvSpPr>
                <p:cNvPr id="21" name="Pentagon 2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 name="Rectangle 5"/>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7" name="Rounded Rectangle 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1" name="Rounded Rectangle 30"/>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33" name="Group 32"/>
            <p:cNvGrpSpPr/>
            <p:nvPr/>
          </p:nvGrpSpPr>
          <p:grpSpPr>
            <a:xfrm>
              <a:off x="1295400" y="3429000"/>
              <a:ext cx="5181600" cy="838200"/>
              <a:chOff x="1295400" y="2514600"/>
              <a:chExt cx="5181600" cy="838200"/>
            </a:xfrm>
          </p:grpSpPr>
          <p:grpSp>
            <p:nvGrpSpPr>
              <p:cNvPr id="34" name="Group 33"/>
              <p:cNvGrpSpPr/>
              <p:nvPr/>
            </p:nvGrpSpPr>
            <p:grpSpPr>
              <a:xfrm>
                <a:off x="1295400" y="2514600"/>
                <a:ext cx="1524000" cy="838200"/>
                <a:chOff x="914400" y="4088893"/>
                <a:chExt cx="1219200" cy="483107"/>
              </a:xfrm>
            </p:grpSpPr>
            <p:sp>
              <p:nvSpPr>
                <p:cNvPr id="41" name="Rounded Rectangle 40"/>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42" name="Pentagon 41"/>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Reviewed by: </a:t>
                  </a:r>
                </a:p>
              </p:txBody>
            </p:sp>
            <p:sp>
              <p:nvSpPr>
                <p:cNvPr id="43" name="Pentagon 4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35" name="Rounded Rectangle 34"/>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36" name="Group 35"/>
              <p:cNvGrpSpPr/>
              <p:nvPr/>
            </p:nvGrpSpPr>
            <p:grpSpPr>
              <a:xfrm>
                <a:off x="4953001" y="2789548"/>
                <a:ext cx="1523999" cy="366376"/>
                <a:chOff x="4953001" y="2819399"/>
                <a:chExt cx="1523999" cy="366376"/>
              </a:xfrm>
            </p:grpSpPr>
            <p:sp>
              <p:nvSpPr>
                <p:cNvPr id="39" name="Pentagon 38"/>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40" name="Rectangle 39"/>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37" name="Rounded Rectangle 3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8" name="Rounded Rectangle 37"/>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44" name="Group 43"/>
            <p:cNvGrpSpPr/>
            <p:nvPr/>
          </p:nvGrpSpPr>
          <p:grpSpPr>
            <a:xfrm>
              <a:off x="1295400" y="4343400"/>
              <a:ext cx="5181600" cy="838200"/>
              <a:chOff x="1295400" y="2514600"/>
              <a:chExt cx="5181600" cy="838200"/>
            </a:xfrm>
          </p:grpSpPr>
          <p:grpSp>
            <p:nvGrpSpPr>
              <p:cNvPr id="45" name="Group 44"/>
              <p:cNvGrpSpPr/>
              <p:nvPr/>
            </p:nvGrpSpPr>
            <p:grpSpPr>
              <a:xfrm>
                <a:off x="1295400" y="2514600"/>
                <a:ext cx="1524000" cy="838200"/>
                <a:chOff x="914400" y="4088893"/>
                <a:chExt cx="1219200" cy="483107"/>
              </a:xfrm>
            </p:grpSpPr>
            <p:sp>
              <p:nvSpPr>
                <p:cNvPr id="52" name="Rounded Rectangle 5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53" name="Pentagon 52"/>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Approved by: </a:t>
                  </a:r>
                </a:p>
              </p:txBody>
            </p:sp>
            <p:sp>
              <p:nvSpPr>
                <p:cNvPr id="54" name="Pentagon 53"/>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46" name="Rounded Rectangle 45"/>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47" name="Group 46"/>
              <p:cNvGrpSpPr/>
              <p:nvPr/>
            </p:nvGrpSpPr>
            <p:grpSpPr>
              <a:xfrm>
                <a:off x="4953001" y="2789548"/>
                <a:ext cx="1523999" cy="366376"/>
                <a:chOff x="4953001" y="2819399"/>
                <a:chExt cx="1523999" cy="366376"/>
              </a:xfrm>
            </p:grpSpPr>
            <p:sp>
              <p:nvSpPr>
                <p:cNvPr id="50" name="Pentagon 49"/>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51" name="Rectangle 50"/>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48" name="Rounded Rectangle 47"/>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49" name="Rounded Rectangle 48"/>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55" name="Group 54"/>
            <p:cNvGrpSpPr/>
            <p:nvPr/>
          </p:nvGrpSpPr>
          <p:grpSpPr>
            <a:xfrm>
              <a:off x="1295400" y="5257800"/>
              <a:ext cx="5181600" cy="838200"/>
              <a:chOff x="1295400" y="2514600"/>
              <a:chExt cx="5181600" cy="838200"/>
            </a:xfrm>
          </p:grpSpPr>
          <p:grpSp>
            <p:nvGrpSpPr>
              <p:cNvPr id="56" name="Group 55"/>
              <p:cNvGrpSpPr/>
              <p:nvPr/>
            </p:nvGrpSpPr>
            <p:grpSpPr>
              <a:xfrm>
                <a:off x="1295400" y="2514600"/>
                <a:ext cx="1524000" cy="838200"/>
                <a:chOff x="914400" y="4088893"/>
                <a:chExt cx="1219200" cy="483107"/>
              </a:xfrm>
            </p:grpSpPr>
            <p:sp>
              <p:nvSpPr>
                <p:cNvPr id="63" name="Rounded Rectangle 62"/>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64" name="Pentagon 63"/>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Authorized by: </a:t>
                  </a:r>
                </a:p>
              </p:txBody>
            </p:sp>
            <p:sp>
              <p:nvSpPr>
                <p:cNvPr id="65" name="Pentagon 64"/>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57" name="Rounded Rectangle 5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58" name="Group 57"/>
              <p:cNvGrpSpPr/>
              <p:nvPr/>
            </p:nvGrpSpPr>
            <p:grpSpPr>
              <a:xfrm>
                <a:off x="4953001" y="2789548"/>
                <a:ext cx="1523999" cy="366376"/>
                <a:chOff x="4953001" y="2819399"/>
                <a:chExt cx="1523999" cy="366376"/>
              </a:xfrm>
            </p:grpSpPr>
            <p:sp>
              <p:nvSpPr>
                <p:cNvPr id="61" name="Pentagon 6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2" name="Rectangle 61"/>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59" name="Rounded Rectangle 58"/>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60" name="Rounded Rectangle 59"/>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grpSp>
        <p:nvGrpSpPr>
          <p:cNvPr id="67" name="Group 66"/>
          <p:cNvGrpSpPr/>
          <p:nvPr/>
        </p:nvGrpSpPr>
        <p:grpSpPr>
          <a:xfrm>
            <a:off x="1295400" y="1219200"/>
            <a:ext cx="6647052" cy="1992363"/>
            <a:chOff x="990600" y="3657600"/>
            <a:chExt cx="6811178" cy="2286000"/>
          </a:xfrm>
        </p:grpSpPr>
        <p:sp>
          <p:nvSpPr>
            <p:cNvPr id="68" name="Rounded Rectangle 67"/>
            <p:cNvSpPr/>
            <p:nvPr/>
          </p:nvSpPr>
          <p:spPr>
            <a:xfrm>
              <a:off x="990600" y="53340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9" name="Rounded Rectangle 68"/>
            <p:cNvSpPr/>
            <p:nvPr/>
          </p:nvSpPr>
          <p:spPr>
            <a:xfrm>
              <a:off x="990600" y="36576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Rounded Rectangle 69"/>
            <p:cNvSpPr/>
            <p:nvPr/>
          </p:nvSpPr>
          <p:spPr>
            <a:xfrm>
              <a:off x="1206499" y="3834384"/>
              <a:ext cx="6431153" cy="1918717"/>
            </a:xfrm>
            <a:prstGeom prst="roundRect">
              <a:avLst>
                <a:gd name="adj" fmla="val 0"/>
              </a:avLst>
            </a:prstGeom>
            <a:solidFill>
              <a:schemeClr val="bg1"/>
            </a:solidFill>
            <a:ln w="952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100" b="1" dirty="0">
                  <a:solidFill>
                    <a:schemeClr val="tx1"/>
                  </a:solidFill>
                </a:rPr>
                <a:t>DOCUMENT RELEASE NOTICE</a:t>
              </a:r>
            </a:p>
            <a:p>
              <a:pPr>
                <a:lnSpc>
                  <a:spcPts val="1600"/>
                </a:lnSpc>
              </a:pPr>
              <a:r>
                <a:rPr lang="en-US" sz="1100" dirty="0">
                  <a:solidFill>
                    <a:schemeClr val="tx1"/>
                  </a:solidFill>
                </a:rPr>
                <a:t>This XXXX, Version aa.bb, is released for use in Tata Consultancy Services (TCS) with effect from DDMMYY</a:t>
              </a:r>
            </a:p>
            <a:p>
              <a:pPr>
                <a:lnSpc>
                  <a:spcPts val="1600"/>
                </a:lnSpc>
              </a:pPr>
              <a:r>
                <a:rPr lang="en-US" sz="1100" dirty="0">
                  <a:solidFill>
                    <a:schemeClr val="tx1"/>
                  </a:solidFill>
                </a:rPr>
                <a:t>This Training Material is subject to TCS Document Control Procedure. TCS reserves the right to make additions, modifications or alterations to the existing content or release a newer version of this document.</a:t>
              </a:r>
            </a:p>
            <a:p>
              <a:pPr>
                <a:lnSpc>
                  <a:spcPts val="1600"/>
                </a:lnSpc>
              </a:pPr>
              <a:r>
                <a:rPr lang="en-US" sz="1100" dirty="0">
                  <a:solidFill>
                    <a:schemeClr val="tx1"/>
                  </a:solidFill>
                </a:rPr>
                <a:t>Softcopy of the latest version of the document is available in the ABCDEFG</a:t>
              </a:r>
            </a:p>
            <a:p>
              <a:pPr>
                <a:lnSpc>
                  <a:spcPts val="1600"/>
                </a:lnSpc>
              </a:pPr>
              <a:r>
                <a:rPr lang="en-US" sz="1100" smtClean="0">
                  <a:solidFill>
                    <a:schemeClr val="tx1"/>
                  </a:solidFill>
                </a:rPr>
                <a:t>Comments suggestions </a:t>
              </a:r>
              <a:r>
                <a:rPr lang="en-US" sz="1100" dirty="0">
                  <a:solidFill>
                    <a:schemeClr val="tx1"/>
                  </a:solidFill>
                </a:rPr>
                <a:t>or queries should be addressed to </a:t>
              </a:r>
              <a:r>
                <a:rPr lang="en-US" sz="1100" dirty="0" smtClean="0">
                  <a:solidFill>
                    <a:schemeClr val="tx1"/>
                  </a:solidFill>
                </a:rPr>
                <a:t>PALS@tcs.com.</a:t>
              </a:r>
              <a:endParaRPr lang="en-US" sz="1100" dirty="0">
                <a:solidFill>
                  <a:schemeClr val="tx1"/>
                </a:solidFill>
              </a:endParaRPr>
            </a:p>
          </p:txBody>
        </p:sp>
      </p:grpSp>
      <p:sp>
        <p:nvSpPr>
          <p:cNvPr id="71" name="Subtitle 2"/>
          <p:cNvSpPr txBox="1">
            <a:spLocks/>
          </p:cNvSpPr>
          <p:nvPr/>
        </p:nvSpPr>
        <p:spPr>
          <a:xfrm>
            <a:off x="6946900" y="6592243"/>
            <a:ext cx="2209800" cy="26575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00" dirty="0" smtClean="0">
                <a:solidFill>
                  <a:schemeClr val="tx1"/>
                </a:solidFill>
              </a:rPr>
              <a:t>Effective Date: DD-</a:t>
            </a:r>
            <a:r>
              <a:rPr lang="en-US" sz="1000" dirty="0" err="1" smtClean="0">
                <a:solidFill>
                  <a:schemeClr val="tx1"/>
                </a:solidFill>
              </a:rPr>
              <a:t>Mmm</a:t>
            </a:r>
            <a:r>
              <a:rPr lang="en-US" sz="1000" dirty="0" smtClean="0">
                <a:solidFill>
                  <a:schemeClr val="tx1"/>
                </a:solidFill>
              </a:rPr>
              <a:t>-YYYY</a:t>
            </a:r>
          </a:p>
        </p:txBody>
      </p:sp>
    </p:spTree>
    <p:extLst>
      <p:ext uri="{BB962C8B-B14F-4D97-AF65-F5344CB8AC3E}">
        <p14:creationId xmlns:p14="http://schemas.microsoft.com/office/powerpoint/2010/main" val="294289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54672537"/>
              </p:ext>
            </p:extLst>
          </p:nvPr>
        </p:nvGraphicFramePr>
        <p:xfrm>
          <a:off x="159324" y="1143000"/>
          <a:ext cx="8832274" cy="741680"/>
        </p:xfrm>
        <a:graphic>
          <a:graphicData uri="http://schemas.openxmlformats.org/drawingml/2006/table">
            <a:tbl>
              <a:tblPr firstRow="1" bandRow="1">
                <a:tableStyleId>{BC89EF96-8CEA-46FF-86C4-4CE0E7609802}</a:tableStyleId>
              </a:tblPr>
              <a:tblGrid>
                <a:gridCol w="1716065"/>
                <a:gridCol w="674167"/>
                <a:gridCol w="1947594"/>
                <a:gridCol w="2097409"/>
                <a:gridCol w="1123612"/>
                <a:gridCol w="1273427"/>
              </a:tblGrid>
              <a:tr h="370840">
                <a:tc>
                  <a:txBody>
                    <a:bodyPr/>
                    <a:lstStyle/>
                    <a:p>
                      <a:pPr algn="ctr"/>
                      <a:r>
                        <a:rPr lang="en-US" sz="1000" dirty="0">
                          <a:solidFill>
                            <a:schemeClr val="bg1"/>
                          </a:solidFill>
                          <a:latin typeface="+mn-lt"/>
                        </a:rPr>
                        <a:t>Revision </a:t>
                      </a:r>
                      <a:r>
                        <a:rPr lang="en-US" sz="1000" b="1" kern="1200" dirty="0">
                          <a:solidFill>
                            <a:schemeClr val="bg1"/>
                          </a:solidFill>
                          <a:latin typeface="+mn-lt"/>
                          <a:ea typeface="+mn-ea"/>
                          <a:cs typeface="+mn-cs"/>
                        </a:rPr>
                        <a:t>Description </a:t>
                      </a:r>
                    </a:p>
                  </a:txBody>
                  <a:tcPr marL="45720" marR="45720" anchor="ctr">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Slide </a:t>
                      </a:r>
                      <a:r>
                        <a:rPr lang="en-US" sz="1000" dirty="0">
                          <a:solidFill>
                            <a:schemeClr val="bg1"/>
                          </a:solidFill>
                          <a:latin typeface="+mn-lt"/>
                        </a:rPr>
                        <a:t>No.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Rationale for the </a:t>
                      </a:r>
                      <a:r>
                        <a:rPr lang="en-US" sz="1000" dirty="0" smtClean="0">
                          <a:solidFill>
                            <a:schemeClr val="bg1"/>
                          </a:solidFill>
                          <a:latin typeface="+mn-lt"/>
                        </a:rPr>
                        <a:t>Change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Change type </a:t>
                      </a:r>
                      <a:endParaRPr lang="en-US" sz="1000" dirty="0" smtClean="0">
                        <a:solidFill>
                          <a:schemeClr val="bg1"/>
                        </a:solidFill>
                        <a:latin typeface="+mn-lt"/>
                      </a:endParaRPr>
                    </a:p>
                    <a:p>
                      <a:pPr algn="ctr"/>
                      <a:r>
                        <a:rPr lang="en-US" sz="1000" dirty="0" smtClean="0">
                          <a:solidFill>
                            <a:schemeClr val="bg1"/>
                          </a:solidFill>
                          <a:latin typeface="+mn-lt"/>
                        </a:rPr>
                        <a:t>(Add/Modify/Delete</a:t>
                      </a:r>
                      <a:r>
                        <a:rPr lang="en-US" sz="1000" dirty="0">
                          <a:solidFill>
                            <a:schemeClr val="bg1"/>
                          </a:solidFill>
                          <a:latin typeface="+mn-lt"/>
                        </a:rPr>
                        <a:t>)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Modified</a:t>
                      </a:r>
                      <a:r>
                        <a:rPr lang="en-US" sz="1000" baseline="0" dirty="0" smtClean="0">
                          <a:solidFill>
                            <a:schemeClr val="bg1"/>
                          </a:solidFill>
                          <a:latin typeface="+mn-lt"/>
                        </a:rPr>
                        <a:t> By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Date Modified</a:t>
                      </a:r>
                    </a:p>
                    <a:p>
                      <a:pPr algn="ctr"/>
                      <a:r>
                        <a:rPr lang="en-US" sz="1000" b="1" dirty="0" smtClean="0">
                          <a:solidFill>
                            <a:schemeClr val="bg1"/>
                          </a:solidFill>
                          <a:latin typeface="+mn-lt"/>
                        </a:rPr>
                        <a:t>(DD-</a:t>
                      </a:r>
                      <a:r>
                        <a:rPr lang="en-US" sz="1000" b="1" dirty="0" err="1" smtClean="0">
                          <a:solidFill>
                            <a:schemeClr val="bg1"/>
                          </a:solidFill>
                          <a:latin typeface="+mn-lt"/>
                        </a:rPr>
                        <a:t>Mmm</a:t>
                      </a:r>
                      <a:r>
                        <a:rPr lang="en-US" sz="1000" b="1" dirty="0" smtClean="0">
                          <a:solidFill>
                            <a:schemeClr val="bg1"/>
                          </a:solidFill>
                          <a:latin typeface="+mn-lt"/>
                        </a:rPr>
                        <a:t>-YYYY)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solidFill>
                      <a:srgbClr val="0070C0"/>
                    </a:solidFill>
                  </a:tcPr>
                </a:tc>
              </a:tr>
              <a:tr h="370840">
                <a:tc>
                  <a:txBody>
                    <a:bodyPr/>
                    <a:lstStyle/>
                    <a:p>
                      <a:pPr marL="57150" indent="0" algn="l"/>
                      <a:r>
                        <a:rPr lang="en-US" sz="1000" u="none" strike="noStrike" dirty="0">
                          <a:effectLst/>
                          <a:latin typeface="+mn-lt"/>
                        </a:rPr>
                        <a:t>Initial Release </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r>
            </a:tbl>
          </a:graphicData>
        </a:graphic>
      </p:graphicFrame>
    </p:spTree>
    <p:extLst>
      <p:ext uri="{BB962C8B-B14F-4D97-AF65-F5344CB8AC3E}">
        <p14:creationId xmlns:p14="http://schemas.microsoft.com/office/powerpoint/2010/main" val="103758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Integrated Summary </a:t>
            </a:r>
            <a:endParaRPr lang="en-US" dirty="0"/>
          </a:p>
        </p:txBody>
      </p:sp>
      <p:sp>
        <p:nvSpPr>
          <p:cNvPr id="3" name="Content Placeholder 2"/>
          <p:cNvSpPr>
            <a:spLocks noGrp="1"/>
          </p:cNvSpPr>
          <p:nvPr>
            <p:ph idx="1"/>
          </p:nvPr>
        </p:nvSpPr>
        <p:spPr/>
        <p:txBody>
          <a:bodyPr/>
          <a:lstStyle/>
          <a:p>
            <a:r>
              <a:rPr lang="en-US" dirty="0" smtClean="0"/>
              <a:t>The primary reason to create Integrated summary is combine various study data and to arrive at a consolidated review of the drug profile to identify the benefit/risk ratio.</a:t>
            </a:r>
          </a:p>
          <a:p>
            <a:r>
              <a:rPr lang="en-US" dirty="0" smtClean="0"/>
              <a:t>The pooled data contains information of safety volunteers to study patients and helps the reviewers get a clarity of data trends and exploring the integrated data</a:t>
            </a:r>
          </a:p>
          <a:p>
            <a:r>
              <a:rPr lang="en-US" dirty="0" smtClean="0"/>
              <a:t>The pooled data substantiates the observed versus expected results enabling and easing the decision making process.</a:t>
            </a:r>
          </a:p>
          <a:p>
            <a:r>
              <a:rPr lang="en-US" dirty="0" smtClean="0"/>
              <a:t>The integrated data supports subgroup analysis or identifying rare data trends thus making the application robust</a:t>
            </a:r>
          </a:p>
          <a:p>
            <a:r>
              <a:rPr lang="en-US" dirty="0" smtClean="0"/>
              <a:t>It is one of the requirements by FDA and other HAs to provide this summary in the NDA </a:t>
            </a:r>
            <a:endParaRPr lang="en-US" dirty="0"/>
          </a:p>
        </p:txBody>
      </p:sp>
    </p:spTree>
    <p:extLst>
      <p:ext uri="{BB962C8B-B14F-4D97-AF65-F5344CB8AC3E}">
        <p14:creationId xmlns:p14="http://schemas.microsoft.com/office/powerpoint/2010/main" val="128782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Integrated Summary </a:t>
            </a:r>
            <a:endParaRPr lang="en-US" dirty="0"/>
          </a:p>
        </p:txBody>
      </p:sp>
      <p:sp>
        <p:nvSpPr>
          <p:cNvPr id="3" name="Content Placeholder 2"/>
          <p:cNvSpPr>
            <a:spLocks noGrp="1"/>
          </p:cNvSpPr>
          <p:nvPr>
            <p:ph idx="1"/>
          </p:nvPr>
        </p:nvSpPr>
        <p:spPr/>
        <p:txBody>
          <a:bodyPr/>
          <a:lstStyle/>
          <a:p>
            <a:r>
              <a:rPr lang="en-US" sz="1800" b="1" dirty="0"/>
              <a:t>ISS</a:t>
            </a:r>
            <a:r>
              <a:rPr lang="en-US" sz="1800" dirty="0"/>
              <a:t> </a:t>
            </a:r>
            <a:r>
              <a:rPr lang="en-US" sz="1800" dirty="0" smtClean="0"/>
              <a:t> - Integrated Summary of Safety contains the following details:</a:t>
            </a:r>
          </a:p>
          <a:p>
            <a:pPr lvl="1"/>
            <a:r>
              <a:rPr lang="en-US" sz="1600" dirty="0"/>
              <a:t>C</a:t>
            </a:r>
            <a:r>
              <a:rPr lang="en-US" sz="1600" dirty="0" smtClean="0"/>
              <a:t>linical </a:t>
            </a:r>
            <a:r>
              <a:rPr lang="en-US" sz="1600" dirty="0"/>
              <a:t>trial data, collected form a </a:t>
            </a:r>
            <a:r>
              <a:rPr lang="en-US" sz="1600" dirty="0" smtClean="0"/>
              <a:t>healthy volunteers </a:t>
            </a:r>
            <a:r>
              <a:rPr lang="en-US" sz="1600" dirty="0"/>
              <a:t>(from phase 1 study) and patients (all other studies</a:t>
            </a:r>
            <a:r>
              <a:rPr lang="en-US" sz="1600" dirty="0" smtClean="0"/>
              <a:t>).</a:t>
            </a:r>
          </a:p>
          <a:p>
            <a:pPr lvl="1"/>
            <a:r>
              <a:rPr lang="en-US" sz="1600" dirty="0"/>
              <a:t>E</a:t>
            </a:r>
            <a:r>
              <a:rPr lang="en-US" sz="1600" dirty="0" smtClean="0"/>
              <a:t>xposure </a:t>
            </a:r>
            <a:r>
              <a:rPr lang="en-US" sz="1600" dirty="0"/>
              <a:t>of drug by the </a:t>
            </a:r>
            <a:r>
              <a:rPr lang="en-US" sz="1600" dirty="0" smtClean="0"/>
              <a:t>patient</a:t>
            </a:r>
          </a:p>
          <a:p>
            <a:pPr lvl="1"/>
            <a:r>
              <a:rPr lang="en-US" sz="1600" dirty="0" smtClean="0"/>
              <a:t>Baseline / Demographic characteristics </a:t>
            </a:r>
            <a:r>
              <a:rPr lang="en-US" sz="1600" dirty="0"/>
              <a:t>of patients enrolled in the </a:t>
            </a:r>
            <a:r>
              <a:rPr lang="en-US" sz="1600" dirty="0" smtClean="0"/>
              <a:t>study</a:t>
            </a:r>
          </a:p>
          <a:p>
            <a:pPr lvl="1"/>
            <a:r>
              <a:rPr lang="en-US" sz="1600" dirty="0" smtClean="0"/>
              <a:t>Listing </a:t>
            </a:r>
            <a:r>
              <a:rPr lang="en-US" sz="1600" dirty="0"/>
              <a:t>the deaths occurred -during the </a:t>
            </a:r>
            <a:r>
              <a:rPr lang="en-US" sz="1600" dirty="0" smtClean="0"/>
              <a:t>study</a:t>
            </a:r>
          </a:p>
          <a:p>
            <a:pPr lvl="1"/>
            <a:r>
              <a:rPr lang="en-US" sz="1600" dirty="0" smtClean="0"/>
              <a:t>Drop-out patients from </a:t>
            </a:r>
            <a:r>
              <a:rPr lang="en-US" sz="1600" dirty="0"/>
              <a:t>the </a:t>
            </a:r>
            <a:r>
              <a:rPr lang="en-US" sz="1600" dirty="0" smtClean="0"/>
              <a:t>study</a:t>
            </a:r>
          </a:p>
          <a:p>
            <a:pPr lvl="1"/>
            <a:r>
              <a:rPr lang="en-US" sz="1600" dirty="0" smtClean="0"/>
              <a:t>Potential </a:t>
            </a:r>
            <a:r>
              <a:rPr lang="en-US" sz="1600" dirty="0"/>
              <a:t>SAE, other </a:t>
            </a:r>
            <a:r>
              <a:rPr lang="en-US" sz="1600" dirty="0" smtClean="0"/>
              <a:t>AEs of clinical significance, toxicity grading</a:t>
            </a:r>
          </a:p>
          <a:p>
            <a:pPr lvl="1"/>
            <a:r>
              <a:rPr lang="en-US" sz="1600" dirty="0" smtClean="0"/>
              <a:t>Lab results, Liver function test, Renal function test</a:t>
            </a:r>
          </a:p>
          <a:p>
            <a:r>
              <a:rPr lang="en-US" sz="1800" b="1" dirty="0" smtClean="0"/>
              <a:t>ISE</a:t>
            </a:r>
            <a:r>
              <a:rPr lang="en-US" sz="1800" dirty="0"/>
              <a:t> </a:t>
            </a:r>
            <a:r>
              <a:rPr lang="en-US" sz="1800" dirty="0" smtClean="0"/>
              <a:t>- Integrated Summary of Efficacy contains the following details:</a:t>
            </a:r>
          </a:p>
          <a:p>
            <a:pPr lvl="1"/>
            <a:r>
              <a:rPr lang="en-US" sz="1600" dirty="0" smtClean="0"/>
              <a:t>Mostly clinical </a:t>
            </a:r>
            <a:r>
              <a:rPr lang="en-US" sz="1600" dirty="0"/>
              <a:t>trial data </a:t>
            </a:r>
            <a:r>
              <a:rPr lang="en-US" sz="1600" dirty="0" smtClean="0"/>
              <a:t>from phase II, phase </a:t>
            </a:r>
            <a:r>
              <a:rPr lang="en-US" sz="1600" dirty="0"/>
              <a:t>III and phase IV </a:t>
            </a:r>
            <a:r>
              <a:rPr lang="en-US" sz="1600" dirty="0" smtClean="0"/>
              <a:t>studies and </a:t>
            </a:r>
            <a:r>
              <a:rPr lang="en-US" sz="1600" dirty="0"/>
              <a:t>not of </a:t>
            </a:r>
            <a:r>
              <a:rPr lang="en-US" sz="1600" dirty="0" smtClean="0"/>
              <a:t>phase </a:t>
            </a:r>
            <a:r>
              <a:rPr lang="en-US" sz="1600" dirty="0"/>
              <a:t>I</a:t>
            </a:r>
            <a:r>
              <a:rPr lang="en-US" sz="1600" dirty="0" smtClean="0"/>
              <a:t>.</a:t>
            </a:r>
          </a:p>
          <a:p>
            <a:pPr lvl="1"/>
            <a:r>
              <a:rPr lang="en-US" sz="1600" dirty="0" smtClean="0"/>
              <a:t>Summary of the efficacy data along with baseline / demographic characteristics  impacting the efficacy results.</a:t>
            </a:r>
            <a:r>
              <a:rPr lang="en-US" sz="1600" smtClean="0"/>
              <a:t/>
            </a:r>
            <a:br>
              <a:rPr lang="en-US" sz="1600" smtClean="0"/>
            </a:br>
            <a:endParaRPr lang="en-US" sz="1600" dirty="0"/>
          </a:p>
        </p:txBody>
      </p:sp>
    </p:spTree>
    <p:extLst>
      <p:ext uri="{BB962C8B-B14F-4D97-AF65-F5344CB8AC3E}">
        <p14:creationId xmlns:p14="http://schemas.microsoft.com/office/powerpoint/2010/main" val="3590972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Clinical Safety and Efficacy</a:t>
            </a:r>
            <a:endParaRPr lang="en-US" dirty="0"/>
          </a:p>
        </p:txBody>
      </p:sp>
      <p:sp>
        <p:nvSpPr>
          <p:cNvPr id="3" name="Content Placeholder 2"/>
          <p:cNvSpPr>
            <a:spLocks noGrp="1"/>
          </p:cNvSpPr>
          <p:nvPr>
            <p:ph idx="1"/>
          </p:nvPr>
        </p:nvSpPr>
        <p:spPr/>
        <p:txBody>
          <a:bodyPr/>
          <a:lstStyle/>
          <a:p>
            <a:r>
              <a:rPr lang="en-US" sz="2000" dirty="0"/>
              <a:t>AS a part of the CTD in Module 2, the US FDA requires Clinical overview which comprises of Summary of clinical efficacy and </a:t>
            </a:r>
            <a:r>
              <a:rPr lang="en-US" sz="2000" dirty="0" smtClean="0"/>
              <a:t>safety.</a:t>
            </a:r>
          </a:p>
          <a:p>
            <a:r>
              <a:rPr lang="en-US" sz="2000" dirty="0" smtClean="0"/>
              <a:t>The </a:t>
            </a:r>
            <a:r>
              <a:rPr lang="en-US" sz="2000" dirty="0"/>
              <a:t>core difference </a:t>
            </a:r>
            <a:r>
              <a:rPr lang="en-US" sz="2000" dirty="0" smtClean="0"/>
              <a:t>between the </a:t>
            </a:r>
            <a:r>
              <a:rPr lang="en-US" sz="2000" dirty="0"/>
              <a:t>ISE/ISS and their </a:t>
            </a:r>
            <a:r>
              <a:rPr lang="en-US" sz="2000" dirty="0" smtClean="0"/>
              <a:t>corresponding clinical </a:t>
            </a:r>
            <a:r>
              <a:rPr lang="en-US" sz="2000" dirty="0"/>
              <a:t>summaries is in the depth of the </a:t>
            </a:r>
            <a:r>
              <a:rPr lang="en-US" sz="2000" dirty="0" smtClean="0"/>
              <a:t>analyses and </a:t>
            </a:r>
            <a:r>
              <a:rPr lang="en-US" sz="2000" dirty="0"/>
              <a:t>the amount of information needed </a:t>
            </a:r>
            <a:r>
              <a:rPr lang="en-US" sz="2000" dirty="0" smtClean="0"/>
              <a:t>to support </a:t>
            </a:r>
            <a:r>
              <a:rPr lang="en-US" sz="2000" dirty="0"/>
              <a:t>the analyses. </a:t>
            </a:r>
            <a:endParaRPr lang="en-US" sz="2000" dirty="0" smtClean="0"/>
          </a:p>
          <a:p>
            <a:r>
              <a:rPr lang="en-US" sz="2000" dirty="0" smtClean="0"/>
              <a:t>While </a:t>
            </a:r>
            <a:r>
              <a:rPr lang="en-US" sz="2000" dirty="0"/>
              <a:t>documenting </a:t>
            </a:r>
            <a:r>
              <a:rPr lang="en-US" sz="2000" dirty="0" smtClean="0"/>
              <a:t>the larger </a:t>
            </a:r>
            <a:r>
              <a:rPr lang="en-US" sz="2000" dirty="0"/>
              <a:t>integrated analyses of efficacy and </a:t>
            </a:r>
            <a:r>
              <a:rPr lang="en-US" sz="2000" dirty="0" smtClean="0"/>
              <a:t>safety in </a:t>
            </a:r>
            <a:r>
              <a:rPr lang="en-US" sz="2000" dirty="0"/>
              <a:t>the ISE and ISS, applicants should </a:t>
            </a:r>
            <a:r>
              <a:rPr lang="en-US" sz="2000" dirty="0" smtClean="0"/>
              <a:t>develop a </a:t>
            </a:r>
            <a:r>
              <a:rPr lang="en-US" sz="2000" dirty="0"/>
              <a:t>strategy and process for deriving the </a:t>
            </a:r>
            <a:r>
              <a:rPr lang="en-US" sz="2000" dirty="0" smtClean="0"/>
              <a:t>SCE and </a:t>
            </a:r>
            <a:r>
              <a:rPr lang="en-US" sz="2000" dirty="0"/>
              <a:t>SCS. </a:t>
            </a:r>
            <a:endParaRPr lang="en-US" sz="2000" dirty="0" smtClean="0"/>
          </a:p>
          <a:p>
            <a:r>
              <a:rPr lang="en-US" sz="2000" dirty="0" smtClean="0"/>
              <a:t>The </a:t>
            </a:r>
            <a:r>
              <a:rPr lang="en-US" sz="2000" dirty="0"/>
              <a:t>SCS (and the SCE by inference) should be a summary of the full integrated analyses of safety (and efficacy) that are routinely submitted in some regions (</a:t>
            </a:r>
            <a:r>
              <a:rPr lang="en-US" sz="2000" dirty="0" smtClean="0"/>
              <a:t>i.e., </a:t>
            </a:r>
            <a:r>
              <a:rPr lang="en-US" sz="2000" dirty="0"/>
              <a:t>the ISS and ISE in the US). </a:t>
            </a:r>
            <a:endParaRPr lang="en-US" sz="2000" dirty="0" smtClean="0"/>
          </a:p>
          <a:p>
            <a:r>
              <a:rPr lang="en-US" sz="2000" dirty="0" smtClean="0"/>
              <a:t>The SCS and SCE should be the summary of the detailed ISS and ISE as a part of the clinical overview and should focus on the key analyses which establish the robustness and effectiveness of the drug which would be the part of the drug label</a:t>
            </a:r>
            <a:endParaRPr lang="en-US" sz="2000" dirty="0"/>
          </a:p>
        </p:txBody>
      </p:sp>
    </p:spTree>
    <p:extLst>
      <p:ext uri="{BB962C8B-B14F-4D97-AF65-F5344CB8AC3E}">
        <p14:creationId xmlns:p14="http://schemas.microsoft.com/office/powerpoint/2010/main" val="1611021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ISS/ISE versus SCS/SCE</a:t>
            </a:r>
            <a:endParaRPr lang="en-US" dirty="0"/>
          </a:p>
        </p:txBody>
      </p:sp>
      <p:pic>
        <p:nvPicPr>
          <p:cNvPr id="4" name="Content Placeholder 3"/>
          <p:cNvPicPr>
            <a:picLocks noGrp="1" noChangeAspect="1"/>
          </p:cNvPicPr>
          <p:nvPr>
            <p:ph idx="1"/>
          </p:nvPr>
        </p:nvPicPr>
        <p:blipFill>
          <a:blip r:embed="rId2"/>
          <a:stretch>
            <a:fillRect/>
          </a:stretch>
        </p:blipFill>
        <p:spPr>
          <a:xfrm>
            <a:off x="615600" y="1828800"/>
            <a:ext cx="7614000" cy="3429000"/>
          </a:xfrm>
          <a:prstGeom prst="rect">
            <a:avLst/>
          </a:prstGeom>
        </p:spPr>
      </p:pic>
    </p:spTree>
    <p:extLst>
      <p:ext uri="{BB962C8B-B14F-4D97-AF65-F5344CB8AC3E}">
        <p14:creationId xmlns:p14="http://schemas.microsoft.com/office/powerpoint/2010/main" val="382870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transition from ISS to SCS</a:t>
            </a:r>
            <a:endParaRPr lang="en-US" dirty="0"/>
          </a:p>
        </p:txBody>
      </p:sp>
      <p:pic>
        <p:nvPicPr>
          <p:cNvPr id="5" name="Content Placeholder 4"/>
          <p:cNvPicPr>
            <a:picLocks noGrp="1" noChangeAspect="1"/>
          </p:cNvPicPr>
          <p:nvPr>
            <p:ph idx="1"/>
          </p:nvPr>
        </p:nvPicPr>
        <p:blipFill>
          <a:blip r:embed="rId2"/>
          <a:stretch>
            <a:fillRect/>
          </a:stretch>
        </p:blipFill>
        <p:spPr>
          <a:xfrm>
            <a:off x="838200" y="1295400"/>
            <a:ext cx="7397646" cy="1600200"/>
          </a:xfrm>
          <a:prstGeom prst="rect">
            <a:avLst/>
          </a:prstGeom>
        </p:spPr>
      </p:pic>
      <p:pic>
        <p:nvPicPr>
          <p:cNvPr id="6" name="Picture 5"/>
          <p:cNvPicPr>
            <a:picLocks noChangeAspect="1"/>
          </p:cNvPicPr>
          <p:nvPr/>
        </p:nvPicPr>
        <p:blipFill>
          <a:blip r:embed="rId3"/>
          <a:stretch>
            <a:fillRect/>
          </a:stretch>
        </p:blipFill>
        <p:spPr>
          <a:xfrm>
            <a:off x="838200" y="3048000"/>
            <a:ext cx="7397646" cy="3074688"/>
          </a:xfrm>
          <a:prstGeom prst="rect">
            <a:avLst/>
          </a:prstGeom>
        </p:spPr>
      </p:pic>
    </p:spTree>
    <p:extLst>
      <p:ext uri="{BB962C8B-B14F-4D97-AF65-F5344CB8AC3E}">
        <p14:creationId xmlns:p14="http://schemas.microsoft.com/office/powerpoint/2010/main" val="417477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ICH </a:t>
            </a:r>
            <a:r>
              <a:rPr lang="en-US" dirty="0" err="1" smtClean="0"/>
              <a:t>pharmacovigilance</a:t>
            </a:r>
            <a:r>
              <a:rPr lang="en-US" dirty="0" smtClean="0"/>
              <a:t> documents</a:t>
            </a:r>
            <a:endParaRPr lang="en-US" dirty="0"/>
          </a:p>
        </p:txBody>
      </p:sp>
      <p:sp>
        <p:nvSpPr>
          <p:cNvPr id="3" name="Content Placeholder 2"/>
          <p:cNvSpPr>
            <a:spLocks noGrp="1"/>
          </p:cNvSpPr>
          <p:nvPr>
            <p:ph idx="1"/>
          </p:nvPr>
        </p:nvSpPr>
        <p:spPr/>
        <p:txBody>
          <a:bodyPr/>
          <a:lstStyle/>
          <a:p>
            <a:pPr>
              <a:lnSpc>
                <a:spcPct val="150000"/>
              </a:lnSpc>
            </a:pPr>
            <a:r>
              <a:rPr lang="en-US" sz="2000" dirty="0" smtClean="0"/>
              <a:t>Risk Management Plans (RMP)</a:t>
            </a:r>
          </a:p>
          <a:p>
            <a:pPr>
              <a:lnSpc>
                <a:spcPct val="150000"/>
              </a:lnSpc>
            </a:pPr>
            <a:r>
              <a:rPr lang="en-US" sz="2000" dirty="0" smtClean="0"/>
              <a:t>Periodic Safety Update Reports (PSUR) / </a:t>
            </a:r>
            <a:r>
              <a:rPr lang="en-US" sz="2000" dirty="0"/>
              <a:t>Periodic Benefit Risk Evaluation Reports (PBRER)</a:t>
            </a:r>
          </a:p>
          <a:p>
            <a:pPr>
              <a:lnSpc>
                <a:spcPct val="150000"/>
              </a:lnSpc>
            </a:pPr>
            <a:r>
              <a:rPr lang="en-US" sz="2000" dirty="0" smtClean="0"/>
              <a:t>Development Safety Update Reports (DSUR)</a:t>
            </a:r>
          </a:p>
        </p:txBody>
      </p:sp>
    </p:spTree>
    <p:extLst>
      <p:ext uri="{BB962C8B-B14F-4D97-AF65-F5344CB8AC3E}">
        <p14:creationId xmlns:p14="http://schemas.microsoft.com/office/powerpoint/2010/main" val="2004120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a:xfrm>
            <a:off x="228600" y="1219200"/>
            <a:ext cx="8686800" cy="4953000"/>
          </a:xfrm>
          <a:noFill/>
        </p:spPr>
        <p:txBody>
          <a:bodyPr/>
          <a:lstStyle/>
          <a:p>
            <a:pPr marL="0" indent="0" eaLnBrk="1" hangingPunct="1">
              <a:lnSpc>
                <a:spcPct val="90000"/>
              </a:lnSpc>
              <a:spcBef>
                <a:spcPct val="50000"/>
              </a:spcBef>
              <a:buClrTx/>
              <a:buNone/>
            </a:pPr>
            <a:endParaRPr lang="en-GB" sz="2000" dirty="0" smtClean="0">
              <a:cs typeface="Times New Roman" pitchFamily="18" charset="0"/>
            </a:endParaRPr>
          </a:p>
          <a:p>
            <a:pPr marL="0" indent="0"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marL="0" indent="0" algn="just" eaLnBrk="1" hangingPunct="1">
              <a:lnSpc>
                <a:spcPct val="90000"/>
              </a:lnSpc>
              <a:spcBef>
                <a:spcPct val="50000"/>
              </a:spcBef>
              <a:buClrTx/>
              <a:buNone/>
            </a:pPr>
            <a:endParaRPr lang="en-GB" sz="2000" dirty="0" smtClean="0">
              <a:cs typeface="Times New Roman" pitchFamily="18" charset="0"/>
            </a:endParaRPr>
          </a:p>
          <a:p>
            <a:pPr lvl="2">
              <a:lnSpc>
                <a:spcPct val="90000"/>
              </a:lnSpc>
              <a:spcBef>
                <a:spcPct val="50000"/>
              </a:spcBef>
              <a:buClrTx/>
              <a:buFont typeface="Wingdings" pitchFamily="2" charset="2"/>
              <a:buChar char="§"/>
            </a:pPr>
            <a:endParaRPr lang="en-GB" dirty="0" smtClean="0">
              <a:cs typeface="Times New Roman" pitchFamily="18" charset="0"/>
            </a:endParaRPr>
          </a:p>
          <a:p>
            <a:pPr eaLnBrk="1" hangingPunct="1">
              <a:lnSpc>
                <a:spcPct val="90000"/>
              </a:lnSpc>
              <a:buNone/>
            </a:pPr>
            <a:endParaRPr lang="da-DK" sz="2000" dirty="0" smtClean="0">
              <a:cs typeface="Times New Roman" pitchFamily="18" charset="0"/>
            </a:endParaRPr>
          </a:p>
        </p:txBody>
      </p:sp>
      <p:sp>
        <p:nvSpPr>
          <p:cNvPr id="6" name="Title 5"/>
          <p:cNvSpPr>
            <a:spLocks noGrp="1"/>
          </p:cNvSpPr>
          <p:nvPr>
            <p:ph type="title"/>
          </p:nvPr>
        </p:nvSpPr>
        <p:spPr>
          <a:xfrm>
            <a:off x="152400" y="228600"/>
            <a:ext cx="8839200" cy="609600"/>
          </a:xfrm>
        </p:spPr>
        <p:txBody>
          <a:bodyPr vert="horz" lIns="91440" tIns="45720" rIns="91440" bIns="45720" rtlCol="0" anchor="ctr">
            <a:noAutofit/>
          </a:bodyPr>
          <a:lstStyle/>
          <a:p>
            <a:pPr algn="ctr"/>
            <a:r>
              <a:rPr lang="en-GB" dirty="0" smtClean="0"/>
              <a:t>Risk </a:t>
            </a:r>
            <a:r>
              <a:rPr lang="en-GB" dirty="0"/>
              <a:t>Management Plan (RMP)</a:t>
            </a:r>
            <a:endParaRPr lang="en-US" dirty="0"/>
          </a:p>
        </p:txBody>
      </p:sp>
      <p:sp>
        <p:nvSpPr>
          <p:cNvPr id="5" name="Rectangle 4"/>
          <p:cNvSpPr/>
          <p:nvPr/>
        </p:nvSpPr>
        <p:spPr>
          <a:xfrm>
            <a:off x="304800" y="2590800"/>
            <a:ext cx="8382000" cy="3693319"/>
          </a:xfrm>
          <a:prstGeom prst="rect">
            <a:avLst/>
          </a:prstGeom>
          <a:solidFill>
            <a:srgbClr val="ABD38C">
              <a:alpha val="32000"/>
            </a:srgbClr>
          </a:solidFill>
          <a:ln w="85725" cap="rnd">
            <a:solidFill>
              <a:schemeClr val="accent2"/>
            </a:solidFill>
            <a:prstDash val="sysDash"/>
          </a:ln>
        </p:spPr>
        <p:txBody>
          <a:bodyPr wrap="square" anchor="ctr">
            <a:spAutoFit/>
          </a:bodyPr>
          <a:lstStyle/>
          <a:p>
            <a:pPr marL="177800" defTabSz="822960"/>
            <a:r>
              <a:rPr lang="en-US" dirty="0" smtClean="0"/>
              <a:t>The format of RMPs was developed through the ICH. The RMP covers the entire life cycle of the product. </a:t>
            </a:r>
          </a:p>
          <a:p>
            <a:pPr marL="177800" defTabSz="822960"/>
            <a:endParaRPr lang="en-US" dirty="0" smtClean="0"/>
          </a:p>
          <a:p>
            <a:pPr marL="177800" defTabSz="822960"/>
            <a:r>
              <a:rPr lang="en-US" dirty="0" smtClean="0"/>
              <a:t>For the EU and  Australia, it is mandatory for companies to submit a RMP at the time of application for a Marketing Authorisation.</a:t>
            </a:r>
          </a:p>
          <a:p>
            <a:pPr marL="177800" defTabSz="822960"/>
            <a:endParaRPr lang="en-US" dirty="0" smtClean="0"/>
          </a:p>
          <a:p>
            <a:pPr marL="231775"/>
            <a:r>
              <a:rPr lang="en-US" dirty="0" smtClean="0"/>
              <a:t>RMP is also submitted if a new safety concerns are identified for a marketed product and all plans must be updated as circumstances change.</a:t>
            </a:r>
          </a:p>
          <a:p>
            <a:pPr marL="231775"/>
            <a:endParaRPr lang="en-US" dirty="0" smtClean="0"/>
          </a:p>
          <a:p>
            <a:pPr marL="231775"/>
            <a:r>
              <a:rPr lang="en-US" dirty="0" smtClean="0"/>
              <a:t>Thus companies are required to specify at the time of first marketing areas of safety about which they are currently uncertain and how they will resolve this uncertainty. They must also indicate what measures they will take to reduce known risks and how they will test whether these measures work.</a:t>
            </a:r>
          </a:p>
        </p:txBody>
      </p:sp>
      <p:sp>
        <p:nvSpPr>
          <p:cNvPr id="7" name="Rounded Rectangular Callout 6"/>
          <p:cNvSpPr/>
          <p:nvPr/>
        </p:nvSpPr>
        <p:spPr>
          <a:xfrm>
            <a:off x="304800" y="1143000"/>
            <a:ext cx="8382000" cy="1219200"/>
          </a:xfrm>
          <a:prstGeom prst="wedgeRoundRectCallout">
            <a:avLst/>
          </a:prstGeom>
          <a:solidFill>
            <a:srgbClr val="FFC000"/>
          </a:solidFill>
          <a:ln w="9525">
            <a:noFill/>
          </a:ln>
          <a:scene3d>
            <a:camera prst="orthographicFront"/>
            <a:lightRig rig="threePt" dir="t"/>
          </a:scene3d>
          <a:sp3d extrusionH="419100" contourW="101600">
            <a:bevelT w="139700" h="317500" prst="slope"/>
            <a:extrusionClr>
              <a:schemeClr val="accent3"/>
            </a:extrusionClr>
            <a:contourClr>
              <a:schemeClr val="accent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effectLst>
                  <a:outerShdw blurRad="38100" dist="38100" dir="2700000" algn="tl">
                    <a:srgbClr val="000000">
                      <a:alpha val="43137"/>
                    </a:srgbClr>
                  </a:outerShdw>
                </a:effectLst>
              </a:rPr>
              <a:t>A Risk Management Plan (RMP) is a mechanism by which a risk management system can be presented to Competent Authorities</a:t>
            </a:r>
            <a:endParaRPr lang="da-DK" sz="2000" dirty="0" smtClean="0">
              <a:solidFill>
                <a:schemeClr val="tx1"/>
              </a:solidFill>
              <a:effectLst>
                <a:outerShdw blurRad="38100" dist="38100" dir="2700000" algn="tl">
                  <a:srgbClr val="000000">
                    <a:alpha val="43137"/>
                  </a:srgbClr>
                </a:outerShdw>
              </a:effectLst>
            </a:endParaRPr>
          </a:p>
          <a:p>
            <a:pPr algn="ctr"/>
            <a:endParaRPr lang="en-US" dirty="0"/>
          </a:p>
        </p:txBody>
      </p:sp>
    </p:spTree>
    <p:extLst>
      <p:ext uri="{BB962C8B-B14F-4D97-AF65-F5344CB8AC3E}">
        <p14:creationId xmlns:p14="http://schemas.microsoft.com/office/powerpoint/2010/main" val="63475518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TCS Template 2012</Template>
  <TotalTime>820</TotalTime>
  <Words>1468</Words>
  <Application>Microsoft Office PowerPoint</Application>
  <PresentationFormat>On-screen Show (4:3)</PresentationFormat>
  <Paragraphs>177</Paragraphs>
  <Slides>21</Slides>
  <Notes>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21</vt:i4>
      </vt:variant>
    </vt:vector>
  </HeadingPairs>
  <TitlesOfParts>
    <vt:vector size="32" baseType="lpstr">
      <vt:lpstr>Arial</vt:lpstr>
      <vt:lpstr>Calibri</vt:lpstr>
      <vt:lpstr>Courier New</vt:lpstr>
      <vt:lpstr>Myriad Pro</vt:lpstr>
      <vt:lpstr>Times New Roman</vt:lpstr>
      <vt:lpstr>Wingdings</vt:lpstr>
      <vt:lpstr>TCS Template 2012</vt:lpstr>
      <vt:lpstr>Divider 1</vt:lpstr>
      <vt:lpstr>Divider 2</vt:lpstr>
      <vt:lpstr>Divider 3</vt:lpstr>
      <vt:lpstr>Thank You</vt:lpstr>
      <vt:lpstr>ISS/ SCS/ ISE/ SCE</vt:lpstr>
      <vt:lpstr>What is Safety Review</vt:lpstr>
      <vt:lpstr>What is Integrated Summary </vt:lpstr>
      <vt:lpstr>What is Integrated Summary </vt:lpstr>
      <vt:lpstr>Summary of Clinical Safety and Efficacy</vt:lpstr>
      <vt:lpstr>ISS/ISE versus SCS/SCE</vt:lpstr>
      <vt:lpstr>Sample transition from ISS to SCS</vt:lpstr>
      <vt:lpstr>ICH pharmacovigilance documents</vt:lpstr>
      <vt:lpstr>Risk Management Plan (RMP)</vt:lpstr>
      <vt:lpstr>Need For RMP</vt:lpstr>
      <vt:lpstr> Purpose of RMP </vt:lpstr>
      <vt:lpstr>RMP Includes</vt:lpstr>
      <vt:lpstr>Important terms</vt:lpstr>
      <vt:lpstr>Important terms</vt:lpstr>
      <vt:lpstr>When RMP Is Required?</vt:lpstr>
      <vt:lpstr>When RMP Is Required?</vt:lpstr>
      <vt:lpstr>PowerPoint Presentation</vt:lpstr>
      <vt:lpstr>Reference </vt:lpstr>
      <vt:lpstr>PowerPoint Presentation</vt:lpstr>
      <vt:lpstr>PowerPoint Presentation</vt:lpstr>
      <vt:lpstr>Change/Revision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115</cp:revision>
  <dcterms:created xsi:type="dcterms:W3CDTF">2012-08-20T12:21:49Z</dcterms:created>
  <dcterms:modified xsi:type="dcterms:W3CDTF">2016-01-06T08:58:04Z</dcterms:modified>
</cp:coreProperties>
</file>