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2" r:id="rId4"/>
    <p:sldId id="273" r:id="rId5"/>
    <p:sldId id="261" r:id="rId6"/>
    <p:sldId id="263" r:id="rId7"/>
    <p:sldId id="264" r:id="rId8"/>
    <p:sldId id="265" r:id="rId9"/>
    <p:sldId id="279" r:id="rId10"/>
    <p:sldId id="280" r:id="rId11"/>
    <p:sldId id="276" r:id="rId12"/>
    <p:sldId id="277" r:id="rId13"/>
    <p:sldId id="27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F1AFE-D2AE-40B3-B748-11493311A59C}" type="datetimeFigureOut">
              <a:rPr lang="en-US" smtClean="0"/>
              <a:t>12/29/2015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106C2-01A3-46F9-BB9A-0D004078E922}" type="slidenum">
              <a:rPr lang="en-US" smtClean="0"/>
              <a:t>‹#›</a:t>
            </a:fld>
            <a:endParaRPr lang="en-US"/>
          </a:p>
        </p:txBody>
      </p:sp>
    </p:spTree>
    <p:extLst>
      <p:ext uri="{BB962C8B-B14F-4D97-AF65-F5344CB8AC3E}">
        <p14:creationId xmlns:p14="http://schemas.microsoft.com/office/powerpoint/2010/main" val="2643680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1200" dirty="0" smtClean="0"/>
              <a:t>All statistical programming deliverables are defined in SAP</a:t>
            </a:r>
            <a:endParaRPr lang="en-US" dirty="0"/>
          </a:p>
        </p:txBody>
      </p:sp>
      <p:sp>
        <p:nvSpPr>
          <p:cNvPr id="4" name="Slide Number Placeholder 3"/>
          <p:cNvSpPr>
            <a:spLocks noGrp="1"/>
          </p:cNvSpPr>
          <p:nvPr>
            <p:ph type="sldNum" sz="quarter" idx="10"/>
          </p:nvPr>
        </p:nvSpPr>
        <p:spPr/>
        <p:txBody>
          <a:bodyPr/>
          <a:lstStyle/>
          <a:p>
            <a:fld id="{C8F106C2-01A3-46F9-BB9A-0D004078E922}" type="slidenum">
              <a:rPr lang="en-US" smtClean="0"/>
              <a:t>11</a:t>
            </a:fld>
            <a:endParaRPr lang="en-US"/>
          </a:p>
        </p:txBody>
      </p:sp>
    </p:spTree>
    <p:extLst>
      <p:ext uri="{BB962C8B-B14F-4D97-AF65-F5344CB8AC3E}">
        <p14:creationId xmlns:p14="http://schemas.microsoft.com/office/powerpoint/2010/main" val="403255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B1270-F713-4176-992B-7812A011BE1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51668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B1270-F713-4176-992B-7812A011BE1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53250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B1270-F713-4176-992B-7812A011BE1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131755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B1270-F713-4176-992B-7812A011BE1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269607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B1270-F713-4176-992B-7812A011BE11}"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14751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2B1270-F713-4176-992B-7812A011BE11}"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238422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B1270-F713-4176-992B-7812A011BE11}" type="datetimeFigureOut">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172954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B1270-F713-4176-992B-7812A011BE11}" type="datetimeFigureOut">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269847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B1270-F713-4176-992B-7812A011BE11}" type="datetimeFigureOut">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52814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B1270-F713-4176-992B-7812A011BE11}"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5596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B1270-F713-4176-992B-7812A011BE11}"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E547-82C5-4551-BF18-6152B18DEF38}" type="slidenum">
              <a:rPr lang="en-US" smtClean="0"/>
              <a:t>‹#›</a:t>
            </a:fld>
            <a:endParaRPr lang="en-US"/>
          </a:p>
        </p:txBody>
      </p:sp>
    </p:spTree>
    <p:extLst>
      <p:ext uri="{BB962C8B-B14F-4D97-AF65-F5344CB8AC3E}">
        <p14:creationId xmlns:p14="http://schemas.microsoft.com/office/powerpoint/2010/main" val="139947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B1270-F713-4176-992B-7812A011BE11}" type="datetimeFigureOut">
              <a:rPr lang="en-US" smtClean="0"/>
              <a:t>12/29/2015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7E547-82C5-4551-BF18-6152B18DEF38}" type="slidenum">
              <a:rPr lang="en-US" smtClean="0"/>
              <a:t>‹#›</a:t>
            </a:fld>
            <a:endParaRPr lang="en-US"/>
          </a:p>
        </p:txBody>
      </p:sp>
    </p:spTree>
    <p:extLst>
      <p:ext uri="{BB962C8B-B14F-4D97-AF65-F5344CB8AC3E}">
        <p14:creationId xmlns:p14="http://schemas.microsoft.com/office/powerpoint/2010/main" val="308025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Study documents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467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Annotated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04108"/>
            <a:ext cx="6248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0391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2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a:t>
            </a:r>
            <a:endParaRPr lang="en-US" dirty="0"/>
          </a:p>
        </p:txBody>
      </p:sp>
      <p:sp>
        <p:nvSpPr>
          <p:cNvPr id="3" name="Content Placeholder 2"/>
          <p:cNvSpPr>
            <a:spLocks noGrp="1"/>
          </p:cNvSpPr>
          <p:nvPr>
            <p:ph idx="1"/>
          </p:nvPr>
        </p:nvSpPr>
        <p:spPr/>
        <p:txBody>
          <a:bodyPr>
            <a:normAutofit/>
          </a:bodyPr>
          <a:lstStyle/>
          <a:p>
            <a:r>
              <a:rPr lang="en-US" sz="2200" dirty="0"/>
              <a:t>A statistical analysis plan (SAP) describes the planned </a:t>
            </a:r>
            <a:r>
              <a:rPr lang="en-US" sz="2200" dirty="0" smtClean="0"/>
              <a:t>analysis </a:t>
            </a:r>
            <a:r>
              <a:rPr lang="en-US" sz="2200" dirty="0"/>
              <a:t>for a clinical trial</a:t>
            </a:r>
            <a:r>
              <a:rPr lang="en-US" sz="2200" dirty="0" smtClean="0"/>
              <a:t>.</a:t>
            </a:r>
          </a:p>
          <a:p>
            <a:r>
              <a:rPr lang="en-US" sz="2200" dirty="0" smtClean="0"/>
              <a:t>Protocol outlines </a:t>
            </a:r>
            <a:r>
              <a:rPr lang="en-US" sz="2200" dirty="0"/>
              <a:t>the </a:t>
            </a:r>
            <a:r>
              <a:rPr lang="en-US" sz="2200" dirty="0" smtClean="0"/>
              <a:t>analysis, </a:t>
            </a:r>
            <a:r>
              <a:rPr lang="en-US" sz="2200" dirty="0"/>
              <a:t>SAP </a:t>
            </a:r>
            <a:r>
              <a:rPr lang="en-US" sz="2200" dirty="0" smtClean="0"/>
              <a:t>describes </a:t>
            </a:r>
            <a:r>
              <a:rPr lang="en-US" sz="2200" dirty="0"/>
              <a:t>the statistical techniques </a:t>
            </a:r>
            <a:r>
              <a:rPr lang="en-US" sz="2200" dirty="0" smtClean="0"/>
              <a:t>for study </a:t>
            </a:r>
            <a:r>
              <a:rPr lang="en-US" sz="2200" dirty="0"/>
              <a:t>analysis in detail</a:t>
            </a:r>
            <a:r>
              <a:rPr lang="en-US" sz="2200" dirty="0" smtClean="0"/>
              <a:t>.</a:t>
            </a:r>
          </a:p>
          <a:p>
            <a:r>
              <a:rPr lang="en-US" sz="2200" dirty="0"/>
              <a:t>The SAP defines all the statistical output which will be included in the clinical study report</a:t>
            </a:r>
            <a:r>
              <a:rPr lang="en-US" sz="2200" dirty="0" smtClean="0"/>
              <a:t>.</a:t>
            </a:r>
            <a:endParaRPr lang="en-US" sz="2200" dirty="0"/>
          </a:p>
          <a:p>
            <a:r>
              <a:rPr lang="en-US" sz="2200" dirty="0"/>
              <a:t>Shell tables, figures and sometimes listings are usually attached to the SAP although they should not be formally </a:t>
            </a:r>
            <a:r>
              <a:rPr lang="en-US" sz="2200" dirty="0" smtClean="0"/>
              <a:t>part of </a:t>
            </a:r>
            <a:r>
              <a:rPr lang="en-US" sz="2200" dirty="0"/>
              <a:t>the SAP</a:t>
            </a:r>
            <a:r>
              <a:rPr lang="en-US" sz="2200" dirty="0" smtClean="0"/>
              <a:t>.</a:t>
            </a:r>
          </a:p>
          <a:p>
            <a:r>
              <a:rPr lang="en-US" sz="2200" dirty="0"/>
              <a:t>Usually the SAP is written by the trial or project statistician by using a template</a:t>
            </a:r>
            <a:r>
              <a:rPr lang="en-US" sz="2200" dirty="0" smtClean="0"/>
              <a:t>.</a:t>
            </a:r>
          </a:p>
          <a:p>
            <a:r>
              <a:rPr lang="en-US" sz="2200" dirty="0"/>
              <a:t>According to ICH E9 </a:t>
            </a:r>
            <a:r>
              <a:rPr lang="en-US" sz="2200" dirty="0" smtClean="0"/>
              <a:t>the </a:t>
            </a:r>
            <a:r>
              <a:rPr lang="en-US" sz="2200" dirty="0"/>
              <a:t>statistical analysis is planned a priori.</a:t>
            </a:r>
          </a:p>
        </p:txBody>
      </p:sp>
    </p:spTree>
    <p:extLst>
      <p:ext uri="{BB962C8B-B14F-4D97-AF65-F5344CB8AC3E}">
        <p14:creationId xmlns:p14="http://schemas.microsoft.com/office/powerpoint/2010/main" val="14908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Plan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Clinical </a:t>
            </a:r>
            <a:r>
              <a:rPr lang="en-US" dirty="0"/>
              <a:t>trial statistician needs </a:t>
            </a:r>
            <a:r>
              <a:rPr lang="en-US" dirty="0" smtClean="0"/>
              <a:t>to ensure </a:t>
            </a:r>
            <a:r>
              <a:rPr lang="en-US" dirty="0"/>
              <a:t>that the SAP is carefully reviewed and approved prior to unblinding of the study</a:t>
            </a:r>
            <a:r>
              <a:rPr lang="en-US" dirty="0" smtClean="0"/>
              <a:t>.</a:t>
            </a:r>
          </a:p>
          <a:p>
            <a:r>
              <a:rPr lang="en-US" dirty="0" smtClean="0"/>
              <a:t> </a:t>
            </a:r>
            <a:r>
              <a:rPr lang="en-US" dirty="0"/>
              <a:t>For open label studies </a:t>
            </a:r>
            <a:r>
              <a:rPr lang="en-US" dirty="0" smtClean="0"/>
              <a:t>the SAP </a:t>
            </a:r>
            <a:r>
              <a:rPr lang="en-US" dirty="0"/>
              <a:t>should be reviewed and approved prior to database lock approval</a:t>
            </a:r>
            <a:r>
              <a:rPr lang="en-US" dirty="0" smtClean="0"/>
              <a:t>.</a:t>
            </a:r>
          </a:p>
          <a:p>
            <a:r>
              <a:rPr lang="en-US" dirty="0"/>
              <a:t>The SAP is a document which is submitted to regulatory authorities as part of a submissions package. </a:t>
            </a:r>
            <a:endParaRPr lang="en-US" dirty="0" smtClean="0"/>
          </a:p>
          <a:p>
            <a:r>
              <a:rPr lang="en-US" dirty="0" smtClean="0"/>
              <a:t>The </a:t>
            </a:r>
            <a:r>
              <a:rPr lang="en-US" dirty="0"/>
              <a:t>SAP </a:t>
            </a:r>
            <a:r>
              <a:rPr lang="en-US" dirty="0" smtClean="0"/>
              <a:t>is part </a:t>
            </a:r>
            <a:r>
              <a:rPr lang="en-US" dirty="0"/>
              <a:t>of the appendix of a clinical study report. </a:t>
            </a:r>
            <a:endParaRPr lang="en-US" dirty="0" smtClean="0"/>
          </a:p>
          <a:p>
            <a:r>
              <a:rPr lang="en-US" dirty="0" smtClean="0"/>
              <a:t>The </a:t>
            </a:r>
            <a:r>
              <a:rPr lang="en-US" dirty="0"/>
              <a:t>SAP is </a:t>
            </a:r>
            <a:r>
              <a:rPr lang="en-US" dirty="0" smtClean="0"/>
              <a:t>stored </a:t>
            </a:r>
            <a:r>
              <a:rPr lang="en-US" dirty="0"/>
              <a:t>in the trial master file and it is used during audits to check </a:t>
            </a:r>
            <a:r>
              <a:rPr lang="en-US" dirty="0" smtClean="0"/>
              <a:t>if statistical </a:t>
            </a:r>
            <a:r>
              <a:rPr lang="en-US" dirty="0"/>
              <a:t>programming followed exactly the descriptions in the SAP. </a:t>
            </a:r>
            <a:endParaRPr lang="en-US" dirty="0" smtClean="0"/>
          </a:p>
          <a:p>
            <a:r>
              <a:rPr lang="en-US" dirty="0" smtClean="0"/>
              <a:t>Besides </a:t>
            </a:r>
            <a:r>
              <a:rPr lang="en-US" dirty="0"/>
              <a:t>the technical statistical details it should contain brief descriptions and summaries of the </a:t>
            </a:r>
            <a:r>
              <a:rPr lang="en-US" dirty="0" smtClean="0"/>
              <a:t>protocol, rather than just referring </a:t>
            </a:r>
            <a:r>
              <a:rPr lang="en-US" dirty="0"/>
              <a:t>to the protocol.</a:t>
            </a:r>
          </a:p>
        </p:txBody>
      </p:sp>
    </p:spTree>
    <p:extLst>
      <p:ext uri="{BB962C8B-B14F-4D97-AF65-F5344CB8AC3E}">
        <p14:creationId xmlns:p14="http://schemas.microsoft.com/office/powerpoint/2010/main" val="342696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SAP</a:t>
            </a:r>
            <a:endParaRPr lang="en-US" dirty="0"/>
          </a:p>
        </p:txBody>
      </p:sp>
      <p:sp>
        <p:nvSpPr>
          <p:cNvPr id="3" name="Content Placeholder 2"/>
          <p:cNvSpPr>
            <a:spLocks noGrp="1"/>
          </p:cNvSpPr>
          <p:nvPr>
            <p:ph idx="1"/>
          </p:nvPr>
        </p:nvSpPr>
        <p:spPr/>
        <p:txBody>
          <a:bodyPr>
            <a:normAutofit fontScale="62500" lnSpcReduction="20000"/>
          </a:bodyPr>
          <a:lstStyle/>
          <a:p>
            <a:r>
              <a:rPr lang="en-US" dirty="0"/>
              <a:t>Brief description of the study and purpose – e.g. description of conduct details which are important </a:t>
            </a:r>
            <a:r>
              <a:rPr lang="en-US" dirty="0" smtClean="0"/>
              <a:t>for analysis</a:t>
            </a:r>
            <a:r>
              <a:rPr lang="en-US" dirty="0"/>
              <a:t>, study objectives and variables</a:t>
            </a:r>
          </a:p>
          <a:p>
            <a:r>
              <a:rPr lang="en-US" dirty="0" smtClean="0"/>
              <a:t>Statistical </a:t>
            </a:r>
            <a:r>
              <a:rPr lang="en-US" dirty="0"/>
              <a:t>methods to be used – e.g. summary statistics of subject data (means, standard deviations</a:t>
            </a:r>
            <a:r>
              <a:rPr lang="en-US" dirty="0" smtClean="0"/>
              <a:t>, extreme </a:t>
            </a:r>
            <a:r>
              <a:rPr lang="en-US" dirty="0"/>
              <a:t>values, counts with corresponding </a:t>
            </a:r>
            <a:r>
              <a:rPr lang="en-US" dirty="0" smtClean="0"/>
              <a:t>percents), </a:t>
            </a:r>
            <a:r>
              <a:rPr lang="en-US" dirty="0"/>
              <a:t>statistical tests (analysis of variance, t-tests, )</a:t>
            </a:r>
          </a:p>
          <a:p>
            <a:r>
              <a:rPr lang="en-US" dirty="0" smtClean="0"/>
              <a:t>Description </a:t>
            </a:r>
            <a:r>
              <a:rPr lang="en-US" dirty="0"/>
              <a:t>of analysis populations – e.g. safety set, per protocol set, full analysis set</a:t>
            </a:r>
            <a:r>
              <a:rPr lang="en-US" dirty="0" smtClean="0"/>
              <a:t>, </a:t>
            </a:r>
            <a:r>
              <a:rPr lang="en-US" dirty="0"/>
              <a:t>Data handling rules – e.g. imputation rules, algorithms for derived variables</a:t>
            </a:r>
          </a:p>
          <a:p>
            <a:r>
              <a:rPr lang="en-US" dirty="0" smtClean="0"/>
              <a:t>Complete </a:t>
            </a:r>
            <a:r>
              <a:rPr lang="en-US" dirty="0"/>
              <a:t>table of contents with all TFLs to be produced by the statistical programmer as attachment to </a:t>
            </a:r>
            <a:r>
              <a:rPr lang="en-US" dirty="0" smtClean="0"/>
              <a:t>the SAP </a:t>
            </a:r>
            <a:r>
              <a:rPr lang="en-US" dirty="0"/>
              <a:t>text (i.e. not as an appendix or any other formal and official part of the SAP)</a:t>
            </a:r>
          </a:p>
          <a:p>
            <a:r>
              <a:rPr lang="en-US" dirty="0" smtClean="0"/>
              <a:t>Shell </a:t>
            </a:r>
            <a:r>
              <a:rPr lang="en-US" dirty="0"/>
              <a:t>TFLs to be produced by the statistical programmer to define the layout of the TFLs as attachment </a:t>
            </a:r>
            <a:r>
              <a:rPr lang="en-US" dirty="0" smtClean="0"/>
              <a:t>to the </a:t>
            </a:r>
            <a:r>
              <a:rPr lang="en-US" dirty="0"/>
              <a:t>SAP text (i.e. not as an appendix or any other formal and official part of the SAP)</a:t>
            </a:r>
          </a:p>
        </p:txBody>
      </p:sp>
    </p:spTree>
    <p:extLst>
      <p:ext uri="{BB962C8B-B14F-4D97-AF65-F5344CB8AC3E}">
        <p14:creationId xmlns:p14="http://schemas.microsoft.com/office/powerpoint/2010/main" val="207218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200" dirty="0" smtClean="0"/>
              <a:t>Specifications are data derivation rules for creating variables required in Source datasets/ Analysis Datasets</a:t>
            </a:r>
          </a:p>
          <a:p>
            <a:r>
              <a:rPr lang="en-US" sz="2200" dirty="0" smtClean="0"/>
              <a:t>Specifications should provide details of attributes along with derivation rules for each variable in Source/Analysis dataset</a:t>
            </a:r>
          </a:p>
          <a:p>
            <a:r>
              <a:rPr lang="en-US" sz="2200" dirty="0" smtClean="0"/>
              <a:t>If you follow CDSIC data standards then you need to follow  SDTM and </a:t>
            </a:r>
            <a:r>
              <a:rPr lang="en-US" sz="2200" dirty="0" err="1" smtClean="0"/>
              <a:t>ADaM</a:t>
            </a:r>
            <a:r>
              <a:rPr lang="en-US" sz="2200" dirty="0" smtClean="0"/>
              <a:t> Guideline while writing data derivation rules </a:t>
            </a:r>
            <a:endParaRPr lang="en-US" sz="2200" dirty="0"/>
          </a:p>
        </p:txBody>
      </p:sp>
    </p:spTree>
    <p:extLst>
      <p:ext uri="{BB962C8B-B14F-4D97-AF65-F5344CB8AC3E}">
        <p14:creationId xmlns:p14="http://schemas.microsoft.com/office/powerpoint/2010/main" val="3651346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Shells</a:t>
            </a:r>
            <a:endParaRPr lang="en-US" dirty="0"/>
          </a:p>
        </p:txBody>
      </p:sp>
      <p:sp>
        <p:nvSpPr>
          <p:cNvPr id="3" name="Content Placeholder 2"/>
          <p:cNvSpPr>
            <a:spLocks noGrp="1"/>
          </p:cNvSpPr>
          <p:nvPr>
            <p:ph idx="1"/>
          </p:nvPr>
        </p:nvSpPr>
        <p:spPr/>
        <p:txBody>
          <a:bodyPr>
            <a:normAutofit/>
          </a:bodyPr>
          <a:lstStyle/>
          <a:p>
            <a:r>
              <a:rPr lang="en-US" sz="2200" dirty="0" smtClean="0"/>
              <a:t>Shells are layout of how you want to present data in a Table, Listing or Figure</a:t>
            </a:r>
          </a:p>
          <a:p>
            <a:r>
              <a:rPr lang="en-US" sz="2200" dirty="0" smtClean="0"/>
              <a:t>Shells should provide relevant Titles and Footnotes</a:t>
            </a:r>
          </a:p>
          <a:p>
            <a:r>
              <a:rPr lang="en-US" sz="2200" dirty="0" smtClean="0"/>
              <a:t>If Possible provide programming notes to clarify the information presented in Shell.</a:t>
            </a:r>
            <a:endParaRPr lang="en-US" sz="2200" dirty="0"/>
          </a:p>
        </p:txBody>
      </p:sp>
    </p:spTree>
    <p:extLst>
      <p:ext uri="{BB962C8B-B14F-4D97-AF65-F5344CB8AC3E}">
        <p14:creationId xmlns:p14="http://schemas.microsoft.com/office/powerpoint/2010/main" val="88984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Study documents</a:t>
            </a:r>
            <a:endParaRPr lang="en-US" dirty="0"/>
          </a:p>
        </p:txBody>
      </p:sp>
      <p:sp>
        <p:nvSpPr>
          <p:cNvPr id="3" name="Content Placeholder 2"/>
          <p:cNvSpPr>
            <a:spLocks noGrp="1"/>
          </p:cNvSpPr>
          <p:nvPr>
            <p:ph idx="1"/>
          </p:nvPr>
        </p:nvSpPr>
        <p:spPr/>
        <p:txBody>
          <a:bodyPr>
            <a:normAutofit/>
          </a:bodyPr>
          <a:lstStyle/>
          <a:p>
            <a:r>
              <a:rPr lang="en-US" sz="2800" dirty="0" smtClean="0"/>
              <a:t>Protocol</a:t>
            </a:r>
          </a:p>
          <a:p>
            <a:r>
              <a:rPr lang="en-US" sz="2800" dirty="0" smtClean="0"/>
              <a:t>Case Report Forms (CRFs</a:t>
            </a:r>
            <a:r>
              <a:rPr lang="en-US" sz="2800" dirty="0" smtClean="0"/>
              <a:t>)</a:t>
            </a:r>
          </a:p>
          <a:p>
            <a:r>
              <a:rPr lang="en-US" sz="2800" dirty="0" smtClean="0"/>
              <a:t>CRF Completion Guideline</a:t>
            </a:r>
            <a:endParaRPr lang="en-US" sz="2800" dirty="0" smtClean="0"/>
          </a:p>
          <a:p>
            <a:r>
              <a:rPr lang="en-US" sz="2800" dirty="0" smtClean="0"/>
              <a:t>Annotated CRFs</a:t>
            </a:r>
          </a:p>
          <a:p>
            <a:r>
              <a:rPr lang="en-US" sz="2800" dirty="0" smtClean="0"/>
              <a:t>Statistical Analysis Plan</a:t>
            </a:r>
          </a:p>
          <a:p>
            <a:r>
              <a:rPr lang="en-US" sz="2800" dirty="0" smtClean="0"/>
              <a:t>Specifications</a:t>
            </a:r>
          </a:p>
          <a:p>
            <a:r>
              <a:rPr lang="en-US" sz="2800" dirty="0" smtClean="0"/>
              <a:t>Mock Shells</a:t>
            </a:r>
            <a:endParaRPr lang="en-US" sz="2800" dirty="0"/>
          </a:p>
        </p:txBody>
      </p:sp>
    </p:spTree>
    <p:extLst>
      <p:ext uri="{BB962C8B-B14F-4D97-AF65-F5344CB8AC3E}">
        <p14:creationId xmlns:p14="http://schemas.microsoft.com/office/powerpoint/2010/main" val="216568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study protocol is the blueprint that all researchers </a:t>
            </a:r>
            <a:r>
              <a:rPr lang="en-US" dirty="0" smtClean="0"/>
              <a:t> follow</a:t>
            </a:r>
            <a:r>
              <a:rPr lang="en-US" dirty="0"/>
              <a:t>. </a:t>
            </a:r>
            <a:endParaRPr lang="en-US" dirty="0" smtClean="0"/>
          </a:p>
          <a:p>
            <a:pPr marL="0" indent="0">
              <a:buNone/>
            </a:pPr>
            <a:endParaRPr lang="en-US" dirty="0"/>
          </a:p>
          <a:p>
            <a:r>
              <a:rPr lang="en-US" dirty="0"/>
              <a:t>A study protocol is a document that describes, in detail, the plan for conducting the clinical study. The study protocol explains the purpose and function of the study as well as how to carry it out. </a:t>
            </a:r>
            <a:endParaRPr lang="en-US" dirty="0" smtClean="0"/>
          </a:p>
          <a:p>
            <a:endParaRPr lang="en-US" dirty="0" smtClean="0"/>
          </a:p>
          <a:p>
            <a:r>
              <a:rPr lang="en-US" dirty="0" smtClean="0"/>
              <a:t>Typically Protocol </a:t>
            </a:r>
            <a:r>
              <a:rPr lang="en-US" dirty="0" smtClean="0"/>
              <a:t> includes following:</a:t>
            </a:r>
          </a:p>
          <a:p>
            <a:pPr marL="693738" indent="161925">
              <a:buFont typeface="Wingdings" panose="05000000000000000000" pitchFamily="2" charset="2"/>
              <a:buChar char="ü"/>
            </a:pPr>
            <a:r>
              <a:rPr lang="en-US" dirty="0"/>
              <a:t>	</a:t>
            </a:r>
            <a:r>
              <a:rPr lang="en-US" dirty="0" smtClean="0"/>
              <a:t>The</a:t>
            </a:r>
            <a:r>
              <a:rPr lang="en-US" dirty="0" smtClean="0"/>
              <a:t> </a:t>
            </a:r>
            <a:r>
              <a:rPr lang="en-US" dirty="0"/>
              <a:t>reason for the </a:t>
            </a:r>
            <a:r>
              <a:rPr lang="en-US" dirty="0" smtClean="0"/>
              <a:t>study</a:t>
            </a:r>
          </a:p>
          <a:p>
            <a:pPr marL="741363" indent="-47625">
              <a:buFont typeface="Wingdings" panose="05000000000000000000" pitchFamily="2" charset="2"/>
              <a:buChar char="ü"/>
            </a:pPr>
            <a:r>
              <a:rPr lang="en-US" dirty="0"/>
              <a:t> </a:t>
            </a:r>
            <a:r>
              <a:rPr lang="en-US" dirty="0" smtClean="0"/>
              <a:t>T</a:t>
            </a:r>
            <a:r>
              <a:rPr lang="en-US" dirty="0" smtClean="0"/>
              <a:t>he </a:t>
            </a:r>
            <a:r>
              <a:rPr lang="en-US" dirty="0"/>
              <a:t>number of </a:t>
            </a:r>
            <a:r>
              <a:rPr lang="en-US" dirty="0" smtClean="0"/>
              <a:t>participants</a:t>
            </a:r>
          </a:p>
          <a:p>
            <a:pPr marL="741363" indent="-47625">
              <a:buFont typeface="Wingdings" panose="05000000000000000000" pitchFamily="2" charset="2"/>
              <a:buChar char="ü"/>
            </a:pPr>
            <a:r>
              <a:rPr lang="en-US" dirty="0"/>
              <a:t> </a:t>
            </a:r>
            <a:r>
              <a:rPr lang="en-US" dirty="0" smtClean="0"/>
              <a:t>E</a:t>
            </a:r>
            <a:r>
              <a:rPr lang="en-US" dirty="0" smtClean="0"/>
              <a:t>ligibility </a:t>
            </a:r>
            <a:r>
              <a:rPr lang="en-US" dirty="0"/>
              <a:t>and exclusion </a:t>
            </a:r>
            <a:r>
              <a:rPr lang="en-US" dirty="0" smtClean="0"/>
              <a:t>criteria</a:t>
            </a:r>
          </a:p>
          <a:p>
            <a:pPr marL="741363" indent="-47625">
              <a:buFont typeface="Wingdings" panose="05000000000000000000" pitchFamily="2" charset="2"/>
              <a:buChar char="ü"/>
            </a:pPr>
            <a:r>
              <a:rPr lang="en-US" dirty="0"/>
              <a:t> </a:t>
            </a:r>
            <a:r>
              <a:rPr lang="en-US" dirty="0" smtClean="0"/>
              <a:t>D</a:t>
            </a:r>
            <a:r>
              <a:rPr lang="en-US" dirty="0" smtClean="0"/>
              <a:t>etails </a:t>
            </a:r>
            <a:r>
              <a:rPr lang="en-US" dirty="0"/>
              <a:t>of the intervention or therapy the participants will receive (such as frequency and dosages), </a:t>
            </a:r>
            <a:endParaRPr lang="en-US" dirty="0" smtClean="0"/>
          </a:p>
          <a:p>
            <a:pPr marL="741363" indent="-47625">
              <a:buFont typeface="Wingdings" panose="05000000000000000000" pitchFamily="2" charset="2"/>
              <a:buChar char="ü"/>
            </a:pPr>
            <a:r>
              <a:rPr lang="en-US" dirty="0" smtClean="0"/>
              <a:t>What </a:t>
            </a:r>
            <a:r>
              <a:rPr lang="en-US" dirty="0"/>
              <a:t>data will be </a:t>
            </a:r>
            <a:r>
              <a:rPr lang="en-US" dirty="0" smtClean="0"/>
              <a:t>gathered</a:t>
            </a:r>
          </a:p>
          <a:p>
            <a:pPr marL="741363" indent="-47625">
              <a:buFont typeface="Wingdings" panose="05000000000000000000" pitchFamily="2" charset="2"/>
              <a:buChar char="ü"/>
            </a:pPr>
            <a:r>
              <a:rPr lang="en-US" dirty="0" smtClean="0"/>
              <a:t> What </a:t>
            </a:r>
            <a:r>
              <a:rPr lang="en-US" dirty="0"/>
              <a:t>demographic information about the participants will be </a:t>
            </a:r>
            <a:r>
              <a:rPr lang="en-US" dirty="0" smtClean="0"/>
              <a:t>gathered</a:t>
            </a:r>
          </a:p>
          <a:p>
            <a:pPr marL="741363" indent="-47625">
              <a:buFont typeface="Wingdings" panose="05000000000000000000" pitchFamily="2" charset="2"/>
              <a:buChar char="ü"/>
            </a:pPr>
            <a:r>
              <a:rPr lang="en-US" dirty="0"/>
              <a:t> </a:t>
            </a:r>
            <a:r>
              <a:rPr lang="en-US" dirty="0" smtClean="0"/>
              <a:t>S</a:t>
            </a:r>
            <a:r>
              <a:rPr lang="en-US" dirty="0" smtClean="0"/>
              <a:t>teps </a:t>
            </a:r>
            <a:r>
              <a:rPr lang="en-US" dirty="0"/>
              <a:t>for clinical caregivers to carry </a:t>
            </a:r>
            <a:r>
              <a:rPr lang="en-US" dirty="0" smtClean="0"/>
              <a:t>out </a:t>
            </a:r>
          </a:p>
          <a:p>
            <a:pPr marL="741363" indent="-47625">
              <a:buFont typeface="Wingdings" panose="05000000000000000000" pitchFamily="2" charset="2"/>
              <a:buChar char="ü"/>
            </a:pPr>
            <a:r>
              <a:rPr lang="en-US" dirty="0" smtClean="0"/>
              <a:t> Study </a:t>
            </a:r>
            <a:r>
              <a:rPr lang="en-US" dirty="0"/>
              <a:t>endpoints</a:t>
            </a:r>
            <a:r>
              <a:rPr lang="en-US" dirty="0" smtClean="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7930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Contents of Protocol (as per ICH guidelines)</a:t>
            </a:r>
            <a:endParaRPr lang="en-US" sz="3600" dirty="0"/>
          </a:p>
        </p:txBody>
      </p:sp>
      <p:sp>
        <p:nvSpPr>
          <p:cNvPr id="3" name="Content Placeholder 2"/>
          <p:cNvSpPr>
            <a:spLocks noGrp="1"/>
          </p:cNvSpPr>
          <p:nvPr>
            <p:ph idx="1"/>
          </p:nvPr>
        </p:nvSpPr>
        <p:spPr/>
        <p:txBody>
          <a:bodyPr>
            <a:normAutofit/>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 y="1447800"/>
            <a:ext cx="818197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1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Report Forms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case report form (CRF) is a data collection tool used in clinical trials to support </a:t>
            </a:r>
            <a:r>
              <a:rPr lang="en-US" dirty="0" smtClean="0"/>
              <a:t>investigators and </a:t>
            </a:r>
            <a:r>
              <a:rPr lang="en-US" dirty="0"/>
              <a:t>coordinators in capturing all protocol-required information</a:t>
            </a:r>
            <a:r>
              <a:rPr lang="en-US" dirty="0" smtClean="0"/>
              <a:t>.</a:t>
            </a:r>
          </a:p>
          <a:p>
            <a:r>
              <a:rPr lang="en-US" dirty="0"/>
              <a:t>The International Conference on Harmonization Guidelines for Good Clinical Practice define the CRF as: </a:t>
            </a:r>
            <a:r>
              <a:rPr lang="en-US" dirty="0" smtClean="0"/>
              <a:t> A </a:t>
            </a:r>
            <a:r>
              <a:rPr lang="en-US" dirty="0"/>
              <a:t>printed, optical or electronic document designed to record all of the protocol – required information to be reported to the sponsor on each trial </a:t>
            </a:r>
            <a:r>
              <a:rPr lang="en-US" dirty="0" smtClean="0"/>
              <a:t>subject.</a:t>
            </a:r>
          </a:p>
          <a:p>
            <a:r>
              <a:rPr lang="en-US" dirty="0"/>
              <a:t>A well-designed CRF should represent the essential contents of the study protocol and in an ideal situation, CRF is designed once the study protocol is finalized</a:t>
            </a:r>
            <a:r>
              <a:rPr lang="en-US" dirty="0" smtClean="0"/>
              <a:t>.</a:t>
            </a:r>
          </a:p>
          <a:p>
            <a:r>
              <a:rPr lang="en-US" dirty="0"/>
              <a:t>The data from the CRFs is compiled as a dataset into </a:t>
            </a:r>
            <a:r>
              <a:rPr lang="en-US" dirty="0" smtClean="0"/>
              <a:t>a  </a:t>
            </a:r>
            <a:r>
              <a:rPr lang="en-US" dirty="0" smtClean="0"/>
              <a:t>database </a:t>
            </a:r>
            <a:r>
              <a:rPr lang="en-US" dirty="0"/>
              <a:t>and validated prior to statistical analysis</a:t>
            </a:r>
            <a:r>
              <a:rPr lang="en-US" dirty="0" smtClean="0"/>
              <a:t>.</a:t>
            </a:r>
          </a:p>
          <a:p>
            <a:r>
              <a:rPr lang="en-US" dirty="0"/>
              <a:t>Paper CRF is the traditional way of data capture and a better option if studies are small or vary in design, whereas eCRFs are considered if studies are large with similar designs</a:t>
            </a:r>
            <a:r>
              <a:rPr lang="en-US" dirty="0" smtClean="0"/>
              <a:t>.</a:t>
            </a:r>
          </a:p>
          <a:p>
            <a:r>
              <a:rPr lang="en-US" dirty="0"/>
              <a:t>eCRFs are preferred over paper CRFs as they are less time-consuming, and also encourage the sponsor/pharmaceutical company to carry out large multicentric studies at the same time due to the ease of administration.</a:t>
            </a:r>
          </a:p>
          <a:p>
            <a:pPr marL="0" indent="0">
              <a:buNone/>
            </a:pPr>
            <a:endParaRPr lang="en-US" dirty="0"/>
          </a:p>
        </p:txBody>
      </p:sp>
    </p:spTree>
    <p:extLst>
      <p:ext uri="{BB962C8B-B14F-4D97-AF65-F5344CB8AC3E}">
        <p14:creationId xmlns:p14="http://schemas.microsoft.com/office/powerpoint/2010/main" val="190748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362"/>
          </a:xfrm>
        </p:spPr>
        <p:txBody>
          <a:bodyPr/>
          <a:lstStyle/>
          <a:p>
            <a:r>
              <a:rPr lang="en-US" dirty="0" smtClean="0"/>
              <a:t>Examples of CRF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4" y="1022442"/>
            <a:ext cx="50006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4" y="3611706"/>
            <a:ext cx="827722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64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Poorly designed v/s Well-designed CRFs</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1534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51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CRF completion Guideline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guidelines help to bridge the gap between the study protocol and the users </a:t>
            </a:r>
            <a:r>
              <a:rPr lang="en-US" dirty="0" smtClean="0"/>
              <a:t>in regards </a:t>
            </a:r>
            <a:r>
              <a:rPr lang="en-US" dirty="0"/>
              <a:t>to CRF completion, correction, signing and handling procedures</a:t>
            </a:r>
            <a:r>
              <a:rPr lang="en-US" dirty="0" smtClean="0"/>
              <a:t>.</a:t>
            </a:r>
          </a:p>
          <a:p>
            <a:r>
              <a:rPr lang="en-US" dirty="0"/>
              <a:t>Data formats </a:t>
            </a:r>
            <a:r>
              <a:rPr lang="en-US" dirty="0" smtClean="0"/>
              <a:t>for appropriate </a:t>
            </a:r>
            <a:r>
              <a:rPr lang="en-US" dirty="0"/>
              <a:t>response fields, a data correction guide, how to handle unknown or unavailable data</a:t>
            </a:r>
            <a:r>
              <a:rPr lang="en-US" dirty="0" smtClean="0"/>
              <a:t>, and </a:t>
            </a:r>
            <a:r>
              <a:rPr lang="en-US" dirty="0"/>
              <a:t>a retrieval schedule for completed CRFs can be outlined</a:t>
            </a:r>
            <a:r>
              <a:rPr lang="en-US" dirty="0" smtClean="0"/>
              <a:t>.</a:t>
            </a:r>
          </a:p>
          <a:p>
            <a:r>
              <a:rPr lang="en-US" dirty="0"/>
              <a:t>instruct how to handle missing or unavailable data. If </a:t>
            </a:r>
            <a:r>
              <a:rPr lang="en-US" dirty="0" smtClean="0"/>
              <a:t>a required </a:t>
            </a:r>
            <a:r>
              <a:rPr lang="en-US" dirty="0"/>
              <a:t>piece of information or entire section cannot be retrieved, the use of “NA”, “ND” </a:t>
            </a:r>
            <a:r>
              <a:rPr lang="en-US" dirty="0" smtClean="0"/>
              <a:t>or “</a:t>
            </a:r>
            <a:r>
              <a:rPr lang="en-US" dirty="0"/>
              <a:t>UNK” can be defined to avoid ambiguous responses</a:t>
            </a:r>
            <a:r>
              <a:rPr lang="en-US" dirty="0" smtClean="0"/>
              <a:t>.</a:t>
            </a:r>
          </a:p>
          <a:p>
            <a:r>
              <a:rPr lang="en-US" dirty="0"/>
              <a:t>The guidelines can also demonstrate how to complete CRF pages </a:t>
            </a:r>
            <a:r>
              <a:rPr lang="en-US" dirty="0" smtClean="0"/>
              <a:t>for unscheduled </a:t>
            </a:r>
            <a:r>
              <a:rPr lang="en-US" dirty="0"/>
              <a:t>assessments or in the cumulative log. </a:t>
            </a:r>
            <a:endParaRPr lang="en-US" dirty="0" smtClean="0"/>
          </a:p>
          <a:p>
            <a:r>
              <a:rPr lang="en-US" dirty="0" smtClean="0"/>
              <a:t>Furthermore</a:t>
            </a:r>
            <a:r>
              <a:rPr lang="en-US" dirty="0"/>
              <a:t>, CRF retrieval </a:t>
            </a:r>
            <a:r>
              <a:rPr lang="en-US" dirty="0" smtClean="0"/>
              <a:t>procedures including </a:t>
            </a:r>
            <a:r>
              <a:rPr lang="en-US" dirty="0"/>
              <a:t>how to handle CRFs for subjects who have discontinued during the study can be listed.</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653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Annotated CRFs</a:t>
            </a:r>
            <a:endParaRPr lang="en-US" dirty="0"/>
          </a:p>
        </p:txBody>
      </p:sp>
      <p:sp>
        <p:nvSpPr>
          <p:cNvPr id="3" name="Content Placeholder 2"/>
          <p:cNvSpPr>
            <a:spLocks noGrp="1"/>
          </p:cNvSpPr>
          <p:nvPr>
            <p:ph idx="1"/>
          </p:nvPr>
        </p:nvSpPr>
        <p:spPr/>
        <p:txBody>
          <a:bodyPr>
            <a:normAutofit/>
          </a:bodyPr>
          <a:lstStyle/>
          <a:p>
            <a:r>
              <a:rPr lang="en-US" sz="2400" dirty="0" smtClean="0"/>
              <a:t>What This </a:t>
            </a:r>
            <a:r>
              <a:rPr lang="en-US" sz="2400" dirty="0"/>
              <a:t>is a blank CRF annotations that document the location of the data with the corresponding names of the datasets and the names of those variables included in the submitted </a:t>
            </a:r>
            <a:r>
              <a:rPr lang="en-US" sz="2400" dirty="0" smtClean="0"/>
              <a:t>datasets</a:t>
            </a:r>
          </a:p>
          <a:p>
            <a:r>
              <a:rPr lang="en-US" sz="2400" dirty="0"/>
              <a:t>Annotations are meant to help the FDA reviewer find the origin of data variables included in the submitted datasets </a:t>
            </a:r>
            <a:endParaRPr lang="en-US" sz="2400" dirty="0" smtClean="0"/>
          </a:p>
          <a:p>
            <a:r>
              <a:rPr lang="en-US" sz="2400" dirty="0"/>
              <a:t>Annotations should reflect the data submitted within the </a:t>
            </a:r>
            <a:r>
              <a:rPr lang="en-US" sz="2400" dirty="0" smtClean="0"/>
              <a:t>SDTM</a:t>
            </a:r>
            <a:endParaRPr lang="en-US" sz="2400" dirty="0"/>
          </a:p>
          <a:p>
            <a:endParaRPr lang="en-US" dirty="0"/>
          </a:p>
        </p:txBody>
      </p:sp>
    </p:spTree>
    <p:extLst>
      <p:ext uri="{BB962C8B-B14F-4D97-AF65-F5344CB8AC3E}">
        <p14:creationId xmlns:p14="http://schemas.microsoft.com/office/powerpoint/2010/main" val="296995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2521</TotalTime>
  <Words>1005</Words>
  <Application>Microsoft Office PowerPoint</Application>
  <PresentationFormat>On-screen Show (4:3)</PresentationFormat>
  <Paragraphs>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Study documents</vt:lpstr>
      <vt:lpstr> Study documents</vt:lpstr>
      <vt:lpstr>Protocol</vt:lpstr>
      <vt:lpstr>Contents of Protocol (as per ICH guidelines)</vt:lpstr>
      <vt:lpstr>Case Report Forms</vt:lpstr>
      <vt:lpstr>Examples of CRF</vt:lpstr>
      <vt:lpstr>Poorly designed v/s Well-designed CRFs</vt:lpstr>
      <vt:lpstr>CRF completion Guideline</vt:lpstr>
      <vt:lpstr>Annotated CRFs</vt:lpstr>
      <vt:lpstr>Examples of Annotated CRF</vt:lpstr>
      <vt:lpstr>Statistical Analysis Plan</vt:lpstr>
      <vt:lpstr>Statistical Analysis Plan (Contd…)</vt:lpstr>
      <vt:lpstr>Contents of SAP</vt:lpstr>
      <vt:lpstr>Specifications</vt:lpstr>
      <vt:lpstr>Table Shells</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Study documents</dc:title>
  <dc:creator>Anagha  Bhatkhande</dc:creator>
  <cp:lastModifiedBy>Anagha  Bhatkhande</cp:lastModifiedBy>
  <cp:revision>24</cp:revision>
  <dcterms:created xsi:type="dcterms:W3CDTF">2015-12-22T06:42:20Z</dcterms:created>
  <dcterms:modified xsi:type="dcterms:W3CDTF">2015-12-29T16:48:39Z</dcterms:modified>
</cp:coreProperties>
</file>