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77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62" autoAdjust="0"/>
  </p:normalViewPr>
  <p:slideViewPr>
    <p:cSldViewPr>
      <p:cViewPr varScale="1">
        <p:scale>
          <a:sx n="82" d="100"/>
          <a:sy n="82" d="100"/>
        </p:scale>
        <p:origin x="-91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C0BC-0640-4D2C-BDDE-747D4A0237B4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BFC44-6344-4095-B3A3-70B67FA6D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13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BFC44-6344-4095-B3A3-70B67FA6DA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825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BFC44-6344-4095-B3A3-70B67FA6DA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755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BFC44-6344-4095-B3A3-70B67FA6DA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53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BFC44-6344-4095-B3A3-70B67FA6DA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3702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BFC44-6344-4095-B3A3-70B67FA6DA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783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BFC44-6344-4095-B3A3-70B67FA6DA4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365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6BFC44-6344-4095-B3A3-70B67FA6DA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010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800-B592-415C-A9B4-4306C78A78EB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A35-42AF-471E-9224-44F460FEA5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800-B592-415C-A9B4-4306C78A78EB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A35-42AF-471E-9224-44F460FEA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800-B592-415C-A9B4-4306C78A78EB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A35-42AF-471E-9224-44F460FEA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800-B592-415C-A9B4-4306C78A78EB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A35-42AF-471E-9224-44F460FEA5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800-B592-415C-A9B4-4306C78A78EB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A35-42AF-471E-9224-44F460FEA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800-B592-415C-A9B4-4306C78A78EB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A35-42AF-471E-9224-44F460FEA5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800-B592-415C-A9B4-4306C78A78EB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A35-42AF-471E-9224-44F460FEA5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800-B592-415C-A9B4-4306C78A78EB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A35-42AF-471E-9224-44F460FEA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800-B592-415C-A9B4-4306C78A78EB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A35-42AF-471E-9224-44F460FEA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800-B592-415C-A9B4-4306C78A78EB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A35-42AF-471E-9224-44F460FEA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8800-B592-415C-A9B4-4306C78A78EB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2A35-42AF-471E-9224-44F460FEA5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2278800-B592-415C-A9B4-4306C78A78EB}" type="datetimeFigureOut">
              <a:rPr lang="en-US" smtClean="0"/>
              <a:pPr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6D92A35-42AF-471E-9224-44F460FEA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disc.org/define-xml" TargetMode="External"/><Relationship Id="rId2" Type="http://schemas.openxmlformats.org/officeDocument/2006/relationships/hyperlink" Target="http://www.cdisc.org/metadata-submission-guideline-(msg)-package-prefa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da.gov/downloads/ForIndustry/DataStandards/StudyDataStandards/UCM384744.pdf" TargetMode="External"/><Relationship Id="rId5" Type="http://schemas.openxmlformats.org/officeDocument/2006/relationships/hyperlink" Target="http://www.fda.gov/downloads/ForIndustry/DataStandards/StudyDataStandards/UCM312964.pdf" TargetMode="External"/><Relationship Id="rId4" Type="http://schemas.openxmlformats.org/officeDocument/2006/relationships/hyperlink" Target="http://www.cdisc.org/sd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Manjusha Alapati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0"/>
            <a:ext cx="7175351" cy="241085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Metadata for Annotated CRF &amp; Define.xml  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06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296" y="5486400"/>
            <a:ext cx="6512511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entium Book Basic" panose="02000503060000020004" pitchFamily="2" charset="0"/>
              </a:rPr>
              <a:t>Contd..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534400" cy="452628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00B050"/>
                </a:solidFill>
                <a:latin typeface="Constantia" panose="02030602050306030303" pitchFamily="18" charset="0"/>
              </a:rPr>
              <a:t>Label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Present variable label as per IG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	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pPr lvl="0"/>
            <a:r>
              <a:rPr lang="en-US" sz="1800" dirty="0">
                <a:solidFill>
                  <a:srgbClr val="00B050"/>
                </a:solidFill>
                <a:latin typeface="Constantia" panose="02030602050306030303" pitchFamily="18" charset="0"/>
              </a:rPr>
              <a:t>Display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nstantia" panose="02030602050306030303" pitchFamily="18" charset="0"/>
              </a:rPr>
              <a:t>format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Format of how the variable to be </a:t>
            </a:r>
          </a:p>
          <a:p>
            <a:pPr marL="0" lvl="0" indent="0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                               values to be displayed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</a:t>
            </a:r>
          </a:p>
          <a:p>
            <a:r>
              <a:rPr lang="en-US" sz="18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Codelist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Ref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Any code list or controlled terminology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                          applicable for the variable.</a:t>
            </a:r>
          </a:p>
          <a:p>
            <a:r>
              <a:rPr lang="en-US" sz="18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Valuelist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Ref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Any value level data present in that variable.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18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Keyseq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is used in order to get the variables in dataset level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 metadata to create unique record keys.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18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Docref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is used to create the external reference of any related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documents.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10400" y="8382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10400" y="12192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DISPFMT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19041" y="19050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FMTNAME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19041" y="26670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10400" y="34290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KEYSEQ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49510" y="44196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89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6512511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entium Book Basic" panose="02000503060000020004" pitchFamily="2" charset="0"/>
              </a:rPr>
              <a:t>Value Level Metadata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524000"/>
            <a:ext cx="7924800" cy="4495800"/>
          </a:xfrm>
        </p:spPr>
        <p:txBody>
          <a:bodyPr>
            <a:noAutofit/>
          </a:bodyPr>
          <a:lstStyle/>
          <a:p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is to be prepared for </a:t>
            </a:r>
            <a:r>
              <a:rPr lang="en-US" sz="19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Findings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19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Class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and </a:t>
            </a:r>
            <a:r>
              <a:rPr lang="en-US" sz="19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Supplemental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19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Qualifiers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</a:t>
            </a:r>
          </a:p>
          <a:p>
            <a:pPr marL="45720" indent="0">
              <a:buNone/>
            </a:pPr>
            <a:endParaRPr lang="en-US" sz="19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In define.xml it is referred as </a:t>
            </a:r>
            <a:r>
              <a:rPr lang="en-US" sz="19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ValueListDef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</a:t>
            </a:r>
          </a:p>
          <a:p>
            <a:pPr marL="45720" indent="0">
              <a:buNone/>
            </a:pPr>
            <a:endParaRPr lang="en-US" sz="19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Describes the same attributes as the variable level metadata.</a:t>
            </a:r>
          </a:p>
          <a:p>
            <a:pPr marL="45720" indent="0">
              <a:buNone/>
            </a:pPr>
            <a:endParaRPr lang="en-US" sz="19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Name and label attributes list all possible values and labels for all the variable.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Ex: Findings – VS – It should contain each row for each value of VSTESTCD.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 </a:t>
            </a:r>
            <a:endParaRPr lang="en-US" sz="19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2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105400"/>
            <a:ext cx="6512511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Contd</a:t>
            </a:r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731520"/>
            <a:ext cx="8686800" cy="347472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For Supplementary, all possible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QNAM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values and labels are listed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</a:t>
            </a:r>
          </a:p>
          <a:p>
            <a:pPr marL="45720" indent="0">
              <a:buNone/>
            </a:pPr>
            <a:endParaRPr lang="en-US" sz="21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Remaining attributes like Datatype, code list ref, Origin, Comment describes the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original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result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for Findings Class and </a:t>
            </a:r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QVAL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in supplementary datasets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</a:t>
            </a:r>
          </a:p>
          <a:p>
            <a:pPr marL="45720" indent="0">
              <a:buNone/>
            </a:pPr>
            <a:endParaRPr lang="en-US" sz="19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tantia" panose="02030602050306030303" pitchFamily="18" charset="0"/>
              </a:rPr>
              <a:t>Nesting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should also be done if required based on the hierarchy.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Ex: For QS – Order should be QSCAT,QSSCAT and QSTESTCD.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  For LB – Order should be LBCAT, LBSPEC, LBMETHOD and LBTESTCD.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239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649" y="152400"/>
            <a:ext cx="6512511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entium Book Basic" panose="02000503060000020004" pitchFamily="2" charset="0"/>
              </a:rPr>
              <a:t>Contd..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		It describes the name of the dataset.</a:t>
            </a:r>
          </a:p>
          <a:p>
            <a:pPr lvl="0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       It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describes the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variable name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of the dataset.</a:t>
            </a:r>
          </a:p>
          <a:p>
            <a:pPr lvl="0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   	It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describes the variable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label of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the dataset.</a:t>
            </a:r>
          </a:p>
          <a:p>
            <a:pPr lvl="0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   	It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describes the </a:t>
            </a:r>
            <a:r>
              <a:rPr lang="en-US" sz="1800" dirty="0" smtClean="0">
                <a:solidFill>
                  <a:srgbClr val="00B050"/>
                </a:solidFill>
                <a:latin typeface="Sylfaen" panose="010A0502050306030303" pitchFamily="18" charset="0"/>
              </a:rPr>
              <a:t>hierarchy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of the variable in the dataset.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Sylfaen" panose="010A0502050306030303" pitchFamily="18" charset="0"/>
            </a:endParaRPr>
          </a:p>
          <a:p>
            <a:pPr lvl="0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   	It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describes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if the variable has used any format.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Sylfaen" panose="010A0502050306030303" pitchFamily="18" charset="0"/>
            </a:endParaRPr>
          </a:p>
          <a:p>
            <a:pPr lvl="0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   	It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describes the variable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data type i.e. either </a:t>
            </a:r>
            <a:r>
              <a:rPr lang="en-US" sz="1800" dirty="0" smtClean="0">
                <a:solidFill>
                  <a:srgbClr val="00B050"/>
                </a:solidFill>
                <a:latin typeface="Sylfaen" panose="010A0502050306030303" pitchFamily="18" charset="0"/>
              </a:rPr>
              <a:t>text/integer/float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.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Sylfaen" panose="010A0502050306030303" pitchFamily="18" charset="0"/>
            </a:endParaRPr>
          </a:p>
          <a:p>
            <a:pPr lvl="0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   	It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describes the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actual length of the variable.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Sylfaen" panose="010A0502050306030303" pitchFamily="18" charset="0"/>
            </a:endParaRPr>
          </a:p>
          <a:p>
            <a:pPr lvl="0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   	It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describes the </a:t>
            </a:r>
            <a:r>
              <a:rPr lang="en-US" sz="1800" dirty="0" smtClean="0">
                <a:solidFill>
                  <a:srgbClr val="00B050"/>
                </a:solidFill>
                <a:latin typeface="Sylfaen" panose="010A0502050306030303" pitchFamily="18" charset="0"/>
              </a:rPr>
              <a:t>no. of decimals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when data type is float.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Sylfaen" panose="010A0502050306030303" pitchFamily="18" charset="0"/>
            </a:endParaRPr>
          </a:p>
          <a:p>
            <a:pPr lvl="0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   	The display format for the variable.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Sylfaen" panose="010A0502050306030303" pitchFamily="18" charset="0"/>
            </a:endParaRPr>
          </a:p>
          <a:p>
            <a:pPr lvl="0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   	The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variable origin either </a:t>
            </a:r>
            <a:r>
              <a:rPr lang="en-US" sz="1800" dirty="0">
                <a:solidFill>
                  <a:srgbClr val="00B050"/>
                </a:solidFill>
                <a:latin typeface="Sylfaen" panose="010A0502050306030303" pitchFamily="18" charset="0"/>
              </a:rPr>
              <a:t>CRF/eDT/Protocol/Derived/Assigned</a:t>
            </a:r>
            <a:r>
              <a:rPr lang="en-US" sz="1800" dirty="0" smtClean="0">
                <a:solidFill>
                  <a:srgbClr val="00B050"/>
                </a:solidFill>
                <a:latin typeface="Sylfaen" panose="010A0502050306030303" pitchFamily="18" charset="0"/>
              </a:rPr>
              <a:t>.</a:t>
            </a:r>
          </a:p>
          <a:p>
            <a:pPr lvl="0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   	When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origin is CRF need to represent the </a:t>
            </a:r>
            <a:r>
              <a:rPr lang="en-US" sz="1800" dirty="0">
                <a:solidFill>
                  <a:srgbClr val="00B050"/>
                </a:solidFill>
                <a:latin typeface="Sylfaen" panose="010A0502050306030303" pitchFamily="18" charset="0"/>
              </a:rPr>
              <a:t>page numbers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.</a:t>
            </a:r>
          </a:p>
          <a:p>
            <a:pPr lvl="0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    	Specifies the order of variable values within each variable.</a:t>
            </a:r>
          </a:p>
          <a:p>
            <a:pPr lvl="0"/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    	Describes any comment that is applicable for the variable value.</a:t>
            </a:r>
          </a:p>
          <a:p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    	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Needs to be filled in when Derived origin. Specifies type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of 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derivation.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Sylfaen" panose="010A0502050306030303" pitchFamily="18" charset="0"/>
            </a:endParaRPr>
          </a:p>
          <a:p>
            <a:pPr lvl="0"/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                       	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Specifies if any external document reference is present.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Sylfaen" panose="010A0502050306030303" pitchFamily="18" charset="0"/>
              </a:rPr>
              <a:t>	</a:t>
            </a:r>
            <a:endParaRPr lang="en-US" sz="1800" dirty="0" smtClean="0">
              <a:solidFill>
                <a:schemeClr val="bg2">
                  <a:lumMod val="10000"/>
                </a:schemeClr>
              </a:solidFill>
              <a:latin typeface="Sylfaen" panose="010A0502050306030303" pitchFamily="18" charset="0"/>
            </a:endParaRPr>
          </a:p>
          <a:p>
            <a:pPr lvl="0"/>
            <a:endParaRPr lang="en-US" sz="1800" dirty="0">
              <a:solidFill>
                <a:schemeClr val="bg2">
                  <a:lumMod val="10000"/>
                </a:schemeClr>
              </a:solidFill>
              <a:latin typeface="Sylfaen" panose="010A0502050306030303" pitchFamily="18" charset="0"/>
            </a:endParaRPr>
          </a:p>
          <a:p>
            <a:pPr lvl="4"/>
            <a:endParaRPr lang="en-US" sz="600" dirty="0">
              <a:solidFill>
                <a:schemeClr val="bg2">
                  <a:lumMod val="10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85800" y="1676400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0" y="2027835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95227" y="2972584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FMTNAME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800" y="2634256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WHERE1,2…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5227" y="2333783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7010" y="4648200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07010" y="4325868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DISPFMT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96013" y="3962400"/>
            <a:ext cx="147608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SIGDIGIT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95227" y="3630604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3295" y="3276600"/>
            <a:ext cx="147608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DATATYPE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13295" y="4953000"/>
            <a:ext cx="147608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ORGDETL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26649" y="5257800"/>
            <a:ext cx="147608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25079" y="5943600"/>
            <a:ext cx="147608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METHTYP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25079" y="6248400"/>
            <a:ext cx="147765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DOCREF           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707010" y="5638800"/>
            <a:ext cx="147608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403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10200"/>
            <a:ext cx="7045911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entium Book Basic" panose="02000503060000020004" pitchFamily="2" charset="0"/>
              </a:rPr>
              <a:t>Codelist </a:t>
            </a:r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Level Metadata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8229600" cy="4038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explains if controlled terminology is present i.e. either CDISC defined (or) sponsor defined (or ) extracted from external dictionary.</a:t>
            </a: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All the possible values needs to be listed in this level except for the reference from external dictionary.</a:t>
            </a: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The values are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case-sensitive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</a:t>
            </a: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The values displayed here should match with the values present in the dataset.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66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562600"/>
            <a:ext cx="6512511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Contd..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914400"/>
            <a:ext cx="8610600" cy="4648199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OID –   Identifier of the code list.</a:t>
            </a:r>
          </a:p>
          <a:p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Name – Name of code list.</a:t>
            </a:r>
          </a:p>
          <a:p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Datatype – Data type either </a:t>
            </a:r>
            <a:r>
              <a:rPr lang="en-US" sz="18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text or numeric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of code list.</a:t>
            </a:r>
          </a:p>
          <a:p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Coded value – Value of the code value in dataset.</a:t>
            </a:r>
          </a:p>
          <a:p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Decode – Decoded value as per the SDTM CT or Sponsor defined.</a:t>
            </a:r>
          </a:p>
          <a:p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Translated Text – It displays the translated text in define.xml</a:t>
            </a:r>
          </a:p>
          <a:p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Rank – It specifies the rank of each code list.</a:t>
            </a:r>
          </a:p>
          <a:p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Dictionary – Name of the dictionary used for the code list. It should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                       be  populated when </a:t>
            </a:r>
            <a:r>
              <a:rPr lang="en-US" sz="18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FMTTYPE = DICT.</a:t>
            </a:r>
          </a:p>
          <a:p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Version – This has to be represented when the code list is derived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                 from </a:t>
            </a:r>
            <a:r>
              <a:rPr lang="en-US" sz="18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dictionary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i.e. FMTTYPE = DICT.</a:t>
            </a:r>
          </a:p>
          <a:p>
            <a:pPr marL="0" indent="0">
              <a:buNone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555913" y="9906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FMTNAME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55913" y="12954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FMTLAB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573651" y="1717112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DATATYPE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73651" y="21336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598789" y="25146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98789" y="28194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598789" y="32004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598789" y="35814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DICTNM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598789" y="4340607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DICTVER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83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562600"/>
            <a:ext cx="6512511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Contd..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731520"/>
            <a:ext cx="8382000" cy="4602480"/>
          </a:xfrm>
        </p:spPr>
        <p:txBody>
          <a:bodyPr>
            <a:normAutofit/>
          </a:bodyPr>
          <a:lstStyle/>
          <a:p>
            <a:pPr marL="1828800" lvl="4" indent="0"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Valid values are </a:t>
            </a:r>
            <a:r>
              <a:rPr lang="en-US" sz="18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FORMAT, CT, DICT. </a:t>
            </a:r>
          </a:p>
          <a:p>
            <a:pPr marL="1828800" lvl="4" indent="0"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FORMAT when the code list values are from CDISC.</a:t>
            </a:r>
          </a:p>
          <a:p>
            <a:pPr marL="1828800" lvl="4" indent="0"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CT when the code list are having coded values/sponsor defined.</a:t>
            </a:r>
          </a:p>
          <a:p>
            <a:pPr marL="1828800" lvl="4" indent="0"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DICT when code list refers to external dictionary.</a:t>
            </a:r>
          </a:p>
          <a:p>
            <a:pPr marL="1828800" lvl="4" indent="0"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should be populated when the FMTTYPE = FORMAT.</a:t>
            </a:r>
          </a:p>
          <a:p>
            <a:pPr marL="1828800" lvl="4" indent="0"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specifies the </a:t>
            </a:r>
            <a:r>
              <a:rPr lang="en-US" sz="18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NCI code </a:t>
            </a: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for CDISC submission value.</a:t>
            </a:r>
          </a:p>
          <a:p>
            <a:pPr marL="1828800" lvl="4" indent="0"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specifies the individual code for the coded value as present in SDTM Terminology.</a:t>
            </a:r>
          </a:p>
          <a:p>
            <a:pPr marL="1828800" lvl="4" indent="0"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is same as the rank. It specifies the order of each coded value in the respective code list.</a:t>
            </a:r>
          </a:p>
          <a:p>
            <a:pPr marL="1828800" lvl="4" indent="0">
              <a:buNone/>
            </a:pPr>
            <a:r>
              <a:rPr lang="en-US" sz="1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specifies any external document reference is applicable.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9600" y="762000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FMTTYPE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7829" y="2286000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NCIFMT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1371" y="3048000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NCIITEM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2726" y="3657600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18297" y="4267200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10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81600"/>
            <a:ext cx="7579311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  <a:latin typeface="Gentium Book Basic" panose="02000503060000020004" pitchFamily="2" charset="0"/>
              </a:rPr>
              <a:t>Annotated CRF - Guidelines</a:t>
            </a:r>
            <a:endParaRPr lang="en-US" dirty="0">
              <a:solidFill>
                <a:schemeClr val="tx2"/>
              </a:solidFill>
              <a:latin typeface="Gentium Book Basic" panose="0200050306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731520"/>
            <a:ext cx="7848600" cy="422148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Annotations should reflect the data that are expected to be submitted within the SDTM.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Annotations  should be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searchable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Annotation should be done for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unique forms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only. The other forms should be linked back to this annotation.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The data are recorded on the CRF but are not submitted in SDTM, the CRF be annotated with the text “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NOT SUBMITTED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”.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All text in annotations that represent variable and domain names should be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capitalized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Each domain that is represented in CRF page should have its own annotation on the left side of the CRF page with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2 letter domain code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and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domain name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Ex: DM = Demographics</a:t>
            </a: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466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562600"/>
            <a:ext cx="6512511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Contd..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731520"/>
            <a:ext cx="8001000" cy="437388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SUPPQUAL dataset names do not need to be annotated.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Slightly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larger font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is preferred in order to distinguish domain level annotations from variable level annotations.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If more than one domain exists on a page, each domain and its variables should be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color coded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Across all CRF pages maintain the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same color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for a particular domain.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For Findings domain include the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–TESTCD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values along with the ORRES/ORRESU.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Ex: VSORRES/VSORRESU when VSTESTCD = HEIGHT.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For SUPPQUAL datasets, annotate the QNAM value.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Ex: RACEOTH in SUPPDM.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02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562600"/>
            <a:ext cx="6512511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Contd..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731520"/>
            <a:ext cx="8382000" cy="452628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This macro requires 3 SAS datasets i.e.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DEFDS, DEFVAR, DEFVL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that are prepared as discussed earlier.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Based on the metadata this macro consider when the ORIGIN is “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CRF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” and the WHERE condition in value level contains “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TESTCD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” or “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QNAM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”.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Based on the above information it fills the color and the position of the annotation and places in respective pages of CRF.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We can define color patterns when multiple domains are created on single page.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We need to create a blank folder namely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SMETAF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where the program generates the .FDF file.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The generated .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FDF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file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needs to be imported to the CRF and the repositioning of the annotations  as required must be done.</a:t>
            </a: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10218256"/>
              </p:ext>
            </p:extLst>
          </p:nvPr>
        </p:nvGraphicFramePr>
        <p:xfrm>
          <a:off x="76200" y="6096000"/>
          <a:ext cx="1081087" cy="685800"/>
        </p:xfrm>
        <a:graphic>
          <a:graphicData uri="http://schemas.openxmlformats.org/presentationml/2006/ole">
            <p:oleObj spid="_x0000_s1051" name="Packager Shell Object" showAsIcon="1" r:id="rId4" imgW="1080720" imgH="68544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486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Agenda	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Metadata &amp; Define.xml – Overview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Preparing Metadata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Annotated CRF - Guidelines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Macro for creating Annotated CRF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Limitations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Macro for creating define.xml v2.0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Limitations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Reviewers Guide – SDTM 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Questions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References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74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638800"/>
            <a:ext cx="6512511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Contd..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731520"/>
            <a:ext cx="8305800" cy="460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Limitations:</a:t>
            </a:r>
            <a:endParaRPr lang="en-US" sz="2000" u="sng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The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reposition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of the annotations.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The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color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for one domain will not be same across multiple pages.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US" sz="2000" u="sng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Solution:</a:t>
            </a:r>
            <a:endParaRPr lang="en-US" sz="2000" u="sng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For standard CRF/ similar CRF across studies after the reposition import the CRF annotations along with the coordinates and save it in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.XFDF file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which can be used to avoid re-work.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For color the program can be updated to define one color for each domain else to be done manually.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046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410200"/>
            <a:ext cx="6512511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Define.xml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731520"/>
            <a:ext cx="8305800" cy="452628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This macro uses 4 SAS datasets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DEFDS, DEFVAR, DEFVL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and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DEFFMT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that are prepared earlier.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Specify the Protocol ID, Description of Study, Type of define (i.e. SDTM/ADaM), Version used for the study.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Define the parameters in the macro for any external references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like Annotated CRF, Reviewers Guide and Complex Algorithms.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Specify the path where the define.xml should be generated.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In the above path place the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.</a:t>
            </a:r>
            <a:r>
              <a:rPr lang="en-US" sz="2000" dirty="0" err="1" smtClean="0">
                <a:solidFill>
                  <a:srgbClr val="00B050"/>
                </a:solidFill>
                <a:latin typeface="Constantia" panose="02030602050306030303" pitchFamily="18" charset="0"/>
              </a:rPr>
              <a:t>xsl</a:t>
            </a:r>
            <a:r>
              <a:rPr lang="en-US" sz="2000" dirty="0">
                <a:solidFill>
                  <a:srgbClr val="00B050"/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style sheet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else define.xml cannot be viewed.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72161761"/>
              </p:ext>
            </p:extLst>
          </p:nvPr>
        </p:nvGraphicFramePr>
        <p:xfrm>
          <a:off x="76200" y="5943600"/>
          <a:ext cx="890588" cy="685800"/>
        </p:xfrm>
        <a:graphic>
          <a:graphicData uri="http://schemas.openxmlformats.org/presentationml/2006/ole">
            <p:oleObj spid="_x0000_s2073" name="Packager Shell Object" showAsIcon="1" r:id="rId3" imgW="889920" imgH="68544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1804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486400"/>
            <a:ext cx="6512511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Contd..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533400"/>
            <a:ext cx="83058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Limitations: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The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data type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i.e. text, float, integer, date should be in low case only else in OpenCDISC there will be an error specifying the same variable has the data type as text, float and integer. 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When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multiple origin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is present for the same variable along with the CRF then the hyperlink will not get created for the CRF page numbers.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While defining value list the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WHERE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condition uses the TESTCD and QNAM. In define.xml these TESTCD and QNAM should have the detailed text along with these values.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Ex: If TESTCD is “ALT” then in define.xml it should represent like ALT (Alanine Aminotransferase).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When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DOCREF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column in any of the metadata is filled in then in define.xml you would view a bracket () in the comment column.</a:t>
            </a:r>
          </a:p>
        </p:txBody>
      </p:sp>
    </p:spTree>
    <p:extLst>
      <p:ext uri="{BB962C8B-B14F-4D97-AF65-F5344CB8AC3E}">
        <p14:creationId xmlns:p14="http://schemas.microsoft.com/office/powerpoint/2010/main" xmlns="" val="320427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5486400"/>
            <a:ext cx="6512511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Reviewers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731520"/>
            <a:ext cx="8610600" cy="452628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provides the reviewers with additional context of SDTM datasets.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There are 4 main sections and 2 optional appendices.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Introduction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: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provides an overview and standards used in the study.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includes sub sections i.e. Purpose, Acronyms and Study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ata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tandards and Dictionaries used.</a:t>
            </a:r>
          </a:p>
          <a:p>
            <a:pPr marL="514350" indent="-514350">
              <a:buAutoNum type="romanUcPeriod" startAt="2"/>
            </a:pP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Protocol Description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: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provides brief orientation of the study and additional information about the trial.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includes sub sections i.e. Protocol Number and Title, Protocol Design and Trial Design datasets.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pPr marL="514350" indent="-514350">
              <a:buFont typeface="+mj-lt"/>
              <a:buAutoNum type="romanUcPeriod"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5389327"/>
              </p:ext>
            </p:extLst>
          </p:nvPr>
        </p:nvGraphicFramePr>
        <p:xfrm>
          <a:off x="152400" y="5867400"/>
          <a:ext cx="1803400" cy="879158"/>
        </p:xfrm>
        <a:graphic>
          <a:graphicData uri="http://schemas.openxmlformats.org/presentationml/2006/ole">
            <p:oleObj spid="_x0000_s3093" name="Document" r:id="rId3" imgW="5952781" imgH="3445072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4582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486400"/>
            <a:ext cx="6512511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Contd..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731520"/>
            <a:ext cx="8153400" cy="4526280"/>
          </a:xfrm>
        </p:spPr>
        <p:txBody>
          <a:bodyPr>
            <a:normAutofit/>
          </a:bodyPr>
          <a:lstStyle/>
          <a:p>
            <a:pPr marL="514350" indent="-514350">
              <a:buAutoNum type="romanUcPeriod" startAt="3"/>
            </a:pP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Subject Data Descriptions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: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provides additional context for subject level SDTM domains that are not documented in define.xml or SDTM IG.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includes sub sections i.e. Overview, Annotated CRFs, SDTM subject Domains and explanation for each Supplementary domain. They should be hyper linked with in the document.</a:t>
            </a:r>
          </a:p>
          <a:p>
            <a:pPr marL="514350" indent="-514350">
              <a:buAutoNum type="romanUcPeriod" startAt="4"/>
            </a:pP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Data Conformance Summary: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documents the validation inputs used to evaluate SDTM and summarizes the findings.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includes subsections i.e. Conformance Inputs, Issue Summary.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If any additional conformance details are present they can also be added.</a:t>
            </a:r>
          </a:p>
        </p:txBody>
      </p:sp>
    </p:spTree>
    <p:extLst>
      <p:ext uri="{BB962C8B-B14F-4D97-AF65-F5344CB8AC3E}">
        <p14:creationId xmlns:p14="http://schemas.microsoft.com/office/powerpoint/2010/main" xmlns="" val="58034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82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entium Book Basic" panose="02000503060000020004" pitchFamily="2" charset="0"/>
              </a:rPr>
              <a:t>Thank You for your attention</a:t>
            </a:r>
            <a:endParaRPr lang="en-US" dirty="0">
              <a:solidFill>
                <a:schemeClr val="tx2"/>
              </a:solidFill>
              <a:latin typeface="Gentium Book Basic" panose="02000503060000020004" pitchFamily="2" charset="0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397876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686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5486400"/>
            <a:ext cx="6512511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entium Book Basic" panose="02000503060000020004" pitchFamily="2" charset="0"/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0034" y="731520"/>
            <a:ext cx="8001056" cy="3554736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hlinkClick r:id="rId2"/>
              </a:rPr>
              <a:t>http://www.cdisc.org/metadata-submission-guideline-(msg)-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hlinkClick r:id="rId2"/>
              </a:rPr>
              <a:t>package-preface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hlinkClick r:id="rId3"/>
              </a:rPr>
              <a:t>http://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hlinkClick r:id="rId3"/>
              </a:rPr>
              <a:t>www.cdisc.org/define-xml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hlinkClick r:id="rId4"/>
              </a:rPr>
              <a:t>http://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hlinkClick r:id="rId4"/>
              </a:rPr>
              <a:t>www.cdisc.org/sdtm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hlinkClick r:id="rId5"/>
              </a:rPr>
              <a:t>http://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hlinkClick r:id="rId5"/>
              </a:rPr>
              <a:t>www.fda.gov/downloads/ForIndustry/DataStandards/StudyDataStandards/UCM312964.pdf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pPr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hlinkClick r:id="rId6"/>
              </a:rPr>
              <a:t>http://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hlinkClick r:id="rId6"/>
              </a:rPr>
              <a:t>www.fda.gov/downloads/ForIndustry/DataStandards/StudyDataStandards/UCM384744.pdf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31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Overview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Metadata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: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Data about Data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Describes additional information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Define.xml: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It is the metadata describing the format and content of the submitted datasets.</a:t>
            </a:r>
          </a:p>
          <a:p>
            <a:pPr marL="0" indent="0"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1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Metadata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Metadata is prepared at 4 levels:</a:t>
            </a:r>
          </a:p>
          <a:p>
            <a:r>
              <a:rPr lang="en-US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Dataset Level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(Table of Contents)</a:t>
            </a:r>
          </a:p>
          <a:p>
            <a:r>
              <a:rPr lang="en-US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Variable Level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(Data Definition Tables)</a:t>
            </a:r>
          </a:p>
          <a:p>
            <a:r>
              <a:rPr lang="en-US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Value Level</a:t>
            </a:r>
          </a:p>
          <a:p>
            <a:r>
              <a:rPr lang="en-US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Controlled Terminology</a:t>
            </a:r>
            <a:endParaRPr lang="en-US" dirty="0">
              <a:solidFill>
                <a:srgbClr val="00B05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67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486400"/>
            <a:ext cx="73152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Dataset Level Metadata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731520"/>
            <a:ext cx="8382000" cy="429768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Referred as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ItemGroupDef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in define.xml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The dataset order should be as per the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CLASS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 The following order to be followed i.e.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Trial Design Datasets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Special Purpose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Interventions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Events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Findings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Relationship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	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Within each CLASS the datasets/domains should be ordered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alphabetically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83449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512511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entium Book Basic" panose="02000503060000020004" pitchFamily="2" charset="0"/>
              </a:rPr>
              <a:t>Dataset Level includes:</a:t>
            </a:r>
            <a:endParaRPr lang="en-US" dirty="0">
              <a:solidFill>
                <a:schemeClr val="tx2"/>
              </a:solidFill>
              <a:latin typeface="Gentium Book Basic" panose="0200050306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– It is unique ID of the domain 				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– Name of the dataset / domain 			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Label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– Label of the dataset as per IG.			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Class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– Class for the particular dataset			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Purpose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– For SDTM it is Tabulation		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For ADaM it is Analysis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IsReferenceData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–Yes/No				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    For TDM it is Yes else No.		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Repeating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– Yes/No	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Structure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– Describes structure of domain		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Domain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Keys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–Have unique record variables					</a:t>
            </a:r>
          </a:p>
          <a:p>
            <a:pPr marL="3657600" lvl="8" indent="0">
              <a:buNone/>
            </a:pPr>
            <a:r>
              <a:rPr lang="en-US" sz="8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632514" y="1676400"/>
            <a:ext cx="1454083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638800" y="1993806"/>
            <a:ext cx="1447798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638800" y="2426090"/>
            <a:ext cx="1447798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638799" y="2760594"/>
            <a:ext cx="1447799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661581" y="3124200"/>
            <a:ext cx="1425018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661581" y="3758402"/>
            <a:ext cx="1425018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ISREF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661580" y="4558396"/>
            <a:ext cx="1425019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REPEATING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699681" y="4953000"/>
            <a:ext cx="1386916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STRUCT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699680" y="6096000"/>
            <a:ext cx="1386915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DOCREF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672185" y="5715000"/>
            <a:ext cx="1414413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5691039" y="5334000"/>
            <a:ext cx="1395557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385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0"/>
            <a:ext cx="7543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entium Book Basic" panose="02000503060000020004" pitchFamily="2" charset="0"/>
              </a:rPr>
              <a:t>Variable </a:t>
            </a:r>
            <a:r>
              <a:rPr lang="en-US" dirty="0">
                <a:solidFill>
                  <a:schemeClr val="tx2"/>
                </a:solidFill>
                <a:latin typeface="Gentium Book Basic" panose="02000503060000020004" pitchFamily="2" charset="0"/>
              </a:rPr>
              <a:t>Level</a:t>
            </a:r>
            <a:r>
              <a:rPr lang="en-US" dirty="0" smtClean="0">
                <a:solidFill>
                  <a:schemeClr val="tx2"/>
                </a:solidFill>
                <a:latin typeface="Gentium Book Basic" panose="02000503060000020004" pitchFamily="2" charset="0"/>
              </a:rPr>
              <a:t> Metadata</a:t>
            </a:r>
            <a:endParaRPr lang="en-US" dirty="0">
              <a:solidFill>
                <a:schemeClr val="tx2"/>
              </a:solidFill>
              <a:latin typeface="Gentium Book Basic" panose="0200050306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077200" cy="414528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Referred as </a:t>
            </a:r>
            <a:r>
              <a:rPr lang="en-US" sz="2400" dirty="0" err="1" smtClean="0">
                <a:solidFill>
                  <a:srgbClr val="00B050"/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Itemdef</a:t>
            </a:r>
            <a:endParaRPr lang="en-US" sz="2400" dirty="0">
              <a:solidFill>
                <a:srgbClr val="00B050"/>
              </a:solidFill>
              <a:latin typeface="Constantia" panose="0203060205030603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Follows the same order as the dataset level.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The variable order within the dataset should be as per IG.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In define.xml ITEMDEF and ITEMREF represent the variable level metadata.</a:t>
            </a:r>
          </a:p>
          <a:p>
            <a:r>
              <a:rPr lang="en-US" sz="2400" dirty="0">
                <a:solidFill>
                  <a:srgbClr val="00B050"/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ITEMDEF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describes the attributes such as Label, Data type,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Length, Origin etc.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ITEMREF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describes the list of variables like Order, Role and Mandatory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575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181600"/>
            <a:ext cx="6512511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entium Book Basic" panose="02000503060000020004" pitchFamily="2" charset="0"/>
              </a:rPr>
              <a:t>Contd..</a:t>
            </a:r>
            <a:endParaRPr lang="en-US" dirty="0">
              <a:solidFill>
                <a:schemeClr val="tx2"/>
              </a:solidFill>
              <a:latin typeface="Gentium Book Basic" panose="0200050306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731520"/>
            <a:ext cx="8305800" cy="429768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Itemoid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Reference to corresponding Item Def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Order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Number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Order of the variable within dataset.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Mandatory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Yes/No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                      Yes for the variable core as “Required”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                       No for the variable core as “Expected”, “Permissible”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Role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As described in IG.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	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Values include Identifier, Topic, Timing, Rule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	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Synonym Qualifiers, Grouping Qualifiers,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	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Record Qualifiers, Result Qualifiers and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	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variable Qualifiers.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1715" y="838200"/>
            <a:ext cx="14760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784" y="1295400"/>
            <a:ext cx="1469011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873709" y="1752600"/>
            <a:ext cx="1454086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MANDATORY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851715" y="2819400"/>
            <a:ext cx="1454084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950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398" y="5638800"/>
            <a:ext cx="6512511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Gentium Book Basic" panose="02000503060000020004" pitchFamily="2" charset="0"/>
              </a:rPr>
              <a:t>Contd..</a:t>
            </a:r>
            <a:endParaRPr lang="en-US" dirty="0">
              <a:solidFill>
                <a:schemeClr val="tx2"/>
              </a:solidFill>
              <a:latin typeface="Gentium Book Basic" panose="0200050306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731520"/>
            <a:ext cx="8382000" cy="429768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OID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Describes the variable name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Name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Describes the variable name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Datatype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- text, integer, float, date, datetime, time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Length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To be presented for text, float and integer.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Significant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digits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To be presented when float.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Origin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CRF, eDT, Derived, Assigned, Protocol.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     When origin is CRF need to present page numbers.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     When derived include the derivation in comment/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      computational algorithm.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onstantia" panose="02030602050306030303" pitchFamily="18" charset="0"/>
              </a:rPr>
              <a:t>Comment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– Needs to be included when the origin is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Constantia" panose="02030602050306030303" pitchFamily="18" charset="0"/>
              </a:rPr>
              <a:t>          derived and the derivation is simple.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8218" y="838200"/>
            <a:ext cx="1359982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97710" y="1219200"/>
            <a:ext cx="135297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16368" y="1600200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DATATYPE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134520" y="1981200"/>
            <a:ext cx="135297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97710" y="3072602"/>
            <a:ext cx="1323680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ORGDETL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116368" y="2362200"/>
            <a:ext cx="1359982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SIGDIGIT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098217" y="2691602"/>
            <a:ext cx="1359982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ORIGIN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112354" y="4191000"/>
            <a:ext cx="1323681" cy="2555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87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1467</TotalTime>
  <Words>1739</Words>
  <Application>Microsoft Office PowerPoint</Application>
  <PresentationFormat>On-screen Show (4:3)</PresentationFormat>
  <Paragraphs>296</Paragraphs>
  <Slides>26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Slipstream</vt:lpstr>
      <vt:lpstr>Packager Shell Object</vt:lpstr>
      <vt:lpstr>Document</vt:lpstr>
      <vt:lpstr>Metadata for Annotated CRF &amp; Define.xml  </vt:lpstr>
      <vt:lpstr>Agenda </vt:lpstr>
      <vt:lpstr>Overview</vt:lpstr>
      <vt:lpstr>Metadata</vt:lpstr>
      <vt:lpstr>Dataset Level Metadata</vt:lpstr>
      <vt:lpstr>Dataset Level includes:</vt:lpstr>
      <vt:lpstr>Variable Level Metadata</vt:lpstr>
      <vt:lpstr>Contd..</vt:lpstr>
      <vt:lpstr>Contd..</vt:lpstr>
      <vt:lpstr>Contd..</vt:lpstr>
      <vt:lpstr>Value Level Metadata</vt:lpstr>
      <vt:lpstr>Contd..</vt:lpstr>
      <vt:lpstr>Contd..</vt:lpstr>
      <vt:lpstr>Codelist Level Metadata</vt:lpstr>
      <vt:lpstr>Contd..</vt:lpstr>
      <vt:lpstr>Contd..</vt:lpstr>
      <vt:lpstr>Annotated CRF - Guidelines</vt:lpstr>
      <vt:lpstr>Contd..</vt:lpstr>
      <vt:lpstr>Contd..</vt:lpstr>
      <vt:lpstr>Contd..</vt:lpstr>
      <vt:lpstr>Define.xml</vt:lpstr>
      <vt:lpstr>Contd..</vt:lpstr>
      <vt:lpstr>Reviewers Guide</vt:lpstr>
      <vt:lpstr>Contd..</vt:lpstr>
      <vt:lpstr>Thank You for your attention</vt:lpstr>
      <vt:lpstr>References</vt:lpstr>
    </vt:vector>
  </TitlesOfParts>
  <Company>TATA CONSULTANCY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Metadata for Annotated CRF &amp; Define.xml</dc:title>
  <dc:creator>Manjusha Alapati</dc:creator>
  <cp:lastModifiedBy>palli vidyasagar</cp:lastModifiedBy>
  <cp:revision>55</cp:revision>
  <dcterms:created xsi:type="dcterms:W3CDTF">2015-06-24T08:41:12Z</dcterms:created>
  <dcterms:modified xsi:type="dcterms:W3CDTF">2015-06-30T02:55:36Z</dcterms:modified>
</cp:coreProperties>
</file>