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9" r:id="rId7"/>
    <p:sldId id="269" r:id="rId8"/>
    <p:sldId id="270" r:id="rId9"/>
    <p:sldId id="271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Milestones of Clinical trial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Biostatistics and Programming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 of clinical tria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</a:t>
            </a:r>
            <a:r>
              <a:rPr lang="en-US" sz="1800" dirty="0" smtClean="0"/>
              <a:t>linical trials are research studies involving human population (healthy volunteers known as subjects / diseased population known as patients) to evaluate or explore whether the new intervention or treatment </a:t>
            </a:r>
            <a:r>
              <a:rPr lang="en-US" sz="1800" dirty="0"/>
              <a:t>,</a:t>
            </a:r>
            <a:r>
              <a:rPr lang="en-US" sz="1800" dirty="0" smtClean="0"/>
              <a:t> strategy or devise is safe and effective for humans.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Clinical trial comprises of various stages, in this presentation we focus on stages related to biostatistics </a:t>
            </a:r>
            <a:r>
              <a:rPr lang="en-US" sz="1800" smtClean="0"/>
              <a:t>and programming: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Planning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Execution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Reporting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stage of Clinical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Development Plan (CDP)</a:t>
            </a:r>
          </a:p>
          <a:p>
            <a:r>
              <a:rPr lang="en-US" dirty="0" smtClean="0"/>
              <a:t>Protocol Development</a:t>
            </a:r>
          </a:p>
          <a:p>
            <a:r>
              <a:rPr lang="en-US" dirty="0" smtClean="0"/>
              <a:t>CRF setup</a:t>
            </a:r>
          </a:p>
          <a:p>
            <a:r>
              <a:rPr lang="en-US" dirty="0" smtClean="0"/>
              <a:t>Database development</a:t>
            </a:r>
          </a:p>
          <a:p>
            <a:r>
              <a:rPr lang="en-US" dirty="0" smtClean="0"/>
              <a:t>Data Handling Plan (DHP)</a:t>
            </a:r>
          </a:p>
          <a:p>
            <a:r>
              <a:rPr lang="en-US" dirty="0" smtClean="0"/>
              <a:t>Data Validation Plan</a:t>
            </a:r>
          </a:p>
          <a:p>
            <a:r>
              <a:rPr lang="en-US" dirty="0" smtClean="0"/>
              <a:t>Statistical Analysis Plan </a:t>
            </a:r>
          </a:p>
          <a:p>
            <a:pPr lvl="1"/>
            <a:r>
              <a:rPr lang="en-US" dirty="0" smtClean="0"/>
              <a:t>Statistical Methodology</a:t>
            </a:r>
          </a:p>
          <a:p>
            <a:pPr lvl="1"/>
            <a:r>
              <a:rPr lang="en-US" dirty="0" smtClean="0"/>
              <a:t>Mock shells</a:t>
            </a:r>
          </a:p>
          <a:p>
            <a:pPr lvl="1"/>
            <a:r>
              <a:rPr lang="en-US" dirty="0" smtClean="0"/>
              <a:t>Analysis dataset specifications</a:t>
            </a:r>
          </a:p>
          <a:p>
            <a:r>
              <a:rPr lang="en-US" dirty="0" smtClean="0"/>
              <a:t>Investigator Brochure or equivalent document for study intervention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stage of Clinical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phase has various milestone</a:t>
            </a:r>
          </a:p>
          <a:p>
            <a:pPr lvl="1"/>
            <a:r>
              <a:rPr lang="en-US" dirty="0" smtClean="0"/>
              <a:t>First Patient First Visit (FPFV)</a:t>
            </a:r>
          </a:p>
          <a:p>
            <a:pPr lvl="1"/>
            <a:r>
              <a:rPr lang="en-US" dirty="0" smtClean="0"/>
              <a:t>First Data Generated (FDG)</a:t>
            </a:r>
          </a:p>
          <a:p>
            <a:pPr lvl="1"/>
            <a:r>
              <a:rPr lang="en-US" dirty="0" smtClean="0"/>
              <a:t>Blinded interim data review for cleaning and monitoring</a:t>
            </a:r>
          </a:p>
          <a:p>
            <a:pPr lvl="1"/>
            <a:r>
              <a:rPr lang="en-US" dirty="0" smtClean="0"/>
              <a:t>Programming Dry-run</a:t>
            </a:r>
          </a:p>
          <a:p>
            <a:pPr lvl="2"/>
            <a:r>
              <a:rPr lang="en-US" dirty="0" smtClean="0"/>
              <a:t>Setup programs for Value Added Datasets / Analysis Datasets</a:t>
            </a:r>
          </a:p>
          <a:p>
            <a:pPr lvl="2"/>
            <a:r>
              <a:rPr lang="en-US" dirty="0" smtClean="0"/>
              <a:t>Setup programs for Tables Listings and Figures</a:t>
            </a:r>
          </a:p>
          <a:p>
            <a:pPr lvl="2"/>
            <a:r>
              <a:rPr lang="en-US" dirty="0" smtClean="0"/>
              <a:t>Validation</a:t>
            </a:r>
          </a:p>
          <a:p>
            <a:pPr lvl="2"/>
            <a:r>
              <a:rPr lang="en-US" dirty="0" smtClean="0"/>
              <a:t>Testing of programs for correctness and meeting the SAP requirement</a:t>
            </a:r>
          </a:p>
          <a:p>
            <a:pPr lvl="1"/>
            <a:r>
              <a:rPr lang="en-US" dirty="0" smtClean="0"/>
              <a:t>Last Data </a:t>
            </a:r>
            <a:r>
              <a:rPr lang="en-US" dirty="0"/>
              <a:t>G</a:t>
            </a:r>
            <a:r>
              <a:rPr lang="en-US" dirty="0" smtClean="0"/>
              <a:t>enerated (LDG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Complete Data Check (CDC)</a:t>
            </a:r>
            <a:endParaRPr lang="en-US" dirty="0" smtClean="0"/>
          </a:p>
          <a:p>
            <a:pPr lvl="1"/>
            <a:r>
              <a:rPr lang="en-US" dirty="0" smtClean="0"/>
              <a:t>Database Lock (DBL)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</a:t>
            </a:r>
            <a:r>
              <a:rPr lang="en-US" dirty="0" smtClean="0"/>
              <a:t>stage of Clinical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Opening of the blind and checking of the randomization scheme</a:t>
            </a:r>
          </a:p>
          <a:p>
            <a:r>
              <a:rPr lang="en-US" sz="2000" dirty="0" smtClean="0"/>
              <a:t>Final execution of the programs for generation of VAD and TFLs on the un-blinded DB.</a:t>
            </a:r>
          </a:p>
          <a:p>
            <a:r>
              <a:rPr lang="en-US" sz="2000" dirty="0" smtClean="0"/>
              <a:t>Release of the Key (decision making) reports to the management team with in 5 working days of the DBL. In case of fast track or breakthrough trials, these can be released to the HA’s as well</a:t>
            </a:r>
          </a:p>
          <a:p>
            <a:r>
              <a:rPr lang="en-US" sz="2000" dirty="0" smtClean="0"/>
              <a:t>Final release of all the outputs to the medical write for the development of Clinical Study Report (CSR)</a:t>
            </a:r>
          </a:p>
          <a:p>
            <a:r>
              <a:rPr lang="en-US" sz="2000" dirty="0" smtClean="0"/>
              <a:t>Generation of Study Data Reviewer’s Guide </a:t>
            </a:r>
          </a:p>
          <a:p>
            <a:r>
              <a:rPr lang="en-US" sz="2000" dirty="0" smtClean="0"/>
              <a:t>Generation of Analysis Data Reviewer’s Guide</a:t>
            </a:r>
          </a:p>
          <a:p>
            <a:r>
              <a:rPr lang="en-US" sz="2000" dirty="0" smtClean="0"/>
              <a:t>Creation of Annotated CRF</a:t>
            </a:r>
          </a:p>
          <a:p>
            <a:r>
              <a:rPr lang="en-US" sz="2000" dirty="0" smtClean="0"/>
              <a:t>Generation of Define.xml</a:t>
            </a:r>
          </a:p>
          <a:p>
            <a:r>
              <a:rPr lang="en-US" sz="2000" dirty="0" smtClean="0"/>
              <a:t>Archival of the final deliverables</a:t>
            </a:r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804</TotalTime>
  <Words>487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Milestones of Clinical trial</vt:lpstr>
      <vt:lpstr>Milestones of clinical trial</vt:lpstr>
      <vt:lpstr>Planning stage of Clinical Trial</vt:lpstr>
      <vt:lpstr>Execution stage of Clinical Trial</vt:lpstr>
      <vt:lpstr>Reporting stage of Clinical Trial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Varsha Mahajan</cp:lastModifiedBy>
  <cp:revision>109</cp:revision>
  <dcterms:created xsi:type="dcterms:W3CDTF">2012-08-20T12:21:49Z</dcterms:created>
  <dcterms:modified xsi:type="dcterms:W3CDTF">2016-01-14T05:17:10Z</dcterms:modified>
</cp:coreProperties>
</file>