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75" r:id="rId3"/>
    <p:sldMasterId id="2147483677" r:id="rId4"/>
    <p:sldMasterId id="2147483679" r:id="rId5"/>
  </p:sldMasterIdLst>
  <p:notesMasterIdLst>
    <p:notesMasterId r:id="rId26"/>
  </p:notesMasterIdLst>
  <p:handoutMasterIdLst>
    <p:handoutMasterId r:id="rId27"/>
  </p:handoutMasterIdLst>
  <p:sldIdLst>
    <p:sldId id="256" r:id="rId6"/>
    <p:sldId id="287" r:id="rId7"/>
    <p:sldId id="290" r:id="rId8"/>
    <p:sldId id="289" r:id="rId9"/>
    <p:sldId id="288" r:id="rId10"/>
    <p:sldId id="260" r:id="rId11"/>
    <p:sldId id="285" r:id="rId12"/>
    <p:sldId id="286" r:id="rId13"/>
    <p:sldId id="293" r:id="rId14"/>
    <p:sldId id="294" r:id="rId15"/>
    <p:sldId id="269" r:id="rId16"/>
    <p:sldId id="295" r:id="rId17"/>
    <p:sldId id="296" r:id="rId18"/>
    <p:sldId id="297" r:id="rId19"/>
    <p:sldId id="300" r:id="rId20"/>
    <p:sldId id="301" r:id="rId21"/>
    <p:sldId id="302" r:id="rId22"/>
    <p:sldId id="303" r:id="rId23"/>
    <p:sldId id="304" r:id="rId24"/>
    <p:sldId id="261" r:id="rId25"/>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70"/>
    <a:srgbClr val="FA66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64783" autoAdjust="0"/>
  </p:normalViewPr>
  <p:slideViewPr>
    <p:cSldViewPr>
      <p:cViewPr varScale="1">
        <p:scale>
          <a:sx n="48" d="100"/>
          <a:sy n="48" d="100"/>
        </p:scale>
        <p:origin x="2016" y="48"/>
      </p:cViewPr>
      <p:guideLst>
        <p:guide orient="horz" pos="2160"/>
        <p:guide pos="2880"/>
      </p:guideLst>
    </p:cSldViewPr>
  </p:slideViewPr>
  <p:notesTextViewPr>
    <p:cViewPr>
      <p:scale>
        <a:sx n="1" d="1"/>
        <a:sy n="1" d="1"/>
      </p:scale>
      <p:origin x="0" y="0"/>
    </p:cViewPr>
  </p:notesTextViewPr>
  <p:sorterViewPr>
    <p:cViewPr>
      <p:scale>
        <a:sx n="100" d="100"/>
        <a:sy n="100" d="100"/>
      </p:scale>
      <p:origin x="0" y="48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B39A09-1BFE-4C33-B5A9-44BEB23C2410}"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E9D92FF0-553D-4757-8F4E-A1CD82E339C8}">
      <dgm:prSet/>
      <dgm:spPr>
        <a:solidFill>
          <a:srgbClr val="ABD38C"/>
        </a:solidFill>
        <a:scene3d>
          <a:camera prst="orthographicFront"/>
          <a:lightRig rig="balanced" dir="t">
            <a:rot lat="0" lon="0" rev="4800000"/>
          </a:lightRig>
        </a:scene3d>
        <a:sp3d contourW="12700">
          <a:bevelT/>
          <a:contourClr>
            <a:schemeClr val="accent2">
              <a:lumMod val="60000"/>
              <a:lumOff val="40000"/>
            </a:schemeClr>
          </a:contourClr>
        </a:sp3d>
      </dgm:spPr>
      <dgm:t>
        <a:bodyPr/>
        <a:lstStyle/>
        <a:p>
          <a:pPr rtl="0"/>
          <a:r>
            <a:rPr lang="en-GB" dirty="0" smtClean="0">
              <a:solidFill>
                <a:schemeClr val="tx1"/>
              </a:solidFill>
              <a:effectLst/>
            </a:rPr>
            <a:t>To identify the risks associated with a medicinal product.</a:t>
          </a:r>
          <a:endParaRPr lang="en-US" dirty="0">
            <a:solidFill>
              <a:schemeClr val="tx1"/>
            </a:solidFill>
            <a:effectLst/>
          </a:endParaRPr>
        </a:p>
      </dgm:t>
    </dgm:pt>
    <dgm:pt modelId="{2728BCC6-E5B1-41F6-9B23-FEDC020F2170}" type="parTrans" cxnId="{B97ABCD6-18CA-4492-B942-A3C4606A7C00}">
      <dgm:prSet/>
      <dgm:spPr/>
      <dgm:t>
        <a:bodyPr/>
        <a:lstStyle/>
        <a:p>
          <a:endParaRPr lang="en-US"/>
        </a:p>
      </dgm:t>
    </dgm:pt>
    <dgm:pt modelId="{4732CF7B-12F3-4EBC-A4B2-BB15CFEE2B41}" type="sibTrans" cxnId="{B97ABCD6-18CA-4492-B942-A3C4606A7C00}">
      <dgm:prSet/>
      <dgm:spPr>
        <a:solidFill>
          <a:schemeClr val="accent1"/>
        </a:solidFill>
      </dgm:spPr>
      <dgm:t>
        <a:bodyPr/>
        <a:lstStyle/>
        <a:p>
          <a:endParaRPr lang="en-US"/>
        </a:p>
      </dgm:t>
    </dgm:pt>
    <dgm:pt modelId="{5DDB3FF1-BDBE-4DF6-8219-74F250E5CA4C}">
      <dgm:prSet/>
      <dgm:spPr>
        <a:solidFill>
          <a:srgbClr val="ABD38C"/>
        </a:solidFill>
        <a:scene3d>
          <a:camera prst="orthographicFront"/>
          <a:lightRig rig="balanced" dir="t">
            <a:rot lat="0" lon="0" rev="4800000"/>
          </a:lightRig>
        </a:scene3d>
        <a:sp3d contourW="12700">
          <a:bevelT/>
          <a:contourClr>
            <a:schemeClr val="accent2">
              <a:lumMod val="60000"/>
              <a:lumOff val="40000"/>
            </a:schemeClr>
          </a:contourClr>
        </a:sp3d>
      </dgm:spPr>
      <dgm:t>
        <a:bodyPr/>
        <a:lstStyle/>
        <a:p>
          <a:pPr rtl="0"/>
          <a:r>
            <a:rPr lang="en-GB" dirty="0" smtClean="0">
              <a:solidFill>
                <a:schemeClr val="tx1"/>
              </a:solidFill>
            </a:rPr>
            <a:t>Develop methods to clarify further the safety profile of a product.</a:t>
          </a:r>
          <a:endParaRPr lang="en-US" dirty="0">
            <a:solidFill>
              <a:schemeClr val="tx1"/>
            </a:solidFill>
          </a:endParaRPr>
        </a:p>
      </dgm:t>
    </dgm:pt>
    <dgm:pt modelId="{7857C447-0CD2-4673-9D7D-1636E8D2EFAE}" type="parTrans" cxnId="{0CAF2327-7F64-4311-8C56-94EF292BE3E0}">
      <dgm:prSet/>
      <dgm:spPr/>
      <dgm:t>
        <a:bodyPr/>
        <a:lstStyle/>
        <a:p>
          <a:endParaRPr lang="en-US"/>
        </a:p>
      </dgm:t>
    </dgm:pt>
    <dgm:pt modelId="{D7322285-C741-449E-9E6C-E6AE3C09CF20}" type="sibTrans" cxnId="{0CAF2327-7F64-4311-8C56-94EF292BE3E0}">
      <dgm:prSet/>
      <dgm:spPr>
        <a:solidFill>
          <a:schemeClr val="accent1"/>
        </a:solidFill>
      </dgm:spPr>
      <dgm:t>
        <a:bodyPr/>
        <a:lstStyle/>
        <a:p>
          <a:endParaRPr lang="en-US"/>
        </a:p>
      </dgm:t>
    </dgm:pt>
    <dgm:pt modelId="{5504993E-ED3B-4E24-A0B7-385BEE21CB37}">
      <dgm:prSet/>
      <dgm:spPr>
        <a:solidFill>
          <a:srgbClr val="ABD38C"/>
        </a:solidFill>
        <a:scene3d>
          <a:camera prst="orthographicFront"/>
          <a:lightRig rig="balanced" dir="t">
            <a:rot lat="0" lon="0" rev="4800000"/>
          </a:lightRig>
        </a:scene3d>
        <a:sp3d contourW="12700">
          <a:bevelT/>
          <a:contourClr>
            <a:schemeClr val="accent2">
              <a:lumMod val="60000"/>
              <a:lumOff val="40000"/>
            </a:schemeClr>
          </a:contourClr>
        </a:sp3d>
      </dgm:spPr>
      <dgm:t>
        <a:bodyPr/>
        <a:lstStyle/>
        <a:p>
          <a:pPr rtl="0"/>
          <a:r>
            <a:rPr lang="en-GB" dirty="0" smtClean="0">
              <a:solidFill>
                <a:schemeClr val="tx1"/>
              </a:solidFill>
            </a:rPr>
            <a:t>Plan ways to minimise risk to individual patients in clinical use.</a:t>
          </a:r>
          <a:endParaRPr lang="en-US" dirty="0">
            <a:solidFill>
              <a:schemeClr val="tx1"/>
            </a:solidFill>
          </a:endParaRPr>
        </a:p>
      </dgm:t>
    </dgm:pt>
    <dgm:pt modelId="{1EA6410D-9C02-4F1B-8483-A1BEC4066776}" type="parTrans" cxnId="{F67A03CF-63C6-4468-B765-2F5136862CB8}">
      <dgm:prSet/>
      <dgm:spPr/>
      <dgm:t>
        <a:bodyPr/>
        <a:lstStyle/>
        <a:p>
          <a:endParaRPr lang="en-US"/>
        </a:p>
      </dgm:t>
    </dgm:pt>
    <dgm:pt modelId="{3F8AD14A-1AEC-455D-81C7-EE88FBE25DE3}" type="sibTrans" cxnId="{F67A03CF-63C6-4468-B765-2F5136862CB8}">
      <dgm:prSet/>
      <dgm:spPr>
        <a:solidFill>
          <a:schemeClr val="accent1"/>
        </a:solidFill>
      </dgm:spPr>
      <dgm:t>
        <a:bodyPr/>
        <a:lstStyle/>
        <a:p>
          <a:endParaRPr lang="en-US"/>
        </a:p>
      </dgm:t>
    </dgm:pt>
    <dgm:pt modelId="{8E29880D-2645-4657-B997-4002EC6FEFD9}">
      <dgm:prSet/>
      <dgm:spPr>
        <a:solidFill>
          <a:srgbClr val="ABD38C"/>
        </a:solidFill>
        <a:scene3d>
          <a:camera prst="orthographicFront"/>
          <a:lightRig rig="balanced" dir="t">
            <a:rot lat="0" lon="0" rev="4800000"/>
          </a:lightRig>
        </a:scene3d>
        <a:sp3d contourW="12700">
          <a:bevelT/>
          <a:contourClr>
            <a:schemeClr val="accent2">
              <a:lumMod val="60000"/>
              <a:lumOff val="40000"/>
            </a:schemeClr>
          </a:contourClr>
        </a:sp3d>
      </dgm:spPr>
      <dgm:t>
        <a:bodyPr/>
        <a:lstStyle/>
        <a:p>
          <a:pPr rtl="0"/>
          <a:r>
            <a:rPr lang="en-US" dirty="0" smtClean="0">
              <a:solidFill>
                <a:schemeClr val="tx1"/>
              </a:solidFill>
            </a:rPr>
            <a:t>Document measures to prevent or minimize the risks associated with the medicinal product including an assessment of the effectiveness of those interventions</a:t>
          </a:r>
          <a:r>
            <a:rPr lang="en-US" dirty="0" smtClean="0"/>
            <a:t>.</a:t>
          </a:r>
          <a:endParaRPr lang="en-US" dirty="0"/>
        </a:p>
      </dgm:t>
    </dgm:pt>
    <dgm:pt modelId="{504A79A0-B859-4BB6-AD59-737E9C35399B}" type="parTrans" cxnId="{82A455C1-81F0-4FFC-BC22-29EDC9E47723}">
      <dgm:prSet/>
      <dgm:spPr/>
      <dgm:t>
        <a:bodyPr/>
        <a:lstStyle/>
        <a:p>
          <a:endParaRPr lang="en-US"/>
        </a:p>
      </dgm:t>
    </dgm:pt>
    <dgm:pt modelId="{19F7ACC1-4A55-4990-A75C-652E08DD7F66}" type="sibTrans" cxnId="{82A455C1-81F0-4FFC-BC22-29EDC9E47723}">
      <dgm:prSet/>
      <dgm:spPr>
        <a:solidFill>
          <a:schemeClr val="accent1"/>
        </a:solidFill>
      </dgm:spPr>
      <dgm:t>
        <a:bodyPr/>
        <a:lstStyle/>
        <a:p>
          <a:endParaRPr lang="en-US"/>
        </a:p>
      </dgm:t>
    </dgm:pt>
    <dgm:pt modelId="{9708736D-4ED4-4499-926E-639510A7199B}">
      <dgm:prSet/>
      <dgm:spPr>
        <a:solidFill>
          <a:srgbClr val="ABD38C"/>
        </a:solidFill>
        <a:scene3d>
          <a:camera prst="orthographicFront"/>
          <a:lightRig rig="balanced" dir="t">
            <a:rot lat="0" lon="0" rev="4800000"/>
          </a:lightRig>
        </a:scene3d>
        <a:sp3d contourW="12700">
          <a:bevelT/>
          <a:contourClr>
            <a:schemeClr val="accent2">
              <a:lumMod val="60000"/>
              <a:lumOff val="40000"/>
            </a:schemeClr>
          </a:contourClr>
        </a:sp3d>
      </dgm:spPr>
      <dgm:t>
        <a:bodyPr/>
        <a:lstStyle/>
        <a:p>
          <a:pPr rtl="0"/>
          <a:r>
            <a:rPr lang="en-US" dirty="0" smtClean="0">
              <a:solidFill>
                <a:schemeClr val="tx1"/>
              </a:solidFill>
            </a:rPr>
            <a:t>Describe what is known and not known about the safety profile of the concerned medicinal product.</a:t>
          </a:r>
          <a:endParaRPr lang="en-US" dirty="0">
            <a:solidFill>
              <a:schemeClr val="tx1"/>
            </a:solidFill>
          </a:endParaRPr>
        </a:p>
      </dgm:t>
    </dgm:pt>
    <dgm:pt modelId="{A42DEC95-AD4D-404B-AF67-A89B99C1F84E}" type="parTrans" cxnId="{6AC481B8-34BE-4478-9AB0-69AC6BC8886A}">
      <dgm:prSet/>
      <dgm:spPr/>
      <dgm:t>
        <a:bodyPr/>
        <a:lstStyle/>
        <a:p>
          <a:endParaRPr lang="en-US"/>
        </a:p>
      </dgm:t>
    </dgm:pt>
    <dgm:pt modelId="{78379871-BE99-4A74-B16B-C489DBED7811}" type="sibTrans" cxnId="{6AC481B8-34BE-4478-9AB0-69AC6BC8886A}">
      <dgm:prSet/>
      <dgm:spPr/>
      <dgm:t>
        <a:bodyPr/>
        <a:lstStyle/>
        <a:p>
          <a:endParaRPr lang="en-US"/>
        </a:p>
      </dgm:t>
    </dgm:pt>
    <dgm:pt modelId="{44F355A2-44AB-47E7-B99A-3F0EEA8625AD}">
      <dgm:prSet/>
      <dgm:spPr/>
      <dgm:t>
        <a:bodyPr/>
        <a:lstStyle/>
        <a:p>
          <a:pPr rtl="0"/>
          <a:endParaRPr lang="en-US" dirty="0"/>
        </a:p>
      </dgm:t>
    </dgm:pt>
    <dgm:pt modelId="{780F62E2-5157-42E1-930D-7A1D7E31C9FC}" type="parTrans" cxnId="{C07B23C7-AE38-4483-81FC-486CC475E1BC}">
      <dgm:prSet/>
      <dgm:spPr/>
      <dgm:t>
        <a:bodyPr/>
        <a:lstStyle/>
        <a:p>
          <a:endParaRPr lang="en-US"/>
        </a:p>
      </dgm:t>
    </dgm:pt>
    <dgm:pt modelId="{40B9F250-780F-45CB-A848-263410625C9F}" type="sibTrans" cxnId="{C07B23C7-AE38-4483-81FC-486CC475E1BC}">
      <dgm:prSet/>
      <dgm:spPr/>
      <dgm:t>
        <a:bodyPr/>
        <a:lstStyle/>
        <a:p>
          <a:endParaRPr lang="en-US"/>
        </a:p>
      </dgm:t>
    </dgm:pt>
    <dgm:pt modelId="{B744F677-6AF0-4E3E-802D-28F3C098698D}" type="pres">
      <dgm:prSet presAssocID="{A8B39A09-1BFE-4C33-B5A9-44BEB23C2410}" presName="outerComposite" presStyleCnt="0">
        <dgm:presLayoutVars>
          <dgm:chMax val="5"/>
          <dgm:dir/>
          <dgm:resizeHandles val="exact"/>
        </dgm:presLayoutVars>
      </dgm:prSet>
      <dgm:spPr/>
      <dgm:t>
        <a:bodyPr/>
        <a:lstStyle/>
        <a:p>
          <a:endParaRPr lang="en-US"/>
        </a:p>
      </dgm:t>
    </dgm:pt>
    <dgm:pt modelId="{0669BB38-544E-435A-B924-C46E8AD84508}" type="pres">
      <dgm:prSet presAssocID="{A8B39A09-1BFE-4C33-B5A9-44BEB23C2410}" presName="dummyMaxCanvas" presStyleCnt="0">
        <dgm:presLayoutVars/>
      </dgm:prSet>
      <dgm:spPr/>
    </dgm:pt>
    <dgm:pt modelId="{B96922AF-608D-4ACB-9748-8F9EEBEDD43E}" type="pres">
      <dgm:prSet presAssocID="{A8B39A09-1BFE-4C33-B5A9-44BEB23C2410}" presName="FiveNodes_1" presStyleLbl="node1" presStyleIdx="0" presStyleCnt="5">
        <dgm:presLayoutVars>
          <dgm:bulletEnabled val="1"/>
        </dgm:presLayoutVars>
      </dgm:prSet>
      <dgm:spPr/>
      <dgm:t>
        <a:bodyPr/>
        <a:lstStyle/>
        <a:p>
          <a:endParaRPr lang="en-US"/>
        </a:p>
      </dgm:t>
    </dgm:pt>
    <dgm:pt modelId="{24BC5FF5-8C84-41FA-887F-1A764C03E2F4}" type="pres">
      <dgm:prSet presAssocID="{A8B39A09-1BFE-4C33-B5A9-44BEB23C2410}" presName="FiveNodes_2" presStyleLbl="node1" presStyleIdx="1" presStyleCnt="5">
        <dgm:presLayoutVars>
          <dgm:bulletEnabled val="1"/>
        </dgm:presLayoutVars>
      </dgm:prSet>
      <dgm:spPr/>
      <dgm:t>
        <a:bodyPr/>
        <a:lstStyle/>
        <a:p>
          <a:endParaRPr lang="en-US"/>
        </a:p>
      </dgm:t>
    </dgm:pt>
    <dgm:pt modelId="{D30CCC5B-91B4-4F2B-BEF9-D1B85FDEC875}" type="pres">
      <dgm:prSet presAssocID="{A8B39A09-1BFE-4C33-B5A9-44BEB23C2410}" presName="FiveNodes_3" presStyleLbl="node1" presStyleIdx="2" presStyleCnt="5">
        <dgm:presLayoutVars>
          <dgm:bulletEnabled val="1"/>
        </dgm:presLayoutVars>
      </dgm:prSet>
      <dgm:spPr/>
      <dgm:t>
        <a:bodyPr/>
        <a:lstStyle/>
        <a:p>
          <a:endParaRPr lang="en-US"/>
        </a:p>
      </dgm:t>
    </dgm:pt>
    <dgm:pt modelId="{B1A7978F-F04F-4337-AABB-5591A5C4D1A2}" type="pres">
      <dgm:prSet presAssocID="{A8B39A09-1BFE-4C33-B5A9-44BEB23C2410}" presName="FiveNodes_4" presStyleLbl="node1" presStyleIdx="3" presStyleCnt="5">
        <dgm:presLayoutVars>
          <dgm:bulletEnabled val="1"/>
        </dgm:presLayoutVars>
      </dgm:prSet>
      <dgm:spPr/>
      <dgm:t>
        <a:bodyPr/>
        <a:lstStyle/>
        <a:p>
          <a:endParaRPr lang="en-US"/>
        </a:p>
      </dgm:t>
    </dgm:pt>
    <dgm:pt modelId="{8A689C55-D014-4F55-98F4-3013DEF49A44}" type="pres">
      <dgm:prSet presAssocID="{A8B39A09-1BFE-4C33-B5A9-44BEB23C2410}" presName="FiveNodes_5" presStyleLbl="node1" presStyleIdx="4" presStyleCnt="5">
        <dgm:presLayoutVars>
          <dgm:bulletEnabled val="1"/>
        </dgm:presLayoutVars>
      </dgm:prSet>
      <dgm:spPr/>
      <dgm:t>
        <a:bodyPr/>
        <a:lstStyle/>
        <a:p>
          <a:endParaRPr lang="en-US"/>
        </a:p>
      </dgm:t>
    </dgm:pt>
    <dgm:pt modelId="{F963D453-1162-4B57-9CB9-02506777AE81}" type="pres">
      <dgm:prSet presAssocID="{A8B39A09-1BFE-4C33-B5A9-44BEB23C2410}" presName="FiveConn_1-2" presStyleLbl="fgAccFollowNode1" presStyleIdx="0" presStyleCnt="4">
        <dgm:presLayoutVars>
          <dgm:bulletEnabled val="1"/>
        </dgm:presLayoutVars>
      </dgm:prSet>
      <dgm:spPr/>
      <dgm:t>
        <a:bodyPr/>
        <a:lstStyle/>
        <a:p>
          <a:endParaRPr lang="en-US"/>
        </a:p>
      </dgm:t>
    </dgm:pt>
    <dgm:pt modelId="{0873C2F8-D98A-46CD-9FFB-62B190FE280D}" type="pres">
      <dgm:prSet presAssocID="{A8B39A09-1BFE-4C33-B5A9-44BEB23C2410}" presName="FiveConn_2-3" presStyleLbl="fgAccFollowNode1" presStyleIdx="1" presStyleCnt="4">
        <dgm:presLayoutVars>
          <dgm:bulletEnabled val="1"/>
        </dgm:presLayoutVars>
      </dgm:prSet>
      <dgm:spPr/>
      <dgm:t>
        <a:bodyPr/>
        <a:lstStyle/>
        <a:p>
          <a:endParaRPr lang="en-US"/>
        </a:p>
      </dgm:t>
    </dgm:pt>
    <dgm:pt modelId="{EA923057-F3ED-48B8-BF26-050AB5EFF787}" type="pres">
      <dgm:prSet presAssocID="{A8B39A09-1BFE-4C33-B5A9-44BEB23C2410}" presName="FiveConn_3-4" presStyleLbl="fgAccFollowNode1" presStyleIdx="2" presStyleCnt="4">
        <dgm:presLayoutVars>
          <dgm:bulletEnabled val="1"/>
        </dgm:presLayoutVars>
      </dgm:prSet>
      <dgm:spPr/>
      <dgm:t>
        <a:bodyPr/>
        <a:lstStyle/>
        <a:p>
          <a:endParaRPr lang="en-US"/>
        </a:p>
      </dgm:t>
    </dgm:pt>
    <dgm:pt modelId="{697CD824-3D6A-4F68-AA42-BB3B0B134CF7}" type="pres">
      <dgm:prSet presAssocID="{A8B39A09-1BFE-4C33-B5A9-44BEB23C2410}" presName="FiveConn_4-5" presStyleLbl="fgAccFollowNode1" presStyleIdx="3" presStyleCnt="4">
        <dgm:presLayoutVars>
          <dgm:bulletEnabled val="1"/>
        </dgm:presLayoutVars>
      </dgm:prSet>
      <dgm:spPr/>
      <dgm:t>
        <a:bodyPr/>
        <a:lstStyle/>
        <a:p>
          <a:endParaRPr lang="en-US"/>
        </a:p>
      </dgm:t>
    </dgm:pt>
    <dgm:pt modelId="{58B81C72-51FC-4657-BFB7-DBF65A8BCE3B}" type="pres">
      <dgm:prSet presAssocID="{A8B39A09-1BFE-4C33-B5A9-44BEB23C2410}" presName="FiveNodes_1_text" presStyleLbl="node1" presStyleIdx="4" presStyleCnt="5">
        <dgm:presLayoutVars>
          <dgm:bulletEnabled val="1"/>
        </dgm:presLayoutVars>
      </dgm:prSet>
      <dgm:spPr/>
      <dgm:t>
        <a:bodyPr/>
        <a:lstStyle/>
        <a:p>
          <a:endParaRPr lang="en-US"/>
        </a:p>
      </dgm:t>
    </dgm:pt>
    <dgm:pt modelId="{CEE2ECD2-83D5-4327-95E4-D46838D29F18}" type="pres">
      <dgm:prSet presAssocID="{A8B39A09-1BFE-4C33-B5A9-44BEB23C2410}" presName="FiveNodes_2_text" presStyleLbl="node1" presStyleIdx="4" presStyleCnt="5">
        <dgm:presLayoutVars>
          <dgm:bulletEnabled val="1"/>
        </dgm:presLayoutVars>
      </dgm:prSet>
      <dgm:spPr/>
      <dgm:t>
        <a:bodyPr/>
        <a:lstStyle/>
        <a:p>
          <a:endParaRPr lang="en-US"/>
        </a:p>
      </dgm:t>
    </dgm:pt>
    <dgm:pt modelId="{2266721E-162E-4020-BCA9-EB38B5F4176A}" type="pres">
      <dgm:prSet presAssocID="{A8B39A09-1BFE-4C33-B5A9-44BEB23C2410}" presName="FiveNodes_3_text" presStyleLbl="node1" presStyleIdx="4" presStyleCnt="5">
        <dgm:presLayoutVars>
          <dgm:bulletEnabled val="1"/>
        </dgm:presLayoutVars>
      </dgm:prSet>
      <dgm:spPr/>
      <dgm:t>
        <a:bodyPr/>
        <a:lstStyle/>
        <a:p>
          <a:endParaRPr lang="en-US"/>
        </a:p>
      </dgm:t>
    </dgm:pt>
    <dgm:pt modelId="{38E18AA1-5960-4818-B7D6-6F878B5655AB}" type="pres">
      <dgm:prSet presAssocID="{A8B39A09-1BFE-4C33-B5A9-44BEB23C2410}" presName="FiveNodes_4_text" presStyleLbl="node1" presStyleIdx="4" presStyleCnt="5">
        <dgm:presLayoutVars>
          <dgm:bulletEnabled val="1"/>
        </dgm:presLayoutVars>
      </dgm:prSet>
      <dgm:spPr/>
      <dgm:t>
        <a:bodyPr/>
        <a:lstStyle/>
        <a:p>
          <a:endParaRPr lang="en-US"/>
        </a:p>
      </dgm:t>
    </dgm:pt>
    <dgm:pt modelId="{2382F47C-171A-4AA3-B317-8B290ED0BEEE}" type="pres">
      <dgm:prSet presAssocID="{A8B39A09-1BFE-4C33-B5A9-44BEB23C2410}" presName="FiveNodes_5_text" presStyleLbl="node1" presStyleIdx="4" presStyleCnt="5">
        <dgm:presLayoutVars>
          <dgm:bulletEnabled val="1"/>
        </dgm:presLayoutVars>
      </dgm:prSet>
      <dgm:spPr/>
      <dgm:t>
        <a:bodyPr/>
        <a:lstStyle/>
        <a:p>
          <a:endParaRPr lang="en-US"/>
        </a:p>
      </dgm:t>
    </dgm:pt>
  </dgm:ptLst>
  <dgm:cxnLst>
    <dgm:cxn modelId="{8C9F7E07-E1A3-47DB-9036-4999AEFDF181}" type="presOf" srcId="{8E29880D-2645-4657-B997-4002EC6FEFD9}" destId="{B1A7978F-F04F-4337-AABB-5591A5C4D1A2}" srcOrd="0" destOrd="0" presId="urn:microsoft.com/office/officeart/2005/8/layout/vProcess5"/>
    <dgm:cxn modelId="{6AC481B8-34BE-4478-9AB0-69AC6BC8886A}" srcId="{A8B39A09-1BFE-4C33-B5A9-44BEB23C2410}" destId="{9708736D-4ED4-4499-926E-639510A7199B}" srcOrd="4" destOrd="0" parTransId="{A42DEC95-AD4D-404B-AF67-A89B99C1F84E}" sibTransId="{78379871-BE99-4A74-B16B-C489DBED7811}"/>
    <dgm:cxn modelId="{F67A03CF-63C6-4468-B765-2F5136862CB8}" srcId="{A8B39A09-1BFE-4C33-B5A9-44BEB23C2410}" destId="{5504993E-ED3B-4E24-A0B7-385BEE21CB37}" srcOrd="2" destOrd="0" parTransId="{1EA6410D-9C02-4F1B-8483-A1BEC4066776}" sibTransId="{3F8AD14A-1AEC-455D-81C7-EE88FBE25DE3}"/>
    <dgm:cxn modelId="{0CAF2327-7F64-4311-8C56-94EF292BE3E0}" srcId="{A8B39A09-1BFE-4C33-B5A9-44BEB23C2410}" destId="{5DDB3FF1-BDBE-4DF6-8219-74F250E5CA4C}" srcOrd="1" destOrd="0" parTransId="{7857C447-0CD2-4673-9D7D-1636E8D2EFAE}" sibTransId="{D7322285-C741-449E-9E6C-E6AE3C09CF20}"/>
    <dgm:cxn modelId="{FEB020E7-4307-4A87-AD24-BE5C67C73D02}" type="presOf" srcId="{8E29880D-2645-4657-B997-4002EC6FEFD9}" destId="{38E18AA1-5960-4818-B7D6-6F878B5655AB}" srcOrd="1" destOrd="0" presId="urn:microsoft.com/office/officeart/2005/8/layout/vProcess5"/>
    <dgm:cxn modelId="{2FE21DDF-3CBB-4DE5-BF0E-D7D7DBD8FCB0}" type="presOf" srcId="{E9D92FF0-553D-4757-8F4E-A1CD82E339C8}" destId="{58B81C72-51FC-4657-BFB7-DBF65A8BCE3B}" srcOrd="1" destOrd="0" presId="urn:microsoft.com/office/officeart/2005/8/layout/vProcess5"/>
    <dgm:cxn modelId="{CF7CBFE9-7014-4734-80F1-518CDA29F265}" type="presOf" srcId="{3F8AD14A-1AEC-455D-81C7-EE88FBE25DE3}" destId="{EA923057-F3ED-48B8-BF26-050AB5EFF787}" srcOrd="0" destOrd="0" presId="urn:microsoft.com/office/officeart/2005/8/layout/vProcess5"/>
    <dgm:cxn modelId="{DB7CB9BB-A571-4E8E-BEE2-52CC12BBE22F}" type="presOf" srcId="{5DDB3FF1-BDBE-4DF6-8219-74F250E5CA4C}" destId="{CEE2ECD2-83D5-4327-95E4-D46838D29F18}" srcOrd="1" destOrd="0" presId="urn:microsoft.com/office/officeart/2005/8/layout/vProcess5"/>
    <dgm:cxn modelId="{BE3FFBD9-BF3C-4587-8B4D-D6D0E992C4CD}" type="presOf" srcId="{5504993E-ED3B-4E24-A0B7-385BEE21CB37}" destId="{2266721E-162E-4020-BCA9-EB38B5F4176A}" srcOrd="1" destOrd="0" presId="urn:microsoft.com/office/officeart/2005/8/layout/vProcess5"/>
    <dgm:cxn modelId="{3429A8EE-9B9F-41CD-BA39-AD3D70B4602E}" type="presOf" srcId="{19F7ACC1-4A55-4990-A75C-652E08DD7F66}" destId="{697CD824-3D6A-4F68-AA42-BB3B0B134CF7}" srcOrd="0" destOrd="0" presId="urn:microsoft.com/office/officeart/2005/8/layout/vProcess5"/>
    <dgm:cxn modelId="{4D6DF874-3CCF-4175-B233-91D739434565}" type="presOf" srcId="{4732CF7B-12F3-4EBC-A4B2-BB15CFEE2B41}" destId="{F963D453-1162-4B57-9CB9-02506777AE81}" srcOrd="0" destOrd="0" presId="urn:microsoft.com/office/officeart/2005/8/layout/vProcess5"/>
    <dgm:cxn modelId="{C7FA5DBA-C4F1-4801-AB9E-121E5F98D2BF}" type="presOf" srcId="{9708736D-4ED4-4499-926E-639510A7199B}" destId="{8A689C55-D014-4F55-98F4-3013DEF49A44}" srcOrd="0" destOrd="0" presId="urn:microsoft.com/office/officeart/2005/8/layout/vProcess5"/>
    <dgm:cxn modelId="{CF757AC7-1A3E-427A-A7DA-B540338E8BF5}" type="presOf" srcId="{9708736D-4ED4-4499-926E-639510A7199B}" destId="{2382F47C-171A-4AA3-B317-8B290ED0BEEE}" srcOrd="1" destOrd="0" presId="urn:microsoft.com/office/officeart/2005/8/layout/vProcess5"/>
    <dgm:cxn modelId="{E87D790F-2714-4495-B140-A5F556192EDD}" type="presOf" srcId="{E9D92FF0-553D-4757-8F4E-A1CD82E339C8}" destId="{B96922AF-608D-4ACB-9748-8F9EEBEDD43E}" srcOrd="0" destOrd="0" presId="urn:microsoft.com/office/officeart/2005/8/layout/vProcess5"/>
    <dgm:cxn modelId="{87B1AF5E-ADB7-4FC8-9066-4896DBBAC32F}" type="presOf" srcId="{5504993E-ED3B-4E24-A0B7-385BEE21CB37}" destId="{D30CCC5B-91B4-4F2B-BEF9-D1B85FDEC875}" srcOrd="0" destOrd="0" presId="urn:microsoft.com/office/officeart/2005/8/layout/vProcess5"/>
    <dgm:cxn modelId="{82A455C1-81F0-4FFC-BC22-29EDC9E47723}" srcId="{A8B39A09-1BFE-4C33-B5A9-44BEB23C2410}" destId="{8E29880D-2645-4657-B997-4002EC6FEFD9}" srcOrd="3" destOrd="0" parTransId="{504A79A0-B859-4BB6-AD59-737E9C35399B}" sibTransId="{19F7ACC1-4A55-4990-A75C-652E08DD7F66}"/>
    <dgm:cxn modelId="{740A57CA-2420-4032-84FD-76A8CAED19DB}" type="presOf" srcId="{D7322285-C741-449E-9E6C-E6AE3C09CF20}" destId="{0873C2F8-D98A-46CD-9FFB-62B190FE280D}" srcOrd="0" destOrd="0" presId="urn:microsoft.com/office/officeart/2005/8/layout/vProcess5"/>
    <dgm:cxn modelId="{D886706D-F382-4CF2-BB8E-C871A7FBE2A2}" type="presOf" srcId="{A8B39A09-1BFE-4C33-B5A9-44BEB23C2410}" destId="{B744F677-6AF0-4E3E-802D-28F3C098698D}" srcOrd="0" destOrd="0" presId="urn:microsoft.com/office/officeart/2005/8/layout/vProcess5"/>
    <dgm:cxn modelId="{C07B23C7-AE38-4483-81FC-486CC475E1BC}" srcId="{A8B39A09-1BFE-4C33-B5A9-44BEB23C2410}" destId="{44F355A2-44AB-47E7-B99A-3F0EEA8625AD}" srcOrd="5" destOrd="0" parTransId="{780F62E2-5157-42E1-930D-7A1D7E31C9FC}" sibTransId="{40B9F250-780F-45CB-A848-263410625C9F}"/>
    <dgm:cxn modelId="{1E7AC165-6123-4214-97BC-5D4909ADC7B7}" type="presOf" srcId="{5DDB3FF1-BDBE-4DF6-8219-74F250E5CA4C}" destId="{24BC5FF5-8C84-41FA-887F-1A764C03E2F4}" srcOrd="0" destOrd="0" presId="urn:microsoft.com/office/officeart/2005/8/layout/vProcess5"/>
    <dgm:cxn modelId="{B97ABCD6-18CA-4492-B942-A3C4606A7C00}" srcId="{A8B39A09-1BFE-4C33-B5A9-44BEB23C2410}" destId="{E9D92FF0-553D-4757-8F4E-A1CD82E339C8}" srcOrd="0" destOrd="0" parTransId="{2728BCC6-E5B1-41F6-9B23-FEDC020F2170}" sibTransId="{4732CF7B-12F3-4EBC-A4B2-BB15CFEE2B41}"/>
    <dgm:cxn modelId="{4CD8213D-98E7-4B62-93C5-17E318233899}" type="presParOf" srcId="{B744F677-6AF0-4E3E-802D-28F3C098698D}" destId="{0669BB38-544E-435A-B924-C46E8AD84508}" srcOrd="0" destOrd="0" presId="urn:microsoft.com/office/officeart/2005/8/layout/vProcess5"/>
    <dgm:cxn modelId="{98880397-BC85-41B2-B69F-F137C08739D2}" type="presParOf" srcId="{B744F677-6AF0-4E3E-802D-28F3C098698D}" destId="{B96922AF-608D-4ACB-9748-8F9EEBEDD43E}" srcOrd="1" destOrd="0" presId="urn:microsoft.com/office/officeart/2005/8/layout/vProcess5"/>
    <dgm:cxn modelId="{EDE2F6FB-9D8A-4BDC-B4E7-2953E9305FC0}" type="presParOf" srcId="{B744F677-6AF0-4E3E-802D-28F3C098698D}" destId="{24BC5FF5-8C84-41FA-887F-1A764C03E2F4}" srcOrd="2" destOrd="0" presId="urn:microsoft.com/office/officeart/2005/8/layout/vProcess5"/>
    <dgm:cxn modelId="{2E28C0FC-8FE0-4C48-A3EB-F5875F2E4636}" type="presParOf" srcId="{B744F677-6AF0-4E3E-802D-28F3C098698D}" destId="{D30CCC5B-91B4-4F2B-BEF9-D1B85FDEC875}" srcOrd="3" destOrd="0" presId="urn:microsoft.com/office/officeart/2005/8/layout/vProcess5"/>
    <dgm:cxn modelId="{E4E150B5-CF2D-47D2-A266-BCB9AB756B9D}" type="presParOf" srcId="{B744F677-6AF0-4E3E-802D-28F3C098698D}" destId="{B1A7978F-F04F-4337-AABB-5591A5C4D1A2}" srcOrd="4" destOrd="0" presId="urn:microsoft.com/office/officeart/2005/8/layout/vProcess5"/>
    <dgm:cxn modelId="{41D37027-EAE4-48DC-BE85-F682A0ADA05D}" type="presParOf" srcId="{B744F677-6AF0-4E3E-802D-28F3C098698D}" destId="{8A689C55-D014-4F55-98F4-3013DEF49A44}" srcOrd="5" destOrd="0" presId="urn:microsoft.com/office/officeart/2005/8/layout/vProcess5"/>
    <dgm:cxn modelId="{CE86E22D-A828-4201-BDCA-CEDA8C163B7F}" type="presParOf" srcId="{B744F677-6AF0-4E3E-802D-28F3C098698D}" destId="{F963D453-1162-4B57-9CB9-02506777AE81}" srcOrd="6" destOrd="0" presId="urn:microsoft.com/office/officeart/2005/8/layout/vProcess5"/>
    <dgm:cxn modelId="{30A75BBC-D993-4BBE-B33E-19AE30E0D31C}" type="presParOf" srcId="{B744F677-6AF0-4E3E-802D-28F3C098698D}" destId="{0873C2F8-D98A-46CD-9FFB-62B190FE280D}" srcOrd="7" destOrd="0" presId="urn:microsoft.com/office/officeart/2005/8/layout/vProcess5"/>
    <dgm:cxn modelId="{CEDB4FED-2503-41BC-932C-57ECDA709A93}" type="presParOf" srcId="{B744F677-6AF0-4E3E-802D-28F3C098698D}" destId="{EA923057-F3ED-48B8-BF26-050AB5EFF787}" srcOrd="8" destOrd="0" presId="urn:microsoft.com/office/officeart/2005/8/layout/vProcess5"/>
    <dgm:cxn modelId="{3230077F-95DE-4E7F-AB92-0EFF8EECD449}" type="presParOf" srcId="{B744F677-6AF0-4E3E-802D-28F3C098698D}" destId="{697CD824-3D6A-4F68-AA42-BB3B0B134CF7}" srcOrd="9" destOrd="0" presId="urn:microsoft.com/office/officeart/2005/8/layout/vProcess5"/>
    <dgm:cxn modelId="{F9FE3777-228B-4A5B-B6A9-166F99B8169B}" type="presParOf" srcId="{B744F677-6AF0-4E3E-802D-28F3C098698D}" destId="{58B81C72-51FC-4657-BFB7-DBF65A8BCE3B}" srcOrd="10" destOrd="0" presId="urn:microsoft.com/office/officeart/2005/8/layout/vProcess5"/>
    <dgm:cxn modelId="{C4C44B66-9D17-4C3D-9315-D04148199BE6}" type="presParOf" srcId="{B744F677-6AF0-4E3E-802D-28F3C098698D}" destId="{CEE2ECD2-83D5-4327-95E4-D46838D29F18}" srcOrd="11" destOrd="0" presId="urn:microsoft.com/office/officeart/2005/8/layout/vProcess5"/>
    <dgm:cxn modelId="{40B4F23B-C2FA-4E4E-BA46-08FCF35269A0}" type="presParOf" srcId="{B744F677-6AF0-4E3E-802D-28F3C098698D}" destId="{2266721E-162E-4020-BCA9-EB38B5F4176A}" srcOrd="12" destOrd="0" presId="urn:microsoft.com/office/officeart/2005/8/layout/vProcess5"/>
    <dgm:cxn modelId="{49130DF0-7B1C-48C0-8A73-9FD9C50D0E26}" type="presParOf" srcId="{B744F677-6AF0-4E3E-802D-28F3C098698D}" destId="{38E18AA1-5960-4818-B7D6-6F878B5655AB}" srcOrd="13" destOrd="0" presId="urn:microsoft.com/office/officeart/2005/8/layout/vProcess5"/>
    <dgm:cxn modelId="{2CBA328D-A253-4533-85BC-72CDDC379B08}" type="presParOf" srcId="{B744F677-6AF0-4E3E-802D-28F3C098698D}" destId="{2382F47C-171A-4AA3-B317-8B290ED0BEEE}" srcOrd="14" destOrd="0" presId="urn:microsoft.com/office/officeart/2005/8/layout/vProcess5"/>
  </dgm:cxnLst>
  <dgm:bg>
    <a:effectLst>
      <a:outerShdw blurRad="50800" dist="50800" dir="10260000" sx="137000" sy="137000" algn="ctr" rotWithShape="0">
        <a:srgbClr val="55A51C">
          <a:alpha val="64000"/>
        </a:srgb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922AF-608D-4ACB-9748-8F9EEBEDD43E}">
      <dsp:nvSpPr>
        <dsp:cNvPr id="0" name=""/>
        <dsp:cNvSpPr/>
      </dsp:nvSpPr>
      <dsp:spPr>
        <a:xfrm>
          <a:off x="0" y="0"/>
          <a:ext cx="6489603" cy="814673"/>
        </a:xfrm>
        <a:prstGeom prst="roundRect">
          <a:avLst>
            <a:gd name="adj" fmla="val 10000"/>
          </a:avLst>
        </a:prstGeom>
        <a:solidFill>
          <a:srgbClr val="ABD38C"/>
        </a:solidFill>
        <a:ln w="25400" cap="flat" cmpd="sng" algn="ctr">
          <a:solidFill>
            <a:schemeClr val="lt1">
              <a:hueOff val="0"/>
              <a:satOff val="0"/>
              <a:lumOff val="0"/>
              <a:alphaOff val="0"/>
            </a:schemeClr>
          </a:solidFill>
          <a:prstDash val="solid"/>
        </a:ln>
        <a:effectLst/>
        <a:scene3d>
          <a:camera prst="orthographicFront"/>
          <a:lightRig rig="balanced" dir="t">
            <a:rot lat="0" lon="0" rev="4800000"/>
          </a:lightRig>
        </a:scene3d>
        <a:sp3d contourW="12700">
          <a:bevelT/>
          <a:contourClr>
            <a:schemeClr val="accent2">
              <a:lumMod val="60000"/>
              <a:lumOff val="40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GB" sz="1600" kern="1200" dirty="0" smtClean="0">
              <a:solidFill>
                <a:schemeClr val="tx1"/>
              </a:solidFill>
              <a:effectLst/>
            </a:rPr>
            <a:t>To identify the risks associated with a medicinal product.</a:t>
          </a:r>
          <a:endParaRPr lang="en-US" sz="1600" kern="1200" dirty="0">
            <a:solidFill>
              <a:schemeClr val="tx1"/>
            </a:solidFill>
            <a:effectLst/>
          </a:endParaRPr>
        </a:p>
      </dsp:txBody>
      <dsp:txXfrm>
        <a:off x="23861" y="23861"/>
        <a:ext cx="5515190" cy="766951"/>
      </dsp:txXfrm>
    </dsp:sp>
    <dsp:sp modelId="{24BC5FF5-8C84-41FA-887F-1A764C03E2F4}">
      <dsp:nvSpPr>
        <dsp:cNvPr id="0" name=""/>
        <dsp:cNvSpPr/>
      </dsp:nvSpPr>
      <dsp:spPr>
        <a:xfrm>
          <a:off x="484613" y="927822"/>
          <a:ext cx="6489603" cy="814673"/>
        </a:xfrm>
        <a:prstGeom prst="roundRect">
          <a:avLst>
            <a:gd name="adj" fmla="val 10000"/>
          </a:avLst>
        </a:prstGeom>
        <a:solidFill>
          <a:srgbClr val="ABD38C"/>
        </a:solidFill>
        <a:ln w="25400" cap="flat" cmpd="sng" algn="ctr">
          <a:solidFill>
            <a:schemeClr val="lt1">
              <a:hueOff val="0"/>
              <a:satOff val="0"/>
              <a:lumOff val="0"/>
              <a:alphaOff val="0"/>
            </a:schemeClr>
          </a:solidFill>
          <a:prstDash val="solid"/>
        </a:ln>
        <a:effectLst/>
        <a:scene3d>
          <a:camera prst="orthographicFront"/>
          <a:lightRig rig="balanced" dir="t">
            <a:rot lat="0" lon="0" rev="4800000"/>
          </a:lightRig>
        </a:scene3d>
        <a:sp3d contourW="12700">
          <a:bevelT/>
          <a:contourClr>
            <a:schemeClr val="accent2">
              <a:lumMod val="60000"/>
              <a:lumOff val="40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GB" sz="1600" kern="1200" dirty="0" smtClean="0">
              <a:solidFill>
                <a:schemeClr val="tx1"/>
              </a:solidFill>
            </a:rPr>
            <a:t>Develop methods to clarify further the safety profile of a product.</a:t>
          </a:r>
          <a:endParaRPr lang="en-US" sz="1600" kern="1200" dirty="0">
            <a:solidFill>
              <a:schemeClr val="tx1"/>
            </a:solidFill>
          </a:endParaRPr>
        </a:p>
      </dsp:txBody>
      <dsp:txXfrm>
        <a:off x="508474" y="951683"/>
        <a:ext cx="5427730" cy="766951"/>
      </dsp:txXfrm>
    </dsp:sp>
    <dsp:sp modelId="{D30CCC5B-91B4-4F2B-BEF9-D1B85FDEC875}">
      <dsp:nvSpPr>
        <dsp:cNvPr id="0" name=""/>
        <dsp:cNvSpPr/>
      </dsp:nvSpPr>
      <dsp:spPr>
        <a:xfrm>
          <a:off x="969226" y="1855644"/>
          <a:ext cx="6489603" cy="814673"/>
        </a:xfrm>
        <a:prstGeom prst="roundRect">
          <a:avLst>
            <a:gd name="adj" fmla="val 10000"/>
          </a:avLst>
        </a:prstGeom>
        <a:solidFill>
          <a:srgbClr val="ABD38C"/>
        </a:solidFill>
        <a:ln w="25400" cap="flat" cmpd="sng" algn="ctr">
          <a:solidFill>
            <a:schemeClr val="lt1">
              <a:hueOff val="0"/>
              <a:satOff val="0"/>
              <a:lumOff val="0"/>
              <a:alphaOff val="0"/>
            </a:schemeClr>
          </a:solidFill>
          <a:prstDash val="solid"/>
        </a:ln>
        <a:effectLst/>
        <a:scene3d>
          <a:camera prst="orthographicFront"/>
          <a:lightRig rig="balanced" dir="t">
            <a:rot lat="0" lon="0" rev="4800000"/>
          </a:lightRig>
        </a:scene3d>
        <a:sp3d contourW="12700">
          <a:bevelT/>
          <a:contourClr>
            <a:schemeClr val="accent2">
              <a:lumMod val="60000"/>
              <a:lumOff val="40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GB" sz="1600" kern="1200" dirty="0" smtClean="0">
              <a:solidFill>
                <a:schemeClr val="tx1"/>
              </a:solidFill>
            </a:rPr>
            <a:t>Plan ways to minimise risk to individual patients in clinical use.</a:t>
          </a:r>
          <a:endParaRPr lang="en-US" sz="1600" kern="1200" dirty="0">
            <a:solidFill>
              <a:schemeClr val="tx1"/>
            </a:solidFill>
          </a:endParaRPr>
        </a:p>
      </dsp:txBody>
      <dsp:txXfrm>
        <a:off x="993087" y="1879505"/>
        <a:ext cx="5427730" cy="766951"/>
      </dsp:txXfrm>
    </dsp:sp>
    <dsp:sp modelId="{B1A7978F-F04F-4337-AABB-5591A5C4D1A2}">
      <dsp:nvSpPr>
        <dsp:cNvPr id="0" name=""/>
        <dsp:cNvSpPr/>
      </dsp:nvSpPr>
      <dsp:spPr>
        <a:xfrm>
          <a:off x="1453839" y="2783467"/>
          <a:ext cx="6489603" cy="814673"/>
        </a:xfrm>
        <a:prstGeom prst="roundRect">
          <a:avLst>
            <a:gd name="adj" fmla="val 10000"/>
          </a:avLst>
        </a:prstGeom>
        <a:solidFill>
          <a:srgbClr val="ABD38C"/>
        </a:solidFill>
        <a:ln w="25400" cap="flat" cmpd="sng" algn="ctr">
          <a:solidFill>
            <a:schemeClr val="lt1">
              <a:hueOff val="0"/>
              <a:satOff val="0"/>
              <a:lumOff val="0"/>
              <a:alphaOff val="0"/>
            </a:schemeClr>
          </a:solidFill>
          <a:prstDash val="solid"/>
        </a:ln>
        <a:effectLst/>
        <a:scene3d>
          <a:camera prst="orthographicFront"/>
          <a:lightRig rig="balanced" dir="t">
            <a:rot lat="0" lon="0" rev="4800000"/>
          </a:lightRig>
        </a:scene3d>
        <a:sp3d contourW="12700">
          <a:bevelT/>
          <a:contourClr>
            <a:schemeClr val="accent2">
              <a:lumMod val="60000"/>
              <a:lumOff val="40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solidFill>
                <a:schemeClr val="tx1"/>
              </a:solidFill>
            </a:rPr>
            <a:t>Document measures to prevent or minimize the risks associated with the medicinal product including an assessment of the effectiveness of those interventions</a:t>
          </a:r>
          <a:r>
            <a:rPr lang="en-US" sz="1600" kern="1200" dirty="0" smtClean="0"/>
            <a:t>.</a:t>
          </a:r>
          <a:endParaRPr lang="en-US" sz="1600" kern="1200" dirty="0"/>
        </a:p>
      </dsp:txBody>
      <dsp:txXfrm>
        <a:off x="1477700" y="2807328"/>
        <a:ext cx="5427730" cy="766951"/>
      </dsp:txXfrm>
    </dsp:sp>
    <dsp:sp modelId="{8A689C55-D014-4F55-98F4-3013DEF49A44}">
      <dsp:nvSpPr>
        <dsp:cNvPr id="0" name=""/>
        <dsp:cNvSpPr/>
      </dsp:nvSpPr>
      <dsp:spPr>
        <a:xfrm>
          <a:off x="1938452" y="3711289"/>
          <a:ext cx="6489603" cy="814673"/>
        </a:xfrm>
        <a:prstGeom prst="roundRect">
          <a:avLst>
            <a:gd name="adj" fmla="val 10000"/>
          </a:avLst>
        </a:prstGeom>
        <a:solidFill>
          <a:srgbClr val="ABD38C"/>
        </a:solidFill>
        <a:ln w="25400" cap="flat" cmpd="sng" algn="ctr">
          <a:solidFill>
            <a:schemeClr val="lt1">
              <a:hueOff val="0"/>
              <a:satOff val="0"/>
              <a:lumOff val="0"/>
              <a:alphaOff val="0"/>
            </a:schemeClr>
          </a:solidFill>
          <a:prstDash val="solid"/>
        </a:ln>
        <a:effectLst/>
        <a:scene3d>
          <a:camera prst="orthographicFront"/>
          <a:lightRig rig="balanced" dir="t">
            <a:rot lat="0" lon="0" rev="4800000"/>
          </a:lightRig>
        </a:scene3d>
        <a:sp3d contourW="12700">
          <a:bevelT/>
          <a:contourClr>
            <a:schemeClr val="accent2">
              <a:lumMod val="60000"/>
              <a:lumOff val="40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solidFill>
                <a:schemeClr val="tx1"/>
              </a:solidFill>
            </a:rPr>
            <a:t>Describe what is known and not known about the safety profile of the concerned medicinal product.</a:t>
          </a:r>
          <a:endParaRPr lang="en-US" sz="1600" kern="1200" dirty="0">
            <a:solidFill>
              <a:schemeClr val="tx1"/>
            </a:solidFill>
          </a:endParaRPr>
        </a:p>
      </dsp:txBody>
      <dsp:txXfrm>
        <a:off x="1962313" y="3735150"/>
        <a:ext cx="5427730" cy="766951"/>
      </dsp:txXfrm>
    </dsp:sp>
    <dsp:sp modelId="{F963D453-1162-4B57-9CB9-02506777AE81}">
      <dsp:nvSpPr>
        <dsp:cNvPr id="0" name=""/>
        <dsp:cNvSpPr/>
      </dsp:nvSpPr>
      <dsp:spPr>
        <a:xfrm>
          <a:off x="5960065" y="595164"/>
          <a:ext cx="529537" cy="529537"/>
        </a:xfrm>
        <a:prstGeom prst="downArrow">
          <a:avLst>
            <a:gd name="adj1" fmla="val 55000"/>
            <a:gd name="adj2" fmla="val 45000"/>
          </a:avLst>
        </a:prstGeom>
        <a:solidFill>
          <a:schemeClr val="accent1"/>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6079211" y="595164"/>
        <a:ext cx="291245" cy="398477"/>
      </dsp:txXfrm>
    </dsp:sp>
    <dsp:sp modelId="{0873C2F8-D98A-46CD-9FFB-62B190FE280D}">
      <dsp:nvSpPr>
        <dsp:cNvPr id="0" name=""/>
        <dsp:cNvSpPr/>
      </dsp:nvSpPr>
      <dsp:spPr>
        <a:xfrm>
          <a:off x="6444678" y="1522986"/>
          <a:ext cx="529537" cy="529537"/>
        </a:xfrm>
        <a:prstGeom prst="downArrow">
          <a:avLst>
            <a:gd name="adj1" fmla="val 55000"/>
            <a:gd name="adj2" fmla="val 45000"/>
          </a:avLst>
        </a:prstGeom>
        <a:solidFill>
          <a:schemeClr val="accent1"/>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6563824" y="1522986"/>
        <a:ext cx="291245" cy="398477"/>
      </dsp:txXfrm>
    </dsp:sp>
    <dsp:sp modelId="{EA923057-F3ED-48B8-BF26-050AB5EFF787}">
      <dsp:nvSpPr>
        <dsp:cNvPr id="0" name=""/>
        <dsp:cNvSpPr/>
      </dsp:nvSpPr>
      <dsp:spPr>
        <a:xfrm>
          <a:off x="6929291" y="2437231"/>
          <a:ext cx="529537" cy="529537"/>
        </a:xfrm>
        <a:prstGeom prst="downArrow">
          <a:avLst>
            <a:gd name="adj1" fmla="val 55000"/>
            <a:gd name="adj2" fmla="val 45000"/>
          </a:avLst>
        </a:prstGeom>
        <a:solidFill>
          <a:schemeClr val="accent1"/>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7048437" y="2437231"/>
        <a:ext cx="291245" cy="398477"/>
      </dsp:txXfrm>
    </dsp:sp>
    <dsp:sp modelId="{697CD824-3D6A-4F68-AA42-BB3B0B134CF7}">
      <dsp:nvSpPr>
        <dsp:cNvPr id="0" name=""/>
        <dsp:cNvSpPr/>
      </dsp:nvSpPr>
      <dsp:spPr>
        <a:xfrm>
          <a:off x="7413905" y="3374105"/>
          <a:ext cx="529537" cy="529537"/>
        </a:xfrm>
        <a:prstGeom prst="downArrow">
          <a:avLst>
            <a:gd name="adj1" fmla="val 55000"/>
            <a:gd name="adj2" fmla="val 45000"/>
          </a:avLst>
        </a:prstGeom>
        <a:solidFill>
          <a:schemeClr val="accent1"/>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7533051" y="3374105"/>
        <a:ext cx="291245" cy="39847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1B0DE8-8EC0-498D-A2A0-F6685E2317D4}" type="datetimeFigureOut">
              <a:rPr lang="en-US" smtClean="0"/>
              <a:pPr/>
              <a:t>1/5/2016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FC51CC-9633-4057-A1C1-A099A77AE080}" type="slidenum">
              <a:rPr lang="en-US" smtClean="0"/>
              <a:pPr/>
              <a:t>‹#›</a:t>
            </a:fld>
            <a:endParaRPr lang="en-US"/>
          </a:p>
        </p:txBody>
      </p:sp>
    </p:spTree>
    <p:extLst>
      <p:ext uri="{BB962C8B-B14F-4D97-AF65-F5344CB8AC3E}">
        <p14:creationId xmlns:p14="http://schemas.microsoft.com/office/powerpoint/2010/main" val="175215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E9CF92-8640-41C4-B1BE-83260B1A8843}" type="datetimeFigureOut">
              <a:rPr lang="en-US" smtClean="0"/>
              <a:pPr/>
              <a:t>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FEF0E1-FD59-4CAA-8CAF-62611214896D}" type="slidenum">
              <a:rPr lang="en-US" smtClean="0"/>
              <a:pPr/>
              <a:t>‹#›</a:t>
            </a:fld>
            <a:endParaRPr lang="en-US"/>
          </a:p>
        </p:txBody>
      </p:sp>
    </p:spTree>
    <p:extLst>
      <p:ext uri="{BB962C8B-B14F-4D97-AF65-F5344CB8AC3E}">
        <p14:creationId xmlns:p14="http://schemas.microsoft.com/office/powerpoint/2010/main" val="1434389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9699" name="Rectangle 3"/>
          <p:cNvSpPr>
            <a:spLocks noGrp="1" noChangeArrowheads="1"/>
          </p:cNvSpPr>
          <p:nvPr>
            <p:ph type="body" idx="1"/>
          </p:nvPr>
        </p:nvSpPr>
        <p:spPr bwMode="auto">
          <a:xfrm>
            <a:off x="685480" y="4343144"/>
            <a:ext cx="5487041" cy="4115019"/>
          </a:xfrm>
          <a:prstGeom prst="rect">
            <a:avLst/>
          </a:prstGeom>
          <a:noFill/>
          <a:ln>
            <a:miter lim="800000"/>
            <a:headEnd/>
            <a:tailEnd/>
          </a:ln>
        </p:spPr>
        <p:txBody>
          <a:bodyPr/>
          <a:lstStyle/>
          <a:p>
            <a:r>
              <a:rPr lang="da-DK" dirty="0" smtClean="0"/>
              <a:t>TC</a:t>
            </a:r>
            <a:r>
              <a:rPr lang="da-DK" baseline="0" dirty="0" smtClean="0"/>
              <a:t> 1) </a:t>
            </a:r>
            <a:r>
              <a:rPr lang="en-US" dirty="0" smtClean="0"/>
              <a:t>The format of RMPs was developed through the ICH. The relevant guideline, ICH E2E was adopted in November 2004 and was implemented in the EU in late 2005. </a:t>
            </a:r>
          </a:p>
          <a:p>
            <a:endParaRPr lang="da-DK" dirty="0" smtClean="0"/>
          </a:p>
        </p:txBody>
      </p:sp>
    </p:spTree>
    <p:extLst>
      <p:ext uri="{BB962C8B-B14F-4D97-AF65-F5344CB8AC3E}">
        <p14:creationId xmlns:p14="http://schemas.microsoft.com/office/powerpoint/2010/main" val="93814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FEF0E1-FD59-4CAA-8CAF-62611214896D}" type="slidenum">
              <a:rPr lang="en-US" smtClean="0"/>
              <a:pPr/>
              <a:t>16</a:t>
            </a:fld>
            <a:endParaRPr lang="en-US"/>
          </a:p>
        </p:txBody>
      </p:sp>
    </p:spTree>
    <p:extLst>
      <p:ext uri="{BB962C8B-B14F-4D97-AF65-F5344CB8AC3E}">
        <p14:creationId xmlns:p14="http://schemas.microsoft.com/office/powerpoint/2010/main" val="1555421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FEF0E1-FD59-4CAA-8CAF-62611214896D}" type="slidenum">
              <a:rPr lang="en-US" smtClean="0"/>
              <a:pPr/>
              <a:t>17</a:t>
            </a:fld>
            <a:endParaRPr lang="en-US"/>
          </a:p>
        </p:txBody>
      </p:sp>
    </p:spTree>
    <p:extLst>
      <p:ext uri="{BB962C8B-B14F-4D97-AF65-F5344CB8AC3E}">
        <p14:creationId xmlns:p14="http://schemas.microsoft.com/office/powerpoint/2010/main" val="1534642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FEF0E1-FD59-4CAA-8CAF-62611214896D}" type="slidenum">
              <a:rPr lang="en-US" smtClean="0"/>
              <a:pPr/>
              <a:t>18</a:t>
            </a:fld>
            <a:endParaRPr lang="en-US"/>
          </a:p>
        </p:txBody>
      </p:sp>
    </p:spTree>
    <p:extLst>
      <p:ext uri="{BB962C8B-B14F-4D97-AF65-F5344CB8AC3E}">
        <p14:creationId xmlns:p14="http://schemas.microsoft.com/office/powerpoint/2010/main" val="3194145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FEF0E1-FD59-4CAA-8CAF-62611214896D}" type="slidenum">
              <a:rPr lang="en-US" smtClean="0"/>
              <a:pPr/>
              <a:t>19</a:t>
            </a:fld>
            <a:endParaRPr lang="en-US"/>
          </a:p>
        </p:txBody>
      </p:sp>
    </p:spTree>
    <p:extLst>
      <p:ext uri="{BB962C8B-B14F-4D97-AF65-F5344CB8AC3E}">
        <p14:creationId xmlns:p14="http://schemas.microsoft.com/office/powerpoint/2010/main" val="3485189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9699" name="Rectangle 3"/>
          <p:cNvSpPr>
            <a:spLocks noGrp="1" noChangeArrowheads="1"/>
          </p:cNvSpPr>
          <p:nvPr>
            <p:ph type="body" idx="1"/>
          </p:nvPr>
        </p:nvSpPr>
        <p:spPr bwMode="auto">
          <a:xfrm>
            <a:off x="685480" y="4343144"/>
            <a:ext cx="5487041" cy="4115019"/>
          </a:xfrm>
          <a:prstGeom prst="rect">
            <a:avLst/>
          </a:prstGeom>
          <a:noFill/>
          <a:ln>
            <a:miter lim="800000"/>
            <a:headEnd/>
            <a:tailEnd/>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dirty="0" smtClean="0"/>
              <a:t>TC 2) </a:t>
            </a:r>
            <a:r>
              <a:rPr lang="en-US" dirty="0" smtClean="0"/>
              <a:t>The RMP covers the entire life cycle of the product. Therefore the RMP are periodically updated to reflect new knowledge and understanding of the safety profile of the product.</a:t>
            </a:r>
          </a:p>
          <a:p>
            <a:endParaRPr lang="da-DK" dirty="0" smtClean="0"/>
          </a:p>
        </p:txBody>
      </p:sp>
    </p:spTree>
    <p:extLst>
      <p:ext uri="{BB962C8B-B14F-4D97-AF65-F5344CB8AC3E}">
        <p14:creationId xmlns:p14="http://schemas.microsoft.com/office/powerpoint/2010/main" val="3334075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1200" dirty="0" smtClean="0"/>
          </a:p>
          <a:p>
            <a:pPr lvl="0"/>
            <a:endParaRPr lang="en-US" sz="900" dirty="0" smtClean="0"/>
          </a:p>
          <a:p>
            <a:endParaRPr lang="en-US" dirty="0"/>
          </a:p>
        </p:txBody>
      </p:sp>
      <p:sp>
        <p:nvSpPr>
          <p:cNvPr id="4" name="Slide Number Placeholder 3"/>
          <p:cNvSpPr>
            <a:spLocks noGrp="1"/>
          </p:cNvSpPr>
          <p:nvPr>
            <p:ph type="sldNum" sz="quarter" idx="10"/>
          </p:nvPr>
        </p:nvSpPr>
        <p:spPr/>
        <p:txBody>
          <a:bodyPr/>
          <a:lstStyle/>
          <a:p>
            <a:fld id="{DEFEF0E1-FD59-4CAA-8CAF-62611214896D}" type="slidenum">
              <a:rPr lang="en-US" smtClean="0"/>
              <a:pPr/>
              <a:t>9</a:t>
            </a:fld>
            <a:endParaRPr lang="en-US"/>
          </a:p>
        </p:txBody>
      </p:sp>
    </p:spTree>
    <p:extLst>
      <p:ext uri="{BB962C8B-B14F-4D97-AF65-F5344CB8AC3E}">
        <p14:creationId xmlns:p14="http://schemas.microsoft.com/office/powerpoint/2010/main" val="1939362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1200" dirty="0" smtClean="0"/>
          </a:p>
          <a:p>
            <a:pPr lvl="0"/>
            <a:endParaRPr lang="en-US" sz="900" dirty="0" smtClean="0"/>
          </a:p>
          <a:p>
            <a:endParaRPr lang="en-US" dirty="0"/>
          </a:p>
        </p:txBody>
      </p:sp>
      <p:sp>
        <p:nvSpPr>
          <p:cNvPr id="4" name="Slide Number Placeholder 3"/>
          <p:cNvSpPr>
            <a:spLocks noGrp="1"/>
          </p:cNvSpPr>
          <p:nvPr>
            <p:ph type="sldNum" sz="quarter" idx="10"/>
          </p:nvPr>
        </p:nvSpPr>
        <p:spPr/>
        <p:txBody>
          <a:bodyPr/>
          <a:lstStyle/>
          <a:p>
            <a:fld id="{DEFEF0E1-FD59-4CAA-8CAF-62611214896D}" type="slidenum">
              <a:rPr lang="en-US" smtClean="0"/>
              <a:pPr/>
              <a:t>10</a:t>
            </a:fld>
            <a:endParaRPr lang="en-US"/>
          </a:p>
        </p:txBody>
      </p:sp>
    </p:spTree>
    <p:extLst>
      <p:ext uri="{BB962C8B-B14F-4D97-AF65-F5344CB8AC3E}">
        <p14:creationId xmlns:p14="http://schemas.microsoft.com/office/powerpoint/2010/main" val="2585953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5"/>
          <p:cNvSpPr>
            <a:spLocks noGrp="1" noChangeArrowheads="1"/>
          </p:cNvSpPr>
          <p:nvPr>
            <p:ph type="sldNum"/>
          </p:nvPr>
        </p:nvSpPr>
        <p:spPr>
          <a:ln/>
        </p:spPr>
        <p:txBody>
          <a:bodyPr/>
          <a:lstStyle/>
          <a:p>
            <a:fld id="{4684753E-F396-4203-8353-6C9735DC9606}" type="slidenum">
              <a:rPr lang="en-GB"/>
              <a:pPr/>
              <a:t>11</a:t>
            </a:fld>
            <a:endParaRPr lang="en-GB"/>
          </a:p>
        </p:txBody>
      </p:sp>
      <p:sp>
        <p:nvSpPr>
          <p:cNvPr id="76801" name="Rectangle 1"/>
          <p:cNvSpPr txBox="1">
            <a:spLocks noGrp="1" noRot="1" noChangeAspect="1" noChangeArrowheads="1"/>
          </p:cNvSpPr>
          <p:nvPr>
            <p:ph type="sldImg"/>
          </p:nvPr>
        </p:nvSpPr>
        <p:spPr bwMode="auto">
          <a:xfrm>
            <a:off x="1341438" y="835025"/>
            <a:ext cx="4171950" cy="3128963"/>
          </a:xfrm>
          <a:prstGeom prst="rect">
            <a:avLst/>
          </a:prstGeom>
          <a:solidFill>
            <a:srgbClr val="FFFFFF"/>
          </a:solidFill>
          <a:ln>
            <a:solidFill>
              <a:srgbClr val="000000"/>
            </a:solidFill>
            <a:miter lim="800000"/>
            <a:headEnd/>
            <a:tailEnd/>
          </a:ln>
        </p:spPr>
      </p:sp>
      <p:sp>
        <p:nvSpPr>
          <p:cNvPr id="76802" name="Rectangle 2"/>
          <p:cNvSpPr txBox="1">
            <a:spLocks noGrp="1" noChangeArrowheads="1"/>
          </p:cNvSpPr>
          <p:nvPr>
            <p:ph type="body" idx="1"/>
          </p:nvPr>
        </p:nvSpPr>
        <p:spPr bwMode="auto">
          <a:xfrm>
            <a:off x="913202" y="4345356"/>
            <a:ext cx="5029962" cy="3850727"/>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64994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BE17A535-78C2-4583-B7AA-CE81A4A1F2EB}" type="slidenum">
              <a:rPr lang="en-GB" smtClean="0"/>
              <a:pPr/>
              <a:t>12</a:t>
            </a:fld>
            <a:endParaRPr lang="en-GB" dirty="0"/>
          </a:p>
        </p:txBody>
      </p:sp>
    </p:spTree>
    <p:extLst>
      <p:ext uri="{BB962C8B-B14F-4D97-AF65-F5344CB8AC3E}">
        <p14:creationId xmlns:p14="http://schemas.microsoft.com/office/powerpoint/2010/main" val="521391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FEF0E1-FD59-4CAA-8CAF-62611214896D}" type="slidenum">
              <a:rPr lang="en-US" smtClean="0"/>
              <a:pPr/>
              <a:t>13</a:t>
            </a:fld>
            <a:endParaRPr lang="en-US"/>
          </a:p>
        </p:txBody>
      </p:sp>
    </p:spTree>
    <p:extLst>
      <p:ext uri="{BB962C8B-B14F-4D97-AF65-F5344CB8AC3E}">
        <p14:creationId xmlns:p14="http://schemas.microsoft.com/office/powerpoint/2010/main" val="3617571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FEF0E1-FD59-4CAA-8CAF-62611214896D}" type="slidenum">
              <a:rPr lang="en-US" smtClean="0"/>
              <a:pPr/>
              <a:t>14</a:t>
            </a:fld>
            <a:endParaRPr lang="en-US"/>
          </a:p>
        </p:txBody>
      </p:sp>
    </p:spTree>
    <p:extLst>
      <p:ext uri="{BB962C8B-B14F-4D97-AF65-F5344CB8AC3E}">
        <p14:creationId xmlns:p14="http://schemas.microsoft.com/office/powerpoint/2010/main" val="9463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FEF0E1-FD59-4CAA-8CAF-62611214896D}" type="slidenum">
              <a:rPr lang="en-US" smtClean="0"/>
              <a:pPr/>
              <a:t>15</a:t>
            </a:fld>
            <a:endParaRPr lang="en-US"/>
          </a:p>
        </p:txBody>
      </p:sp>
    </p:spTree>
    <p:extLst>
      <p:ext uri="{BB962C8B-B14F-4D97-AF65-F5344CB8AC3E}">
        <p14:creationId xmlns:p14="http://schemas.microsoft.com/office/powerpoint/2010/main" val="199689333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 contrast="-34000"/>
                    </a14:imgEffect>
                  </a14:imgLayer>
                </a14:imgProps>
              </a:ext>
              <a:ext uri="{28A0092B-C50C-407E-A947-70E740481C1C}">
                <a14:useLocalDpi xmlns:a14="http://schemas.microsoft.com/office/drawing/2010/main" val="0"/>
              </a:ext>
            </a:extLst>
          </a:blip>
          <a:stretch>
            <a:fillRect/>
          </a:stretch>
        </p:blipFill>
        <p:spPr>
          <a:xfrm rot="20069393">
            <a:off x="1635036" y="2237669"/>
            <a:ext cx="5717131" cy="2362692"/>
          </a:xfrm>
          <a:prstGeom prst="rect">
            <a:avLst/>
          </a:prstGeom>
        </p:spPr>
      </p:pic>
      <p:sp>
        <p:nvSpPr>
          <p:cNvPr id="17" name="Rectangle 16"/>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5"/>
          <p:cNvGrpSpPr>
            <a:grpSpLocks noChangeAspect="1"/>
          </p:cNvGrpSpPr>
          <p:nvPr/>
        </p:nvGrpSpPr>
        <p:grpSpPr bwMode="auto">
          <a:xfrm>
            <a:off x="423863" y="428625"/>
            <a:ext cx="3262312" cy="376238"/>
            <a:chOff x="267" y="270"/>
            <a:chExt cx="2055" cy="237"/>
          </a:xfrm>
        </p:grpSpPr>
        <p:sp>
          <p:nvSpPr>
            <p:cNvPr id="10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9" name="Picture 4" descr="Q:\Repro 2\New guidelines 2011_12\Final 260411\PPT\OLD\050511\WMF\TATA Patter revised.wmf"/>
          <p:cNvPicPr>
            <a:picLocks noChangeAspect="1" noChangeArrowheads="1"/>
          </p:cNvPicPr>
          <p:nvPr/>
        </p:nvPicPr>
        <p:blipFill>
          <a:blip r:embed="rId4"/>
          <a:srcRect/>
          <a:stretch>
            <a:fillRect/>
          </a:stretch>
        </p:blipFill>
        <p:spPr bwMode="auto">
          <a:xfrm>
            <a:off x="0" y="1345406"/>
            <a:ext cx="2461565" cy="1260043"/>
          </a:xfrm>
          <a:prstGeom prst="rect">
            <a:avLst/>
          </a:prstGeom>
          <a:noFill/>
        </p:spPr>
      </p:pic>
      <p:sp>
        <p:nvSpPr>
          <p:cNvPr id="15" name="TextBox 14"/>
          <p:cNvSpPr txBox="1"/>
          <p:nvPr/>
        </p:nvSpPr>
        <p:spPr>
          <a:xfrm>
            <a:off x="336550" y="6334125"/>
            <a:ext cx="2438400" cy="207749"/>
          </a:xfrm>
          <a:prstGeom prst="rect">
            <a:avLst/>
          </a:prstGeom>
          <a:noFill/>
        </p:spPr>
        <p:txBody>
          <a:bodyPr wrap="square" rtlCol="0">
            <a:spAutoFit/>
          </a:bodyPr>
          <a:lstStyle/>
          <a:p>
            <a:r>
              <a:rPr lang="en-US" sz="750" dirty="0" smtClean="0">
                <a:solidFill>
                  <a:schemeClr val="bg1"/>
                </a:solidFill>
                <a:latin typeface="+mn-lt"/>
              </a:rPr>
              <a:t>Copyright </a:t>
            </a:r>
            <a:r>
              <a:rPr lang="en-US" sz="750" dirty="0">
                <a:solidFill>
                  <a:schemeClr val="bg1"/>
                </a:solidFill>
                <a:latin typeface="+mn-lt"/>
              </a:rPr>
              <a:t>© </a:t>
            </a:r>
            <a:r>
              <a:rPr lang="en-US" sz="750" dirty="0" smtClean="0">
                <a:solidFill>
                  <a:schemeClr val="bg1"/>
                </a:solidFill>
                <a:latin typeface="+mn-lt"/>
              </a:rPr>
              <a:t>2012 Tata Consultancy Services Limited</a:t>
            </a:r>
            <a:endParaRPr lang="en-US" sz="750" dirty="0">
              <a:solidFill>
                <a:schemeClr val="bg1"/>
              </a:solidFill>
              <a:latin typeface="+mn-lt"/>
            </a:endParaRPr>
          </a:p>
        </p:txBody>
      </p:sp>
      <p:pic>
        <p:nvPicPr>
          <p:cNvPr id="7" name="Picture 6"/>
          <p:cNvPicPr>
            <a:picLocks noChangeAspect="1"/>
          </p:cNvPicPr>
          <p:nvPr userDrawn="1"/>
        </p:nvPicPr>
        <p:blipFill>
          <a:blip r:embed="rId5">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5410200" y="5314950"/>
            <a:ext cx="3733800" cy="1543050"/>
          </a:xfrm>
          <a:prstGeom prst="rect">
            <a:avLst/>
          </a:prstGeom>
          <a:noFill/>
          <a:ln>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smtClean="0"/>
              <a:t>Click icon to add table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lang="ru-RU"/>
          </a:p>
        </p:txBody>
      </p:sp>
      <p:sp>
        <p:nvSpPr>
          <p:cNvPr id="9" name="Content Placeholder 3"/>
          <p:cNvSpPr>
            <a:spLocks noGrp="1"/>
          </p:cNvSpPr>
          <p:nvPr>
            <p:ph sz="half" idx="2"/>
          </p:nvPr>
        </p:nvSpPr>
        <p:spPr>
          <a:xfrm>
            <a:off x="785786" y="2071679"/>
            <a:ext cx="7572428" cy="3143272"/>
          </a:xfrm>
          <a:prstGeom prst="rect">
            <a:avLst/>
          </a:prstGeom>
        </p:spPr>
        <p:txBody>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p:txBody>
      </p:sp>
      <p:sp>
        <p:nvSpPr>
          <p:cNvPr id="10" name="Text Placeholder 2"/>
          <p:cNvSpPr>
            <a:spLocks noGrp="1"/>
          </p:cNvSpPr>
          <p:nvPr>
            <p:ph type="body" idx="11"/>
          </p:nvPr>
        </p:nvSpPr>
        <p:spPr>
          <a:xfrm>
            <a:off x="785786" y="1285860"/>
            <a:ext cx="7572428" cy="635101"/>
          </a:xfrm>
          <a:prstGeom prst="rect">
            <a:avLst/>
          </a:prstGeom>
        </p:spPr>
        <p:txBody>
          <a:bodyPr anchor="ctr"/>
          <a:lstStyle>
            <a:lvl1pPr marL="0" indent="0">
              <a:buNone/>
              <a:defRPr sz="1800" b="1">
                <a:solidFill>
                  <a:srgbClr val="00456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cSld>
  <p:clrMapOvr>
    <a:masterClrMapping/>
  </p:clrMapOvr>
  <p:transition advClick="0"/>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a:xfrm>
            <a:off x="381000" y="1219200"/>
            <a:ext cx="8428056" cy="4525963"/>
          </a:xfrm>
        </p:spPr>
        <p:txBody>
          <a:bodyPr>
            <a:noAutofit/>
          </a:bodyPr>
          <a:lstStyle>
            <a:lvl3pPr>
              <a:defRPr/>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wmf"/><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theme" Target="../theme/theme4.xml"/><Relationship Id="rId1" Type="http://schemas.openxmlformats.org/officeDocument/2006/relationships/slideLayout" Target="../slideLayouts/slideLayout16.xml"/><Relationship Id="rId4" Type="http://schemas.openxmlformats.org/officeDocument/2006/relationships/image" Target="../media/image9.w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5">
            <a:lum bright="70000" contrast="-70000"/>
            <a:extLst>
              <a:ext uri="{BEBA8EAE-BF5A-486C-A8C5-ECC9F3942E4B}">
                <a14:imgProps xmlns:a14="http://schemas.microsoft.com/office/drawing/2010/main">
                  <a14:imgLayer r:embed="rId16">
                    <a14:imgEffect>
                      <a14:colorTemperature colorTemp="15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00050" y="2219325"/>
            <a:ext cx="8439151" cy="3499417"/>
          </a:xfrm>
          <a:prstGeom prst="rect">
            <a:avLst/>
          </a:prstGeom>
          <a:noFill/>
        </p:spPr>
      </p:pic>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295400" y="331694"/>
            <a:ext cx="75438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11144" y="1189037"/>
            <a:ext cx="842805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sp>
        <p:nvSpPr>
          <p:cNvPr id="9" name="Rectangle 71"/>
          <p:cNvSpPr txBox="1">
            <a:spLocks noChangeArrowheads="1"/>
          </p:cNvSpPr>
          <p:nvPr/>
        </p:nvSpPr>
        <p:spPr bwMode="auto">
          <a:xfrm>
            <a:off x="8229600" y="63119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3B55AB4-0D57-4FBE-946B-A81E4A9D2A4C}" type="slidenum">
              <a:rPr lang="en-US" sz="1200" kern="1200" noProof="0" smtClean="0">
                <a:solidFill>
                  <a:schemeClr val="tx1"/>
                </a:solidFill>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r>
              <a:rPr lang="en-US" sz="1200" kern="1200" noProof="0" dirty="0" smtClean="0">
                <a:solidFill>
                  <a:schemeClr val="tx1"/>
                </a:solidFill>
                <a:latin typeface="Arial" pitchFamily="34" charset="0"/>
                <a:ea typeface="+mn-ea"/>
                <a:cs typeface="Arial" pitchFamily="34" charset="0"/>
              </a:rPr>
              <a:t> </a:t>
            </a:r>
            <a:endParaRPr lang="en-US" sz="1200" kern="1200" noProof="0" dirty="0">
              <a:solidFill>
                <a:schemeClr val="tx1"/>
              </a:solidFill>
              <a:latin typeface="Arial" pitchFamily="34" charset="0"/>
              <a:ea typeface="+mn-ea"/>
              <a:cs typeface="Arial" pitchFamily="34" charset="0"/>
            </a:endParaRPr>
          </a:p>
        </p:txBody>
      </p:sp>
      <p:grpSp>
        <p:nvGrpSpPr>
          <p:cNvPr id="5" name="Group 8"/>
          <p:cNvGrpSpPr>
            <a:grpSpLocks noChangeAspect="1"/>
          </p:cNvGrpSpPr>
          <p:nvPr/>
        </p:nvGrpSpPr>
        <p:grpSpPr bwMode="auto">
          <a:xfrm>
            <a:off x="425450" y="6426200"/>
            <a:ext cx="2422642"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 name="Picture 2" descr="Q:\Repro 2\New guidelines 2011_12\Final 260411\PPT\OLD\050511\WMF\text slide pattern_2 boxes_060511.wmf"/>
          <p:cNvPicPr>
            <a:picLocks noChangeAspect="1" noChangeArrowheads="1"/>
          </p:cNvPicPr>
          <p:nvPr/>
        </p:nvPicPr>
        <p:blipFill>
          <a:blip r:embed="rId17"/>
          <a:srcRect/>
          <a:stretch>
            <a:fillRect/>
          </a:stretch>
        </p:blipFill>
        <p:spPr bwMode="auto">
          <a:xfrm>
            <a:off x="0" y="1"/>
            <a:ext cx="1243832" cy="1066800"/>
          </a:xfrm>
          <a:prstGeom prst="rect">
            <a:avLst/>
          </a:prstGeom>
          <a:noFill/>
        </p:spPr>
      </p:pic>
      <p:sp>
        <p:nvSpPr>
          <p:cNvPr id="8" name="TextBox 7"/>
          <p:cNvSpPr txBox="1"/>
          <p:nvPr userDrawn="1"/>
        </p:nvSpPr>
        <p:spPr>
          <a:xfrm>
            <a:off x="7886700" y="6397486"/>
            <a:ext cx="609600" cy="246221"/>
          </a:xfrm>
          <a:prstGeom prst="rect">
            <a:avLst/>
          </a:prstGeom>
          <a:noFill/>
        </p:spPr>
        <p:txBody>
          <a:bodyPr wrap="square" rtlCol="0">
            <a:spAutoFit/>
          </a:bodyPr>
          <a:lstStyle/>
          <a:p>
            <a:r>
              <a:rPr lang="en-US" sz="1000" dirty="0" smtClean="0">
                <a:latin typeface="Arial" pitchFamily="34" charset="0"/>
                <a:cs typeface="Arial" pitchFamily="34" charset="0"/>
              </a:rPr>
              <a:t>V 1.0</a:t>
            </a:r>
            <a:endParaRPr lang="en-US" sz="10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82" r:id="rId13"/>
  </p:sldLayoutIdLst>
  <p:timing>
    <p:tnLst>
      <p:par>
        <p:cTn id="1" dur="indefinite" restart="never" nodeType="tmRoot"/>
      </p:par>
    </p:tnLst>
  </p:timing>
  <p:txStyles>
    <p:title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4" name="Freeform 6"/>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2" descr="Q:\Repro 2\New guidelines 2011_12\Final 260411\PPT\050511\WMF\Orange_TCS_Logo_EC Block_logo file.wmf"/>
          <p:cNvPicPr>
            <a:picLocks noChangeAspect="1" noChangeArrowheads="1"/>
          </p:cNvPicPr>
          <p:nvPr/>
        </p:nvPicPr>
        <p:blipFill>
          <a:blip r:embed="rId3"/>
          <a:srcRect/>
          <a:stretch>
            <a:fillRect/>
          </a:stretch>
        </p:blipFill>
        <p:spPr bwMode="auto">
          <a:xfrm>
            <a:off x="317497" y="6307933"/>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58B8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3" name="Freeform 12"/>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ABA19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5" name="Picture 2" descr="Q:\Repro 2\New guidelines 2011_12\Final 260411\PPT\050511\WMF\Grey_TCS_Logo_EC Block_logo file.wmf"/>
          <p:cNvPicPr>
            <a:picLocks noChangeAspect="1" noChangeArrowheads="1"/>
          </p:cNvPicPr>
          <p:nvPr/>
        </p:nvPicPr>
        <p:blipFill>
          <a:blip r:embed="rId3"/>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6" r:id="rId1"/>
  </p:sldLayoutIdLst>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C1BB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pic>
        <p:nvPicPr>
          <p:cNvPr id="1026" name="Picture 2" descr="Q:\Repro 2\New guidelines 2011_12\Final 260411\PPT\New Folder\Green patttern.wmf"/>
          <p:cNvPicPr>
            <a:picLocks noChangeAspect="1" noChangeArrowheads="1"/>
          </p:cNvPicPr>
          <p:nvPr/>
        </p:nvPicPr>
        <p:blipFill>
          <a:blip r:embed="rId3"/>
          <a:srcRect/>
          <a:stretch>
            <a:fillRect/>
          </a:stretch>
        </p:blipFill>
        <p:spPr bwMode="auto">
          <a:xfrm>
            <a:off x="0" y="1524000"/>
            <a:ext cx="1232611" cy="899770"/>
          </a:xfrm>
          <a:prstGeom prst="rect">
            <a:avLst/>
          </a:prstGeom>
          <a:noFill/>
        </p:spPr>
      </p:pic>
      <p:sp>
        <p:nvSpPr>
          <p:cNvPr id="13"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 name="Picture 2" descr="Q:\Repro 2\New guidelines 2011_12\Final 260411\PPT\050511\WMF\Green_TCS_Logo_EC Block_logo file.wmf"/>
          <p:cNvPicPr>
            <a:picLocks noChangeAspect="1" noChangeArrowheads="1"/>
          </p:cNvPicPr>
          <p:nvPr/>
        </p:nvPicPr>
        <p:blipFill>
          <a:blip r:embed="rId4"/>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3998"/>
          </a:xfrm>
          <a:prstGeom prst="rect">
            <a:avLst/>
          </a:prstGeom>
          <a:noFill/>
        </p:spPr>
        <p:txBody>
          <a:bodyPr wrap="square" rtlCol="0">
            <a:noAutofit/>
          </a:bodyPr>
          <a:lstStyle/>
          <a:p>
            <a:pPr algn="l" defTabSz="914400" rtl="0" eaLnBrk="1" latinLnBrk="0" hangingPunct="1">
              <a:spcBef>
                <a:spcPct val="0"/>
              </a:spcBef>
              <a:buNone/>
            </a:pPr>
            <a:r>
              <a:rPr lang="en-US" sz="3000" kern="1200" dirty="0" smtClean="0">
                <a:solidFill>
                  <a:schemeClr val="bg1"/>
                </a:solidFill>
                <a:latin typeface="Arial" pitchFamily="34" charset="0"/>
                <a:ea typeface="+mj-ea"/>
                <a:cs typeface="Arial" pitchFamily="34" charset="0"/>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noChangeAspect="1" noEditPoints="1"/>
          </p:cNvSpPr>
          <p:nvPr/>
        </p:nvSpPr>
        <p:spPr bwMode="auto">
          <a:xfrm>
            <a:off x="425450" y="5899150"/>
            <a:ext cx="1369254" cy="579120"/>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4" descr="Q:\Repro 2\New guidelines 2011_12\Final 260411\PPT\OLD\050511\WMF\TATA Patter revised.wmf"/>
          <p:cNvPicPr>
            <a:picLocks noChangeAspect="1" noChangeArrowheads="1"/>
          </p:cNvPicPr>
          <p:nvPr/>
        </p:nvPicPr>
        <p:blipFill>
          <a:blip r:embed="rId3"/>
          <a:srcRect/>
          <a:stretch>
            <a:fillRect/>
          </a:stretch>
        </p:blipFill>
        <p:spPr bwMode="auto">
          <a:xfrm>
            <a:off x="0" y="1345406"/>
            <a:ext cx="2461565" cy="1260043"/>
          </a:xfrm>
          <a:prstGeom prst="rect">
            <a:avLst/>
          </a:prstGeom>
          <a:noFill/>
        </p:spPr>
      </p:pic>
    </p:spTree>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PALS@tcs.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4512" y="3200400"/>
            <a:ext cx="8332288" cy="990600"/>
          </a:xfrm>
        </p:spPr>
        <p:txBody>
          <a:bodyPr/>
          <a:lstStyle/>
          <a:p>
            <a:r>
              <a:rPr lang="en-US" dirty="0" smtClean="0"/>
              <a:t>Overview Risk Management Plan (RMP) &amp; Risk </a:t>
            </a:r>
            <a:r>
              <a:rPr lang="en-US" dirty="0"/>
              <a:t>Minimization measures </a:t>
            </a:r>
          </a:p>
        </p:txBody>
      </p:sp>
    </p:spTree>
    <p:extLst>
      <p:ext uri="{BB962C8B-B14F-4D97-AF65-F5344CB8AC3E}">
        <p14:creationId xmlns:p14="http://schemas.microsoft.com/office/powerpoint/2010/main" val="3285548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31694"/>
            <a:ext cx="8763000" cy="487362"/>
          </a:xfrm>
        </p:spPr>
        <p:txBody>
          <a:bodyPr/>
          <a:lstStyle/>
          <a:p>
            <a:pPr algn="ctr"/>
            <a:r>
              <a:rPr lang="en-US" b="1" dirty="0" smtClean="0"/>
              <a:t>When RMP Is Required?</a:t>
            </a:r>
            <a:endParaRPr lang="en-US" dirty="0"/>
          </a:p>
        </p:txBody>
      </p:sp>
      <p:sp>
        <p:nvSpPr>
          <p:cNvPr id="7" name="Content Placeholder 6"/>
          <p:cNvSpPr>
            <a:spLocks noGrp="1"/>
          </p:cNvSpPr>
          <p:nvPr>
            <p:ph idx="1"/>
          </p:nvPr>
        </p:nvSpPr>
        <p:spPr>
          <a:xfrm>
            <a:off x="381000" y="3657600"/>
            <a:ext cx="8382000" cy="762000"/>
          </a:xfrm>
          <a:solidFill>
            <a:schemeClr val="accent6">
              <a:lumMod val="60000"/>
              <a:lumOff val="40000"/>
            </a:schemeClr>
          </a:solidFill>
        </p:spPr>
        <p:txBody>
          <a:bodyPr/>
          <a:lstStyle/>
          <a:p>
            <a:pPr marL="53975" indent="-53975">
              <a:buNone/>
            </a:pPr>
            <a:r>
              <a:rPr lang="en-US" sz="2000" dirty="0" smtClean="0"/>
              <a:t>When seeking approval via centralized procedure for products not falling in the aforementioned categories:</a:t>
            </a:r>
          </a:p>
          <a:p>
            <a:pPr>
              <a:buNone/>
            </a:pPr>
            <a:endParaRPr lang="en-US" sz="2000" dirty="0" smtClean="0"/>
          </a:p>
        </p:txBody>
      </p:sp>
      <p:sp>
        <p:nvSpPr>
          <p:cNvPr id="11" name="Rectangle 10"/>
          <p:cNvSpPr/>
          <p:nvPr/>
        </p:nvSpPr>
        <p:spPr>
          <a:xfrm>
            <a:off x="381000" y="4648200"/>
            <a:ext cx="8458200" cy="1200329"/>
          </a:xfrm>
          <a:prstGeom prst="rect">
            <a:avLst/>
          </a:prstGeom>
        </p:spPr>
        <p:txBody>
          <a:bodyPr wrap="square">
            <a:spAutoFit/>
          </a:bodyPr>
          <a:lstStyle/>
          <a:p>
            <a:pPr marL="341313" lvl="0" indent="-341313">
              <a:buFont typeface="+mj-lt"/>
              <a:buAutoNum type="arabicParenR"/>
              <a:defRPr/>
            </a:pPr>
            <a:r>
              <a:rPr lang="en-US" dirty="0" smtClean="0"/>
              <a:t>Known active substance (generics) only when there are ongoing risk minimisation activities of the originator</a:t>
            </a:r>
          </a:p>
          <a:p>
            <a:pPr marL="341313" lvl="0" indent="-341313">
              <a:buFont typeface="+mj-lt"/>
              <a:buAutoNum type="arabicParenR"/>
              <a:defRPr/>
            </a:pPr>
            <a:r>
              <a:rPr lang="en-US" dirty="0" smtClean="0"/>
              <a:t>Bibliographical applications</a:t>
            </a:r>
          </a:p>
          <a:p>
            <a:pPr marL="341313" lvl="0" indent="-341313">
              <a:buFont typeface="+mj-lt"/>
              <a:buAutoNum type="arabicParenR"/>
              <a:defRPr/>
            </a:pPr>
            <a:r>
              <a:rPr lang="en-US" dirty="0" smtClean="0"/>
              <a:t>Fixed combination products</a:t>
            </a:r>
          </a:p>
        </p:txBody>
      </p:sp>
      <p:sp>
        <p:nvSpPr>
          <p:cNvPr id="8" name="Content Placeholder 6"/>
          <p:cNvSpPr txBox="1">
            <a:spLocks/>
          </p:cNvSpPr>
          <p:nvPr/>
        </p:nvSpPr>
        <p:spPr>
          <a:xfrm>
            <a:off x="381000" y="1600200"/>
            <a:ext cx="8382000" cy="685800"/>
          </a:xfrm>
          <a:prstGeom prst="rect">
            <a:avLst/>
          </a:prstGeom>
          <a:solidFill>
            <a:schemeClr val="accent6">
              <a:lumMod val="60000"/>
              <a:lumOff val="40000"/>
            </a:schemeClr>
          </a:solidFill>
        </p:spPr>
        <p:txBody>
          <a:bodyPr vert="horz" lIns="91440" tIns="45720" rIns="91440" bIns="45720" rtlCol="0">
            <a:noAutofit/>
          </a:bodyPr>
          <a:lstStyle/>
          <a:p>
            <a:pPr>
              <a:spcBef>
                <a:spcPct val="20000"/>
              </a:spcBef>
              <a:buClr>
                <a:srgbClr val="4E84C4"/>
              </a:buClr>
            </a:pPr>
            <a:r>
              <a:rPr lang="en-US" sz="2000" dirty="0" smtClean="0">
                <a:latin typeface="Arial" pitchFamily="34" charset="0"/>
                <a:cs typeface="Arial" pitchFamily="34" charset="0"/>
              </a:rPr>
              <a:t>When there is a changes to the production process in biotechnology Products</a:t>
            </a:r>
          </a:p>
          <a:p>
            <a:pPr marL="342900" marR="0" lvl="0" indent="-342900" algn="l" defTabSz="914400" rtl="0" eaLnBrk="1" fontAlgn="auto" latinLnBrk="0" hangingPunct="1">
              <a:lnSpc>
                <a:spcPct val="100000"/>
              </a:lnSpc>
              <a:spcBef>
                <a:spcPct val="20000"/>
              </a:spcBef>
              <a:spcAft>
                <a:spcPts val="0"/>
              </a:spcAft>
              <a:buClr>
                <a:srgbClr val="4E84C4"/>
              </a:buClr>
              <a:buSzTx/>
              <a:buFont typeface="Wingdings" pitchFamily="2" charset="2"/>
              <a:buNone/>
              <a:tabLst/>
              <a:defRPr/>
            </a:pPr>
            <a:endParaRPr kumimoji="0" lang="en-US" sz="2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cxnSp>
        <p:nvCxnSpPr>
          <p:cNvPr id="12" name="Straight Connector 11"/>
          <p:cNvCxnSpPr/>
          <p:nvPr/>
        </p:nvCxnSpPr>
        <p:spPr>
          <a:xfrm>
            <a:off x="457200" y="2971800"/>
            <a:ext cx="8001000" cy="1588"/>
          </a:xfrm>
          <a:prstGeom prst="line">
            <a:avLst/>
          </a:prstGeom>
          <a:ln w="63500" cap="rnd">
            <a:headEnd type="oval" w="lg" len="lg"/>
            <a:tailEnd type="oval"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24000" y="1980082"/>
            <a:ext cx="6096000" cy="1140293"/>
            <a:chOff x="1526" y="1219"/>
            <a:chExt cx="3431" cy="702"/>
          </a:xfrm>
        </p:grpSpPr>
        <p:sp>
          <p:nvSpPr>
            <p:cNvPr id="20483" name="Oval 3"/>
            <p:cNvSpPr>
              <a:spLocks noChangeArrowheads="1"/>
            </p:cNvSpPr>
            <p:nvPr/>
          </p:nvSpPr>
          <p:spPr bwMode="auto">
            <a:xfrm>
              <a:off x="1526" y="1219"/>
              <a:ext cx="3431" cy="702"/>
            </a:xfrm>
            <a:prstGeom prst="ellipse">
              <a:avLst/>
            </a:prstGeom>
            <a:solidFill>
              <a:srgbClr val="DDDDDD"/>
            </a:solidFill>
            <a:ln w="9360">
              <a:solidFill>
                <a:srgbClr val="3333CC"/>
              </a:solidFill>
              <a:miter lim="800000"/>
              <a:headEnd/>
              <a:tailEnd/>
            </a:ln>
            <a:effectLst/>
          </p:spPr>
          <p:txBody>
            <a:bodyPr wrap="none" anchor="ctr"/>
            <a:lstStyle/>
            <a:p>
              <a:endParaRPr lang="en-US"/>
            </a:p>
          </p:txBody>
        </p:sp>
        <p:grpSp>
          <p:nvGrpSpPr>
            <p:cNvPr id="3" name="Group 4"/>
            <p:cNvGrpSpPr>
              <a:grpSpLocks/>
            </p:cNvGrpSpPr>
            <p:nvPr/>
          </p:nvGrpSpPr>
          <p:grpSpPr bwMode="auto">
            <a:xfrm>
              <a:off x="1975" y="1244"/>
              <a:ext cx="2533" cy="663"/>
              <a:chOff x="1975" y="1244"/>
              <a:chExt cx="2533" cy="663"/>
            </a:xfrm>
          </p:grpSpPr>
          <p:sp>
            <p:nvSpPr>
              <p:cNvPr id="20485" name="Text Box 5"/>
              <p:cNvSpPr txBox="1">
                <a:spLocks noChangeArrowheads="1"/>
              </p:cNvSpPr>
              <p:nvPr/>
            </p:nvSpPr>
            <p:spPr bwMode="auto">
              <a:xfrm>
                <a:off x="2579" y="1244"/>
                <a:ext cx="1478" cy="210"/>
              </a:xfrm>
              <a:prstGeom prst="rect">
                <a:avLst/>
              </a:prstGeom>
              <a:noFill/>
              <a:ln w="9525">
                <a:noFill/>
                <a:round/>
                <a:headEnd/>
                <a:tailEnd/>
              </a:ln>
              <a:effectLst/>
            </p:spPr>
            <p:txBody>
              <a:bodyPr wrap="none" lIns="90000" tIns="46800" rIns="90000" bIns="46800">
                <a:spAutoFit/>
              </a:bodyPr>
              <a:lstStyle/>
              <a:p>
                <a:pPr algn="ct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a:solidFill>
                      <a:srgbClr val="101000"/>
                    </a:solidFill>
                    <a:latin typeface="Arial" charset="0"/>
                  </a:rPr>
                  <a:t>Safety Specification</a:t>
                </a:r>
              </a:p>
            </p:txBody>
          </p:sp>
          <p:sp>
            <p:nvSpPr>
              <p:cNvPr id="20486" name="Text Box 6"/>
              <p:cNvSpPr txBox="1">
                <a:spLocks noChangeArrowheads="1"/>
              </p:cNvSpPr>
              <p:nvPr/>
            </p:nvSpPr>
            <p:spPr bwMode="auto">
              <a:xfrm>
                <a:off x="1975" y="1446"/>
                <a:ext cx="2533" cy="461"/>
              </a:xfrm>
              <a:prstGeom prst="rect">
                <a:avLst/>
              </a:prstGeom>
              <a:noFill/>
              <a:ln w="9525">
                <a:noFill/>
                <a:round/>
                <a:headEnd/>
                <a:tailEnd/>
              </a:ln>
              <a:effectLst/>
            </p:spPr>
            <p:txBody>
              <a:bodyPr lIns="90000" tIns="46800" rIns="90000" bIns="46800">
                <a:spAutoFit/>
              </a:bodyPr>
              <a:lstStyle/>
              <a:p>
                <a:pPr algn="ct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dirty="0">
                    <a:solidFill>
                      <a:srgbClr val="101000"/>
                    </a:solidFill>
                    <a:latin typeface="Arial" charset="0"/>
                  </a:rPr>
                  <a:t>Summary of important identified risks, important potential risks and missing information           </a:t>
                </a:r>
                <a:endParaRPr lang="en-US" sz="1400" b="1" dirty="0">
                  <a:solidFill>
                    <a:srgbClr val="101000"/>
                  </a:solidFill>
                  <a:latin typeface="Arial" charset="0"/>
                </a:endParaRPr>
              </a:p>
            </p:txBody>
          </p:sp>
        </p:grpSp>
      </p:grpSp>
      <p:grpSp>
        <p:nvGrpSpPr>
          <p:cNvPr id="4" name="Group 7"/>
          <p:cNvGrpSpPr>
            <a:grpSpLocks/>
          </p:cNvGrpSpPr>
          <p:nvPr/>
        </p:nvGrpSpPr>
        <p:grpSpPr bwMode="auto">
          <a:xfrm>
            <a:off x="1524000" y="3232454"/>
            <a:ext cx="6248400" cy="1127298"/>
            <a:chOff x="1526" y="1990"/>
            <a:chExt cx="3431" cy="694"/>
          </a:xfrm>
        </p:grpSpPr>
        <p:sp>
          <p:nvSpPr>
            <p:cNvPr id="20488" name="Oval 8"/>
            <p:cNvSpPr>
              <a:spLocks noChangeArrowheads="1"/>
            </p:cNvSpPr>
            <p:nvPr/>
          </p:nvSpPr>
          <p:spPr bwMode="auto">
            <a:xfrm>
              <a:off x="1526" y="1990"/>
              <a:ext cx="3431" cy="683"/>
            </a:xfrm>
            <a:prstGeom prst="ellipse">
              <a:avLst/>
            </a:prstGeom>
            <a:solidFill>
              <a:srgbClr val="FFFF99"/>
            </a:solidFill>
            <a:ln w="9360">
              <a:solidFill>
                <a:srgbClr val="3333CC"/>
              </a:solidFill>
              <a:miter lim="800000"/>
              <a:headEnd/>
              <a:tailEnd/>
            </a:ln>
            <a:effectLst/>
          </p:spPr>
          <p:txBody>
            <a:bodyPr wrap="none" anchor="ctr"/>
            <a:lstStyle/>
            <a:p>
              <a:endParaRPr lang="en-US"/>
            </a:p>
          </p:txBody>
        </p:sp>
        <p:sp>
          <p:nvSpPr>
            <p:cNvPr id="20489" name="Text Box 9"/>
            <p:cNvSpPr txBox="1">
              <a:spLocks noChangeArrowheads="1"/>
            </p:cNvSpPr>
            <p:nvPr/>
          </p:nvSpPr>
          <p:spPr bwMode="auto">
            <a:xfrm>
              <a:off x="2452" y="2015"/>
              <a:ext cx="1761" cy="210"/>
            </a:xfrm>
            <a:prstGeom prst="rect">
              <a:avLst/>
            </a:prstGeom>
            <a:noFill/>
            <a:ln w="9525">
              <a:noFill/>
              <a:round/>
              <a:headEnd/>
              <a:tailEnd/>
            </a:ln>
            <a:effectLst/>
          </p:spPr>
          <p:txBody>
            <a:bodyPr wrap="none" lIns="90000" tIns="46800" rIns="90000" bIns="46800">
              <a:spAutoFit/>
            </a:bodyPr>
            <a:lstStyle/>
            <a:p>
              <a:pPr algn="ct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a:solidFill>
                    <a:srgbClr val="101000"/>
                  </a:solidFill>
                  <a:latin typeface="Arial" charset="0"/>
                </a:rPr>
                <a:t>Pharmacovigilance Plan</a:t>
              </a:r>
            </a:p>
          </p:txBody>
        </p:sp>
        <p:sp>
          <p:nvSpPr>
            <p:cNvPr id="20490" name="Text Box 10"/>
            <p:cNvSpPr txBox="1">
              <a:spLocks noChangeArrowheads="1"/>
            </p:cNvSpPr>
            <p:nvPr/>
          </p:nvSpPr>
          <p:spPr bwMode="auto">
            <a:xfrm>
              <a:off x="1764" y="2223"/>
              <a:ext cx="2955" cy="461"/>
            </a:xfrm>
            <a:prstGeom prst="rect">
              <a:avLst/>
            </a:prstGeom>
            <a:noFill/>
            <a:ln w="9525">
              <a:noFill/>
              <a:round/>
              <a:headEnd/>
              <a:tailEnd/>
            </a:ln>
            <a:effectLst/>
          </p:spPr>
          <p:txBody>
            <a:bodyPr lIns="90000" tIns="46800" rIns="90000" bIns="46800">
              <a:spAutoFit/>
            </a:bodyPr>
            <a:lstStyle/>
            <a:p>
              <a:pPr algn="ct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dirty="0">
                  <a:solidFill>
                    <a:srgbClr val="101000"/>
                  </a:solidFill>
                  <a:latin typeface="Arial" charset="0"/>
                </a:rPr>
                <a:t>Based on safety specification;  Routine PV practices and action plan to investigate specific safety concerns       </a:t>
              </a:r>
              <a:endParaRPr lang="en-US" sz="1400" b="1" dirty="0">
                <a:solidFill>
                  <a:srgbClr val="101000"/>
                </a:solidFill>
                <a:latin typeface="Arial" charset="0"/>
              </a:endParaRPr>
            </a:p>
          </p:txBody>
        </p:sp>
      </p:grpSp>
      <p:grpSp>
        <p:nvGrpSpPr>
          <p:cNvPr id="5" name="Group 11"/>
          <p:cNvGrpSpPr>
            <a:grpSpLocks/>
          </p:cNvGrpSpPr>
          <p:nvPr/>
        </p:nvGrpSpPr>
        <p:grpSpPr bwMode="auto">
          <a:xfrm>
            <a:off x="533400" y="4267200"/>
            <a:ext cx="8077200" cy="1965462"/>
            <a:chOff x="1404" y="2730"/>
            <a:chExt cx="3675" cy="1210"/>
          </a:xfrm>
        </p:grpSpPr>
        <p:sp>
          <p:nvSpPr>
            <p:cNvPr id="20492" name="AutoShape 12"/>
            <p:cNvSpPr>
              <a:spLocks noChangeArrowheads="1"/>
            </p:cNvSpPr>
            <p:nvPr/>
          </p:nvSpPr>
          <p:spPr bwMode="auto">
            <a:xfrm rot="16200000">
              <a:off x="2636" y="1498"/>
              <a:ext cx="1210" cy="3675"/>
            </a:xfrm>
            <a:prstGeom prst="moon">
              <a:avLst>
                <a:gd name="adj" fmla="val 87060"/>
              </a:avLst>
            </a:prstGeom>
            <a:solidFill>
              <a:srgbClr val="FFCC66"/>
            </a:solidFill>
            <a:ln w="9360">
              <a:solidFill>
                <a:srgbClr val="3333CC"/>
              </a:solidFill>
              <a:miter lim="800000"/>
              <a:headEnd/>
              <a:tailEnd/>
            </a:ln>
            <a:effectLst/>
          </p:spPr>
          <p:txBody>
            <a:bodyPr wrap="none" anchor="ctr"/>
            <a:lstStyle/>
            <a:p>
              <a:endParaRPr lang="en-US"/>
            </a:p>
          </p:txBody>
        </p:sp>
        <p:grpSp>
          <p:nvGrpSpPr>
            <p:cNvPr id="6" name="Group 13"/>
            <p:cNvGrpSpPr>
              <a:grpSpLocks/>
            </p:cNvGrpSpPr>
            <p:nvPr/>
          </p:nvGrpSpPr>
          <p:grpSpPr bwMode="auto">
            <a:xfrm>
              <a:off x="1975" y="3007"/>
              <a:ext cx="2533" cy="663"/>
              <a:chOff x="1975" y="3007"/>
              <a:chExt cx="2533" cy="663"/>
            </a:xfrm>
          </p:grpSpPr>
          <p:sp>
            <p:nvSpPr>
              <p:cNvPr id="20494" name="Text Box 14"/>
              <p:cNvSpPr txBox="1">
                <a:spLocks noChangeArrowheads="1"/>
              </p:cNvSpPr>
              <p:nvPr/>
            </p:nvSpPr>
            <p:spPr bwMode="auto">
              <a:xfrm>
                <a:off x="2646" y="3007"/>
                <a:ext cx="1329" cy="210"/>
              </a:xfrm>
              <a:prstGeom prst="rect">
                <a:avLst/>
              </a:prstGeom>
              <a:noFill/>
              <a:ln w="9525">
                <a:noFill/>
                <a:round/>
                <a:headEnd/>
                <a:tailEnd/>
              </a:ln>
              <a:effectLst/>
            </p:spPr>
            <p:txBody>
              <a:bodyPr wrap="none" lIns="90000" tIns="46800" rIns="90000" bIns="46800">
                <a:spAutoFit/>
              </a:bodyPr>
              <a:lstStyle/>
              <a:p>
                <a:pPr algn="ct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a:solidFill>
                      <a:srgbClr val="101000"/>
                    </a:solidFill>
                    <a:latin typeface="Arial" charset="0"/>
                  </a:rPr>
                  <a:t>Risk Minimization</a:t>
                </a:r>
              </a:p>
            </p:txBody>
          </p:sp>
          <p:sp>
            <p:nvSpPr>
              <p:cNvPr id="20495" name="Text Box 15"/>
              <p:cNvSpPr txBox="1">
                <a:spLocks noChangeArrowheads="1"/>
              </p:cNvSpPr>
              <p:nvPr/>
            </p:nvSpPr>
            <p:spPr bwMode="auto">
              <a:xfrm>
                <a:off x="1975" y="3209"/>
                <a:ext cx="2533" cy="461"/>
              </a:xfrm>
              <a:prstGeom prst="rect">
                <a:avLst/>
              </a:prstGeom>
              <a:noFill/>
              <a:ln w="9525">
                <a:noFill/>
                <a:round/>
                <a:headEnd/>
                <a:tailEnd/>
              </a:ln>
              <a:effectLst/>
            </p:spPr>
            <p:txBody>
              <a:bodyPr lIns="90000" tIns="46800" rIns="90000" bIns="46800">
                <a:spAutoFit/>
              </a:bodyPr>
              <a:lstStyle/>
              <a:p>
                <a:pPr algn="ct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101000"/>
                    </a:solidFill>
                    <a:latin typeface="Arial" charset="0"/>
                  </a:rPr>
                  <a:t>Activities to be taken to  minimize the impact of specific safety concerns on the benefit-risk balance</a:t>
                </a:r>
              </a:p>
            </p:txBody>
          </p:sp>
        </p:grpSp>
      </p:grpSp>
      <p:sp>
        <p:nvSpPr>
          <p:cNvPr id="20496" name="Text Box 16"/>
          <p:cNvSpPr txBox="1">
            <a:spLocks noChangeArrowheads="1"/>
          </p:cNvSpPr>
          <p:nvPr/>
        </p:nvSpPr>
        <p:spPr bwMode="auto">
          <a:xfrm>
            <a:off x="2514600" y="1295400"/>
            <a:ext cx="3886200" cy="463846"/>
          </a:xfrm>
          <a:prstGeom prst="rect">
            <a:avLst/>
          </a:prstGeom>
          <a:noFill/>
          <a:ln w="9525">
            <a:noFill/>
            <a:round/>
            <a:headEnd/>
            <a:tailEnd/>
          </a:ln>
          <a:effectLst/>
        </p:spPr>
        <p:txBody>
          <a:bodyPr wrap="square" lIns="90000" tIns="46800" rIns="90000" bIns="46800">
            <a:spAutoFit/>
          </a:bodyPr>
          <a:lstStyle/>
          <a:p>
            <a:pPr algn="ct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101000"/>
                </a:solidFill>
                <a:latin typeface="Arial" charset="0"/>
              </a:rPr>
              <a:t>    </a:t>
            </a:r>
            <a:r>
              <a:rPr lang="en-US" sz="2400" b="1" dirty="0" smtClean="0">
                <a:solidFill>
                  <a:srgbClr val="101000"/>
                </a:solidFill>
                <a:latin typeface="Arial" charset="0"/>
              </a:rPr>
              <a:t>Risk </a:t>
            </a:r>
            <a:r>
              <a:rPr lang="en-US" sz="2400" b="1" dirty="0">
                <a:solidFill>
                  <a:srgbClr val="101000"/>
                </a:solidFill>
                <a:latin typeface="Arial" charset="0"/>
              </a:rPr>
              <a:t>Management Plan</a:t>
            </a:r>
          </a:p>
        </p:txBody>
      </p:sp>
      <p:sp>
        <p:nvSpPr>
          <p:cNvPr id="20497" name="Text Box 17"/>
          <p:cNvSpPr txBox="1">
            <a:spLocks noChangeArrowheads="1"/>
          </p:cNvSpPr>
          <p:nvPr/>
        </p:nvSpPr>
        <p:spPr bwMode="auto">
          <a:xfrm>
            <a:off x="0" y="381000"/>
            <a:ext cx="8970961" cy="525401"/>
          </a:xfrm>
          <a:prstGeom prst="rect">
            <a:avLst/>
          </a:prstGeom>
          <a:noFill/>
          <a:ln w="9525">
            <a:noFill/>
            <a:round/>
            <a:headEnd/>
            <a:tailEnd/>
          </a:ln>
          <a:effectLst/>
        </p:spPr>
        <p:txBody>
          <a:bodyPr wrap="square" lIns="90000" tIns="46800" rIns="90000" bIns="46800">
            <a:spAutoFit/>
          </a:bodyPr>
          <a:lstStyle/>
          <a:p>
            <a:pPr algn="ct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solidFill>
                  <a:schemeClr val="bg1"/>
                </a:solidFill>
                <a:latin typeface="Arial" charset="0"/>
              </a:rPr>
              <a:t> Basic Components of a Risk Management Plan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152400"/>
            <a:ext cx="8686800" cy="609600"/>
          </a:xfrm>
        </p:spPr>
        <p:txBody>
          <a:bodyPr anchor="ctr">
            <a:noAutofit/>
          </a:bodyPr>
          <a:lstStyle/>
          <a:p>
            <a:pPr algn="ctr">
              <a:lnSpc>
                <a:spcPct val="200000"/>
              </a:lnSpc>
            </a:pPr>
            <a:r>
              <a:rPr lang="en-US" b="1" dirty="0" smtClean="0"/>
              <a:t> </a:t>
            </a:r>
            <a:br>
              <a:rPr lang="en-US" b="1" dirty="0" smtClean="0"/>
            </a:br>
            <a:r>
              <a:rPr lang="en-GB" b="1" dirty="0" smtClean="0"/>
              <a:t>RMP Structure &amp; Sections</a:t>
            </a:r>
            <a:r>
              <a:rPr lang="en-US" dirty="0" smtClean="0"/>
              <a:t/>
            </a:r>
            <a:br>
              <a:rPr lang="en-US" dirty="0" smtClean="0"/>
            </a:br>
            <a:endParaRPr lang="ru-RU" b="1" dirty="0"/>
          </a:p>
        </p:txBody>
      </p:sp>
      <p:sp>
        <p:nvSpPr>
          <p:cNvPr id="4" name="Rectangle 3"/>
          <p:cNvSpPr/>
          <p:nvPr/>
        </p:nvSpPr>
        <p:spPr>
          <a:xfrm>
            <a:off x="228600" y="1295400"/>
            <a:ext cx="1524000" cy="533400"/>
          </a:xfrm>
          <a:prstGeom prst="rect">
            <a:avLst/>
          </a:prstGeom>
          <a:solidFill>
            <a:schemeClr val="accent5">
              <a:lumMod val="60000"/>
              <a:lumOff val="40000"/>
            </a:schemeClr>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chemeClr val="accent4">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Part I</a:t>
            </a:r>
            <a:endParaRPr lang="en-US" sz="2400" dirty="0">
              <a:solidFill>
                <a:schemeClr val="tx1"/>
              </a:solidFill>
            </a:endParaRPr>
          </a:p>
        </p:txBody>
      </p:sp>
      <p:sp>
        <p:nvSpPr>
          <p:cNvPr id="5" name="Rectangle 4"/>
          <p:cNvSpPr/>
          <p:nvPr/>
        </p:nvSpPr>
        <p:spPr>
          <a:xfrm>
            <a:off x="228600" y="1981200"/>
            <a:ext cx="1524000" cy="533400"/>
          </a:xfrm>
          <a:prstGeom prst="rect">
            <a:avLst/>
          </a:prstGeom>
          <a:solidFill>
            <a:schemeClr val="accent5">
              <a:lumMod val="60000"/>
              <a:lumOff val="40000"/>
            </a:schemeClr>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chemeClr val="accent4">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Part II</a:t>
            </a:r>
            <a:endParaRPr lang="en-US" sz="2400" dirty="0">
              <a:solidFill>
                <a:schemeClr val="tx1"/>
              </a:solidFill>
            </a:endParaRPr>
          </a:p>
        </p:txBody>
      </p:sp>
      <p:sp>
        <p:nvSpPr>
          <p:cNvPr id="6" name="Rectangle 5"/>
          <p:cNvSpPr/>
          <p:nvPr/>
        </p:nvSpPr>
        <p:spPr>
          <a:xfrm>
            <a:off x="228600" y="2667000"/>
            <a:ext cx="1524000" cy="533400"/>
          </a:xfrm>
          <a:prstGeom prst="rect">
            <a:avLst/>
          </a:prstGeom>
          <a:solidFill>
            <a:schemeClr val="accent5">
              <a:lumMod val="60000"/>
              <a:lumOff val="40000"/>
            </a:schemeClr>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chemeClr val="accent4">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Part III</a:t>
            </a:r>
            <a:endParaRPr lang="en-US" sz="2400" dirty="0">
              <a:solidFill>
                <a:schemeClr val="tx1"/>
              </a:solidFill>
            </a:endParaRPr>
          </a:p>
        </p:txBody>
      </p:sp>
      <p:sp>
        <p:nvSpPr>
          <p:cNvPr id="8" name="Rectangle 7"/>
          <p:cNvSpPr/>
          <p:nvPr/>
        </p:nvSpPr>
        <p:spPr>
          <a:xfrm>
            <a:off x="228600" y="3352800"/>
            <a:ext cx="1524000" cy="533400"/>
          </a:xfrm>
          <a:prstGeom prst="rect">
            <a:avLst/>
          </a:prstGeom>
          <a:solidFill>
            <a:schemeClr val="accent5">
              <a:lumMod val="60000"/>
              <a:lumOff val="40000"/>
            </a:schemeClr>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chemeClr val="accent4">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Part IV</a:t>
            </a:r>
            <a:endParaRPr lang="en-US" sz="2400" dirty="0">
              <a:solidFill>
                <a:schemeClr val="tx1"/>
              </a:solidFill>
            </a:endParaRPr>
          </a:p>
        </p:txBody>
      </p:sp>
      <p:sp>
        <p:nvSpPr>
          <p:cNvPr id="9" name="Rectangle 8"/>
          <p:cNvSpPr/>
          <p:nvPr/>
        </p:nvSpPr>
        <p:spPr>
          <a:xfrm>
            <a:off x="228600" y="4724400"/>
            <a:ext cx="1524000" cy="533400"/>
          </a:xfrm>
          <a:prstGeom prst="rect">
            <a:avLst/>
          </a:prstGeom>
          <a:solidFill>
            <a:schemeClr val="accent5">
              <a:lumMod val="60000"/>
              <a:lumOff val="40000"/>
            </a:schemeClr>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chemeClr val="accent4">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Part VI</a:t>
            </a:r>
            <a:endParaRPr lang="en-US" sz="2400" dirty="0">
              <a:solidFill>
                <a:schemeClr val="tx1"/>
              </a:solidFill>
            </a:endParaRPr>
          </a:p>
        </p:txBody>
      </p:sp>
      <p:sp>
        <p:nvSpPr>
          <p:cNvPr id="10" name="Rectangle 9"/>
          <p:cNvSpPr/>
          <p:nvPr/>
        </p:nvSpPr>
        <p:spPr>
          <a:xfrm>
            <a:off x="228600" y="4038600"/>
            <a:ext cx="1524000" cy="533400"/>
          </a:xfrm>
          <a:prstGeom prst="rect">
            <a:avLst/>
          </a:prstGeom>
          <a:solidFill>
            <a:schemeClr val="accent5">
              <a:lumMod val="60000"/>
              <a:lumOff val="40000"/>
            </a:schemeClr>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chemeClr val="accent4">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Part V</a:t>
            </a:r>
            <a:endParaRPr lang="en-US" sz="2400" dirty="0">
              <a:solidFill>
                <a:schemeClr val="tx1"/>
              </a:solidFill>
            </a:endParaRPr>
          </a:p>
        </p:txBody>
      </p:sp>
      <p:sp>
        <p:nvSpPr>
          <p:cNvPr id="11" name="Rectangle 10"/>
          <p:cNvSpPr/>
          <p:nvPr/>
        </p:nvSpPr>
        <p:spPr>
          <a:xfrm>
            <a:off x="2286000" y="1295400"/>
            <a:ext cx="2362200" cy="533400"/>
          </a:xfrm>
          <a:prstGeom prst="rect">
            <a:avLst/>
          </a:prstGeom>
          <a:solidFill>
            <a:srgbClr val="DCC5E8"/>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Product Overview</a:t>
            </a:r>
            <a:endParaRPr lang="en-US" sz="1200" b="1" dirty="0">
              <a:solidFill>
                <a:schemeClr val="tx1"/>
              </a:solidFill>
            </a:endParaRPr>
          </a:p>
        </p:txBody>
      </p:sp>
      <p:sp>
        <p:nvSpPr>
          <p:cNvPr id="14" name="Rectangle 13"/>
          <p:cNvSpPr/>
          <p:nvPr/>
        </p:nvSpPr>
        <p:spPr>
          <a:xfrm>
            <a:off x="4953000" y="2819400"/>
            <a:ext cx="4191000" cy="304800"/>
          </a:xfrm>
          <a:prstGeom prst="rect">
            <a:avLst/>
          </a:prstGeom>
          <a:solidFill>
            <a:srgbClr val="FDE97F"/>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effectLst>
                  <a:outerShdw blurRad="38100" dist="38100" dir="2700000" algn="tl">
                    <a:srgbClr val="000000">
                      <a:alpha val="43137"/>
                    </a:srgbClr>
                  </a:outerShdw>
                </a:effectLst>
              </a:rPr>
              <a:t>Module SII Non-clinical part of the safety specification</a:t>
            </a:r>
          </a:p>
        </p:txBody>
      </p:sp>
      <p:sp>
        <p:nvSpPr>
          <p:cNvPr id="19" name="Rectangle 18"/>
          <p:cNvSpPr/>
          <p:nvPr/>
        </p:nvSpPr>
        <p:spPr>
          <a:xfrm>
            <a:off x="228600" y="5410200"/>
            <a:ext cx="1524000" cy="533400"/>
          </a:xfrm>
          <a:prstGeom prst="rect">
            <a:avLst/>
          </a:prstGeom>
          <a:solidFill>
            <a:schemeClr val="accent5">
              <a:lumMod val="60000"/>
              <a:lumOff val="40000"/>
            </a:schemeClr>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chemeClr val="accent4">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Part VII</a:t>
            </a:r>
            <a:endParaRPr lang="en-US" sz="2400" dirty="0">
              <a:solidFill>
                <a:schemeClr val="tx1"/>
              </a:solidFill>
            </a:endParaRPr>
          </a:p>
        </p:txBody>
      </p:sp>
      <p:sp>
        <p:nvSpPr>
          <p:cNvPr id="20" name="Rectangle 19"/>
          <p:cNvSpPr/>
          <p:nvPr/>
        </p:nvSpPr>
        <p:spPr>
          <a:xfrm>
            <a:off x="2286000" y="1981200"/>
            <a:ext cx="2362200" cy="533400"/>
          </a:xfrm>
          <a:prstGeom prst="rect">
            <a:avLst/>
          </a:prstGeom>
          <a:solidFill>
            <a:srgbClr val="DCC5E8"/>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Safety Specifications</a:t>
            </a:r>
            <a:endParaRPr lang="en-US" sz="1200" b="1" dirty="0">
              <a:solidFill>
                <a:schemeClr val="tx1"/>
              </a:solidFill>
            </a:endParaRPr>
          </a:p>
        </p:txBody>
      </p:sp>
      <p:sp>
        <p:nvSpPr>
          <p:cNvPr id="22" name="Rectangle 21"/>
          <p:cNvSpPr/>
          <p:nvPr/>
        </p:nvSpPr>
        <p:spPr>
          <a:xfrm>
            <a:off x="2286000" y="2667000"/>
            <a:ext cx="2362200" cy="533400"/>
          </a:xfrm>
          <a:prstGeom prst="rect">
            <a:avLst/>
          </a:prstGeom>
          <a:solidFill>
            <a:srgbClr val="DCC5E8"/>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Pharmacovigilance Plan</a:t>
            </a:r>
          </a:p>
        </p:txBody>
      </p:sp>
      <p:sp>
        <p:nvSpPr>
          <p:cNvPr id="23" name="Rectangle 22"/>
          <p:cNvSpPr/>
          <p:nvPr/>
        </p:nvSpPr>
        <p:spPr>
          <a:xfrm>
            <a:off x="2286000" y="3352800"/>
            <a:ext cx="2362200" cy="533400"/>
          </a:xfrm>
          <a:prstGeom prst="rect">
            <a:avLst/>
          </a:prstGeom>
          <a:solidFill>
            <a:srgbClr val="DCC5E8"/>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Plan for post-authorisation efficacy studies</a:t>
            </a:r>
          </a:p>
        </p:txBody>
      </p:sp>
      <p:sp>
        <p:nvSpPr>
          <p:cNvPr id="24" name="Rectangle 23"/>
          <p:cNvSpPr/>
          <p:nvPr/>
        </p:nvSpPr>
        <p:spPr>
          <a:xfrm>
            <a:off x="2286000" y="4038600"/>
            <a:ext cx="2362200" cy="533400"/>
          </a:xfrm>
          <a:prstGeom prst="rect">
            <a:avLst/>
          </a:prstGeom>
          <a:solidFill>
            <a:srgbClr val="DCC5E8"/>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Risk minimisation measures</a:t>
            </a:r>
          </a:p>
        </p:txBody>
      </p:sp>
      <p:sp>
        <p:nvSpPr>
          <p:cNvPr id="25" name="Rectangle 24"/>
          <p:cNvSpPr/>
          <p:nvPr/>
        </p:nvSpPr>
        <p:spPr>
          <a:xfrm>
            <a:off x="2286000" y="4724400"/>
            <a:ext cx="2362200" cy="533400"/>
          </a:xfrm>
          <a:prstGeom prst="rect">
            <a:avLst/>
          </a:prstGeom>
          <a:solidFill>
            <a:srgbClr val="DCC5E8"/>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Summary of the risk management plan</a:t>
            </a:r>
          </a:p>
        </p:txBody>
      </p:sp>
      <p:sp>
        <p:nvSpPr>
          <p:cNvPr id="26" name="Rectangle 25"/>
          <p:cNvSpPr/>
          <p:nvPr/>
        </p:nvSpPr>
        <p:spPr>
          <a:xfrm>
            <a:off x="2286000" y="5410200"/>
            <a:ext cx="2362200" cy="533400"/>
          </a:xfrm>
          <a:prstGeom prst="rect">
            <a:avLst/>
          </a:prstGeom>
          <a:solidFill>
            <a:srgbClr val="DCC5E8"/>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Annexes</a:t>
            </a:r>
          </a:p>
        </p:txBody>
      </p:sp>
      <p:sp>
        <p:nvSpPr>
          <p:cNvPr id="30" name="Rectangle 29"/>
          <p:cNvSpPr/>
          <p:nvPr/>
        </p:nvSpPr>
        <p:spPr>
          <a:xfrm>
            <a:off x="4953000" y="3200400"/>
            <a:ext cx="4191000" cy="304800"/>
          </a:xfrm>
          <a:prstGeom prst="rect">
            <a:avLst/>
          </a:prstGeom>
          <a:solidFill>
            <a:srgbClr val="FDE97F"/>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effectLst>
                  <a:outerShdw blurRad="38100" dist="38100" dir="2700000" algn="tl">
                    <a:srgbClr val="000000">
                      <a:alpha val="43137"/>
                    </a:srgbClr>
                  </a:outerShdw>
                </a:effectLst>
              </a:rPr>
              <a:t>Module SIII Clinical trial exposure</a:t>
            </a:r>
          </a:p>
        </p:txBody>
      </p:sp>
      <p:sp>
        <p:nvSpPr>
          <p:cNvPr id="31" name="Rectangle 30"/>
          <p:cNvSpPr/>
          <p:nvPr/>
        </p:nvSpPr>
        <p:spPr>
          <a:xfrm>
            <a:off x="4953000" y="3581400"/>
            <a:ext cx="4191000" cy="304800"/>
          </a:xfrm>
          <a:prstGeom prst="rect">
            <a:avLst/>
          </a:prstGeom>
          <a:solidFill>
            <a:srgbClr val="FDE97F"/>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effectLst>
                  <a:outerShdw blurRad="38100" dist="38100" dir="2700000" algn="tl">
                    <a:srgbClr val="000000">
                      <a:alpha val="43137"/>
                    </a:srgbClr>
                  </a:outerShdw>
                </a:effectLst>
              </a:rPr>
              <a:t>Module SIV Populations not studied in clinical trials</a:t>
            </a:r>
          </a:p>
        </p:txBody>
      </p:sp>
      <p:sp>
        <p:nvSpPr>
          <p:cNvPr id="32" name="Rectangle 31"/>
          <p:cNvSpPr/>
          <p:nvPr/>
        </p:nvSpPr>
        <p:spPr>
          <a:xfrm>
            <a:off x="4953000" y="3962400"/>
            <a:ext cx="4191000" cy="304800"/>
          </a:xfrm>
          <a:prstGeom prst="rect">
            <a:avLst/>
          </a:prstGeom>
          <a:solidFill>
            <a:srgbClr val="FDE97F"/>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effectLst>
                  <a:outerShdw blurRad="38100" dist="38100" dir="2700000" algn="tl">
                    <a:srgbClr val="000000">
                      <a:alpha val="43137"/>
                    </a:srgbClr>
                  </a:outerShdw>
                </a:effectLst>
              </a:rPr>
              <a:t>Module SV Post-authorisation experience</a:t>
            </a:r>
          </a:p>
        </p:txBody>
      </p:sp>
      <p:sp>
        <p:nvSpPr>
          <p:cNvPr id="33" name="Rectangle 32"/>
          <p:cNvSpPr/>
          <p:nvPr/>
        </p:nvSpPr>
        <p:spPr>
          <a:xfrm>
            <a:off x="4953000" y="4343400"/>
            <a:ext cx="4191000" cy="304800"/>
          </a:xfrm>
          <a:prstGeom prst="rect">
            <a:avLst/>
          </a:prstGeom>
          <a:solidFill>
            <a:srgbClr val="FDE97F"/>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effectLst>
                  <a:outerShdw blurRad="38100" dist="38100" dir="2700000" algn="tl">
                    <a:srgbClr val="000000">
                      <a:alpha val="43137"/>
                    </a:srgbClr>
                  </a:outerShdw>
                </a:effectLst>
              </a:rPr>
              <a:t>Module SVI Additional EU requirements for the safety specification</a:t>
            </a:r>
          </a:p>
        </p:txBody>
      </p:sp>
      <p:sp>
        <p:nvSpPr>
          <p:cNvPr id="34" name="Rectangle 33"/>
          <p:cNvSpPr/>
          <p:nvPr/>
        </p:nvSpPr>
        <p:spPr>
          <a:xfrm>
            <a:off x="4953000" y="2438400"/>
            <a:ext cx="4191000" cy="304800"/>
          </a:xfrm>
          <a:prstGeom prst="rect">
            <a:avLst/>
          </a:prstGeom>
          <a:solidFill>
            <a:srgbClr val="FDE97F"/>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effectLst>
                  <a:outerShdw blurRad="38100" dist="38100" dir="2700000" algn="tl">
                    <a:srgbClr val="000000">
                      <a:alpha val="43137"/>
                    </a:srgbClr>
                  </a:outerShdw>
                </a:effectLst>
              </a:rPr>
              <a:t>Module SI Epidemiology of the indication(s) and target population(s)</a:t>
            </a:r>
          </a:p>
        </p:txBody>
      </p:sp>
      <p:sp>
        <p:nvSpPr>
          <p:cNvPr id="35" name="Rectangle 34"/>
          <p:cNvSpPr/>
          <p:nvPr/>
        </p:nvSpPr>
        <p:spPr>
          <a:xfrm>
            <a:off x="4953000" y="4724400"/>
            <a:ext cx="4191000" cy="304800"/>
          </a:xfrm>
          <a:prstGeom prst="rect">
            <a:avLst/>
          </a:prstGeom>
          <a:solidFill>
            <a:srgbClr val="FDE97F"/>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effectLst>
                  <a:outerShdw blurRad="38100" dist="38100" dir="2700000" algn="tl">
                    <a:srgbClr val="000000">
                      <a:alpha val="43137"/>
                    </a:srgbClr>
                  </a:outerShdw>
                </a:effectLst>
              </a:rPr>
              <a:t>Module SVII Identified and potential risks</a:t>
            </a:r>
          </a:p>
        </p:txBody>
      </p:sp>
      <p:sp>
        <p:nvSpPr>
          <p:cNvPr id="36" name="Rectangle 35"/>
          <p:cNvSpPr/>
          <p:nvPr/>
        </p:nvSpPr>
        <p:spPr>
          <a:xfrm>
            <a:off x="4953000" y="5105400"/>
            <a:ext cx="4191000" cy="304800"/>
          </a:xfrm>
          <a:prstGeom prst="rect">
            <a:avLst/>
          </a:prstGeom>
          <a:solidFill>
            <a:srgbClr val="FDE97F"/>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effectLst>
                  <a:outerShdw blurRad="38100" dist="38100" dir="2700000" algn="tl">
                    <a:srgbClr val="000000">
                      <a:alpha val="43137"/>
                    </a:srgbClr>
                  </a:outerShdw>
                </a:effectLst>
              </a:rPr>
              <a:t>Module SVIII Summary of the safety concerns</a:t>
            </a:r>
            <a:endParaRPr lang="en-US" sz="1000" dirty="0">
              <a:solidFill>
                <a:schemeClr val="tx1"/>
              </a:solidFill>
              <a:effectLst>
                <a:outerShdw blurRad="38100" dist="38100" dir="2700000" algn="tl">
                  <a:srgbClr val="000000">
                    <a:alpha val="43137"/>
                  </a:srgbClr>
                </a:outerShdw>
              </a:effectLst>
            </a:endParaRPr>
          </a:p>
        </p:txBody>
      </p:sp>
      <p:cxnSp>
        <p:nvCxnSpPr>
          <p:cNvPr id="39" name="Straight Connector 38"/>
          <p:cNvCxnSpPr/>
          <p:nvPr/>
        </p:nvCxnSpPr>
        <p:spPr>
          <a:xfrm>
            <a:off x="4648200" y="2057400"/>
            <a:ext cx="2362200" cy="1588"/>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6858794" y="2209006"/>
            <a:ext cx="304800" cy="1588"/>
          </a:xfrm>
          <a:prstGeom prst="line">
            <a:avLst/>
          </a:prstGeom>
          <a:ln w="63500">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828800" y="1600200"/>
            <a:ext cx="457200" cy="1588"/>
          </a:xfrm>
          <a:prstGeom prst="line">
            <a:avLst/>
          </a:prstGeom>
          <a:ln w="38100">
            <a:headEnd type="oval"/>
            <a:tailEnd type="arrow"/>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828800" y="2209800"/>
            <a:ext cx="457200" cy="1588"/>
          </a:xfrm>
          <a:prstGeom prst="line">
            <a:avLst/>
          </a:prstGeom>
          <a:ln w="38100">
            <a:headEnd type="ova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828800" y="2971800"/>
            <a:ext cx="457200" cy="1588"/>
          </a:xfrm>
          <a:prstGeom prst="line">
            <a:avLst/>
          </a:prstGeom>
          <a:ln w="38100">
            <a:headEnd type="oval"/>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828800" y="3657600"/>
            <a:ext cx="457200" cy="1588"/>
          </a:xfrm>
          <a:prstGeom prst="line">
            <a:avLst/>
          </a:prstGeom>
          <a:ln w="38100">
            <a:headEnd type="ova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828800" y="4267200"/>
            <a:ext cx="457200" cy="1588"/>
          </a:xfrm>
          <a:prstGeom prst="line">
            <a:avLst/>
          </a:prstGeom>
          <a:ln w="38100">
            <a:headEnd type="ova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828800" y="5029200"/>
            <a:ext cx="457200" cy="1588"/>
          </a:xfrm>
          <a:prstGeom prst="line">
            <a:avLst/>
          </a:prstGeom>
          <a:ln w="38100">
            <a:headEnd type="ova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828800" y="5638800"/>
            <a:ext cx="457200" cy="1588"/>
          </a:xfrm>
          <a:prstGeom prst="line">
            <a:avLst/>
          </a:prstGeom>
          <a:ln w="38100">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ss1.jpg"/>
          <p:cNvPicPr>
            <a:picLocks noChangeAspect="1"/>
          </p:cNvPicPr>
          <p:nvPr/>
        </p:nvPicPr>
        <p:blipFill>
          <a:blip r:embed="rId3" cstate="print"/>
          <a:stretch>
            <a:fillRect/>
          </a:stretch>
        </p:blipFill>
        <p:spPr>
          <a:xfrm>
            <a:off x="228600" y="4953000"/>
            <a:ext cx="1447800" cy="1295400"/>
          </a:xfrm>
          <a:prstGeom prst="rect">
            <a:avLst/>
          </a:prstGeom>
        </p:spPr>
      </p:pic>
      <p:sp>
        <p:nvSpPr>
          <p:cNvPr id="2" name="Title 1"/>
          <p:cNvSpPr>
            <a:spLocks noGrp="1"/>
          </p:cNvSpPr>
          <p:nvPr>
            <p:ph type="title"/>
          </p:nvPr>
        </p:nvSpPr>
        <p:spPr>
          <a:xfrm>
            <a:off x="228600" y="331694"/>
            <a:ext cx="8763000" cy="487362"/>
          </a:xfrm>
        </p:spPr>
        <p:txBody>
          <a:bodyPr/>
          <a:lstStyle/>
          <a:p>
            <a:pPr algn="ctr"/>
            <a:r>
              <a:rPr lang="en-US" b="1" dirty="0" smtClean="0"/>
              <a:t>RMP Part V</a:t>
            </a:r>
            <a:endParaRPr lang="en-US" b="1" dirty="0"/>
          </a:p>
        </p:txBody>
      </p:sp>
      <p:sp>
        <p:nvSpPr>
          <p:cNvPr id="6" name="Rectangle 5"/>
          <p:cNvSpPr/>
          <p:nvPr/>
        </p:nvSpPr>
        <p:spPr>
          <a:xfrm>
            <a:off x="381000" y="1219200"/>
            <a:ext cx="8458200" cy="533400"/>
          </a:xfrm>
          <a:prstGeom prst="rect">
            <a:avLst/>
          </a:prstGeom>
          <a:solidFill>
            <a:srgbClr val="DCC5E8"/>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Risk minimisation measures </a:t>
            </a:r>
          </a:p>
        </p:txBody>
      </p:sp>
      <p:sp>
        <p:nvSpPr>
          <p:cNvPr id="36" name="Rectangle 35"/>
          <p:cNvSpPr/>
          <p:nvPr/>
        </p:nvSpPr>
        <p:spPr>
          <a:xfrm>
            <a:off x="381000" y="1905000"/>
            <a:ext cx="8458200" cy="2000548"/>
          </a:xfrm>
          <a:prstGeom prst="rect">
            <a:avLst/>
          </a:prstGeom>
          <a:solidFill>
            <a:srgbClr val="FDE97F">
              <a:alpha val="50000"/>
            </a:srgbClr>
          </a:solidFill>
          <a:ln w="63500">
            <a:solidFill>
              <a:schemeClr val="accent1">
                <a:shade val="95000"/>
                <a:satMod val="105000"/>
              </a:schemeClr>
            </a:solidFill>
            <a:prstDash val="sysDash"/>
          </a:ln>
        </p:spPr>
        <p:txBody>
          <a:bodyPr wrap="square" tIns="182880" bIns="182880">
            <a:spAutoFit/>
          </a:bodyPr>
          <a:lstStyle/>
          <a:p>
            <a:pPr marL="231775" indent="-231775">
              <a:spcBef>
                <a:spcPts val="600"/>
              </a:spcBef>
              <a:buFont typeface="Wingdings" pitchFamily="2" charset="2"/>
              <a:buChar char="v"/>
            </a:pPr>
            <a:r>
              <a:rPr lang="en-US" sz="1600" dirty="0" smtClean="0"/>
              <a:t>The risk minimisation plan or measure details the risk minimisation activities which will be taken to reduce the risks associated with an individual safety concern. </a:t>
            </a:r>
          </a:p>
          <a:p>
            <a:pPr marL="231775" indent="-231775">
              <a:spcBef>
                <a:spcPts val="600"/>
              </a:spcBef>
              <a:buFont typeface="Wingdings" pitchFamily="2" charset="2"/>
              <a:buChar char="v"/>
            </a:pPr>
            <a:r>
              <a:rPr lang="en-GB" sz="1600" dirty="0" smtClean="0"/>
              <a:t>In this part every safety concern identified in module SVIII “summary of the safety specification” should be addressed.  </a:t>
            </a:r>
          </a:p>
          <a:p>
            <a:pPr marL="231775" indent="-231775">
              <a:spcBef>
                <a:spcPts val="600"/>
              </a:spcBef>
              <a:buFont typeface="Wingdings" pitchFamily="2" charset="2"/>
              <a:buChar char="v"/>
            </a:pPr>
            <a:r>
              <a:rPr lang="en-GB" sz="1600" dirty="0" smtClean="0"/>
              <a:t>If no risk minimisation measures are proposed, then “none proposed” should be entered against the objective</a:t>
            </a:r>
          </a:p>
        </p:txBody>
      </p:sp>
      <p:sp>
        <p:nvSpPr>
          <p:cNvPr id="22" name="Cloud Callout 21"/>
          <p:cNvSpPr/>
          <p:nvPr/>
        </p:nvSpPr>
        <p:spPr>
          <a:xfrm>
            <a:off x="914400" y="4038600"/>
            <a:ext cx="1905000" cy="1143000"/>
          </a:xfrm>
          <a:prstGeom prst="cloudCallout">
            <a:avLst/>
          </a:prstGeom>
          <a:solidFill>
            <a:srgbClr val="D6492A"/>
          </a:solidFill>
          <a:ln w="95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Each Safety Concern</a:t>
            </a:r>
            <a:endParaRPr lang="en-US" sz="1200" b="1" dirty="0"/>
          </a:p>
        </p:txBody>
      </p:sp>
      <p:sp>
        <p:nvSpPr>
          <p:cNvPr id="28" name="Right Arrow 27"/>
          <p:cNvSpPr/>
          <p:nvPr/>
        </p:nvSpPr>
        <p:spPr>
          <a:xfrm>
            <a:off x="2057400" y="5029200"/>
            <a:ext cx="990600" cy="609600"/>
          </a:xfrm>
          <a:prstGeom prst="rightArrow">
            <a:avLst>
              <a:gd name="adj1" fmla="val 40050"/>
              <a:gd name="adj2" fmla="val 50000"/>
            </a:avLst>
          </a:prstGeom>
          <a:solidFill>
            <a:srgbClr val="F5F0C8"/>
          </a:solidFill>
          <a:ln w="9525">
            <a:noFill/>
          </a:ln>
          <a:effectLst>
            <a:outerShdw blurRad="107950" dist="12700" dir="5400000" algn="ctr">
              <a:srgbClr val="000000"/>
            </a:outerShdw>
          </a:effectLst>
          <a:scene3d>
            <a:camera prst="orthographicFront">
              <a:rot lat="0" lon="0" rev="0"/>
            </a:camera>
            <a:lightRig rig="soft" dir="t">
              <a:rot lat="0" lon="0" rev="0"/>
            </a:lightRig>
          </a:scene3d>
          <a:sp3d extrusionH="76200" contourW="44450" prstMaterial="matte">
            <a:bevelT w="63500" h="63500" prst="artDeco"/>
            <a:extrusionClr>
              <a:schemeClr val="bg1"/>
            </a:extrusionClr>
            <a:contourClr>
              <a:schemeClr val="accent2"/>
            </a:contourClr>
          </a:sp3d>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400" b="1" dirty="0" smtClean="0">
                <a:solidFill>
                  <a:schemeClr val="bg2"/>
                </a:solidFill>
                <a:effectLst>
                  <a:outerShdw blurRad="38100" dist="38100" dir="2700000" algn="tl">
                    <a:srgbClr val="000000">
                      <a:alpha val="43137"/>
                    </a:srgbClr>
                  </a:outerShdw>
                </a:effectLst>
              </a:rPr>
              <a:t>Discuss</a:t>
            </a:r>
            <a:endParaRPr lang="en-US" sz="1400" b="1" dirty="0">
              <a:solidFill>
                <a:schemeClr val="bg2"/>
              </a:solidFill>
              <a:effectLst>
                <a:outerShdw blurRad="38100" dist="38100" dir="2700000" algn="tl">
                  <a:srgbClr val="000000">
                    <a:alpha val="43137"/>
                  </a:srgbClr>
                </a:outerShdw>
              </a:effectLst>
            </a:endParaRPr>
          </a:p>
        </p:txBody>
      </p:sp>
      <p:sp>
        <p:nvSpPr>
          <p:cNvPr id="29" name="Rectangle 28"/>
          <p:cNvSpPr/>
          <p:nvPr/>
        </p:nvSpPr>
        <p:spPr>
          <a:xfrm>
            <a:off x="3124200" y="4114800"/>
            <a:ext cx="5791200" cy="2072362"/>
          </a:xfrm>
          <a:prstGeom prst="rect">
            <a:avLst/>
          </a:prstGeom>
          <a:solidFill>
            <a:srgbClr val="EDE6A0"/>
          </a:solidFill>
          <a:ln w="63500">
            <a:solidFill>
              <a:schemeClr val="accent1">
                <a:lumMod val="75000"/>
              </a:schemeClr>
            </a:solidFill>
            <a:prstDash val="sysDash"/>
          </a:ln>
        </p:spPr>
        <p:txBody>
          <a:bodyPr wrap="square">
            <a:spAutoFit/>
          </a:bodyPr>
          <a:lstStyle/>
          <a:p>
            <a:pPr marL="231775" lvl="0" indent="-231775">
              <a:spcBef>
                <a:spcPts val="400"/>
              </a:spcBef>
              <a:buFont typeface="Wingdings" pitchFamily="2" charset="2"/>
              <a:buChar char="v"/>
            </a:pPr>
            <a:r>
              <a:rPr lang="en-US" sz="1400" dirty="0" smtClean="0">
                <a:solidFill>
                  <a:prstClr val="black"/>
                </a:solidFill>
                <a:effectLst>
                  <a:outerShdw blurRad="38100" dist="38100" dir="2700000" algn="tl">
                    <a:srgbClr val="000000">
                      <a:alpha val="43137"/>
                    </a:srgbClr>
                  </a:outerShdw>
                </a:effectLst>
              </a:rPr>
              <a:t>Objectives of the risk minimisation activities </a:t>
            </a:r>
          </a:p>
          <a:p>
            <a:pPr marL="231775" lvl="0" indent="-231775">
              <a:spcBef>
                <a:spcPts val="400"/>
              </a:spcBef>
              <a:buFont typeface="Wingdings" pitchFamily="2" charset="2"/>
              <a:buChar char="v"/>
            </a:pPr>
            <a:r>
              <a:rPr lang="en-US" sz="1400" dirty="0" smtClean="0">
                <a:solidFill>
                  <a:prstClr val="black"/>
                </a:solidFill>
                <a:effectLst>
                  <a:outerShdw blurRad="38100" dist="38100" dir="2700000" algn="tl">
                    <a:srgbClr val="000000">
                      <a:alpha val="43137"/>
                    </a:srgbClr>
                  </a:outerShdw>
                </a:effectLst>
              </a:rPr>
              <a:t>Routine risk minimisation activities</a:t>
            </a:r>
          </a:p>
          <a:p>
            <a:pPr marL="231775" lvl="0" indent="-231775">
              <a:spcBef>
                <a:spcPts val="400"/>
              </a:spcBef>
              <a:buFont typeface="Wingdings" pitchFamily="2" charset="2"/>
              <a:buChar char="v"/>
            </a:pPr>
            <a:r>
              <a:rPr lang="en-US" sz="1400" dirty="0" smtClean="0">
                <a:solidFill>
                  <a:prstClr val="black"/>
                </a:solidFill>
                <a:effectLst>
                  <a:outerShdw blurRad="38100" dist="38100" dir="2700000" algn="tl">
                    <a:srgbClr val="000000">
                      <a:alpha val="43137"/>
                    </a:srgbClr>
                  </a:outerShdw>
                </a:effectLst>
              </a:rPr>
              <a:t>Additional risk minimisation activities (if any), individual objectives and justification of why needed</a:t>
            </a:r>
          </a:p>
          <a:p>
            <a:pPr marL="231775" lvl="0" indent="-231775">
              <a:spcBef>
                <a:spcPts val="400"/>
              </a:spcBef>
              <a:buFont typeface="Wingdings" pitchFamily="2" charset="2"/>
              <a:buChar char="v"/>
            </a:pPr>
            <a:r>
              <a:rPr lang="en-US" sz="1400" dirty="0" smtClean="0">
                <a:solidFill>
                  <a:prstClr val="black"/>
                </a:solidFill>
                <a:effectLst>
                  <a:outerShdw blurRad="38100" dist="38100" dir="2700000" algn="tl">
                    <a:srgbClr val="000000">
                      <a:alpha val="43137"/>
                    </a:srgbClr>
                  </a:outerShdw>
                </a:effectLst>
              </a:rPr>
              <a:t> Discussion on evaluation of each (or all) risk minimisation activities in terms of achieving objectives;</a:t>
            </a:r>
          </a:p>
          <a:p>
            <a:pPr marL="231775" lvl="0" indent="-231775">
              <a:spcBef>
                <a:spcPts val="400"/>
              </a:spcBef>
              <a:buFont typeface="Wingdings" pitchFamily="2" charset="2"/>
              <a:buChar char="v"/>
            </a:pPr>
            <a:r>
              <a:rPr lang="en-US" sz="1400" dirty="0" smtClean="0">
                <a:solidFill>
                  <a:prstClr val="black"/>
                </a:solidFill>
                <a:effectLst>
                  <a:outerShdw blurRad="38100" dist="38100" dir="2700000" algn="tl">
                    <a:srgbClr val="000000">
                      <a:alpha val="43137"/>
                    </a:srgbClr>
                  </a:outerShdw>
                </a:effectLst>
              </a:rPr>
              <a:t>Criteria for judging success (risk minimisation activities)</a:t>
            </a:r>
          </a:p>
          <a:p>
            <a:pPr marL="231775" lvl="0" indent="-231775">
              <a:spcBef>
                <a:spcPts val="400"/>
              </a:spcBef>
              <a:buFont typeface="Wingdings" pitchFamily="2" charset="2"/>
              <a:buChar char="v"/>
            </a:pPr>
            <a:r>
              <a:rPr lang="en-US" sz="1400" dirty="0" smtClean="0">
                <a:solidFill>
                  <a:prstClr val="black"/>
                </a:solidFill>
                <a:effectLst>
                  <a:outerShdw blurRad="38100" dist="38100" dir="2700000" algn="tl">
                    <a:srgbClr val="000000">
                      <a:alpha val="43137"/>
                    </a:srgbClr>
                  </a:outerShdw>
                </a:effectLst>
              </a:rPr>
              <a:t>Milestones for evaluation and reporting</a:t>
            </a:r>
            <a:endParaRPr lang="en-US" sz="1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1694"/>
            <a:ext cx="8763000" cy="487362"/>
          </a:xfrm>
        </p:spPr>
        <p:txBody>
          <a:bodyPr/>
          <a:lstStyle/>
          <a:p>
            <a:pPr algn="ctr"/>
            <a:r>
              <a:rPr lang="en-US" b="1" dirty="0"/>
              <a:t>Module XVI </a:t>
            </a:r>
            <a:r>
              <a:rPr lang="en-US" b="1" dirty="0" smtClean="0"/>
              <a:t>Risk </a:t>
            </a:r>
            <a:r>
              <a:rPr lang="en-US" b="1" dirty="0"/>
              <a:t>minimisation measures</a:t>
            </a:r>
          </a:p>
        </p:txBody>
      </p:sp>
      <p:sp>
        <p:nvSpPr>
          <p:cNvPr id="6" name="Rectangle 5"/>
          <p:cNvSpPr/>
          <p:nvPr/>
        </p:nvSpPr>
        <p:spPr>
          <a:xfrm>
            <a:off x="381000" y="1219200"/>
            <a:ext cx="8458200" cy="533400"/>
          </a:xfrm>
          <a:prstGeom prst="rect">
            <a:avLst/>
          </a:prstGeom>
          <a:solidFill>
            <a:srgbClr val="DCC5E8"/>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Risk minimisation measures </a:t>
            </a:r>
          </a:p>
        </p:txBody>
      </p:sp>
      <p:sp>
        <p:nvSpPr>
          <p:cNvPr id="9" name="Rectangle 8"/>
          <p:cNvSpPr/>
          <p:nvPr/>
        </p:nvSpPr>
        <p:spPr>
          <a:xfrm>
            <a:off x="762000" y="1895616"/>
            <a:ext cx="4693920" cy="514256"/>
          </a:xfrm>
          <a:prstGeom prst="rect">
            <a:avLst/>
          </a:prstGeom>
          <a:solidFill>
            <a:schemeClr val="accent6">
              <a:lumMod val="40000"/>
              <a:lumOff val="60000"/>
            </a:schemeClr>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Routine risk minimisation </a:t>
            </a:r>
            <a:r>
              <a:rPr lang="en-US" sz="2000" b="1" dirty="0" smtClean="0">
                <a:solidFill>
                  <a:schemeClr val="tx1"/>
                </a:solidFill>
              </a:rPr>
              <a:t>activities</a:t>
            </a:r>
            <a:endParaRPr lang="en-US" sz="2000" b="1" dirty="0">
              <a:solidFill>
                <a:schemeClr val="tx1"/>
              </a:solidFill>
            </a:endParaRPr>
          </a:p>
        </p:txBody>
      </p:sp>
      <p:sp>
        <p:nvSpPr>
          <p:cNvPr id="10" name="Rectangle 9"/>
          <p:cNvSpPr/>
          <p:nvPr/>
        </p:nvSpPr>
        <p:spPr>
          <a:xfrm>
            <a:off x="777240" y="3866105"/>
            <a:ext cx="4754880" cy="533400"/>
          </a:xfrm>
          <a:prstGeom prst="rect">
            <a:avLst/>
          </a:prstGeom>
          <a:solidFill>
            <a:schemeClr val="accent6">
              <a:lumMod val="40000"/>
              <a:lumOff val="60000"/>
            </a:schemeClr>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Additional risk minimisation activities</a:t>
            </a:r>
          </a:p>
        </p:txBody>
      </p:sp>
      <p:sp>
        <p:nvSpPr>
          <p:cNvPr id="3" name="Rectangle 2"/>
          <p:cNvSpPr/>
          <p:nvPr/>
        </p:nvSpPr>
        <p:spPr>
          <a:xfrm>
            <a:off x="1066800" y="2590612"/>
            <a:ext cx="4465320" cy="523220"/>
          </a:xfrm>
          <a:prstGeom prst="rect">
            <a:avLst/>
          </a:prstGeom>
        </p:spPr>
        <p:txBody>
          <a:bodyPr wrap="square">
            <a:spAutoFit/>
          </a:bodyPr>
          <a:lstStyle/>
          <a:p>
            <a:pPr marL="285750" indent="-285750">
              <a:buFont typeface="Wingdings" panose="05000000000000000000" pitchFamily="2" charset="2"/>
              <a:buChar char="q"/>
            </a:pPr>
            <a:r>
              <a:rPr lang="en-US" sz="1400" dirty="0"/>
              <a:t>Summary of Product Characteristics (SPC) </a:t>
            </a:r>
            <a:endParaRPr lang="en-US" sz="1400" dirty="0" smtClean="0"/>
          </a:p>
          <a:p>
            <a:pPr marL="285750" indent="-285750">
              <a:buFont typeface="Wingdings" panose="05000000000000000000" pitchFamily="2" charset="2"/>
              <a:buChar char="q"/>
            </a:pPr>
            <a:r>
              <a:rPr lang="en-US" sz="1400" dirty="0" smtClean="0"/>
              <a:t>Patient </a:t>
            </a:r>
            <a:r>
              <a:rPr lang="en-US" sz="1400" dirty="0"/>
              <a:t>Information Leaflet (PIL) </a:t>
            </a:r>
            <a:endParaRPr lang="en-US" sz="1400" dirty="0" smtClean="0"/>
          </a:p>
        </p:txBody>
      </p:sp>
      <p:sp>
        <p:nvSpPr>
          <p:cNvPr id="4" name="Rectangle 3"/>
          <p:cNvSpPr/>
          <p:nvPr/>
        </p:nvSpPr>
        <p:spPr>
          <a:xfrm>
            <a:off x="1066800" y="4572000"/>
            <a:ext cx="4465320" cy="1661993"/>
          </a:xfrm>
          <a:prstGeom prst="rect">
            <a:avLst/>
          </a:prstGeom>
        </p:spPr>
        <p:txBody>
          <a:bodyPr wrap="square">
            <a:spAutoFit/>
          </a:bodyPr>
          <a:lstStyle/>
          <a:p>
            <a:pPr marL="285750" indent="-285750">
              <a:buFont typeface="Wingdings" panose="05000000000000000000" pitchFamily="2" charset="2"/>
              <a:buChar char="q"/>
            </a:pPr>
            <a:r>
              <a:rPr lang="en-US" sz="1400" dirty="0"/>
              <a:t>Provision of information (educational material) </a:t>
            </a:r>
          </a:p>
          <a:p>
            <a:pPr marL="285750" indent="-285750">
              <a:buFont typeface="Wingdings" panose="05000000000000000000" pitchFamily="2" charset="2"/>
              <a:buChar char="q"/>
            </a:pPr>
            <a:r>
              <a:rPr lang="en-US" sz="1400" dirty="0" smtClean="0"/>
              <a:t>Control </a:t>
            </a:r>
            <a:r>
              <a:rPr lang="en-US" sz="1400" dirty="0"/>
              <a:t>at pharmacy level </a:t>
            </a:r>
          </a:p>
          <a:p>
            <a:pPr marL="285750" indent="-285750">
              <a:buFont typeface="Wingdings" panose="05000000000000000000" pitchFamily="2" charset="2"/>
              <a:buChar char="q"/>
            </a:pPr>
            <a:r>
              <a:rPr lang="en-US" sz="1400" dirty="0" smtClean="0"/>
              <a:t>Control </a:t>
            </a:r>
            <a:r>
              <a:rPr lang="en-US" sz="1400" dirty="0"/>
              <a:t>of prescription size </a:t>
            </a:r>
          </a:p>
          <a:p>
            <a:pPr marL="285750" indent="-285750">
              <a:buFont typeface="Wingdings" panose="05000000000000000000" pitchFamily="2" charset="2"/>
              <a:buChar char="q"/>
            </a:pPr>
            <a:r>
              <a:rPr lang="en-US" sz="1400" dirty="0" smtClean="0"/>
              <a:t>Restricted </a:t>
            </a:r>
            <a:r>
              <a:rPr lang="en-US" sz="1400" dirty="0"/>
              <a:t>access </a:t>
            </a:r>
          </a:p>
          <a:p>
            <a:pPr marL="285750" indent="-285750">
              <a:buFont typeface="Wingdings" panose="05000000000000000000" pitchFamily="2" charset="2"/>
              <a:buChar char="q"/>
            </a:pPr>
            <a:r>
              <a:rPr lang="en-US" sz="1400" dirty="0" smtClean="0"/>
              <a:t>Registries</a:t>
            </a:r>
          </a:p>
          <a:p>
            <a:pPr marL="285750" indent="-285750">
              <a:buFont typeface="Wingdings" panose="05000000000000000000" pitchFamily="2" charset="2"/>
              <a:buChar char="q"/>
            </a:pPr>
            <a:r>
              <a:rPr lang="en-US" sz="1400" dirty="0"/>
              <a:t>Patient </a:t>
            </a:r>
            <a:r>
              <a:rPr lang="en-US" sz="1400" dirty="0" smtClean="0"/>
              <a:t>monitoring/screening</a:t>
            </a:r>
          </a:p>
          <a:p>
            <a:pPr marL="285750" indent="-285750">
              <a:buFont typeface="Wingdings" panose="05000000000000000000" pitchFamily="2" charset="2"/>
              <a:buChar char="q"/>
            </a:pPr>
            <a:r>
              <a:rPr lang="en-US" sz="1400" dirty="0"/>
              <a:t>Special packaging / extra label</a:t>
            </a:r>
          </a:p>
        </p:txBody>
      </p:sp>
    </p:spTree>
    <p:extLst>
      <p:ext uri="{BB962C8B-B14F-4D97-AF65-F5344CB8AC3E}">
        <p14:creationId xmlns:p14="http://schemas.microsoft.com/office/powerpoint/2010/main" val="4066253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1694"/>
            <a:ext cx="8763000" cy="487362"/>
          </a:xfrm>
        </p:spPr>
        <p:txBody>
          <a:bodyPr/>
          <a:lstStyle/>
          <a:p>
            <a:pPr algn="ctr"/>
            <a:r>
              <a:rPr lang="en-US" b="1" dirty="0"/>
              <a:t>Module XVI </a:t>
            </a:r>
            <a:r>
              <a:rPr lang="en-US" b="1" dirty="0" smtClean="0"/>
              <a:t>Risk </a:t>
            </a:r>
            <a:r>
              <a:rPr lang="en-US" b="1" dirty="0"/>
              <a:t>minimisation measures</a:t>
            </a:r>
          </a:p>
        </p:txBody>
      </p:sp>
      <p:sp>
        <p:nvSpPr>
          <p:cNvPr id="10" name="Rectangle 9"/>
          <p:cNvSpPr/>
          <p:nvPr/>
        </p:nvSpPr>
        <p:spPr>
          <a:xfrm>
            <a:off x="320040" y="1351505"/>
            <a:ext cx="4754880" cy="533400"/>
          </a:xfrm>
          <a:prstGeom prst="rect">
            <a:avLst/>
          </a:prstGeom>
          <a:solidFill>
            <a:schemeClr val="accent6">
              <a:lumMod val="40000"/>
              <a:lumOff val="60000"/>
            </a:schemeClr>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Additional risk minimisation activities</a:t>
            </a:r>
          </a:p>
        </p:txBody>
      </p:sp>
      <p:sp>
        <p:nvSpPr>
          <p:cNvPr id="5" name="Rectangle 4"/>
          <p:cNvSpPr/>
          <p:nvPr/>
        </p:nvSpPr>
        <p:spPr>
          <a:xfrm>
            <a:off x="353022" y="2074180"/>
            <a:ext cx="5562600" cy="369332"/>
          </a:xfrm>
          <a:prstGeom prst="rect">
            <a:avLst/>
          </a:prstGeom>
        </p:spPr>
        <p:txBody>
          <a:bodyPr wrap="square">
            <a:spAutoFit/>
          </a:bodyPr>
          <a:lstStyle/>
          <a:p>
            <a:pPr marL="285750" indent="-285750">
              <a:buFont typeface="Wingdings" panose="05000000000000000000" pitchFamily="2" charset="2"/>
              <a:buChar char="q"/>
            </a:pPr>
            <a:r>
              <a:rPr lang="en-US" b="1" dirty="0"/>
              <a:t>Provision of information (educational material) </a:t>
            </a:r>
          </a:p>
        </p:txBody>
      </p:sp>
      <p:sp>
        <p:nvSpPr>
          <p:cNvPr id="7" name="Rectangle 6"/>
          <p:cNvSpPr/>
          <p:nvPr/>
        </p:nvSpPr>
        <p:spPr>
          <a:xfrm>
            <a:off x="1219200" y="2632787"/>
            <a:ext cx="6781800" cy="954107"/>
          </a:xfrm>
          <a:prstGeom prst="rect">
            <a:avLst/>
          </a:prstGeom>
        </p:spPr>
        <p:txBody>
          <a:bodyPr wrap="square">
            <a:spAutoFit/>
          </a:bodyPr>
          <a:lstStyle/>
          <a:p>
            <a:pPr marL="1882775" indent="-1882775"/>
            <a:r>
              <a:rPr lang="en-US" sz="1400" b="1" dirty="0" smtClean="0"/>
              <a:t>Educational Program</a:t>
            </a:r>
            <a:r>
              <a:rPr lang="en-US" sz="1400" dirty="0" smtClean="0"/>
              <a:t>: The </a:t>
            </a:r>
            <a:r>
              <a:rPr lang="en-US" sz="1400" dirty="0"/>
              <a:t>aim of an educational programme is to improve the use of a medicine by positively influencing </a:t>
            </a:r>
            <a:r>
              <a:rPr lang="en-US" sz="1400" dirty="0" smtClean="0"/>
              <a:t>the actions </a:t>
            </a:r>
            <a:r>
              <a:rPr lang="en-US" sz="1400" dirty="0"/>
              <a:t>of </a:t>
            </a:r>
            <a:r>
              <a:rPr lang="en-US" sz="1400" dirty="0" smtClean="0"/>
              <a:t>healthcare </a:t>
            </a:r>
            <a:r>
              <a:rPr lang="en-US" sz="1400" dirty="0"/>
              <a:t>professionals and patients towards minimising risk</a:t>
            </a:r>
          </a:p>
        </p:txBody>
      </p:sp>
      <p:sp>
        <p:nvSpPr>
          <p:cNvPr id="11" name="Rectangle 10"/>
          <p:cNvSpPr/>
          <p:nvPr/>
        </p:nvSpPr>
        <p:spPr>
          <a:xfrm>
            <a:off x="1252182" y="3601586"/>
            <a:ext cx="6781800" cy="1384995"/>
          </a:xfrm>
          <a:prstGeom prst="rect">
            <a:avLst/>
          </a:prstGeom>
        </p:spPr>
        <p:txBody>
          <a:bodyPr wrap="square">
            <a:spAutoFit/>
          </a:bodyPr>
          <a:lstStyle/>
          <a:p>
            <a:pPr marL="1433513" indent="-1433513"/>
            <a:r>
              <a:rPr lang="en-US" sz="1400" b="1" dirty="0" smtClean="0"/>
              <a:t>Educational Tool</a:t>
            </a:r>
            <a:r>
              <a:rPr lang="en-US" sz="1400" dirty="0" smtClean="0"/>
              <a:t>:</a:t>
            </a:r>
          </a:p>
          <a:p>
            <a:pPr marL="682625" indent="-287338">
              <a:buFont typeface="Wingdings" panose="05000000000000000000" pitchFamily="2" charset="2"/>
              <a:buChar char="§"/>
            </a:pPr>
            <a:r>
              <a:rPr lang="en-US" sz="1400" dirty="0" smtClean="0"/>
              <a:t>Guidance </a:t>
            </a:r>
            <a:r>
              <a:rPr lang="en-US" sz="1400" dirty="0"/>
              <a:t>on prescribing, including patient selection, testing and monitoring, in </a:t>
            </a:r>
            <a:r>
              <a:rPr lang="en-US" sz="1400" dirty="0" smtClean="0"/>
              <a:t>order to </a:t>
            </a:r>
            <a:r>
              <a:rPr lang="en-US" sz="1400" dirty="0" err="1"/>
              <a:t>minimise</a:t>
            </a:r>
            <a:r>
              <a:rPr lang="en-US" sz="1400" dirty="0"/>
              <a:t> </a:t>
            </a:r>
            <a:r>
              <a:rPr lang="en-US" sz="1400" dirty="0" smtClean="0"/>
              <a:t> </a:t>
            </a:r>
            <a:r>
              <a:rPr lang="en-US" sz="1400" dirty="0"/>
              <a:t>important selected </a:t>
            </a:r>
            <a:r>
              <a:rPr lang="en-US" sz="1400" dirty="0" smtClean="0"/>
              <a:t>risks</a:t>
            </a:r>
            <a:endParaRPr lang="en-US" sz="1400" dirty="0"/>
          </a:p>
          <a:p>
            <a:pPr marL="682625" indent="-287338">
              <a:buFont typeface="Wingdings" panose="05000000000000000000" pitchFamily="2" charset="2"/>
              <a:buChar char="§"/>
            </a:pPr>
            <a:r>
              <a:rPr lang="en-US" sz="1400" dirty="0"/>
              <a:t>G</a:t>
            </a:r>
            <a:r>
              <a:rPr lang="en-US" sz="1400" dirty="0" smtClean="0"/>
              <a:t>uidance </a:t>
            </a:r>
            <a:r>
              <a:rPr lang="en-US" sz="1400" dirty="0"/>
              <a:t>on the management of such risks (to healthcare professionals and patients or carers</a:t>
            </a:r>
            <a:r>
              <a:rPr lang="en-US" sz="1400" dirty="0" smtClean="0"/>
              <a:t>)</a:t>
            </a:r>
          </a:p>
          <a:p>
            <a:pPr marL="682625" indent="-287338">
              <a:buFont typeface="Wingdings" panose="05000000000000000000" pitchFamily="2" charset="2"/>
              <a:buChar char="§"/>
            </a:pPr>
            <a:r>
              <a:rPr lang="en-US" sz="1400" dirty="0" smtClean="0"/>
              <a:t> Guidance </a:t>
            </a:r>
            <a:r>
              <a:rPr lang="en-US" sz="1400" dirty="0"/>
              <a:t>on how and where to report adverse reaction of special interest</a:t>
            </a:r>
          </a:p>
        </p:txBody>
      </p:sp>
    </p:spTree>
    <p:extLst>
      <p:ext uri="{BB962C8B-B14F-4D97-AF65-F5344CB8AC3E}">
        <p14:creationId xmlns:p14="http://schemas.microsoft.com/office/powerpoint/2010/main" val="2152769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1694"/>
            <a:ext cx="8763000" cy="487362"/>
          </a:xfrm>
        </p:spPr>
        <p:txBody>
          <a:bodyPr/>
          <a:lstStyle/>
          <a:p>
            <a:pPr algn="ctr"/>
            <a:r>
              <a:rPr lang="en-US" b="1" dirty="0"/>
              <a:t>Module XVI </a:t>
            </a:r>
            <a:r>
              <a:rPr lang="en-US" b="1" dirty="0" smtClean="0"/>
              <a:t>Risk </a:t>
            </a:r>
            <a:r>
              <a:rPr lang="en-US" b="1" dirty="0"/>
              <a:t>minimisation measures</a:t>
            </a:r>
          </a:p>
        </p:txBody>
      </p:sp>
      <p:sp>
        <p:nvSpPr>
          <p:cNvPr id="10" name="Rectangle 9"/>
          <p:cNvSpPr/>
          <p:nvPr/>
        </p:nvSpPr>
        <p:spPr>
          <a:xfrm>
            <a:off x="320040" y="1351505"/>
            <a:ext cx="4754880" cy="533400"/>
          </a:xfrm>
          <a:prstGeom prst="rect">
            <a:avLst/>
          </a:prstGeom>
          <a:solidFill>
            <a:schemeClr val="accent6">
              <a:lumMod val="40000"/>
              <a:lumOff val="60000"/>
            </a:schemeClr>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Additional risk minimisation activities</a:t>
            </a:r>
          </a:p>
        </p:txBody>
      </p:sp>
      <p:sp>
        <p:nvSpPr>
          <p:cNvPr id="11" name="Rectangle 10"/>
          <p:cNvSpPr/>
          <p:nvPr/>
        </p:nvSpPr>
        <p:spPr>
          <a:xfrm>
            <a:off x="1905000" y="2405981"/>
            <a:ext cx="6248400" cy="1169551"/>
          </a:xfrm>
          <a:prstGeom prst="rect">
            <a:avLst/>
          </a:prstGeom>
        </p:spPr>
        <p:txBody>
          <a:bodyPr wrap="square">
            <a:spAutoFit/>
          </a:bodyPr>
          <a:lstStyle/>
          <a:p>
            <a:pPr marL="1541463" indent="-1541463"/>
            <a:r>
              <a:rPr lang="en-US" sz="1400" b="1" dirty="0" smtClean="0"/>
              <a:t>Patient </a:t>
            </a:r>
            <a:r>
              <a:rPr lang="en-US" sz="1400" b="1" dirty="0"/>
              <a:t>alert </a:t>
            </a:r>
            <a:r>
              <a:rPr lang="en-US" sz="1400" b="1" dirty="0" smtClean="0"/>
              <a:t>card :</a:t>
            </a:r>
            <a:r>
              <a:rPr lang="en-US" sz="1400" dirty="0" smtClean="0"/>
              <a:t>The </a:t>
            </a:r>
            <a:r>
              <a:rPr lang="en-US" sz="1400" dirty="0"/>
              <a:t>aim of this tool should be to ensure that special information regarding the patient’s current </a:t>
            </a:r>
            <a:r>
              <a:rPr lang="en-US" sz="1400" dirty="0" smtClean="0"/>
              <a:t>therapy </a:t>
            </a:r>
            <a:r>
              <a:rPr lang="en-US" sz="1400" dirty="0"/>
              <a:t>and its risks (e.g. potential interactions with other therapies) is held by the patient at all times </a:t>
            </a:r>
            <a:r>
              <a:rPr lang="en-US" sz="1400" dirty="0" smtClean="0"/>
              <a:t> </a:t>
            </a:r>
            <a:r>
              <a:rPr lang="en-US" sz="1400" dirty="0"/>
              <a:t>and reaches the relevant healthcare professional as appropriate. </a:t>
            </a:r>
            <a:endParaRPr lang="en-US" sz="1400" dirty="0" smtClean="0"/>
          </a:p>
        </p:txBody>
      </p:sp>
    </p:spTree>
    <p:extLst>
      <p:ext uri="{BB962C8B-B14F-4D97-AF65-F5344CB8AC3E}">
        <p14:creationId xmlns:p14="http://schemas.microsoft.com/office/powerpoint/2010/main" val="18943239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1694"/>
            <a:ext cx="8763000" cy="487362"/>
          </a:xfrm>
        </p:spPr>
        <p:txBody>
          <a:bodyPr/>
          <a:lstStyle/>
          <a:p>
            <a:pPr algn="ctr"/>
            <a:r>
              <a:rPr lang="en-US" b="1" dirty="0"/>
              <a:t>Module XVI </a:t>
            </a:r>
            <a:r>
              <a:rPr lang="en-US" b="1" dirty="0" smtClean="0"/>
              <a:t>Risk </a:t>
            </a:r>
            <a:r>
              <a:rPr lang="en-US" b="1" dirty="0"/>
              <a:t>minimisation measures</a:t>
            </a:r>
          </a:p>
        </p:txBody>
      </p:sp>
      <p:sp>
        <p:nvSpPr>
          <p:cNvPr id="10" name="Rectangle 9"/>
          <p:cNvSpPr/>
          <p:nvPr/>
        </p:nvSpPr>
        <p:spPr>
          <a:xfrm>
            <a:off x="320040" y="1351505"/>
            <a:ext cx="4754880" cy="533400"/>
          </a:xfrm>
          <a:prstGeom prst="rect">
            <a:avLst/>
          </a:prstGeom>
          <a:solidFill>
            <a:schemeClr val="accent6">
              <a:lumMod val="40000"/>
              <a:lumOff val="60000"/>
            </a:schemeClr>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Additional risk minimisation activities</a:t>
            </a:r>
          </a:p>
        </p:txBody>
      </p:sp>
      <p:sp>
        <p:nvSpPr>
          <p:cNvPr id="5" name="Rectangle 4"/>
          <p:cNvSpPr/>
          <p:nvPr/>
        </p:nvSpPr>
        <p:spPr>
          <a:xfrm>
            <a:off x="353022" y="2074180"/>
            <a:ext cx="5562600" cy="646331"/>
          </a:xfrm>
          <a:prstGeom prst="rect">
            <a:avLst/>
          </a:prstGeom>
        </p:spPr>
        <p:txBody>
          <a:bodyPr wrap="square">
            <a:spAutoFit/>
          </a:bodyPr>
          <a:lstStyle/>
          <a:p>
            <a:pPr marL="285750" indent="-285750">
              <a:buFont typeface="Wingdings" panose="05000000000000000000" pitchFamily="2" charset="2"/>
              <a:buChar char="q"/>
            </a:pPr>
            <a:r>
              <a:rPr lang="en-US" dirty="0" smtClean="0"/>
              <a:t>Restricted </a:t>
            </a:r>
            <a:r>
              <a:rPr lang="en-US" dirty="0"/>
              <a:t>access </a:t>
            </a:r>
            <a:r>
              <a:rPr lang="en-US" dirty="0" smtClean="0"/>
              <a:t>or controlled access</a:t>
            </a:r>
            <a:endParaRPr lang="en-US" dirty="0"/>
          </a:p>
          <a:p>
            <a:pPr marL="285750" indent="-285750">
              <a:buFont typeface="Wingdings" panose="05000000000000000000" pitchFamily="2" charset="2"/>
              <a:buChar char="q"/>
            </a:pPr>
            <a:endParaRPr lang="en-US" b="1" dirty="0"/>
          </a:p>
        </p:txBody>
      </p:sp>
      <p:sp>
        <p:nvSpPr>
          <p:cNvPr id="7" name="Rectangle 6"/>
          <p:cNvSpPr/>
          <p:nvPr/>
        </p:nvSpPr>
        <p:spPr>
          <a:xfrm>
            <a:off x="914400" y="2636807"/>
            <a:ext cx="7848600" cy="2677656"/>
          </a:xfrm>
          <a:prstGeom prst="rect">
            <a:avLst/>
          </a:prstGeom>
        </p:spPr>
        <p:txBody>
          <a:bodyPr wrap="square" anchor="ctr">
            <a:spAutoFit/>
          </a:bodyPr>
          <a:lstStyle/>
          <a:p>
            <a:pPr marL="341313" indent="-287338">
              <a:lnSpc>
                <a:spcPct val="150000"/>
              </a:lnSpc>
              <a:buFont typeface="Wingdings" panose="05000000000000000000" pitchFamily="2" charset="2"/>
              <a:buChar char="§"/>
            </a:pPr>
            <a:r>
              <a:rPr lang="en-US" sz="1400" dirty="0" smtClean="0"/>
              <a:t>Specific </a:t>
            </a:r>
            <a:r>
              <a:rPr lang="en-US" sz="1400" dirty="0"/>
              <a:t>testing and/or examination of the patient to ensure compliance with strictly defined clinical </a:t>
            </a:r>
            <a:r>
              <a:rPr lang="en-US" sz="1400" dirty="0" smtClean="0"/>
              <a:t>criteria</a:t>
            </a:r>
            <a:r>
              <a:rPr lang="en-US" sz="1400" dirty="0"/>
              <a:t>; </a:t>
            </a:r>
            <a:endParaRPr lang="en-US" sz="1400" dirty="0" smtClean="0"/>
          </a:p>
          <a:p>
            <a:pPr marL="341313" indent="-287338">
              <a:lnSpc>
                <a:spcPct val="150000"/>
              </a:lnSpc>
              <a:buFont typeface="Wingdings" panose="05000000000000000000" pitchFamily="2" charset="2"/>
              <a:buChar char="§"/>
            </a:pPr>
            <a:r>
              <a:rPr lang="en-US" sz="1400" dirty="0"/>
              <a:t>P</a:t>
            </a:r>
            <a:r>
              <a:rPr lang="en-US" sz="1400" dirty="0" smtClean="0"/>
              <a:t>rescriber</a:t>
            </a:r>
            <a:r>
              <a:rPr lang="en-US" sz="1400" dirty="0"/>
              <a:t>, dispenser and/or patient documenting their receipt and understanding of information on </a:t>
            </a:r>
            <a:r>
              <a:rPr lang="en-US" sz="1400" dirty="0" smtClean="0"/>
              <a:t> </a:t>
            </a:r>
            <a:r>
              <a:rPr lang="en-US" sz="1400" dirty="0"/>
              <a:t>the serious risk of the product; </a:t>
            </a:r>
            <a:endParaRPr lang="en-US" sz="1400" dirty="0" smtClean="0"/>
          </a:p>
          <a:p>
            <a:pPr marL="341313" indent="-287338">
              <a:lnSpc>
                <a:spcPct val="150000"/>
              </a:lnSpc>
              <a:buFont typeface="Wingdings" panose="05000000000000000000" pitchFamily="2" charset="2"/>
              <a:buChar char="§"/>
            </a:pPr>
            <a:r>
              <a:rPr lang="en-US" sz="1400" dirty="0"/>
              <a:t>E</a:t>
            </a:r>
            <a:r>
              <a:rPr lang="en-US" sz="1400" dirty="0" smtClean="0"/>
              <a:t>xplicit </a:t>
            </a:r>
            <a:r>
              <a:rPr lang="en-US" sz="1400" dirty="0"/>
              <a:t>procedures for systematic patient follow-up through enrolment in a specific data collection </a:t>
            </a:r>
            <a:r>
              <a:rPr lang="en-US" sz="1400" dirty="0" smtClean="0"/>
              <a:t>system </a:t>
            </a:r>
            <a:r>
              <a:rPr lang="en-US" sz="1400" dirty="0"/>
              <a:t>e.g. patient registry; </a:t>
            </a:r>
            <a:endParaRPr lang="en-US" sz="1400" dirty="0" smtClean="0"/>
          </a:p>
          <a:p>
            <a:pPr marL="341313" indent="-287338">
              <a:lnSpc>
                <a:spcPct val="150000"/>
              </a:lnSpc>
              <a:buFont typeface="Wingdings" panose="05000000000000000000" pitchFamily="2" charset="2"/>
              <a:buChar char="§"/>
            </a:pPr>
            <a:r>
              <a:rPr lang="en-US" sz="1400" dirty="0"/>
              <a:t>M</a:t>
            </a:r>
            <a:r>
              <a:rPr lang="en-US" sz="1400" dirty="0" smtClean="0"/>
              <a:t>edicines </a:t>
            </a:r>
            <a:r>
              <a:rPr lang="en-US" sz="1400" dirty="0"/>
              <a:t>made available for dispensing only to Pharmacies who are registered and approved to </a:t>
            </a:r>
            <a:r>
              <a:rPr lang="en-US" sz="1400" dirty="0" smtClean="0"/>
              <a:t>dispense </a:t>
            </a:r>
            <a:r>
              <a:rPr lang="en-US" sz="1400" dirty="0"/>
              <a:t>the product.</a:t>
            </a:r>
          </a:p>
        </p:txBody>
      </p:sp>
    </p:spTree>
    <p:extLst>
      <p:ext uri="{BB962C8B-B14F-4D97-AF65-F5344CB8AC3E}">
        <p14:creationId xmlns:p14="http://schemas.microsoft.com/office/powerpoint/2010/main" val="2598134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1694"/>
            <a:ext cx="8763000" cy="487362"/>
          </a:xfrm>
        </p:spPr>
        <p:txBody>
          <a:bodyPr/>
          <a:lstStyle/>
          <a:p>
            <a:pPr algn="ctr"/>
            <a:r>
              <a:rPr lang="en-US" b="1" dirty="0"/>
              <a:t>Module XVI </a:t>
            </a:r>
            <a:r>
              <a:rPr lang="en-US" b="1" dirty="0" smtClean="0"/>
              <a:t>Risk </a:t>
            </a:r>
            <a:r>
              <a:rPr lang="en-US" b="1" dirty="0"/>
              <a:t>minimisation measures</a:t>
            </a:r>
          </a:p>
        </p:txBody>
      </p:sp>
      <p:sp>
        <p:nvSpPr>
          <p:cNvPr id="10" name="Rectangle 9"/>
          <p:cNvSpPr/>
          <p:nvPr/>
        </p:nvSpPr>
        <p:spPr>
          <a:xfrm>
            <a:off x="320040" y="1351505"/>
            <a:ext cx="5699760" cy="533400"/>
          </a:xfrm>
          <a:prstGeom prst="rect">
            <a:avLst/>
          </a:prstGeom>
          <a:solidFill>
            <a:schemeClr val="accent6">
              <a:lumMod val="40000"/>
              <a:lumOff val="60000"/>
            </a:schemeClr>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 Effectiveness of risk minimisation measures</a:t>
            </a:r>
          </a:p>
        </p:txBody>
      </p:sp>
      <p:sp>
        <p:nvSpPr>
          <p:cNvPr id="5" name="Rectangle 4"/>
          <p:cNvSpPr/>
          <p:nvPr/>
        </p:nvSpPr>
        <p:spPr>
          <a:xfrm>
            <a:off x="353022" y="2074180"/>
            <a:ext cx="8638578" cy="646331"/>
          </a:xfrm>
          <a:prstGeom prst="rect">
            <a:avLst/>
          </a:prstGeom>
        </p:spPr>
        <p:txBody>
          <a:bodyPr wrap="square">
            <a:spAutoFit/>
          </a:bodyPr>
          <a:lstStyle/>
          <a:p>
            <a:r>
              <a:rPr lang="en-US" dirty="0"/>
              <a:t>To evaluate the effectiveness of risk minimisation measures two indicators should be considered</a:t>
            </a:r>
            <a:r>
              <a:rPr lang="en-US" dirty="0" smtClean="0"/>
              <a:t>:</a:t>
            </a:r>
          </a:p>
        </p:txBody>
      </p:sp>
      <p:sp>
        <p:nvSpPr>
          <p:cNvPr id="3" name="Rectangle 2"/>
          <p:cNvSpPr/>
          <p:nvPr/>
        </p:nvSpPr>
        <p:spPr>
          <a:xfrm>
            <a:off x="533400" y="2909786"/>
            <a:ext cx="2845712" cy="519214"/>
          </a:xfrm>
          <a:prstGeom prst="rect">
            <a:avLst/>
          </a:prstGeom>
          <a:solidFill>
            <a:srgbClr val="89C35F"/>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Process I</a:t>
            </a:r>
            <a:r>
              <a:rPr lang="en-US" sz="2000" b="1" dirty="0" smtClean="0">
                <a:solidFill>
                  <a:schemeClr val="tx1"/>
                </a:solidFill>
              </a:rPr>
              <a:t>ndicators</a:t>
            </a:r>
            <a:endParaRPr lang="en-US" sz="2000" b="1" dirty="0">
              <a:solidFill>
                <a:schemeClr val="tx1"/>
              </a:solidFill>
            </a:endParaRPr>
          </a:p>
        </p:txBody>
      </p:sp>
      <p:sp>
        <p:nvSpPr>
          <p:cNvPr id="6" name="Rectangle 5"/>
          <p:cNvSpPr/>
          <p:nvPr/>
        </p:nvSpPr>
        <p:spPr>
          <a:xfrm>
            <a:off x="3505200" y="2897276"/>
            <a:ext cx="5334000" cy="2308324"/>
          </a:xfrm>
          <a:prstGeom prst="rect">
            <a:avLst/>
          </a:prstGeom>
        </p:spPr>
        <p:txBody>
          <a:bodyPr wrap="square">
            <a:spAutoFit/>
          </a:bodyPr>
          <a:lstStyle/>
          <a:p>
            <a:pPr marL="285750" indent="-285750">
              <a:buFont typeface="Wingdings" panose="05000000000000000000" pitchFamily="2" charset="2"/>
              <a:buChar char="q"/>
            </a:pPr>
            <a:r>
              <a:rPr lang="en-US" sz="1600" dirty="0"/>
              <a:t>Process indicators are necessary to gather evidence that the implementing steps of risk minimisation </a:t>
            </a:r>
            <a:r>
              <a:rPr lang="en-US" sz="1600" dirty="0" smtClean="0"/>
              <a:t>measures </a:t>
            </a:r>
            <a:r>
              <a:rPr lang="en-US" sz="1600" dirty="0"/>
              <a:t>have been successful. </a:t>
            </a:r>
            <a:endParaRPr lang="en-US" sz="1600" dirty="0" smtClean="0"/>
          </a:p>
          <a:p>
            <a:pPr marL="285750" indent="-285750">
              <a:buFont typeface="Wingdings" panose="05000000000000000000" pitchFamily="2" charset="2"/>
              <a:buChar char="q"/>
            </a:pPr>
            <a:r>
              <a:rPr lang="en-US" sz="1600" dirty="0" smtClean="0"/>
              <a:t>These </a:t>
            </a:r>
            <a:r>
              <a:rPr lang="en-US" sz="1600" dirty="0"/>
              <a:t>process indicators should provide insight into what extent the </a:t>
            </a:r>
            <a:r>
              <a:rPr lang="en-US" sz="1600" dirty="0" smtClean="0"/>
              <a:t>programme </a:t>
            </a:r>
            <a:r>
              <a:rPr lang="en-US" sz="1600" dirty="0"/>
              <a:t>has been executed as planned and whether the intended impacts on </a:t>
            </a:r>
            <a:r>
              <a:rPr lang="en-US" sz="1600" dirty="0" err="1"/>
              <a:t>behaviour</a:t>
            </a:r>
            <a:r>
              <a:rPr lang="en-US" sz="1600" dirty="0"/>
              <a:t> have been </a:t>
            </a:r>
            <a:r>
              <a:rPr lang="en-US" sz="1600" dirty="0" smtClean="0"/>
              <a:t>observed.</a:t>
            </a:r>
          </a:p>
          <a:p>
            <a:pPr marL="285750" indent="-285750">
              <a:buFont typeface="Wingdings" panose="05000000000000000000" pitchFamily="2" charset="2"/>
              <a:buChar char="q"/>
            </a:pPr>
            <a:r>
              <a:rPr lang="en-US" sz="1600" dirty="0" smtClean="0"/>
              <a:t> </a:t>
            </a:r>
            <a:r>
              <a:rPr lang="en-US" sz="1600" dirty="0"/>
              <a:t>Implementation metrics should be identified in advance and tracked over time</a:t>
            </a:r>
            <a:r>
              <a:rPr lang="en-US" sz="1400" dirty="0"/>
              <a:t>. </a:t>
            </a:r>
          </a:p>
        </p:txBody>
      </p:sp>
    </p:spTree>
    <p:extLst>
      <p:ext uri="{BB962C8B-B14F-4D97-AF65-F5344CB8AC3E}">
        <p14:creationId xmlns:p14="http://schemas.microsoft.com/office/powerpoint/2010/main" val="2644556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1694"/>
            <a:ext cx="8763000" cy="487362"/>
          </a:xfrm>
        </p:spPr>
        <p:txBody>
          <a:bodyPr/>
          <a:lstStyle/>
          <a:p>
            <a:pPr algn="ctr"/>
            <a:r>
              <a:rPr lang="en-US" b="1" dirty="0"/>
              <a:t>Module XVI </a:t>
            </a:r>
            <a:r>
              <a:rPr lang="en-US" b="1" dirty="0" smtClean="0"/>
              <a:t>Risk </a:t>
            </a:r>
            <a:r>
              <a:rPr lang="en-US" b="1" dirty="0"/>
              <a:t>minimisation measures</a:t>
            </a:r>
          </a:p>
        </p:txBody>
      </p:sp>
      <p:sp>
        <p:nvSpPr>
          <p:cNvPr id="10" name="Rectangle 9"/>
          <p:cNvSpPr/>
          <p:nvPr/>
        </p:nvSpPr>
        <p:spPr>
          <a:xfrm>
            <a:off x="320040" y="1351505"/>
            <a:ext cx="5699760" cy="533400"/>
          </a:xfrm>
          <a:prstGeom prst="rect">
            <a:avLst/>
          </a:prstGeom>
          <a:solidFill>
            <a:schemeClr val="accent6">
              <a:lumMod val="40000"/>
              <a:lumOff val="60000"/>
            </a:schemeClr>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 Effectiveness of risk minimisation measures</a:t>
            </a:r>
          </a:p>
        </p:txBody>
      </p:sp>
      <p:sp>
        <p:nvSpPr>
          <p:cNvPr id="4" name="Rectangle 3"/>
          <p:cNvSpPr/>
          <p:nvPr/>
        </p:nvSpPr>
        <p:spPr>
          <a:xfrm>
            <a:off x="324208" y="2217299"/>
            <a:ext cx="2845712" cy="400110"/>
          </a:xfrm>
          <a:prstGeom prst="rect">
            <a:avLst/>
          </a:prstGeom>
          <a:solidFill>
            <a:srgbClr val="89C35F"/>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Outcome </a:t>
            </a:r>
            <a:r>
              <a:rPr lang="en-US" sz="2000" b="1" dirty="0" smtClean="0">
                <a:solidFill>
                  <a:schemeClr val="tx1"/>
                </a:solidFill>
              </a:rPr>
              <a:t>Indicators</a:t>
            </a:r>
            <a:endParaRPr lang="en-US" sz="2000" b="1" dirty="0">
              <a:solidFill>
                <a:schemeClr val="tx1"/>
              </a:solidFill>
            </a:endParaRPr>
          </a:p>
        </p:txBody>
      </p:sp>
      <p:sp>
        <p:nvSpPr>
          <p:cNvPr id="6" name="Rectangle 5"/>
          <p:cNvSpPr/>
          <p:nvPr/>
        </p:nvSpPr>
        <p:spPr>
          <a:xfrm>
            <a:off x="3352800" y="2217299"/>
            <a:ext cx="5334000" cy="1815882"/>
          </a:xfrm>
          <a:prstGeom prst="rect">
            <a:avLst/>
          </a:prstGeom>
        </p:spPr>
        <p:txBody>
          <a:bodyPr wrap="square">
            <a:spAutoFit/>
          </a:bodyPr>
          <a:lstStyle/>
          <a:p>
            <a:pPr marL="285750" indent="-285750">
              <a:buFont typeface="Wingdings" panose="05000000000000000000" pitchFamily="2" charset="2"/>
              <a:buChar char="q"/>
            </a:pPr>
            <a:r>
              <a:rPr lang="en-US" sz="1600" dirty="0"/>
              <a:t>Outcome indicators provide an overall measure of the level of risk control that has been achieved with </a:t>
            </a:r>
            <a:r>
              <a:rPr lang="en-US" sz="1600" dirty="0" smtClean="0"/>
              <a:t>a </a:t>
            </a:r>
            <a:r>
              <a:rPr lang="en-US" sz="1600" dirty="0"/>
              <a:t>risk minimisation measure. </a:t>
            </a:r>
            <a:r>
              <a:rPr lang="en-US" sz="1600" b="1" dirty="0"/>
              <a:t>For example</a:t>
            </a:r>
            <a:r>
              <a:rPr lang="en-US" sz="1600" dirty="0"/>
              <a:t>, where the objective of the intervention is to reduce the </a:t>
            </a:r>
            <a:r>
              <a:rPr lang="en-US" sz="1600" dirty="0" smtClean="0"/>
              <a:t> </a:t>
            </a:r>
            <a:r>
              <a:rPr lang="en-US" sz="1600" dirty="0"/>
              <a:t>frequency and/or severity of an adverse reaction, the ultimate measure of success will be linked to this </a:t>
            </a:r>
            <a:r>
              <a:rPr lang="en-US" sz="1600" dirty="0" smtClean="0"/>
              <a:t> </a:t>
            </a:r>
            <a:r>
              <a:rPr lang="en-US" sz="1600" dirty="0"/>
              <a:t>objective. </a:t>
            </a:r>
          </a:p>
        </p:txBody>
      </p:sp>
    </p:spTree>
    <p:extLst>
      <p:ext uri="{BB962C8B-B14F-4D97-AF65-F5344CB8AC3E}">
        <p14:creationId xmlns:p14="http://schemas.microsoft.com/office/powerpoint/2010/main" val="893351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31694"/>
            <a:ext cx="8839200" cy="487362"/>
          </a:xfrm>
        </p:spPr>
        <p:txBody>
          <a:bodyPr/>
          <a:lstStyle/>
          <a:p>
            <a:pPr algn="ctr"/>
            <a:r>
              <a:rPr lang="en-US" b="1" dirty="0" smtClean="0"/>
              <a:t>Agenda</a:t>
            </a:r>
            <a:endParaRPr lang="en-US" b="1" dirty="0"/>
          </a:p>
        </p:txBody>
      </p:sp>
      <p:sp>
        <p:nvSpPr>
          <p:cNvPr id="3" name="Content Placeholder 2"/>
          <p:cNvSpPr>
            <a:spLocks noGrp="1"/>
          </p:cNvSpPr>
          <p:nvPr>
            <p:ph idx="1"/>
          </p:nvPr>
        </p:nvSpPr>
        <p:spPr/>
        <p:txBody>
          <a:bodyPr/>
          <a:lstStyle/>
          <a:p>
            <a:pPr>
              <a:spcBef>
                <a:spcPts val="1200"/>
              </a:spcBef>
            </a:pPr>
            <a:r>
              <a:rPr lang="en-US" dirty="0" smtClean="0"/>
              <a:t>Introduction</a:t>
            </a:r>
          </a:p>
          <a:p>
            <a:pPr>
              <a:spcBef>
                <a:spcPts val="1200"/>
              </a:spcBef>
            </a:pPr>
            <a:r>
              <a:rPr lang="en-US" dirty="0" smtClean="0"/>
              <a:t>Need For RMP</a:t>
            </a:r>
          </a:p>
          <a:p>
            <a:pPr>
              <a:spcBef>
                <a:spcPts val="1200"/>
              </a:spcBef>
            </a:pPr>
            <a:r>
              <a:rPr lang="en-GB" dirty="0" smtClean="0"/>
              <a:t>Purpose of RMP</a:t>
            </a:r>
          </a:p>
          <a:p>
            <a:pPr>
              <a:spcBef>
                <a:spcPts val="1200"/>
              </a:spcBef>
            </a:pPr>
            <a:r>
              <a:rPr lang="en-GB" dirty="0" smtClean="0"/>
              <a:t>Important Terms</a:t>
            </a:r>
          </a:p>
          <a:p>
            <a:pPr>
              <a:spcBef>
                <a:spcPts val="1200"/>
              </a:spcBef>
            </a:pPr>
            <a:r>
              <a:rPr lang="en-GB" dirty="0" smtClean="0"/>
              <a:t>When RMP Is Required?</a:t>
            </a:r>
          </a:p>
          <a:p>
            <a:pPr>
              <a:spcBef>
                <a:spcPts val="1200"/>
              </a:spcBef>
            </a:pPr>
            <a:r>
              <a:rPr lang="en-US" dirty="0" smtClean="0"/>
              <a:t>Structure of a Risk Management Plan</a:t>
            </a:r>
          </a:p>
          <a:p>
            <a:pPr>
              <a:spcBef>
                <a:spcPts val="1200"/>
              </a:spcBef>
            </a:pPr>
            <a:r>
              <a:rPr lang="en-US" dirty="0"/>
              <a:t>Risk Minimization measures</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TextBox 2"/>
          <p:cNvSpPr txBox="1"/>
          <p:nvPr/>
        </p:nvSpPr>
        <p:spPr>
          <a:xfrm>
            <a:off x="304800" y="3960546"/>
            <a:ext cx="8534400" cy="369332"/>
          </a:xfrm>
          <a:prstGeom prst="rect">
            <a:avLst/>
          </a:prstGeom>
          <a:noFill/>
        </p:spPr>
        <p:txBody>
          <a:bodyPr wrap="square" rtlCol="0">
            <a:spAutoFit/>
          </a:bodyPr>
          <a:lstStyle/>
          <a:p>
            <a:r>
              <a:rPr lang="en-US" b="1" dirty="0">
                <a:solidFill>
                  <a:schemeClr val="bg1"/>
                </a:solidFill>
                <a:latin typeface="Arial" pitchFamily="34" charset="0"/>
                <a:cs typeface="Arial" pitchFamily="34" charset="0"/>
              </a:rPr>
              <a:t>For any </a:t>
            </a:r>
            <a:r>
              <a:rPr lang="en-US" b="1" dirty="0" smtClean="0">
                <a:solidFill>
                  <a:schemeClr val="bg1"/>
                </a:solidFill>
                <a:latin typeface="Arial" pitchFamily="34" charset="0"/>
                <a:cs typeface="Arial" pitchFamily="34" charset="0"/>
              </a:rPr>
              <a:t>feedback/comment/clarification please contact us at </a:t>
            </a:r>
            <a:r>
              <a:rPr lang="en-US" b="1" u="sng" dirty="0" smtClean="0">
                <a:solidFill>
                  <a:schemeClr val="bg1"/>
                </a:solidFill>
                <a:latin typeface="Arial" pitchFamily="34" charset="0"/>
                <a:cs typeface="Arial" pitchFamily="34" charset="0"/>
                <a:hlinkClick r:id="rId2"/>
              </a:rPr>
              <a:t>PALS@tcs.com</a:t>
            </a:r>
            <a:endParaRPr 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223004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type="body" idx="1"/>
          </p:nvPr>
        </p:nvSpPr>
        <p:spPr>
          <a:xfrm>
            <a:off x="228600" y="1219200"/>
            <a:ext cx="8686800" cy="4953000"/>
          </a:xfrm>
          <a:noFill/>
        </p:spPr>
        <p:txBody>
          <a:bodyPr/>
          <a:lstStyle/>
          <a:p>
            <a:pPr marL="0" indent="0" eaLnBrk="1" hangingPunct="1">
              <a:lnSpc>
                <a:spcPct val="90000"/>
              </a:lnSpc>
              <a:spcBef>
                <a:spcPct val="50000"/>
              </a:spcBef>
              <a:buClrTx/>
              <a:buNone/>
            </a:pPr>
            <a:endParaRPr lang="en-GB" sz="2000" dirty="0" smtClean="0">
              <a:cs typeface="Times New Roman" pitchFamily="18" charset="0"/>
            </a:endParaRPr>
          </a:p>
          <a:p>
            <a:pPr marL="0" indent="0" eaLnBrk="1" hangingPunct="1">
              <a:lnSpc>
                <a:spcPct val="90000"/>
              </a:lnSpc>
              <a:spcBef>
                <a:spcPct val="50000"/>
              </a:spcBef>
              <a:buClrTx/>
              <a:buNone/>
            </a:pPr>
            <a:endParaRPr lang="en-GB" sz="2000" dirty="0" smtClean="0">
              <a:cs typeface="Times New Roman" pitchFamily="18" charset="0"/>
            </a:endParaRPr>
          </a:p>
          <a:p>
            <a:pPr marL="0" indent="0" algn="just" eaLnBrk="1" hangingPunct="1">
              <a:lnSpc>
                <a:spcPct val="90000"/>
              </a:lnSpc>
              <a:spcBef>
                <a:spcPct val="50000"/>
              </a:spcBef>
              <a:buClrTx/>
              <a:buNone/>
            </a:pPr>
            <a:endParaRPr lang="en-GB" sz="2000" dirty="0" smtClean="0">
              <a:cs typeface="Times New Roman" pitchFamily="18" charset="0"/>
            </a:endParaRPr>
          </a:p>
          <a:p>
            <a:pPr marL="0" indent="0" algn="just" eaLnBrk="1" hangingPunct="1">
              <a:lnSpc>
                <a:spcPct val="90000"/>
              </a:lnSpc>
              <a:spcBef>
                <a:spcPct val="50000"/>
              </a:spcBef>
              <a:buClrTx/>
              <a:buNone/>
            </a:pPr>
            <a:endParaRPr lang="en-GB" sz="2000" dirty="0" smtClean="0">
              <a:cs typeface="Times New Roman" pitchFamily="18" charset="0"/>
            </a:endParaRPr>
          </a:p>
          <a:p>
            <a:pPr marL="0" indent="0" algn="just" eaLnBrk="1" hangingPunct="1">
              <a:lnSpc>
                <a:spcPct val="90000"/>
              </a:lnSpc>
              <a:spcBef>
                <a:spcPct val="50000"/>
              </a:spcBef>
              <a:buClrTx/>
              <a:buNone/>
            </a:pPr>
            <a:endParaRPr lang="en-GB" sz="2000" dirty="0" smtClean="0">
              <a:cs typeface="Times New Roman" pitchFamily="18" charset="0"/>
            </a:endParaRPr>
          </a:p>
          <a:p>
            <a:pPr lvl="2">
              <a:lnSpc>
                <a:spcPct val="90000"/>
              </a:lnSpc>
              <a:spcBef>
                <a:spcPct val="50000"/>
              </a:spcBef>
              <a:buClrTx/>
              <a:buFont typeface="Wingdings" pitchFamily="2" charset="2"/>
              <a:buChar char="§"/>
            </a:pPr>
            <a:endParaRPr lang="en-GB" dirty="0" smtClean="0">
              <a:cs typeface="Times New Roman" pitchFamily="18" charset="0"/>
            </a:endParaRPr>
          </a:p>
          <a:p>
            <a:pPr eaLnBrk="1" hangingPunct="1">
              <a:lnSpc>
                <a:spcPct val="90000"/>
              </a:lnSpc>
              <a:buNone/>
            </a:pPr>
            <a:endParaRPr lang="da-DK" sz="2000" dirty="0" smtClean="0">
              <a:cs typeface="Times New Roman" pitchFamily="18" charset="0"/>
            </a:endParaRPr>
          </a:p>
        </p:txBody>
      </p:sp>
      <p:sp>
        <p:nvSpPr>
          <p:cNvPr id="6" name="Title 5"/>
          <p:cNvSpPr>
            <a:spLocks noGrp="1"/>
          </p:cNvSpPr>
          <p:nvPr>
            <p:ph type="title"/>
          </p:nvPr>
        </p:nvSpPr>
        <p:spPr>
          <a:xfrm>
            <a:off x="152400" y="228600"/>
            <a:ext cx="8839200" cy="609600"/>
          </a:xfrm>
        </p:spPr>
        <p:txBody>
          <a:bodyPr/>
          <a:lstStyle/>
          <a:p>
            <a:r>
              <a:rPr lang="en-GB" dirty="0" smtClean="0"/>
              <a:t>                      	</a:t>
            </a:r>
            <a:r>
              <a:rPr lang="en-GB" sz="2400" b="1" dirty="0" smtClean="0"/>
              <a:t>Definition and Introduction</a:t>
            </a:r>
            <a:endParaRPr lang="en-US" sz="2400" b="1" dirty="0"/>
          </a:p>
        </p:txBody>
      </p:sp>
      <p:sp>
        <p:nvSpPr>
          <p:cNvPr id="5" name="Rectangle 4"/>
          <p:cNvSpPr/>
          <p:nvPr/>
        </p:nvSpPr>
        <p:spPr>
          <a:xfrm>
            <a:off x="304800" y="2590800"/>
            <a:ext cx="8382000" cy="3693319"/>
          </a:xfrm>
          <a:prstGeom prst="rect">
            <a:avLst/>
          </a:prstGeom>
          <a:solidFill>
            <a:srgbClr val="ABD38C">
              <a:alpha val="32000"/>
            </a:srgbClr>
          </a:solidFill>
          <a:ln w="85725" cap="rnd">
            <a:solidFill>
              <a:schemeClr val="accent2"/>
            </a:solidFill>
            <a:prstDash val="sysDash"/>
          </a:ln>
        </p:spPr>
        <p:txBody>
          <a:bodyPr wrap="square" anchor="ctr">
            <a:spAutoFit/>
          </a:bodyPr>
          <a:lstStyle/>
          <a:p>
            <a:pPr marL="177800" defTabSz="822960"/>
            <a:r>
              <a:rPr lang="en-US" dirty="0" smtClean="0"/>
              <a:t>The format of RMPs was developed through the ICH. The RMP covers the entire life cycle of the product. </a:t>
            </a:r>
          </a:p>
          <a:p>
            <a:pPr marL="177800" defTabSz="822960"/>
            <a:endParaRPr lang="en-US" dirty="0" smtClean="0"/>
          </a:p>
          <a:p>
            <a:pPr marL="177800" defTabSz="822960"/>
            <a:r>
              <a:rPr lang="en-US" dirty="0" smtClean="0"/>
              <a:t>For the EU and  Australia, it is mandatory for companies to submit a RMP at the time of application for a Marketing Authorisation.</a:t>
            </a:r>
          </a:p>
          <a:p>
            <a:pPr marL="177800" defTabSz="822960"/>
            <a:endParaRPr lang="en-US" dirty="0" smtClean="0"/>
          </a:p>
          <a:p>
            <a:pPr marL="231775"/>
            <a:r>
              <a:rPr lang="en-US" dirty="0" smtClean="0"/>
              <a:t>RMP is also submitted if a new safety concerns are identified for a marketed product and all plans must be updated as circumstances change.</a:t>
            </a:r>
          </a:p>
          <a:p>
            <a:pPr marL="231775"/>
            <a:endParaRPr lang="en-US" dirty="0" smtClean="0"/>
          </a:p>
          <a:p>
            <a:pPr marL="231775"/>
            <a:r>
              <a:rPr lang="en-US" dirty="0" smtClean="0"/>
              <a:t>Thus companies are required to specify at the time of first marketing areas of safety about which they are currently uncertain and how they will resolve this uncertainty. They must also indicate what measures they will take to reduce known risks and how they will test whether these measures work.</a:t>
            </a:r>
          </a:p>
        </p:txBody>
      </p:sp>
      <p:sp>
        <p:nvSpPr>
          <p:cNvPr id="7" name="Rounded Rectangular Callout 6"/>
          <p:cNvSpPr/>
          <p:nvPr/>
        </p:nvSpPr>
        <p:spPr>
          <a:xfrm>
            <a:off x="304800" y="1143000"/>
            <a:ext cx="8382000" cy="1219200"/>
          </a:xfrm>
          <a:prstGeom prst="wedgeRoundRectCallout">
            <a:avLst/>
          </a:prstGeom>
          <a:solidFill>
            <a:srgbClr val="FFC000"/>
          </a:solidFill>
          <a:ln w="9525">
            <a:noFill/>
          </a:ln>
          <a:scene3d>
            <a:camera prst="orthographicFront"/>
            <a:lightRig rig="threePt" dir="t"/>
          </a:scene3d>
          <a:sp3d extrusionH="419100" contourW="101600">
            <a:bevelT w="139700" h="317500" prst="slope"/>
            <a:extrusionClr>
              <a:schemeClr val="accent3"/>
            </a:extrusionClr>
            <a:contourClr>
              <a:schemeClr val="accent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effectLst>
                  <a:outerShdw blurRad="38100" dist="38100" dir="2700000" algn="tl">
                    <a:srgbClr val="000000">
                      <a:alpha val="43137"/>
                    </a:srgbClr>
                  </a:outerShdw>
                </a:effectLst>
              </a:rPr>
              <a:t>A Risk Management Plan (RMP) is a mechanism by which a risk management system can be presented to Competent Authorities</a:t>
            </a:r>
            <a:endParaRPr lang="da-DK" sz="2000" dirty="0" smtClean="0">
              <a:solidFill>
                <a:schemeClr val="tx1"/>
              </a:solidFill>
              <a:effectLst>
                <a:outerShdw blurRad="38100" dist="38100" dir="2700000" algn="tl">
                  <a:srgbClr val="000000">
                    <a:alpha val="43137"/>
                  </a:srgbClr>
                </a:outerShdw>
              </a:effectLst>
            </a:endParaRPr>
          </a:p>
          <a:p>
            <a:pPr algn="ct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type="body" idx="1"/>
          </p:nvPr>
        </p:nvSpPr>
        <p:spPr>
          <a:xfrm>
            <a:off x="228600" y="1219200"/>
            <a:ext cx="8686800" cy="4953000"/>
          </a:xfrm>
        </p:spPr>
        <p:txBody>
          <a:bodyPr/>
          <a:lstStyle/>
          <a:p>
            <a:pPr marL="0" indent="0" algn="just" eaLnBrk="1" hangingPunct="1">
              <a:lnSpc>
                <a:spcPct val="90000"/>
              </a:lnSpc>
              <a:spcBef>
                <a:spcPct val="50000"/>
              </a:spcBef>
              <a:buClrTx/>
              <a:buNone/>
            </a:pPr>
            <a:r>
              <a:rPr lang="en-GB" sz="2000" dirty="0" smtClean="0">
                <a:cs typeface="Times New Roman" pitchFamily="18" charset="0"/>
              </a:rPr>
              <a:t> </a:t>
            </a:r>
          </a:p>
          <a:p>
            <a:pPr marL="0" indent="0" algn="just" eaLnBrk="1" hangingPunct="1">
              <a:lnSpc>
                <a:spcPct val="90000"/>
              </a:lnSpc>
              <a:spcBef>
                <a:spcPct val="50000"/>
              </a:spcBef>
              <a:buClrTx/>
              <a:buNone/>
            </a:pPr>
            <a:endParaRPr lang="en-GB" sz="2000" dirty="0" smtClean="0">
              <a:cs typeface="Times New Roman" pitchFamily="18" charset="0"/>
            </a:endParaRPr>
          </a:p>
          <a:p>
            <a:pPr marL="0" indent="0" algn="just" eaLnBrk="1" hangingPunct="1">
              <a:lnSpc>
                <a:spcPct val="90000"/>
              </a:lnSpc>
              <a:spcBef>
                <a:spcPct val="50000"/>
              </a:spcBef>
              <a:buClrTx/>
              <a:buNone/>
            </a:pPr>
            <a:endParaRPr lang="en-GB" sz="2000" dirty="0" smtClean="0">
              <a:cs typeface="Times New Roman" pitchFamily="18" charset="0"/>
            </a:endParaRPr>
          </a:p>
          <a:p>
            <a:pPr marL="0" indent="0" algn="just" eaLnBrk="1" hangingPunct="1">
              <a:lnSpc>
                <a:spcPct val="90000"/>
              </a:lnSpc>
              <a:spcBef>
                <a:spcPct val="50000"/>
              </a:spcBef>
              <a:buClrTx/>
              <a:buNone/>
            </a:pPr>
            <a:endParaRPr lang="en-GB" sz="2000" dirty="0" smtClean="0">
              <a:cs typeface="Times New Roman" pitchFamily="18" charset="0"/>
            </a:endParaRPr>
          </a:p>
          <a:p>
            <a:pPr lvl="2">
              <a:lnSpc>
                <a:spcPct val="90000"/>
              </a:lnSpc>
              <a:spcBef>
                <a:spcPct val="50000"/>
              </a:spcBef>
              <a:buClrTx/>
              <a:buFont typeface="Wingdings" pitchFamily="2" charset="2"/>
              <a:buChar char="§"/>
            </a:pPr>
            <a:endParaRPr lang="en-GB" dirty="0" smtClean="0">
              <a:cs typeface="Times New Roman" pitchFamily="18" charset="0"/>
            </a:endParaRPr>
          </a:p>
          <a:p>
            <a:pPr eaLnBrk="1" hangingPunct="1">
              <a:lnSpc>
                <a:spcPct val="90000"/>
              </a:lnSpc>
            </a:pPr>
            <a:endParaRPr lang="da-DK" sz="2000" dirty="0" smtClean="0">
              <a:cs typeface="Times New Roman" pitchFamily="18" charset="0"/>
            </a:endParaRPr>
          </a:p>
        </p:txBody>
      </p:sp>
      <p:sp>
        <p:nvSpPr>
          <p:cNvPr id="6" name="Title 5"/>
          <p:cNvSpPr>
            <a:spLocks noGrp="1"/>
          </p:cNvSpPr>
          <p:nvPr>
            <p:ph type="title"/>
          </p:nvPr>
        </p:nvSpPr>
        <p:spPr>
          <a:xfrm>
            <a:off x="152400" y="228600"/>
            <a:ext cx="8839200" cy="609600"/>
          </a:xfrm>
        </p:spPr>
        <p:txBody>
          <a:bodyPr/>
          <a:lstStyle/>
          <a:p>
            <a:pPr algn="ctr"/>
            <a:r>
              <a:rPr lang="en-US" b="1" dirty="0" smtClean="0"/>
              <a:t>Need For RMP</a:t>
            </a:r>
            <a:endParaRPr lang="en-US" b="1" dirty="0"/>
          </a:p>
        </p:txBody>
      </p:sp>
      <p:sp>
        <p:nvSpPr>
          <p:cNvPr id="8" name="Vertical Scroll 7"/>
          <p:cNvSpPr/>
          <p:nvPr/>
        </p:nvSpPr>
        <p:spPr>
          <a:xfrm>
            <a:off x="2971800" y="1447800"/>
            <a:ext cx="5943600" cy="4572000"/>
          </a:xfrm>
          <a:prstGeom prst="verticalScroll">
            <a:avLst/>
          </a:prstGeom>
          <a:solidFill>
            <a:schemeClr val="accent4">
              <a:lumMod val="60000"/>
              <a:lumOff val="40000"/>
            </a:schemeClr>
          </a:solidFill>
          <a:ln w="63500">
            <a:solidFill>
              <a:srgbClr val="00B050"/>
            </a:solidFill>
          </a:ln>
          <a:effectLst>
            <a:outerShdw blurRad="50800" dist="50800" dir="12960000" sx="102000" sy="102000" algn="ctr" rotWithShape="0">
              <a:srgbClr val="F1896C">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7338" indent="-287338">
              <a:buFont typeface="Wingdings" pitchFamily="2" charset="2"/>
              <a:buChar char="Ø"/>
            </a:pPr>
            <a:r>
              <a:rPr lang="en-US" dirty="0" smtClean="0">
                <a:solidFill>
                  <a:schemeClr val="tx1"/>
                </a:solidFill>
              </a:rPr>
              <a:t>It is recognised that not all safety issues related to a medicine will be identified during pre-marketing trials. This can occur with new chemical entities, biological products and where a sponsor applies for use in a new population, such as in children. </a:t>
            </a:r>
          </a:p>
          <a:p>
            <a:pPr marL="177800" indent="-177800"/>
            <a:endParaRPr lang="en-US" dirty="0" smtClean="0">
              <a:solidFill>
                <a:schemeClr val="tx1"/>
              </a:solidFill>
            </a:endParaRPr>
          </a:p>
          <a:p>
            <a:pPr marL="287338" indent="-287338">
              <a:buFont typeface="Wingdings" pitchFamily="2" charset="2"/>
              <a:buChar char="Ø"/>
            </a:pPr>
            <a:r>
              <a:rPr lang="en-US" dirty="0" smtClean="0">
                <a:solidFill>
                  <a:schemeClr val="tx1"/>
                </a:solidFill>
              </a:rPr>
              <a:t>A Risk Management Plan (RMP) identifies how safety concerns will be identified and mitigated</a:t>
            </a:r>
            <a:endParaRPr lang="en-US" dirty="0">
              <a:solidFill>
                <a:schemeClr val="tx1"/>
              </a:solidFill>
            </a:endParaRPr>
          </a:p>
        </p:txBody>
      </p:sp>
      <p:sp>
        <p:nvSpPr>
          <p:cNvPr id="9" name="Smiley Face 8"/>
          <p:cNvSpPr/>
          <p:nvPr/>
        </p:nvSpPr>
        <p:spPr>
          <a:xfrm>
            <a:off x="457200" y="2133600"/>
            <a:ext cx="2362200" cy="3048000"/>
          </a:xfrm>
          <a:prstGeom prst="smileyFace">
            <a:avLst>
              <a:gd name="adj" fmla="val 4653"/>
            </a:avLst>
          </a:prstGeom>
          <a:solidFill>
            <a:srgbClr val="83389B">
              <a:alpha val="50000"/>
            </a:srgbClr>
          </a:solidFill>
          <a:ln w="63500">
            <a:solidFill>
              <a:srgbClr val="FFFF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smtClean="0">
              <a:solidFill>
                <a:schemeClr val="tx1"/>
              </a:solidFill>
            </a:endParaRPr>
          </a:p>
          <a:p>
            <a:pPr algn="ctr"/>
            <a:r>
              <a:rPr lang="en-US" b="1" dirty="0" smtClean="0">
                <a:solidFill>
                  <a:schemeClr val="tx1"/>
                </a:solidFill>
              </a:rPr>
              <a:t>Why have RMPs been introduced?</a:t>
            </a:r>
          </a:p>
          <a:p>
            <a:pPr algn="ctr"/>
            <a:endParaRPr lang="en-US" sz="8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590456"/>
          </a:xfrm>
        </p:spPr>
        <p:txBody>
          <a:bodyPr/>
          <a:lstStyle/>
          <a:p>
            <a:pPr algn="ctr"/>
            <a:r>
              <a:rPr lang="en-GB" dirty="0" smtClean="0"/>
              <a:t/>
            </a:r>
            <a:br>
              <a:rPr lang="en-GB" dirty="0" smtClean="0"/>
            </a:br>
            <a:r>
              <a:rPr lang="en-GB" b="1" dirty="0" smtClean="0"/>
              <a:t>Purpose of RMP</a:t>
            </a:r>
            <a:r>
              <a:rPr lang="en-US" b="1" dirty="0" smtClean="0"/>
              <a:t/>
            </a:r>
            <a:br>
              <a:rPr lang="en-US" b="1" dirty="0" smtClean="0"/>
            </a:br>
            <a:endParaRPr lang="en-US" b="1" dirty="0"/>
          </a:p>
        </p:txBody>
      </p:sp>
      <p:graphicFrame>
        <p:nvGraphicFramePr>
          <p:cNvPr id="7" name="Content Placeholder 6"/>
          <p:cNvGraphicFramePr>
            <a:graphicFrameLocks noGrp="1"/>
          </p:cNvGraphicFramePr>
          <p:nvPr>
            <p:ph idx="1"/>
          </p:nvPr>
        </p:nvGraphicFramePr>
        <p:xfrm>
          <a:off x="381000" y="1219200"/>
          <a:ext cx="8428056"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152400" y="228600"/>
            <a:ext cx="8686800" cy="762000"/>
          </a:xfrm>
          <a:ln/>
        </p:spPr>
        <p:txBody>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t>RMP Includes</a:t>
            </a:r>
            <a:endParaRPr lang="en-US" sz="2800" dirty="0"/>
          </a:p>
        </p:txBody>
      </p:sp>
      <p:sp>
        <p:nvSpPr>
          <p:cNvPr id="6" name="Rectangle 5"/>
          <p:cNvSpPr/>
          <p:nvPr/>
        </p:nvSpPr>
        <p:spPr>
          <a:xfrm>
            <a:off x="342900" y="1427203"/>
            <a:ext cx="8305800" cy="2862322"/>
          </a:xfrm>
          <a:prstGeom prst="rect">
            <a:avLst/>
          </a:prstGeom>
        </p:spPr>
        <p:txBody>
          <a:bodyPr wrap="square" anchor="ctr">
            <a:spAutoFit/>
          </a:bodyPr>
          <a:lstStyle/>
          <a:p>
            <a:pPr marL="509588" indent="-457200" fontAlgn="t">
              <a:lnSpc>
                <a:spcPct val="150000"/>
              </a:lnSpc>
              <a:buFont typeface="Wingdings" panose="05000000000000000000" pitchFamily="2" charset="2"/>
              <a:buChar char="q"/>
            </a:pPr>
            <a:r>
              <a:rPr lang="en-US" sz="2000" dirty="0" smtClean="0"/>
              <a:t>Medicine's </a:t>
            </a:r>
            <a:r>
              <a:rPr lang="en-US" sz="2000" dirty="0"/>
              <a:t>safety </a:t>
            </a:r>
            <a:r>
              <a:rPr lang="en-US" sz="2000" dirty="0" smtClean="0"/>
              <a:t>profile</a:t>
            </a:r>
            <a:endParaRPr lang="en-US" sz="2000" dirty="0"/>
          </a:p>
          <a:p>
            <a:pPr marL="509588" indent="-457200" fontAlgn="t">
              <a:lnSpc>
                <a:spcPct val="150000"/>
              </a:lnSpc>
              <a:buFont typeface="Wingdings" panose="05000000000000000000" pitchFamily="2" charset="2"/>
              <a:buChar char="q"/>
            </a:pPr>
            <a:r>
              <a:rPr lang="en-US" sz="2000" dirty="0"/>
              <a:t>H</a:t>
            </a:r>
            <a:r>
              <a:rPr lang="en-US" sz="2000" dirty="0" smtClean="0"/>
              <a:t>ow </a:t>
            </a:r>
            <a:r>
              <a:rPr lang="en-US" sz="2000" dirty="0"/>
              <a:t>its risks will be prevented or minimised in patients;</a:t>
            </a:r>
          </a:p>
          <a:p>
            <a:pPr marL="509588" indent="-457200" fontAlgn="t">
              <a:lnSpc>
                <a:spcPct val="150000"/>
              </a:lnSpc>
              <a:buFont typeface="Wingdings" panose="05000000000000000000" pitchFamily="2" charset="2"/>
              <a:buChar char="q"/>
            </a:pPr>
            <a:r>
              <a:rPr lang="en-US" sz="2000" dirty="0"/>
              <a:t>P</a:t>
            </a:r>
            <a:r>
              <a:rPr lang="en-US" sz="2000" dirty="0" smtClean="0"/>
              <a:t>lans </a:t>
            </a:r>
            <a:r>
              <a:rPr lang="en-US" sz="2000" dirty="0"/>
              <a:t>for studies and other activities to gain more knowledge about the safety and efficacy of the </a:t>
            </a:r>
            <a:r>
              <a:rPr lang="en-US" sz="2000" dirty="0" smtClean="0"/>
              <a:t>medicine</a:t>
            </a:r>
            <a:endParaRPr lang="en-US" sz="2000" dirty="0"/>
          </a:p>
          <a:p>
            <a:pPr marL="509588" indent="-457200" fontAlgn="t">
              <a:lnSpc>
                <a:spcPct val="150000"/>
              </a:lnSpc>
              <a:buFont typeface="Wingdings" panose="05000000000000000000" pitchFamily="2" charset="2"/>
              <a:buChar char="q"/>
            </a:pPr>
            <a:r>
              <a:rPr lang="en-US" sz="2000" dirty="0"/>
              <a:t>R</a:t>
            </a:r>
            <a:r>
              <a:rPr lang="en-US" sz="2000" dirty="0" smtClean="0"/>
              <a:t>isk </a:t>
            </a:r>
            <a:r>
              <a:rPr lang="en-US" sz="2000" dirty="0"/>
              <a:t>factors for developing side </a:t>
            </a:r>
            <a:r>
              <a:rPr lang="en-US" sz="2000" dirty="0" smtClean="0"/>
              <a:t>effects</a:t>
            </a:r>
            <a:endParaRPr lang="en-US" sz="2000" dirty="0"/>
          </a:p>
          <a:p>
            <a:pPr marL="509588" indent="-457200" fontAlgn="t">
              <a:lnSpc>
                <a:spcPct val="150000"/>
              </a:lnSpc>
              <a:buFont typeface="Wingdings" panose="05000000000000000000" pitchFamily="2" charset="2"/>
              <a:buChar char="q"/>
            </a:pPr>
            <a:r>
              <a:rPr lang="en-US" sz="2000" dirty="0"/>
              <a:t>M</a:t>
            </a:r>
            <a:r>
              <a:rPr lang="en-US" sz="2000" dirty="0" smtClean="0"/>
              <a:t>easuring </a:t>
            </a:r>
            <a:r>
              <a:rPr lang="en-US" sz="2000" dirty="0"/>
              <a:t>the effectiveness of risk-minimisation measures</a:t>
            </a:r>
            <a:r>
              <a:rPr lang="en-US" sz="2000" dirty="0" smtClean="0"/>
              <a:t>.</a:t>
            </a:r>
            <a:endParaRPr lang="en-US" sz="2000" dirty="0"/>
          </a:p>
        </p:txBody>
      </p:sp>
    </p:spTree>
    <p:extLst>
      <p:ext uri="{BB962C8B-B14F-4D97-AF65-F5344CB8AC3E}">
        <p14:creationId xmlns:p14="http://schemas.microsoft.com/office/powerpoint/2010/main" val="2366945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763000" cy="487362"/>
          </a:xfrm>
        </p:spPr>
        <p:txBody>
          <a:bodyPr/>
          <a:lstStyle/>
          <a:p>
            <a:pPr algn="ctr"/>
            <a:r>
              <a:rPr lang="en-US" b="1" dirty="0" smtClean="0"/>
              <a:t>Important terms</a:t>
            </a:r>
            <a:endParaRPr lang="en-US" b="1" dirty="0"/>
          </a:p>
        </p:txBody>
      </p:sp>
      <p:sp>
        <p:nvSpPr>
          <p:cNvPr id="3" name="Content Placeholder 2"/>
          <p:cNvSpPr>
            <a:spLocks noGrp="1"/>
          </p:cNvSpPr>
          <p:nvPr>
            <p:ph idx="1"/>
          </p:nvPr>
        </p:nvSpPr>
        <p:spPr>
          <a:xfrm>
            <a:off x="381000" y="1219200"/>
            <a:ext cx="8428056" cy="5486400"/>
          </a:xfrm>
        </p:spPr>
        <p:txBody>
          <a:bodyPr/>
          <a:lstStyle/>
          <a:p>
            <a:pPr>
              <a:buNone/>
            </a:pPr>
            <a:r>
              <a:rPr lang="en-US" u="sng" dirty="0" smtClean="0"/>
              <a:t>Identified Risk:</a:t>
            </a:r>
          </a:p>
          <a:p>
            <a:pPr marL="0" indent="0" algn="just">
              <a:buNone/>
            </a:pPr>
            <a:r>
              <a:rPr lang="en-US" sz="2000" dirty="0" smtClean="0"/>
              <a:t>An untoward occurrence for which there is adequate evidence of association with the medicinal product of interest.</a:t>
            </a:r>
          </a:p>
          <a:p>
            <a:pPr marL="0" indent="0" algn="just">
              <a:buNone/>
            </a:pPr>
            <a:endParaRPr lang="en-US" sz="2000" dirty="0" smtClean="0"/>
          </a:p>
          <a:p>
            <a:pPr marL="0" indent="0">
              <a:buNone/>
            </a:pPr>
            <a:r>
              <a:rPr lang="en-US" sz="2000" u="sng" dirty="0" smtClean="0"/>
              <a:t>Examples:</a:t>
            </a:r>
          </a:p>
          <a:p>
            <a:pPr algn="just"/>
            <a:r>
              <a:rPr lang="en-US" sz="2000" dirty="0" smtClean="0"/>
              <a:t>An adverse reaction adequately demonstrated in non-clinical studies and confirmed by clinical data.</a:t>
            </a:r>
          </a:p>
          <a:p>
            <a:pPr algn="just"/>
            <a:r>
              <a:rPr lang="en-US" sz="2000" dirty="0" smtClean="0"/>
              <a:t>an adverse reaction observed in well-designed clinical trials or epidemiological studies for which the magnitude of the difference compared with the comparator group, on a parameter of interest suggests a causal relationship.</a:t>
            </a:r>
          </a:p>
          <a:p>
            <a:pPr algn="just"/>
            <a:r>
              <a:rPr lang="en-US" sz="2000" dirty="0" smtClean="0"/>
              <a:t>an adverse reaction suggested by a number of well-documented spontaneous reports where causality is strongly supported by temporal relationship and biological plausibility, such as anaphylactic reactions or application site reactions.</a:t>
            </a:r>
          </a:p>
          <a:p>
            <a:endParaRPr lang="en-US" dirty="0" smtClean="0"/>
          </a:p>
          <a:p>
            <a:endParaRPr lang="en-US" dirty="0" smtClean="0"/>
          </a:p>
          <a:p>
            <a:pPr marL="0" indent="0"/>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487362"/>
          </a:xfrm>
        </p:spPr>
        <p:txBody>
          <a:bodyPr/>
          <a:lstStyle/>
          <a:p>
            <a:pPr algn="ctr"/>
            <a:r>
              <a:rPr lang="en-US" b="1" dirty="0" smtClean="0"/>
              <a:t>Important terms</a:t>
            </a:r>
            <a:endParaRPr lang="en-US" dirty="0"/>
          </a:p>
        </p:txBody>
      </p:sp>
      <p:sp>
        <p:nvSpPr>
          <p:cNvPr id="3" name="Content Placeholder 2"/>
          <p:cNvSpPr>
            <a:spLocks noGrp="1"/>
          </p:cNvSpPr>
          <p:nvPr>
            <p:ph idx="1"/>
          </p:nvPr>
        </p:nvSpPr>
        <p:spPr>
          <a:xfrm>
            <a:off x="381000" y="1219200"/>
            <a:ext cx="8458200" cy="4953000"/>
          </a:xfrm>
        </p:spPr>
        <p:txBody>
          <a:bodyPr/>
          <a:lstStyle/>
          <a:p>
            <a:pPr>
              <a:buNone/>
            </a:pPr>
            <a:r>
              <a:rPr lang="en-US" u="sng" dirty="0" smtClean="0"/>
              <a:t>Potential risk:</a:t>
            </a:r>
          </a:p>
          <a:p>
            <a:pPr marL="0" indent="0" algn="just">
              <a:buNone/>
            </a:pPr>
            <a:r>
              <a:rPr lang="en-US" sz="1800" dirty="0" smtClean="0">
                <a:solidFill>
                  <a:schemeClr val="bg2"/>
                </a:solidFill>
              </a:rPr>
              <a:t>An untoward occurrence for which there is some basis for suspicion of an association with the medicinal product of interest but where this association has not been confirmed. </a:t>
            </a:r>
          </a:p>
          <a:p>
            <a:pPr marL="0" indent="0" algn="just">
              <a:buNone/>
            </a:pPr>
            <a:r>
              <a:rPr lang="en-US" sz="2000" u="sng" dirty="0" smtClean="0">
                <a:solidFill>
                  <a:schemeClr val="bg2"/>
                </a:solidFill>
              </a:rPr>
              <a:t>Examples :</a:t>
            </a:r>
          </a:p>
          <a:p>
            <a:pPr algn="just">
              <a:spcBef>
                <a:spcPts val="600"/>
              </a:spcBef>
            </a:pPr>
            <a:r>
              <a:rPr lang="en-US" sz="1800" dirty="0" smtClean="0"/>
              <a:t>Toxicological findings seen in non-clinical safety studies which have not been observed or resolved in clinical studies.</a:t>
            </a:r>
          </a:p>
          <a:p>
            <a:pPr algn="just">
              <a:spcBef>
                <a:spcPts val="600"/>
              </a:spcBef>
            </a:pPr>
            <a:r>
              <a:rPr lang="en-US" sz="1800" dirty="0" smtClean="0"/>
              <a:t>adverse events observed in clinical trials or epidemiological studies for which the magnitude of the difference, compared with the comparator group (placebo or active substance, or unexposed group), on a parameter of interest raises a suspicion of, but is not large enough to suggest a causal relationship; </a:t>
            </a:r>
          </a:p>
          <a:p>
            <a:pPr algn="just">
              <a:spcBef>
                <a:spcPts val="600"/>
              </a:spcBef>
            </a:pPr>
            <a:r>
              <a:rPr lang="en-US" sz="1800" dirty="0" smtClean="0"/>
              <a:t>A signal arising from a spontaneous adverse reaction reporting system;.</a:t>
            </a:r>
          </a:p>
          <a:p>
            <a:pPr algn="just">
              <a:spcBef>
                <a:spcPts val="600"/>
              </a:spcBef>
            </a:pPr>
            <a:r>
              <a:rPr lang="en-US" sz="1800" dirty="0" smtClean="0"/>
              <a:t>An event known to be associated with other active substances within the same class or which could be expected to occur based on the properties of the medicinal product. </a:t>
            </a:r>
          </a:p>
          <a:p>
            <a:endParaRPr lang="en-US" sz="2000" dirty="0" smtClean="0"/>
          </a:p>
          <a:p>
            <a:endParaRPr lang="en-US" sz="2000" dirty="0" smtClean="0"/>
          </a:p>
          <a:p>
            <a:endParaRPr lang="en-US" sz="2000" dirty="0" smtClean="0"/>
          </a:p>
          <a:p>
            <a:pPr marL="0" indent="0" algn="just"/>
            <a:endParaRPr lang="en-US" sz="2000" u="sng" dirty="0">
              <a:solidFill>
                <a:schemeClr val="bg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31694"/>
            <a:ext cx="8763000" cy="487362"/>
          </a:xfrm>
        </p:spPr>
        <p:txBody>
          <a:bodyPr/>
          <a:lstStyle/>
          <a:p>
            <a:pPr algn="ctr"/>
            <a:r>
              <a:rPr lang="en-US" b="1" dirty="0" smtClean="0"/>
              <a:t>When RMP Is Required?</a:t>
            </a:r>
            <a:endParaRPr lang="en-US" dirty="0"/>
          </a:p>
        </p:txBody>
      </p:sp>
      <p:sp>
        <p:nvSpPr>
          <p:cNvPr id="7" name="Content Placeholder 6"/>
          <p:cNvSpPr>
            <a:spLocks noGrp="1"/>
          </p:cNvSpPr>
          <p:nvPr>
            <p:ph idx="1"/>
          </p:nvPr>
        </p:nvSpPr>
        <p:spPr>
          <a:xfrm>
            <a:off x="381000" y="1219200"/>
            <a:ext cx="8382000" cy="533400"/>
          </a:xfrm>
          <a:solidFill>
            <a:schemeClr val="accent6">
              <a:lumMod val="60000"/>
              <a:lumOff val="40000"/>
            </a:schemeClr>
          </a:solidFill>
        </p:spPr>
        <p:txBody>
          <a:bodyPr/>
          <a:lstStyle/>
          <a:p>
            <a:pPr>
              <a:buNone/>
            </a:pPr>
            <a:r>
              <a:rPr lang="en-US" sz="2000" dirty="0" smtClean="0"/>
              <a:t>Submission for new marketing authorisation involving</a:t>
            </a:r>
          </a:p>
        </p:txBody>
      </p:sp>
      <p:sp>
        <p:nvSpPr>
          <p:cNvPr id="10" name="Content Placeholder 6"/>
          <p:cNvSpPr txBox="1">
            <a:spLocks/>
          </p:cNvSpPr>
          <p:nvPr/>
        </p:nvSpPr>
        <p:spPr>
          <a:xfrm>
            <a:off x="381000" y="4495800"/>
            <a:ext cx="8382000" cy="762000"/>
          </a:xfrm>
          <a:prstGeom prst="rect">
            <a:avLst/>
          </a:prstGeom>
          <a:solidFill>
            <a:schemeClr val="accent6">
              <a:lumMod val="60000"/>
              <a:lumOff val="40000"/>
            </a:schemeClr>
          </a:solidFill>
        </p:spPr>
        <p:txBody>
          <a:bodyPr vert="horz" lIns="91440" tIns="45720" rIns="91440" bIns="45720" rtlCol="0">
            <a:noAutofit/>
          </a:bodyPr>
          <a:lstStyle/>
          <a:p>
            <a:pPr lvl="0">
              <a:spcBef>
                <a:spcPct val="20000"/>
              </a:spcBef>
              <a:buClr>
                <a:srgbClr val="4E84C4"/>
              </a:buClr>
            </a:pPr>
            <a:r>
              <a:rPr lang="en-US" sz="2000" dirty="0" smtClean="0">
                <a:latin typeface="Arial" pitchFamily="34" charset="0"/>
                <a:cs typeface="Arial" pitchFamily="34" charset="0"/>
              </a:rPr>
              <a:t>When there is a significant change to existing license e.g. Pharmaceutical form, new indication …</a:t>
            </a:r>
            <a:endParaRPr kumimoji="0" lang="en-US"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Rectangle 10"/>
          <p:cNvSpPr/>
          <p:nvPr/>
        </p:nvSpPr>
        <p:spPr>
          <a:xfrm>
            <a:off x="762000" y="1905000"/>
            <a:ext cx="7162800" cy="1477328"/>
          </a:xfrm>
          <a:prstGeom prst="rect">
            <a:avLst/>
          </a:prstGeom>
        </p:spPr>
        <p:txBody>
          <a:bodyPr wrap="square">
            <a:spAutoFit/>
          </a:bodyPr>
          <a:lstStyle/>
          <a:p>
            <a:pPr marL="228600" lvl="0" indent="-228600">
              <a:buFont typeface="+mj-lt"/>
              <a:buAutoNum type="arabicParenR"/>
              <a:defRPr/>
            </a:pPr>
            <a:r>
              <a:rPr lang="en-US" dirty="0" smtClean="0"/>
              <a:t>All new active ingredients</a:t>
            </a:r>
          </a:p>
          <a:p>
            <a:pPr marL="228600" lvl="0" indent="-228600">
              <a:buFont typeface="+mj-lt"/>
              <a:buAutoNum type="arabicParenR"/>
            </a:pPr>
            <a:endParaRPr lang="en-US" dirty="0" smtClean="0"/>
          </a:p>
          <a:p>
            <a:pPr marL="228600" lvl="0" indent="-228600">
              <a:buFont typeface="+mj-lt"/>
              <a:buAutoNum type="arabicParenR"/>
            </a:pPr>
            <a:r>
              <a:rPr lang="en-US" dirty="0" smtClean="0"/>
              <a:t>ATMPs (Advanced Therapy Medicinal Products), Gene therapy medicinal products, somatic cell therapy medicinal products and tissue engineered Products</a:t>
            </a:r>
          </a:p>
        </p:txBody>
      </p:sp>
      <p:cxnSp>
        <p:nvCxnSpPr>
          <p:cNvPr id="13" name="Straight Connector 12"/>
          <p:cNvCxnSpPr/>
          <p:nvPr/>
        </p:nvCxnSpPr>
        <p:spPr>
          <a:xfrm>
            <a:off x="609600" y="3810000"/>
            <a:ext cx="8001000" cy="1588"/>
          </a:xfrm>
          <a:prstGeom prst="line">
            <a:avLst/>
          </a:prstGeom>
          <a:ln w="63500" cap="rnd">
            <a:headEnd type="oval" w="lg" len="lg"/>
            <a:tailEnd type="oval"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05cc42e79ba757867b9a61b8567dd83712ee57d"/>
</p:tagLst>
</file>

<file path=ppt/theme/theme1.xml><?xml version="1.0" encoding="utf-8"?>
<a:theme xmlns:a="http://schemas.openxmlformats.org/drawingml/2006/main" name="TCS Template 201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TCS Template 2012</Template>
  <TotalTime>1750</TotalTime>
  <Words>1548</Words>
  <Application>Microsoft Office PowerPoint</Application>
  <PresentationFormat>On-screen Show (4:3)</PresentationFormat>
  <Paragraphs>180</Paragraphs>
  <Slides>20</Slides>
  <Notes>13</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20</vt:i4>
      </vt:variant>
    </vt:vector>
  </HeadingPairs>
  <TitlesOfParts>
    <vt:vector size="31" baseType="lpstr">
      <vt:lpstr>Arial</vt:lpstr>
      <vt:lpstr>Calibri</vt:lpstr>
      <vt:lpstr>Courier New</vt:lpstr>
      <vt:lpstr>Myriad Pro</vt:lpstr>
      <vt:lpstr>Times New Roman</vt:lpstr>
      <vt:lpstr>Wingdings</vt:lpstr>
      <vt:lpstr>TCS Template 2012</vt:lpstr>
      <vt:lpstr>Divider 1</vt:lpstr>
      <vt:lpstr>Divider 2</vt:lpstr>
      <vt:lpstr>Divider 3</vt:lpstr>
      <vt:lpstr>Thank You</vt:lpstr>
      <vt:lpstr>Overview Risk Management Plan (RMP) &amp; Risk Minimization measures </vt:lpstr>
      <vt:lpstr>Agenda</vt:lpstr>
      <vt:lpstr>                       Definition and Introduction</vt:lpstr>
      <vt:lpstr>Need For RMP</vt:lpstr>
      <vt:lpstr> Purpose of RMP </vt:lpstr>
      <vt:lpstr>RMP Includes</vt:lpstr>
      <vt:lpstr>Important terms</vt:lpstr>
      <vt:lpstr>Important terms</vt:lpstr>
      <vt:lpstr>When RMP Is Required?</vt:lpstr>
      <vt:lpstr>When RMP Is Required?</vt:lpstr>
      <vt:lpstr>PowerPoint Presentation</vt:lpstr>
      <vt:lpstr>  RMP Structure &amp; Sections </vt:lpstr>
      <vt:lpstr>RMP Part V</vt:lpstr>
      <vt:lpstr>Module XVI Risk minimisation measures</vt:lpstr>
      <vt:lpstr>Module XVI Risk minimisation measures</vt:lpstr>
      <vt:lpstr>Module XVI Risk minimisation measures</vt:lpstr>
      <vt:lpstr>Module XVI Risk minimisation measures</vt:lpstr>
      <vt:lpstr>Module XVI Risk minimisation measures</vt:lpstr>
      <vt:lpstr>Module XVI Risk minimisation measures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Manu</dc:creator>
  <cp:lastModifiedBy>Varsha Mahajan</cp:lastModifiedBy>
  <cp:revision>128</cp:revision>
  <dcterms:created xsi:type="dcterms:W3CDTF">2012-08-20T12:21:49Z</dcterms:created>
  <dcterms:modified xsi:type="dcterms:W3CDTF">2016-01-05T06:49:41Z</dcterms:modified>
</cp:coreProperties>
</file>