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61" r:id="rId9"/>
    <p:sldId id="267" r:id="rId10"/>
    <p:sldId id="269" r:id="rId11"/>
    <p:sldId id="268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>
      <p:cViewPr varScale="1">
        <p:scale>
          <a:sx n="65" d="100"/>
          <a:sy n="65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09DF-C363-4BDF-B74E-0A1944DC1156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76D0-8339-41C2-BEFD-9A272EEDF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1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09DF-C363-4BDF-B74E-0A1944DC1156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76D0-8339-41C2-BEFD-9A272EEDF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2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09DF-C363-4BDF-B74E-0A1944DC1156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76D0-8339-41C2-BEFD-9A272EEDF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3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09DF-C363-4BDF-B74E-0A1944DC1156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76D0-8339-41C2-BEFD-9A272EEDF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6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09DF-C363-4BDF-B74E-0A1944DC1156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76D0-8339-41C2-BEFD-9A272EEDF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09DF-C363-4BDF-B74E-0A1944DC1156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76D0-8339-41C2-BEFD-9A272EEDF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09DF-C363-4BDF-B74E-0A1944DC1156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76D0-8339-41C2-BEFD-9A272EEDF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5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09DF-C363-4BDF-B74E-0A1944DC1156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76D0-8339-41C2-BEFD-9A272EEDF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5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09DF-C363-4BDF-B74E-0A1944DC1156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76D0-8339-41C2-BEFD-9A272EEDF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0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09DF-C363-4BDF-B74E-0A1944DC1156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76D0-8339-41C2-BEFD-9A272EEDF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0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09DF-C363-4BDF-B74E-0A1944DC1156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76D0-8339-41C2-BEFD-9A272EEDF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1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209DF-C363-4BDF-B74E-0A1944DC1156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A76D0-8339-41C2-BEFD-9A272EEDF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8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Statistical programmers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38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SDTM/</a:t>
            </a:r>
            <a:r>
              <a:rPr lang="en-US" dirty="0" err="1" smtClean="0"/>
              <a:t>ADaMs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 smtClean="0"/>
              <a:t>Follow Programming standards, as applicable</a:t>
            </a:r>
          </a:p>
          <a:p>
            <a:r>
              <a:rPr lang="en-US" sz="2200" dirty="0" smtClean="0"/>
              <a:t>Write Generic program, try to visualize data captured on CRF and write code which will take care of all data points</a:t>
            </a:r>
          </a:p>
          <a:p>
            <a:r>
              <a:rPr lang="en-US" sz="2200" dirty="0" smtClean="0"/>
              <a:t>Avoid Hard coding, in case you need to do hardcoding discuss with Client and get the reason for hardcoding documented</a:t>
            </a:r>
          </a:p>
          <a:p>
            <a:r>
              <a:rPr lang="en-US" sz="2200" dirty="0" smtClean="0"/>
              <a:t>Write programming comments , while you  develop program</a:t>
            </a:r>
          </a:p>
          <a:p>
            <a:r>
              <a:rPr lang="en-US" sz="2200" dirty="0" smtClean="0"/>
              <a:t>Perform Self qc using qc checklist , if available. If no qc checklist is available then create a qc checklist </a:t>
            </a:r>
          </a:p>
          <a:p>
            <a:r>
              <a:rPr lang="en-US" sz="2200" dirty="0" smtClean="0"/>
              <a:t>Ensure program is creating required results, all variable attributes are as mentioned in define file</a:t>
            </a:r>
          </a:p>
          <a:p>
            <a:r>
              <a:rPr lang="en-US" sz="2200" dirty="0" smtClean="0"/>
              <a:t>If you are using standard macros for creating SDTM/</a:t>
            </a:r>
            <a:r>
              <a:rPr lang="en-US" sz="2200" dirty="0" err="1" smtClean="0"/>
              <a:t>ADaMs</a:t>
            </a:r>
            <a:r>
              <a:rPr lang="en-US" sz="2200" dirty="0" smtClean="0"/>
              <a:t> ensure you understand the macro documentation well before using them.</a:t>
            </a:r>
          </a:p>
          <a:p>
            <a:r>
              <a:rPr lang="en-US" sz="2200" dirty="0" smtClean="0">
                <a:solidFill>
                  <a:srgbClr val="0070C0"/>
                </a:solidFill>
              </a:rPr>
              <a:t>Sample program &lt; Can we add one or two examples from </a:t>
            </a:r>
            <a:r>
              <a:rPr lang="en-US" sz="2200" dirty="0" err="1" smtClean="0">
                <a:solidFill>
                  <a:srgbClr val="0070C0"/>
                </a:solidFill>
              </a:rPr>
              <a:t>Davita</a:t>
            </a:r>
            <a:r>
              <a:rPr lang="en-US" sz="2200" dirty="0" smtClean="0">
                <a:solidFill>
                  <a:srgbClr val="0070C0"/>
                </a:solidFill>
              </a:rPr>
              <a:t>?&gt;</a:t>
            </a:r>
          </a:p>
          <a:p>
            <a:pPr marL="0" indent="0">
              <a:buNone/>
            </a:pPr>
            <a:endParaRPr lang="en-US" sz="2200" dirty="0" smtClean="0"/>
          </a:p>
          <a:p>
            <a:endParaRPr lang="en-US" sz="22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19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 SDTM/</a:t>
            </a:r>
            <a:r>
              <a:rPr lang="en-US" dirty="0" err="1" smtClean="0"/>
              <a:t>ADaMs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Follow Programming standards/SOP, as applicable</a:t>
            </a:r>
            <a:endParaRPr lang="en-US" sz="2200" dirty="0" smtClean="0"/>
          </a:p>
          <a:p>
            <a:r>
              <a:rPr lang="en-US" sz="2200" dirty="0" smtClean="0"/>
              <a:t>If you are an independent programmer ,then you can start writing validation code once the data definition file is finalized.</a:t>
            </a:r>
          </a:p>
          <a:p>
            <a:r>
              <a:rPr lang="en-US" sz="2200" dirty="0" smtClean="0"/>
              <a:t>Objective of double programming is to create an independent code.</a:t>
            </a:r>
          </a:p>
          <a:p>
            <a:r>
              <a:rPr lang="en-US" sz="2200" dirty="0" smtClean="0"/>
              <a:t>Once the independent code is complete and the first line output is ready for validation, you can compare the datasets and try to identify reasons for differences, if any</a:t>
            </a:r>
          </a:p>
          <a:p>
            <a:r>
              <a:rPr lang="en-US" sz="2200" dirty="0" smtClean="0"/>
              <a:t>Ensure that both datasets (first line and validation) are run on same data and follow same version of data definition file</a:t>
            </a:r>
          </a:p>
          <a:p>
            <a:r>
              <a:rPr lang="en-US" sz="2200" dirty="0">
                <a:solidFill>
                  <a:srgbClr val="0070C0"/>
                </a:solidFill>
              </a:rPr>
              <a:t>Sample program &lt; Can we add one or two examples from </a:t>
            </a:r>
            <a:r>
              <a:rPr lang="en-US" sz="2200" dirty="0" err="1">
                <a:solidFill>
                  <a:srgbClr val="0070C0"/>
                </a:solidFill>
              </a:rPr>
              <a:t>Davita</a:t>
            </a:r>
            <a:r>
              <a:rPr lang="en-US" sz="2200" dirty="0">
                <a:solidFill>
                  <a:srgbClr val="0070C0"/>
                </a:solidFill>
              </a:rPr>
              <a:t>?&gt;</a:t>
            </a:r>
            <a:endParaRPr lang="en-US" sz="22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6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TLFs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Follow Programming </a:t>
            </a:r>
            <a:r>
              <a:rPr lang="en-US" sz="2200" dirty="0" smtClean="0"/>
              <a:t>standards/SOP, </a:t>
            </a:r>
            <a:r>
              <a:rPr lang="en-US" sz="2200" dirty="0"/>
              <a:t>as applicable</a:t>
            </a:r>
          </a:p>
          <a:p>
            <a:r>
              <a:rPr lang="en-US" sz="2200" dirty="0" smtClean="0"/>
              <a:t>Program should produce a report as per Table shell (including indentation, display of percentages, titles, footnotes etc)</a:t>
            </a:r>
            <a:endParaRPr lang="en-US" sz="2200" dirty="0"/>
          </a:p>
          <a:p>
            <a:r>
              <a:rPr lang="en-US" sz="2200" dirty="0" smtClean="0"/>
              <a:t>Read SAP/ programming standards to understand how percentages need to be calculated (based on N or based on non missing values of a category etc)</a:t>
            </a:r>
          </a:p>
          <a:p>
            <a:r>
              <a:rPr lang="en-US" sz="2200" dirty="0" smtClean="0"/>
              <a:t>While creating figures, make sure that size of the figure is not too small or too large. </a:t>
            </a:r>
          </a:p>
          <a:p>
            <a:r>
              <a:rPr lang="en-US" sz="2200" dirty="0"/>
              <a:t>If you are using standard macros for creating </a:t>
            </a:r>
            <a:r>
              <a:rPr lang="en-US" sz="2200" dirty="0" smtClean="0"/>
              <a:t>TLFs </a:t>
            </a:r>
            <a:r>
              <a:rPr lang="en-US" sz="2200" dirty="0"/>
              <a:t>ensure you understand the macro documentation well before using them</a:t>
            </a:r>
            <a:r>
              <a:rPr lang="en-US" sz="2200" dirty="0" smtClean="0"/>
              <a:t>.</a:t>
            </a:r>
          </a:p>
          <a:p>
            <a:r>
              <a:rPr lang="en-US" sz="2200" dirty="0">
                <a:solidFill>
                  <a:srgbClr val="0070C0"/>
                </a:solidFill>
              </a:rPr>
              <a:t>Sample </a:t>
            </a:r>
            <a:r>
              <a:rPr lang="en-US" sz="2200" dirty="0" smtClean="0">
                <a:solidFill>
                  <a:srgbClr val="0070C0"/>
                </a:solidFill>
              </a:rPr>
              <a:t>mock shell and program </a:t>
            </a:r>
            <a:r>
              <a:rPr lang="en-US" sz="2200" dirty="0">
                <a:solidFill>
                  <a:srgbClr val="0070C0"/>
                </a:solidFill>
              </a:rPr>
              <a:t>&lt; Can we add one or two examples from </a:t>
            </a:r>
            <a:r>
              <a:rPr lang="en-US" sz="2200" dirty="0" err="1">
                <a:solidFill>
                  <a:srgbClr val="0070C0"/>
                </a:solidFill>
              </a:rPr>
              <a:t>Davita</a:t>
            </a:r>
            <a:r>
              <a:rPr lang="en-US" sz="2200" dirty="0">
                <a:solidFill>
                  <a:srgbClr val="0070C0"/>
                </a:solidFill>
              </a:rPr>
              <a:t>?&gt;</a:t>
            </a:r>
            <a:endParaRPr lang="en-US" sz="2200" dirty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99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 TLFs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Follow </a:t>
            </a:r>
            <a:r>
              <a:rPr lang="en-US" sz="2200" dirty="0" smtClean="0"/>
              <a:t>Programming </a:t>
            </a:r>
            <a:r>
              <a:rPr lang="en-US" sz="2200" dirty="0"/>
              <a:t>standards/SOP, as </a:t>
            </a:r>
            <a:r>
              <a:rPr lang="en-US" sz="2200" dirty="0" smtClean="0"/>
              <a:t>applicable</a:t>
            </a:r>
          </a:p>
          <a:p>
            <a:r>
              <a:rPr lang="en-US" sz="2200" dirty="0" smtClean="0"/>
              <a:t>Check for Report layout, title, footnotes, numbers presented in report, spellings etc</a:t>
            </a:r>
          </a:p>
          <a:p>
            <a:r>
              <a:rPr lang="en-US" sz="2200" dirty="0" smtClean="0"/>
              <a:t>For Listings which flow on to many pages, make sure that all pages are displaying required information.</a:t>
            </a:r>
          </a:p>
          <a:p>
            <a:r>
              <a:rPr lang="en-US" sz="2200" dirty="0" smtClean="0"/>
              <a:t>For Figures, check for correctness of numbers using the final dataset which is passed to a SAS procedure that creates figure.</a:t>
            </a:r>
          </a:p>
          <a:p>
            <a:r>
              <a:rPr lang="en-US" sz="2200" dirty="0" smtClean="0"/>
              <a:t>If possible , cross check Listings and summary tables of same domain. </a:t>
            </a:r>
            <a:r>
              <a:rPr lang="en-US" sz="2200" dirty="0" err="1" smtClean="0"/>
              <a:t>E.g</a:t>
            </a:r>
            <a:r>
              <a:rPr lang="en-US" sz="2200" dirty="0" smtClean="0"/>
              <a:t> AE listing and AE summary table</a:t>
            </a:r>
          </a:p>
          <a:p>
            <a:pPr marL="0" indent="0">
              <a:buNone/>
            </a:pPr>
            <a:r>
              <a:rPr lang="en-US" sz="2200" dirty="0" smtClean="0"/>
              <a:t>     </a:t>
            </a:r>
            <a:r>
              <a:rPr lang="en-US" sz="2200" dirty="0">
                <a:solidFill>
                  <a:srgbClr val="0070C0"/>
                </a:solidFill>
              </a:rPr>
              <a:t>Sample mock shell and program &lt; Can we add one or two examples from </a:t>
            </a:r>
            <a:r>
              <a:rPr lang="en-US" sz="2200" dirty="0" err="1">
                <a:solidFill>
                  <a:srgbClr val="0070C0"/>
                </a:solidFill>
              </a:rPr>
              <a:t>Davita</a:t>
            </a:r>
            <a:r>
              <a:rPr lang="en-US" sz="2200" dirty="0">
                <a:solidFill>
                  <a:srgbClr val="0070C0"/>
                </a:solidFill>
              </a:rPr>
              <a:t>?&gt;</a:t>
            </a: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6539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Activities to be performed by Programmers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Read and Understand study Protocol</a:t>
            </a:r>
          </a:p>
          <a:p>
            <a:r>
              <a:rPr lang="en-US" dirty="0" smtClean="0"/>
              <a:t>Read and understand CRF, CRF completion guidelines</a:t>
            </a:r>
          </a:p>
          <a:p>
            <a:r>
              <a:rPr lang="en-US" dirty="0" smtClean="0"/>
              <a:t>Annotate CRFs(if required) or review Annotated CRFs</a:t>
            </a:r>
          </a:p>
          <a:p>
            <a:r>
              <a:rPr lang="en-US" dirty="0" smtClean="0"/>
              <a:t>Read </a:t>
            </a:r>
            <a:r>
              <a:rPr lang="en-US" dirty="0" smtClean="0"/>
              <a:t>SAP</a:t>
            </a:r>
          </a:p>
          <a:p>
            <a:r>
              <a:rPr lang="en-US" dirty="0" smtClean="0"/>
              <a:t>Database set up</a:t>
            </a:r>
          </a:p>
          <a:p>
            <a:r>
              <a:rPr lang="en-US" dirty="0" smtClean="0"/>
              <a:t>Database UAT</a:t>
            </a:r>
            <a:endParaRPr lang="en-US" dirty="0" smtClean="0"/>
          </a:p>
          <a:p>
            <a:r>
              <a:rPr lang="en-US" dirty="0" smtClean="0"/>
              <a:t>Write Define files for SDTM/</a:t>
            </a:r>
            <a:r>
              <a:rPr lang="en-US" dirty="0" err="1" smtClean="0"/>
              <a:t>ADaMs</a:t>
            </a:r>
            <a:endParaRPr lang="en-US" dirty="0" smtClean="0"/>
          </a:p>
          <a:p>
            <a:r>
              <a:rPr lang="en-US" dirty="0" smtClean="0"/>
              <a:t>Create SDTM/</a:t>
            </a:r>
            <a:r>
              <a:rPr lang="en-US" dirty="0" err="1" smtClean="0"/>
              <a:t>ADaMs</a:t>
            </a:r>
            <a:endParaRPr lang="en-US" dirty="0" smtClean="0"/>
          </a:p>
          <a:p>
            <a:r>
              <a:rPr lang="en-US" dirty="0" smtClean="0"/>
              <a:t>Validate SDTM/</a:t>
            </a:r>
            <a:r>
              <a:rPr lang="en-US" dirty="0" err="1" smtClean="0"/>
              <a:t>ADaMs</a:t>
            </a:r>
            <a:endParaRPr lang="en-US" dirty="0" smtClean="0"/>
          </a:p>
          <a:p>
            <a:r>
              <a:rPr lang="en-US" dirty="0" smtClean="0"/>
              <a:t>Create TLFs</a:t>
            </a:r>
          </a:p>
          <a:p>
            <a:r>
              <a:rPr lang="en-US" dirty="0" smtClean="0"/>
              <a:t>Validate TLFs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55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 and Understand study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5663" indent="-161925">
              <a:buFont typeface="Wingdings" panose="05000000000000000000" pitchFamily="2" charset="2"/>
              <a:buChar char="ü"/>
            </a:pPr>
            <a:r>
              <a:rPr lang="en-US" sz="2200" dirty="0" smtClean="0"/>
              <a:t>Protocol Synopsis</a:t>
            </a:r>
          </a:p>
          <a:p>
            <a:pPr marL="855663" indent="-161925">
              <a:buFont typeface="Wingdings" panose="05000000000000000000" pitchFamily="2" charset="2"/>
              <a:buChar char="ü"/>
            </a:pPr>
            <a:r>
              <a:rPr lang="en-US" sz="2200" dirty="0" smtClean="0"/>
              <a:t> </a:t>
            </a:r>
            <a:r>
              <a:rPr lang="en-US" sz="2200" dirty="0" smtClean="0"/>
              <a:t>Study Design</a:t>
            </a:r>
          </a:p>
          <a:p>
            <a:pPr marL="855663" indent="-161925">
              <a:buFont typeface="Wingdings" panose="05000000000000000000" pitchFamily="2" charset="2"/>
              <a:buChar char="ü"/>
            </a:pPr>
            <a:r>
              <a:rPr lang="en-US" sz="2200" dirty="0" smtClean="0"/>
              <a:t>Inclusion and Exclusion criteria</a:t>
            </a:r>
          </a:p>
          <a:p>
            <a:pPr marL="855663" indent="-161925">
              <a:buFont typeface="Wingdings" panose="05000000000000000000" pitchFamily="2" charset="2"/>
              <a:buChar char="ü"/>
            </a:pPr>
            <a:r>
              <a:rPr lang="en-US" sz="2200" dirty="0" smtClean="0"/>
              <a:t>Schedule of assessment</a:t>
            </a:r>
          </a:p>
          <a:p>
            <a:pPr marL="855663" indent="-161925">
              <a:buFont typeface="Wingdings" panose="05000000000000000000" pitchFamily="2" charset="2"/>
              <a:buChar char="ü"/>
            </a:pPr>
            <a:r>
              <a:rPr lang="en-US" sz="2200" dirty="0" smtClean="0"/>
              <a:t>Study Flow Chart</a:t>
            </a:r>
          </a:p>
          <a:p>
            <a:pPr marL="855663" indent="-161925">
              <a:buFont typeface="Wingdings" panose="05000000000000000000" pitchFamily="2" charset="2"/>
              <a:buChar char="ü"/>
            </a:pPr>
            <a:r>
              <a:rPr lang="en-US" sz="2200" dirty="0" smtClean="0"/>
              <a:t>Endpoints</a:t>
            </a:r>
          </a:p>
          <a:p>
            <a:pPr marL="855663" indent="-161925">
              <a:buFont typeface="Wingdings" panose="05000000000000000000" pitchFamily="2" charset="2"/>
              <a:buChar char="ü"/>
            </a:pPr>
            <a:r>
              <a:rPr lang="en-US" sz="2200" dirty="0" smtClean="0"/>
              <a:t>Statistical Methods</a:t>
            </a:r>
            <a:endParaRPr lang="en-US" sz="2200" dirty="0" smtClean="0"/>
          </a:p>
          <a:p>
            <a:pPr marL="693738" indent="0">
              <a:buNone/>
            </a:pPr>
            <a:endParaRPr lang="en-US" sz="2200" dirty="0" smtClean="0"/>
          </a:p>
          <a:p>
            <a:pPr marL="693738" indent="0"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Provide 1 Protocol and arrange a quiz game to prepare and answer questions on the above topics</a:t>
            </a:r>
            <a:endParaRPr lang="en-US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20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CRF Design/CRF review/ Read and Understand CRF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/>
              <a:t>CRF/</a:t>
            </a:r>
            <a:r>
              <a:rPr lang="en-US" sz="2400" dirty="0" err="1"/>
              <a:t>eCRF</a:t>
            </a:r>
            <a:r>
              <a:rPr lang="en-US" sz="2400" dirty="0"/>
              <a:t> </a:t>
            </a:r>
            <a:r>
              <a:rPr lang="en-US" sz="2400" dirty="0" smtClean="0"/>
              <a:t>design</a:t>
            </a:r>
          </a:p>
          <a:p>
            <a:pPr marL="741363">
              <a:buFont typeface="Wingdings" panose="05000000000000000000" pitchFamily="2" charset="2"/>
              <a:buChar char="ü"/>
            </a:pPr>
            <a:r>
              <a:rPr lang="en-US" sz="2400" dirty="0" smtClean="0"/>
              <a:t>Since </a:t>
            </a:r>
            <a:r>
              <a:rPr lang="en-US" sz="2400" dirty="0"/>
              <a:t>statistical SAS programmers have an in-depth knowledge of each data point utilized in the programming, their involvement can help to ensure that critical data points are collected efficiently via CRF/</a:t>
            </a:r>
            <a:r>
              <a:rPr lang="en-US" sz="2400" dirty="0" err="1"/>
              <a:t>eCRF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98463" indent="-398463">
              <a:buNone/>
            </a:pPr>
            <a:endParaRPr lang="en-US" sz="2400" dirty="0" smtClean="0"/>
          </a:p>
          <a:p>
            <a:pPr marL="515938" indent="-58738">
              <a:buFont typeface="Wingdings" panose="05000000000000000000" pitchFamily="2" charset="2"/>
              <a:buChar char="ü"/>
            </a:pPr>
            <a:r>
              <a:rPr lang="en-US" sz="2400" dirty="0" smtClean="0"/>
              <a:t>Example, concomitant </a:t>
            </a:r>
            <a:r>
              <a:rPr lang="en-US" sz="2400" dirty="0"/>
              <a:t>therapy </a:t>
            </a:r>
            <a:r>
              <a:rPr lang="en-US" sz="2400" dirty="0" smtClean="0"/>
              <a:t>reporting, </a:t>
            </a:r>
            <a:r>
              <a:rPr lang="en-US" sz="2400" dirty="0"/>
              <a:t>in order to differentiate a prior therapy from a concomitant therapy, either a date or a flag needs to be collected via CRF/</a:t>
            </a:r>
            <a:r>
              <a:rPr lang="en-US" sz="2400" dirty="0" err="1"/>
              <a:t>eCRF</a:t>
            </a:r>
            <a:r>
              <a:rPr lang="en-US" sz="2400" dirty="0"/>
              <a:t>. Without that, it will be extremely difficult to differentiate prior therapies from concomitant therapies in the programming.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Read and understand CRF, CRF completion guidelines</a:t>
            </a:r>
            <a:endParaRPr lang="en-US" sz="2200" dirty="0" smtClean="0"/>
          </a:p>
          <a:p>
            <a:pPr marL="855663" indent="-161925">
              <a:buFont typeface="Wingdings" panose="05000000000000000000" pitchFamily="2" charset="2"/>
              <a:buChar char="ü"/>
            </a:pPr>
            <a:r>
              <a:rPr lang="en-US" sz="2200" dirty="0" smtClean="0"/>
              <a:t> Check if all required information is captured on CRF</a:t>
            </a:r>
            <a:endParaRPr lang="en-US" sz="2200" dirty="0"/>
          </a:p>
          <a:p>
            <a:pPr marL="855663" indent="-161925">
              <a:buFont typeface="Wingdings" panose="05000000000000000000" pitchFamily="2" charset="2"/>
              <a:buChar char="ü"/>
            </a:pPr>
            <a:r>
              <a:rPr lang="en-US" sz="2200" dirty="0" smtClean="0"/>
              <a:t>Read CRF completion guideline to understand how data is captured on CRF</a:t>
            </a:r>
          </a:p>
          <a:p>
            <a:pPr marL="855663" indent="-161925">
              <a:buFont typeface="Wingdings" panose="05000000000000000000" pitchFamily="2" charset="2"/>
              <a:buChar char="ü"/>
            </a:pPr>
            <a:r>
              <a:rPr lang="en-US" sz="2200" dirty="0"/>
              <a:t> </a:t>
            </a:r>
            <a:r>
              <a:rPr lang="en-US" sz="2200" dirty="0" smtClean="0"/>
              <a:t>Try to visualize mapping of variables in different SDTMs</a:t>
            </a:r>
          </a:p>
          <a:p>
            <a:pPr marL="693738" indent="0">
              <a:buNone/>
            </a:pPr>
            <a:endParaRPr lang="en-US" sz="2200" dirty="0" smtClean="0"/>
          </a:p>
          <a:p>
            <a:pPr marL="398463" indent="-339725"/>
            <a:r>
              <a:rPr lang="en-US" sz="2200" dirty="0" smtClean="0">
                <a:solidFill>
                  <a:srgbClr val="0070C0"/>
                </a:solidFill>
              </a:rPr>
              <a:t>Exercise ( Need to discuss which exercises can be included) </a:t>
            </a:r>
            <a:endParaRPr lang="en-US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48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Annoation of CRF/Review of CRF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/>
              <a:t>In addition to CRF/</a:t>
            </a:r>
            <a:r>
              <a:rPr lang="en-US" sz="2400" dirty="0" err="1"/>
              <a:t>eCRF</a:t>
            </a:r>
            <a:r>
              <a:rPr lang="en-US" sz="2400" dirty="0"/>
              <a:t> design, statistical SAS programmers are also often expected to play a significant role in mapping each and every CRF/</a:t>
            </a:r>
            <a:r>
              <a:rPr lang="en-US" sz="2400" dirty="0" err="1"/>
              <a:t>eCRF</a:t>
            </a:r>
            <a:r>
              <a:rPr lang="en-US" sz="2400" dirty="0"/>
              <a:t> data point in to the database. </a:t>
            </a:r>
            <a:endParaRPr lang="en-US" sz="2400" dirty="0" smtClean="0"/>
          </a:p>
          <a:p>
            <a:r>
              <a:rPr lang="en-US" sz="2400" dirty="0" smtClean="0"/>
              <a:t>To </a:t>
            </a:r>
            <a:r>
              <a:rPr lang="en-US" sz="2400" dirty="0"/>
              <a:t>perform this activity, they should be familiar with industry quality standards, guidelines and procedures. For example, a good knowledge of the Study Data Tabulation Model (SDTM), which defines a standard structure for study data tabulations that are to be submitted as part of a product application to a regulatory authority such as the United States Food and Drug Administration (FDA), is definitely helpful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200" dirty="0" smtClean="0"/>
          </a:p>
          <a:p>
            <a:r>
              <a:rPr lang="en-US" sz="2200" dirty="0" smtClean="0"/>
              <a:t>How to Annotate?</a:t>
            </a:r>
            <a:endParaRPr lang="en-US" sz="2200" dirty="0"/>
          </a:p>
          <a:p>
            <a:pPr marL="855663" indent="-161925">
              <a:buFont typeface="Wingdings" panose="05000000000000000000" pitchFamily="2" charset="2"/>
              <a:buChar char="ü"/>
            </a:pPr>
            <a:r>
              <a:rPr lang="en-US" sz="2200" dirty="0" smtClean="0"/>
              <a:t>Make a list of SDTMs/ Source datasets</a:t>
            </a:r>
            <a:endParaRPr lang="en-US" sz="2200" dirty="0"/>
          </a:p>
          <a:p>
            <a:pPr marL="855663" indent="-161925">
              <a:buFont typeface="Wingdings" panose="05000000000000000000" pitchFamily="2" charset="2"/>
              <a:buChar char="ü"/>
            </a:pPr>
            <a:r>
              <a:rPr lang="en-US" sz="2200" dirty="0" smtClean="0"/>
              <a:t>For each variable captured on CRF page, try to map to a SDTM/Source data set</a:t>
            </a:r>
          </a:p>
          <a:p>
            <a:pPr marL="855663" indent="-161925">
              <a:buFont typeface="Wingdings" panose="05000000000000000000" pitchFamily="2" charset="2"/>
              <a:buChar char="ü"/>
            </a:pPr>
            <a:r>
              <a:rPr lang="en-US" sz="2200" dirty="0" smtClean="0"/>
              <a:t>Create a excel sheet which will have a variable name from CRF and a destination dataset name</a:t>
            </a:r>
          </a:p>
          <a:p>
            <a:pPr marL="855663" indent="-161925">
              <a:buFont typeface="Wingdings" panose="05000000000000000000" pitchFamily="2" charset="2"/>
              <a:buChar char="ü"/>
            </a:pPr>
            <a:endParaRPr lang="en-US" sz="2200" dirty="0" smtClean="0"/>
          </a:p>
          <a:p>
            <a:pPr marL="398463" indent="-280988"/>
            <a:r>
              <a:rPr lang="en-US" sz="2200" dirty="0">
                <a:solidFill>
                  <a:srgbClr val="0070C0"/>
                </a:solidFill>
              </a:rPr>
              <a:t>Exercise ( Need to discuss which exercises can be included)</a:t>
            </a:r>
          </a:p>
          <a:p>
            <a:pPr marL="693738" indent="0">
              <a:buNone/>
            </a:pPr>
            <a:endParaRPr lang="en-US" sz="2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80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and Understand SAP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55663" indent="-161925">
              <a:buFont typeface="Wingdings" panose="05000000000000000000" pitchFamily="2" charset="2"/>
              <a:buChar char="ü"/>
            </a:pPr>
            <a:r>
              <a:rPr lang="en-US" sz="2200" dirty="0" smtClean="0"/>
              <a:t> Study Plan</a:t>
            </a:r>
          </a:p>
          <a:p>
            <a:pPr marL="855663" indent="-161925">
              <a:buFont typeface="Wingdings" panose="05000000000000000000" pitchFamily="2" charset="2"/>
              <a:buChar char="ü"/>
            </a:pPr>
            <a:r>
              <a:rPr lang="en-US" sz="2200" dirty="0" smtClean="0"/>
              <a:t>Study design and objectives</a:t>
            </a:r>
          </a:p>
          <a:p>
            <a:pPr marL="855663" indent="-161925">
              <a:buFont typeface="Wingdings" panose="05000000000000000000" pitchFamily="2" charset="2"/>
              <a:buChar char="ü"/>
            </a:pPr>
            <a:r>
              <a:rPr lang="en-US" sz="2200" dirty="0" smtClean="0"/>
              <a:t>Analysis Population</a:t>
            </a:r>
            <a:endParaRPr lang="en-US" sz="2200" dirty="0"/>
          </a:p>
          <a:p>
            <a:pPr marL="855663" indent="-161925">
              <a:buFont typeface="Wingdings" panose="05000000000000000000" pitchFamily="2" charset="2"/>
              <a:buChar char="ü"/>
            </a:pPr>
            <a:r>
              <a:rPr lang="en-US" sz="2200" dirty="0"/>
              <a:t> </a:t>
            </a:r>
            <a:r>
              <a:rPr lang="en-US" sz="2200" dirty="0" smtClean="0"/>
              <a:t>Analysis of Endpoints</a:t>
            </a:r>
          </a:p>
          <a:p>
            <a:pPr marL="855663" indent="-161925">
              <a:buFont typeface="Wingdings" panose="05000000000000000000" pitchFamily="2" charset="2"/>
              <a:buChar char="ü"/>
            </a:pPr>
            <a:r>
              <a:rPr lang="en-US" sz="2200" dirty="0" smtClean="0"/>
              <a:t>Baseline Definitions</a:t>
            </a:r>
          </a:p>
          <a:p>
            <a:pPr marL="855663" indent="-161925">
              <a:buFont typeface="Wingdings" panose="05000000000000000000" pitchFamily="2" charset="2"/>
              <a:buChar char="ü"/>
            </a:pPr>
            <a:r>
              <a:rPr lang="en-US" sz="2200" dirty="0" smtClean="0"/>
              <a:t>Imputation rules  , if any</a:t>
            </a:r>
          </a:p>
          <a:p>
            <a:pPr marL="855663" indent="-161925">
              <a:buFont typeface="Wingdings" panose="05000000000000000000" pitchFamily="2" charset="2"/>
              <a:buChar char="ü"/>
            </a:pPr>
            <a:r>
              <a:rPr lang="en-US" sz="2200" dirty="0" smtClean="0"/>
              <a:t>Data Handling rules , if any</a:t>
            </a:r>
          </a:p>
          <a:p>
            <a:pPr marL="855663" indent="-161925">
              <a:buFont typeface="Wingdings" panose="05000000000000000000" pitchFamily="2" charset="2"/>
              <a:buChar char="ü"/>
            </a:pPr>
            <a:r>
              <a:rPr lang="en-US" sz="2200" dirty="0" smtClean="0"/>
              <a:t>Statistical methods</a:t>
            </a:r>
          </a:p>
          <a:p>
            <a:pPr marL="855663" indent="-161925">
              <a:buFont typeface="Wingdings" panose="05000000000000000000" pitchFamily="2" charset="2"/>
              <a:buChar char="ü"/>
            </a:pPr>
            <a:r>
              <a:rPr lang="en-US" sz="2200" dirty="0" smtClean="0"/>
              <a:t>Interim Analysis, if applicable</a:t>
            </a:r>
          </a:p>
          <a:p>
            <a:pPr marL="855663" indent="-161925">
              <a:buFont typeface="Wingdings" panose="05000000000000000000" pitchFamily="2" charset="2"/>
              <a:buChar char="ü"/>
            </a:pPr>
            <a:r>
              <a:rPr lang="en-US" sz="2200" dirty="0" smtClean="0"/>
              <a:t>Database Lock</a:t>
            </a:r>
          </a:p>
          <a:p>
            <a:pPr marL="693738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Provide 1 </a:t>
            </a:r>
            <a:r>
              <a:rPr lang="en-US" sz="2200" dirty="0" smtClean="0">
                <a:solidFill>
                  <a:srgbClr val="0070C0"/>
                </a:solidFill>
              </a:rPr>
              <a:t>SAP </a:t>
            </a:r>
            <a:r>
              <a:rPr lang="en-US" sz="2200" dirty="0">
                <a:solidFill>
                  <a:srgbClr val="0070C0"/>
                </a:solidFill>
              </a:rPr>
              <a:t>and arrange a quiz game to prepare and answer questions on the above topics</a:t>
            </a:r>
          </a:p>
          <a:p>
            <a:pPr marL="693738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0101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set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SAS Programmers may be involved in Database set up activities to support Clinical Data Management team. Some of the activities can be :</a:t>
            </a:r>
          </a:p>
          <a:p>
            <a:pPr indent="-3175">
              <a:buFont typeface="Wingdings" panose="05000000000000000000" pitchFamily="2" charset="2"/>
              <a:buChar char="ü"/>
            </a:pPr>
            <a:r>
              <a:rPr lang="en-US" sz="2200" dirty="0" smtClean="0"/>
              <a:t> Edit </a:t>
            </a:r>
            <a:r>
              <a:rPr lang="en-US" sz="2200" dirty="0" smtClean="0"/>
              <a:t>checks programming</a:t>
            </a:r>
          </a:p>
          <a:p>
            <a:pPr indent="-3175">
              <a:buFont typeface="Wingdings" panose="05000000000000000000" pitchFamily="2" charset="2"/>
              <a:buChar char="ü"/>
            </a:pPr>
            <a:r>
              <a:rPr lang="en-US" sz="2200" dirty="0" smtClean="0"/>
              <a:t>Metadata Setup- Phase, treatment groups, Baseline flags etc</a:t>
            </a:r>
          </a:p>
          <a:p>
            <a:pPr indent="-3175">
              <a:buFont typeface="Wingdings" panose="05000000000000000000" pitchFamily="2" charset="2"/>
              <a:buChar char="ü"/>
            </a:pPr>
            <a:r>
              <a:rPr lang="en-US" sz="2200" dirty="0" smtClean="0"/>
              <a:t>Raising Data issues identified during programming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01575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UAT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 good database is critical for final reporting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 </a:t>
            </a:r>
            <a:r>
              <a:rPr lang="en-US" sz="2200" dirty="0"/>
              <a:t>Statistical SAS programmers are often expected to be involved in the database UAT because of the close relationship between database quality and accurate reporting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 </a:t>
            </a:r>
            <a:r>
              <a:rPr lang="en-US" sz="2200" dirty="0"/>
              <a:t>Database UAT is done after the database design using mock data to check each and every data point is collected properly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 </a:t>
            </a:r>
            <a:r>
              <a:rPr lang="en-US" sz="2200" dirty="0"/>
              <a:t>A key data point missing or incorrect collection can have a negative effect on lots of other seemingly-unrelated data points and also negative effect the programming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 </a:t>
            </a:r>
            <a:r>
              <a:rPr lang="en-US" sz="2200" dirty="0"/>
              <a:t>For example, a missing study medication date can effect phasing. A good statistical SAS programmer can definitely contribute a lot in the establishment of a database in high quality.</a:t>
            </a:r>
          </a:p>
        </p:txBody>
      </p:sp>
    </p:spTree>
    <p:extLst>
      <p:ext uri="{BB962C8B-B14F-4D97-AF65-F5344CB8AC3E}">
        <p14:creationId xmlns:p14="http://schemas.microsoft.com/office/powerpoint/2010/main" val="1607359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Data Definition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Follow SDTM/ </a:t>
            </a:r>
            <a:r>
              <a:rPr lang="en-US" sz="2200" dirty="0" err="1" smtClean="0"/>
              <a:t>ADaM</a:t>
            </a:r>
            <a:r>
              <a:rPr lang="en-US" sz="2200" dirty="0" smtClean="0"/>
              <a:t> Guidelines/ Client specific Guidelines or work instructions as applicable</a:t>
            </a:r>
          </a:p>
          <a:p>
            <a:r>
              <a:rPr lang="en-US" sz="2200" dirty="0" smtClean="0"/>
              <a:t>Write data derivation rule in Simple English</a:t>
            </a:r>
          </a:p>
          <a:p>
            <a:r>
              <a:rPr lang="en-US" sz="2200" dirty="0" smtClean="0"/>
              <a:t>Do not provide programming statements as data derivation rules. </a:t>
            </a:r>
            <a:r>
              <a:rPr lang="en-US" sz="2200" dirty="0" err="1" smtClean="0"/>
              <a:t>E.g</a:t>
            </a:r>
            <a:r>
              <a:rPr lang="en-US" sz="2200" dirty="0" smtClean="0"/>
              <a:t> if age&lt;50 then </a:t>
            </a:r>
            <a:r>
              <a:rPr lang="en-US" sz="2200" dirty="0" err="1" smtClean="0"/>
              <a:t>agegrp</a:t>
            </a:r>
            <a:r>
              <a:rPr lang="en-US" sz="2200" dirty="0" smtClean="0"/>
              <a:t>=1</a:t>
            </a:r>
          </a:p>
          <a:p>
            <a:r>
              <a:rPr lang="en-US" sz="2200" dirty="0" smtClean="0"/>
              <a:t>Do not give reference of Source dataset while writing data derivation rules of </a:t>
            </a:r>
            <a:r>
              <a:rPr lang="en-US" sz="2200" dirty="0" err="1" smtClean="0"/>
              <a:t>ADaMs</a:t>
            </a:r>
            <a:r>
              <a:rPr lang="en-US" sz="2200" dirty="0" smtClean="0"/>
              <a:t> ; instead give reference of CRF page</a:t>
            </a:r>
          </a:p>
          <a:p>
            <a:r>
              <a:rPr lang="en-US" sz="2200" dirty="0" smtClean="0"/>
              <a:t>Where ever required provide detailed Notes explaining derivation rule.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32567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1146</Words>
  <Application>Microsoft Office PowerPoint</Application>
  <PresentationFormat>On-screen Show (4:3)</PresentationFormat>
  <Paragraphs>108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Statistical programmers</vt:lpstr>
      <vt:lpstr>Activities to be performed by Programmers</vt:lpstr>
      <vt:lpstr>Read and Understand study Protocol</vt:lpstr>
      <vt:lpstr>CRF Design/CRF review/ Read and Understand CRF</vt:lpstr>
      <vt:lpstr>Annoation of CRF/Review of CRF</vt:lpstr>
      <vt:lpstr>Read and Understand SAP</vt:lpstr>
      <vt:lpstr>Database set up</vt:lpstr>
      <vt:lpstr>Database UAT</vt:lpstr>
      <vt:lpstr>Write Data Definition files</vt:lpstr>
      <vt:lpstr>Create SDTM/ADaMs</vt:lpstr>
      <vt:lpstr>Validate SDTM/ADaMs</vt:lpstr>
      <vt:lpstr>Create TLFs</vt:lpstr>
      <vt:lpstr>Validate TLFs</vt:lpstr>
    </vt:vector>
  </TitlesOfParts>
  <Company>TCS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programmers</dc:title>
  <dc:creator>Anagha  Bhatkhande</dc:creator>
  <cp:lastModifiedBy>Anagha  Bhatkhande</cp:lastModifiedBy>
  <cp:revision>18</cp:revision>
  <dcterms:created xsi:type="dcterms:W3CDTF">2015-12-28T13:58:14Z</dcterms:created>
  <dcterms:modified xsi:type="dcterms:W3CDTF">2015-12-31T02:59:34Z</dcterms:modified>
</cp:coreProperties>
</file>