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70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8B5-8876-4669-9C60-0E9A52437ACF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5A59-5629-46D1-B5EB-1962431B2E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4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8B5-8876-4669-9C60-0E9A52437ACF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5A59-5629-46D1-B5EB-1962431B2E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8B5-8876-4669-9C60-0E9A52437ACF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5A59-5629-46D1-B5EB-1962431B2E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7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8B5-8876-4669-9C60-0E9A52437ACF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5A59-5629-46D1-B5EB-1962431B2E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4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8B5-8876-4669-9C60-0E9A52437ACF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5A59-5629-46D1-B5EB-1962431B2E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6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8B5-8876-4669-9C60-0E9A52437ACF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5A59-5629-46D1-B5EB-1962431B2E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6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8B5-8876-4669-9C60-0E9A52437ACF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5A59-5629-46D1-B5EB-1962431B2E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1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8B5-8876-4669-9C60-0E9A52437ACF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5A59-5629-46D1-B5EB-1962431B2E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4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8B5-8876-4669-9C60-0E9A52437ACF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5A59-5629-46D1-B5EB-1962431B2E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9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8B5-8876-4669-9C60-0E9A52437ACF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5A59-5629-46D1-B5EB-1962431B2E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5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8B5-8876-4669-9C60-0E9A52437ACF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5A59-5629-46D1-B5EB-1962431B2E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08B5-8876-4669-9C60-0E9A52437ACF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75A59-5629-46D1-B5EB-1962431B2E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3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15338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Logical </a:t>
            </a:r>
            <a:r>
              <a:rPr lang="en-US" dirty="0"/>
              <a:t>Program Data Vector (LPDV or PDV), </a:t>
            </a:r>
          </a:p>
          <a:p>
            <a:r>
              <a:rPr lang="en-US" dirty="0" smtClean="0"/>
              <a:t>Automatic </a:t>
            </a:r>
            <a:r>
              <a:rPr lang="en-US" dirty="0"/>
              <a:t>SAS variables and how they are used, </a:t>
            </a:r>
          </a:p>
          <a:p>
            <a:r>
              <a:rPr lang="en-US" dirty="0" smtClean="0"/>
              <a:t>Internals </a:t>
            </a:r>
            <a:r>
              <a:rPr lang="en-US" dirty="0"/>
              <a:t>of DATA step processing, </a:t>
            </a:r>
          </a:p>
          <a:p>
            <a:r>
              <a:rPr lang="en-US" dirty="0" smtClean="0"/>
              <a:t>Program </a:t>
            </a:r>
            <a:r>
              <a:rPr lang="en-US" u="sng" dirty="0"/>
              <a:t>compile </a:t>
            </a:r>
            <a:r>
              <a:rPr lang="en-US" dirty="0" smtClean="0"/>
              <a:t>time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u="sng" dirty="0" smtClean="0"/>
              <a:t>execution </a:t>
            </a:r>
            <a:r>
              <a:rPr lang="en-US" dirty="0"/>
              <a:t>time, </a:t>
            </a:r>
          </a:p>
          <a:p>
            <a:r>
              <a:rPr lang="en-US" dirty="0" smtClean="0"/>
              <a:t>Error Processing in SAS</a:t>
            </a:r>
          </a:p>
          <a:p>
            <a:r>
              <a:rPr lang="en-US" dirty="0" smtClean="0"/>
              <a:t>GPP</a:t>
            </a:r>
          </a:p>
          <a:p>
            <a:r>
              <a:rPr lang="en-US" dirty="0" smtClean="0"/>
              <a:t>Arrays and loops</a:t>
            </a:r>
          </a:p>
          <a:p>
            <a:r>
              <a:rPr lang="en-US" dirty="0" smtClean="0"/>
              <a:t>Introduction to Macro “Language”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6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6059606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Syntax errors </a:t>
            </a:r>
            <a:r>
              <a:rPr lang="en-US" dirty="0"/>
              <a:t>occur when program statements do not conform to the rules of the SAS language. Here are some examples of syntax errors:</a:t>
            </a:r>
          </a:p>
          <a:p>
            <a:pPr lvl="1"/>
            <a:r>
              <a:rPr lang="en-US" dirty="0"/>
              <a:t>misspelled SAS keyword</a:t>
            </a:r>
          </a:p>
          <a:p>
            <a:pPr lvl="1"/>
            <a:r>
              <a:rPr lang="en-US" dirty="0"/>
              <a:t>unmatched quotation marks</a:t>
            </a:r>
          </a:p>
          <a:p>
            <a:pPr lvl="1"/>
            <a:r>
              <a:rPr lang="en-US" dirty="0"/>
              <a:t>missing a semicolon</a:t>
            </a:r>
          </a:p>
          <a:p>
            <a:pPr lvl="1"/>
            <a:r>
              <a:rPr lang="en-US" dirty="0"/>
              <a:t>invalid statement option</a:t>
            </a:r>
          </a:p>
          <a:p>
            <a:pPr lvl="1"/>
            <a:r>
              <a:rPr lang="en-US" dirty="0"/>
              <a:t>invalid data set </a:t>
            </a:r>
            <a:r>
              <a:rPr lang="en-US" dirty="0" smtClean="0"/>
              <a:t>option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Semantic errors</a:t>
            </a:r>
            <a:r>
              <a:rPr lang="en-US" dirty="0"/>
              <a:t> occur when the form of the elements in a SAS statement is correct, but the elements are not valid for that usage. Semantic errors are detected at compile time and can cause SAS to enter syntax check mode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specifying the wrong number of arguments for a function</a:t>
            </a:r>
          </a:p>
          <a:p>
            <a:pPr lvl="1"/>
            <a:r>
              <a:rPr lang="en-US" dirty="0"/>
              <a:t>using a numeric variable name where only a character variable is valid</a:t>
            </a:r>
          </a:p>
          <a:p>
            <a:pPr lvl="1"/>
            <a:r>
              <a:rPr lang="en-US" dirty="0"/>
              <a:t>using illegal references to an array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4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966"/>
            <a:ext cx="10515600" cy="5868537"/>
          </a:xfrm>
        </p:spPr>
        <p:txBody>
          <a:bodyPr>
            <a:normAutofit/>
          </a:bodyPr>
          <a:lstStyle/>
          <a:p>
            <a:r>
              <a:rPr lang="en-US" b="1" dirty="0"/>
              <a:t>Execution-time errors</a:t>
            </a:r>
            <a:r>
              <a:rPr lang="en-US" dirty="0"/>
              <a:t> are errors that occur when SAS executes a program that processes data values. Most execution-time errors produce warning messages or notes in the SAS log but allow the program to continue executing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mtClean="0"/>
              <a:t>Common </a:t>
            </a:r>
            <a:r>
              <a:rPr lang="en-US" dirty="0"/>
              <a:t>execution-time errors include the following:</a:t>
            </a:r>
          </a:p>
          <a:p>
            <a:pPr lvl="1"/>
            <a:r>
              <a:rPr lang="en-US" dirty="0"/>
              <a:t>illegal arguments to functions</a:t>
            </a:r>
          </a:p>
          <a:p>
            <a:pPr lvl="1"/>
            <a:r>
              <a:rPr lang="en-US" dirty="0"/>
              <a:t>illegal mathematical operations (for example, division by 0)</a:t>
            </a:r>
          </a:p>
          <a:p>
            <a:pPr lvl="1"/>
            <a:r>
              <a:rPr lang="en-US" dirty="0"/>
              <a:t>observations in the wrong order for BY-group processing</a:t>
            </a:r>
          </a:p>
          <a:p>
            <a:pPr lvl="1"/>
            <a:r>
              <a:rPr lang="en-US" dirty="0"/>
              <a:t>reference to a nonexistent member of an array (occurs when the array's subscript is out of range)</a:t>
            </a:r>
          </a:p>
          <a:p>
            <a:pPr lvl="1"/>
            <a:r>
              <a:rPr lang="en-US" dirty="0"/>
              <a:t>open and close errors on SAS data sets and other files in INFILE and FILE statements</a:t>
            </a:r>
          </a:p>
          <a:p>
            <a:pPr lvl="1"/>
            <a:r>
              <a:rPr lang="en-US" dirty="0"/>
              <a:t>INPUT statements that do not match the data lines (for example, an INPUT statement in which you list the wrong columns for a variable or fail to indicate that the variable is a character variable).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8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174"/>
          </a:xfrm>
        </p:spPr>
        <p:txBody>
          <a:bodyPr/>
          <a:lstStyle/>
          <a:p>
            <a:r>
              <a:rPr lang="en-US" dirty="0" smtClean="0"/>
              <a:t>Good Programming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6" y="1228300"/>
            <a:ext cx="10398457" cy="5186148"/>
          </a:xfrm>
        </p:spPr>
        <p:txBody>
          <a:bodyPr>
            <a:normAutofit/>
          </a:bodyPr>
          <a:lstStyle/>
          <a:p>
            <a:r>
              <a:rPr lang="en-US" dirty="0"/>
              <a:t>Structure all programs as </a:t>
            </a:r>
            <a:r>
              <a:rPr lang="en-US" dirty="0" smtClean="0"/>
              <a:t>follows</a:t>
            </a:r>
          </a:p>
          <a:p>
            <a:pPr lvl="1"/>
            <a:r>
              <a:rPr lang="en-US" dirty="0" smtClean="0"/>
              <a:t>Header</a:t>
            </a:r>
            <a:endParaRPr lang="en-US" dirty="0"/>
          </a:p>
          <a:p>
            <a:pPr lvl="1"/>
            <a:r>
              <a:rPr lang="en-US" dirty="0" smtClean="0"/>
              <a:t>Initialization </a:t>
            </a:r>
            <a:r>
              <a:rPr lang="en-US" dirty="0"/>
              <a:t>program </a:t>
            </a:r>
          </a:p>
          <a:p>
            <a:pPr lvl="1"/>
            <a:r>
              <a:rPr lang="en-US" dirty="0" smtClean="0"/>
              <a:t>Other %include statements</a:t>
            </a:r>
          </a:p>
          <a:p>
            <a:pPr lvl="1"/>
            <a:r>
              <a:rPr lang="en-US" dirty="0" smtClean="0"/>
              <a:t>Library </a:t>
            </a:r>
            <a:r>
              <a:rPr lang="en-US" dirty="0"/>
              <a:t>/ File References </a:t>
            </a:r>
            <a:endParaRPr lang="en-US" dirty="0" smtClean="0"/>
          </a:p>
          <a:p>
            <a:pPr lvl="1"/>
            <a:r>
              <a:rPr lang="en-US" dirty="0" smtClean="0"/>
              <a:t>SAS </a:t>
            </a:r>
            <a:r>
              <a:rPr lang="en-US" dirty="0"/>
              <a:t>Options</a:t>
            </a:r>
          </a:p>
          <a:p>
            <a:pPr lvl="1"/>
            <a:r>
              <a:rPr lang="en-US" dirty="0" smtClean="0"/>
              <a:t>Global/Local </a:t>
            </a:r>
            <a:r>
              <a:rPr lang="en-US" dirty="0"/>
              <a:t>Macro Variables</a:t>
            </a:r>
          </a:p>
          <a:p>
            <a:pPr lvl="1"/>
            <a:r>
              <a:rPr lang="en-US" dirty="0" smtClean="0"/>
              <a:t>Formats</a:t>
            </a:r>
            <a:endParaRPr lang="en-US" dirty="0"/>
          </a:p>
          <a:p>
            <a:pPr lvl="1"/>
            <a:r>
              <a:rPr lang="en-US" dirty="0" smtClean="0"/>
              <a:t>Main Program</a:t>
            </a:r>
          </a:p>
          <a:p>
            <a:r>
              <a:rPr lang="en-US" dirty="0" smtClean="0"/>
              <a:t>Alignment of code</a:t>
            </a:r>
          </a:p>
          <a:p>
            <a:r>
              <a:rPr lang="en-US" dirty="0" smtClean="0"/>
              <a:t>Follow Case sensitivity</a:t>
            </a:r>
          </a:p>
          <a:p>
            <a:r>
              <a:rPr lang="en-US" dirty="0" smtClean="0"/>
              <a:t>Use of mnemonics instead to </a:t>
            </a:r>
            <a:r>
              <a:rPr lang="en-US" smtClean="0"/>
              <a:t>special/logical characters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917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GPP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0878"/>
            <a:ext cx="10515600" cy="51260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UPCASE and LOWCASE functions to ensure proper data comparisons</a:t>
            </a:r>
            <a:r>
              <a:rPr lang="en-US" dirty="0" smtClean="0"/>
              <a:t>.</a:t>
            </a:r>
          </a:p>
          <a:p>
            <a:r>
              <a:rPr lang="en-US" dirty="0"/>
              <a:t>Robust program code is essential for quality program construction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Follow principles of “extendibility”, designing programs that can accommodate varying numbers of </a:t>
            </a:r>
            <a:r>
              <a:rPr lang="en-US" dirty="0" smtClean="0"/>
              <a:t>treatments, visits</a:t>
            </a:r>
          </a:p>
          <a:p>
            <a:pPr lvl="1"/>
            <a:r>
              <a:rPr lang="en-US" dirty="0"/>
              <a:t>Code defensively, keeping in mind potential changes in coding </a:t>
            </a:r>
            <a:r>
              <a:rPr lang="en-US" dirty="0" smtClean="0"/>
              <a:t>algorithms.</a:t>
            </a:r>
            <a:r>
              <a:rPr lang="en-US" dirty="0"/>
              <a:t> Robust code continues to function correctly when confronted with unusual </a:t>
            </a:r>
            <a:r>
              <a:rPr lang="en-US" dirty="0" smtClean="0"/>
              <a:t>or unexpected </a:t>
            </a:r>
            <a:r>
              <a:rPr lang="en-US" dirty="0"/>
              <a:t>data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Anticipate a wide range of possible data values, including irregular data, when writing code</a:t>
            </a:r>
            <a:r>
              <a:rPr lang="en-US" dirty="0" smtClean="0"/>
              <a:t>. (</a:t>
            </a:r>
            <a:r>
              <a:rPr lang="en-US" u="sng" dirty="0" smtClean="0"/>
              <a:t>No assumptions </a:t>
            </a:r>
            <a:r>
              <a:rPr lang="en-US" u="sng" smtClean="0"/>
              <a:t>please</a:t>
            </a:r>
            <a:r>
              <a:rPr lang="en-US" smtClean="0"/>
              <a:t>) (eCRF, DTS need to be referred)</a:t>
            </a:r>
            <a:endParaRPr lang="en-US" dirty="0" smtClean="0"/>
          </a:p>
          <a:p>
            <a:pPr lvl="1"/>
            <a:r>
              <a:rPr lang="en-US" dirty="0" smtClean="0"/>
              <a:t>Safeguards such as below need to be included,</a:t>
            </a:r>
          </a:p>
          <a:p>
            <a:pPr lvl="2"/>
            <a:r>
              <a:rPr lang="en-US" dirty="0"/>
              <a:t>Check for missing values before performing </a:t>
            </a:r>
            <a:r>
              <a:rPr lang="en-US" dirty="0" smtClean="0"/>
              <a:t>calculations</a:t>
            </a:r>
          </a:p>
          <a:p>
            <a:pPr lvl="2"/>
            <a:r>
              <a:rPr lang="en-US" dirty="0"/>
              <a:t>Test programming code in small sections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Put ERROR/WARNING statements for known issues until its resolved.</a:t>
            </a:r>
          </a:p>
        </p:txBody>
      </p:sp>
    </p:spTree>
    <p:extLst>
      <p:ext uri="{BB962C8B-B14F-4D97-AF65-F5344CB8AC3E}">
        <p14:creationId xmlns:p14="http://schemas.microsoft.com/office/powerpoint/2010/main" val="59165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GPP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003256"/>
          </a:xfrm>
        </p:spPr>
        <p:txBody>
          <a:bodyPr/>
          <a:lstStyle/>
          <a:p>
            <a:r>
              <a:rPr lang="en-US" dirty="0"/>
              <a:t>Advantages of Formats</a:t>
            </a:r>
          </a:p>
          <a:p>
            <a:pPr lvl="1"/>
            <a:r>
              <a:rPr lang="en-US" dirty="0"/>
              <a:t>Length as required</a:t>
            </a:r>
          </a:p>
          <a:p>
            <a:pPr lvl="1"/>
            <a:r>
              <a:rPr lang="en-US" dirty="0"/>
              <a:t>Easy to construct on constant/range values</a:t>
            </a:r>
          </a:p>
          <a:p>
            <a:pPr lvl="1"/>
            <a:r>
              <a:rPr lang="en-US" dirty="0" smtClean="0"/>
              <a:t>Format creation by value and dataset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5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/>
          </p:cNvSpPr>
          <p:nvPr/>
        </p:nvSpPr>
        <p:spPr>
          <a:xfrm>
            <a:off x="457199" y="274638"/>
            <a:ext cx="11020567" cy="7352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/>
              <a:t>DO Loop:  General Forms</a:t>
            </a: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457200" y="1296536"/>
            <a:ext cx="11020566" cy="49518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tabLst>
                <a:tab pos="569913" algn="l"/>
              </a:tabLst>
            </a:pPr>
            <a:r>
              <a:rPr lang="en-US" altLang="en-US" b="1" u="sng" dirty="0" smtClean="0"/>
              <a:t>Indexed</a:t>
            </a:r>
            <a:r>
              <a:rPr lang="en-US" altLang="en-US" dirty="0" smtClean="0"/>
              <a:t> DO loop: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tabLst>
                <a:tab pos="569913" algn="l"/>
              </a:tabLst>
            </a:pPr>
            <a:r>
              <a:rPr lang="en-US" altLang="en-US" b="1" dirty="0" smtClean="0"/>
              <a:t>	</a:t>
            </a:r>
            <a:r>
              <a:rPr lang="en-US" altLang="en-US" b="1" dirty="0" smtClean="0">
                <a:cs typeface="Courier New" panose="02070309020205020404" pitchFamily="49" charset="0"/>
              </a:rPr>
              <a:t>DO </a:t>
            </a:r>
            <a:r>
              <a:rPr lang="en-US" altLang="en-US" i="1" dirty="0" smtClean="0"/>
              <a:t>variable</a:t>
            </a:r>
            <a:r>
              <a:rPr lang="en-US" altLang="en-US" b="1" dirty="0" smtClean="0"/>
              <a:t>  </a:t>
            </a:r>
            <a:r>
              <a:rPr lang="en-US" altLang="en-US" b="1" dirty="0" smtClean="0">
                <a:cs typeface="Courier New" panose="02070309020205020404" pitchFamily="49" charset="0"/>
              </a:rPr>
              <a:t>= </a:t>
            </a:r>
            <a:r>
              <a:rPr lang="en-US" altLang="en-US" i="1" dirty="0" smtClean="0"/>
              <a:t>spec-1</a:t>
            </a:r>
            <a:r>
              <a:rPr lang="en-US" altLang="en-US" dirty="0" smtClean="0"/>
              <a:t>  </a:t>
            </a:r>
            <a:r>
              <a:rPr lang="en-US" altLang="en-US" i="1" dirty="0" smtClean="0"/>
              <a:t>&lt;, …spec-n&gt;</a:t>
            </a:r>
            <a:endParaRPr lang="en-US" altLang="en-US" b="1" dirty="0" smtClean="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tabLst>
                <a:tab pos="569913" algn="l"/>
              </a:tabLst>
            </a:pPr>
            <a:r>
              <a:rPr lang="en-US" altLang="en-US" b="1" dirty="0" smtClean="0"/>
              <a:t>		</a:t>
            </a:r>
            <a:r>
              <a:rPr lang="en-US" altLang="en-US" dirty="0" smtClean="0"/>
              <a:t>where </a:t>
            </a:r>
            <a:r>
              <a:rPr lang="en-US" altLang="en-US" i="1" dirty="0" smtClean="0"/>
              <a:t>spec-n</a:t>
            </a:r>
            <a:r>
              <a:rPr lang="en-US" altLang="en-US" dirty="0" smtClean="0"/>
              <a:t> is of the form:</a:t>
            </a:r>
            <a:br>
              <a:rPr lang="en-US" altLang="en-US" dirty="0" smtClean="0"/>
            </a:br>
            <a:r>
              <a:rPr lang="en-US" altLang="en-US" dirty="0" smtClean="0"/>
              <a:t>			</a:t>
            </a:r>
            <a:r>
              <a:rPr lang="en-US" altLang="en-US" i="1" dirty="0" smtClean="0"/>
              <a:t>start</a:t>
            </a:r>
            <a:r>
              <a:rPr lang="en-US" altLang="en-US" dirty="0" smtClean="0"/>
              <a:t>  &lt;</a:t>
            </a:r>
            <a:r>
              <a:rPr lang="en-US" altLang="en-US" b="1" dirty="0" smtClean="0">
                <a:cs typeface="Courier New" panose="02070309020205020404" pitchFamily="49" charset="0"/>
              </a:rPr>
              <a:t>TO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stop</a:t>
            </a:r>
            <a:r>
              <a:rPr lang="en-US" altLang="en-US" dirty="0" smtClean="0"/>
              <a:t>&gt;  &lt;</a:t>
            </a:r>
            <a:r>
              <a:rPr lang="en-US" altLang="en-US" b="1" dirty="0" smtClean="0">
                <a:cs typeface="Courier New" panose="02070309020205020404" pitchFamily="49" charset="0"/>
              </a:rPr>
              <a:t>BY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increment</a:t>
            </a:r>
            <a:r>
              <a:rPr lang="en-US" altLang="en-US" dirty="0" smtClean="0"/>
              <a:t>&gt;</a:t>
            </a:r>
            <a:br>
              <a:rPr lang="en-US" altLang="en-US" dirty="0" smtClean="0"/>
            </a:br>
            <a:r>
              <a:rPr lang="en-US" altLang="en-US" dirty="0" smtClean="0"/>
              <a:t>			&lt;</a:t>
            </a:r>
            <a:r>
              <a:rPr lang="en-US" altLang="en-US" b="1" dirty="0" smtClean="0">
                <a:cs typeface="Courier New" panose="02070309020205020404" pitchFamily="49" charset="0"/>
              </a:rPr>
              <a:t>WHILE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expression</a:t>
            </a:r>
            <a:r>
              <a:rPr lang="en-US" altLang="en-US" dirty="0" smtClean="0"/>
              <a:t>) | </a:t>
            </a:r>
            <a:r>
              <a:rPr lang="en-US" altLang="en-US" b="1" dirty="0" smtClean="0">
                <a:cs typeface="Courier New" panose="02070309020205020404" pitchFamily="49" charset="0"/>
              </a:rPr>
              <a:t>UNTIL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expression</a:t>
            </a:r>
            <a:r>
              <a:rPr lang="en-US" altLang="en-US" dirty="0" smtClean="0"/>
              <a:t>)&gt;</a:t>
            </a:r>
            <a:endParaRPr lang="en-US" altLang="en-US" b="1" dirty="0" smtClean="0">
              <a:cs typeface="Courier New" panose="02070309020205020404" pitchFamily="49" charset="0"/>
            </a:endParaRPr>
          </a:p>
          <a:p>
            <a:pPr marL="0" indent="0">
              <a:spcBef>
                <a:spcPts val="2000"/>
              </a:spcBef>
              <a:buFont typeface="Arial" panose="020B0604020202020204" pitchFamily="34" charset="0"/>
              <a:buNone/>
              <a:tabLst>
                <a:tab pos="569913" algn="l"/>
              </a:tabLst>
            </a:pPr>
            <a:r>
              <a:rPr lang="en-US" altLang="en-US" b="1" u="sng" dirty="0" smtClean="0"/>
              <a:t>Conditional</a:t>
            </a:r>
            <a:r>
              <a:rPr lang="en-US" altLang="en-US" dirty="0" smtClean="0"/>
              <a:t> DO loops: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tabLst>
                <a:tab pos="569913" algn="l"/>
              </a:tabLst>
            </a:pPr>
            <a:r>
              <a:rPr lang="en-US" altLang="en-US" b="1" dirty="0" smtClean="0"/>
              <a:t>	</a:t>
            </a:r>
            <a:r>
              <a:rPr lang="en-US" altLang="en-US" b="1" dirty="0" smtClean="0">
                <a:cs typeface="Courier New" panose="02070309020205020404" pitchFamily="49" charset="0"/>
              </a:rPr>
              <a:t>DO WHILE (</a:t>
            </a:r>
            <a:r>
              <a:rPr lang="en-US" altLang="en-US" i="1" dirty="0" smtClean="0"/>
              <a:t>condition</a:t>
            </a:r>
            <a:r>
              <a:rPr lang="en-US" altLang="en-US" b="1" dirty="0" smtClean="0"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tabLst>
                <a:tab pos="569913" algn="l"/>
              </a:tabLst>
            </a:pPr>
            <a:r>
              <a:rPr lang="en-US" altLang="en-US" b="1" dirty="0" smtClean="0"/>
              <a:t>	</a:t>
            </a:r>
            <a:r>
              <a:rPr lang="en-US" altLang="en-US" b="1" dirty="0" smtClean="0">
                <a:cs typeface="Courier New" panose="02070309020205020404" pitchFamily="49" charset="0"/>
              </a:rPr>
              <a:t>DO UNTIL (</a:t>
            </a:r>
            <a:r>
              <a:rPr lang="en-US" altLang="en-US" i="1" dirty="0" smtClean="0"/>
              <a:t>condition</a:t>
            </a:r>
            <a:r>
              <a:rPr lang="en-US" altLang="en-US" b="1" dirty="0" smtClean="0"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000"/>
              </a:spcBef>
              <a:buFont typeface="Arial" panose="020B0604020202020204" pitchFamily="34" charset="0"/>
              <a:buNone/>
              <a:tabLst>
                <a:tab pos="569913" algn="l"/>
              </a:tabLst>
            </a:pPr>
            <a:r>
              <a:rPr lang="en-US" altLang="en-US" b="1" u="sng" dirty="0" smtClean="0"/>
              <a:t>Special</a:t>
            </a:r>
            <a:r>
              <a:rPr lang="en-US" altLang="en-US" dirty="0" smtClean="0"/>
              <a:t>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tabLst>
                <a:tab pos="569913" algn="l"/>
              </a:tabLst>
            </a:pPr>
            <a:r>
              <a:rPr lang="en-US" altLang="en-US" b="1" dirty="0" smtClean="0"/>
              <a:t>	</a:t>
            </a:r>
            <a:r>
              <a:rPr lang="en-US" altLang="en-US" b="1" dirty="0" smtClean="0">
                <a:cs typeface="Courier New" panose="02070309020205020404" pitchFamily="49" charset="0"/>
              </a:rPr>
              <a:t>DO OVER </a:t>
            </a:r>
            <a:r>
              <a:rPr lang="en-US" altLang="en-US" i="1" dirty="0" err="1" smtClean="0"/>
              <a:t>arrayname</a:t>
            </a:r>
            <a:r>
              <a:rPr lang="en-US" altLang="en-US" b="1" dirty="0" smtClean="0"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487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450376"/>
            <a:ext cx="5157787" cy="58412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DATA _NULL_;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DO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= 1 TO 10;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PUT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DATA _NULL_;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DO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= 1 TO 10;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PUT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+ 2;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DATA _NULL_;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 </a:t>
            </a:r>
            <a:r>
              <a:rPr lang="en-US" altLang="en-US" b="1" u="sng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=1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TO 20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BY 2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PUT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END;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RUN;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720924" y="450376"/>
            <a:ext cx="2934718" cy="5739287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DATA _NULL_;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a=0; b=10; c=2;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l-PL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DO i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l-PL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r>
              <a:rPr lang="pl-PL" altLang="en-US" sz="1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to B by C</a:t>
            </a:r>
            <a:r>
              <a:rPr lang="pl-PL" altLang="en-US" sz="1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endParaRPr lang="en-US" altLang="en-US" sz="1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PUT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=;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a=22; b=33; c=44;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RUN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DATA _NULL_;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 = 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DO WHILE (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LT 3);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 + 1;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PUT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=;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3452885" y="439000"/>
            <a:ext cx="4995080" cy="573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43952" y="439000"/>
            <a:ext cx="4804013" cy="5978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70000"/>
              </a:lnSpc>
              <a:spcBef>
                <a:spcPts val="1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DATA test;</a:t>
            </a:r>
          </a:p>
          <a:p>
            <a:pPr marL="0" lvl="1">
              <a:lnSpc>
                <a:spcPct val="70000"/>
              </a:lnSpc>
              <a:spcBef>
                <a:spcPts val="1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 SET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sashelp.class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marL="0" lvl="1">
              <a:lnSpc>
                <a:spcPct val="70000"/>
              </a:lnSpc>
              <a:spcBef>
                <a:spcPts val="1000"/>
              </a:spcBef>
              <a:spcAft>
                <a:spcPct val="100000"/>
              </a:spcAft>
            </a:pPr>
            <a:r>
              <a:rPr lang="en-US" altLang="en-US" b="1" dirty="0" smtClean="0">
                <a:latin typeface="Courier New" panose="02070309020205020404" pitchFamily="49" charset="0"/>
              </a:rPr>
              <a:t>RUN;</a:t>
            </a:r>
            <a:endParaRPr lang="en-US" altLang="en-US" sz="2800" dirty="0"/>
          </a:p>
          <a:p>
            <a:pPr>
              <a:spcBef>
                <a:spcPct val="0"/>
              </a:spcBef>
            </a:pPr>
            <a:r>
              <a:rPr lang="en-US" altLang="en-US" sz="2800" dirty="0" smtClean="0"/>
              <a:t>Condition </a:t>
            </a:r>
            <a:r>
              <a:rPr lang="en-US" altLang="en-US" sz="2800" dirty="0"/>
              <a:t>is checked at </a:t>
            </a:r>
            <a:r>
              <a:rPr lang="en-US" altLang="en-US" sz="2800" u="sng" dirty="0"/>
              <a:t>top</a:t>
            </a:r>
            <a:r>
              <a:rPr lang="en-US" altLang="en-US" sz="2800" dirty="0"/>
              <a:t> of loop:</a:t>
            </a:r>
          </a:p>
          <a:p>
            <a:pPr lvl="2">
              <a:spcBef>
                <a:spcPct val="0"/>
              </a:spcBef>
            </a:pPr>
            <a:r>
              <a:rPr lang="en-US" altLang="en-US" sz="2800" b="1" dirty="0">
                <a:cs typeface="Courier New" panose="02070309020205020404" pitchFamily="49" charset="0"/>
              </a:rPr>
              <a:t>DO </a:t>
            </a:r>
            <a:r>
              <a:rPr lang="en-US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sz="2800" b="1" dirty="0">
                <a:cs typeface="Courier New" panose="02070309020205020404" pitchFamily="49" charset="0"/>
              </a:rPr>
              <a:t> (</a:t>
            </a:r>
            <a:r>
              <a:rPr lang="en-US" altLang="en-US" sz="2800" i="1" dirty="0"/>
              <a:t>condition</a:t>
            </a:r>
            <a:r>
              <a:rPr lang="en-US" altLang="en-US" sz="2800" b="1" dirty="0">
                <a:cs typeface="Courier New" panose="02070309020205020404" pitchFamily="49" charset="0"/>
              </a:rPr>
              <a:t>);</a:t>
            </a:r>
          </a:p>
          <a:p>
            <a:pPr lvl="2">
              <a:spcBef>
                <a:spcPct val="0"/>
              </a:spcBef>
            </a:pPr>
            <a:r>
              <a:rPr lang="en-US" altLang="en-US" sz="2800" dirty="0"/>
              <a:t>    &lt;</a:t>
            </a:r>
            <a:r>
              <a:rPr lang="en-US" altLang="en-US" sz="2800" i="1" dirty="0"/>
              <a:t>SAS statements</a:t>
            </a:r>
            <a:r>
              <a:rPr lang="en-US" altLang="en-US" sz="2800" dirty="0"/>
              <a:t>&gt;</a:t>
            </a:r>
          </a:p>
          <a:p>
            <a:pPr lvl="2">
              <a:spcBef>
                <a:spcPct val="0"/>
              </a:spcBef>
            </a:pPr>
            <a:r>
              <a:rPr lang="en-US" altLang="en-US" sz="2800" b="1" dirty="0">
                <a:cs typeface="Courier New" panose="02070309020205020404" pitchFamily="49" charset="0"/>
              </a:rPr>
              <a:t>END;</a:t>
            </a:r>
          </a:p>
          <a:p>
            <a:pPr>
              <a:spcBef>
                <a:spcPts val="3600"/>
              </a:spcBef>
            </a:pPr>
            <a:r>
              <a:rPr lang="en-US" altLang="en-US" sz="2800" dirty="0"/>
              <a:t>Condition is checked at </a:t>
            </a:r>
            <a:r>
              <a:rPr lang="en-US" altLang="en-US" sz="2800" u="sng" dirty="0"/>
              <a:t>bottom</a:t>
            </a:r>
            <a:r>
              <a:rPr lang="en-US" altLang="en-US" sz="2800" dirty="0"/>
              <a:t> of loop:</a:t>
            </a:r>
          </a:p>
          <a:p>
            <a:pPr lvl="2">
              <a:spcBef>
                <a:spcPct val="0"/>
              </a:spcBef>
            </a:pPr>
            <a:r>
              <a:rPr lang="en-US" altLang="en-US" sz="2800" b="1" dirty="0">
                <a:cs typeface="Courier New" panose="02070309020205020404" pitchFamily="49" charset="0"/>
              </a:rPr>
              <a:t>DO </a:t>
            </a:r>
            <a:r>
              <a:rPr lang="en-US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UNTIL</a:t>
            </a:r>
            <a:r>
              <a:rPr lang="en-US" altLang="en-US" sz="2800" b="1" dirty="0">
                <a:cs typeface="Courier New" panose="02070309020205020404" pitchFamily="49" charset="0"/>
              </a:rPr>
              <a:t> (</a:t>
            </a:r>
            <a:r>
              <a:rPr lang="en-US" altLang="en-US" sz="2800" i="1" dirty="0"/>
              <a:t>condition</a:t>
            </a:r>
            <a:r>
              <a:rPr lang="en-US" altLang="en-US" sz="2800" b="1" dirty="0">
                <a:cs typeface="Courier New" panose="02070309020205020404" pitchFamily="49" charset="0"/>
              </a:rPr>
              <a:t>);</a:t>
            </a:r>
          </a:p>
          <a:p>
            <a:pPr lvl="2">
              <a:spcBef>
                <a:spcPct val="0"/>
              </a:spcBef>
            </a:pPr>
            <a:r>
              <a:rPr lang="en-US" altLang="en-US" sz="2800" dirty="0"/>
              <a:t>    &lt;</a:t>
            </a:r>
            <a:r>
              <a:rPr lang="en-US" altLang="en-US" sz="2800" i="1" dirty="0"/>
              <a:t>SAS statements</a:t>
            </a:r>
            <a:r>
              <a:rPr lang="en-US" altLang="en-US" sz="2800" dirty="0"/>
              <a:t>&gt;</a:t>
            </a:r>
          </a:p>
          <a:p>
            <a:pPr lvl="2">
              <a:spcBef>
                <a:spcPct val="0"/>
              </a:spcBef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115376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Hardcoding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67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hardcode maybe obvious, for example: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/>
              <a:t>subjid</a:t>
            </a:r>
            <a:r>
              <a:rPr lang="en-US" dirty="0"/>
              <a:t>='001001' then </a:t>
            </a:r>
            <a:r>
              <a:rPr lang="en-US" dirty="0" smtClean="0"/>
              <a:t>weight=75;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may not be obvious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 err="1" smtClean="0"/>
              <a:t>yr</a:t>
            </a:r>
            <a:r>
              <a:rPr lang="en-US" dirty="0" smtClean="0"/>
              <a:t> &gt; year(“&amp;sysdate9”d) then </a:t>
            </a:r>
            <a:r>
              <a:rPr lang="en-US" dirty="0" err="1" smtClean="0"/>
              <a:t>yr</a:t>
            </a:r>
            <a:r>
              <a:rPr lang="en-US" dirty="0" smtClean="0"/>
              <a:t> = year(“&amp;sysdate9”d);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hardcodes are necessary then this should </a:t>
            </a:r>
            <a:r>
              <a:rPr lang="en-US" dirty="0" smtClean="0"/>
              <a:t>be clearly documented in the SAP/ programming specification document, also in the SAS code as a comment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27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and Duplicate Records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493104"/>
            <a:ext cx="11360727" cy="481071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Invalid and duplicate should be checked when writing SAS codes</a:t>
            </a:r>
          </a:p>
          <a:p>
            <a:r>
              <a:rPr lang="en-US" sz="2000" dirty="0" smtClean="0"/>
              <a:t>If multiple records are possible, check in the SAP/ Specification documents about handling rules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if </a:t>
            </a:r>
            <a:r>
              <a:rPr lang="en-IN" sz="1800" dirty="0"/>
              <a:t>n(</a:t>
            </a:r>
            <a:r>
              <a:rPr lang="en-IN" sz="1800" dirty="0" err="1"/>
              <a:t>hghtval</a:t>
            </a:r>
            <a:r>
              <a:rPr lang="en-IN" sz="1800" dirty="0"/>
              <a:t>) then do; </a:t>
            </a:r>
            <a:endParaRPr lang="en-I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    select(</a:t>
            </a:r>
            <a:r>
              <a:rPr lang="en-IN" sz="1800" dirty="0" err="1" smtClean="0"/>
              <a:t>hghtunt</a:t>
            </a:r>
            <a:r>
              <a:rPr lang="en-IN" sz="1800" dirty="0"/>
              <a:t>); </a:t>
            </a:r>
            <a:endParaRPr lang="en-I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when</a:t>
            </a:r>
            <a:r>
              <a:rPr lang="en-IN" sz="1800" dirty="0"/>
              <a:t>('CM') </a:t>
            </a:r>
            <a:r>
              <a:rPr lang="en-IN" sz="1800" dirty="0" err="1"/>
              <a:t>hghtsi</a:t>
            </a:r>
            <a:r>
              <a:rPr lang="en-IN" sz="1800" dirty="0"/>
              <a:t>=</a:t>
            </a:r>
            <a:r>
              <a:rPr lang="en-IN" sz="1800" dirty="0" err="1"/>
              <a:t>hghtval</a:t>
            </a:r>
            <a:r>
              <a:rPr lang="en-IN" sz="1800" dirty="0"/>
              <a:t>; </a:t>
            </a:r>
            <a:endParaRPr lang="en-I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when</a:t>
            </a:r>
            <a:r>
              <a:rPr lang="en-IN" sz="1800" dirty="0"/>
              <a:t>('IN') </a:t>
            </a:r>
            <a:r>
              <a:rPr lang="en-IN" sz="1800" dirty="0" err="1"/>
              <a:t>hghtsi</a:t>
            </a:r>
            <a:r>
              <a:rPr lang="en-IN" sz="1800" dirty="0"/>
              <a:t>=</a:t>
            </a:r>
            <a:r>
              <a:rPr lang="en-IN" sz="1800" dirty="0" err="1"/>
              <a:t>hghtval</a:t>
            </a:r>
            <a:r>
              <a:rPr lang="en-IN" sz="1800" dirty="0"/>
              <a:t>*2.54; </a:t>
            </a:r>
            <a:endParaRPr lang="en-I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otherwise </a:t>
            </a:r>
            <a:r>
              <a:rPr lang="en-IN" sz="1800" dirty="0"/>
              <a:t>put 'WAR' 'NING: Unexpected </a:t>
            </a:r>
            <a:r>
              <a:rPr lang="en-IN" sz="1800" dirty="0" smtClean="0"/>
              <a:t>/ unknown height </a:t>
            </a:r>
            <a:r>
              <a:rPr lang="en-IN" sz="1800" dirty="0"/>
              <a:t>unit: ' </a:t>
            </a:r>
            <a:r>
              <a:rPr lang="en-IN" sz="1800" dirty="0" err="1"/>
              <a:t>subjid</a:t>
            </a:r>
            <a:r>
              <a:rPr lang="en-IN" sz="1800" dirty="0"/>
              <a:t>= </a:t>
            </a:r>
            <a:r>
              <a:rPr lang="en-IN" sz="1800" dirty="0" err="1"/>
              <a:t>hghtval</a:t>
            </a:r>
            <a:r>
              <a:rPr lang="en-IN" sz="1800" dirty="0"/>
              <a:t>= </a:t>
            </a:r>
            <a:r>
              <a:rPr lang="en-IN" sz="1800" dirty="0" err="1"/>
              <a:t>hghtunt</a:t>
            </a:r>
            <a:r>
              <a:rPr lang="en-IN" sz="1800" dirty="0"/>
              <a:t>=; </a:t>
            </a:r>
            <a:endParaRPr lang="en-I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</a:t>
            </a:r>
            <a:r>
              <a:rPr lang="en-IN" sz="1800" dirty="0" smtClean="0"/>
              <a:t>   end</a:t>
            </a:r>
            <a:r>
              <a:rPr lang="en-IN" sz="1800" dirty="0"/>
              <a:t>; </a:t>
            </a:r>
            <a:endParaRPr lang="en-I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</a:t>
            </a:r>
            <a:r>
              <a:rPr lang="en-IN" sz="1800" dirty="0" smtClean="0"/>
              <a:t>end</a:t>
            </a:r>
            <a:r>
              <a:rPr lang="en-IN" sz="1800" dirty="0"/>
              <a:t>; </a:t>
            </a:r>
            <a:endParaRPr lang="en-I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if sum(</a:t>
            </a:r>
            <a:r>
              <a:rPr lang="en-IN" sz="1800" dirty="0" err="1" smtClean="0"/>
              <a:t>first.subjid</a:t>
            </a:r>
            <a:r>
              <a:rPr lang="en-IN" sz="1800" dirty="0" smtClean="0"/>
              <a:t>, </a:t>
            </a:r>
            <a:r>
              <a:rPr lang="en-IN" sz="1800" dirty="0" err="1" smtClean="0"/>
              <a:t>last.subjid</a:t>
            </a:r>
            <a:r>
              <a:rPr lang="en-IN" sz="1800" dirty="0" smtClean="0"/>
              <a:t>) &lt; 2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put ‘WAR’ ‘NING: Unexpected multiple records ’  </a:t>
            </a:r>
            <a:r>
              <a:rPr lang="en-US" sz="1800" dirty="0" err="1" smtClean="0"/>
              <a:t>subjid</a:t>
            </a:r>
            <a:r>
              <a:rPr lang="en-US" sz="1800" dirty="0" smtClean="0"/>
              <a:t>= </a:t>
            </a:r>
            <a:r>
              <a:rPr lang="en-US" sz="1800" dirty="0" err="1" smtClean="0"/>
              <a:t>hgtval</a:t>
            </a:r>
            <a:r>
              <a:rPr lang="en-US" sz="1800" dirty="0" smtClean="0"/>
              <a:t>= </a:t>
            </a:r>
            <a:r>
              <a:rPr lang="en-US" sz="1800" dirty="0" err="1" smtClean="0"/>
              <a:t>hgtunt</a:t>
            </a:r>
            <a:r>
              <a:rPr lang="en-US" sz="1800" dirty="0" smtClean="0"/>
              <a:t>=;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If the variable being analyzed is a </a:t>
            </a:r>
            <a:r>
              <a:rPr lang="en-US" sz="2000" dirty="0" smtClean="0"/>
              <a:t>numeric, </a:t>
            </a:r>
            <a:r>
              <a:rPr lang="en-US" sz="2000" dirty="0"/>
              <a:t>but the value is stored as a </a:t>
            </a:r>
            <a:r>
              <a:rPr lang="en-US" sz="2000" dirty="0" smtClean="0"/>
              <a:t>character: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I</a:t>
            </a:r>
            <a:r>
              <a:rPr lang="en-US" sz="2000" dirty="0" smtClean="0"/>
              <a:t>t </a:t>
            </a:r>
            <a:r>
              <a:rPr lang="en-US" sz="2000" dirty="0"/>
              <a:t>is best to do any comparisons using numeric values.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if ^</a:t>
            </a:r>
            <a:r>
              <a:rPr lang="en-US" sz="2000" dirty="0" smtClean="0"/>
              <a:t>missing(</a:t>
            </a:r>
            <a:r>
              <a:rPr lang="en-US" sz="2000" dirty="0" err="1" smtClean="0"/>
              <a:t>lborres</a:t>
            </a:r>
            <a:r>
              <a:rPr lang="en-US" sz="2000" dirty="0" smtClean="0"/>
              <a:t>) </a:t>
            </a:r>
            <a:r>
              <a:rPr lang="en-US" sz="2000" dirty="0"/>
              <a:t>and </a:t>
            </a:r>
            <a:r>
              <a:rPr lang="en-US" sz="2000" dirty="0" err="1" smtClean="0"/>
              <a:t>lborres</a:t>
            </a:r>
            <a:r>
              <a:rPr lang="en-US" sz="2000" dirty="0" smtClean="0"/>
              <a:t>^=</a:t>
            </a:r>
            <a:r>
              <a:rPr lang="en-US" sz="2000" dirty="0"/>
              <a:t>'0</a:t>
            </a:r>
            <a:r>
              <a:rPr lang="en-US" sz="2000" dirty="0" smtClean="0"/>
              <a:t>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If the lab value is ‘0.00’, then the code will not be sufficient exclude the lab value of 0.00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467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Do’s and Don’t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8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If a full date is expected for a particular variable, e.g. Date of Birth, Treatment </a:t>
            </a:r>
            <a:r>
              <a:rPr lang="en-US" sz="2400" dirty="0" smtClean="0"/>
              <a:t>Start Date, etc., </a:t>
            </a:r>
            <a:r>
              <a:rPr lang="en-US" sz="2400" dirty="0"/>
              <a:t>then treat it as a full date and put out an exception to a log or LST file if a partial date is given. </a:t>
            </a:r>
            <a:endParaRPr lang="en-US" sz="2400" dirty="0" smtClean="0"/>
          </a:p>
          <a:p>
            <a:r>
              <a:rPr lang="en-US" sz="2400" dirty="0"/>
              <a:t>W</a:t>
            </a:r>
            <a:r>
              <a:rPr lang="en-US" sz="2400" dirty="0" smtClean="0"/>
              <a:t>rite </a:t>
            </a:r>
            <a:r>
              <a:rPr lang="en-US" sz="2400" dirty="0"/>
              <a:t>code to deal with partial dates if partial dates are expected. </a:t>
            </a:r>
            <a:endParaRPr lang="en-US" sz="2400" dirty="0" smtClean="0"/>
          </a:p>
          <a:p>
            <a:r>
              <a:rPr lang="en-US" sz="2400" dirty="0"/>
              <a:t>It is not good programming practice to write over data in database variables, even within a program where a temporary (work) dataset is being used. It makes it harder to track the flow of </a:t>
            </a:r>
            <a:r>
              <a:rPr lang="en-US" sz="2400" dirty="0" smtClean="0"/>
              <a:t>data</a:t>
            </a:r>
          </a:p>
          <a:p>
            <a:r>
              <a:rPr lang="en-US" sz="2400" dirty="0"/>
              <a:t>define the type and length of a new variable in a data step. This avoids the issue where SAS will assume a type and length of a newly created variable while the programmer may want another type </a:t>
            </a:r>
            <a:r>
              <a:rPr lang="en-US" sz="2400"/>
              <a:t>and/or </a:t>
            </a:r>
            <a:r>
              <a:rPr lang="en-US" sz="2400" smtClean="0"/>
              <a:t>length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40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 smtClean="0"/>
              <a:t>LPDV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445070"/>
              </p:ext>
            </p:extLst>
          </p:nvPr>
        </p:nvGraphicFramePr>
        <p:xfrm>
          <a:off x="4583505" y="1501254"/>
          <a:ext cx="2481274" cy="1378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Worksheet" r:id="rId3" imgW="2428930" imgH="1076259" progId="Excel.Sheet.12">
                  <p:embed/>
                </p:oleObj>
              </mc:Choice>
              <mc:Fallback>
                <p:oleObj name="Worksheet" r:id="rId3" imgW="2428930" imgH="10762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3505" y="1501254"/>
                        <a:ext cx="2481274" cy="1378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003507"/>
              </p:ext>
            </p:extLst>
          </p:nvPr>
        </p:nvGraphicFramePr>
        <p:xfrm>
          <a:off x="1337456" y="3232150"/>
          <a:ext cx="9421633" cy="752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5" imgW="4886270" imgH="390564" progId="Excel.Sheet.12">
                  <p:embed/>
                </p:oleObj>
              </mc:Choice>
              <mc:Fallback>
                <p:oleObj name="Worksheet" r:id="rId5" imgW="4886270" imgH="3905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7456" y="3232150"/>
                        <a:ext cx="9421633" cy="752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850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Macro Processing Tips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Pre-Macro </a:t>
            </a:r>
            <a:r>
              <a:rPr lang="en-US" dirty="0"/>
              <a:t>Definition Setup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When </a:t>
            </a:r>
            <a:r>
              <a:rPr lang="en-US" dirty="0"/>
              <a:t>developing the macro or other SAS code, </a:t>
            </a:r>
            <a:r>
              <a:rPr lang="en-US" dirty="0" smtClean="0"/>
              <a:t>clear </a:t>
            </a:r>
            <a:r>
              <a:rPr lang="en-US" dirty="0"/>
              <a:t>the SAS log at the start of each development </a:t>
            </a:r>
            <a:r>
              <a:rPr lang="en-US" dirty="0" smtClean="0"/>
              <a:t>run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dm</a:t>
            </a:r>
            <a:r>
              <a:rPr lang="en-US" dirty="0" smtClean="0"/>
              <a:t> </a:t>
            </a:r>
            <a:r>
              <a:rPr lang="en-US" dirty="0"/>
              <a:t>log 'clear' ;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urn </a:t>
            </a:r>
            <a:r>
              <a:rPr lang="en-US" dirty="0"/>
              <a:t>on the option to display macro compiler </a:t>
            </a:r>
            <a:r>
              <a:rPr lang="en-US" dirty="0" smtClean="0"/>
              <a:t>notes : </a:t>
            </a:r>
          </a:p>
          <a:p>
            <a:pPr marL="0" indent="0">
              <a:buNone/>
            </a:pPr>
            <a:r>
              <a:rPr lang="en-US" dirty="0" smtClean="0"/>
              <a:t>    options </a:t>
            </a:r>
            <a:r>
              <a:rPr lang="en-US" dirty="0" err="1"/>
              <a:t>mcompilenote</a:t>
            </a:r>
            <a:r>
              <a:rPr lang="en-US" dirty="0"/>
              <a:t>= all /* Display macro compile information */ 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 %</a:t>
            </a:r>
            <a:r>
              <a:rPr lang="en-US" dirty="0" err="1" smtClean="0"/>
              <a:t>sysfunc</a:t>
            </a:r>
            <a:r>
              <a:rPr lang="en-US" dirty="0" smtClean="0"/>
              <a:t> or %</a:t>
            </a:r>
            <a:r>
              <a:rPr lang="en-US" dirty="0" err="1" smtClean="0"/>
              <a:t>qsysfunc</a:t>
            </a:r>
            <a:r>
              <a:rPr lang="en-US" dirty="0" smtClean="0"/>
              <a:t> to use SAS function within a macro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79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603"/>
            <a:ext cx="10515600" cy="873457"/>
          </a:xfrm>
        </p:spPr>
        <p:txBody>
          <a:bodyPr/>
          <a:lstStyle/>
          <a:p>
            <a:r>
              <a:rPr lang="en-US" dirty="0" smtClean="0"/>
              <a:t>Compile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22709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There </a:t>
            </a:r>
            <a:r>
              <a:rPr lang="en-US" sz="2400" dirty="0">
                <a:latin typeface="+mj-lt"/>
              </a:rPr>
              <a:t>is a distinct compile action and execution for each DATA and PROC step in a SAS program. Each step is compiled, then executed, independently and sequentially. 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During the compilation of a DATA step, </a:t>
            </a:r>
          </a:p>
          <a:p>
            <a:pPr lvl="1"/>
            <a:r>
              <a:rPr lang="en-US" dirty="0" smtClean="0">
                <a:latin typeface="+mj-lt"/>
              </a:rPr>
              <a:t>Syntax scan</a:t>
            </a:r>
          </a:p>
          <a:p>
            <a:pPr lvl="1"/>
            <a:r>
              <a:rPr lang="en-US" dirty="0" smtClean="0">
                <a:latin typeface="+mj-lt"/>
              </a:rPr>
              <a:t>SAS source code translation to machine language</a:t>
            </a:r>
          </a:p>
          <a:p>
            <a:pPr lvl="1"/>
            <a:r>
              <a:rPr lang="en-US" dirty="0" smtClean="0">
                <a:latin typeface="+mj-lt"/>
              </a:rPr>
              <a:t>Definition of input and output files</a:t>
            </a:r>
          </a:p>
          <a:p>
            <a:pPr lvl="1"/>
            <a:r>
              <a:rPr lang="en-US" dirty="0" smtClean="0">
                <a:latin typeface="+mj-lt"/>
              </a:rPr>
              <a:t>Creation of tools:</a:t>
            </a:r>
          </a:p>
          <a:p>
            <a:pPr lvl="2"/>
            <a:r>
              <a:rPr lang="en-US" sz="2400" dirty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nput buffer,</a:t>
            </a:r>
          </a:p>
          <a:p>
            <a:pPr lvl="2"/>
            <a:r>
              <a:rPr lang="en-US" sz="2400" dirty="0" smtClean="0">
                <a:latin typeface="+mj-lt"/>
              </a:rPr>
              <a:t>Logical Program Data Vector (LPDV),</a:t>
            </a:r>
          </a:p>
          <a:p>
            <a:pPr lvl="2"/>
            <a:r>
              <a:rPr lang="en-US" sz="2400" dirty="0" smtClean="0">
                <a:latin typeface="+mj-lt"/>
              </a:rPr>
              <a:t>Data set descriptor information</a:t>
            </a:r>
          </a:p>
          <a:p>
            <a:pPr lvl="1"/>
            <a:r>
              <a:rPr lang="en-US" dirty="0" smtClean="0">
                <a:latin typeface="+mj-lt"/>
              </a:rPr>
              <a:t>Determining variable attributes for output SAS data set</a:t>
            </a:r>
          </a:p>
          <a:p>
            <a:pPr lvl="1"/>
            <a:r>
              <a:rPr lang="en-US" dirty="0" smtClean="0">
                <a:latin typeface="+mj-lt"/>
              </a:rPr>
              <a:t>Capturing variables to be initialized to missing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42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 smtClean="0"/>
              <a:t>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822"/>
            <a:ext cx="10515600" cy="5390865"/>
          </a:xfrm>
        </p:spPr>
        <p:txBody>
          <a:bodyPr/>
          <a:lstStyle/>
          <a:p>
            <a:r>
              <a:rPr lang="en-US" dirty="0" smtClean="0"/>
              <a:t>All executable statements in the DATA step are executed once for each iteration</a:t>
            </a:r>
          </a:p>
          <a:p>
            <a:r>
              <a:rPr lang="en-US" dirty="0" smtClean="0"/>
              <a:t>If input file contains raw data, then SAS reads a record into the input buffer. SAS then reads the values in the input buffer and assigns the values to the appropriate variables in the program data vector. </a:t>
            </a:r>
          </a:p>
          <a:p>
            <a:r>
              <a:rPr lang="en-US" dirty="0" smtClean="0"/>
              <a:t>When the program reaches the end of the DATA step, three actions occur by default,</a:t>
            </a:r>
          </a:p>
          <a:p>
            <a:pPr marL="457200" lvl="1" indent="0">
              <a:buNone/>
            </a:pPr>
            <a:r>
              <a:rPr lang="en-US" dirty="0" smtClean="0"/>
              <a:t>1. SAS writes the current observation from the program data vector to the data set. </a:t>
            </a:r>
          </a:p>
          <a:p>
            <a:pPr marL="457200" lvl="1" indent="0">
              <a:buNone/>
            </a:pPr>
            <a:r>
              <a:rPr lang="en-US" dirty="0" smtClean="0"/>
              <a:t>2. The program loops back to the top of the DATA step. </a:t>
            </a:r>
          </a:p>
          <a:p>
            <a:pPr marL="457200" lvl="1" indent="0">
              <a:buNone/>
            </a:pPr>
            <a:r>
              <a:rPr lang="en-US" dirty="0" smtClean="0"/>
              <a:t>3. Variables in the program data vector are reset to missing values.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7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71" y="627796"/>
            <a:ext cx="10133377" cy="57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174"/>
          </a:xfrm>
        </p:spPr>
        <p:txBody>
          <a:bodyPr/>
          <a:lstStyle/>
          <a:p>
            <a:r>
              <a:rPr lang="en-US" dirty="0" smtClean="0"/>
              <a:t>Example codes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300"/>
            <a:ext cx="10515600" cy="4948663"/>
          </a:xfrm>
        </p:spPr>
        <p:txBody>
          <a:bodyPr/>
          <a:lstStyle/>
          <a:p>
            <a:r>
              <a:rPr lang="en-US" dirty="0" smtClean="0"/>
              <a:t>SET and Merge</a:t>
            </a:r>
          </a:p>
          <a:p>
            <a:r>
              <a:rPr lang="en-US" dirty="0" smtClean="0"/>
              <a:t>Merge with </a:t>
            </a:r>
            <a:r>
              <a:rPr lang="en-US" smtClean="0"/>
              <a:t>out BY</a:t>
            </a:r>
            <a:endParaRPr lang="en-US" dirty="0" smtClean="0"/>
          </a:p>
          <a:p>
            <a:r>
              <a:rPr lang="en-US" dirty="0" smtClean="0"/>
              <a:t>Multiple SET statements</a:t>
            </a:r>
          </a:p>
          <a:p>
            <a:r>
              <a:rPr lang="en-US" dirty="0" smtClean="0"/>
              <a:t>The RETAIN statement does not retain</a:t>
            </a:r>
          </a:p>
          <a:p>
            <a:r>
              <a:rPr lang="en-US" dirty="0" smtClean="0"/>
              <a:t>There is a snag in the lag</a:t>
            </a:r>
          </a:p>
          <a:p>
            <a:r>
              <a:rPr lang="en-US" dirty="0" smtClean="0"/>
              <a:t>Predict the future event - “lead”</a:t>
            </a:r>
          </a:p>
          <a:p>
            <a:r>
              <a:rPr lang="en-US" dirty="0" smtClean="0"/>
              <a:t>Interleave Back on itself</a:t>
            </a:r>
          </a:p>
          <a:p>
            <a:r>
              <a:rPr lang="en-US" dirty="0" smtClean="0"/>
              <a:t>Avoid issues with combination of variables (Post transpose)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1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 smtClean="0"/>
              <a:t>Data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56"/>
            <a:ext cx="10515600" cy="4989607"/>
          </a:xfrm>
        </p:spPr>
        <p:txBody>
          <a:bodyPr/>
          <a:lstStyle/>
          <a:p>
            <a:r>
              <a:rPr lang="en-US" dirty="0"/>
              <a:t>Character to numeric, and numeric to character, conversions occur when: </a:t>
            </a:r>
          </a:p>
          <a:p>
            <a:pPr lvl="1"/>
            <a:r>
              <a:rPr lang="en-US" dirty="0" smtClean="0"/>
              <a:t>incorrect </a:t>
            </a:r>
            <a:r>
              <a:rPr lang="en-US" dirty="0"/>
              <a:t>argument types passed to function </a:t>
            </a:r>
          </a:p>
          <a:p>
            <a:pPr lvl="1"/>
            <a:r>
              <a:rPr lang="en-US" dirty="0" smtClean="0"/>
              <a:t>comparisons </a:t>
            </a:r>
            <a:r>
              <a:rPr lang="en-US" dirty="0"/>
              <a:t>of unlike type variables occur </a:t>
            </a:r>
          </a:p>
          <a:p>
            <a:pPr lvl="1"/>
            <a:r>
              <a:rPr lang="en-US" dirty="0" smtClean="0"/>
              <a:t>performing </a:t>
            </a:r>
            <a:r>
              <a:rPr lang="en-US" dirty="0"/>
              <a:t>type-specific operations (arithmetic) or concatenation (character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SAS will perform default conversions where necessary and possible </a:t>
            </a:r>
          </a:p>
        </p:txBody>
      </p:sp>
    </p:spTree>
    <p:extLst>
      <p:ext uri="{BB962C8B-B14F-4D97-AF65-F5344CB8AC3E}">
        <p14:creationId xmlns:p14="http://schemas.microsoft.com/office/powerpoint/2010/main" val="58817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07721"/>
          </a:xfrm>
        </p:spPr>
        <p:txBody>
          <a:bodyPr/>
          <a:lstStyle/>
          <a:p>
            <a:r>
              <a:rPr lang="en-US" dirty="0" smtClean="0"/>
              <a:t>Handling missing values with special </a:t>
            </a:r>
            <a:r>
              <a:rPr lang="en-US" smtClean="0"/>
              <a:t>missing. (.a - .z)</a:t>
            </a:r>
            <a:endParaRPr lang="en-US" dirty="0" smtClean="0"/>
          </a:p>
          <a:p>
            <a:r>
              <a:rPr lang="en-US" dirty="0" smtClean="0"/>
              <a:t>Help of formats</a:t>
            </a:r>
          </a:p>
          <a:p>
            <a:r>
              <a:rPr lang="en-US" dirty="0" smtClean="0"/>
              <a:t>How function helps</a:t>
            </a:r>
          </a:p>
          <a:p>
            <a:r>
              <a:rPr lang="en-US" dirty="0" smtClean="0"/>
              <a:t>Where function fails (overcome with help of other function)</a:t>
            </a:r>
          </a:p>
        </p:txBody>
      </p:sp>
    </p:spTree>
    <p:extLst>
      <p:ext uri="{BB962C8B-B14F-4D97-AF65-F5344CB8AC3E}">
        <p14:creationId xmlns:p14="http://schemas.microsoft.com/office/powerpoint/2010/main" val="344624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>
            <a:normAutofit/>
          </a:bodyPr>
          <a:lstStyle/>
          <a:p>
            <a:r>
              <a:rPr lang="en-US" dirty="0" smtClean="0"/>
              <a:t>Error Processing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825430"/>
              </p:ext>
            </p:extLst>
          </p:nvPr>
        </p:nvGraphicFramePr>
        <p:xfrm>
          <a:off x="912328" y="1473957"/>
          <a:ext cx="10441472" cy="348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3" imgW="6715070" imgH="1876307" progId="Excel.Sheet.12">
                  <p:embed/>
                </p:oleObj>
              </mc:Choice>
              <mc:Fallback>
                <p:oleObj name="Worksheet" r:id="rId3" imgW="6715070" imgH="187630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328" y="1473957"/>
                        <a:ext cx="10441472" cy="3480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90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1153</Words>
  <Application>Microsoft Office PowerPoint</Application>
  <PresentationFormat>Custom</PresentationFormat>
  <Paragraphs>189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Worksheet</vt:lpstr>
      <vt:lpstr>Contents</vt:lpstr>
      <vt:lpstr>LPDV</vt:lpstr>
      <vt:lpstr>Compile Time</vt:lpstr>
      <vt:lpstr>Execution Time</vt:lpstr>
      <vt:lpstr>PowerPoint Presentation</vt:lpstr>
      <vt:lpstr>Example codes </vt:lpstr>
      <vt:lpstr>Data Conversion</vt:lpstr>
      <vt:lpstr>Missing Values</vt:lpstr>
      <vt:lpstr>Error Processing</vt:lpstr>
      <vt:lpstr>PowerPoint Presentation</vt:lpstr>
      <vt:lpstr>PowerPoint Presentation</vt:lpstr>
      <vt:lpstr>Good Programming Practices</vt:lpstr>
      <vt:lpstr>GPP (contd.)</vt:lpstr>
      <vt:lpstr>GPP (Contd.)</vt:lpstr>
      <vt:lpstr>PowerPoint Presentation</vt:lpstr>
      <vt:lpstr>PowerPoint Presentation</vt:lpstr>
      <vt:lpstr>No Hardcoding</vt:lpstr>
      <vt:lpstr>Invalid and Duplicate Records</vt:lpstr>
      <vt:lpstr>Some Do’s and Don’t</vt:lpstr>
      <vt:lpstr>Some Macro Processing Tips</vt:lpstr>
    </vt:vector>
  </TitlesOfParts>
  <Company>TATA CONSULTANCY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Palli, Mr. Vidyasagar (Vidyasagar)</dc:creator>
  <cp:lastModifiedBy>Arghya  Chattopadhyay</cp:lastModifiedBy>
  <cp:revision>40</cp:revision>
  <dcterms:created xsi:type="dcterms:W3CDTF">2018-03-26T16:48:56Z</dcterms:created>
  <dcterms:modified xsi:type="dcterms:W3CDTF">2018-04-02T08:14:36Z</dcterms:modified>
</cp:coreProperties>
</file>