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doc" ContentType="application/mswor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0" r:id="rId2"/>
    <p:sldMasterId id="2147483777" r:id="rId3"/>
  </p:sldMasterIdLst>
  <p:notesMasterIdLst>
    <p:notesMasterId r:id="rId33"/>
  </p:notesMasterIdLst>
  <p:handoutMasterIdLst>
    <p:handoutMasterId r:id="rId34"/>
  </p:handoutMasterIdLst>
  <p:sldIdLst>
    <p:sldId id="438" r:id="rId4"/>
    <p:sldId id="480" r:id="rId5"/>
    <p:sldId id="522" r:id="rId6"/>
    <p:sldId id="481" r:id="rId7"/>
    <p:sldId id="482" r:id="rId8"/>
    <p:sldId id="484" r:id="rId9"/>
    <p:sldId id="515" r:id="rId10"/>
    <p:sldId id="541" r:id="rId11"/>
    <p:sldId id="517" r:id="rId12"/>
    <p:sldId id="518" r:id="rId13"/>
    <p:sldId id="519" r:id="rId14"/>
    <p:sldId id="520" r:id="rId15"/>
    <p:sldId id="521" r:id="rId16"/>
    <p:sldId id="532" r:id="rId17"/>
    <p:sldId id="530" r:id="rId18"/>
    <p:sldId id="516" r:id="rId19"/>
    <p:sldId id="523" r:id="rId20"/>
    <p:sldId id="525" r:id="rId21"/>
    <p:sldId id="526" r:id="rId22"/>
    <p:sldId id="527" r:id="rId23"/>
    <p:sldId id="528" r:id="rId24"/>
    <p:sldId id="529" r:id="rId25"/>
    <p:sldId id="534" r:id="rId26"/>
    <p:sldId id="536" r:id="rId27"/>
    <p:sldId id="537" r:id="rId28"/>
    <p:sldId id="538" r:id="rId29"/>
    <p:sldId id="540" r:id="rId30"/>
    <p:sldId id="475" r:id="rId31"/>
    <p:sldId id="42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nisha  Nandlaskar" initials="MN" lastIdx="5" clrIdx="0"/>
  <p:cmAuthor id="1" name="Prajakta  Ajgaonkar" initials="P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CD5"/>
    <a:srgbClr val="FBEEEB"/>
    <a:srgbClr val="FFFF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71" autoAdjust="0"/>
  </p:normalViewPr>
  <p:slideViewPr>
    <p:cSldViewPr snapToGrid="0" showGuides="1">
      <p:cViewPr varScale="1">
        <p:scale>
          <a:sx n="70" d="100"/>
          <a:sy n="70" d="100"/>
        </p:scale>
        <p:origin x="-7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0D90F-6B86-4AD5-932F-143D8F85E266}" type="datetimeFigureOut">
              <a:rPr lang="en-US" smtClean="0"/>
              <a:t>5/17/2016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62C76-A7B3-4D67-B710-3607C17693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221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14EC9-F8CE-4627-990D-279ED9F4F509}" type="datetimeFigureOut">
              <a:rPr lang="en-US" smtClean="0"/>
              <a:t>5/17/2016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55B7F-811F-4C64-A0CE-84D93FA2EA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363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55B7F-811F-4C64-A0CE-84D93FA2EAA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61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2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84800" y="6551618"/>
            <a:ext cx="3651240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361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192" y="1168400"/>
            <a:ext cx="11237408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2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84800" y="6551618"/>
            <a:ext cx="3651240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040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71424" y="1189042"/>
            <a:ext cx="2743200" cy="5135563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544" y="1189042"/>
            <a:ext cx="8253789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2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84800" y="6551618"/>
            <a:ext cx="3651240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04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2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87322"/>
            <a:ext cx="12192000" cy="6070678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13"/>
          <p:cNvSpPr>
            <a:spLocks noEditPoints="1"/>
          </p:cNvSpPr>
          <p:nvPr userDrawn="1"/>
        </p:nvSpPr>
        <p:spPr bwMode="auto">
          <a:xfrm flipH="1">
            <a:off x="1" y="6317014"/>
            <a:ext cx="2929467" cy="546100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 dirty="0">
              <a:latin typeface="+mj-lt"/>
            </a:endParaRPr>
          </a:p>
        </p:txBody>
      </p:sp>
      <p:sp>
        <p:nvSpPr>
          <p:cNvPr id="11" name="Freeform 6"/>
          <p:cNvSpPr>
            <a:spLocks noEditPoints="1"/>
          </p:cNvSpPr>
          <p:nvPr userDrawn="1"/>
        </p:nvSpPr>
        <p:spPr bwMode="auto">
          <a:xfrm>
            <a:off x="9487961" y="6446256"/>
            <a:ext cx="1099979" cy="348381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u="sng" dirty="0">
              <a:solidFill>
                <a:srgbClr val="000000"/>
              </a:solidFill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357" y="6414219"/>
            <a:ext cx="778002" cy="380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877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812266"/>
            <a:ext cx="12192003" cy="6045734"/>
          </a:xfrm>
          <a:prstGeom prst="rect">
            <a:avLst/>
          </a:prstGeom>
        </p:spPr>
      </p:pic>
      <p:sp>
        <p:nvSpPr>
          <p:cNvPr id="31" name="Freeform 6"/>
          <p:cNvSpPr>
            <a:spLocks noEditPoints="1"/>
          </p:cNvSpPr>
          <p:nvPr userDrawn="1"/>
        </p:nvSpPr>
        <p:spPr bwMode="auto">
          <a:xfrm>
            <a:off x="427208" y="161069"/>
            <a:ext cx="1466639" cy="464508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u="sng" dirty="0">
              <a:latin typeface="Myriad Pro"/>
            </a:endParaRPr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2035453" y="75302"/>
            <a:ext cx="0" cy="63607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9"/>
          <p:cNvSpPr>
            <a:spLocks noEditPoints="1"/>
          </p:cNvSpPr>
          <p:nvPr userDrawn="1"/>
        </p:nvSpPr>
        <p:spPr bwMode="auto">
          <a:xfrm>
            <a:off x="11154396" y="170039"/>
            <a:ext cx="647277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latin typeface="+mj-lt"/>
            </a:endParaRPr>
          </a:p>
        </p:txBody>
      </p:sp>
      <p:sp>
        <p:nvSpPr>
          <p:cNvPr id="35" name="Freeform 34"/>
          <p:cNvSpPr>
            <a:spLocks noEditPoints="1"/>
          </p:cNvSpPr>
          <p:nvPr userDrawn="1"/>
        </p:nvSpPr>
        <p:spPr bwMode="auto">
          <a:xfrm>
            <a:off x="427208" y="161069"/>
            <a:ext cx="1466639" cy="464508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u="sng" dirty="0">
              <a:latin typeface="Myriad Pro"/>
            </a:endParaRP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2035453" y="75302"/>
            <a:ext cx="0" cy="63607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9"/>
          <p:cNvSpPr>
            <a:spLocks noEditPoints="1"/>
          </p:cNvSpPr>
          <p:nvPr userDrawn="1"/>
        </p:nvSpPr>
        <p:spPr bwMode="auto">
          <a:xfrm>
            <a:off x="11154396" y="170039"/>
            <a:ext cx="647277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latin typeface="+mj-lt"/>
            </a:endParaRPr>
          </a:p>
        </p:txBody>
      </p:sp>
      <p:sp>
        <p:nvSpPr>
          <p:cNvPr id="39" name="Rectangle 38"/>
          <p:cNvSpPr/>
          <p:nvPr userDrawn="1"/>
        </p:nvSpPr>
        <p:spPr>
          <a:xfrm flipH="1">
            <a:off x="3305004" y="4792534"/>
            <a:ext cx="8887023" cy="1673613"/>
          </a:xfrm>
          <a:prstGeom prst="rect">
            <a:avLst/>
          </a:prstGeom>
          <a:solidFill>
            <a:schemeClr val="tx1"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latin typeface="+mj-lt"/>
            </a:endParaRPr>
          </a:p>
        </p:txBody>
      </p:sp>
      <p:sp>
        <p:nvSpPr>
          <p:cNvPr id="40" name="Freeform 39"/>
          <p:cNvSpPr/>
          <p:nvPr userDrawn="1"/>
        </p:nvSpPr>
        <p:spPr>
          <a:xfrm>
            <a:off x="0" y="5873461"/>
            <a:ext cx="12192000" cy="503386"/>
          </a:xfrm>
          <a:custGeom>
            <a:avLst/>
            <a:gdLst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964730 w 5466080"/>
              <a:gd name="connsiteY7" fmla="*/ 1558783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661426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661426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98 h 3291858"/>
              <a:gd name="connsiteX1" fmla="*/ 1625600 w 5466080"/>
              <a:gd name="connsiteY1" fmla="*/ 1706898 h 3291858"/>
              <a:gd name="connsiteX2" fmla="*/ 2133600 w 5466080"/>
              <a:gd name="connsiteY2" fmla="*/ 1595138 h 3291858"/>
              <a:gd name="connsiteX3" fmla="*/ 2397760 w 5466080"/>
              <a:gd name="connsiteY3" fmla="*/ 18 h 3291858"/>
              <a:gd name="connsiteX4" fmla="*/ 2804160 w 5466080"/>
              <a:gd name="connsiteY4" fmla="*/ 3291858 h 3291858"/>
              <a:gd name="connsiteX5" fmla="*/ 3048000 w 5466080"/>
              <a:gd name="connsiteY5" fmla="*/ 1666258 h 3291858"/>
              <a:gd name="connsiteX6" fmla="*/ 3661426 w 5466080"/>
              <a:gd name="connsiteY6" fmla="*/ 1198898 h 3291858"/>
              <a:gd name="connsiteX7" fmla="*/ 3867911 w 5466080"/>
              <a:gd name="connsiteY7" fmla="*/ 1583006 h 3291858"/>
              <a:gd name="connsiteX8" fmla="*/ 4003040 w 5466080"/>
              <a:gd name="connsiteY8" fmla="*/ 1666258 h 3291858"/>
              <a:gd name="connsiteX9" fmla="*/ 5466080 w 5466080"/>
              <a:gd name="connsiteY9" fmla="*/ 1666258 h 3291858"/>
              <a:gd name="connsiteX0" fmla="*/ 0 w 5466080"/>
              <a:gd name="connsiteY0" fmla="*/ 1706898 h 3291858"/>
              <a:gd name="connsiteX1" fmla="*/ 1625600 w 5466080"/>
              <a:gd name="connsiteY1" fmla="*/ 1706898 h 3291858"/>
              <a:gd name="connsiteX2" fmla="*/ 2133600 w 5466080"/>
              <a:gd name="connsiteY2" fmla="*/ 1595138 h 3291858"/>
              <a:gd name="connsiteX3" fmla="*/ 2397760 w 5466080"/>
              <a:gd name="connsiteY3" fmla="*/ 18 h 3291858"/>
              <a:gd name="connsiteX4" fmla="*/ 2804160 w 5466080"/>
              <a:gd name="connsiteY4" fmla="*/ 3291858 h 3291858"/>
              <a:gd name="connsiteX5" fmla="*/ 3048000 w 5466080"/>
              <a:gd name="connsiteY5" fmla="*/ 1666258 h 3291858"/>
              <a:gd name="connsiteX6" fmla="*/ 3661426 w 5466080"/>
              <a:gd name="connsiteY6" fmla="*/ 1198898 h 3291858"/>
              <a:gd name="connsiteX7" fmla="*/ 3867911 w 5466080"/>
              <a:gd name="connsiteY7" fmla="*/ 1583006 h 3291858"/>
              <a:gd name="connsiteX8" fmla="*/ 4003040 w 5466080"/>
              <a:gd name="connsiteY8" fmla="*/ 1666258 h 3291858"/>
              <a:gd name="connsiteX9" fmla="*/ 5466080 w 5466080"/>
              <a:gd name="connsiteY9" fmla="*/ 1666258 h 3291858"/>
              <a:gd name="connsiteX0" fmla="*/ 0 w 5466080"/>
              <a:gd name="connsiteY0" fmla="*/ 1706893 h 3291853"/>
              <a:gd name="connsiteX1" fmla="*/ 1625600 w 5466080"/>
              <a:gd name="connsiteY1" fmla="*/ 1706893 h 3291853"/>
              <a:gd name="connsiteX2" fmla="*/ 2133600 w 5466080"/>
              <a:gd name="connsiteY2" fmla="*/ 1595133 h 3291853"/>
              <a:gd name="connsiteX3" fmla="*/ 2397760 w 5466080"/>
              <a:gd name="connsiteY3" fmla="*/ 13 h 3291853"/>
              <a:gd name="connsiteX4" fmla="*/ 2804160 w 5466080"/>
              <a:gd name="connsiteY4" fmla="*/ 3291853 h 3291853"/>
              <a:gd name="connsiteX5" fmla="*/ 3048000 w 5466080"/>
              <a:gd name="connsiteY5" fmla="*/ 1666253 h 3291853"/>
              <a:gd name="connsiteX6" fmla="*/ 3661426 w 5466080"/>
              <a:gd name="connsiteY6" fmla="*/ 1198893 h 3291853"/>
              <a:gd name="connsiteX7" fmla="*/ 3867911 w 5466080"/>
              <a:gd name="connsiteY7" fmla="*/ 1583001 h 3291853"/>
              <a:gd name="connsiteX8" fmla="*/ 4003040 w 5466080"/>
              <a:gd name="connsiteY8" fmla="*/ 1666253 h 3291853"/>
              <a:gd name="connsiteX9" fmla="*/ 5466080 w 5466080"/>
              <a:gd name="connsiteY9" fmla="*/ 1666253 h 3291853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786475 w 5466080"/>
              <a:gd name="connsiteY2" fmla="*/ 1425187 h 3291854"/>
              <a:gd name="connsiteX3" fmla="*/ 2133600 w 5466080"/>
              <a:gd name="connsiteY3" fmla="*/ 1595134 h 3291854"/>
              <a:gd name="connsiteX4" fmla="*/ 2397760 w 5466080"/>
              <a:gd name="connsiteY4" fmla="*/ 14 h 3291854"/>
              <a:gd name="connsiteX5" fmla="*/ 2804160 w 5466080"/>
              <a:gd name="connsiteY5" fmla="*/ 3291854 h 3291854"/>
              <a:gd name="connsiteX6" fmla="*/ 3048000 w 5466080"/>
              <a:gd name="connsiteY6" fmla="*/ 1666254 h 3291854"/>
              <a:gd name="connsiteX7" fmla="*/ 3661426 w 5466080"/>
              <a:gd name="connsiteY7" fmla="*/ 1198894 h 3291854"/>
              <a:gd name="connsiteX8" fmla="*/ 3867911 w 5466080"/>
              <a:gd name="connsiteY8" fmla="*/ 1583002 h 3291854"/>
              <a:gd name="connsiteX9" fmla="*/ 4003040 w 5466080"/>
              <a:gd name="connsiteY9" fmla="*/ 1666254 h 3291854"/>
              <a:gd name="connsiteX10" fmla="*/ 5466080 w 5466080"/>
              <a:gd name="connsiteY10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786475 w 5466080"/>
              <a:gd name="connsiteY2" fmla="*/ 1425187 h 3291854"/>
              <a:gd name="connsiteX3" fmla="*/ 2133600 w 5466080"/>
              <a:gd name="connsiteY3" fmla="*/ 1595134 h 3291854"/>
              <a:gd name="connsiteX4" fmla="*/ 2397760 w 5466080"/>
              <a:gd name="connsiteY4" fmla="*/ 14 h 3291854"/>
              <a:gd name="connsiteX5" fmla="*/ 2804160 w 5466080"/>
              <a:gd name="connsiteY5" fmla="*/ 3291854 h 3291854"/>
              <a:gd name="connsiteX6" fmla="*/ 3048000 w 5466080"/>
              <a:gd name="connsiteY6" fmla="*/ 1666254 h 3291854"/>
              <a:gd name="connsiteX7" fmla="*/ 3661426 w 5466080"/>
              <a:gd name="connsiteY7" fmla="*/ 1198894 h 3291854"/>
              <a:gd name="connsiteX8" fmla="*/ 3867911 w 5466080"/>
              <a:gd name="connsiteY8" fmla="*/ 1583002 h 3291854"/>
              <a:gd name="connsiteX9" fmla="*/ 4003040 w 5466080"/>
              <a:gd name="connsiteY9" fmla="*/ 1666254 h 3291854"/>
              <a:gd name="connsiteX10" fmla="*/ 5466080 w 5466080"/>
              <a:gd name="connsiteY10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786475 w 5466080"/>
              <a:gd name="connsiteY2" fmla="*/ 1425187 h 3291854"/>
              <a:gd name="connsiteX3" fmla="*/ 2133600 w 5466080"/>
              <a:gd name="connsiteY3" fmla="*/ 1595134 h 3291854"/>
              <a:gd name="connsiteX4" fmla="*/ 2397760 w 5466080"/>
              <a:gd name="connsiteY4" fmla="*/ 14 h 3291854"/>
              <a:gd name="connsiteX5" fmla="*/ 2804160 w 5466080"/>
              <a:gd name="connsiteY5" fmla="*/ 3291854 h 3291854"/>
              <a:gd name="connsiteX6" fmla="*/ 3048000 w 5466080"/>
              <a:gd name="connsiteY6" fmla="*/ 1666254 h 3291854"/>
              <a:gd name="connsiteX7" fmla="*/ 3364972 w 5466080"/>
              <a:gd name="connsiteY7" fmla="*/ 1936392 h 3291854"/>
              <a:gd name="connsiteX8" fmla="*/ 3661426 w 5466080"/>
              <a:gd name="connsiteY8" fmla="*/ 1198894 h 3291854"/>
              <a:gd name="connsiteX9" fmla="*/ 3867911 w 5466080"/>
              <a:gd name="connsiteY9" fmla="*/ 1583002 h 3291854"/>
              <a:gd name="connsiteX10" fmla="*/ 4003040 w 5466080"/>
              <a:gd name="connsiteY10" fmla="*/ 1666254 h 3291854"/>
              <a:gd name="connsiteX11" fmla="*/ 5466080 w 5466080"/>
              <a:gd name="connsiteY11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73154 w 5466080"/>
              <a:gd name="connsiteY2" fmla="*/ 1655617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7752501"/>
              <a:gd name="connsiteY0" fmla="*/ 1704474 h 3291854"/>
              <a:gd name="connsiteX1" fmla="*/ 3912021 w 7752501"/>
              <a:gd name="connsiteY1" fmla="*/ 1706894 h 3291854"/>
              <a:gd name="connsiteX2" fmla="*/ 3972907 w 7752501"/>
              <a:gd name="connsiteY2" fmla="*/ 1660458 h 3291854"/>
              <a:gd name="connsiteX3" fmla="*/ 4072896 w 7752501"/>
              <a:gd name="connsiteY3" fmla="*/ 1425187 h 3291854"/>
              <a:gd name="connsiteX4" fmla="*/ 4420021 w 7752501"/>
              <a:gd name="connsiteY4" fmla="*/ 1595134 h 3291854"/>
              <a:gd name="connsiteX5" fmla="*/ 4684181 w 7752501"/>
              <a:gd name="connsiteY5" fmla="*/ 14 h 3291854"/>
              <a:gd name="connsiteX6" fmla="*/ 5090581 w 7752501"/>
              <a:gd name="connsiteY6" fmla="*/ 3291854 h 3291854"/>
              <a:gd name="connsiteX7" fmla="*/ 5334421 w 7752501"/>
              <a:gd name="connsiteY7" fmla="*/ 1666254 h 3291854"/>
              <a:gd name="connsiteX8" fmla="*/ 5651393 w 7752501"/>
              <a:gd name="connsiteY8" fmla="*/ 1936392 h 3291854"/>
              <a:gd name="connsiteX9" fmla="*/ 5947847 w 7752501"/>
              <a:gd name="connsiteY9" fmla="*/ 1198894 h 3291854"/>
              <a:gd name="connsiteX10" fmla="*/ 6154332 w 7752501"/>
              <a:gd name="connsiteY10" fmla="*/ 1583002 h 3291854"/>
              <a:gd name="connsiteX11" fmla="*/ 6289461 w 7752501"/>
              <a:gd name="connsiteY11" fmla="*/ 1666254 h 3291854"/>
              <a:gd name="connsiteX12" fmla="*/ 7752501 w 7752501"/>
              <a:gd name="connsiteY12" fmla="*/ 1666254 h 3291854"/>
              <a:gd name="connsiteX0" fmla="*/ 0 w 7752501"/>
              <a:gd name="connsiteY0" fmla="*/ 1704474 h 3291854"/>
              <a:gd name="connsiteX1" fmla="*/ 3912021 w 7752501"/>
              <a:gd name="connsiteY1" fmla="*/ 1706894 h 3291854"/>
              <a:gd name="connsiteX2" fmla="*/ 3972907 w 7752501"/>
              <a:gd name="connsiteY2" fmla="*/ 1660458 h 3291854"/>
              <a:gd name="connsiteX3" fmla="*/ 4072896 w 7752501"/>
              <a:gd name="connsiteY3" fmla="*/ 1425187 h 3291854"/>
              <a:gd name="connsiteX4" fmla="*/ 4420021 w 7752501"/>
              <a:gd name="connsiteY4" fmla="*/ 1595134 h 3291854"/>
              <a:gd name="connsiteX5" fmla="*/ 4684181 w 7752501"/>
              <a:gd name="connsiteY5" fmla="*/ 14 h 3291854"/>
              <a:gd name="connsiteX6" fmla="*/ 5090581 w 7752501"/>
              <a:gd name="connsiteY6" fmla="*/ 3291854 h 3291854"/>
              <a:gd name="connsiteX7" fmla="*/ 5334421 w 7752501"/>
              <a:gd name="connsiteY7" fmla="*/ 1666254 h 3291854"/>
              <a:gd name="connsiteX8" fmla="*/ 5651393 w 7752501"/>
              <a:gd name="connsiteY8" fmla="*/ 1936392 h 3291854"/>
              <a:gd name="connsiteX9" fmla="*/ 5947847 w 7752501"/>
              <a:gd name="connsiteY9" fmla="*/ 1198894 h 3291854"/>
              <a:gd name="connsiteX10" fmla="*/ 6154332 w 7752501"/>
              <a:gd name="connsiteY10" fmla="*/ 1583002 h 3291854"/>
              <a:gd name="connsiteX11" fmla="*/ 6289461 w 7752501"/>
              <a:gd name="connsiteY11" fmla="*/ 1666254 h 3291854"/>
              <a:gd name="connsiteX12" fmla="*/ 7752501 w 7752501"/>
              <a:gd name="connsiteY12" fmla="*/ 1666254 h 3291854"/>
              <a:gd name="connsiteX0" fmla="*/ 0 w 7752501"/>
              <a:gd name="connsiteY0" fmla="*/ 1704474 h 3291854"/>
              <a:gd name="connsiteX1" fmla="*/ 1550500 w 7752501"/>
              <a:gd name="connsiteY1" fmla="*/ 1706208 h 3291854"/>
              <a:gd name="connsiteX2" fmla="*/ 3912021 w 7752501"/>
              <a:gd name="connsiteY2" fmla="*/ 1706894 h 3291854"/>
              <a:gd name="connsiteX3" fmla="*/ 3972907 w 7752501"/>
              <a:gd name="connsiteY3" fmla="*/ 1660458 h 3291854"/>
              <a:gd name="connsiteX4" fmla="*/ 4072896 w 7752501"/>
              <a:gd name="connsiteY4" fmla="*/ 1425187 h 3291854"/>
              <a:gd name="connsiteX5" fmla="*/ 4420021 w 7752501"/>
              <a:gd name="connsiteY5" fmla="*/ 1595134 h 3291854"/>
              <a:gd name="connsiteX6" fmla="*/ 4684181 w 7752501"/>
              <a:gd name="connsiteY6" fmla="*/ 14 h 3291854"/>
              <a:gd name="connsiteX7" fmla="*/ 5090581 w 7752501"/>
              <a:gd name="connsiteY7" fmla="*/ 3291854 h 3291854"/>
              <a:gd name="connsiteX8" fmla="*/ 5334421 w 7752501"/>
              <a:gd name="connsiteY8" fmla="*/ 1666254 h 3291854"/>
              <a:gd name="connsiteX9" fmla="*/ 5651393 w 7752501"/>
              <a:gd name="connsiteY9" fmla="*/ 1936392 h 3291854"/>
              <a:gd name="connsiteX10" fmla="*/ 5947847 w 7752501"/>
              <a:gd name="connsiteY10" fmla="*/ 1198894 h 3291854"/>
              <a:gd name="connsiteX11" fmla="*/ 6154332 w 7752501"/>
              <a:gd name="connsiteY11" fmla="*/ 1583002 h 3291854"/>
              <a:gd name="connsiteX12" fmla="*/ 6289461 w 7752501"/>
              <a:gd name="connsiteY12" fmla="*/ 1666254 h 3291854"/>
              <a:gd name="connsiteX13" fmla="*/ 7752501 w 7752501"/>
              <a:gd name="connsiteY13" fmla="*/ 1666254 h 3291854"/>
              <a:gd name="connsiteX0" fmla="*/ 0 w 7752501"/>
              <a:gd name="connsiteY0" fmla="*/ 1704474 h 3291854"/>
              <a:gd name="connsiteX1" fmla="*/ 195979 w 7752501"/>
              <a:gd name="connsiteY1" fmla="*/ 1961810 h 3291854"/>
              <a:gd name="connsiteX2" fmla="*/ 1550500 w 7752501"/>
              <a:gd name="connsiteY2" fmla="*/ 1706208 h 3291854"/>
              <a:gd name="connsiteX3" fmla="*/ 3912021 w 7752501"/>
              <a:gd name="connsiteY3" fmla="*/ 1706894 h 3291854"/>
              <a:gd name="connsiteX4" fmla="*/ 3972907 w 7752501"/>
              <a:gd name="connsiteY4" fmla="*/ 1660458 h 3291854"/>
              <a:gd name="connsiteX5" fmla="*/ 4072896 w 7752501"/>
              <a:gd name="connsiteY5" fmla="*/ 1425187 h 3291854"/>
              <a:gd name="connsiteX6" fmla="*/ 4420021 w 7752501"/>
              <a:gd name="connsiteY6" fmla="*/ 1595134 h 3291854"/>
              <a:gd name="connsiteX7" fmla="*/ 4684181 w 7752501"/>
              <a:gd name="connsiteY7" fmla="*/ 14 h 3291854"/>
              <a:gd name="connsiteX8" fmla="*/ 5090581 w 7752501"/>
              <a:gd name="connsiteY8" fmla="*/ 3291854 h 3291854"/>
              <a:gd name="connsiteX9" fmla="*/ 5334421 w 7752501"/>
              <a:gd name="connsiteY9" fmla="*/ 1666254 h 3291854"/>
              <a:gd name="connsiteX10" fmla="*/ 5651393 w 7752501"/>
              <a:gd name="connsiteY10" fmla="*/ 1936392 h 3291854"/>
              <a:gd name="connsiteX11" fmla="*/ 5947847 w 7752501"/>
              <a:gd name="connsiteY11" fmla="*/ 1198894 h 3291854"/>
              <a:gd name="connsiteX12" fmla="*/ 6154332 w 7752501"/>
              <a:gd name="connsiteY12" fmla="*/ 1583002 h 3291854"/>
              <a:gd name="connsiteX13" fmla="*/ 6289461 w 7752501"/>
              <a:gd name="connsiteY13" fmla="*/ 1666254 h 3291854"/>
              <a:gd name="connsiteX14" fmla="*/ 7752501 w 7752501"/>
              <a:gd name="connsiteY14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1550500 w 7752501"/>
              <a:gd name="connsiteY2" fmla="*/ 1706208 h 3291854"/>
              <a:gd name="connsiteX3" fmla="*/ 3912021 w 7752501"/>
              <a:gd name="connsiteY3" fmla="*/ 1706894 h 3291854"/>
              <a:gd name="connsiteX4" fmla="*/ 3972907 w 7752501"/>
              <a:gd name="connsiteY4" fmla="*/ 1660458 h 3291854"/>
              <a:gd name="connsiteX5" fmla="*/ 4072896 w 7752501"/>
              <a:gd name="connsiteY5" fmla="*/ 1425187 h 3291854"/>
              <a:gd name="connsiteX6" fmla="*/ 4420021 w 7752501"/>
              <a:gd name="connsiteY6" fmla="*/ 1595134 h 3291854"/>
              <a:gd name="connsiteX7" fmla="*/ 4684181 w 7752501"/>
              <a:gd name="connsiteY7" fmla="*/ 14 h 3291854"/>
              <a:gd name="connsiteX8" fmla="*/ 5090581 w 7752501"/>
              <a:gd name="connsiteY8" fmla="*/ 3291854 h 3291854"/>
              <a:gd name="connsiteX9" fmla="*/ 5334421 w 7752501"/>
              <a:gd name="connsiteY9" fmla="*/ 1666254 h 3291854"/>
              <a:gd name="connsiteX10" fmla="*/ 5651393 w 7752501"/>
              <a:gd name="connsiteY10" fmla="*/ 1936392 h 3291854"/>
              <a:gd name="connsiteX11" fmla="*/ 5947847 w 7752501"/>
              <a:gd name="connsiteY11" fmla="*/ 1198894 h 3291854"/>
              <a:gd name="connsiteX12" fmla="*/ 6154332 w 7752501"/>
              <a:gd name="connsiteY12" fmla="*/ 1583002 h 3291854"/>
              <a:gd name="connsiteX13" fmla="*/ 6289461 w 7752501"/>
              <a:gd name="connsiteY13" fmla="*/ 1666254 h 3291854"/>
              <a:gd name="connsiteX14" fmla="*/ 7752501 w 7752501"/>
              <a:gd name="connsiteY14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1550500 w 7752501"/>
              <a:gd name="connsiteY3" fmla="*/ 1706208 h 3291854"/>
              <a:gd name="connsiteX4" fmla="*/ 3912021 w 7752501"/>
              <a:gd name="connsiteY4" fmla="*/ 1706894 h 3291854"/>
              <a:gd name="connsiteX5" fmla="*/ 3972907 w 7752501"/>
              <a:gd name="connsiteY5" fmla="*/ 1660458 h 3291854"/>
              <a:gd name="connsiteX6" fmla="*/ 4072896 w 7752501"/>
              <a:gd name="connsiteY6" fmla="*/ 1425187 h 3291854"/>
              <a:gd name="connsiteX7" fmla="*/ 4420021 w 7752501"/>
              <a:gd name="connsiteY7" fmla="*/ 1595134 h 3291854"/>
              <a:gd name="connsiteX8" fmla="*/ 4684181 w 7752501"/>
              <a:gd name="connsiteY8" fmla="*/ 14 h 3291854"/>
              <a:gd name="connsiteX9" fmla="*/ 5090581 w 7752501"/>
              <a:gd name="connsiteY9" fmla="*/ 3291854 h 3291854"/>
              <a:gd name="connsiteX10" fmla="*/ 5334421 w 7752501"/>
              <a:gd name="connsiteY10" fmla="*/ 1666254 h 3291854"/>
              <a:gd name="connsiteX11" fmla="*/ 5651393 w 7752501"/>
              <a:gd name="connsiteY11" fmla="*/ 1936392 h 3291854"/>
              <a:gd name="connsiteX12" fmla="*/ 5947847 w 7752501"/>
              <a:gd name="connsiteY12" fmla="*/ 1198894 h 3291854"/>
              <a:gd name="connsiteX13" fmla="*/ 6154332 w 7752501"/>
              <a:gd name="connsiteY13" fmla="*/ 1583002 h 3291854"/>
              <a:gd name="connsiteX14" fmla="*/ 6289461 w 7752501"/>
              <a:gd name="connsiteY14" fmla="*/ 1666254 h 3291854"/>
              <a:gd name="connsiteX15" fmla="*/ 7752501 w 7752501"/>
              <a:gd name="connsiteY15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550500 w 7752501"/>
              <a:gd name="connsiteY4" fmla="*/ 1706208 h 3291854"/>
              <a:gd name="connsiteX5" fmla="*/ 3912021 w 7752501"/>
              <a:gd name="connsiteY5" fmla="*/ 1706894 h 3291854"/>
              <a:gd name="connsiteX6" fmla="*/ 3972907 w 7752501"/>
              <a:gd name="connsiteY6" fmla="*/ 1660458 h 3291854"/>
              <a:gd name="connsiteX7" fmla="*/ 4072896 w 7752501"/>
              <a:gd name="connsiteY7" fmla="*/ 1425187 h 3291854"/>
              <a:gd name="connsiteX8" fmla="*/ 4420021 w 7752501"/>
              <a:gd name="connsiteY8" fmla="*/ 1595134 h 3291854"/>
              <a:gd name="connsiteX9" fmla="*/ 4684181 w 7752501"/>
              <a:gd name="connsiteY9" fmla="*/ 14 h 3291854"/>
              <a:gd name="connsiteX10" fmla="*/ 5090581 w 7752501"/>
              <a:gd name="connsiteY10" fmla="*/ 3291854 h 3291854"/>
              <a:gd name="connsiteX11" fmla="*/ 5334421 w 7752501"/>
              <a:gd name="connsiteY11" fmla="*/ 1666254 h 3291854"/>
              <a:gd name="connsiteX12" fmla="*/ 5651393 w 7752501"/>
              <a:gd name="connsiteY12" fmla="*/ 1936392 h 3291854"/>
              <a:gd name="connsiteX13" fmla="*/ 5947847 w 7752501"/>
              <a:gd name="connsiteY13" fmla="*/ 1198894 h 3291854"/>
              <a:gd name="connsiteX14" fmla="*/ 6154332 w 7752501"/>
              <a:gd name="connsiteY14" fmla="*/ 1583002 h 3291854"/>
              <a:gd name="connsiteX15" fmla="*/ 6289461 w 7752501"/>
              <a:gd name="connsiteY15" fmla="*/ 1666254 h 3291854"/>
              <a:gd name="connsiteX16" fmla="*/ 7752501 w 7752501"/>
              <a:gd name="connsiteY16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550500 w 7752501"/>
              <a:gd name="connsiteY5" fmla="*/ 1706208 h 3291854"/>
              <a:gd name="connsiteX6" fmla="*/ 3912021 w 7752501"/>
              <a:gd name="connsiteY6" fmla="*/ 1706894 h 3291854"/>
              <a:gd name="connsiteX7" fmla="*/ 3972907 w 7752501"/>
              <a:gd name="connsiteY7" fmla="*/ 1660458 h 3291854"/>
              <a:gd name="connsiteX8" fmla="*/ 4072896 w 7752501"/>
              <a:gd name="connsiteY8" fmla="*/ 1425187 h 3291854"/>
              <a:gd name="connsiteX9" fmla="*/ 4420021 w 7752501"/>
              <a:gd name="connsiteY9" fmla="*/ 1595134 h 3291854"/>
              <a:gd name="connsiteX10" fmla="*/ 4684181 w 7752501"/>
              <a:gd name="connsiteY10" fmla="*/ 14 h 3291854"/>
              <a:gd name="connsiteX11" fmla="*/ 5090581 w 7752501"/>
              <a:gd name="connsiteY11" fmla="*/ 3291854 h 3291854"/>
              <a:gd name="connsiteX12" fmla="*/ 5334421 w 7752501"/>
              <a:gd name="connsiteY12" fmla="*/ 1666254 h 3291854"/>
              <a:gd name="connsiteX13" fmla="*/ 5651393 w 7752501"/>
              <a:gd name="connsiteY13" fmla="*/ 1936392 h 3291854"/>
              <a:gd name="connsiteX14" fmla="*/ 5947847 w 7752501"/>
              <a:gd name="connsiteY14" fmla="*/ 1198894 h 3291854"/>
              <a:gd name="connsiteX15" fmla="*/ 6154332 w 7752501"/>
              <a:gd name="connsiteY15" fmla="*/ 1583002 h 3291854"/>
              <a:gd name="connsiteX16" fmla="*/ 6289461 w 7752501"/>
              <a:gd name="connsiteY16" fmla="*/ 1666254 h 3291854"/>
              <a:gd name="connsiteX17" fmla="*/ 7752501 w 7752501"/>
              <a:gd name="connsiteY17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94614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70638 w 7752501"/>
              <a:gd name="connsiteY1" fmla="*/ 1853373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81303 w 7752501"/>
              <a:gd name="connsiteY1" fmla="*/ 1551298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81303 w 7752501"/>
              <a:gd name="connsiteY1" fmla="*/ 1551298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27976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27976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27976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78658 w 7752501"/>
              <a:gd name="connsiteY1" fmla="*/ 1613262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99989 w 7752501"/>
              <a:gd name="connsiteY1" fmla="*/ 1682972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86657 w 7752501"/>
              <a:gd name="connsiteY1" fmla="*/ 1709597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29997 w 7752501"/>
              <a:gd name="connsiteY1" fmla="*/ 1699915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29997 w 7752501"/>
              <a:gd name="connsiteY1" fmla="*/ 1707176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207871 w 8732396"/>
              <a:gd name="connsiteY2" fmla="*/ 1520316 h 3291854"/>
              <a:gd name="connsiteX3" fmla="*/ 1474509 w 8732396"/>
              <a:gd name="connsiteY3" fmla="*/ 1721699 h 3291854"/>
              <a:gd name="connsiteX4" fmla="*/ 1762478 w 8732396"/>
              <a:gd name="connsiteY4" fmla="*/ 2682142 h 3291854"/>
              <a:gd name="connsiteX5" fmla="*/ 2039781 w 8732396"/>
              <a:gd name="connsiteY5" fmla="*/ 838711 h 3291854"/>
              <a:gd name="connsiteX6" fmla="*/ 2295754 w 8732396"/>
              <a:gd name="connsiteY6" fmla="*/ 1977301 h 3291854"/>
              <a:gd name="connsiteX7" fmla="*/ 2530395 w 8732396"/>
              <a:gd name="connsiteY7" fmla="*/ 1706208 h 3291854"/>
              <a:gd name="connsiteX8" fmla="*/ 4891916 w 8732396"/>
              <a:gd name="connsiteY8" fmla="*/ 1706894 h 3291854"/>
              <a:gd name="connsiteX9" fmla="*/ 4952802 w 8732396"/>
              <a:gd name="connsiteY9" fmla="*/ 1660458 h 3291854"/>
              <a:gd name="connsiteX10" fmla="*/ 5052791 w 8732396"/>
              <a:gd name="connsiteY10" fmla="*/ 1425187 h 3291854"/>
              <a:gd name="connsiteX11" fmla="*/ 5399916 w 8732396"/>
              <a:gd name="connsiteY11" fmla="*/ 1595134 h 3291854"/>
              <a:gd name="connsiteX12" fmla="*/ 5664076 w 8732396"/>
              <a:gd name="connsiteY12" fmla="*/ 14 h 3291854"/>
              <a:gd name="connsiteX13" fmla="*/ 6070476 w 8732396"/>
              <a:gd name="connsiteY13" fmla="*/ 3291854 h 3291854"/>
              <a:gd name="connsiteX14" fmla="*/ 6314316 w 8732396"/>
              <a:gd name="connsiteY14" fmla="*/ 1666254 h 3291854"/>
              <a:gd name="connsiteX15" fmla="*/ 6631288 w 8732396"/>
              <a:gd name="connsiteY15" fmla="*/ 1936392 h 3291854"/>
              <a:gd name="connsiteX16" fmla="*/ 6927742 w 8732396"/>
              <a:gd name="connsiteY16" fmla="*/ 1198894 h 3291854"/>
              <a:gd name="connsiteX17" fmla="*/ 7134227 w 8732396"/>
              <a:gd name="connsiteY17" fmla="*/ 1583002 h 3291854"/>
              <a:gd name="connsiteX18" fmla="*/ 7269356 w 8732396"/>
              <a:gd name="connsiteY18" fmla="*/ 1666254 h 3291854"/>
              <a:gd name="connsiteX19" fmla="*/ 8732396 w 8732396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207871 w 8732396"/>
              <a:gd name="connsiteY2" fmla="*/ 1520316 h 3291854"/>
              <a:gd name="connsiteX3" fmla="*/ 1474509 w 8732396"/>
              <a:gd name="connsiteY3" fmla="*/ 1721699 h 3291854"/>
              <a:gd name="connsiteX4" fmla="*/ 1762478 w 8732396"/>
              <a:gd name="connsiteY4" fmla="*/ 2682142 h 3291854"/>
              <a:gd name="connsiteX5" fmla="*/ 2039781 w 8732396"/>
              <a:gd name="connsiteY5" fmla="*/ 838711 h 3291854"/>
              <a:gd name="connsiteX6" fmla="*/ 2295754 w 8732396"/>
              <a:gd name="connsiteY6" fmla="*/ 1977301 h 3291854"/>
              <a:gd name="connsiteX7" fmla="*/ 2530395 w 8732396"/>
              <a:gd name="connsiteY7" fmla="*/ 1706208 h 3291854"/>
              <a:gd name="connsiteX8" fmla="*/ 4891916 w 8732396"/>
              <a:gd name="connsiteY8" fmla="*/ 1706894 h 3291854"/>
              <a:gd name="connsiteX9" fmla="*/ 4952802 w 8732396"/>
              <a:gd name="connsiteY9" fmla="*/ 1660458 h 3291854"/>
              <a:gd name="connsiteX10" fmla="*/ 5052791 w 8732396"/>
              <a:gd name="connsiteY10" fmla="*/ 1425187 h 3291854"/>
              <a:gd name="connsiteX11" fmla="*/ 5399916 w 8732396"/>
              <a:gd name="connsiteY11" fmla="*/ 1595134 h 3291854"/>
              <a:gd name="connsiteX12" fmla="*/ 5664076 w 8732396"/>
              <a:gd name="connsiteY12" fmla="*/ 14 h 3291854"/>
              <a:gd name="connsiteX13" fmla="*/ 6070476 w 8732396"/>
              <a:gd name="connsiteY13" fmla="*/ 3291854 h 3291854"/>
              <a:gd name="connsiteX14" fmla="*/ 6314316 w 8732396"/>
              <a:gd name="connsiteY14" fmla="*/ 1666254 h 3291854"/>
              <a:gd name="connsiteX15" fmla="*/ 6631288 w 8732396"/>
              <a:gd name="connsiteY15" fmla="*/ 1936392 h 3291854"/>
              <a:gd name="connsiteX16" fmla="*/ 6927742 w 8732396"/>
              <a:gd name="connsiteY16" fmla="*/ 1198894 h 3291854"/>
              <a:gd name="connsiteX17" fmla="*/ 7134227 w 8732396"/>
              <a:gd name="connsiteY17" fmla="*/ 1583002 h 3291854"/>
              <a:gd name="connsiteX18" fmla="*/ 7269356 w 8732396"/>
              <a:gd name="connsiteY18" fmla="*/ 1666254 h 3291854"/>
              <a:gd name="connsiteX19" fmla="*/ 8732396 w 8732396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3119779 w 8732396"/>
              <a:gd name="connsiteY9" fmla="*/ 1704011 h 3291854"/>
              <a:gd name="connsiteX10" fmla="*/ 4891916 w 8732396"/>
              <a:gd name="connsiteY10" fmla="*/ 1706894 h 3291854"/>
              <a:gd name="connsiteX11" fmla="*/ 4952802 w 8732396"/>
              <a:gd name="connsiteY11" fmla="*/ 1660458 h 3291854"/>
              <a:gd name="connsiteX12" fmla="*/ 5052791 w 8732396"/>
              <a:gd name="connsiteY12" fmla="*/ 1425187 h 3291854"/>
              <a:gd name="connsiteX13" fmla="*/ 5399916 w 8732396"/>
              <a:gd name="connsiteY13" fmla="*/ 1595134 h 3291854"/>
              <a:gd name="connsiteX14" fmla="*/ 5664076 w 8732396"/>
              <a:gd name="connsiteY14" fmla="*/ 14 h 3291854"/>
              <a:gd name="connsiteX15" fmla="*/ 6070476 w 8732396"/>
              <a:gd name="connsiteY15" fmla="*/ 3291854 h 3291854"/>
              <a:gd name="connsiteX16" fmla="*/ 6314316 w 8732396"/>
              <a:gd name="connsiteY16" fmla="*/ 1666254 h 3291854"/>
              <a:gd name="connsiteX17" fmla="*/ 6631288 w 8732396"/>
              <a:gd name="connsiteY17" fmla="*/ 1936392 h 3291854"/>
              <a:gd name="connsiteX18" fmla="*/ 6927742 w 8732396"/>
              <a:gd name="connsiteY18" fmla="*/ 1198894 h 3291854"/>
              <a:gd name="connsiteX19" fmla="*/ 7134227 w 8732396"/>
              <a:gd name="connsiteY19" fmla="*/ 1583002 h 3291854"/>
              <a:gd name="connsiteX20" fmla="*/ 7269356 w 8732396"/>
              <a:gd name="connsiteY20" fmla="*/ 1666254 h 3291854"/>
              <a:gd name="connsiteX21" fmla="*/ 8732396 w 8732396"/>
              <a:gd name="connsiteY21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3119779 w 8732396"/>
              <a:gd name="connsiteY8" fmla="*/ 1704011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3119779 w 8732396"/>
              <a:gd name="connsiteY7" fmla="*/ 1704011 h 3291854"/>
              <a:gd name="connsiteX8" fmla="*/ 4891916 w 8732396"/>
              <a:gd name="connsiteY8" fmla="*/ 1706894 h 3291854"/>
              <a:gd name="connsiteX9" fmla="*/ 4952802 w 8732396"/>
              <a:gd name="connsiteY9" fmla="*/ 1660458 h 3291854"/>
              <a:gd name="connsiteX10" fmla="*/ 5052791 w 8732396"/>
              <a:gd name="connsiteY10" fmla="*/ 1425187 h 3291854"/>
              <a:gd name="connsiteX11" fmla="*/ 5399916 w 8732396"/>
              <a:gd name="connsiteY11" fmla="*/ 1595134 h 3291854"/>
              <a:gd name="connsiteX12" fmla="*/ 5664076 w 8732396"/>
              <a:gd name="connsiteY12" fmla="*/ 14 h 3291854"/>
              <a:gd name="connsiteX13" fmla="*/ 6070476 w 8732396"/>
              <a:gd name="connsiteY13" fmla="*/ 3291854 h 3291854"/>
              <a:gd name="connsiteX14" fmla="*/ 6314316 w 8732396"/>
              <a:gd name="connsiteY14" fmla="*/ 1666254 h 3291854"/>
              <a:gd name="connsiteX15" fmla="*/ 6631288 w 8732396"/>
              <a:gd name="connsiteY15" fmla="*/ 1936392 h 3291854"/>
              <a:gd name="connsiteX16" fmla="*/ 6927742 w 8732396"/>
              <a:gd name="connsiteY16" fmla="*/ 1198894 h 3291854"/>
              <a:gd name="connsiteX17" fmla="*/ 7134227 w 8732396"/>
              <a:gd name="connsiteY17" fmla="*/ 1583002 h 3291854"/>
              <a:gd name="connsiteX18" fmla="*/ 7269356 w 8732396"/>
              <a:gd name="connsiteY18" fmla="*/ 1666254 h 3291854"/>
              <a:gd name="connsiteX19" fmla="*/ 8732396 w 8732396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3119779 w 8732396"/>
              <a:gd name="connsiteY6" fmla="*/ 1704011 h 3291854"/>
              <a:gd name="connsiteX7" fmla="*/ 4891916 w 8732396"/>
              <a:gd name="connsiteY7" fmla="*/ 1706894 h 3291854"/>
              <a:gd name="connsiteX8" fmla="*/ 4952802 w 8732396"/>
              <a:gd name="connsiteY8" fmla="*/ 1660458 h 3291854"/>
              <a:gd name="connsiteX9" fmla="*/ 5052791 w 8732396"/>
              <a:gd name="connsiteY9" fmla="*/ 1425187 h 3291854"/>
              <a:gd name="connsiteX10" fmla="*/ 5399916 w 8732396"/>
              <a:gd name="connsiteY10" fmla="*/ 1595134 h 3291854"/>
              <a:gd name="connsiteX11" fmla="*/ 5664076 w 8732396"/>
              <a:gd name="connsiteY11" fmla="*/ 14 h 3291854"/>
              <a:gd name="connsiteX12" fmla="*/ 6070476 w 8732396"/>
              <a:gd name="connsiteY12" fmla="*/ 3291854 h 3291854"/>
              <a:gd name="connsiteX13" fmla="*/ 6314316 w 8732396"/>
              <a:gd name="connsiteY13" fmla="*/ 1666254 h 3291854"/>
              <a:gd name="connsiteX14" fmla="*/ 6631288 w 8732396"/>
              <a:gd name="connsiteY14" fmla="*/ 1936392 h 3291854"/>
              <a:gd name="connsiteX15" fmla="*/ 6927742 w 8732396"/>
              <a:gd name="connsiteY15" fmla="*/ 1198894 h 3291854"/>
              <a:gd name="connsiteX16" fmla="*/ 7134227 w 8732396"/>
              <a:gd name="connsiteY16" fmla="*/ 1583002 h 3291854"/>
              <a:gd name="connsiteX17" fmla="*/ 7269356 w 8732396"/>
              <a:gd name="connsiteY17" fmla="*/ 1666254 h 3291854"/>
              <a:gd name="connsiteX18" fmla="*/ 8732396 w 8732396"/>
              <a:gd name="connsiteY18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3119779 w 8732396"/>
              <a:gd name="connsiteY5" fmla="*/ 1704011 h 3291854"/>
              <a:gd name="connsiteX6" fmla="*/ 4891916 w 8732396"/>
              <a:gd name="connsiteY6" fmla="*/ 1706894 h 3291854"/>
              <a:gd name="connsiteX7" fmla="*/ 4952802 w 8732396"/>
              <a:gd name="connsiteY7" fmla="*/ 1660458 h 3291854"/>
              <a:gd name="connsiteX8" fmla="*/ 5052791 w 8732396"/>
              <a:gd name="connsiteY8" fmla="*/ 1425187 h 3291854"/>
              <a:gd name="connsiteX9" fmla="*/ 5399916 w 8732396"/>
              <a:gd name="connsiteY9" fmla="*/ 1595134 h 3291854"/>
              <a:gd name="connsiteX10" fmla="*/ 5664076 w 8732396"/>
              <a:gd name="connsiteY10" fmla="*/ 14 h 3291854"/>
              <a:gd name="connsiteX11" fmla="*/ 6070476 w 8732396"/>
              <a:gd name="connsiteY11" fmla="*/ 3291854 h 3291854"/>
              <a:gd name="connsiteX12" fmla="*/ 6314316 w 8732396"/>
              <a:gd name="connsiteY12" fmla="*/ 1666254 h 3291854"/>
              <a:gd name="connsiteX13" fmla="*/ 6631288 w 8732396"/>
              <a:gd name="connsiteY13" fmla="*/ 1936392 h 3291854"/>
              <a:gd name="connsiteX14" fmla="*/ 6927742 w 8732396"/>
              <a:gd name="connsiteY14" fmla="*/ 1198894 h 3291854"/>
              <a:gd name="connsiteX15" fmla="*/ 7134227 w 8732396"/>
              <a:gd name="connsiteY15" fmla="*/ 1583002 h 3291854"/>
              <a:gd name="connsiteX16" fmla="*/ 7269356 w 8732396"/>
              <a:gd name="connsiteY16" fmla="*/ 1666254 h 3291854"/>
              <a:gd name="connsiteX17" fmla="*/ 8732396 w 8732396"/>
              <a:gd name="connsiteY17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3119779 w 8732396"/>
              <a:gd name="connsiteY4" fmla="*/ 1704011 h 3291854"/>
              <a:gd name="connsiteX5" fmla="*/ 4891916 w 8732396"/>
              <a:gd name="connsiteY5" fmla="*/ 1706894 h 3291854"/>
              <a:gd name="connsiteX6" fmla="*/ 4952802 w 8732396"/>
              <a:gd name="connsiteY6" fmla="*/ 1660458 h 3291854"/>
              <a:gd name="connsiteX7" fmla="*/ 5052791 w 8732396"/>
              <a:gd name="connsiteY7" fmla="*/ 1425187 h 3291854"/>
              <a:gd name="connsiteX8" fmla="*/ 5399916 w 8732396"/>
              <a:gd name="connsiteY8" fmla="*/ 1595134 h 3291854"/>
              <a:gd name="connsiteX9" fmla="*/ 5664076 w 8732396"/>
              <a:gd name="connsiteY9" fmla="*/ 14 h 3291854"/>
              <a:gd name="connsiteX10" fmla="*/ 6070476 w 8732396"/>
              <a:gd name="connsiteY10" fmla="*/ 3291854 h 3291854"/>
              <a:gd name="connsiteX11" fmla="*/ 6314316 w 8732396"/>
              <a:gd name="connsiteY11" fmla="*/ 1666254 h 3291854"/>
              <a:gd name="connsiteX12" fmla="*/ 6631288 w 8732396"/>
              <a:gd name="connsiteY12" fmla="*/ 1936392 h 3291854"/>
              <a:gd name="connsiteX13" fmla="*/ 6927742 w 8732396"/>
              <a:gd name="connsiteY13" fmla="*/ 1198894 h 3291854"/>
              <a:gd name="connsiteX14" fmla="*/ 7134227 w 8732396"/>
              <a:gd name="connsiteY14" fmla="*/ 1583002 h 3291854"/>
              <a:gd name="connsiteX15" fmla="*/ 7269356 w 8732396"/>
              <a:gd name="connsiteY15" fmla="*/ 1666254 h 3291854"/>
              <a:gd name="connsiteX16" fmla="*/ 8732396 w 8732396"/>
              <a:gd name="connsiteY16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3119779 w 8732396"/>
              <a:gd name="connsiteY3" fmla="*/ 1704011 h 3291854"/>
              <a:gd name="connsiteX4" fmla="*/ 4891916 w 8732396"/>
              <a:gd name="connsiteY4" fmla="*/ 1706894 h 3291854"/>
              <a:gd name="connsiteX5" fmla="*/ 4952802 w 8732396"/>
              <a:gd name="connsiteY5" fmla="*/ 1660458 h 3291854"/>
              <a:gd name="connsiteX6" fmla="*/ 5052791 w 8732396"/>
              <a:gd name="connsiteY6" fmla="*/ 1425187 h 3291854"/>
              <a:gd name="connsiteX7" fmla="*/ 5399916 w 8732396"/>
              <a:gd name="connsiteY7" fmla="*/ 1595134 h 3291854"/>
              <a:gd name="connsiteX8" fmla="*/ 5664076 w 8732396"/>
              <a:gd name="connsiteY8" fmla="*/ 14 h 3291854"/>
              <a:gd name="connsiteX9" fmla="*/ 6070476 w 8732396"/>
              <a:gd name="connsiteY9" fmla="*/ 3291854 h 3291854"/>
              <a:gd name="connsiteX10" fmla="*/ 6314316 w 8732396"/>
              <a:gd name="connsiteY10" fmla="*/ 1666254 h 3291854"/>
              <a:gd name="connsiteX11" fmla="*/ 6631288 w 8732396"/>
              <a:gd name="connsiteY11" fmla="*/ 1936392 h 3291854"/>
              <a:gd name="connsiteX12" fmla="*/ 6927742 w 8732396"/>
              <a:gd name="connsiteY12" fmla="*/ 1198894 h 3291854"/>
              <a:gd name="connsiteX13" fmla="*/ 7134227 w 8732396"/>
              <a:gd name="connsiteY13" fmla="*/ 1583002 h 3291854"/>
              <a:gd name="connsiteX14" fmla="*/ 7269356 w 8732396"/>
              <a:gd name="connsiteY14" fmla="*/ 1666254 h 3291854"/>
              <a:gd name="connsiteX15" fmla="*/ 8732396 w 8732396"/>
              <a:gd name="connsiteY15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3119779 w 8732396"/>
              <a:gd name="connsiteY2" fmla="*/ 1704011 h 3291854"/>
              <a:gd name="connsiteX3" fmla="*/ 4891916 w 8732396"/>
              <a:gd name="connsiteY3" fmla="*/ 1706894 h 3291854"/>
              <a:gd name="connsiteX4" fmla="*/ 4952802 w 8732396"/>
              <a:gd name="connsiteY4" fmla="*/ 1660458 h 3291854"/>
              <a:gd name="connsiteX5" fmla="*/ 5052791 w 8732396"/>
              <a:gd name="connsiteY5" fmla="*/ 1425187 h 3291854"/>
              <a:gd name="connsiteX6" fmla="*/ 5399916 w 8732396"/>
              <a:gd name="connsiteY6" fmla="*/ 1595134 h 3291854"/>
              <a:gd name="connsiteX7" fmla="*/ 5664076 w 8732396"/>
              <a:gd name="connsiteY7" fmla="*/ 14 h 3291854"/>
              <a:gd name="connsiteX8" fmla="*/ 6070476 w 8732396"/>
              <a:gd name="connsiteY8" fmla="*/ 3291854 h 3291854"/>
              <a:gd name="connsiteX9" fmla="*/ 6314316 w 8732396"/>
              <a:gd name="connsiteY9" fmla="*/ 1666254 h 3291854"/>
              <a:gd name="connsiteX10" fmla="*/ 6631288 w 8732396"/>
              <a:gd name="connsiteY10" fmla="*/ 1936392 h 3291854"/>
              <a:gd name="connsiteX11" fmla="*/ 6927742 w 8732396"/>
              <a:gd name="connsiteY11" fmla="*/ 1198894 h 3291854"/>
              <a:gd name="connsiteX12" fmla="*/ 7134227 w 8732396"/>
              <a:gd name="connsiteY12" fmla="*/ 1583002 h 3291854"/>
              <a:gd name="connsiteX13" fmla="*/ 7269356 w 8732396"/>
              <a:gd name="connsiteY13" fmla="*/ 1666254 h 3291854"/>
              <a:gd name="connsiteX14" fmla="*/ 8732396 w 8732396"/>
              <a:gd name="connsiteY14" fmla="*/ 1666254 h 3291854"/>
              <a:gd name="connsiteX0" fmla="*/ 0 w 8732396"/>
              <a:gd name="connsiteY0" fmla="*/ 1706894 h 3291854"/>
              <a:gd name="connsiteX1" fmla="*/ 3119779 w 8732396"/>
              <a:gd name="connsiteY1" fmla="*/ 1704011 h 3291854"/>
              <a:gd name="connsiteX2" fmla="*/ 4891916 w 8732396"/>
              <a:gd name="connsiteY2" fmla="*/ 1706894 h 3291854"/>
              <a:gd name="connsiteX3" fmla="*/ 4952802 w 8732396"/>
              <a:gd name="connsiteY3" fmla="*/ 1660458 h 3291854"/>
              <a:gd name="connsiteX4" fmla="*/ 5052791 w 8732396"/>
              <a:gd name="connsiteY4" fmla="*/ 1425187 h 3291854"/>
              <a:gd name="connsiteX5" fmla="*/ 5399916 w 8732396"/>
              <a:gd name="connsiteY5" fmla="*/ 1595134 h 3291854"/>
              <a:gd name="connsiteX6" fmla="*/ 5664076 w 8732396"/>
              <a:gd name="connsiteY6" fmla="*/ 14 h 3291854"/>
              <a:gd name="connsiteX7" fmla="*/ 6070476 w 8732396"/>
              <a:gd name="connsiteY7" fmla="*/ 3291854 h 3291854"/>
              <a:gd name="connsiteX8" fmla="*/ 6314316 w 8732396"/>
              <a:gd name="connsiteY8" fmla="*/ 1666254 h 3291854"/>
              <a:gd name="connsiteX9" fmla="*/ 6631288 w 8732396"/>
              <a:gd name="connsiteY9" fmla="*/ 1936392 h 3291854"/>
              <a:gd name="connsiteX10" fmla="*/ 6927742 w 8732396"/>
              <a:gd name="connsiteY10" fmla="*/ 1198894 h 3291854"/>
              <a:gd name="connsiteX11" fmla="*/ 7134227 w 8732396"/>
              <a:gd name="connsiteY11" fmla="*/ 1583002 h 3291854"/>
              <a:gd name="connsiteX12" fmla="*/ 7269356 w 8732396"/>
              <a:gd name="connsiteY12" fmla="*/ 1666254 h 3291854"/>
              <a:gd name="connsiteX13" fmla="*/ 8732396 w 8732396"/>
              <a:gd name="connsiteY13" fmla="*/ 1666254 h 3291854"/>
              <a:gd name="connsiteX0" fmla="*/ 0 w 5612617"/>
              <a:gd name="connsiteY0" fmla="*/ 1704011 h 3291854"/>
              <a:gd name="connsiteX1" fmla="*/ 1772137 w 5612617"/>
              <a:gd name="connsiteY1" fmla="*/ 1706894 h 3291854"/>
              <a:gd name="connsiteX2" fmla="*/ 1833023 w 5612617"/>
              <a:gd name="connsiteY2" fmla="*/ 1660458 h 3291854"/>
              <a:gd name="connsiteX3" fmla="*/ 1933012 w 5612617"/>
              <a:gd name="connsiteY3" fmla="*/ 1425187 h 3291854"/>
              <a:gd name="connsiteX4" fmla="*/ 2280137 w 5612617"/>
              <a:gd name="connsiteY4" fmla="*/ 1595134 h 3291854"/>
              <a:gd name="connsiteX5" fmla="*/ 2544297 w 5612617"/>
              <a:gd name="connsiteY5" fmla="*/ 14 h 3291854"/>
              <a:gd name="connsiteX6" fmla="*/ 2950697 w 5612617"/>
              <a:gd name="connsiteY6" fmla="*/ 3291854 h 3291854"/>
              <a:gd name="connsiteX7" fmla="*/ 3194537 w 5612617"/>
              <a:gd name="connsiteY7" fmla="*/ 1666254 h 3291854"/>
              <a:gd name="connsiteX8" fmla="*/ 3511509 w 5612617"/>
              <a:gd name="connsiteY8" fmla="*/ 1936392 h 3291854"/>
              <a:gd name="connsiteX9" fmla="*/ 3807963 w 5612617"/>
              <a:gd name="connsiteY9" fmla="*/ 1198894 h 3291854"/>
              <a:gd name="connsiteX10" fmla="*/ 4014448 w 5612617"/>
              <a:gd name="connsiteY10" fmla="*/ 1583002 h 3291854"/>
              <a:gd name="connsiteX11" fmla="*/ 4149577 w 5612617"/>
              <a:gd name="connsiteY11" fmla="*/ 1666254 h 3291854"/>
              <a:gd name="connsiteX12" fmla="*/ 5612617 w 5612617"/>
              <a:gd name="connsiteY12" fmla="*/ 1666254 h 3291854"/>
              <a:gd name="connsiteX0" fmla="*/ 0 w 7254678"/>
              <a:gd name="connsiteY0" fmla="*/ 1704011 h 3291854"/>
              <a:gd name="connsiteX1" fmla="*/ 1772137 w 7254678"/>
              <a:gd name="connsiteY1" fmla="*/ 1706894 h 3291854"/>
              <a:gd name="connsiteX2" fmla="*/ 1833023 w 7254678"/>
              <a:gd name="connsiteY2" fmla="*/ 1660458 h 3291854"/>
              <a:gd name="connsiteX3" fmla="*/ 1933012 w 7254678"/>
              <a:gd name="connsiteY3" fmla="*/ 1425187 h 3291854"/>
              <a:gd name="connsiteX4" fmla="*/ 2280137 w 7254678"/>
              <a:gd name="connsiteY4" fmla="*/ 1595134 h 3291854"/>
              <a:gd name="connsiteX5" fmla="*/ 2544297 w 7254678"/>
              <a:gd name="connsiteY5" fmla="*/ 14 h 3291854"/>
              <a:gd name="connsiteX6" fmla="*/ 2950697 w 7254678"/>
              <a:gd name="connsiteY6" fmla="*/ 3291854 h 3291854"/>
              <a:gd name="connsiteX7" fmla="*/ 3194537 w 7254678"/>
              <a:gd name="connsiteY7" fmla="*/ 1666254 h 3291854"/>
              <a:gd name="connsiteX8" fmla="*/ 3511509 w 7254678"/>
              <a:gd name="connsiteY8" fmla="*/ 1936392 h 3291854"/>
              <a:gd name="connsiteX9" fmla="*/ 3807963 w 7254678"/>
              <a:gd name="connsiteY9" fmla="*/ 1198894 h 3291854"/>
              <a:gd name="connsiteX10" fmla="*/ 4014448 w 7254678"/>
              <a:gd name="connsiteY10" fmla="*/ 1583002 h 3291854"/>
              <a:gd name="connsiteX11" fmla="*/ 4149577 w 7254678"/>
              <a:gd name="connsiteY11" fmla="*/ 1666254 h 3291854"/>
              <a:gd name="connsiteX12" fmla="*/ 7254678 w 7254678"/>
              <a:gd name="connsiteY12" fmla="*/ 1666254 h 3291854"/>
              <a:gd name="connsiteX0" fmla="*/ 0 w 12436591"/>
              <a:gd name="connsiteY0" fmla="*/ 1704011 h 3291854"/>
              <a:gd name="connsiteX1" fmla="*/ 6954050 w 12436591"/>
              <a:gd name="connsiteY1" fmla="*/ 1706894 h 3291854"/>
              <a:gd name="connsiteX2" fmla="*/ 7014936 w 12436591"/>
              <a:gd name="connsiteY2" fmla="*/ 1660458 h 3291854"/>
              <a:gd name="connsiteX3" fmla="*/ 7114925 w 12436591"/>
              <a:gd name="connsiteY3" fmla="*/ 1425187 h 3291854"/>
              <a:gd name="connsiteX4" fmla="*/ 7462050 w 12436591"/>
              <a:gd name="connsiteY4" fmla="*/ 1595134 h 3291854"/>
              <a:gd name="connsiteX5" fmla="*/ 7726210 w 12436591"/>
              <a:gd name="connsiteY5" fmla="*/ 14 h 3291854"/>
              <a:gd name="connsiteX6" fmla="*/ 8132610 w 12436591"/>
              <a:gd name="connsiteY6" fmla="*/ 3291854 h 3291854"/>
              <a:gd name="connsiteX7" fmla="*/ 8376450 w 12436591"/>
              <a:gd name="connsiteY7" fmla="*/ 1666254 h 3291854"/>
              <a:gd name="connsiteX8" fmla="*/ 8693422 w 12436591"/>
              <a:gd name="connsiteY8" fmla="*/ 1936392 h 3291854"/>
              <a:gd name="connsiteX9" fmla="*/ 8989876 w 12436591"/>
              <a:gd name="connsiteY9" fmla="*/ 1198894 h 3291854"/>
              <a:gd name="connsiteX10" fmla="*/ 9196361 w 12436591"/>
              <a:gd name="connsiteY10" fmla="*/ 1583002 h 3291854"/>
              <a:gd name="connsiteX11" fmla="*/ 9331490 w 12436591"/>
              <a:gd name="connsiteY11" fmla="*/ 1666254 h 3291854"/>
              <a:gd name="connsiteX12" fmla="*/ 12436591 w 12436591"/>
              <a:gd name="connsiteY12" fmla="*/ 1666254 h 3291854"/>
              <a:gd name="connsiteX0" fmla="*/ 0 w 21863817"/>
              <a:gd name="connsiteY0" fmla="*/ 1729165 h 3291854"/>
              <a:gd name="connsiteX1" fmla="*/ 16381276 w 21863817"/>
              <a:gd name="connsiteY1" fmla="*/ 1706894 h 3291854"/>
              <a:gd name="connsiteX2" fmla="*/ 16442162 w 21863817"/>
              <a:gd name="connsiteY2" fmla="*/ 1660458 h 3291854"/>
              <a:gd name="connsiteX3" fmla="*/ 16542151 w 21863817"/>
              <a:gd name="connsiteY3" fmla="*/ 1425187 h 3291854"/>
              <a:gd name="connsiteX4" fmla="*/ 16889276 w 21863817"/>
              <a:gd name="connsiteY4" fmla="*/ 1595134 h 3291854"/>
              <a:gd name="connsiteX5" fmla="*/ 17153436 w 21863817"/>
              <a:gd name="connsiteY5" fmla="*/ 14 h 3291854"/>
              <a:gd name="connsiteX6" fmla="*/ 17559836 w 21863817"/>
              <a:gd name="connsiteY6" fmla="*/ 3291854 h 3291854"/>
              <a:gd name="connsiteX7" fmla="*/ 17803676 w 21863817"/>
              <a:gd name="connsiteY7" fmla="*/ 1666254 h 3291854"/>
              <a:gd name="connsiteX8" fmla="*/ 18120648 w 21863817"/>
              <a:gd name="connsiteY8" fmla="*/ 1936392 h 3291854"/>
              <a:gd name="connsiteX9" fmla="*/ 18417102 w 21863817"/>
              <a:gd name="connsiteY9" fmla="*/ 1198894 h 3291854"/>
              <a:gd name="connsiteX10" fmla="*/ 18623587 w 21863817"/>
              <a:gd name="connsiteY10" fmla="*/ 1583002 h 3291854"/>
              <a:gd name="connsiteX11" fmla="*/ 18758716 w 21863817"/>
              <a:gd name="connsiteY11" fmla="*/ 1666254 h 3291854"/>
              <a:gd name="connsiteX12" fmla="*/ 21863817 w 21863817"/>
              <a:gd name="connsiteY12" fmla="*/ 1666254 h 329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863817" h="3291854">
                <a:moveTo>
                  <a:pt x="0" y="1729165"/>
                </a:moveTo>
                <a:lnTo>
                  <a:pt x="16381276" y="1706894"/>
                </a:lnTo>
                <a:cubicBezTo>
                  <a:pt x="16420161" y="1703189"/>
                  <a:pt x="16428683" y="1685625"/>
                  <a:pt x="16442162" y="1660458"/>
                </a:cubicBezTo>
                <a:cubicBezTo>
                  <a:pt x="16455641" y="1635291"/>
                  <a:pt x="16465410" y="1435268"/>
                  <a:pt x="16542151" y="1425187"/>
                </a:cubicBezTo>
                <a:cubicBezTo>
                  <a:pt x="16618892" y="1415107"/>
                  <a:pt x="16787395" y="1832663"/>
                  <a:pt x="16889276" y="1595134"/>
                </a:cubicBezTo>
                <a:cubicBezTo>
                  <a:pt x="16991157" y="1357605"/>
                  <a:pt x="17028634" y="-5150"/>
                  <a:pt x="17153436" y="14"/>
                </a:cubicBezTo>
                <a:cubicBezTo>
                  <a:pt x="17278238" y="5178"/>
                  <a:pt x="17446559" y="3291535"/>
                  <a:pt x="17559836" y="3291854"/>
                </a:cubicBezTo>
                <a:cubicBezTo>
                  <a:pt x="17673113" y="3292173"/>
                  <a:pt x="17710207" y="1892164"/>
                  <a:pt x="17803676" y="1666254"/>
                </a:cubicBezTo>
                <a:cubicBezTo>
                  <a:pt x="17897145" y="1440344"/>
                  <a:pt x="18018410" y="2014285"/>
                  <a:pt x="18120648" y="1936392"/>
                </a:cubicBezTo>
                <a:cubicBezTo>
                  <a:pt x="18222886" y="1858499"/>
                  <a:pt x="18333279" y="1257792"/>
                  <a:pt x="18417102" y="1198894"/>
                </a:cubicBezTo>
                <a:cubicBezTo>
                  <a:pt x="18500925" y="1139996"/>
                  <a:pt x="18590856" y="1536575"/>
                  <a:pt x="18623587" y="1583002"/>
                </a:cubicBezTo>
                <a:cubicBezTo>
                  <a:pt x="18656318" y="1629429"/>
                  <a:pt x="18692447" y="1661255"/>
                  <a:pt x="18758716" y="1666254"/>
                </a:cubicBezTo>
                <a:lnTo>
                  <a:pt x="21863817" y="1666254"/>
                </a:lnTo>
              </a:path>
            </a:pathLst>
          </a:cu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1" name="Oval 40"/>
          <p:cNvSpPr/>
          <p:nvPr userDrawn="1"/>
        </p:nvSpPr>
        <p:spPr>
          <a:xfrm>
            <a:off x="-138884" y="6084478"/>
            <a:ext cx="121707" cy="121706"/>
          </a:xfrm>
          <a:prstGeom prst="ellipse">
            <a:avLst/>
          </a:prstGeom>
          <a:solidFill>
            <a:srgbClr val="C00000"/>
          </a:solidFill>
          <a:ln w="38100" cap="rnd">
            <a:solidFill>
              <a:srgbClr val="C000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 userDrawn="1"/>
        </p:nvPicPr>
        <p:blipFill rotWithShape="1"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9999"/>
          <a:stretch/>
        </p:blipFill>
        <p:spPr>
          <a:xfrm>
            <a:off x="-17176" y="958227"/>
            <a:ext cx="3272669" cy="562588"/>
          </a:xfrm>
          <a:prstGeom prst="rect">
            <a:avLst/>
          </a:prstGeom>
        </p:spPr>
      </p:pic>
      <p:sp>
        <p:nvSpPr>
          <p:cNvPr id="43" name="TextBox 42"/>
          <p:cNvSpPr txBox="1"/>
          <p:nvPr userDrawn="1"/>
        </p:nvSpPr>
        <p:spPr>
          <a:xfrm>
            <a:off x="3240876" y="4910032"/>
            <a:ext cx="9048696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50" dirty="0" smtClean="0">
                <a:solidFill>
                  <a:prstClr val="white"/>
                </a:solidFill>
              </a:rPr>
              <a:t>TCS Solution to Janssen Phase I</a:t>
            </a:r>
            <a:r>
              <a:rPr lang="en-US" sz="2750" baseline="0" dirty="0" smtClean="0">
                <a:solidFill>
                  <a:prstClr val="white"/>
                </a:solidFill>
              </a:rPr>
              <a:t> Clinical Pharmacology E2E RFP</a:t>
            </a:r>
            <a:endParaRPr lang="en-US" sz="2750" dirty="0">
              <a:solidFill>
                <a:schemeClr val="bg1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 userDrawn="1"/>
        </p:nvPicPr>
        <p:blipFill rotWithShape="1"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9999"/>
          <a:stretch/>
        </p:blipFill>
        <p:spPr>
          <a:xfrm>
            <a:off x="-4" y="1520815"/>
            <a:ext cx="3272669" cy="562588"/>
          </a:xfrm>
          <a:prstGeom prst="rect">
            <a:avLst/>
          </a:prstGeom>
        </p:spPr>
      </p:pic>
      <p:sp>
        <p:nvSpPr>
          <p:cNvPr id="45" name="TextBox 44"/>
          <p:cNvSpPr txBox="1"/>
          <p:nvPr userDrawn="1"/>
        </p:nvSpPr>
        <p:spPr>
          <a:xfrm>
            <a:off x="3254328" y="5651712"/>
            <a:ext cx="385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white"/>
                </a:solidFill>
              </a:rPr>
              <a:t>Titusville,</a:t>
            </a:r>
            <a:r>
              <a:rPr lang="en-US" sz="2400" baseline="0" dirty="0" smtClean="0">
                <a:solidFill>
                  <a:prstClr val="white"/>
                </a:solidFill>
              </a:rPr>
              <a:t> NJ</a:t>
            </a:r>
            <a:r>
              <a:rPr lang="en-US" sz="2400" dirty="0" smtClean="0">
                <a:solidFill>
                  <a:prstClr val="white"/>
                </a:solidFill>
              </a:rPr>
              <a:t> | Mar 14</a:t>
            </a:r>
            <a:r>
              <a:rPr lang="en-US" sz="2400" baseline="30000" dirty="0" smtClean="0">
                <a:solidFill>
                  <a:prstClr val="white"/>
                </a:solidFill>
              </a:rPr>
              <a:t>th</a:t>
            </a:r>
            <a:r>
              <a:rPr lang="en-US" sz="2400" baseline="0" dirty="0" smtClean="0">
                <a:solidFill>
                  <a:prstClr val="white"/>
                </a:solidFill>
              </a:rPr>
              <a:t>, 2016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8" name="Picture 7" descr="horizontal lockup 5_5.jpg                                      0052ACBCnewmie                         BCDA99F4: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4526" y="161069"/>
            <a:ext cx="1476561" cy="464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820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5 0.00024 L 0.75781 -0.00069 L 0.76263 -0.00879 L 0.77708 -0.00185 L 0.78073 -0.00509 L 0.79232 -0.04282 L 0.81055 0.03866 L 0.82357 -0.00324 L 0.83646 0.00533 L 0.85117 -0.01458 L 0.86302 -0.00254 L 0.87565 -0.00208 L 1.00846 -0.00185 " pathEditMode="relative" rAng="0" ptsTypes="AAAAAAAAAAAAA">
                                      <p:cBhvr>
                                        <p:cTn id="6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260" y="-2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9" grpId="0" animBg="1"/>
      <p:bldP spid="41" grpId="0" animBg="1"/>
      <p:bldP spid="43" grpId="0"/>
      <p:bldP spid="45" grpId="0" build="allAtOnce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32"/>
            <a:ext cx="12192000" cy="6857143"/>
          </a:xfrm>
          <a:prstGeom prst="rect">
            <a:avLst/>
          </a:prstGeom>
        </p:spPr>
      </p:pic>
      <p:sp>
        <p:nvSpPr>
          <p:cNvPr id="25" name="Isosceles Triangle 3"/>
          <p:cNvSpPr/>
          <p:nvPr userDrawn="1"/>
        </p:nvSpPr>
        <p:spPr>
          <a:xfrm rot="14387072">
            <a:off x="5062774" y="-2787674"/>
            <a:ext cx="1069382" cy="10343903"/>
          </a:xfrm>
          <a:custGeom>
            <a:avLst/>
            <a:gdLst>
              <a:gd name="connsiteX0" fmla="*/ 0 w 1028700"/>
              <a:gd name="connsiteY0" fmla="*/ 6963547 h 6963547"/>
              <a:gd name="connsiteX1" fmla="*/ 514350 w 1028700"/>
              <a:gd name="connsiteY1" fmla="*/ 0 h 6963547"/>
              <a:gd name="connsiteX2" fmla="*/ 1028700 w 1028700"/>
              <a:gd name="connsiteY2" fmla="*/ 6963547 h 6963547"/>
              <a:gd name="connsiteX3" fmla="*/ 0 w 1028700"/>
              <a:gd name="connsiteY3" fmla="*/ 6963547 h 6963547"/>
              <a:gd name="connsiteX0" fmla="*/ 0 w 1069382"/>
              <a:gd name="connsiteY0" fmla="*/ 7601207 h 7601207"/>
              <a:gd name="connsiteX1" fmla="*/ 555032 w 1069382"/>
              <a:gd name="connsiteY1" fmla="*/ 0 h 7601207"/>
              <a:gd name="connsiteX2" fmla="*/ 1069382 w 1069382"/>
              <a:gd name="connsiteY2" fmla="*/ 6963547 h 7601207"/>
              <a:gd name="connsiteX3" fmla="*/ 0 w 1069382"/>
              <a:gd name="connsiteY3" fmla="*/ 7601207 h 7601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9382" h="7601207">
                <a:moveTo>
                  <a:pt x="0" y="7601207"/>
                </a:moveTo>
                <a:lnTo>
                  <a:pt x="555032" y="0"/>
                </a:lnTo>
                <a:lnTo>
                  <a:pt x="1069382" y="6963547"/>
                </a:lnTo>
                <a:lnTo>
                  <a:pt x="0" y="7601207"/>
                </a:lnTo>
                <a:close/>
              </a:path>
            </a:pathLst>
          </a:custGeom>
          <a:solidFill>
            <a:schemeClr val="bg1">
              <a:alpha val="13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Isosceles Triangle 3"/>
          <p:cNvSpPr/>
          <p:nvPr userDrawn="1"/>
        </p:nvSpPr>
        <p:spPr>
          <a:xfrm rot="16915671">
            <a:off x="4829883" y="1442961"/>
            <a:ext cx="1115663" cy="8699671"/>
          </a:xfrm>
          <a:custGeom>
            <a:avLst/>
            <a:gdLst>
              <a:gd name="connsiteX0" fmla="*/ 0 w 1028700"/>
              <a:gd name="connsiteY0" fmla="*/ 6963547 h 6963547"/>
              <a:gd name="connsiteX1" fmla="*/ 514350 w 1028700"/>
              <a:gd name="connsiteY1" fmla="*/ 0 h 6963547"/>
              <a:gd name="connsiteX2" fmla="*/ 1028700 w 1028700"/>
              <a:gd name="connsiteY2" fmla="*/ 6963547 h 6963547"/>
              <a:gd name="connsiteX3" fmla="*/ 0 w 1028700"/>
              <a:gd name="connsiteY3" fmla="*/ 6963547 h 6963547"/>
              <a:gd name="connsiteX0" fmla="*/ 0 w 1069382"/>
              <a:gd name="connsiteY0" fmla="*/ 7601207 h 7601207"/>
              <a:gd name="connsiteX1" fmla="*/ 555032 w 1069382"/>
              <a:gd name="connsiteY1" fmla="*/ 0 h 7601207"/>
              <a:gd name="connsiteX2" fmla="*/ 1069382 w 1069382"/>
              <a:gd name="connsiteY2" fmla="*/ 6963547 h 7601207"/>
              <a:gd name="connsiteX3" fmla="*/ 0 w 1069382"/>
              <a:gd name="connsiteY3" fmla="*/ 7601207 h 7601207"/>
              <a:gd name="connsiteX0" fmla="*/ 0 w 1115663"/>
              <a:gd name="connsiteY0" fmla="*/ 7601207 h 7601207"/>
              <a:gd name="connsiteX1" fmla="*/ 555032 w 1115663"/>
              <a:gd name="connsiteY1" fmla="*/ 0 h 7601207"/>
              <a:gd name="connsiteX2" fmla="*/ 1115663 w 1115663"/>
              <a:gd name="connsiteY2" fmla="*/ 7391782 h 7601207"/>
              <a:gd name="connsiteX3" fmla="*/ 0 w 1115663"/>
              <a:gd name="connsiteY3" fmla="*/ 7601207 h 7601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63" h="7601207">
                <a:moveTo>
                  <a:pt x="0" y="7601207"/>
                </a:moveTo>
                <a:lnTo>
                  <a:pt x="555032" y="0"/>
                </a:lnTo>
                <a:lnTo>
                  <a:pt x="1115663" y="7391782"/>
                </a:lnTo>
                <a:lnTo>
                  <a:pt x="0" y="7601207"/>
                </a:lnTo>
                <a:close/>
              </a:path>
            </a:pathLst>
          </a:custGeom>
          <a:solidFill>
            <a:schemeClr val="bg1">
              <a:alpha val="13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Isosceles Triangle 3"/>
          <p:cNvSpPr/>
          <p:nvPr userDrawn="1"/>
        </p:nvSpPr>
        <p:spPr>
          <a:xfrm rot="7735211">
            <a:off x="-2275414" y="-1277210"/>
            <a:ext cx="1069382" cy="7601207"/>
          </a:xfrm>
          <a:custGeom>
            <a:avLst/>
            <a:gdLst>
              <a:gd name="connsiteX0" fmla="*/ 0 w 1028700"/>
              <a:gd name="connsiteY0" fmla="*/ 6963547 h 6963547"/>
              <a:gd name="connsiteX1" fmla="*/ 514350 w 1028700"/>
              <a:gd name="connsiteY1" fmla="*/ 0 h 6963547"/>
              <a:gd name="connsiteX2" fmla="*/ 1028700 w 1028700"/>
              <a:gd name="connsiteY2" fmla="*/ 6963547 h 6963547"/>
              <a:gd name="connsiteX3" fmla="*/ 0 w 1028700"/>
              <a:gd name="connsiteY3" fmla="*/ 6963547 h 6963547"/>
              <a:gd name="connsiteX0" fmla="*/ 0 w 1069382"/>
              <a:gd name="connsiteY0" fmla="*/ 7601207 h 7601207"/>
              <a:gd name="connsiteX1" fmla="*/ 555032 w 1069382"/>
              <a:gd name="connsiteY1" fmla="*/ 0 h 7601207"/>
              <a:gd name="connsiteX2" fmla="*/ 1069382 w 1069382"/>
              <a:gd name="connsiteY2" fmla="*/ 6963547 h 7601207"/>
              <a:gd name="connsiteX3" fmla="*/ 0 w 1069382"/>
              <a:gd name="connsiteY3" fmla="*/ 7601207 h 7601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9382" h="7601207">
                <a:moveTo>
                  <a:pt x="0" y="7601207"/>
                </a:moveTo>
                <a:lnTo>
                  <a:pt x="555032" y="0"/>
                </a:lnTo>
                <a:lnTo>
                  <a:pt x="1069382" y="6963547"/>
                </a:lnTo>
                <a:lnTo>
                  <a:pt x="0" y="7601207"/>
                </a:lnTo>
                <a:close/>
              </a:path>
            </a:pathLst>
          </a:custGeom>
          <a:solidFill>
            <a:schemeClr val="bg1">
              <a:alpha val="13000"/>
            </a:schemeClr>
          </a:solidFill>
          <a:ln w="9525">
            <a:solidFill>
              <a:schemeClr val="bg1">
                <a:alpha val="8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/>
          <p:cNvCxnSpPr/>
          <p:nvPr userDrawn="1"/>
        </p:nvCxnSpPr>
        <p:spPr>
          <a:xfrm flipV="1">
            <a:off x="1200519" y="781051"/>
            <a:ext cx="7124332" cy="41501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Isosceles Triangle 3"/>
          <p:cNvSpPr/>
          <p:nvPr userDrawn="1"/>
        </p:nvSpPr>
        <p:spPr>
          <a:xfrm rot="3043007">
            <a:off x="-1772792" y="3948297"/>
            <a:ext cx="1987951" cy="4959617"/>
          </a:xfrm>
          <a:custGeom>
            <a:avLst/>
            <a:gdLst>
              <a:gd name="connsiteX0" fmla="*/ 0 w 1028700"/>
              <a:gd name="connsiteY0" fmla="*/ 6963547 h 6963547"/>
              <a:gd name="connsiteX1" fmla="*/ 514350 w 1028700"/>
              <a:gd name="connsiteY1" fmla="*/ 0 h 6963547"/>
              <a:gd name="connsiteX2" fmla="*/ 1028700 w 1028700"/>
              <a:gd name="connsiteY2" fmla="*/ 6963547 h 6963547"/>
              <a:gd name="connsiteX3" fmla="*/ 0 w 1028700"/>
              <a:gd name="connsiteY3" fmla="*/ 6963547 h 6963547"/>
              <a:gd name="connsiteX0" fmla="*/ 0 w 1069382"/>
              <a:gd name="connsiteY0" fmla="*/ 7601207 h 7601207"/>
              <a:gd name="connsiteX1" fmla="*/ 555032 w 1069382"/>
              <a:gd name="connsiteY1" fmla="*/ 0 h 7601207"/>
              <a:gd name="connsiteX2" fmla="*/ 1069382 w 1069382"/>
              <a:gd name="connsiteY2" fmla="*/ 6963547 h 7601207"/>
              <a:gd name="connsiteX3" fmla="*/ 0 w 1069382"/>
              <a:gd name="connsiteY3" fmla="*/ 7601207 h 7601207"/>
              <a:gd name="connsiteX0" fmla="*/ 0 w 813813"/>
              <a:gd name="connsiteY0" fmla="*/ 4111882 h 6963547"/>
              <a:gd name="connsiteX1" fmla="*/ 299463 w 813813"/>
              <a:gd name="connsiteY1" fmla="*/ 0 h 6963547"/>
              <a:gd name="connsiteX2" fmla="*/ 813813 w 813813"/>
              <a:gd name="connsiteY2" fmla="*/ 6963547 h 6963547"/>
              <a:gd name="connsiteX3" fmla="*/ 0 w 813813"/>
              <a:gd name="connsiteY3" fmla="*/ 4111882 h 6963547"/>
              <a:gd name="connsiteX0" fmla="*/ 0 w 546873"/>
              <a:gd name="connsiteY0" fmla="*/ 4111882 h 4111882"/>
              <a:gd name="connsiteX1" fmla="*/ 299463 w 546873"/>
              <a:gd name="connsiteY1" fmla="*/ 0 h 4111882"/>
              <a:gd name="connsiteX2" fmla="*/ 546873 w 546873"/>
              <a:gd name="connsiteY2" fmla="*/ 3565583 h 4111882"/>
              <a:gd name="connsiteX3" fmla="*/ 0 w 546873"/>
              <a:gd name="connsiteY3" fmla="*/ 4111882 h 4111882"/>
              <a:gd name="connsiteX0" fmla="*/ 0 w 546873"/>
              <a:gd name="connsiteY0" fmla="*/ 4111882 h 4111882"/>
              <a:gd name="connsiteX1" fmla="*/ 299463 w 546873"/>
              <a:gd name="connsiteY1" fmla="*/ 0 h 4111882"/>
              <a:gd name="connsiteX2" fmla="*/ 546873 w 546873"/>
              <a:gd name="connsiteY2" fmla="*/ 3565583 h 4111882"/>
              <a:gd name="connsiteX3" fmla="*/ 265511 w 546873"/>
              <a:gd name="connsiteY3" fmla="*/ 3850177 h 4111882"/>
              <a:gd name="connsiteX4" fmla="*/ 0 w 546873"/>
              <a:gd name="connsiteY4" fmla="*/ 4111882 h 4111882"/>
              <a:gd name="connsiteX0" fmla="*/ 0 w 546873"/>
              <a:gd name="connsiteY0" fmla="*/ 4111882 h 4840955"/>
              <a:gd name="connsiteX1" fmla="*/ 299463 w 546873"/>
              <a:gd name="connsiteY1" fmla="*/ 0 h 4840955"/>
              <a:gd name="connsiteX2" fmla="*/ 546873 w 546873"/>
              <a:gd name="connsiteY2" fmla="*/ 3565583 h 4840955"/>
              <a:gd name="connsiteX3" fmla="*/ 264683 w 546873"/>
              <a:gd name="connsiteY3" fmla="*/ 4840955 h 4840955"/>
              <a:gd name="connsiteX4" fmla="*/ 0 w 546873"/>
              <a:gd name="connsiteY4" fmla="*/ 4111882 h 4840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873" h="4840955">
                <a:moveTo>
                  <a:pt x="0" y="4111882"/>
                </a:moveTo>
                <a:lnTo>
                  <a:pt x="299463" y="0"/>
                </a:lnTo>
                <a:lnTo>
                  <a:pt x="546873" y="3565583"/>
                </a:lnTo>
                <a:lnTo>
                  <a:pt x="264683" y="4840955"/>
                </a:lnTo>
                <a:lnTo>
                  <a:pt x="0" y="4111882"/>
                </a:lnTo>
                <a:close/>
              </a:path>
            </a:pathLst>
          </a:custGeom>
          <a:solidFill>
            <a:schemeClr val="bg1">
              <a:alpha val="13000"/>
            </a:schemeClr>
          </a:solidFill>
          <a:ln w="9525">
            <a:solidFill>
              <a:schemeClr val="bg1">
                <a:alpha val="8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Connector 36"/>
          <p:cNvCxnSpPr>
            <a:stCxn id="36" idx="1"/>
          </p:cNvCxnSpPr>
          <p:nvPr userDrawn="1"/>
        </p:nvCxnSpPr>
        <p:spPr>
          <a:xfrm>
            <a:off x="1200544" y="4931243"/>
            <a:ext cx="8301623" cy="16859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 userDrawn="1"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 9"/>
          <p:cNvSpPr>
            <a:spLocks noEditPoints="1"/>
          </p:cNvSpPr>
          <p:nvPr userDrawn="1"/>
        </p:nvSpPr>
        <p:spPr bwMode="auto">
          <a:xfrm>
            <a:off x="11403309" y="170111"/>
            <a:ext cx="48545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89" dirty="0">
              <a:latin typeface="+mj-lt"/>
            </a:endParaRPr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1611541" y="75115"/>
            <a:ext cx="0" cy="63246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 userDrawn="1"/>
        </p:nvSpPr>
        <p:spPr>
          <a:xfrm>
            <a:off x="0" y="5334000"/>
            <a:ext cx="12192000" cy="1524000"/>
          </a:xfrm>
          <a:prstGeom prst="rect">
            <a:avLst/>
          </a:prstGeom>
          <a:solidFill>
            <a:srgbClr val="011E4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 flipV="1">
            <a:off x="1596" y="5412756"/>
            <a:ext cx="9735901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 rot="20231984">
            <a:off x="253789" y="4160768"/>
            <a:ext cx="1238251" cy="1559496"/>
          </a:xfrm>
          <a:prstGeom prst="rect">
            <a:avLst/>
          </a:prstGeom>
          <a:noFill/>
          <a:ln w="76200">
            <a:solidFill>
              <a:srgbClr val="6DCF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 rot="20231984">
            <a:off x="930297" y="4471058"/>
            <a:ext cx="948899" cy="119507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9737550" y="5540674"/>
            <a:ext cx="2454503" cy="562588"/>
          </a:xfrm>
          <a:prstGeom prst="rect">
            <a:avLst/>
          </a:prstGeom>
        </p:spPr>
      </p:pic>
      <p:sp>
        <p:nvSpPr>
          <p:cNvPr id="39" name="TextBox 38"/>
          <p:cNvSpPr txBox="1"/>
          <p:nvPr userDrawn="1"/>
        </p:nvSpPr>
        <p:spPr>
          <a:xfrm>
            <a:off x="9676305" y="6474501"/>
            <a:ext cx="2472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8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800" dirty="0" smtClean="0">
                <a:solidFill>
                  <a:prstClr val="white"/>
                </a:solidFill>
                <a:latin typeface="+mj-lt"/>
              </a:rPr>
              <a:t>2016 Tata Consultancy Services Limited</a:t>
            </a:r>
            <a:endParaRPr lang="en-US" sz="8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2219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812266"/>
            <a:ext cx="12192002" cy="6045734"/>
          </a:xfrm>
          <a:prstGeom prst="rect">
            <a:avLst/>
          </a:prstGeom>
        </p:spPr>
      </p:pic>
      <p:sp>
        <p:nvSpPr>
          <p:cNvPr id="31" name="Freeform 6"/>
          <p:cNvSpPr>
            <a:spLocks noEditPoints="1"/>
          </p:cNvSpPr>
          <p:nvPr userDrawn="1"/>
        </p:nvSpPr>
        <p:spPr bwMode="auto">
          <a:xfrm>
            <a:off x="427179" y="161069"/>
            <a:ext cx="1466639" cy="464508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u="sng" dirty="0">
              <a:latin typeface="Myriad Pro"/>
            </a:endParaRPr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2035453" y="75285"/>
            <a:ext cx="0" cy="63607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9"/>
          <p:cNvSpPr>
            <a:spLocks noEditPoints="1"/>
          </p:cNvSpPr>
          <p:nvPr userDrawn="1"/>
        </p:nvSpPr>
        <p:spPr bwMode="auto">
          <a:xfrm>
            <a:off x="11154394" y="170022"/>
            <a:ext cx="647277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latin typeface="+mj-lt"/>
            </a:endParaRPr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65" b="98387" l="2198" r="98535">
                        <a14:foregroundMark x1="3297" y1="41935" x2="3297" y2="419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96" y="166586"/>
            <a:ext cx="1956843" cy="444412"/>
          </a:xfrm>
          <a:prstGeom prst="rect">
            <a:avLst/>
          </a:prstGeom>
        </p:spPr>
      </p:pic>
      <p:sp>
        <p:nvSpPr>
          <p:cNvPr id="35" name="Freeform 34"/>
          <p:cNvSpPr>
            <a:spLocks noEditPoints="1"/>
          </p:cNvSpPr>
          <p:nvPr userDrawn="1"/>
        </p:nvSpPr>
        <p:spPr bwMode="auto">
          <a:xfrm>
            <a:off x="427179" y="161069"/>
            <a:ext cx="1466639" cy="464508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u="sng" dirty="0">
              <a:latin typeface="Myriad Pro"/>
            </a:endParaRP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2035453" y="75285"/>
            <a:ext cx="0" cy="63607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9"/>
          <p:cNvSpPr>
            <a:spLocks noEditPoints="1"/>
          </p:cNvSpPr>
          <p:nvPr userDrawn="1"/>
        </p:nvSpPr>
        <p:spPr bwMode="auto">
          <a:xfrm>
            <a:off x="11154394" y="170022"/>
            <a:ext cx="647277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latin typeface="+mj-lt"/>
            </a:endParaRP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65" b="98387" l="2198" r="98535">
                        <a14:foregroundMark x1="3297" y1="41935" x2="3297" y2="419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96" y="166586"/>
            <a:ext cx="1956843" cy="444412"/>
          </a:xfrm>
          <a:prstGeom prst="rect">
            <a:avLst/>
          </a:prstGeom>
        </p:spPr>
      </p:pic>
      <p:sp>
        <p:nvSpPr>
          <p:cNvPr id="39" name="Rectangle 38"/>
          <p:cNvSpPr/>
          <p:nvPr userDrawn="1"/>
        </p:nvSpPr>
        <p:spPr>
          <a:xfrm flipH="1">
            <a:off x="3304976" y="4792452"/>
            <a:ext cx="8887023" cy="1673613"/>
          </a:xfrm>
          <a:prstGeom prst="rect">
            <a:avLst/>
          </a:prstGeom>
          <a:solidFill>
            <a:schemeClr val="tx1"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latin typeface="+mj-lt"/>
            </a:endParaRPr>
          </a:p>
        </p:txBody>
      </p:sp>
      <p:sp>
        <p:nvSpPr>
          <p:cNvPr id="40" name="Freeform 39"/>
          <p:cNvSpPr/>
          <p:nvPr userDrawn="1"/>
        </p:nvSpPr>
        <p:spPr>
          <a:xfrm>
            <a:off x="0" y="5873461"/>
            <a:ext cx="12192000" cy="503386"/>
          </a:xfrm>
          <a:custGeom>
            <a:avLst/>
            <a:gdLst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964730 w 5466080"/>
              <a:gd name="connsiteY7" fmla="*/ 1558783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661426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661426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98 h 3291858"/>
              <a:gd name="connsiteX1" fmla="*/ 1625600 w 5466080"/>
              <a:gd name="connsiteY1" fmla="*/ 1706898 h 3291858"/>
              <a:gd name="connsiteX2" fmla="*/ 2133600 w 5466080"/>
              <a:gd name="connsiteY2" fmla="*/ 1595138 h 3291858"/>
              <a:gd name="connsiteX3" fmla="*/ 2397760 w 5466080"/>
              <a:gd name="connsiteY3" fmla="*/ 18 h 3291858"/>
              <a:gd name="connsiteX4" fmla="*/ 2804160 w 5466080"/>
              <a:gd name="connsiteY4" fmla="*/ 3291858 h 3291858"/>
              <a:gd name="connsiteX5" fmla="*/ 3048000 w 5466080"/>
              <a:gd name="connsiteY5" fmla="*/ 1666258 h 3291858"/>
              <a:gd name="connsiteX6" fmla="*/ 3661426 w 5466080"/>
              <a:gd name="connsiteY6" fmla="*/ 1198898 h 3291858"/>
              <a:gd name="connsiteX7" fmla="*/ 3867911 w 5466080"/>
              <a:gd name="connsiteY7" fmla="*/ 1583006 h 3291858"/>
              <a:gd name="connsiteX8" fmla="*/ 4003040 w 5466080"/>
              <a:gd name="connsiteY8" fmla="*/ 1666258 h 3291858"/>
              <a:gd name="connsiteX9" fmla="*/ 5466080 w 5466080"/>
              <a:gd name="connsiteY9" fmla="*/ 1666258 h 3291858"/>
              <a:gd name="connsiteX0" fmla="*/ 0 w 5466080"/>
              <a:gd name="connsiteY0" fmla="*/ 1706898 h 3291858"/>
              <a:gd name="connsiteX1" fmla="*/ 1625600 w 5466080"/>
              <a:gd name="connsiteY1" fmla="*/ 1706898 h 3291858"/>
              <a:gd name="connsiteX2" fmla="*/ 2133600 w 5466080"/>
              <a:gd name="connsiteY2" fmla="*/ 1595138 h 3291858"/>
              <a:gd name="connsiteX3" fmla="*/ 2397760 w 5466080"/>
              <a:gd name="connsiteY3" fmla="*/ 18 h 3291858"/>
              <a:gd name="connsiteX4" fmla="*/ 2804160 w 5466080"/>
              <a:gd name="connsiteY4" fmla="*/ 3291858 h 3291858"/>
              <a:gd name="connsiteX5" fmla="*/ 3048000 w 5466080"/>
              <a:gd name="connsiteY5" fmla="*/ 1666258 h 3291858"/>
              <a:gd name="connsiteX6" fmla="*/ 3661426 w 5466080"/>
              <a:gd name="connsiteY6" fmla="*/ 1198898 h 3291858"/>
              <a:gd name="connsiteX7" fmla="*/ 3867911 w 5466080"/>
              <a:gd name="connsiteY7" fmla="*/ 1583006 h 3291858"/>
              <a:gd name="connsiteX8" fmla="*/ 4003040 w 5466080"/>
              <a:gd name="connsiteY8" fmla="*/ 1666258 h 3291858"/>
              <a:gd name="connsiteX9" fmla="*/ 5466080 w 5466080"/>
              <a:gd name="connsiteY9" fmla="*/ 1666258 h 3291858"/>
              <a:gd name="connsiteX0" fmla="*/ 0 w 5466080"/>
              <a:gd name="connsiteY0" fmla="*/ 1706893 h 3291853"/>
              <a:gd name="connsiteX1" fmla="*/ 1625600 w 5466080"/>
              <a:gd name="connsiteY1" fmla="*/ 1706893 h 3291853"/>
              <a:gd name="connsiteX2" fmla="*/ 2133600 w 5466080"/>
              <a:gd name="connsiteY2" fmla="*/ 1595133 h 3291853"/>
              <a:gd name="connsiteX3" fmla="*/ 2397760 w 5466080"/>
              <a:gd name="connsiteY3" fmla="*/ 13 h 3291853"/>
              <a:gd name="connsiteX4" fmla="*/ 2804160 w 5466080"/>
              <a:gd name="connsiteY4" fmla="*/ 3291853 h 3291853"/>
              <a:gd name="connsiteX5" fmla="*/ 3048000 w 5466080"/>
              <a:gd name="connsiteY5" fmla="*/ 1666253 h 3291853"/>
              <a:gd name="connsiteX6" fmla="*/ 3661426 w 5466080"/>
              <a:gd name="connsiteY6" fmla="*/ 1198893 h 3291853"/>
              <a:gd name="connsiteX7" fmla="*/ 3867911 w 5466080"/>
              <a:gd name="connsiteY7" fmla="*/ 1583001 h 3291853"/>
              <a:gd name="connsiteX8" fmla="*/ 4003040 w 5466080"/>
              <a:gd name="connsiteY8" fmla="*/ 1666253 h 3291853"/>
              <a:gd name="connsiteX9" fmla="*/ 5466080 w 5466080"/>
              <a:gd name="connsiteY9" fmla="*/ 1666253 h 3291853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786475 w 5466080"/>
              <a:gd name="connsiteY2" fmla="*/ 1425187 h 3291854"/>
              <a:gd name="connsiteX3" fmla="*/ 2133600 w 5466080"/>
              <a:gd name="connsiteY3" fmla="*/ 1595134 h 3291854"/>
              <a:gd name="connsiteX4" fmla="*/ 2397760 w 5466080"/>
              <a:gd name="connsiteY4" fmla="*/ 14 h 3291854"/>
              <a:gd name="connsiteX5" fmla="*/ 2804160 w 5466080"/>
              <a:gd name="connsiteY5" fmla="*/ 3291854 h 3291854"/>
              <a:gd name="connsiteX6" fmla="*/ 3048000 w 5466080"/>
              <a:gd name="connsiteY6" fmla="*/ 1666254 h 3291854"/>
              <a:gd name="connsiteX7" fmla="*/ 3661426 w 5466080"/>
              <a:gd name="connsiteY7" fmla="*/ 1198894 h 3291854"/>
              <a:gd name="connsiteX8" fmla="*/ 3867911 w 5466080"/>
              <a:gd name="connsiteY8" fmla="*/ 1583002 h 3291854"/>
              <a:gd name="connsiteX9" fmla="*/ 4003040 w 5466080"/>
              <a:gd name="connsiteY9" fmla="*/ 1666254 h 3291854"/>
              <a:gd name="connsiteX10" fmla="*/ 5466080 w 5466080"/>
              <a:gd name="connsiteY10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786475 w 5466080"/>
              <a:gd name="connsiteY2" fmla="*/ 1425187 h 3291854"/>
              <a:gd name="connsiteX3" fmla="*/ 2133600 w 5466080"/>
              <a:gd name="connsiteY3" fmla="*/ 1595134 h 3291854"/>
              <a:gd name="connsiteX4" fmla="*/ 2397760 w 5466080"/>
              <a:gd name="connsiteY4" fmla="*/ 14 h 3291854"/>
              <a:gd name="connsiteX5" fmla="*/ 2804160 w 5466080"/>
              <a:gd name="connsiteY5" fmla="*/ 3291854 h 3291854"/>
              <a:gd name="connsiteX6" fmla="*/ 3048000 w 5466080"/>
              <a:gd name="connsiteY6" fmla="*/ 1666254 h 3291854"/>
              <a:gd name="connsiteX7" fmla="*/ 3661426 w 5466080"/>
              <a:gd name="connsiteY7" fmla="*/ 1198894 h 3291854"/>
              <a:gd name="connsiteX8" fmla="*/ 3867911 w 5466080"/>
              <a:gd name="connsiteY8" fmla="*/ 1583002 h 3291854"/>
              <a:gd name="connsiteX9" fmla="*/ 4003040 w 5466080"/>
              <a:gd name="connsiteY9" fmla="*/ 1666254 h 3291854"/>
              <a:gd name="connsiteX10" fmla="*/ 5466080 w 5466080"/>
              <a:gd name="connsiteY10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786475 w 5466080"/>
              <a:gd name="connsiteY2" fmla="*/ 1425187 h 3291854"/>
              <a:gd name="connsiteX3" fmla="*/ 2133600 w 5466080"/>
              <a:gd name="connsiteY3" fmla="*/ 1595134 h 3291854"/>
              <a:gd name="connsiteX4" fmla="*/ 2397760 w 5466080"/>
              <a:gd name="connsiteY4" fmla="*/ 14 h 3291854"/>
              <a:gd name="connsiteX5" fmla="*/ 2804160 w 5466080"/>
              <a:gd name="connsiteY5" fmla="*/ 3291854 h 3291854"/>
              <a:gd name="connsiteX6" fmla="*/ 3048000 w 5466080"/>
              <a:gd name="connsiteY6" fmla="*/ 1666254 h 3291854"/>
              <a:gd name="connsiteX7" fmla="*/ 3364972 w 5466080"/>
              <a:gd name="connsiteY7" fmla="*/ 1936392 h 3291854"/>
              <a:gd name="connsiteX8" fmla="*/ 3661426 w 5466080"/>
              <a:gd name="connsiteY8" fmla="*/ 1198894 h 3291854"/>
              <a:gd name="connsiteX9" fmla="*/ 3867911 w 5466080"/>
              <a:gd name="connsiteY9" fmla="*/ 1583002 h 3291854"/>
              <a:gd name="connsiteX10" fmla="*/ 4003040 w 5466080"/>
              <a:gd name="connsiteY10" fmla="*/ 1666254 h 3291854"/>
              <a:gd name="connsiteX11" fmla="*/ 5466080 w 5466080"/>
              <a:gd name="connsiteY11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73154 w 5466080"/>
              <a:gd name="connsiteY2" fmla="*/ 1655617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7752501"/>
              <a:gd name="connsiteY0" fmla="*/ 1704474 h 3291854"/>
              <a:gd name="connsiteX1" fmla="*/ 3912021 w 7752501"/>
              <a:gd name="connsiteY1" fmla="*/ 1706894 h 3291854"/>
              <a:gd name="connsiteX2" fmla="*/ 3972907 w 7752501"/>
              <a:gd name="connsiteY2" fmla="*/ 1660458 h 3291854"/>
              <a:gd name="connsiteX3" fmla="*/ 4072896 w 7752501"/>
              <a:gd name="connsiteY3" fmla="*/ 1425187 h 3291854"/>
              <a:gd name="connsiteX4" fmla="*/ 4420021 w 7752501"/>
              <a:gd name="connsiteY4" fmla="*/ 1595134 h 3291854"/>
              <a:gd name="connsiteX5" fmla="*/ 4684181 w 7752501"/>
              <a:gd name="connsiteY5" fmla="*/ 14 h 3291854"/>
              <a:gd name="connsiteX6" fmla="*/ 5090581 w 7752501"/>
              <a:gd name="connsiteY6" fmla="*/ 3291854 h 3291854"/>
              <a:gd name="connsiteX7" fmla="*/ 5334421 w 7752501"/>
              <a:gd name="connsiteY7" fmla="*/ 1666254 h 3291854"/>
              <a:gd name="connsiteX8" fmla="*/ 5651393 w 7752501"/>
              <a:gd name="connsiteY8" fmla="*/ 1936392 h 3291854"/>
              <a:gd name="connsiteX9" fmla="*/ 5947847 w 7752501"/>
              <a:gd name="connsiteY9" fmla="*/ 1198894 h 3291854"/>
              <a:gd name="connsiteX10" fmla="*/ 6154332 w 7752501"/>
              <a:gd name="connsiteY10" fmla="*/ 1583002 h 3291854"/>
              <a:gd name="connsiteX11" fmla="*/ 6289461 w 7752501"/>
              <a:gd name="connsiteY11" fmla="*/ 1666254 h 3291854"/>
              <a:gd name="connsiteX12" fmla="*/ 7752501 w 7752501"/>
              <a:gd name="connsiteY12" fmla="*/ 1666254 h 3291854"/>
              <a:gd name="connsiteX0" fmla="*/ 0 w 7752501"/>
              <a:gd name="connsiteY0" fmla="*/ 1704474 h 3291854"/>
              <a:gd name="connsiteX1" fmla="*/ 3912021 w 7752501"/>
              <a:gd name="connsiteY1" fmla="*/ 1706894 h 3291854"/>
              <a:gd name="connsiteX2" fmla="*/ 3972907 w 7752501"/>
              <a:gd name="connsiteY2" fmla="*/ 1660458 h 3291854"/>
              <a:gd name="connsiteX3" fmla="*/ 4072896 w 7752501"/>
              <a:gd name="connsiteY3" fmla="*/ 1425187 h 3291854"/>
              <a:gd name="connsiteX4" fmla="*/ 4420021 w 7752501"/>
              <a:gd name="connsiteY4" fmla="*/ 1595134 h 3291854"/>
              <a:gd name="connsiteX5" fmla="*/ 4684181 w 7752501"/>
              <a:gd name="connsiteY5" fmla="*/ 14 h 3291854"/>
              <a:gd name="connsiteX6" fmla="*/ 5090581 w 7752501"/>
              <a:gd name="connsiteY6" fmla="*/ 3291854 h 3291854"/>
              <a:gd name="connsiteX7" fmla="*/ 5334421 w 7752501"/>
              <a:gd name="connsiteY7" fmla="*/ 1666254 h 3291854"/>
              <a:gd name="connsiteX8" fmla="*/ 5651393 w 7752501"/>
              <a:gd name="connsiteY8" fmla="*/ 1936392 h 3291854"/>
              <a:gd name="connsiteX9" fmla="*/ 5947847 w 7752501"/>
              <a:gd name="connsiteY9" fmla="*/ 1198894 h 3291854"/>
              <a:gd name="connsiteX10" fmla="*/ 6154332 w 7752501"/>
              <a:gd name="connsiteY10" fmla="*/ 1583002 h 3291854"/>
              <a:gd name="connsiteX11" fmla="*/ 6289461 w 7752501"/>
              <a:gd name="connsiteY11" fmla="*/ 1666254 h 3291854"/>
              <a:gd name="connsiteX12" fmla="*/ 7752501 w 7752501"/>
              <a:gd name="connsiteY12" fmla="*/ 1666254 h 3291854"/>
              <a:gd name="connsiteX0" fmla="*/ 0 w 7752501"/>
              <a:gd name="connsiteY0" fmla="*/ 1704474 h 3291854"/>
              <a:gd name="connsiteX1" fmla="*/ 1550500 w 7752501"/>
              <a:gd name="connsiteY1" fmla="*/ 1706208 h 3291854"/>
              <a:gd name="connsiteX2" fmla="*/ 3912021 w 7752501"/>
              <a:gd name="connsiteY2" fmla="*/ 1706894 h 3291854"/>
              <a:gd name="connsiteX3" fmla="*/ 3972907 w 7752501"/>
              <a:gd name="connsiteY3" fmla="*/ 1660458 h 3291854"/>
              <a:gd name="connsiteX4" fmla="*/ 4072896 w 7752501"/>
              <a:gd name="connsiteY4" fmla="*/ 1425187 h 3291854"/>
              <a:gd name="connsiteX5" fmla="*/ 4420021 w 7752501"/>
              <a:gd name="connsiteY5" fmla="*/ 1595134 h 3291854"/>
              <a:gd name="connsiteX6" fmla="*/ 4684181 w 7752501"/>
              <a:gd name="connsiteY6" fmla="*/ 14 h 3291854"/>
              <a:gd name="connsiteX7" fmla="*/ 5090581 w 7752501"/>
              <a:gd name="connsiteY7" fmla="*/ 3291854 h 3291854"/>
              <a:gd name="connsiteX8" fmla="*/ 5334421 w 7752501"/>
              <a:gd name="connsiteY8" fmla="*/ 1666254 h 3291854"/>
              <a:gd name="connsiteX9" fmla="*/ 5651393 w 7752501"/>
              <a:gd name="connsiteY9" fmla="*/ 1936392 h 3291854"/>
              <a:gd name="connsiteX10" fmla="*/ 5947847 w 7752501"/>
              <a:gd name="connsiteY10" fmla="*/ 1198894 h 3291854"/>
              <a:gd name="connsiteX11" fmla="*/ 6154332 w 7752501"/>
              <a:gd name="connsiteY11" fmla="*/ 1583002 h 3291854"/>
              <a:gd name="connsiteX12" fmla="*/ 6289461 w 7752501"/>
              <a:gd name="connsiteY12" fmla="*/ 1666254 h 3291854"/>
              <a:gd name="connsiteX13" fmla="*/ 7752501 w 7752501"/>
              <a:gd name="connsiteY13" fmla="*/ 1666254 h 3291854"/>
              <a:gd name="connsiteX0" fmla="*/ 0 w 7752501"/>
              <a:gd name="connsiteY0" fmla="*/ 1704474 h 3291854"/>
              <a:gd name="connsiteX1" fmla="*/ 195979 w 7752501"/>
              <a:gd name="connsiteY1" fmla="*/ 1961810 h 3291854"/>
              <a:gd name="connsiteX2" fmla="*/ 1550500 w 7752501"/>
              <a:gd name="connsiteY2" fmla="*/ 1706208 h 3291854"/>
              <a:gd name="connsiteX3" fmla="*/ 3912021 w 7752501"/>
              <a:gd name="connsiteY3" fmla="*/ 1706894 h 3291854"/>
              <a:gd name="connsiteX4" fmla="*/ 3972907 w 7752501"/>
              <a:gd name="connsiteY4" fmla="*/ 1660458 h 3291854"/>
              <a:gd name="connsiteX5" fmla="*/ 4072896 w 7752501"/>
              <a:gd name="connsiteY5" fmla="*/ 1425187 h 3291854"/>
              <a:gd name="connsiteX6" fmla="*/ 4420021 w 7752501"/>
              <a:gd name="connsiteY6" fmla="*/ 1595134 h 3291854"/>
              <a:gd name="connsiteX7" fmla="*/ 4684181 w 7752501"/>
              <a:gd name="connsiteY7" fmla="*/ 14 h 3291854"/>
              <a:gd name="connsiteX8" fmla="*/ 5090581 w 7752501"/>
              <a:gd name="connsiteY8" fmla="*/ 3291854 h 3291854"/>
              <a:gd name="connsiteX9" fmla="*/ 5334421 w 7752501"/>
              <a:gd name="connsiteY9" fmla="*/ 1666254 h 3291854"/>
              <a:gd name="connsiteX10" fmla="*/ 5651393 w 7752501"/>
              <a:gd name="connsiteY10" fmla="*/ 1936392 h 3291854"/>
              <a:gd name="connsiteX11" fmla="*/ 5947847 w 7752501"/>
              <a:gd name="connsiteY11" fmla="*/ 1198894 h 3291854"/>
              <a:gd name="connsiteX12" fmla="*/ 6154332 w 7752501"/>
              <a:gd name="connsiteY12" fmla="*/ 1583002 h 3291854"/>
              <a:gd name="connsiteX13" fmla="*/ 6289461 w 7752501"/>
              <a:gd name="connsiteY13" fmla="*/ 1666254 h 3291854"/>
              <a:gd name="connsiteX14" fmla="*/ 7752501 w 7752501"/>
              <a:gd name="connsiteY14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1550500 w 7752501"/>
              <a:gd name="connsiteY2" fmla="*/ 1706208 h 3291854"/>
              <a:gd name="connsiteX3" fmla="*/ 3912021 w 7752501"/>
              <a:gd name="connsiteY3" fmla="*/ 1706894 h 3291854"/>
              <a:gd name="connsiteX4" fmla="*/ 3972907 w 7752501"/>
              <a:gd name="connsiteY4" fmla="*/ 1660458 h 3291854"/>
              <a:gd name="connsiteX5" fmla="*/ 4072896 w 7752501"/>
              <a:gd name="connsiteY5" fmla="*/ 1425187 h 3291854"/>
              <a:gd name="connsiteX6" fmla="*/ 4420021 w 7752501"/>
              <a:gd name="connsiteY6" fmla="*/ 1595134 h 3291854"/>
              <a:gd name="connsiteX7" fmla="*/ 4684181 w 7752501"/>
              <a:gd name="connsiteY7" fmla="*/ 14 h 3291854"/>
              <a:gd name="connsiteX8" fmla="*/ 5090581 w 7752501"/>
              <a:gd name="connsiteY8" fmla="*/ 3291854 h 3291854"/>
              <a:gd name="connsiteX9" fmla="*/ 5334421 w 7752501"/>
              <a:gd name="connsiteY9" fmla="*/ 1666254 h 3291854"/>
              <a:gd name="connsiteX10" fmla="*/ 5651393 w 7752501"/>
              <a:gd name="connsiteY10" fmla="*/ 1936392 h 3291854"/>
              <a:gd name="connsiteX11" fmla="*/ 5947847 w 7752501"/>
              <a:gd name="connsiteY11" fmla="*/ 1198894 h 3291854"/>
              <a:gd name="connsiteX12" fmla="*/ 6154332 w 7752501"/>
              <a:gd name="connsiteY12" fmla="*/ 1583002 h 3291854"/>
              <a:gd name="connsiteX13" fmla="*/ 6289461 w 7752501"/>
              <a:gd name="connsiteY13" fmla="*/ 1666254 h 3291854"/>
              <a:gd name="connsiteX14" fmla="*/ 7752501 w 7752501"/>
              <a:gd name="connsiteY14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1550500 w 7752501"/>
              <a:gd name="connsiteY3" fmla="*/ 1706208 h 3291854"/>
              <a:gd name="connsiteX4" fmla="*/ 3912021 w 7752501"/>
              <a:gd name="connsiteY4" fmla="*/ 1706894 h 3291854"/>
              <a:gd name="connsiteX5" fmla="*/ 3972907 w 7752501"/>
              <a:gd name="connsiteY5" fmla="*/ 1660458 h 3291854"/>
              <a:gd name="connsiteX6" fmla="*/ 4072896 w 7752501"/>
              <a:gd name="connsiteY6" fmla="*/ 1425187 h 3291854"/>
              <a:gd name="connsiteX7" fmla="*/ 4420021 w 7752501"/>
              <a:gd name="connsiteY7" fmla="*/ 1595134 h 3291854"/>
              <a:gd name="connsiteX8" fmla="*/ 4684181 w 7752501"/>
              <a:gd name="connsiteY8" fmla="*/ 14 h 3291854"/>
              <a:gd name="connsiteX9" fmla="*/ 5090581 w 7752501"/>
              <a:gd name="connsiteY9" fmla="*/ 3291854 h 3291854"/>
              <a:gd name="connsiteX10" fmla="*/ 5334421 w 7752501"/>
              <a:gd name="connsiteY10" fmla="*/ 1666254 h 3291854"/>
              <a:gd name="connsiteX11" fmla="*/ 5651393 w 7752501"/>
              <a:gd name="connsiteY11" fmla="*/ 1936392 h 3291854"/>
              <a:gd name="connsiteX12" fmla="*/ 5947847 w 7752501"/>
              <a:gd name="connsiteY12" fmla="*/ 1198894 h 3291854"/>
              <a:gd name="connsiteX13" fmla="*/ 6154332 w 7752501"/>
              <a:gd name="connsiteY13" fmla="*/ 1583002 h 3291854"/>
              <a:gd name="connsiteX14" fmla="*/ 6289461 w 7752501"/>
              <a:gd name="connsiteY14" fmla="*/ 1666254 h 3291854"/>
              <a:gd name="connsiteX15" fmla="*/ 7752501 w 7752501"/>
              <a:gd name="connsiteY15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550500 w 7752501"/>
              <a:gd name="connsiteY4" fmla="*/ 1706208 h 3291854"/>
              <a:gd name="connsiteX5" fmla="*/ 3912021 w 7752501"/>
              <a:gd name="connsiteY5" fmla="*/ 1706894 h 3291854"/>
              <a:gd name="connsiteX6" fmla="*/ 3972907 w 7752501"/>
              <a:gd name="connsiteY6" fmla="*/ 1660458 h 3291854"/>
              <a:gd name="connsiteX7" fmla="*/ 4072896 w 7752501"/>
              <a:gd name="connsiteY7" fmla="*/ 1425187 h 3291854"/>
              <a:gd name="connsiteX8" fmla="*/ 4420021 w 7752501"/>
              <a:gd name="connsiteY8" fmla="*/ 1595134 h 3291854"/>
              <a:gd name="connsiteX9" fmla="*/ 4684181 w 7752501"/>
              <a:gd name="connsiteY9" fmla="*/ 14 h 3291854"/>
              <a:gd name="connsiteX10" fmla="*/ 5090581 w 7752501"/>
              <a:gd name="connsiteY10" fmla="*/ 3291854 h 3291854"/>
              <a:gd name="connsiteX11" fmla="*/ 5334421 w 7752501"/>
              <a:gd name="connsiteY11" fmla="*/ 1666254 h 3291854"/>
              <a:gd name="connsiteX12" fmla="*/ 5651393 w 7752501"/>
              <a:gd name="connsiteY12" fmla="*/ 1936392 h 3291854"/>
              <a:gd name="connsiteX13" fmla="*/ 5947847 w 7752501"/>
              <a:gd name="connsiteY13" fmla="*/ 1198894 h 3291854"/>
              <a:gd name="connsiteX14" fmla="*/ 6154332 w 7752501"/>
              <a:gd name="connsiteY14" fmla="*/ 1583002 h 3291854"/>
              <a:gd name="connsiteX15" fmla="*/ 6289461 w 7752501"/>
              <a:gd name="connsiteY15" fmla="*/ 1666254 h 3291854"/>
              <a:gd name="connsiteX16" fmla="*/ 7752501 w 7752501"/>
              <a:gd name="connsiteY16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550500 w 7752501"/>
              <a:gd name="connsiteY5" fmla="*/ 1706208 h 3291854"/>
              <a:gd name="connsiteX6" fmla="*/ 3912021 w 7752501"/>
              <a:gd name="connsiteY6" fmla="*/ 1706894 h 3291854"/>
              <a:gd name="connsiteX7" fmla="*/ 3972907 w 7752501"/>
              <a:gd name="connsiteY7" fmla="*/ 1660458 h 3291854"/>
              <a:gd name="connsiteX8" fmla="*/ 4072896 w 7752501"/>
              <a:gd name="connsiteY8" fmla="*/ 1425187 h 3291854"/>
              <a:gd name="connsiteX9" fmla="*/ 4420021 w 7752501"/>
              <a:gd name="connsiteY9" fmla="*/ 1595134 h 3291854"/>
              <a:gd name="connsiteX10" fmla="*/ 4684181 w 7752501"/>
              <a:gd name="connsiteY10" fmla="*/ 14 h 3291854"/>
              <a:gd name="connsiteX11" fmla="*/ 5090581 w 7752501"/>
              <a:gd name="connsiteY11" fmla="*/ 3291854 h 3291854"/>
              <a:gd name="connsiteX12" fmla="*/ 5334421 w 7752501"/>
              <a:gd name="connsiteY12" fmla="*/ 1666254 h 3291854"/>
              <a:gd name="connsiteX13" fmla="*/ 5651393 w 7752501"/>
              <a:gd name="connsiteY13" fmla="*/ 1936392 h 3291854"/>
              <a:gd name="connsiteX14" fmla="*/ 5947847 w 7752501"/>
              <a:gd name="connsiteY14" fmla="*/ 1198894 h 3291854"/>
              <a:gd name="connsiteX15" fmla="*/ 6154332 w 7752501"/>
              <a:gd name="connsiteY15" fmla="*/ 1583002 h 3291854"/>
              <a:gd name="connsiteX16" fmla="*/ 6289461 w 7752501"/>
              <a:gd name="connsiteY16" fmla="*/ 1666254 h 3291854"/>
              <a:gd name="connsiteX17" fmla="*/ 7752501 w 7752501"/>
              <a:gd name="connsiteY17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94614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70638 w 7752501"/>
              <a:gd name="connsiteY1" fmla="*/ 1853373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81303 w 7752501"/>
              <a:gd name="connsiteY1" fmla="*/ 1551298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81303 w 7752501"/>
              <a:gd name="connsiteY1" fmla="*/ 1551298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27976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27976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27976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78658 w 7752501"/>
              <a:gd name="connsiteY1" fmla="*/ 1613262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99989 w 7752501"/>
              <a:gd name="connsiteY1" fmla="*/ 1682972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86657 w 7752501"/>
              <a:gd name="connsiteY1" fmla="*/ 1709597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29997 w 7752501"/>
              <a:gd name="connsiteY1" fmla="*/ 1699915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29997 w 7752501"/>
              <a:gd name="connsiteY1" fmla="*/ 1707176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207871 w 8732396"/>
              <a:gd name="connsiteY2" fmla="*/ 1520316 h 3291854"/>
              <a:gd name="connsiteX3" fmla="*/ 1474509 w 8732396"/>
              <a:gd name="connsiteY3" fmla="*/ 1721699 h 3291854"/>
              <a:gd name="connsiteX4" fmla="*/ 1762478 w 8732396"/>
              <a:gd name="connsiteY4" fmla="*/ 2682142 h 3291854"/>
              <a:gd name="connsiteX5" fmla="*/ 2039781 w 8732396"/>
              <a:gd name="connsiteY5" fmla="*/ 838711 h 3291854"/>
              <a:gd name="connsiteX6" fmla="*/ 2295754 w 8732396"/>
              <a:gd name="connsiteY6" fmla="*/ 1977301 h 3291854"/>
              <a:gd name="connsiteX7" fmla="*/ 2530395 w 8732396"/>
              <a:gd name="connsiteY7" fmla="*/ 1706208 h 3291854"/>
              <a:gd name="connsiteX8" fmla="*/ 4891916 w 8732396"/>
              <a:gd name="connsiteY8" fmla="*/ 1706894 h 3291854"/>
              <a:gd name="connsiteX9" fmla="*/ 4952802 w 8732396"/>
              <a:gd name="connsiteY9" fmla="*/ 1660458 h 3291854"/>
              <a:gd name="connsiteX10" fmla="*/ 5052791 w 8732396"/>
              <a:gd name="connsiteY10" fmla="*/ 1425187 h 3291854"/>
              <a:gd name="connsiteX11" fmla="*/ 5399916 w 8732396"/>
              <a:gd name="connsiteY11" fmla="*/ 1595134 h 3291854"/>
              <a:gd name="connsiteX12" fmla="*/ 5664076 w 8732396"/>
              <a:gd name="connsiteY12" fmla="*/ 14 h 3291854"/>
              <a:gd name="connsiteX13" fmla="*/ 6070476 w 8732396"/>
              <a:gd name="connsiteY13" fmla="*/ 3291854 h 3291854"/>
              <a:gd name="connsiteX14" fmla="*/ 6314316 w 8732396"/>
              <a:gd name="connsiteY14" fmla="*/ 1666254 h 3291854"/>
              <a:gd name="connsiteX15" fmla="*/ 6631288 w 8732396"/>
              <a:gd name="connsiteY15" fmla="*/ 1936392 h 3291854"/>
              <a:gd name="connsiteX16" fmla="*/ 6927742 w 8732396"/>
              <a:gd name="connsiteY16" fmla="*/ 1198894 h 3291854"/>
              <a:gd name="connsiteX17" fmla="*/ 7134227 w 8732396"/>
              <a:gd name="connsiteY17" fmla="*/ 1583002 h 3291854"/>
              <a:gd name="connsiteX18" fmla="*/ 7269356 w 8732396"/>
              <a:gd name="connsiteY18" fmla="*/ 1666254 h 3291854"/>
              <a:gd name="connsiteX19" fmla="*/ 8732396 w 8732396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207871 w 8732396"/>
              <a:gd name="connsiteY2" fmla="*/ 1520316 h 3291854"/>
              <a:gd name="connsiteX3" fmla="*/ 1474509 w 8732396"/>
              <a:gd name="connsiteY3" fmla="*/ 1721699 h 3291854"/>
              <a:gd name="connsiteX4" fmla="*/ 1762478 w 8732396"/>
              <a:gd name="connsiteY4" fmla="*/ 2682142 h 3291854"/>
              <a:gd name="connsiteX5" fmla="*/ 2039781 w 8732396"/>
              <a:gd name="connsiteY5" fmla="*/ 838711 h 3291854"/>
              <a:gd name="connsiteX6" fmla="*/ 2295754 w 8732396"/>
              <a:gd name="connsiteY6" fmla="*/ 1977301 h 3291854"/>
              <a:gd name="connsiteX7" fmla="*/ 2530395 w 8732396"/>
              <a:gd name="connsiteY7" fmla="*/ 1706208 h 3291854"/>
              <a:gd name="connsiteX8" fmla="*/ 4891916 w 8732396"/>
              <a:gd name="connsiteY8" fmla="*/ 1706894 h 3291854"/>
              <a:gd name="connsiteX9" fmla="*/ 4952802 w 8732396"/>
              <a:gd name="connsiteY9" fmla="*/ 1660458 h 3291854"/>
              <a:gd name="connsiteX10" fmla="*/ 5052791 w 8732396"/>
              <a:gd name="connsiteY10" fmla="*/ 1425187 h 3291854"/>
              <a:gd name="connsiteX11" fmla="*/ 5399916 w 8732396"/>
              <a:gd name="connsiteY11" fmla="*/ 1595134 h 3291854"/>
              <a:gd name="connsiteX12" fmla="*/ 5664076 w 8732396"/>
              <a:gd name="connsiteY12" fmla="*/ 14 h 3291854"/>
              <a:gd name="connsiteX13" fmla="*/ 6070476 w 8732396"/>
              <a:gd name="connsiteY13" fmla="*/ 3291854 h 3291854"/>
              <a:gd name="connsiteX14" fmla="*/ 6314316 w 8732396"/>
              <a:gd name="connsiteY14" fmla="*/ 1666254 h 3291854"/>
              <a:gd name="connsiteX15" fmla="*/ 6631288 w 8732396"/>
              <a:gd name="connsiteY15" fmla="*/ 1936392 h 3291854"/>
              <a:gd name="connsiteX16" fmla="*/ 6927742 w 8732396"/>
              <a:gd name="connsiteY16" fmla="*/ 1198894 h 3291854"/>
              <a:gd name="connsiteX17" fmla="*/ 7134227 w 8732396"/>
              <a:gd name="connsiteY17" fmla="*/ 1583002 h 3291854"/>
              <a:gd name="connsiteX18" fmla="*/ 7269356 w 8732396"/>
              <a:gd name="connsiteY18" fmla="*/ 1666254 h 3291854"/>
              <a:gd name="connsiteX19" fmla="*/ 8732396 w 8732396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3119779 w 8732396"/>
              <a:gd name="connsiteY9" fmla="*/ 1704011 h 3291854"/>
              <a:gd name="connsiteX10" fmla="*/ 4891916 w 8732396"/>
              <a:gd name="connsiteY10" fmla="*/ 1706894 h 3291854"/>
              <a:gd name="connsiteX11" fmla="*/ 4952802 w 8732396"/>
              <a:gd name="connsiteY11" fmla="*/ 1660458 h 3291854"/>
              <a:gd name="connsiteX12" fmla="*/ 5052791 w 8732396"/>
              <a:gd name="connsiteY12" fmla="*/ 1425187 h 3291854"/>
              <a:gd name="connsiteX13" fmla="*/ 5399916 w 8732396"/>
              <a:gd name="connsiteY13" fmla="*/ 1595134 h 3291854"/>
              <a:gd name="connsiteX14" fmla="*/ 5664076 w 8732396"/>
              <a:gd name="connsiteY14" fmla="*/ 14 h 3291854"/>
              <a:gd name="connsiteX15" fmla="*/ 6070476 w 8732396"/>
              <a:gd name="connsiteY15" fmla="*/ 3291854 h 3291854"/>
              <a:gd name="connsiteX16" fmla="*/ 6314316 w 8732396"/>
              <a:gd name="connsiteY16" fmla="*/ 1666254 h 3291854"/>
              <a:gd name="connsiteX17" fmla="*/ 6631288 w 8732396"/>
              <a:gd name="connsiteY17" fmla="*/ 1936392 h 3291854"/>
              <a:gd name="connsiteX18" fmla="*/ 6927742 w 8732396"/>
              <a:gd name="connsiteY18" fmla="*/ 1198894 h 3291854"/>
              <a:gd name="connsiteX19" fmla="*/ 7134227 w 8732396"/>
              <a:gd name="connsiteY19" fmla="*/ 1583002 h 3291854"/>
              <a:gd name="connsiteX20" fmla="*/ 7269356 w 8732396"/>
              <a:gd name="connsiteY20" fmla="*/ 1666254 h 3291854"/>
              <a:gd name="connsiteX21" fmla="*/ 8732396 w 8732396"/>
              <a:gd name="connsiteY21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3119779 w 8732396"/>
              <a:gd name="connsiteY8" fmla="*/ 1704011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3119779 w 8732396"/>
              <a:gd name="connsiteY7" fmla="*/ 1704011 h 3291854"/>
              <a:gd name="connsiteX8" fmla="*/ 4891916 w 8732396"/>
              <a:gd name="connsiteY8" fmla="*/ 1706894 h 3291854"/>
              <a:gd name="connsiteX9" fmla="*/ 4952802 w 8732396"/>
              <a:gd name="connsiteY9" fmla="*/ 1660458 h 3291854"/>
              <a:gd name="connsiteX10" fmla="*/ 5052791 w 8732396"/>
              <a:gd name="connsiteY10" fmla="*/ 1425187 h 3291854"/>
              <a:gd name="connsiteX11" fmla="*/ 5399916 w 8732396"/>
              <a:gd name="connsiteY11" fmla="*/ 1595134 h 3291854"/>
              <a:gd name="connsiteX12" fmla="*/ 5664076 w 8732396"/>
              <a:gd name="connsiteY12" fmla="*/ 14 h 3291854"/>
              <a:gd name="connsiteX13" fmla="*/ 6070476 w 8732396"/>
              <a:gd name="connsiteY13" fmla="*/ 3291854 h 3291854"/>
              <a:gd name="connsiteX14" fmla="*/ 6314316 w 8732396"/>
              <a:gd name="connsiteY14" fmla="*/ 1666254 h 3291854"/>
              <a:gd name="connsiteX15" fmla="*/ 6631288 w 8732396"/>
              <a:gd name="connsiteY15" fmla="*/ 1936392 h 3291854"/>
              <a:gd name="connsiteX16" fmla="*/ 6927742 w 8732396"/>
              <a:gd name="connsiteY16" fmla="*/ 1198894 h 3291854"/>
              <a:gd name="connsiteX17" fmla="*/ 7134227 w 8732396"/>
              <a:gd name="connsiteY17" fmla="*/ 1583002 h 3291854"/>
              <a:gd name="connsiteX18" fmla="*/ 7269356 w 8732396"/>
              <a:gd name="connsiteY18" fmla="*/ 1666254 h 3291854"/>
              <a:gd name="connsiteX19" fmla="*/ 8732396 w 8732396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3119779 w 8732396"/>
              <a:gd name="connsiteY6" fmla="*/ 1704011 h 3291854"/>
              <a:gd name="connsiteX7" fmla="*/ 4891916 w 8732396"/>
              <a:gd name="connsiteY7" fmla="*/ 1706894 h 3291854"/>
              <a:gd name="connsiteX8" fmla="*/ 4952802 w 8732396"/>
              <a:gd name="connsiteY8" fmla="*/ 1660458 h 3291854"/>
              <a:gd name="connsiteX9" fmla="*/ 5052791 w 8732396"/>
              <a:gd name="connsiteY9" fmla="*/ 1425187 h 3291854"/>
              <a:gd name="connsiteX10" fmla="*/ 5399916 w 8732396"/>
              <a:gd name="connsiteY10" fmla="*/ 1595134 h 3291854"/>
              <a:gd name="connsiteX11" fmla="*/ 5664076 w 8732396"/>
              <a:gd name="connsiteY11" fmla="*/ 14 h 3291854"/>
              <a:gd name="connsiteX12" fmla="*/ 6070476 w 8732396"/>
              <a:gd name="connsiteY12" fmla="*/ 3291854 h 3291854"/>
              <a:gd name="connsiteX13" fmla="*/ 6314316 w 8732396"/>
              <a:gd name="connsiteY13" fmla="*/ 1666254 h 3291854"/>
              <a:gd name="connsiteX14" fmla="*/ 6631288 w 8732396"/>
              <a:gd name="connsiteY14" fmla="*/ 1936392 h 3291854"/>
              <a:gd name="connsiteX15" fmla="*/ 6927742 w 8732396"/>
              <a:gd name="connsiteY15" fmla="*/ 1198894 h 3291854"/>
              <a:gd name="connsiteX16" fmla="*/ 7134227 w 8732396"/>
              <a:gd name="connsiteY16" fmla="*/ 1583002 h 3291854"/>
              <a:gd name="connsiteX17" fmla="*/ 7269356 w 8732396"/>
              <a:gd name="connsiteY17" fmla="*/ 1666254 h 3291854"/>
              <a:gd name="connsiteX18" fmla="*/ 8732396 w 8732396"/>
              <a:gd name="connsiteY18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3119779 w 8732396"/>
              <a:gd name="connsiteY5" fmla="*/ 1704011 h 3291854"/>
              <a:gd name="connsiteX6" fmla="*/ 4891916 w 8732396"/>
              <a:gd name="connsiteY6" fmla="*/ 1706894 h 3291854"/>
              <a:gd name="connsiteX7" fmla="*/ 4952802 w 8732396"/>
              <a:gd name="connsiteY7" fmla="*/ 1660458 h 3291854"/>
              <a:gd name="connsiteX8" fmla="*/ 5052791 w 8732396"/>
              <a:gd name="connsiteY8" fmla="*/ 1425187 h 3291854"/>
              <a:gd name="connsiteX9" fmla="*/ 5399916 w 8732396"/>
              <a:gd name="connsiteY9" fmla="*/ 1595134 h 3291854"/>
              <a:gd name="connsiteX10" fmla="*/ 5664076 w 8732396"/>
              <a:gd name="connsiteY10" fmla="*/ 14 h 3291854"/>
              <a:gd name="connsiteX11" fmla="*/ 6070476 w 8732396"/>
              <a:gd name="connsiteY11" fmla="*/ 3291854 h 3291854"/>
              <a:gd name="connsiteX12" fmla="*/ 6314316 w 8732396"/>
              <a:gd name="connsiteY12" fmla="*/ 1666254 h 3291854"/>
              <a:gd name="connsiteX13" fmla="*/ 6631288 w 8732396"/>
              <a:gd name="connsiteY13" fmla="*/ 1936392 h 3291854"/>
              <a:gd name="connsiteX14" fmla="*/ 6927742 w 8732396"/>
              <a:gd name="connsiteY14" fmla="*/ 1198894 h 3291854"/>
              <a:gd name="connsiteX15" fmla="*/ 7134227 w 8732396"/>
              <a:gd name="connsiteY15" fmla="*/ 1583002 h 3291854"/>
              <a:gd name="connsiteX16" fmla="*/ 7269356 w 8732396"/>
              <a:gd name="connsiteY16" fmla="*/ 1666254 h 3291854"/>
              <a:gd name="connsiteX17" fmla="*/ 8732396 w 8732396"/>
              <a:gd name="connsiteY17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3119779 w 8732396"/>
              <a:gd name="connsiteY4" fmla="*/ 1704011 h 3291854"/>
              <a:gd name="connsiteX5" fmla="*/ 4891916 w 8732396"/>
              <a:gd name="connsiteY5" fmla="*/ 1706894 h 3291854"/>
              <a:gd name="connsiteX6" fmla="*/ 4952802 w 8732396"/>
              <a:gd name="connsiteY6" fmla="*/ 1660458 h 3291854"/>
              <a:gd name="connsiteX7" fmla="*/ 5052791 w 8732396"/>
              <a:gd name="connsiteY7" fmla="*/ 1425187 h 3291854"/>
              <a:gd name="connsiteX8" fmla="*/ 5399916 w 8732396"/>
              <a:gd name="connsiteY8" fmla="*/ 1595134 h 3291854"/>
              <a:gd name="connsiteX9" fmla="*/ 5664076 w 8732396"/>
              <a:gd name="connsiteY9" fmla="*/ 14 h 3291854"/>
              <a:gd name="connsiteX10" fmla="*/ 6070476 w 8732396"/>
              <a:gd name="connsiteY10" fmla="*/ 3291854 h 3291854"/>
              <a:gd name="connsiteX11" fmla="*/ 6314316 w 8732396"/>
              <a:gd name="connsiteY11" fmla="*/ 1666254 h 3291854"/>
              <a:gd name="connsiteX12" fmla="*/ 6631288 w 8732396"/>
              <a:gd name="connsiteY12" fmla="*/ 1936392 h 3291854"/>
              <a:gd name="connsiteX13" fmla="*/ 6927742 w 8732396"/>
              <a:gd name="connsiteY13" fmla="*/ 1198894 h 3291854"/>
              <a:gd name="connsiteX14" fmla="*/ 7134227 w 8732396"/>
              <a:gd name="connsiteY14" fmla="*/ 1583002 h 3291854"/>
              <a:gd name="connsiteX15" fmla="*/ 7269356 w 8732396"/>
              <a:gd name="connsiteY15" fmla="*/ 1666254 h 3291854"/>
              <a:gd name="connsiteX16" fmla="*/ 8732396 w 8732396"/>
              <a:gd name="connsiteY16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3119779 w 8732396"/>
              <a:gd name="connsiteY3" fmla="*/ 1704011 h 3291854"/>
              <a:gd name="connsiteX4" fmla="*/ 4891916 w 8732396"/>
              <a:gd name="connsiteY4" fmla="*/ 1706894 h 3291854"/>
              <a:gd name="connsiteX5" fmla="*/ 4952802 w 8732396"/>
              <a:gd name="connsiteY5" fmla="*/ 1660458 h 3291854"/>
              <a:gd name="connsiteX6" fmla="*/ 5052791 w 8732396"/>
              <a:gd name="connsiteY6" fmla="*/ 1425187 h 3291854"/>
              <a:gd name="connsiteX7" fmla="*/ 5399916 w 8732396"/>
              <a:gd name="connsiteY7" fmla="*/ 1595134 h 3291854"/>
              <a:gd name="connsiteX8" fmla="*/ 5664076 w 8732396"/>
              <a:gd name="connsiteY8" fmla="*/ 14 h 3291854"/>
              <a:gd name="connsiteX9" fmla="*/ 6070476 w 8732396"/>
              <a:gd name="connsiteY9" fmla="*/ 3291854 h 3291854"/>
              <a:gd name="connsiteX10" fmla="*/ 6314316 w 8732396"/>
              <a:gd name="connsiteY10" fmla="*/ 1666254 h 3291854"/>
              <a:gd name="connsiteX11" fmla="*/ 6631288 w 8732396"/>
              <a:gd name="connsiteY11" fmla="*/ 1936392 h 3291854"/>
              <a:gd name="connsiteX12" fmla="*/ 6927742 w 8732396"/>
              <a:gd name="connsiteY12" fmla="*/ 1198894 h 3291854"/>
              <a:gd name="connsiteX13" fmla="*/ 7134227 w 8732396"/>
              <a:gd name="connsiteY13" fmla="*/ 1583002 h 3291854"/>
              <a:gd name="connsiteX14" fmla="*/ 7269356 w 8732396"/>
              <a:gd name="connsiteY14" fmla="*/ 1666254 h 3291854"/>
              <a:gd name="connsiteX15" fmla="*/ 8732396 w 8732396"/>
              <a:gd name="connsiteY15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3119779 w 8732396"/>
              <a:gd name="connsiteY2" fmla="*/ 1704011 h 3291854"/>
              <a:gd name="connsiteX3" fmla="*/ 4891916 w 8732396"/>
              <a:gd name="connsiteY3" fmla="*/ 1706894 h 3291854"/>
              <a:gd name="connsiteX4" fmla="*/ 4952802 w 8732396"/>
              <a:gd name="connsiteY4" fmla="*/ 1660458 h 3291854"/>
              <a:gd name="connsiteX5" fmla="*/ 5052791 w 8732396"/>
              <a:gd name="connsiteY5" fmla="*/ 1425187 h 3291854"/>
              <a:gd name="connsiteX6" fmla="*/ 5399916 w 8732396"/>
              <a:gd name="connsiteY6" fmla="*/ 1595134 h 3291854"/>
              <a:gd name="connsiteX7" fmla="*/ 5664076 w 8732396"/>
              <a:gd name="connsiteY7" fmla="*/ 14 h 3291854"/>
              <a:gd name="connsiteX8" fmla="*/ 6070476 w 8732396"/>
              <a:gd name="connsiteY8" fmla="*/ 3291854 h 3291854"/>
              <a:gd name="connsiteX9" fmla="*/ 6314316 w 8732396"/>
              <a:gd name="connsiteY9" fmla="*/ 1666254 h 3291854"/>
              <a:gd name="connsiteX10" fmla="*/ 6631288 w 8732396"/>
              <a:gd name="connsiteY10" fmla="*/ 1936392 h 3291854"/>
              <a:gd name="connsiteX11" fmla="*/ 6927742 w 8732396"/>
              <a:gd name="connsiteY11" fmla="*/ 1198894 h 3291854"/>
              <a:gd name="connsiteX12" fmla="*/ 7134227 w 8732396"/>
              <a:gd name="connsiteY12" fmla="*/ 1583002 h 3291854"/>
              <a:gd name="connsiteX13" fmla="*/ 7269356 w 8732396"/>
              <a:gd name="connsiteY13" fmla="*/ 1666254 h 3291854"/>
              <a:gd name="connsiteX14" fmla="*/ 8732396 w 8732396"/>
              <a:gd name="connsiteY14" fmla="*/ 1666254 h 3291854"/>
              <a:gd name="connsiteX0" fmla="*/ 0 w 8732396"/>
              <a:gd name="connsiteY0" fmla="*/ 1706894 h 3291854"/>
              <a:gd name="connsiteX1" fmla="*/ 3119779 w 8732396"/>
              <a:gd name="connsiteY1" fmla="*/ 1704011 h 3291854"/>
              <a:gd name="connsiteX2" fmla="*/ 4891916 w 8732396"/>
              <a:gd name="connsiteY2" fmla="*/ 1706894 h 3291854"/>
              <a:gd name="connsiteX3" fmla="*/ 4952802 w 8732396"/>
              <a:gd name="connsiteY3" fmla="*/ 1660458 h 3291854"/>
              <a:gd name="connsiteX4" fmla="*/ 5052791 w 8732396"/>
              <a:gd name="connsiteY4" fmla="*/ 1425187 h 3291854"/>
              <a:gd name="connsiteX5" fmla="*/ 5399916 w 8732396"/>
              <a:gd name="connsiteY5" fmla="*/ 1595134 h 3291854"/>
              <a:gd name="connsiteX6" fmla="*/ 5664076 w 8732396"/>
              <a:gd name="connsiteY6" fmla="*/ 14 h 3291854"/>
              <a:gd name="connsiteX7" fmla="*/ 6070476 w 8732396"/>
              <a:gd name="connsiteY7" fmla="*/ 3291854 h 3291854"/>
              <a:gd name="connsiteX8" fmla="*/ 6314316 w 8732396"/>
              <a:gd name="connsiteY8" fmla="*/ 1666254 h 3291854"/>
              <a:gd name="connsiteX9" fmla="*/ 6631288 w 8732396"/>
              <a:gd name="connsiteY9" fmla="*/ 1936392 h 3291854"/>
              <a:gd name="connsiteX10" fmla="*/ 6927742 w 8732396"/>
              <a:gd name="connsiteY10" fmla="*/ 1198894 h 3291854"/>
              <a:gd name="connsiteX11" fmla="*/ 7134227 w 8732396"/>
              <a:gd name="connsiteY11" fmla="*/ 1583002 h 3291854"/>
              <a:gd name="connsiteX12" fmla="*/ 7269356 w 8732396"/>
              <a:gd name="connsiteY12" fmla="*/ 1666254 h 3291854"/>
              <a:gd name="connsiteX13" fmla="*/ 8732396 w 8732396"/>
              <a:gd name="connsiteY13" fmla="*/ 1666254 h 3291854"/>
              <a:gd name="connsiteX0" fmla="*/ 0 w 5612617"/>
              <a:gd name="connsiteY0" fmla="*/ 1704011 h 3291854"/>
              <a:gd name="connsiteX1" fmla="*/ 1772137 w 5612617"/>
              <a:gd name="connsiteY1" fmla="*/ 1706894 h 3291854"/>
              <a:gd name="connsiteX2" fmla="*/ 1833023 w 5612617"/>
              <a:gd name="connsiteY2" fmla="*/ 1660458 h 3291854"/>
              <a:gd name="connsiteX3" fmla="*/ 1933012 w 5612617"/>
              <a:gd name="connsiteY3" fmla="*/ 1425187 h 3291854"/>
              <a:gd name="connsiteX4" fmla="*/ 2280137 w 5612617"/>
              <a:gd name="connsiteY4" fmla="*/ 1595134 h 3291854"/>
              <a:gd name="connsiteX5" fmla="*/ 2544297 w 5612617"/>
              <a:gd name="connsiteY5" fmla="*/ 14 h 3291854"/>
              <a:gd name="connsiteX6" fmla="*/ 2950697 w 5612617"/>
              <a:gd name="connsiteY6" fmla="*/ 3291854 h 3291854"/>
              <a:gd name="connsiteX7" fmla="*/ 3194537 w 5612617"/>
              <a:gd name="connsiteY7" fmla="*/ 1666254 h 3291854"/>
              <a:gd name="connsiteX8" fmla="*/ 3511509 w 5612617"/>
              <a:gd name="connsiteY8" fmla="*/ 1936392 h 3291854"/>
              <a:gd name="connsiteX9" fmla="*/ 3807963 w 5612617"/>
              <a:gd name="connsiteY9" fmla="*/ 1198894 h 3291854"/>
              <a:gd name="connsiteX10" fmla="*/ 4014448 w 5612617"/>
              <a:gd name="connsiteY10" fmla="*/ 1583002 h 3291854"/>
              <a:gd name="connsiteX11" fmla="*/ 4149577 w 5612617"/>
              <a:gd name="connsiteY11" fmla="*/ 1666254 h 3291854"/>
              <a:gd name="connsiteX12" fmla="*/ 5612617 w 5612617"/>
              <a:gd name="connsiteY12" fmla="*/ 1666254 h 3291854"/>
              <a:gd name="connsiteX0" fmla="*/ 0 w 7254678"/>
              <a:gd name="connsiteY0" fmla="*/ 1704011 h 3291854"/>
              <a:gd name="connsiteX1" fmla="*/ 1772137 w 7254678"/>
              <a:gd name="connsiteY1" fmla="*/ 1706894 h 3291854"/>
              <a:gd name="connsiteX2" fmla="*/ 1833023 w 7254678"/>
              <a:gd name="connsiteY2" fmla="*/ 1660458 h 3291854"/>
              <a:gd name="connsiteX3" fmla="*/ 1933012 w 7254678"/>
              <a:gd name="connsiteY3" fmla="*/ 1425187 h 3291854"/>
              <a:gd name="connsiteX4" fmla="*/ 2280137 w 7254678"/>
              <a:gd name="connsiteY4" fmla="*/ 1595134 h 3291854"/>
              <a:gd name="connsiteX5" fmla="*/ 2544297 w 7254678"/>
              <a:gd name="connsiteY5" fmla="*/ 14 h 3291854"/>
              <a:gd name="connsiteX6" fmla="*/ 2950697 w 7254678"/>
              <a:gd name="connsiteY6" fmla="*/ 3291854 h 3291854"/>
              <a:gd name="connsiteX7" fmla="*/ 3194537 w 7254678"/>
              <a:gd name="connsiteY7" fmla="*/ 1666254 h 3291854"/>
              <a:gd name="connsiteX8" fmla="*/ 3511509 w 7254678"/>
              <a:gd name="connsiteY8" fmla="*/ 1936392 h 3291854"/>
              <a:gd name="connsiteX9" fmla="*/ 3807963 w 7254678"/>
              <a:gd name="connsiteY9" fmla="*/ 1198894 h 3291854"/>
              <a:gd name="connsiteX10" fmla="*/ 4014448 w 7254678"/>
              <a:gd name="connsiteY10" fmla="*/ 1583002 h 3291854"/>
              <a:gd name="connsiteX11" fmla="*/ 4149577 w 7254678"/>
              <a:gd name="connsiteY11" fmla="*/ 1666254 h 3291854"/>
              <a:gd name="connsiteX12" fmla="*/ 7254678 w 7254678"/>
              <a:gd name="connsiteY12" fmla="*/ 1666254 h 3291854"/>
              <a:gd name="connsiteX0" fmla="*/ 0 w 12436591"/>
              <a:gd name="connsiteY0" fmla="*/ 1704011 h 3291854"/>
              <a:gd name="connsiteX1" fmla="*/ 6954050 w 12436591"/>
              <a:gd name="connsiteY1" fmla="*/ 1706894 h 3291854"/>
              <a:gd name="connsiteX2" fmla="*/ 7014936 w 12436591"/>
              <a:gd name="connsiteY2" fmla="*/ 1660458 h 3291854"/>
              <a:gd name="connsiteX3" fmla="*/ 7114925 w 12436591"/>
              <a:gd name="connsiteY3" fmla="*/ 1425187 h 3291854"/>
              <a:gd name="connsiteX4" fmla="*/ 7462050 w 12436591"/>
              <a:gd name="connsiteY4" fmla="*/ 1595134 h 3291854"/>
              <a:gd name="connsiteX5" fmla="*/ 7726210 w 12436591"/>
              <a:gd name="connsiteY5" fmla="*/ 14 h 3291854"/>
              <a:gd name="connsiteX6" fmla="*/ 8132610 w 12436591"/>
              <a:gd name="connsiteY6" fmla="*/ 3291854 h 3291854"/>
              <a:gd name="connsiteX7" fmla="*/ 8376450 w 12436591"/>
              <a:gd name="connsiteY7" fmla="*/ 1666254 h 3291854"/>
              <a:gd name="connsiteX8" fmla="*/ 8693422 w 12436591"/>
              <a:gd name="connsiteY8" fmla="*/ 1936392 h 3291854"/>
              <a:gd name="connsiteX9" fmla="*/ 8989876 w 12436591"/>
              <a:gd name="connsiteY9" fmla="*/ 1198894 h 3291854"/>
              <a:gd name="connsiteX10" fmla="*/ 9196361 w 12436591"/>
              <a:gd name="connsiteY10" fmla="*/ 1583002 h 3291854"/>
              <a:gd name="connsiteX11" fmla="*/ 9331490 w 12436591"/>
              <a:gd name="connsiteY11" fmla="*/ 1666254 h 3291854"/>
              <a:gd name="connsiteX12" fmla="*/ 12436591 w 12436591"/>
              <a:gd name="connsiteY12" fmla="*/ 1666254 h 3291854"/>
              <a:gd name="connsiteX0" fmla="*/ 0 w 21863817"/>
              <a:gd name="connsiteY0" fmla="*/ 1729165 h 3291854"/>
              <a:gd name="connsiteX1" fmla="*/ 16381276 w 21863817"/>
              <a:gd name="connsiteY1" fmla="*/ 1706894 h 3291854"/>
              <a:gd name="connsiteX2" fmla="*/ 16442162 w 21863817"/>
              <a:gd name="connsiteY2" fmla="*/ 1660458 h 3291854"/>
              <a:gd name="connsiteX3" fmla="*/ 16542151 w 21863817"/>
              <a:gd name="connsiteY3" fmla="*/ 1425187 h 3291854"/>
              <a:gd name="connsiteX4" fmla="*/ 16889276 w 21863817"/>
              <a:gd name="connsiteY4" fmla="*/ 1595134 h 3291854"/>
              <a:gd name="connsiteX5" fmla="*/ 17153436 w 21863817"/>
              <a:gd name="connsiteY5" fmla="*/ 14 h 3291854"/>
              <a:gd name="connsiteX6" fmla="*/ 17559836 w 21863817"/>
              <a:gd name="connsiteY6" fmla="*/ 3291854 h 3291854"/>
              <a:gd name="connsiteX7" fmla="*/ 17803676 w 21863817"/>
              <a:gd name="connsiteY7" fmla="*/ 1666254 h 3291854"/>
              <a:gd name="connsiteX8" fmla="*/ 18120648 w 21863817"/>
              <a:gd name="connsiteY8" fmla="*/ 1936392 h 3291854"/>
              <a:gd name="connsiteX9" fmla="*/ 18417102 w 21863817"/>
              <a:gd name="connsiteY9" fmla="*/ 1198894 h 3291854"/>
              <a:gd name="connsiteX10" fmla="*/ 18623587 w 21863817"/>
              <a:gd name="connsiteY10" fmla="*/ 1583002 h 3291854"/>
              <a:gd name="connsiteX11" fmla="*/ 18758716 w 21863817"/>
              <a:gd name="connsiteY11" fmla="*/ 1666254 h 3291854"/>
              <a:gd name="connsiteX12" fmla="*/ 21863817 w 21863817"/>
              <a:gd name="connsiteY12" fmla="*/ 1666254 h 329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863817" h="3291854">
                <a:moveTo>
                  <a:pt x="0" y="1729165"/>
                </a:moveTo>
                <a:lnTo>
                  <a:pt x="16381276" y="1706894"/>
                </a:lnTo>
                <a:cubicBezTo>
                  <a:pt x="16420161" y="1703189"/>
                  <a:pt x="16428683" y="1685625"/>
                  <a:pt x="16442162" y="1660458"/>
                </a:cubicBezTo>
                <a:cubicBezTo>
                  <a:pt x="16455641" y="1635291"/>
                  <a:pt x="16465410" y="1435268"/>
                  <a:pt x="16542151" y="1425187"/>
                </a:cubicBezTo>
                <a:cubicBezTo>
                  <a:pt x="16618892" y="1415107"/>
                  <a:pt x="16787395" y="1832663"/>
                  <a:pt x="16889276" y="1595134"/>
                </a:cubicBezTo>
                <a:cubicBezTo>
                  <a:pt x="16991157" y="1357605"/>
                  <a:pt x="17028634" y="-5150"/>
                  <a:pt x="17153436" y="14"/>
                </a:cubicBezTo>
                <a:cubicBezTo>
                  <a:pt x="17278238" y="5178"/>
                  <a:pt x="17446559" y="3291535"/>
                  <a:pt x="17559836" y="3291854"/>
                </a:cubicBezTo>
                <a:cubicBezTo>
                  <a:pt x="17673113" y="3292173"/>
                  <a:pt x="17710207" y="1892164"/>
                  <a:pt x="17803676" y="1666254"/>
                </a:cubicBezTo>
                <a:cubicBezTo>
                  <a:pt x="17897145" y="1440344"/>
                  <a:pt x="18018410" y="2014285"/>
                  <a:pt x="18120648" y="1936392"/>
                </a:cubicBezTo>
                <a:cubicBezTo>
                  <a:pt x="18222886" y="1858499"/>
                  <a:pt x="18333279" y="1257792"/>
                  <a:pt x="18417102" y="1198894"/>
                </a:cubicBezTo>
                <a:cubicBezTo>
                  <a:pt x="18500925" y="1139996"/>
                  <a:pt x="18590856" y="1536575"/>
                  <a:pt x="18623587" y="1583002"/>
                </a:cubicBezTo>
                <a:cubicBezTo>
                  <a:pt x="18656318" y="1629429"/>
                  <a:pt x="18692447" y="1661255"/>
                  <a:pt x="18758716" y="1666254"/>
                </a:cubicBezTo>
                <a:lnTo>
                  <a:pt x="21863817" y="1666254"/>
                </a:lnTo>
              </a:path>
            </a:pathLst>
          </a:cu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1" name="Oval 40"/>
          <p:cNvSpPr/>
          <p:nvPr userDrawn="1"/>
        </p:nvSpPr>
        <p:spPr>
          <a:xfrm>
            <a:off x="-138883" y="6084478"/>
            <a:ext cx="121706" cy="121706"/>
          </a:xfrm>
          <a:prstGeom prst="ellipse">
            <a:avLst/>
          </a:prstGeom>
          <a:solidFill>
            <a:srgbClr val="C00000"/>
          </a:solidFill>
          <a:ln w="38100" cap="rnd">
            <a:solidFill>
              <a:srgbClr val="C000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 userDrawn="1"/>
        </p:nvPicPr>
        <p:blipFill rotWithShape="1">
          <a:blip r:embed="rId5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9999"/>
          <a:stretch/>
        </p:blipFill>
        <p:spPr>
          <a:xfrm>
            <a:off x="-17177" y="958227"/>
            <a:ext cx="3272669" cy="562588"/>
          </a:xfrm>
          <a:prstGeom prst="rect">
            <a:avLst/>
          </a:prstGeom>
        </p:spPr>
      </p:pic>
      <p:sp>
        <p:nvSpPr>
          <p:cNvPr id="43" name="TextBox 42"/>
          <p:cNvSpPr txBox="1"/>
          <p:nvPr userDrawn="1"/>
        </p:nvSpPr>
        <p:spPr>
          <a:xfrm>
            <a:off x="3281820" y="4869088"/>
            <a:ext cx="9050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white"/>
                </a:solidFill>
              </a:rPr>
              <a:t>PIBS</a:t>
            </a:r>
            <a:r>
              <a:rPr lang="en-US" sz="2800" baseline="30000" dirty="0">
                <a:solidFill>
                  <a:prstClr val="white"/>
                </a:solidFill>
              </a:rPr>
              <a:t>TM </a:t>
            </a:r>
            <a:r>
              <a:rPr lang="en-US" sz="2800" dirty="0" smtClean="0">
                <a:solidFill>
                  <a:schemeClr val="bg1"/>
                </a:solidFill>
              </a:rPr>
              <a:t>Approach Note: Johnson &amp; Johnson Regulatory Affairs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 userDrawn="1"/>
        </p:nvPicPr>
        <p:blipFill rotWithShape="1">
          <a:blip r:embed="rId5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9999"/>
          <a:stretch/>
        </p:blipFill>
        <p:spPr>
          <a:xfrm>
            <a:off x="-4" y="1520815"/>
            <a:ext cx="3272669" cy="562588"/>
          </a:xfrm>
          <a:prstGeom prst="rect">
            <a:avLst/>
          </a:prstGeom>
        </p:spPr>
      </p:pic>
      <p:sp>
        <p:nvSpPr>
          <p:cNvPr id="45" name="TextBox 44"/>
          <p:cNvSpPr txBox="1"/>
          <p:nvPr userDrawn="1"/>
        </p:nvSpPr>
        <p:spPr>
          <a:xfrm>
            <a:off x="9969144" y="5651630"/>
            <a:ext cx="227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white"/>
                </a:solidFill>
              </a:rPr>
              <a:t>V 1.0 | Jan</a:t>
            </a:r>
            <a:r>
              <a:rPr lang="en-US" sz="2400" baseline="0" dirty="0" smtClean="0">
                <a:solidFill>
                  <a:prstClr val="white"/>
                </a:solidFill>
              </a:rPr>
              <a:t>, 2016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43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5 0.00024 L 0.75781 -0.00069 L 0.76263 -0.00879 L 0.77708 -0.00185 L 0.78073 -0.00509 L 0.79232 -0.04282 L 0.81055 0.03866 L 0.82357 -0.00324 L 0.83646 0.00533 L 0.85117 -0.01458 L 0.86302 -0.00254 L 0.87565 -0.00208 L 1.00846 -0.00185 " pathEditMode="relative" rAng="0" ptsTypes="AAAAAAAAAAAAA">
                                      <p:cBhvr>
                                        <p:cTn id="6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260" y="-2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9" grpId="0" animBg="1"/>
      <p:bldP spid="41" grpId="0" animBg="1"/>
      <p:bldP spid="43" grpId="0"/>
      <p:bldP spid="45" grpId="0" build="allAtOnce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Visual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3"/>
          <a:stretch/>
        </p:blipFill>
        <p:spPr>
          <a:xfrm>
            <a:off x="-8467" y="266701"/>
            <a:ext cx="12192000" cy="5379992"/>
          </a:xfrm>
          <a:prstGeom prst="rect">
            <a:avLst/>
          </a:prstGeom>
        </p:spPr>
      </p:pic>
      <p:sp>
        <p:nvSpPr>
          <p:cNvPr id="111" name="Rectangle 4"/>
          <p:cNvSpPr/>
          <p:nvPr userDrawn="1"/>
        </p:nvSpPr>
        <p:spPr>
          <a:xfrm>
            <a:off x="309637" y="3671220"/>
            <a:ext cx="11882363" cy="3186793"/>
          </a:xfrm>
          <a:custGeom>
            <a:avLst/>
            <a:gdLst>
              <a:gd name="connsiteX0" fmla="*/ 0 w 9144000"/>
              <a:gd name="connsiteY0" fmla="*/ 0 h 1415143"/>
              <a:gd name="connsiteX1" fmla="*/ 9144000 w 9144000"/>
              <a:gd name="connsiteY1" fmla="*/ 0 h 1415143"/>
              <a:gd name="connsiteX2" fmla="*/ 9144000 w 9144000"/>
              <a:gd name="connsiteY2" fmla="*/ 1415143 h 1415143"/>
              <a:gd name="connsiteX3" fmla="*/ 0 w 9144000"/>
              <a:gd name="connsiteY3" fmla="*/ 1415143 h 1415143"/>
              <a:gd name="connsiteX4" fmla="*/ 0 w 9144000"/>
              <a:gd name="connsiteY4" fmla="*/ 0 h 1415143"/>
              <a:gd name="connsiteX0" fmla="*/ 0 w 9150350"/>
              <a:gd name="connsiteY0" fmla="*/ 0 h 3186793"/>
              <a:gd name="connsiteX1" fmla="*/ 9150350 w 9150350"/>
              <a:gd name="connsiteY1" fmla="*/ 1771650 h 3186793"/>
              <a:gd name="connsiteX2" fmla="*/ 9150350 w 9150350"/>
              <a:gd name="connsiteY2" fmla="*/ 3186793 h 3186793"/>
              <a:gd name="connsiteX3" fmla="*/ 6350 w 9150350"/>
              <a:gd name="connsiteY3" fmla="*/ 3186793 h 3186793"/>
              <a:gd name="connsiteX4" fmla="*/ 0 w 9150350"/>
              <a:gd name="connsiteY4" fmla="*/ 0 h 3186793"/>
              <a:gd name="connsiteX0" fmla="*/ 0 w 9150350"/>
              <a:gd name="connsiteY0" fmla="*/ 0 h 3186793"/>
              <a:gd name="connsiteX1" fmla="*/ 9150350 w 9150350"/>
              <a:gd name="connsiteY1" fmla="*/ 1771650 h 3186793"/>
              <a:gd name="connsiteX2" fmla="*/ 9150350 w 9150350"/>
              <a:gd name="connsiteY2" fmla="*/ 3186793 h 3186793"/>
              <a:gd name="connsiteX3" fmla="*/ 6350 w 9150350"/>
              <a:gd name="connsiteY3" fmla="*/ 3186793 h 3186793"/>
              <a:gd name="connsiteX4" fmla="*/ 0 w 9150350"/>
              <a:gd name="connsiteY4" fmla="*/ 0 h 318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0350" h="3186793">
                <a:moveTo>
                  <a:pt x="0" y="0"/>
                </a:moveTo>
                <a:cubicBezTo>
                  <a:pt x="713317" y="2782207"/>
                  <a:pt x="6100233" y="1181100"/>
                  <a:pt x="9150350" y="1771650"/>
                </a:cubicBezTo>
                <a:lnTo>
                  <a:pt x="9150350" y="3186793"/>
                </a:lnTo>
                <a:lnTo>
                  <a:pt x="6350" y="3186793"/>
                </a:lnTo>
                <a:cubicBezTo>
                  <a:pt x="4233" y="2124529"/>
                  <a:pt x="2117" y="1062264"/>
                  <a:pt x="0" y="0"/>
                </a:cubicBezTo>
                <a:close/>
              </a:path>
            </a:pathLst>
          </a:custGeom>
          <a:solidFill>
            <a:srgbClr val="F4ECD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-8467" y="3671220"/>
            <a:ext cx="12200467" cy="3186793"/>
          </a:xfrm>
          <a:custGeom>
            <a:avLst/>
            <a:gdLst>
              <a:gd name="connsiteX0" fmla="*/ 0 w 9144000"/>
              <a:gd name="connsiteY0" fmla="*/ 0 h 1415143"/>
              <a:gd name="connsiteX1" fmla="*/ 9144000 w 9144000"/>
              <a:gd name="connsiteY1" fmla="*/ 0 h 1415143"/>
              <a:gd name="connsiteX2" fmla="*/ 9144000 w 9144000"/>
              <a:gd name="connsiteY2" fmla="*/ 1415143 h 1415143"/>
              <a:gd name="connsiteX3" fmla="*/ 0 w 9144000"/>
              <a:gd name="connsiteY3" fmla="*/ 1415143 h 1415143"/>
              <a:gd name="connsiteX4" fmla="*/ 0 w 9144000"/>
              <a:gd name="connsiteY4" fmla="*/ 0 h 1415143"/>
              <a:gd name="connsiteX0" fmla="*/ 0 w 9150350"/>
              <a:gd name="connsiteY0" fmla="*/ 0 h 3186793"/>
              <a:gd name="connsiteX1" fmla="*/ 9150350 w 9150350"/>
              <a:gd name="connsiteY1" fmla="*/ 1771650 h 3186793"/>
              <a:gd name="connsiteX2" fmla="*/ 9150350 w 9150350"/>
              <a:gd name="connsiteY2" fmla="*/ 3186793 h 3186793"/>
              <a:gd name="connsiteX3" fmla="*/ 6350 w 9150350"/>
              <a:gd name="connsiteY3" fmla="*/ 3186793 h 3186793"/>
              <a:gd name="connsiteX4" fmla="*/ 0 w 9150350"/>
              <a:gd name="connsiteY4" fmla="*/ 0 h 3186793"/>
              <a:gd name="connsiteX0" fmla="*/ 0 w 9150350"/>
              <a:gd name="connsiteY0" fmla="*/ 0 h 3186793"/>
              <a:gd name="connsiteX1" fmla="*/ 9150350 w 9150350"/>
              <a:gd name="connsiteY1" fmla="*/ 1771650 h 3186793"/>
              <a:gd name="connsiteX2" fmla="*/ 9150350 w 9150350"/>
              <a:gd name="connsiteY2" fmla="*/ 3186793 h 3186793"/>
              <a:gd name="connsiteX3" fmla="*/ 6350 w 9150350"/>
              <a:gd name="connsiteY3" fmla="*/ 3186793 h 3186793"/>
              <a:gd name="connsiteX4" fmla="*/ 0 w 9150350"/>
              <a:gd name="connsiteY4" fmla="*/ 0 h 318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0350" h="3186793">
                <a:moveTo>
                  <a:pt x="0" y="0"/>
                </a:moveTo>
                <a:cubicBezTo>
                  <a:pt x="713317" y="2782207"/>
                  <a:pt x="6100233" y="1181100"/>
                  <a:pt x="9150350" y="1771650"/>
                </a:cubicBezTo>
                <a:lnTo>
                  <a:pt x="9150350" y="3186793"/>
                </a:lnTo>
                <a:lnTo>
                  <a:pt x="6350" y="3186793"/>
                </a:lnTo>
                <a:cubicBezTo>
                  <a:pt x="4233" y="2124529"/>
                  <a:pt x="2117" y="106226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3" name="Picture 1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8919332" y="6295414"/>
            <a:ext cx="3272669" cy="562588"/>
          </a:xfrm>
          <a:prstGeom prst="rect">
            <a:avLst/>
          </a:prstGeom>
        </p:spPr>
      </p:pic>
      <p:sp>
        <p:nvSpPr>
          <p:cNvPr id="114" name="TextBox 113"/>
          <p:cNvSpPr txBox="1"/>
          <p:nvPr userDrawn="1"/>
        </p:nvSpPr>
        <p:spPr>
          <a:xfrm>
            <a:off x="7490642" y="6459594"/>
            <a:ext cx="234551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5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75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750" dirty="0" smtClean="0">
                <a:solidFill>
                  <a:prstClr val="white"/>
                </a:solidFill>
                <a:latin typeface="+mj-lt"/>
              </a:rPr>
              <a:t>2016 Tata Consultancy Services Limited</a:t>
            </a:r>
            <a:endParaRPr lang="en-US" sz="75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0" y="5962100"/>
            <a:ext cx="7936992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381517"/>
            <a:ext cx="82296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5407" y="6449401"/>
            <a:ext cx="2016609" cy="37861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0" y="-6387"/>
            <a:ext cx="12192000" cy="787741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" lastClr="FFFFFF"/>
              </a:solidFill>
              <a:latin typeface="+mj-lt"/>
            </a:endParaRPr>
          </a:p>
        </p:txBody>
      </p:sp>
      <p:sp>
        <p:nvSpPr>
          <p:cNvPr id="115" name="Freeform 9"/>
          <p:cNvSpPr>
            <a:spLocks noEditPoints="1"/>
          </p:cNvSpPr>
          <p:nvPr userDrawn="1"/>
        </p:nvSpPr>
        <p:spPr bwMode="auto">
          <a:xfrm>
            <a:off x="11167096" y="166859"/>
            <a:ext cx="647277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17" name="Freeform 6"/>
          <p:cNvSpPr>
            <a:spLocks noEditPoints="1"/>
          </p:cNvSpPr>
          <p:nvPr userDrawn="1"/>
        </p:nvSpPr>
        <p:spPr bwMode="auto">
          <a:xfrm>
            <a:off x="557441" y="231878"/>
            <a:ext cx="1099979" cy="348381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u="sng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8" name="Straight Connector 117"/>
          <p:cNvCxnSpPr/>
          <p:nvPr userDrawn="1"/>
        </p:nvCxnSpPr>
        <p:spPr>
          <a:xfrm>
            <a:off x="1776641" y="142070"/>
            <a:ext cx="0" cy="47434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192" y="166859"/>
            <a:ext cx="919402" cy="44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5747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95715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parator Slide 4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D6492A">
                  <a:shade val="30000"/>
                  <a:satMod val="115000"/>
                </a:srgbClr>
              </a:gs>
              <a:gs pos="50000">
                <a:srgbClr val="D6492A">
                  <a:shade val="67500"/>
                  <a:satMod val="115000"/>
                </a:srgbClr>
              </a:gs>
              <a:gs pos="100000">
                <a:srgbClr val="D6492A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8919336" y="6295414"/>
            <a:ext cx="3272669" cy="562588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4" y="2702817"/>
            <a:ext cx="8229600" cy="75360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12971" y="5715001"/>
            <a:ext cx="12204971" cy="118872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40800" y="5137599"/>
            <a:ext cx="3272669" cy="1125173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08005" y="243841"/>
            <a:ext cx="11293667" cy="424339"/>
            <a:chOff x="381003" y="257175"/>
            <a:chExt cx="8470250" cy="424339"/>
          </a:xfrm>
        </p:grpSpPr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365795" y="257175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Calibri" panose="020F0502020204030204" pitchFamily="34" charset="0"/>
              </a:endParaRPr>
            </a:p>
          </p:txBody>
        </p:sp>
        <p:grpSp>
          <p:nvGrpSpPr>
            <p:cNvPr id="19" name="Group 15"/>
            <p:cNvGrpSpPr/>
            <p:nvPr/>
          </p:nvGrpSpPr>
          <p:grpSpPr>
            <a:xfrm>
              <a:off x="381003" y="333375"/>
              <a:ext cx="2227429" cy="112270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9" name="Freeform 28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876208" y="523806"/>
              <a:ext cx="1171828" cy="12378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629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/>
          <p:cNvSpPr>
            <a:spLocks noEditPoints="1"/>
          </p:cNvSpPr>
          <p:nvPr userDrawn="1"/>
        </p:nvSpPr>
        <p:spPr bwMode="auto">
          <a:xfrm>
            <a:off x="427208" y="161069"/>
            <a:ext cx="1466639" cy="464508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u="sng" dirty="0">
              <a:latin typeface="Myriad Pro"/>
            </a:endParaRPr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2035453" y="75302"/>
            <a:ext cx="0" cy="63607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9"/>
          <p:cNvSpPr>
            <a:spLocks noEditPoints="1"/>
          </p:cNvSpPr>
          <p:nvPr userDrawn="1"/>
        </p:nvSpPr>
        <p:spPr bwMode="auto">
          <a:xfrm>
            <a:off x="11154396" y="170039"/>
            <a:ext cx="647277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latin typeface="+mj-lt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97" y="166586"/>
            <a:ext cx="1956843" cy="44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1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9044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84800" y="6551618"/>
            <a:ext cx="3651240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99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886200"/>
            <a:ext cx="10363200" cy="622300"/>
          </a:xfrm>
        </p:spPr>
        <p:txBody>
          <a:bodyPr anchor="t">
            <a:noAutofit/>
          </a:bodyPr>
          <a:lstStyle>
            <a:lvl1pPr algn="ctr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800"/>
            <a:ext cx="103632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84800" y="6551618"/>
            <a:ext cx="3651240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580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896" y="1187536"/>
            <a:ext cx="5386917" cy="712787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896" y="1916112"/>
            <a:ext cx="5386917" cy="3951288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230" y="1187536"/>
            <a:ext cx="5389033" cy="712787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8230" y="1916112"/>
            <a:ext cx="5389033" cy="3951288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84800" y="6551618"/>
            <a:ext cx="3651240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57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898" y="1125624"/>
            <a:ext cx="4011084" cy="787399"/>
          </a:xfrm>
        </p:spPr>
        <p:txBody>
          <a:bodyPr anchor="b">
            <a:noAutofit/>
          </a:bodyPr>
          <a:lstStyle>
            <a:lvl1pPr algn="l">
              <a:defRPr sz="165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437" y="1125540"/>
            <a:ext cx="6815667" cy="5199063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898" y="1951044"/>
            <a:ext cx="4011084" cy="4373563"/>
          </a:xfrm>
        </p:spPr>
        <p:txBody>
          <a:bodyPr>
            <a:noAutofit/>
          </a:bodyPr>
          <a:lstStyle>
            <a:lvl1pPr marL="0" indent="0">
              <a:buNone/>
              <a:defRPr sz="16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84800" y="6551618"/>
            <a:ext cx="3651240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95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76801"/>
            <a:ext cx="7315200" cy="566738"/>
          </a:xfrm>
        </p:spPr>
        <p:txBody>
          <a:bodyPr anchor="b">
            <a:noAutofit/>
          </a:bodyPr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43029"/>
            <a:ext cx="7315200" cy="366077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3539"/>
            <a:ext cx="7315200" cy="804862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84800" y="6551618"/>
            <a:ext cx="3651240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98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4405" y="1190625"/>
            <a:ext cx="11161184" cy="1323975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84800" y="6551618"/>
            <a:ext cx="3651240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311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347" y="60740"/>
            <a:ext cx="11348852" cy="6426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347" y="924964"/>
            <a:ext cx="1134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30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+mj-lt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-17567"/>
            <a:ext cx="12192000" cy="805362"/>
          </a:xfrm>
          <a:prstGeom prst="rect">
            <a:avLst/>
          </a:prstGeom>
          <a:gradFill flip="none" rotWithShape="1">
            <a:gsLst>
              <a:gs pos="0">
                <a:srgbClr val="D6492A">
                  <a:shade val="30000"/>
                  <a:satMod val="115000"/>
                </a:srgbClr>
              </a:gs>
              <a:gs pos="50000">
                <a:srgbClr val="D6492A">
                  <a:shade val="67500"/>
                  <a:satMod val="115000"/>
                </a:srgbClr>
              </a:gs>
              <a:gs pos="100000">
                <a:srgbClr val="D6492A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9" name="Freeform 6"/>
          <p:cNvSpPr>
            <a:spLocks noEditPoints="1"/>
          </p:cNvSpPr>
          <p:nvPr userDrawn="1"/>
        </p:nvSpPr>
        <p:spPr bwMode="auto">
          <a:xfrm>
            <a:off x="9487961" y="6419362"/>
            <a:ext cx="1099979" cy="348381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u="sng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707160" y="6362212"/>
            <a:ext cx="0" cy="474345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357" y="6387325"/>
            <a:ext cx="778002" cy="380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71"/>
          <p:cNvSpPr txBox="1">
            <a:spLocks noChangeArrowheads="1"/>
          </p:cNvSpPr>
          <p:nvPr userDrawn="1"/>
        </p:nvSpPr>
        <p:spPr bwMode="auto">
          <a:xfrm>
            <a:off x="5766358" y="6473952"/>
            <a:ext cx="88476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>
              <a:defRPr/>
            </a:pPr>
            <a:fld id="{13B55AB4-0D57-4FBE-946B-A81E4A9D2A4C}" type="slidenum">
              <a:rPr lang="en-US" b="1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pPr algn="ctr">
                <a:defRPr/>
              </a:pPr>
              <a:t>‹#›</a:t>
            </a:fld>
            <a:r>
              <a:rPr lang="en-US" b="1" dirty="0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 </a:t>
            </a:r>
            <a:endParaRPr lang="en-US" b="1" dirty="0">
              <a:solidFill>
                <a:prstClr val="white">
                  <a:lumMod val="50000"/>
                </a:prst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82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70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701" r:id="rId12"/>
    <p:sldLayoutId id="2147483706" r:id="rId13"/>
    <p:sldLayoutId id="2147483737" r:id="rId14"/>
    <p:sldLayoutId id="2147483781" r:id="rId15"/>
    <p:sldLayoutId id="2147483772" r:id="rId16"/>
    <p:sldLayoutId id="2147483782" r:id="rId17"/>
    <p:sldLayoutId id="2147483783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350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2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56"/>
            <a:ext cx="12192000" cy="787741"/>
          </a:xfrm>
          <a:prstGeom prst="rect">
            <a:avLst/>
          </a:prstGeom>
          <a:solidFill>
            <a:srgbClr val="BB2819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347" y="60740"/>
            <a:ext cx="11348852" cy="6426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347" y="924954"/>
            <a:ext cx="1134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10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66370" y="6473952"/>
            <a:ext cx="88476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>
              <a:defRPr/>
            </a:pPr>
            <a:r>
              <a:rPr lang="en-US" b="1" dirty="0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1 </a:t>
            </a:r>
            <a:endParaRPr lang="en-US" b="1" dirty="0">
              <a:solidFill>
                <a:prstClr val="white">
                  <a:lumMod val="50000"/>
                </a:prstClr>
              </a:solidFill>
              <a:cs typeface="Arial" pitchFamily="34" charset="0"/>
            </a:endParaRPr>
          </a:p>
        </p:txBody>
      </p:sp>
      <p:sp>
        <p:nvSpPr>
          <p:cNvPr id="8" name="Freeform 13"/>
          <p:cNvSpPr>
            <a:spLocks noEditPoints="1"/>
          </p:cNvSpPr>
          <p:nvPr userDrawn="1"/>
        </p:nvSpPr>
        <p:spPr bwMode="auto">
          <a:xfrm flipH="1">
            <a:off x="1" y="6317014"/>
            <a:ext cx="2929467" cy="546100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Freeform 6"/>
          <p:cNvSpPr>
            <a:spLocks noEditPoints="1"/>
          </p:cNvSpPr>
          <p:nvPr userDrawn="1"/>
        </p:nvSpPr>
        <p:spPr bwMode="auto">
          <a:xfrm>
            <a:off x="9487961" y="6365574"/>
            <a:ext cx="1099979" cy="348381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u="sng" dirty="0">
              <a:solidFill>
                <a:srgbClr val="000000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0707160" y="6308424"/>
            <a:ext cx="0" cy="474345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357" y="6333537"/>
            <a:ext cx="778002" cy="380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71"/>
          <p:cNvSpPr txBox="1">
            <a:spLocks noChangeArrowheads="1"/>
          </p:cNvSpPr>
          <p:nvPr userDrawn="1"/>
        </p:nvSpPr>
        <p:spPr bwMode="auto">
          <a:xfrm>
            <a:off x="11608906" y="6437845"/>
            <a:ext cx="59951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725" tIns="60862" rIns="121725" bIns="60862"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42A5C6B5-4FDF-4E96-98C6-F71BC0E44B5C}" type="slidenum">
              <a:rPr lang="en-US" sz="1100" smtClean="0">
                <a:solidFill>
                  <a:srgbClr val="7F7F7F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600" dirty="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718781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56"/>
            <a:ext cx="12192000" cy="787741"/>
          </a:xfrm>
          <a:prstGeom prst="rect">
            <a:avLst/>
          </a:prstGeom>
          <a:solidFill>
            <a:srgbClr val="BB2819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347" y="60740"/>
            <a:ext cx="11348852" cy="6426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347" y="924953"/>
            <a:ext cx="1134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10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66358" y="6473952"/>
            <a:ext cx="88476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>
              <a:defRPr/>
            </a:pPr>
            <a:fld id="{13B55AB4-0D57-4FBE-946B-A81E4A9D2A4C}" type="slidenum">
              <a:rPr lang="en-US" b="1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pPr algn="ctr">
                <a:defRPr/>
              </a:pPr>
              <a:t>‹#›</a:t>
            </a:fld>
            <a:r>
              <a:rPr lang="en-US" b="1" dirty="0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 </a:t>
            </a:r>
            <a:endParaRPr lang="en-US" b="1" dirty="0">
              <a:solidFill>
                <a:prstClr val="white">
                  <a:lumMod val="50000"/>
                </a:prstClr>
              </a:solidFill>
              <a:cs typeface="Arial" pitchFamily="34" charset="0"/>
            </a:endParaRPr>
          </a:p>
        </p:txBody>
      </p:sp>
      <p:sp>
        <p:nvSpPr>
          <p:cNvPr id="8" name="Freeform 13"/>
          <p:cNvSpPr>
            <a:spLocks noEditPoints="1"/>
          </p:cNvSpPr>
          <p:nvPr userDrawn="1"/>
        </p:nvSpPr>
        <p:spPr bwMode="auto">
          <a:xfrm flipH="1">
            <a:off x="1" y="6317014"/>
            <a:ext cx="2929467" cy="546100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Freeform 6"/>
          <p:cNvSpPr>
            <a:spLocks noEditPoints="1"/>
          </p:cNvSpPr>
          <p:nvPr userDrawn="1"/>
        </p:nvSpPr>
        <p:spPr bwMode="auto">
          <a:xfrm>
            <a:off x="9487961" y="6365556"/>
            <a:ext cx="1099979" cy="348381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u="sng" dirty="0">
              <a:solidFill>
                <a:srgbClr val="000000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0707160" y="6308406"/>
            <a:ext cx="0" cy="474345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413" y="6487011"/>
            <a:ext cx="1041767" cy="13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44360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0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3305004" y="5336336"/>
            <a:ext cx="8887023" cy="1184403"/>
          </a:xfrm>
          <a:prstGeom prst="rect">
            <a:avLst/>
          </a:prstGeom>
          <a:solidFill>
            <a:srgbClr val="C00000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latin typeface="+mj-lt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0" y="5873461"/>
            <a:ext cx="12192000" cy="503386"/>
          </a:xfrm>
          <a:custGeom>
            <a:avLst/>
            <a:gdLst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964730 w 5466080"/>
              <a:gd name="connsiteY7" fmla="*/ 1558783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661426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661426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98 h 3291858"/>
              <a:gd name="connsiteX1" fmla="*/ 1625600 w 5466080"/>
              <a:gd name="connsiteY1" fmla="*/ 1706898 h 3291858"/>
              <a:gd name="connsiteX2" fmla="*/ 2133600 w 5466080"/>
              <a:gd name="connsiteY2" fmla="*/ 1595138 h 3291858"/>
              <a:gd name="connsiteX3" fmla="*/ 2397760 w 5466080"/>
              <a:gd name="connsiteY3" fmla="*/ 18 h 3291858"/>
              <a:gd name="connsiteX4" fmla="*/ 2804160 w 5466080"/>
              <a:gd name="connsiteY4" fmla="*/ 3291858 h 3291858"/>
              <a:gd name="connsiteX5" fmla="*/ 3048000 w 5466080"/>
              <a:gd name="connsiteY5" fmla="*/ 1666258 h 3291858"/>
              <a:gd name="connsiteX6" fmla="*/ 3661426 w 5466080"/>
              <a:gd name="connsiteY6" fmla="*/ 1198898 h 3291858"/>
              <a:gd name="connsiteX7" fmla="*/ 3867911 w 5466080"/>
              <a:gd name="connsiteY7" fmla="*/ 1583006 h 3291858"/>
              <a:gd name="connsiteX8" fmla="*/ 4003040 w 5466080"/>
              <a:gd name="connsiteY8" fmla="*/ 1666258 h 3291858"/>
              <a:gd name="connsiteX9" fmla="*/ 5466080 w 5466080"/>
              <a:gd name="connsiteY9" fmla="*/ 1666258 h 3291858"/>
              <a:gd name="connsiteX0" fmla="*/ 0 w 5466080"/>
              <a:gd name="connsiteY0" fmla="*/ 1706898 h 3291858"/>
              <a:gd name="connsiteX1" fmla="*/ 1625600 w 5466080"/>
              <a:gd name="connsiteY1" fmla="*/ 1706898 h 3291858"/>
              <a:gd name="connsiteX2" fmla="*/ 2133600 w 5466080"/>
              <a:gd name="connsiteY2" fmla="*/ 1595138 h 3291858"/>
              <a:gd name="connsiteX3" fmla="*/ 2397760 w 5466080"/>
              <a:gd name="connsiteY3" fmla="*/ 18 h 3291858"/>
              <a:gd name="connsiteX4" fmla="*/ 2804160 w 5466080"/>
              <a:gd name="connsiteY4" fmla="*/ 3291858 h 3291858"/>
              <a:gd name="connsiteX5" fmla="*/ 3048000 w 5466080"/>
              <a:gd name="connsiteY5" fmla="*/ 1666258 h 3291858"/>
              <a:gd name="connsiteX6" fmla="*/ 3661426 w 5466080"/>
              <a:gd name="connsiteY6" fmla="*/ 1198898 h 3291858"/>
              <a:gd name="connsiteX7" fmla="*/ 3867911 w 5466080"/>
              <a:gd name="connsiteY7" fmla="*/ 1583006 h 3291858"/>
              <a:gd name="connsiteX8" fmla="*/ 4003040 w 5466080"/>
              <a:gd name="connsiteY8" fmla="*/ 1666258 h 3291858"/>
              <a:gd name="connsiteX9" fmla="*/ 5466080 w 5466080"/>
              <a:gd name="connsiteY9" fmla="*/ 1666258 h 3291858"/>
              <a:gd name="connsiteX0" fmla="*/ 0 w 5466080"/>
              <a:gd name="connsiteY0" fmla="*/ 1706893 h 3291853"/>
              <a:gd name="connsiteX1" fmla="*/ 1625600 w 5466080"/>
              <a:gd name="connsiteY1" fmla="*/ 1706893 h 3291853"/>
              <a:gd name="connsiteX2" fmla="*/ 2133600 w 5466080"/>
              <a:gd name="connsiteY2" fmla="*/ 1595133 h 3291853"/>
              <a:gd name="connsiteX3" fmla="*/ 2397760 w 5466080"/>
              <a:gd name="connsiteY3" fmla="*/ 13 h 3291853"/>
              <a:gd name="connsiteX4" fmla="*/ 2804160 w 5466080"/>
              <a:gd name="connsiteY4" fmla="*/ 3291853 h 3291853"/>
              <a:gd name="connsiteX5" fmla="*/ 3048000 w 5466080"/>
              <a:gd name="connsiteY5" fmla="*/ 1666253 h 3291853"/>
              <a:gd name="connsiteX6" fmla="*/ 3661426 w 5466080"/>
              <a:gd name="connsiteY6" fmla="*/ 1198893 h 3291853"/>
              <a:gd name="connsiteX7" fmla="*/ 3867911 w 5466080"/>
              <a:gd name="connsiteY7" fmla="*/ 1583001 h 3291853"/>
              <a:gd name="connsiteX8" fmla="*/ 4003040 w 5466080"/>
              <a:gd name="connsiteY8" fmla="*/ 1666253 h 3291853"/>
              <a:gd name="connsiteX9" fmla="*/ 5466080 w 5466080"/>
              <a:gd name="connsiteY9" fmla="*/ 1666253 h 3291853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786475 w 5466080"/>
              <a:gd name="connsiteY2" fmla="*/ 1425187 h 3291854"/>
              <a:gd name="connsiteX3" fmla="*/ 2133600 w 5466080"/>
              <a:gd name="connsiteY3" fmla="*/ 1595134 h 3291854"/>
              <a:gd name="connsiteX4" fmla="*/ 2397760 w 5466080"/>
              <a:gd name="connsiteY4" fmla="*/ 14 h 3291854"/>
              <a:gd name="connsiteX5" fmla="*/ 2804160 w 5466080"/>
              <a:gd name="connsiteY5" fmla="*/ 3291854 h 3291854"/>
              <a:gd name="connsiteX6" fmla="*/ 3048000 w 5466080"/>
              <a:gd name="connsiteY6" fmla="*/ 1666254 h 3291854"/>
              <a:gd name="connsiteX7" fmla="*/ 3661426 w 5466080"/>
              <a:gd name="connsiteY7" fmla="*/ 1198894 h 3291854"/>
              <a:gd name="connsiteX8" fmla="*/ 3867911 w 5466080"/>
              <a:gd name="connsiteY8" fmla="*/ 1583002 h 3291854"/>
              <a:gd name="connsiteX9" fmla="*/ 4003040 w 5466080"/>
              <a:gd name="connsiteY9" fmla="*/ 1666254 h 3291854"/>
              <a:gd name="connsiteX10" fmla="*/ 5466080 w 5466080"/>
              <a:gd name="connsiteY10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786475 w 5466080"/>
              <a:gd name="connsiteY2" fmla="*/ 1425187 h 3291854"/>
              <a:gd name="connsiteX3" fmla="*/ 2133600 w 5466080"/>
              <a:gd name="connsiteY3" fmla="*/ 1595134 h 3291854"/>
              <a:gd name="connsiteX4" fmla="*/ 2397760 w 5466080"/>
              <a:gd name="connsiteY4" fmla="*/ 14 h 3291854"/>
              <a:gd name="connsiteX5" fmla="*/ 2804160 w 5466080"/>
              <a:gd name="connsiteY5" fmla="*/ 3291854 h 3291854"/>
              <a:gd name="connsiteX6" fmla="*/ 3048000 w 5466080"/>
              <a:gd name="connsiteY6" fmla="*/ 1666254 h 3291854"/>
              <a:gd name="connsiteX7" fmla="*/ 3661426 w 5466080"/>
              <a:gd name="connsiteY7" fmla="*/ 1198894 h 3291854"/>
              <a:gd name="connsiteX8" fmla="*/ 3867911 w 5466080"/>
              <a:gd name="connsiteY8" fmla="*/ 1583002 h 3291854"/>
              <a:gd name="connsiteX9" fmla="*/ 4003040 w 5466080"/>
              <a:gd name="connsiteY9" fmla="*/ 1666254 h 3291854"/>
              <a:gd name="connsiteX10" fmla="*/ 5466080 w 5466080"/>
              <a:gd name="connsiteY10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786475 w 5466080"/>
              <a:gd name="connsiteY2" fmla="*/ 1425187 h 3291854"/>
              <a:gd name="connsiteX3" fmla="*/ 2133600 w 5466080"/>
              <a:gd name="connsiteY3" fmla="*/ 1595134 h 3291854"/>
              <a:gd name="connsiteX4" fmla="*/ 2397760 w 5466080"/>
              <a:gd name="connsiteY4" fmla="*/ 14 h 3291854"/>
              <a:gd name="connsiteX5" fmla="*/ 2804160 w 5466080"/>
              <a:gd name="connsiteY5" fmla="*/ 3291854 h 3291854"/>
              <a:gd name="connsiteX6" fmla="*/ 3048000 w 5466080"/>
              <a:gd name="connsiteY6" fmla="*/ 1666254 h 3291854"/>
              <a:gd name="connsiteX7" fmla="*/ 3364972 w 5466080"/>
              <a:gd name="connsiteY7" fmla="*/ 1936392 h 3291854"/>
              <a:gd name="connsiteX8" fmla="*/ 3661426 w 5466080"/>
              <a:gd name="connsiteY8" fmla="*/ 1198894 h 3291854"/>
              <a:gd name="connsiteX9" fmla="*/ 3867911 w 5466080"/>
              <a:gd name="connsiteY9" fmla="*/ 1583002 h 3291854"/>
              <a:gd name="connsiteX10" fmla="*/ 4003040 w 5466080"/>
              <a:gd name="connsiteY10" fmla="*/ 1666254 h 3291854"/>
              <a:gd name="connsiteX11" fmla="*/ 5466080 w 5466080"/>
              <a:gd name="connsiteY11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73154 w 5466080"/>
              <a:gd name="connsiteY2" fmla="*/ 1655617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7752501"/>
              <a:gd name="connsiteY0" fmla="*/ 1704474 h 3291854"/>
              <a:gd name="connsiteX1" fmla="*/ 3912021 w 7752501"/>
              <a:gd name="connsiteY1" fmla="*/ 1706894 h 3291854"/>
              <a:gd name="connsiteX2" fmla="*/ 3972907 w 7752501"/>
              <a:gd name="connsiteY2" fmla="*/ 1660458 h 3291854"/>
              <a:gd name="connsiteX3" fmla="*/ 4072896 w 7752501"/>
              <a:gd name="connsiteY3" fmla="*/ 1425187 h 3291854"/>
              <a:gd name="connsiteX4" fmla="*/ 4420021 w 7752501"/>
              <a:gd name="connsiteY4" fmla="*/ 1595134 h 3291854"/>
              <a:gd name="connsiteX5" fmla="*/ 4684181 w 7752501"/>
              <a:gd name="connsiteY5" fmla="*/ 14 h 3291854"/>
              <a:gd name="connsiteX6" fmla="*/ 5090581 w 7752501"/>
              <a:gd name="connsiteY6" fmla="*/ 3291854 h 3291854"/>
              <a:gd name="connsiteX7" fmla="*/ 5334421 w 7752501"/>
              <a:gd name="connsiteY7" fmla="*/ 1666254 h 3291854"/>
              <a:gd name="connsiteX8" fmla="*/ 5651393 w 7752501"/>
              <a:gd name="connsiteY8" fmla="*/ 1936392 h 3291854"/>
              <a:gd name="connsiteX9" fmla="*/ 5947847 w 7752501"/>
              <a:gd name="connsiteY9" fmla="*/ 1198894 h 3291854"/>
              <a:gd name="connsiteX10" fmla="*/ 6154332 w 7752501"/>
              <a:gd name="connsiteY10" fmla="*/ 1583002 h 3291854"/>
              <a:gd name="connsiteX11" fmla="*/ 6289461 w 7752501"/>
              <a:gd name="connsiteY11" fmla="*/ 1666254 h 3291854"/>
              <a:gd name="connsiteX12" fmla="*/ 7752501 w 7752501"/>
              <a:gd name="connsiteY12" fmla="*/ 1666254 h 3291854"/>
              <a:gd name="connsiteX0" fmla="*/ 0 w 7752501"/>
              <a:gd name="connsiteY0" fmla="*/ 1704474 h 3291854"/>
              <a:gd name="connsiteX1" fmla="*/ 3912021 w 7752501"/>
              <a:gd name="connsiteY1" fmla="*/ 1706894 h 3291854"/>
              <a:gd name="connsiteX2" fmla="*/ 3972907 w 7752501"/>
              <a:gd name="connsiteY2" fmla="*/ 1660458 h 3291854"/>
              <a:gd name="connsiteX3" fmla="*/ 4072896 w 7752501"/>
              <a:gd name="connsiteY3" fmla="*/ 1425187 h 3291854"/>
              <a:gd name="connsiteX4" fmla="*/ 4420021 w 7752501"/>
              <a:gd name="connsiteY4" fmla="*/ 1595134 h 3291854"/>
              <a:gd name="connsiteX5" fmla="*/ 4684181 w 7752501"/>
              <a:gd name="connsiteY5" fmla="*/ 14 h 3291854"/>
              <a:gd name="connsiteX6" fmla="*/ 5090581 w 7752501"/>
              <a:gd name="connsiteY6" fmla="*/ 3291854 h 3291854"/>
              <a:gd name="connsiteX7" fmla="*/ 5334421 w 7752501"/>
              <a:gd name="connsiteY7" fmla="*/ 1666254 h 3291854"/>
              <a:gd name="connsiteX8" fmla="*/ 5651393 w 7752501"/>
              <a:gd name="connsiteY8" fmla="*/ 1936392 h 3291854"/>
              <a:gd name="connsiteX9" fmla="*/ 5947847 w 7752501"/>
              <a:gd name="connsiteY9" fmla="*/ 1198894 h 3291854"/>
              <a:gd name="connsiteX10" fmla="*/ 6154332 w 7752501"/>
              <a:gd name="connsiteY10" fmla="*/ 1583002 h 3291854"/>
              <a:gd name="connsiteX11" fmla="*/ 6289461 w 7752501"/>
              <a:gd name="connsiteY11" fmla="*/ 1666254 h 3291854"/>
              <a:gd name="connsiteX12" fmla="*/ 7752501 w 7752501"/>
              <a:gd name="connsiteY12" fmla="*/ 1666254 h 3291854"/>
              <a:gd name="connsiteX0" fmla="*/ 0 w 7752501"/>
              <a:gd name="connsiteY0" fmla="*/ 1704474 h 3291854"/>
              <a:gd name="connsiteX1" fmla="*/ 1550500 w 7752501"/>
              <a:gd name="connsiteY1" fmla="*/ 1706208 h 3291854"/>
              <a:gd name="connsiteX2" fmla="*/ 3912021 w 7752501"/>
              <a:gd name="connsiteY2" fmla="*/ 1706894 h 3291854"/>
              <a:gd name="connsiteX3" fmla="*/ 3972907 w 7752501"/>
              <a:gd name="connsiteY3" fmla="*/ 1660458 h 3291854"/>
              <a:gd name="connsiteX4" fmla="*/ 4072896 w 7752501"/>
              <a:gd name="connsiteY4" fmla="*/ 1425187 h 3291854"/>
              <a:gd name="connsiteX5" fmla="*/ 4420021 w 7752501"/>
              <a:gd name="connsiteY5" fmla="*/ 1595134 h 3291854"/>
              <a:gd name="connsiteX6" fmla="*/ 4684181 w 7752501"/>
              <a:gd name="connsiteY6" fmla="*/ 14 h 3291854"/>
              <a:gd name="connsiteX7" fmla="*/ 5090581 w 7752501"/>
              <a:gd name="connsiteY7" fmla="*/ 3291854 h 3291854"/>
              <a:gd name="connsiteX8" fmla="*/ 5334421 w 7752501"/>
              <a:gd name="connsiteY8" fmla="*/ 1666254 h 3291854"/>
              <a:gd name="connsiteX9" fmla="*/ 5651393 w 7752501"/>
              <a:gd name="connsiteY9" fmla="*/ 1936392 h 3291854"/>
              <a:gd name="connsiteX10" fmla="*/ 5947847 w 7752501"/>
              <a:gd name="connsiteY10" fmla="*/ 1198894 h 3291854"/>
              <a:gd name="connsiteX11" fmla="*/ 6154332 w 7752501"/>
              <a:gd name="connsiteY11" fmla="*/ 1583002 h 3291854"/>
              <a:gd name="connsiteX12" fmla="*/ 6289461 w 7752501"/>
              <a:gd name="connsiteY12" fmla="*/ 1666254 h 3291854"/>
              <a:gd name="connsiteX13" fmla="*/ 7752501 w 7752501"/>
              <a:gd name="connsiteY13" fmla="*/ 1666254 h 3291854"/>
              <a:gd name="connsiteX0" fmla="*/ 0 w 7752501"/>
              <a:gd name="connsiteY0" fmla="*/ 1704474 h 3291854"/>
              <a:gd name="connsiteX1" fmla="*/ 195979 w 7752501"/>
              <a:gd name="connsiteY1" fmla="*/ 1961810 h 3291854"/>
              <a:gd name="connsiteX2" fmla="*/ 1550500 w 7752501"/>
              <a:gd name="connsiteY2" fmla="*/ 1706208 h 3291854"/>
              <a:gd name="connsiteX3" fmla="*/ 3912021 w 7752501"/>
              <a:gd name="connsiteY3" fmla="*/ 1706894 h 3291854"/>
              <a:gd name="connsiteX4" fmla="*/ 3972907 w 7752501"/>
              <a:gd name="connsiteY4" fmla="*/ 1660458 h 3291854"/>
              <a:gd name="connsiteX5" fmla="*/ 4072896 w 7752501"/>
              <a:gd name="connsiteY5" fmla="*/ 1425187 h 3291854"/>
              <a:gd name="connsiteX6" fmla="*/ 4420021 w 7752501"/>
              <a:gd name="connsiteY6" fmla="*/ 1595134 h 3291854"/>
              <a:gd name="connsiteX7" fmla="*/ 4684181 w 7752501"/>
              <a:gd name="connsiteY7" fmla="*/ 14 h 3291854"/>
              <a:gd name="connsiteX8" fmla="*/ 5090581 w 7752501"/>
              <a:gd name="connsiteY8" fmla="*/ 3291854 h 3291854"/>
              <a:gd name="connsiteX9" fmla="*/ 5334421 w 7752501"/>
              <a:gd name="connsiteY9" fmla="*/ 1666254 h 3291854"/>
              <a:gd name="connsiteX10" fmla="*/ 5651393 w 7752501"/>
              <a:gd name="connsiteY10" fmla="*/ 1936392 h 3291854"/>
              <a:gd name="connsiteX11" fmla="*/ 5947847 w 7752501"/>
              <a:gd name="connsiteY11" fmla="*/ 1198894 h 3291854"/>
              <a:gd name="connsiteX12" fmla="*/ 6154332 w 7752501"/>
              <a:gd name="connsiteY12" fmla="*/ 1583002 h 3291854"/>
              <a:gd name="connsiteX13" fmla="*/ 6289461 w 7752501"/>
              <a:gd name="connsiteY13" fmla="*/ 1666254 h 3291854"/>
              <a:gd name="connsiteX14" fmla="*/ 7752501 w 7752501"/>
              <a:gd name="connsiteY14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1550500 w 7752501"/>
              <a:gd name="connsiteY2" fmla="*/ 1706208 h 3291854"/>
              <a:gd name="connsiteX3" fmla="*/ 3912021 w 7752501"/>
              <a:gd name="connsiteY3" fmla="*/ 1706894 h 3291854"/>
              <a:gd name="connsiteX4" fmla="*/ 3972907 w 7752501"/>
              <a:gd name="connsiteY4" fmla="*/ 1660458 h 3291854"/>
              <a:gd name="connsiteX5" fmla="*/ 4072896 w 7752501"/>
              <a:gd name="connsiteY5" fmla="*/ 1425187 h 3291854"/>
              <a:gd name="connsiteX6" fmla="*/ 4420021 w 7752501"/>
              <a:gd name="connsiteY6" fmla="*/ 1595134 h 3291854"/>
              <a:gd name="connsiteX7" fmla="*/ 4684181 w 7752501"/>
              <a:gd name="connsiteY7" fmla="*/ 14 h 3291854"/>
              <a:gd name="connsiteX8" fmla="*/ 5090581 w 7752501"/>
              <a:gd name="connsiteY8" fmla="*/ 3291854 h 3291854"/>
              <a:gd name="connsiteX9" fmla="*/ 5334421 w 7752501"/>
              <a:gd name="connsiteY9" fmla="*/ 1666254 h 3291854"/>
              <a:gd name="connsiteX10" fmla="*/ 5651393 w 7752501"/>
              <a:gd name="connsiteY10" fmla="*/ 1936392 h 3291854"/>
              <a:gd name="connsiteX11" fmla="*/ 5947847 w 7752501"/>
              <a:gd name="connsiteY11" fmla="*/ 1198894 h 3291854"/>
              <a:gd name="connsiteX12" fmla="*/ 6154332 w 7752501"/>
              <a:gd name="connsiteY12" fmla="*/ 1583002 h 3291854"/>
              <a:gd name="connsiteX13" fmla="*/ 6289461 w 7752501"/>
              <a:gd name="connsiteY13" fmla="*/ 1666254 h 3291854"/>
              <a:gd name="connsiteX14" fmla="*/ 7752501 w 7752501"/>
              <a:gd name="connsiteY14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1550500 w 7752501"/>
              <a:gd name="connsiteY3" fmla="*/ 1706208 h 3291854"/>
              <a:gd name="connsiteX4" fmla="*/ 3912021 w 7752501"/>
              <a:gd name="connsiteY4" fmla="*/ 1706894 h 3291854"/>
              <a:gd name="connsiteX5" fmla="*/ 3972907 w 7752501"/>
              <a:gd name="connsiteY5" fmla="*/ 1660458 h 3291854"/>
              <a:gd name="connsiteX6" fmla="*/ 4072896 w 7752501"/>
              <a:gd name="connsiteY6" fmla="*/ 1425187 h 3291854"/>
              <a:gd name="connsiteX7" fmla="*/ 4420021 w 7752501"/>
              <a:gd name="connsiteY7" fmla="*/ 1595134 h 3291854"/>
              <a:gd name="connsiteX8" fmla="*/ 4684181 w 7752501"/>
              <a:gd name="connsiteY8" fmla="*/ 14 h 3291854"/>
              <a:gd name="connsiteX9" fmla="*/ 5090581 w 7752501"/>
              <a:gd name="connsiteY9" fmla="*/ 3291854 h 3291854"/>
              <a:gd name="connsiteX10" fmla="*/ 5334421 w 7752501"/>
              <a:gd name="connsiteY10" fmla="*/ 1666254 h 3291854"/>
              <a:gd name="connsiteX11" fmla="*/ 5651393 w 7752501"/>
              <a:gd name="connsiteY11" fmla="*/ 1936392 h 3291854"/>
              <a:gd name="connsiteX12" fmla="*/ 5947847 w 7752501"/>
              <a:gd name="connsiteY12" fmla="*/ 1198894 h 3291854"/>
              <a:gd name="connsiteX13" fmla="*/ 6154332 w 7752501"/>
              <a:gd name="connsiteY13" fmla="*/ 1583002 h 3291854"/>
              <a:gd name="connsiteX14" fmla="*/ 6289461 w 7752501"/>
              <a:gd name="connsiteY14" fmla="*/ 1666254 h 3291854"/>
              <a:gd name="connsiteX15" fmla="*/ 7752501 w 7752501"/>
              <a:gd name="connsiteY15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550500 w 7752501"/>
              <a:gd name="connsiteY4" fmla="*/ 1706208 h 3291854"/>
              <a:gd name="connsiteX5" fmla="*/ 3912021 w 7752501"/>
              <a:gd name="connsiteY5" fmla="*/ 1706894 h 3291854"/>
              <a:gd name="connsiteX6" fmla="*/ 3972907 w 7752501"/>
              <a:gd name="connsiteY6" fmla="*/ 1660458 h 3291854"/>
              <a:gd name="connsiteX7" fmla="*/ 4072896 w 7752501"/>
              <a:gd name="connsiteY7" fmla="*/ 1425187 h 3291854"/>
              <a:gd name="connsiteX8" fmla="*/ 4420021 w 7752501"/>
              <a:gd name="connsiteY8" fmla="*/ 1595134 h 3291854"/>
              <a:gd name="connsiteX9" fmla="*/ 4684181 w 7752501"/>
              <a:gd name="connsiteY9" fmla="*/ 14 h 3291854"/>
              <a:gd name="connsiteX10" fmla="*/ 5090581 w 7752501"/>
              <a:gd name="connsiteY10" fmla="*/ 3291854 h 3291854"/>
              <a:gd name="connsiteX11" fmla="*/ 5334421 w 7752501"/>
              <a:gd name="connsiteY11" fmla="*/ 1666254 h 3291854"/>
              <a:gd name="connsiteX12" fmla="*/ 5651393 w 7752501"/>
              <a:gd name="connsiteY12" fmla="*/ 1936392 h 3291854"/>
              <a:gd name="connsiteX13" fmla="*/ 5947847 w 7752501"/>
              <a:gd name="connsiteY13" fmla="*/ 1198894 h 3291854"/>
              <a:gd name="connsiteX14" fmla="*/ 6154332 w 7752501"/>
              <a:gd name="connsiteY14" fmla="*/ 1583002 h 3291854"/>
              <a:gd name="connsiteX15" fmla="*/ 6289461 w 7752501"/>
              <a:gd name="connsiteY15" fmla="*/ 1666254 h 3291854"/>
              <a:gd name="connsiteX16" fmla="*/ 7752501 w 7752501"/>
              <a:gd name="connsiteY16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550500 w 7752501"/>
              <a:gd name="connsiteY5" fmla="*/ 1706208 h 3291854"/>
              <a:gd name="connsiteX6" fmla="*/ 3912021 w 7752501"/>
              <a:gd name="connsiteY6" fmla="*/ 1706894 h 3291854"/>
              <a:gd name="connsiteX7" fmla="*/ 3972907 w 7752501"/>
              <a:gd name="connsiteY7" fmla="*/ 1660458 h 3291854"/>
              <a:gd name="connsiteX8" fmla="*/ 4072896 w 7752501"/>
              <a:gd name="connsiteY8" fmla="*/ 1425187 h 3291854"/>
              <a:gd name="connsiteX9" fmla="*/ 4420021 w 7752501"/>
              <a:gd name="connsiteY9" fmla="*/ 1595134 h 3291854"/>
              <a:gd name="connsiteX10" fmla="*/ 4684181 w 7752501"/>
              <a:gd name="connsiteY10" fmla="*/ 14 h 3291854"/>
              <a:gd name="connsiteX11" fmla="*/ 5090581 w 7752501"/>
              <a:gd name="connsiteY11" fmla="*/ 3291854 h 3291854"/>
              <a:gd name="connsiteX12" fmla="*/ 5334421 w 7752501"/>
              <a:gd name="connsiteY12" fmla="*/ 1666254 h 3291854"/>
              <a:gd name="connsiteX13" fmla="*/ 5651393 w 7752501"/>
              <a:gd name="connsiteY13" fmla="*/ 1936392 h 3291854"/>
              <a:gd name="connsiteX14" fmla="*/ 5947847 w 7752501"/>
              <a:gd name="connsiteY14" fmla="*/ 1198894 h 3291854"/>
              <a:gd name="connsiteX15" fmla="*/ 6154332 w 7752501"/>
              <a:gd name="connsiteY15" fmla="*/ 1583002 h 3291854"/>
              <a:gd name="connsiteX16" fmla="*/ 6289461 w 7752501"/>
              <a:gd name="connsiteY16" fmla="*/ 1666254 h 3291854"/>
              <a:gd name="connsiteX17" fmla="*/ 7752501 w 7752501"/>
              <a:gd name="connsiteY17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94614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70638 w 7752501"/>
              <a:gd name="connsiteY1" fmla="*/ 1853373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81303 w 7752501"/>
              <a:gd name="connsiteY1" fmla="*/ 1551298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81303 w 7752501"/>
              <a:gd name="connsiteY1" fmla="*/ 1551298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27976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27976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27976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78658 w 7752501"/>
              <a:gd name="connsiteY1" fmla="*/ 1613262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99989 w 7752501"/>
              <a:gd name="connsiteY1" fmla="*/ 1682972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86657 w 7752501"/>
              <a:gd name="connsiteY1" fmla="*/ 1709597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29997 w 7752501"/>
              <a:gd name="connsiteY1" fmla="*/ 1699915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29997 w 7752501"/>
              <a:gd name="connsiteY1" fmla="*/ 1707176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207871 w 8732396"/>
              <a:gd name="connsiteY2" fmla="*/ 1520316 h 3291854"/>
              <a:gd name="connsiteX3" fmla="*/ 1474509 w 8732396"/>
              <a:gd name="connsiteY3" fmla="*/ 1721699 h 3291854"/>
              <a:gd name="connsiteX4" fmla="*/ 1762478 w 8732396"/>
              <a:gd name="connsiteY4" fmla="*/ 2682142 h 3291854"/>
              <a:gd name="connsiteX5" fmla="*/ 2039781 w 8732396"/>
              <a:gd name="connsiteY5" fmla="*/ 838711 h 3291854"/>
              <a:gd name="connsiteX6" fmla="*/ 2295754 w 8732396"/>
              <a:gd name="connsiteY6" fmla="*/ 1977301 h 3291854"/>
              <a:gd name="connsiteX7" fmla="*/ 2530395 w 8732396"/>
              <a:gd name="connsiteY7" fmla="*/ 1706208 h 3291854"/>
              <a:gd name="connsiteX8" fmla="*/ 4891916 w 8732396"/>
              <a:gd name="connsiteY8" fmla="*/ 1706894 h 3291854"/>
              <a:gd name="connsiteX9" fmla="*/ 4952802 w 8732396"/>
              <a:gd name="connsiteY9" fmla="*/ 1660458 h 3291854"/>
              <a:gd name="connsiteX10" fmla="*/ 5052791 w 8732396"/>
              <a:gd name="connsiteY10" fmla="*/ 1425187 h 3291854"/>
              <a:gd name="connsiteX11" fmla="*/ 5399916 w 8732396"/>
              <a:gd name="connsiteY11" fmla="*/ 1595134 h 3291854"/>
              <a:gd name="connsiteX12" fmla="*/ 5664076 w 8732396"/>
              <a:gd name="connsiteY12" fmla="*/ 14 h 3291854"/>
              <a:gd name="connsiteX13" fmla="*/ 6070476 w 8732396"/>
              <a:gd name="connsiteY13" fmla="*/ 3291854 h 3291854"/>
              <a:gd name="connsiteX14" fmla="*/ 6314316 w 8732396"/>
              <a:gd name="connsiteY14" fmla="*/ 1666254 h 3291854"/>
              <a:gd name="connsiteX15" fmla="*/ 6631288 w 8732396"/>
              <a:gd name="connsiteY15" fmla="*/ 1936392 h 3291854"/>
              <a:gd name="connsiteX16" fmla="*/ 6927742 w 8732396"/>
              <a:gd name="connsiteY16" fmla="*/ 1198894 h 3291854"/>
              <a:gd name="connsiteX17" fmla="*/ 7134227 w 8732396"/>
              <a:gd name="connsiteY17" fmla="*/ 1583002 h 3291854"/>
              <a:gd name="connsiteX18" fmla="*/ 7269356 w 8732396"/>
              <a:gd name="connsiteY18" fmla="*/ 1666254 h 3291854"/>
              <a:gd name="connsiteX19" fmla="*/ 8732396 w 8732396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207871 w 8732396"/>
              <a:gd name="connsiteY2" fmla="*/ 1520316 h 3291854"/>
              <a:gd name="connsiteX3" fmla="*/ 1474509 w 8732396"/>
              <a:gd name="connsiteY3" fmla="*/ 1721699 h 3291854"/>
              <a:gd name="connsiteX4" fmla="*/ 1762478 w 8732396"/>
              <a:gd name="connsiteY4" fmla="*/ 2682142 h 3291854"/>
              <a:gd name="connsiteX5" fmla="*/ 2039781 w 8732396"/>
              <a:gd name="connsiteY5" fmla="*/ 838711 h 3291854"/>
              <a:gd name="connsiteX6" fmla="*/ 2295754 w 8732396"/>
              <a:gd name="connsiteY6" fmla="*/ 1977301 h 3291854"/>
              <a:gd name="connsiteX7" fmla="*/ 2530395 w 8732396"/>
              <a:gd name="connsiteY7" fmla="*/ 1706208 h 3291854"/>
              <a:gd name="connsiteX8" fmla="*/ 4891916 w 8732396"/>
              <a:gd name="connsiteY8" fmla="*/ 1706894 h 3291854"/>
              <a:gd name="connsiteX9" fmla="*/ 4952802 w 8732396"/>
              <a:gd name="connsiteY9" fmla="*/ 1660458 h 3291854"/>
              <a:gd name="connsiteX10" fmla="*/ 5052791 w 8732396"/>
              <a:gd name="connsiteY10" fmla="*/ 1425187 h 3291854"/>
              <a:gd name="connsiteX11" fmla="*/ 5399916 w 8732396"/>
              <a:gd name="connsiteY11" fmla="*/ 1595134 h 3291854"/>
              <a:gd name="connsiteX12" fmla="*/ 5664076 w 8732396"/>
              <a:gd name="connsiteY12" fmla="*/ 14 h 3291854"/>
              <a:gd name="connsiteX13" fmla="*/ 6070476 w 8732396"/>
              <a:gd name="connsiteY13" fmla="*/ 3291854 h 3291854"/>
              <a:gd name="connsiteX14" fmla="*/ 6314316 w 8732396"/>
              <a:gd name="connsiteY14" fmla="*/ 1666254 h 3291854"/>
              <a:gd name="connsiteX15" fmla="*/ 6631288 w 8732396"/>
              <a:gd name="connsiteY15" fmla="*/ 1936392 h 3291854"/>
              <a:gd name="connsiteX16" fmla="*/ 6927742 w 8732396"/>
              <a:gd name="connsiteY16" fmla="*/ 1198894 h 3291854"/>
              <a:gd name="connsiteX17" fmla="*/ 7134227 w 8732396"/>
              <a:gd name="connsiteY17" fmla="*/ 1583002 h 3291854"/>
              <a:gd name="connsiteX18" fmla="*/ 7269356 w 8732396"/>
              <a:gd name="connsiteY18" fmla="*/ 1666254 h 3291854"/>
              <a:gd name="connsiteX19" fmla="*/ 8732396 w 8732396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3119779 w 8732396"/>
              <a:gd name="connsiteY9" fmla="*/ 1704011 h 3291854"/>
              <a:gd name="connsiteX10" fmla="*/ 4891916 w 8732396"/>
              <a:gd name="connsiteY10" fmla="*/ 1706894 h 3291854"/>
              <a:gd name="connsiteX11" fmla="*/ 4952802 w 8732396"/>
              <a:gd name="connsiteY11" fmla="*/ 1660458 h 3291854"/>
              <a:gd name="connsiteX12" fmla="*/ 5052791 w 8732396"/>
              <a:gd name="connsiteY12" fmla="*/ 1425187 h 3291854"/>
              <a:gd name="connsiteX13" fmla="*/ 5399916 w 8732396"/>
              <a:gd name="connsiteY13" fmla="*/ 1595134 h 3291854"/>
              <a:gd name="connsiteX14" fmla="*/ 5664076 w 8732396"/>
              <a:gd name="connsiteY14" fmla="*/ 14 h 3291854"/>
              <a:gd name="connsiteX15" fmla="*/ 6070476 w 8732396"/>
              <a:gd name="connsiteY15" fmla="*/ 3291854 h 3291854"/>
              <a:gd name="connsiteX16" fmla="*/ 6314316 w 8732396"/>
              <a:gd name="connsiteY16" fmla="*/ 1666254 h 3291854"/>
              <a:gd name="connsiteX17" fmla="*/ 6631288 w 8732396"/>
              <a:gd name="connsiteY17" fmla="*/ 1936392 h 3291854"/>
              <a:gd name="connsiteX18" fmla="*/ 6927742 w 8732396"/>
              <a:gd name="connsiteY18" fmla="*/ 1198894 h 3291854"/>
              <a:gd name="connsiteX19" fmla="*/ 7134227 w 8732396"/>
              <a:gd name="connsiteY19" fmla="*/ 1583002 h 3291854"/>
              <a:gd name="connsiteX20" fmla="*/ 7269356 w 8732396"/>
              <a:gd name="connsiteY20" fmla="*/ 1666254 h 3291854"/>
              <a:gd name="connsiteX21" fmla="*/ 8732396 w 8732396"/>
              <a:gd name="connsiteY21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3119779 w 8732396"/>
              <a:gd name="connsiteY8" fmla="*/ 1704011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3119779 w 8732396"/>
              <a:gd name="connsiteY7" fmla="*/ 1704011 h 3291854"/>
              <a:gd name="connsiteX8" fmla="*/ 4891916 w 8732396"/>
              <a:gd name="connsiteY8" fmla="*/ 1706894 h 3291854"/>
              <a:gd name="connsiteX9" fmla="*/ 4952802 w 8732396"/>
              <a:gd name="connsiteY9" fmla="*/ 1660458 h 3291854"/>
              <a:gd name="connsiteX10" fmla="*/ 5052791 w 8732396"/>
              <a:gd name="connsiteY10" fmla="*/ 1425187 h 3291854"/>
              <a:gd name="connsiteX11" fmla="*/ 5399916 w 8732396"/>
              <a:gd name="connsiteY11" fmla="*/ 1595134 h 3291854"/>
              <a:gd name="connsiteX12" fmla="*/ 5664076 w 8732396"/>
              <a:gd name="connsiteY12" fmla="*/ 14 h 3291854"/>
              <a:gd name="connsiteX13" fmla="*/ 6070476 w 8732396"/>
              <a:gd name="connsiteY13" fmla="*/ 3291854 h 3291854"/>
              <a:gd name="connsiteX14" fmla="*/ 6314316 w 8732396"/>
              <a:gd name="connsiteY14" fmla="*/ 1666254 h 3291854"/>
              <a:gd name="connsiteX15" fmla="*/ 6631288 w 8732396"/>
              <a:gd name="connsiteY15" fmla="*/ 1936392 h 3291854"/>
              <a:gd name="connsiteX16" fmla="*/ 6927742 w 8732396"/>
              <a:gd name="connsiteY16" fmla="*/ 1198894 h 3291854"/>
              <a:gd name="connsiteX17" fmla="*/ 7134227 w 8732396"/>
              <a:gd name="connsiteY17" fmla="*/ 1583002 h 3291854"/>
              <a:gd name="connsiteX18" fmla="*/ 7269356 w 8732396"/>
              <a:gd name="connsiteY18" fmla="*/ 1666254 h 3291854"/>
              <a:gd name="connsiteX19" fmla="*/ 8732396 w 8732396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3119779 w 8732396"/>
              <a:gd name="connsiteY6" fmla="*/ 1704011 h 3291854"/>
              <a:gd name="connsiteX7" fmla="*/ 4891916 w 8732396"/>
              <a:gd name="connsiteY7" fmla="*/ 1706894 h 3291854"/>
              <a:gd name="connsiteX8" fmla="*/ 4952802 w 8732396"/>
              <a:gd name="connsiteY8" fmla="*/ 1660458 h 3291854"/>
              <a:gd name="connsiteX9" fmla="*/ 5052791 w 8732396"/>
              <a:gd name="connsiteY9" fmla="*/ 1425187 h 3291854"/>
              <a:gd name="connsiteX10" fmla="*/ 5399916 w 8732396"/>
              <a:gd name="connsiteY10" fmla="*/ 1595134 h 3291854"/>
              <a:gd name="connsiteX11" fmla="*/ 5664076 w 8732396"/>
              <a:gd name="connsiteY11" fmla="*/ 14 h 3291854"/>
              <a:gd name="connsiteX12" fmla="*/ 6070476 w 8732396"/>
              <a:gd name="connsiteY12" fmla="*/ 3291854 h 3291854"/>
              <a:gd name="connsiteX13" fmla="*/ 6314316 w 8732396"/>
              <a:gd name="connsiteY13" fmla="*/ 1666254 h 3291854"/>
              <a:gd name="connsiteX14" fmla="*/ 6631288 w 8732396"/>
              <a:gd name="connsiteY14" fmla="*/ 1936392 h 3291854"/>
              <a:gd name="connsiteX15" fmla="*/ 6927742 w 8732396"/>
              <a:gd name="connsiteY15" fmla="*/ 1198894 h 3291854"/>
              <a:gd name="connsiteX16" fmla="*/ 7134227 w 8732396"/>
              <a:gd name="connsiteY16" fmla="*/ 1583002 h 3291854"/>
              <a:gd name="connsiteX17" fmla="*/ 7269356 w 8732396"/>
              <a:gd name="connsiteY17" fmla="*/ 1666254 h 3291854"/>
              <a:gd name="connsiteX18" fmla="*/ 8732396 w 8732396"/>
              <a:gd name="connsiteY18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3119779 w 8732396"/>
              <a:gd name="connsiteY5" fmla="*/ 1704011 h 3291854"/>
              <a:gd name="connsiteX6" fmla="*/ 4891916 w 8732396"/>
              <a:gd name="connsiteY6" fmla="*/ 1706894 h 3291854"/>
              <a:gd name="connsiteX7" fmla="*/ 4952802 w 8732396"/>
              <a:gd name="connsiteY7" fmla="*/ 1660458 h 3291854"/>
              <a:gd name="connsiteX8" fmla="*/ 5052791 w 8732396"/>
              <a:gd name="connsiteY8" fmla="*/ 1425187 h 3291854"/>
              <a:gd name="connsiteX9" fmla="*/ 5399916 w 8732396"/>
              <a:gd name="connsiteY9" fmla="*/ 1595134 h 3291854"/>
              <a:gd name="connsiteX10" fmla="*/ 5664076 w 8732396"/>
              <a:gd name="connsiteY10" fmla="*/ 14 h 3291854"/>
              <a:gd name="connsiteX11" fmla="*/ 6070476 w 8732396"/>
              <a:gd name="connsiteY11" fmla="*/ 3291854 h 3291854"/>
              <a:gd name="connsiteX12" fmla="*/ 6314316 w 8732396"/>
              <a:gd name="connsiteY12" fmla="*/ 1666254 h 3291854"/>
              <a:gd name="connsiteX13" fmla="*/ 6631288 w 8732396"/>
              <a:gd name="connsiteY13" fmla="*/ 1936392 h 3291854"/>
              <a:gd name="connsiteX14" fmla="*/ 6927742 w 8732396"/>
              <a:gd name="connsiteY14" fmla="*/ 1198894 h 3291854"/>
              <a:gd name="connsiteX15" fmla="*/ 7134227 w 8732396"/>
              <a:gd name="connsiteY15" fmla="*/ 1583002 h 3291854"/>
              <a:gd name="connsiteX16" fmla="*/ 7269356 w 8732396"/>
              <a:gd name="connsiteY16" fmla="*/ 1666254 h 3291854"/>
              <a:gd name="connsiteX17" fmla="*/ 8732396 w 8732396"/>
              <a:gd name="connsiteY17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3119779 w 8732396"/>
              <a:gd name="connsiteY4" fmla="*/ 1704011 h 3291854"/>
              <a:gd name="connsiteX5" fmla="*/ 4891916 w 8732396"/>
              <a:gd name="connsiteY5" fmla="*/ 1706894 h 3291854"/>
              <a:gd name="connsiteX6" fmla="*/ 4952802 w 8732396"/>
              <a:gd name="connsiteY6" fmla="*/ 1660458 h 3291854"/>
              <a:gd name="connsiteX7" fmla="*/ 5052791 w 8732396"/>
              <a:gd name="connsiteY7" fmla="*/ 1425187 h 3291854"/>
              <a:gd name="connsiteX8" fmla="*/ 5399916 w 8732396"/>
              <a:gd name="connsiteY8" fmla="*/ 1595134 h 3291854"/>
              <a:gd name="connsiteX9" fmla="*/ 5664076 w 8732396"/>
              <a:gd name="connsiteY9" fmla="*/ 14 h 3291854"/>
              <a:gd name="connsiteX10" fmla="*/ 6070476 w 8732396"/>
              <a:gd name="connsiteY10" fmla="*/ 3291854 h 3291854"/>
              <a:gd name="connsiteX11" fmla="*/ 6314316 w 8732396"/>
              <a:gd name="connsiteY11" fmla="*/ 1666254 h 3291854"/>
              <a:gd name="connsiteX12" fmla="*/ 6631288 w 8732396"/>
              <a:gd name="connsiteY12" fmla="*/ 1936392 h 3291854"/>
              <a:gd name="connsiteX13" fmla="*/ 6927742 w 8732396"/>
              <a:gd name="connsiteY13" fmla="*/ 1198894 h 3291854"/>
              <a:gd name="connsiteX14" fmla="*/ 7134227 w 8732396"/>
              <a:gd name="connsiteY14" fmla="*/ 1583002 h 3291854"/>
              <a:gd name="connsiteX15" fmla="*/ 7269356 w 8732396"/>
              <a:gd name="connsiteY15" fmla="*/ 1666254 h 3291854"/>
              <a:gd name="connsiteX16" fmla="*/ 8732396 w 8732396"/>
              <a:gd name="connsiteY16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3119779 w 8732396"/>
              <a:gd name="connsiteY3" fmla="*/ 1704011 h 3291854"/>
              <a:gd name="connsiteX4" fmla="*/ 4891916 w 8732396"/>
              <a:gd name="connsiteY4" fmla="*/ 1706894 h 3291854"/>
              <a:gd name="connsiteX5" fmla="*/ 4952802 w 8732396"/>
              <a:gd name="connsiteY5" fmla="*/ 1660458 h 3291854"/>
              <a:gd name="connsiteX6" fmla="*/ 5052791 w 8732396"/>
              <a:gd name="connsiteY6" fmla="*/ 1425187 h 3291854"/>
              <a:gd name="connsiteX7" fmla="*/ 5399916 w 8732396"/>
              <a:gd name="connsiteY7" fmla="*/ 1595134 h 3291854"/>
              <a:gd name="connsiteX8" fmla="*/ 5664076 w 8732396"/>
              <a:gd name="connsiteY8" fmla="*/ 14 h 3291854"/>
              <a:gd name="connsiteX9" fmla="*/ 6070476 w 8732396"/>
              <a:gd name="connsiteY9" fmla="*/ 3291854 h 3291854"/>
              <a:gd name="connsiteX10" fmla="*/ 6314316 w 8732396"/>
              <a:gd name="connsiteY10" fmla="*/ 1666254 h 3291854"/>
              <a:gd name="connsiteX11" fmla="*/ 6631288 w 8732396"/>
              <a:gd name="connsiteY11" fmla="*/ 1936392 h 3291854"/>
              <a:gd name="connsiteX12" fmla="*/ 6927742 w 8732396"/>
              <a:gd name="connsiteY12" fmla="*/ 1198894 h 3291854"/>
              <a:gd name="connsiteX13" fmla="*/ 7134227 w 8732396"/>
              <a:gd name="connsiteY13" fmla="*/ 1583002 h 3291854"/>
              <a:gd name="connsiteX14" fmla="*/ 7269356 w 8732396"/>
              <a:gd name="connsiteY14" fmla="*/ 1666254 h 3291854"/>
              <a:gd name="connsiteX15" fmla="*/ 8732396 w 8732396"/>
              <a:gd name="connsiteY15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3119779 w 8732396"/>
              <a:gd name="connsiteY2" fmla="*/ 1704011 h 3291854"/>
              <a:gd name="connsiteX3" fmla="*/ 4891916 w 8732396"/>
              <a:gd name="connsiteY3" fmla="*/ 1706894 h 3291854"/>
              <a:gd name="connsiteX4" fmla="*/ 4952802 w 8732396"/>
              <a:gd name="connsiteY4" fmla="*/ 1660458 h 3291854"/>
              <a:gd name="connsiteX5" fmla="*/ 5052791 w 8732396"/>
              <a:gd name="connsiteY5" fmla="*/ 1425187 h 3291854"/>
              <a:gd name="connsiteX6" fmla="*/ 5399916 w 8732396"/>
              <a:gd name="connsiteY6" fmla="*/ 1595134 h 3291854"/>
              <a:gd name="connsiteX7" fmla="*/ 5664076 w 8732396"/>
              <a:gd name="connsiteY7" fmla="*/ 14 h 3291854"/>
              <a:gd name="connsiteX8" fmla="*/ 6070476 w 8732396"/>
              <a:gd name="connsiteY8" fmla="*/ 3291854 h 3291854"/>
              <a:gd name="connsiteX9" fmla="*/ 6314316 w 8732396"/>
              <a:gd name="connsiteY9" fmla="*/ 1666254 h 3291854"/>
              <a:gd name="connsiteX10" fmla="*/ 6631288 w 8732396"/>
              <a:gd name="connsiteY10" fmla="*/ 1936392 h 3291854"/>
              <a:gd name="connsiteX11" fmla="*/ 6927742 w 8732396"/>
              <a:gd name="connsiteY11" fmla="*/ 1198894 h 3291854"/>
              <a:gd name="connsiteX12" fmla="*/ 7134227 w 8732396"/>
              <a:gd name="connsiteY12" fmla="*/ 1583002 h 3291854"/>
              <a:gd name="connsiteX13" fmla="*/ 7269356 w 8732396"/>
              <a:gd name="connsiteY13" fmla="*/ 1666254 h 3291854"/>
              <a:gd name="connsiteX14" fmla="*/ 8732396 w 8732396"/>
              <a:gd name="connsiteY14" fmla="*/ 1666254 h 3291854"/>
              <a:gd name="connsiteX0" fmla="*/ 0 w 8732396"/>
              <a:gd name="connsiteY0" fmla="*/ 1706894 h 3291854"/>
              <a:gd name="connsiteX1" fmla="*/ 3119779 w 8732396"/>
              <a:gd name="connsiteY1" fmla="*/ 1704011 h 3291854"/>
              <a:gd name="connsiteX2" fmla="*/ 4891916 w 8732396"/>
              <a:gd name="connsiteY2" fmla="*/ 1706894 h 3291854"/>
              <a:gd name="connsiteX3" fmla="*/ 4952802 w 8732396"/>
              <a:gd name="connsiteY3" fmla="*/ 1660458 h 3291854"/>
              <a:gd name="connsiteX4" fmla="*/ 5052791 w 8732396"/>
              <a:gd name="connsiteY4" fmla="*/ 1425187 h 3291854"/>
              <a:gd name="connsiteX5" fmla="*/ 5399916 w 8732396"/>
              <a:gd name="connsiteY5" fmla="*/ 1595134 h 3291854"/>
              <a:gd name="connsiteX6" fmla="*/ 5664076 w 8732396"/>
              <a:gd name="connsiteY6" fmla="*/ 14 h 3291854"/>
              <a:gd name="connsiteX7" fmla="*/ 6070476 w 8732396"/>
              <a:gd name="connsiteY7" fmla="*/ 3291854 h 3291854"/>
              <a:gd name="connsiteX8" fmla="*/ 6314316 w 8732396"/>
              <a:gd name="connsiteY8" fmla="*/ 1666254 h 3291854"/>
              <a:gd name="connsiteX9" fmla="*/ 6631288 w 8732396"/>
              <a:gd name="connsiteY9" fmla="*/ 1936392 h 3291854"/>
              <a:gd name="connsiteX10" fmla="*/ 6927742 w 8732396"/>
              <a:gd name="connsiteY10" fmla="*/ 1198894 h 3291854"/>
              <a:gd name="connsiteX11" fmla="*/ 7134227 w 8732396"/>
              <a:gd name="connsiteY11" fmla="*/ 1583002 h 3291854"/>
              <a:gd name="connsiteX12" fmla="*/ 7269356 w 8732396"/>
              <a:gd name="connsiteY12" fmla="*/ 1666254 h 3291854"/>
              <a:gd name="connsiteX13" fmla="*/ 8732396 w 8732396"/>
              <a:gd name="connsiteY13" fmla="*/ 1666254 h 3291854"/>
              <a:gd name="connsiteX0" fmla="*/ 0 w 5612617"/>
              <a:gd name="connsiteY0" fmla="*/ 1704011 h 3291854"/>
              <a:gd name="connsiteX1" fmla="*/ 1772137 w 5612617"/>
              <a:gd name="connsiteY1" fmla="*/ 1706894 h 3291854"/>
              <a:gd name="connsiteX2" fmla="*/ 1833023 w 5612617"/>
              <a:gd name="connsiteY2" fmla="*/ 1660458 h 3291854"/>
              <a:gd name="connsiteX3" fmla="*/ 1933012 w 5612617"/>
              <a:gd name="connsiteY3" fmla="*/ 1425187 h 3291854"/>
              <a:gd name="connsiteX4" fmla="*/ 2280137 w 5612617"/>
              <a:gd name="connsiteY4" fmla="*/ 1595134 h 3291854"/>
              <a:gd name="connsiteX5" fmla="*/ 2544297 w 5612617"/>
              <a:gd name="connsiteY5" fmla="*/ 14 h 3291854"/>
              <a:gd name="connsiteX6" fmla="*/ 2950697 w 5612617"/>
              <a:gd name="connsiteY6" fmla="*/ 3291854 h 3291854"/>
              <a:gd name="connsiteX7" fmla="*/ 3194537 w 5612617"/>
              <a:gd name="connsiteY7" fmla="*/ 1666254 h 3291854"/>
              <a:gd name="connsiteX8" fmla="*/ 3511509 w 5612617"/>
              <a:gd name="connsiteY8" fmla="*/ 1936392 h 3291854"/>
              <a:gd name="connsiteX9" fmla="*/ 3807963 w 5612617"/>
              <a:gd name="connsiteY9" fmla="*/ 1198894 h 3291854"/>
              <a:gd name="connsiteX10" fmla="*/ 4014448 w 5612617"/>
              <a:gd name="connsiteY10" fmla="*/ 1583002 h 3291854"/>
              <a:gd name="connsiteX11" fmla="*/ 4149577 w 5612617"/>
              <a:gd name="connsiteY11" fmla="*/ 1666254 h 3291854"/>
              <a:gd name="connsiteX12" fmla="*/ 5612617 w 5612617"/>
              <a:gd name="connsiteY12" fmla="*/ 1666254 h 3291854"/>
              <a:gd name="connsiteX0" fmla="*/ 0 w 7254678"/>
              <a:gd name="connsiteY0" fmla="*/ 1704011 h 3291854"/>
              <a:gd name="connsiteX1" fmla="*/ 1772137 w 7254678"/>
              <a:gd name="connsiteY1" fmla="*/ 1706894 h 3291854"/>
              <a:gd name="connsiteX2" fmla="*/ 1833023 w 7254678"/>
              <a:gd name="connsiteY2" fmla="*/ 1660458 h 3291854"/>
              <a:gd name="connsiteX3" fmla="*/ 1933012 w 7254678"/>
              <a:gd name="connsiteY3" fmla="*/ 1425187 h 3291854"/>
              <a:gd name="connsiteX4" fmla="*/ 2280137 w 7254678"/>
              <a:gd name="connsiteY4" fmla="*/ 1595134 h 3291854"/>
              <a:gd name="connsiteX5" fmla="*/ 2544297 w 7254678"/>
              <a:gd name="connsiteY5" fmla="*/ 14 h 3291854"/>
              <a:gd name="connsiteX6" fmla="*/ 2950697 w 7254678"/>
              <a:gd name="connsiteY6" fmla="*/ 3291854 h 3291854"/>
              <a:gd name="connsiteX7" fmla="*/ 3194537 w 7254678"/>
              <a:gd name="connsiteY7" fmla="*/ 1666254 h 3291854"/>
              <a:gd name="connsiteX8" fmla="*/ 3511509 w 7254678"/>
              <a:gd name="connsiteY8" fmla="*/ 1936392 h 3291854"/>
              <a:gd name="connsiteX9" fmla="*/ 3807963 w 7254678"/>
              <a:gd name="connsiteY9" fmla="*/ 1198894 h 3291854"/>
              <a:gd name="connsiteX10" fmla="*/ 4014448 w 7254678"/>
              <a:gd name="connsiteY10" fmla="*/ 1583002 h 3291854"/>
              <a:gd name="connsiteX11" fmla="*/ 4149577 w 7254678"/>
              <a:gd name="connsiteY11" fmla="*/ 1666254 h 3291854"/>
              <a:gd name="connsiteX12" fmla="*/ 7254678 w 7254678"/>
              <a:gd name="connsiteY12" fmla="*/ 1666254 h 3291854"/>
              <a:gd name="connsiteX0" fmla="*/ 0 w 12436591"/>
              <a:gd name="connsiteY0" fmla="*/ 1704011 h 3291854"/>
              <a:gd name="connsiteX1" fmla="*/ 6954050 w 12436591"/>
              <a:gd name="connsiteY1" fmla="*/ 1706894 h 3291854"/>
              <a:gd name="connsiteX2" fmla="*/ 7014936 w 12436591"/>
              <a:gd name="connsiteY2" fmla="*/ 1660458 h 3291854"/>
              <a:gd name="connsiteX3" fmla="*/ 7114925 w 12436591"/>
              <a:gd name="connsiteY3" fmla="*/ 1425187 h 3291854"/>
              <a:gd name="connsiteX4" fmla="*/ 7462050 w 12436591"/>
              <a:gd name="connsiteY4" fmla="*/ 1595134 h 3291854"/>
              <a:gd name="connsiteX5" fmla="*/ 7726210 w 12436591"/>
              <a:gd name="connsiteY5" fmla="*/ 14 h 3291854"/>
              <a:gd name="connsiteX6" fmla="*/ 8132610 w 12436591"/>
              <a:gd name="connsiteY6" fmla="*/ 3291854 h 3291854"/>
              <a:gd name="connsiteX7" fmla="*/ 8376450 w 12436591"/>
              <a:gd name="connsiteY7" fmla="*/ 1666254 h 3291854"/>
              <a:gd name="connsiteX8" fmla="*/ 8693422 w 12436591"/>
              <a:gd name="connsiteY8" fmla="*/ 1936392 h 3291854"/>
              <a:gd name="connsiteX9" fmla="*/ 8989876 w 12436591"/>
              <a:gd name="connsiteY9" fmla="*/ 1198894 h 3291854"/>
              <a:gd name="connsiteX10" fmla="*/ 9196361 w 12436591"/>
              <a:gd name="connsiteY10" fmla="*/ 1583002 h 3291854"/>
              <a:gd name="connsiteX11" fmla="*/ 9331490 w 12436591"/>
              <a:gd name="connsiteY11" fmla="*/ 1666254 h 3291854"/>
              <a:gd name="connsiteX12" fmla="*/ 12436591 w 12436591"/>
              <a:gd name="connsiteY12" fmla="*/ 1666254 h 3291854"/>
              <a:gd name="connsiteX0" fmla="*/ 0 w 21863817"/>
              <a:gd name="connsiteY0" fmla="*/ 1729165 h 3291854"/>
              <a:gd name="connsiteX1" fmla="*/ 16381276 w 21863817"/>
              <a:gd name="connsiteY1" fmla="*/ 1706894 h 3291854"/>
              <a:gd name="connsiteX2" fmla="*/ 16442162 w 21863817"/>
              <a:gd name="connsiteY2" fmla="*/ 1660458 h 3291854"/>
              <a:gd name="connsiteX3" fmla="*/ 16542151 w 21863817"/>
              <a:gd name="connsiteY3" fmla="*/ 1425187 h 3291854"/>
              <a:gd name="connsiteX4" fmla="*/ 16889276 w 21863817"/>
              <a:gd name="connsiteY4" fmla="*/ 1595134 h 3291854"/>
              <a:gd name="connsiteX5" fmla="*/ 17153436 w 21863817"/>
              <a:gd name="connsiteY5" fmla="*/ 14 h 3291854"/>
              <a:gd name="connsiteX6" fmla="*/ 17559836 w 21863817"/>
              <a:gd name="connsiteY6" fmla="*/ 3291854 h 3291854"/>
              <a:gd name="connsiteX7" fmla="*/ 17803676 w 21863817"/>
              <a:gd name="connsiteY7" fmla="*/ 1666254 h 3291854"/>
              <a:gd name="connsiteX8" fmla="*/ 18120648 w 21863817"/>
              <a:gd name="connsiteY8" fmla="*/ 1936392 h 3291854"/>
              <a:gd name="connsiteX9" fmla="*/ 18417102 w 21863817"/>
              <a:gd name="connsiteY9" fmla="*/ 1198894 h 3291854"/>
              <a:gd name="connsiteX10" fmla="*/ 18623587 w 21863817"/>
              <a:gd name="connsiteY10" fmla="*/ 1583002 h 3291854"/>
              <a:gd name="connsiteX11" fmla="*/ 18758716 w 21863817"/>
              <a:gd name="connsiteY11" fmla="*/ 1666254 h 3291854"/>
              <a:gd name="connsiteX12" fmla="*/ 21863817 w 21863817"/>
              <a:gd name="connsiteY12" fmla="*/ 1666254 h 329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863817" h="3291854">
                <a:moveTo>
                  <a:pt x="0" y="1729165"/>
                </a:moveTo>
                <a:lnTo>
                  <a:pt x="16381276" y="1706894"/>
                </a:lnTo>
                <a:cubicBezTo>
                  <a:pt x="16420161" y="1703189"/>
                  <a:pt x="16428683" y="1685625"/>
                  <a:pt x="16442162" y="1660458"/>
                </a:cubicBezTo>
                <a:cubicBezTo>
                  <a:pt x="16455641" y="1635291"/>
                  <a:pt x="16465410" y="1435268"/>
                  <a:pt x="16542151" y="1425187"/>
                </a:cubicBezTo>
                <a:cubicBezTo>
                  <a:pt x="16618892" y="1415107"/>
                  <a:pt x="16787395" y="1832663"/>
                  <a:pt x="16889276" y="1595134"/>
                </a:cubicBezTo>
                <a:cubicBezTo>
                  <a:pt x="16991157" y="1357605"/>
                  <a:pt x="17028634" y="-5150"/>
                  <a:pt x="17153436" y="14"/>
                </a:cubicBezTo>
                <a:cubicBezTo>
                  <a:pt x="17278238" y="5178"/>
                  <a:pt x="17446559" y="3291535"/>
                  <a:pt x="17559836" y="3291854"/>
                </a:cubicBezTo>
                <a:cubicBezTo>
                  <a:pt x="17673113" y="3292173"/>
                  <a:pt x="17710207" y="1892164"/>
                  <a:pt x="17803676" y="1666254"/>
                </a:cubicBezTo>
                <a:cubicBezTo>
                  <a:pt x="17897145" y="1440344"/>
                  <a:pt x="18018410" y="2014285"/>
                  <a:pt x="18120648" y="1936392"/>
                </a:cubicBezTo>
                <a:cubicBezTo>
                  <a:pt x="18222886" y="1858499"/>
                  <a:pt x="18333279" y="1257792"/>
                  <a:pt x="18417102" y="1198894"/>
                </a:cubicBezTo>
                <a:cubicBezTo>
                  <a:pt x="18500925" y="1139996"/>
                  <a:pt x="18590856" y="1536575"/>
                  <a:pt x="18623587" y="1583002"/>
                </a:cubicBezTo>
                <a:cubicBezTo>
                  <a:pt x="18656318" y="1629429"/>
                  <a:pt x="18692447" y="1661255"/>
                  <a:pt x="18758716" y="1666254"/>
                </a:cubicBezTo>
                <a:lnTo>
                  <a:pt x="21863817" y="1666254"/>
                </a:lnTo>
              </a:path>
            </a:pathLst>
          </a:cu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40876" y="5415008"/>
            <a:ext cx="676525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50" dirty="0" smtClean="0">
                <a:solidFill>
                  <a:prstClr val="white"/>
                </a:solidFill>
              </a:rPr>
              <a:t>Pharmacokinetics (PK) Secure Data (SD) Office</a:t>
            </a:r>
            <a:endParaRPr lang="en-US" sz="275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04980" y="6124051"/>
            <a:ext cx="279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Banyan Park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smtClean="0">
                <a:solidFill>
                  <a:prstClr val="white"/>
                </a:solidFill>
              </a:rPr>
              <a:t>| </a:t>
            </a:r>
            <a:r>
              <a:rPr lang="en-US" dirty="0" smtClean="0">
                <a:solidFill>
                  <a:prstClr val="white"/>
                </a:solidFill>
              </a:rPr>
              <a:t>May 17</a:t>
            </a:r>
            <a:r>
              <a:rPr lang="en-US" baseline="0" dirty="0" smtClean="0">
                <a:solidFill>
                  <a:prstClr val="white"/>
                </a:solidFill>
              </a:rPr>
              <a:t>, </a:t>
            </a:r>
            <a:r>
              <a:rPr lang="en-US" baseline="0" dirty="0" smtClean="0">
                <a:solidFill>
                  <a:prstClr val="white"/>
                </a:solidFill>
              </a:rPr>
              <a:t>2016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46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 algn="r"/>
            <a:r>
              <a:rPr lang="en-US" sz="2800" dirty="0" smtClean="0"/>
              <a:t>PC Data Processing after DB Lock</a:t>
            </a: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-30574" y="702046"/>
            <a:ext cx="12297364" cy="6277410"/>
            <a:chOff x="-22931" y="1067494"/>
            <a:chExt cx="9223023" cy="5966771"/>
          </a:xfrm>
        </p:grpSpPr>
        <p:sp>
          <p:nvSpPr>
            <p:cNvPr id="5" name="Rectangle 4"/>
            <p:cNvSpPr/>
            <p:nvPr/>
          </p:nvSpPr>
          <p:spPr>
            <a:xfrm>
              <a:off x="-15035" y="5410249"/>
              <a:ext cx="9165618" cy="1624016"/>
            </a:xfrm>
            <a:prstGeom prst="rect">
              <a:avLst/>
            </a:prstGeom>
            <a:solidFill>
              <a:srgbClr val="B0DFF3"/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5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vert270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en-US" sz="900" b="1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-21622" y="1067494"/>
              <a:ext cx="9165623" cy="2397947"/>
            </a:xfrm>
            <a:prstGeom prst="rect">
              <a:avLst/>
            </a:prstGeom>
            <a:solidFill>
              <a:srgbClr val="B0DFF3"/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5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vert270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en-US" sz="900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-22931" y="3491541"/>
              <a:ext cx="9173514" cy="1916730"/>
            </a:xfrm>
            <a:prstGeom prst="rect">
              <a:avLst/>
            </a:prstGeom>
            <a:solidFill>
              <a:srgbClr val="B0DFF3"/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5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vert270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en-US" sz="900" b="1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sp>
          <p:nvSpPr>
            <p:cNvPr id="8" name="AutoShape 11"/>
            <p:cNvSpPr>
              <a:spLocks noChangeArrowheads="1"/>
            </p:cNvSpPr>
            <p:nvPr/>
          </p:nvSpPr>
          <p:spPr bwMode="auto">
            <a:xfrm>
              <a:off x="735328" y="5608494"/>
              <a:ext cx="1866359" cy="642177"/>
            </a:xfrm>
            <a:prstGeom prst="flowChartProcess">
              <a:avLst/>
            </a:prstGeom>
            <a:solidFill>
              <a:srgbClr val="89C35F"/>
            </a:solidFill>
            <a:ln w="38100">
              <a:solidFill>
                <a:schemeClr val="lt1">
                  <a:lumMod val="95000"/>
                  <a:lumOff val="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3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Generate FINAL result file from LIMS &amp;</a:t>
              </a:r>
              <a:br>
                <a:rPr lang="en-US" sz="12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</a:br>
              <a:r>
                <a:rPr lang="en-US" sz="12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 send it to PK office</a:t>
              </a:r>
              <a:endParaRPr lang="en-US" sz="1200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sp>
          <p:nvSpPr>
            <p:cNvPr id="9" name="AutoShape 12"/>
            <p:cNvSpPr>
              <a:spLocks noChangeArrowheads="1"/>
            </p:cNvSpPr>
            <p:nvPr/>
          </p:nvSpPr>
          <p:spPr bwMode="auto">
            <a:xfrm>
              <a:off x="733652" y="4503823"/>
              <a:ext cx="1859423" cy="551108"/>
            </a:xfrm>
            <a:prstGeom prst="flowChartProcess">
              <a:avLst/>
            </a:prstGeom>
            <a:solidFill>
              <a:srgbClr val="89C35F"/>
            </a:solidFill>
            <a:ln w="38100">
              <a:solidFill>
                <a:schemeClr val="lt1">
                  <a:lumMod val="95000"/>
                  <a:lumOff val="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3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PK DM: Receipt of FINAL result file</a:t>
              </a:r>
              <a:r>
                <a:rPr lang="en-US" sz="1200" dirty="0" smtClean="0">
                  <a:solidFill>
                    <a:srgbClr val="FF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12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endParaRPr lang="en-US" sz="1200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1270655" y="6503509"/>
              <a:ext cx="792351" cy="354491"/>
            </a:xfrm>
            <a:prstGeom prst="flowChartTerminator">
              <a:avLst/>
            </a:prstGeom>
            <a:solidFill>
              <a:schemeClr val="lt1">
                <a:lumMod val="100000"/>
                <a:lumOff val="0"/>
              </a:schemeClr>
            </a:solidFill>
            <a:ln w="31750">
              <a:solidFill>
                <a:schemeClr val="accen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b="1" dirty="0">
                  <a:solidFill>
                    <a:srgbClr val="000000"/>
                  </a:solidFill>
                  <a:ea typeface="Times New Roman"/>
                  <a:cs typeface="Times New Roman"/>
                </a:rPr>
                <a:t>START</a:t>
              </a:r>
              <a:endParaRPr lang="en-US" sz="1200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8" idx="2"/>
            </p:cNvCxnSpPr>
            <p:nvPr/>
          </p:nvCxnSpPr>
          <p:spPr>
            <a:xfrm flipV="1">
              <a:off x="1666831" y="6250671"/>
              <a:ext cx="1677" cy="2528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TextBox 11"/>
            <p:cNvSpPr txBox="1"/>
            <p:nvPr/>
          </p:nvSpPr>
          <p:spPr>
            <a:xfrm>
              <a:off x="80521" y="5780604"/>
              <a:ext cx="346249" cy="93681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>
              <a:defPPr>
                <a:defRPr lang="en-US"/>
              </a:defPPr>
              <a:lvl1pPr>
                <a:defRPr sz="800" b="1">
                  <a:latin typeface="+mj-lt"/>
                  <a:cs typeface="Calibri" pitchFamily="34" charset="0"/>
                </a:defRPr>
              </a:lvl1pPr>
            </a:lstStyle>
            <a:p>
              <a:r>
                <a:rPr lang="en-US" sz="1200" dirty="0">
                  <a:solidFill>
                    <a:srgbClr val="000000"/>
                  </a:solidFill>
                  <a:latin typeface="+mn-lt"/>
                </a:rPr>
                <a:t>         </a:t>
              </a:r>
              <a:r>
                <a:rPr lang="en-US" sz="1800" dirty="0" smtClean="0">
                  <a:solidFill>
                    <a:srgbClr val="000000"/>
                  </a:solidFill>
                  <a:latin typeface="+mn-lt"/>
                </a:rPr>
                <a:t>BAN</a:t>
              </a:r>
              <a:endParaRPr lang="en-US" sz="20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341" y="1346159"/>
              <a:ext cx="369332" cy="111192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0000"/>
                  </a:solidFill>
                  <a:cs typeface="Calibri" pitchFamily="34" charset="0"/>
                </a:rPr>
                <a:t>TCS- CDM</a:t>
              </a:r>
              <a:endParaRPr lang="en-US" sz="2000" b="1" dirty="0">
                <a:solidFill>
                  <a:srgbClr val="000000"/>
                </a:solidFill>
                <a:cs typeface="Calibri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570" y="3864237"/>
              <a:ext cx="369332" cy="122916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0000"/>
                  </a:solidFill>
                  <a:cs typeface="Calibri" pitchFamily="34" charset="0"/>
                </a:rPr>
                <a:t>       </a:t>
              </a:r>
              <a:r>
                <a:rPr lang="en-US" sz="2000" b="1" dirty="0" smtClean="0">
                  <a:solidFill>
                    <a:srgbClr val="000000"/>
                  </a:solidFill>
                  <a:cs typeface="Calibri" pitchFamily="34" charset="0"/>
                </a:rPr>
                <a:t>PK office</a:t>
              </a:r>
              <a:endParaRPr lang="en-US" sz="2000" b="1" dirty="0">
                <a:solidFill>
                  <a:srgbClr val="000000"/>
                </a:solidFill>
                <a:cs typeface="Calibri" pitchFamily="34" charset="0"/>
              </a:endParaRPr>
            </a:p>
          </p:txBody>
        </p:sp>
        <p:sp>
          <p:nvSpPr>
            <p:cNvPr id="15" name="Text Box 52"/>
            <p:cNvSpPr txBox="1">
              <a:spLocks noChangeArrowheads="1"/>
            </p:cNvSpPr>
            <p:nvPr/>
          </p:nvSpPr>
          <p:spPr bwMode="auto">
            <a:xfrm>
              <a:off x="7187372" y="6465877"/>
              <a:ext cx="1956627" cy="242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 dirty="0">
                  <a:solidFill>
                    <a:srgbClr val="000000"/>
                  </a:solidFill>
                </a:rPr>
                <a:t>gDTA</a:t>
              </a:r>
              <a:r>
                <a:rPr lang="en-US" sz="900" b="1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900" dirty="0">
                  <a:solidFill>
                    <a:srgbClr val="000000"/>
                  </a:solidFill>
                </a:rPr>
                <a:t>between</a:t>
              </a:r>
              <a:r>
                <a:rPr lang="en-US" sz="900" b="1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900" dirty="0">
                  <a:solidFill>
                    <a:srgbClr val="000000"/>
                  </a:solidFill>
                </a:rPr>
                <a:t>PK</a:t>
              </a:r>
              <a:r>
                <a:rPr lang="en-US" sz="900" b="1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900" dirty="0">
                  <a:solidFill>
                    <a:srgbClr val="000000"/>
                  </a:solidFill>
                </a:rPr>
                <a:t>office</a:t>
              </a:r>
              <a:r>
                <a:rPr lang="en-US" sz="900" b="1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 &amp; TCS </a:t>
              </a:r>
              <a:r>
                <a:rPr lang="en-US" sz="900" dirty="0" smtClean="0">
                  <a:solidFill>
                    <a:srgbClr val="000000"/>
                  </a:solidFill>
                </a:rPr>
                <a:t>CDM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6" name="AutoShape 12"/>
            <p:cNvSpPr>
              <a:spLocks noChangeArrowheads="1"/>
            </p:cNvSpPr>
            <p:nvPr/>
          </p:nvSpPr>
          <p:spPr bwMode="auto">
            <a:xfrm>
              <a:off x="2825314" y="1326527"/>
              <a:ext cx="2453954" cy="674749"/>
            </a:xfrm>
            <a:prstGeom prst="flowChartProcess">
              <a:avLst/>
            </a:prstGeom>
            <a:solidFill>
              <a:srgbClr val="89C35F"/>
            </a:solidFill>
            <a:ln w="38100">
              <a:solidFill>
                <a:schemeClr val="lt1">
                  <a:lumMod val="95000"/>
                  <a:lumOff val="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3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Stats programmer: Generate </a:t>
              </a:r>
              <a:r>
                <a:rPr lang="en-US" sz="1200" b="1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FINAL</a:t>
              </a:r>
              <a:r>
                <a:rPr lang="en-US" sz="12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 SDTM PC dataset &amp; share it with PK office along with predefined datasets</a:t>
              </a:r>
              <a:endParaRPr lang="en-US" sz="1200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cxnSp>
          <p:nvCxnSpPr>
            <p:cNvPr id="17" name="Elbow Connector 16"/>
            <p:cNvCxnSpPr>
              <a:stCxn id="8" idx="0"/>
              <a:endCxn id="9" idx="2"/>
            </p:cNvCxnSpPr>
            <p:nvPr/>
          </p:nvCxnSpPr>
          <p:spPr>
            <a:xfrm rot="16200000" flipV="1">
              <a:off x="1389155" y="5329141"/>
              <a:ext cx="553563" cy="5144"/>
            </a:xfrm>
            <a:prstGeom prst="bentConnector3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AutoShape 45"/>
            <p:cNvSpPr>
              <a:spLocks noChangeArrowheads="1"/>
            </p:cNvSpPr>
            <p:nvPr/>
          </p:nvSpPr>
          <p:spPr bwMode="auto">
            <a:xfrm>
              <a:off x="8270080" y="4566291"/>
              <a:ext cx="611536" cy="355849"/>
            </a:xfrm>
            <a:prstGeom prst="flowChartTerminator">
              <a:avLst/>
            </a:prstGeom>
            <a:solidFill>
              <a:schemeClr val="lt1">
                <a:lumMod val="100000"/>
                <a:lumOff val="0"/>
              </a:schemeClr>
            </a:solidFill>
            <a:ln w="31750">
              <a:solidFill>
                <a:schemeClr val="accen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b="1" dirty="0">
                  <a:solidFill>
                    <a:srgbClr val="000000"/>
                  </a:solidFill>
                  <a:ea typeface="Times New Roman"/>
                  <a:cs typeface="Times New Roman"/>
                </a:rPr>
                <a:t>END</a:t>
              </a:r>
              <a:endParaRPr lang="en-US" sz="1200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sp>
          <p:nvSpPr>
            <p:cNvPr id="19" name="Text Box 52"/>
            <p:cNvSpPr txBox="1">
              <a:spLocks noChangeArrowheads="1"/>
            </p:cNvSpPr>
            <p:nvPr/>
          </p:nvSpPr>
          <p:spPr bwMode="auto">
            <a:xfrm>
              <a:off x="5473749" y="4048158"/>
              <a:ext cx="258097" cy="199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 b="1" dirty="0">
                  <a:solidFill>
                    <a:srgbClr val="000000"/>
                  </a:solidFill>
                  <a:ea typeface="Times New Roman"/>
                  <a:cs typeface="Times New Roman"/>
                </a:rPr>
                <a:t>Y</a:t>
              </a:r>
            </a:p>
          </p:txBody>
        </p:sp>
        <p:sp>
          <p:nvSpPr>
            <p:cNvPr id="20" name="Text Box 52"/>
            <p:cNvSpPr txBox="1">
              <a:spLocks noChangeArrowheads="1"/>
            </p:cNvSpPr>
            <p:nvPr/>
          </p:nvSpPr>
          <p:spPr bwMode="auto">
            <a:xfrm>
              <a:off x="7204252" y="6115809"/>
              <a:ext cx="1969904" cy="367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 dirty="0">
                  <a:solidFill>
                    <a:srgbClr val="000000"/>
                  </a:solidFill>
                </a:rPr>
                <a:t>gDTA</a:t>
              </a:r>
              <a:r>
                <a:rPr lang="en-US" sz="900" b="1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900" dirty="0">
                  <a:solidFill>
                    <a:srgbClr val="000000"/>
                  </a:solidFill>
                </a:rPr>
                <a:t>between</a:t>
              </a:r>
              <a:r>
                <a:rPr lang="en-US" sz="900" b="1" dirty="0">
                  <a:solidFill>
                    <a:srgbClr val="000000"/>
                  </a:solidFill>
                  <a:ea typeface="Times New Roman"/>
                  <a:cs typeface="Times New Roman"/>
                </a:rPr>
                <a:t> PK </a:t>
              </a:r>
              <a:r>
                <a:rPr lang="en-US" sz="900" dirty="0">
                  <a:solidFill>
                    <a:srgbClr val="000000"/>
                  </a:solidFill>
                </a:rPr>
                <a:t>office</a:t>
              </a:r>
              <a:r>
                <a:rPr lang="en-US" sz="900" b="1" dirty="0">
                  <a:solidFill>
                    <a:srgbClr val="000000"/>
                  </a:solidFill>
                  <a:ea typeface="Times New Roman"/>
                  <a:cs typeface="Times New Roman"/>
                </a:rPr>
                <a:t> &amp; BAN</a:t>
              </a:r>
            </a:p>
          </p:txBody>
        </p:sp>
        <p:sp>
          <p:nvSpPr>
            <p:cNvPr id="21" name="AutoShape 12"/>
            <p:cNvSpPr>
              <a:spLocks noChangeArrowheads="1"/>
            </p:cNvSpPr>
            <p:nvPr/>
          </p:nvSpPr>
          <p:spPr bwMode="auto">
            <a:xfrm>
              <a:off x="3040298" y="4109866"/>
              <a:ext cx="1889723" cy="701562"/>
            </a:xfrm>
            <a:prstGeom prst="flowChartProcess">
              <a:avLst/>
            </a:prstGeom>
            <a:solidFill>
              <a:srgbClr val="89C35F"/>
            </a:solidFill>
            <a:ln w="38100">
              <a:solidFill>
                <a:schemeClr val="lt1">
                  <a:lumMod val="95000"/>
                  <a:lumOff val="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3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PK </a:t>
              </a:r>
              <a:r>
                <a:rPr lang="en-US" sz="1200" dirty="0">
                  <a:solidFill>
                    <a:srgbClr val="000000"/>
                  </a:solidFill>
                  <a:ea typeface="Times New Roman"/>
                  <a:cs typeface="Times New Roman"/>
                </a:rPr>
                <a:t>stats programmer: Combine two files &amp; </a:t>
              </a:r>
              <a:r>
                <a:rPr lang="en-US" sz="12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generate FINAL PC file &amp; then execute </a:t>
              </a:r>
              <a:r>
                <a:rPr lang="en-US" sz="1200" dirty="0">
                  <a:solidFill>
                    <a:srgbClr val="000000"/>
                  </a:solidFill>
                  <a:ea typeface="Times New Roman"/>
                  <a:cs typeface="Times New Roman"/>
                </a:rPr>
                <a:t>edit checks </a:t>
              </a:r>
            </a:p>
          </p:txBody>
        </p:sp>
        <p:sp>
          <p:nvSpPr>
            <p:cNvPr id="22" name="AutoShape 38"/>
            <p:cNvSpPr>
              <a:spLocks noChangeArrowheads="1"/>
            </p:cNvSpPr>
            <p:nvPr/>
          </p:nvSpPr>
          <p:spPr bwMode="auto">
            <a:xfrm>
              <a:off x="5350485" y="4131708"/>
              <a:ext cx="1050315" cy="652426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dist="28398" dir="3806097" algn="ctr" rotWithShape="0">
                <a:schemeClr val="accent1">
                  <a:lumMod val="50000"/>
                  <a:lumOff val="0"/>
                  <a:alpha val="50000"/>
                </a:schemeClr>
              </a:outerShdw>
            </a:effectLst>
            <a:extLst/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Any issues?</a:t>
              </a:r>
              <a:endParaRPr lang="en-US" sz="1200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cxnSp>
          <p:nvCxnSpPr>
            <p:cNvPr id="23" name="Elbow Connector 22"/>
            <p:cNvCxnSpPr>
              <a:stCxn id="21" idx="3"/>
              <a:endCxn id="22" idx="1"/>
            </p:cNvCxnSpPr>
            <p:nvPr/>
          </p:nvCxnSpPr>
          <p:spPr>
            <a:xfrm flipV="1">
              <a:off x="4930021" y="4457921"/>
              <a:ext cx="420464" cy="2726"/>
            </a:xfrm>
            <a:prstGeom prst="bentConnector3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Elbow Connector 23"/>
            <p:cNvCxnSpPr>
              <a:stCxn id="22" idx="0"/>
              <a:endCxn id="16" idx="3"/>
            </p:cNvCxnSpPr>
            <p:nvPr/>
          </p:nvCxnSpPr>
          <p:spPr>
            <a:xfrm rot="16200000" flipV="1">
              <a:off x="4343553" y="2599617"/>
              <a:ext cx="2467806" cy="596375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Text Box 52"/>
            <p:cNvSpPr txBox="1">
              <a:spLocks noChangeArrowheads="1"/>
            </p:cNvSpPr>
            <p:nvPr/>
          </p:nvSpPr>
          <p:spPr bwMode="auto">
            <a:xfrm>
              <a:off x="6492300" y="4259614"/>
              <a:ext cx="258097" cy="199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 b="1" dirty="0">
                  <a:solidFill>
                    <a:srgbClr val="000000"/>
                  </a:solidFill>
                  <a:ea typeface="Times New Roman"/>
                  <a:cs typeface="Times New Roman"/>
                </a:rPr>
                <a:t>N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43695" y="3662532"/>
              <a:ext cx="1089331" cy="432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If issues related to received PC file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27" name="Elbow Connector 26"/>
            <p:cNvCxnSpPr>
              <a:stCxn id="22" idx="2"/>
              <a:endCxn id="8" idx="3"/>
            </p:cNvCxnSpPr>
            <p:nvPr/>
          </p:nvCxnSpPr>
          <p:spPr>
            <a:xfrm rot="5400000">
              <a:off x="3665941" y="3719880"/>
              <a:ext cx="1145449" cy="3273956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Box 27"/>
            <p:cNvSpPr txBox="1"/>
            <p:nvPr/>
          </p:nvSpPr>
          <p:spPr>
            <a:xfrm>
              <a:off x="5895907" y="5467891"/>
              <a:ext cx="1089331" cy="605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If ssues related to received FINAL result file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9" name="Text Box 52"/>
            <p:cNvSpPr txBox="1">
              <a:spLocks noChangeArrowheads="1"/>
            </p:cNvSpPr>
            <p:nvPr/>
          </p:nvSpPr>
          <p:spPr bwMode="auto">
            <a:xfrm>
              <a:off x="5448407" y="4759821"/>
              <a:ext cx="258097" cy="199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 b="1" dirty="0">
                  <a:solidFill>
                    <a:srgbClr val="000000"/>
                  </a:solidFill>
                  <a:ea typeface="Times New Roman"/>
                  <a:cs typeface="Times New Roman"/>
                </a:rPr>
                <a:t>Y</a:t>
              </a:r>
            </a:p>
          </p:txBody>
        </p:sp>
        <p:sp>
          <p:nvSpPr>
            <p:cNvPr id="30" name="AutoShape 12"/>
            <p:cNvSpPr>
              <a:spLocks noChangeArrowheads="1"/>
            </p:cNvSpPr>
            <p:nvPr/>
          </p:nvSpPr>
          <p:spPr bwMode="auto">
            <a:xfrm>
              <a:off x="721680" y="3710828"/>
              <a:ext cx="1866359" cy="667523"/>
            </a:xfrm>
            <a:prstGeom prst="flowChartProcess">
              <a:avLst/>
            </a:prstGeom>
            <a:solidFill>
              <a:srgbClr val="89C35F"/>
            </a:solidFill>
            <a:ln w="38100">
              <a:solidFill>
                <a:schemeClr val="lt1">
                  <a:lumMod val="95000"/>
                  <a:lumOff val="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3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 PK stats Programmer: Receive the request for data release &amp;  </a:t>
              </a:r>
              <a:r>
                <a:rPr lang="en-US" sz="1200" b="1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FINAL</a:t>
              </a:r>
              <a:r>
                <a:rPr lang="en-US" sz="12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 SDTM PC file </a:t>
              </a:r>
              <a:endParaRPr lang="en-US" sz="1200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cxnSp>
          <p:nvCxnSpPr>
            <p:cNvPr id="31" name="Elbow Connector 30"/>
            <p:cNvCxnSpPr>
              <a:stCxn id="30" idx="3"/>
            </p:cNvCxnSpPr>
            <p:nvPr/>
          </p:nvCxnSpPr>
          <p:spPr>
            <a:xfrm>
              <a:off x="2588039" y="4044590"/>
              <a:ext cx="452259" cy="241540"/>
            </a:xfrm>
            <a:prstGeom prst="bentConnector3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Elbow Connector 31"/>
            <p:cNvCxnSpPr>
              <a:stCxn id="9" idx="3"/>
              <a:endCxn id="21" idx="1"/>
            </p:cNvCxnSpPr>
            <p:nvPr/>
          </p:nvCxnSpPr>
          <p:spPr>
            <a:xfrm flipV="1">
              <a:off x="2593075" y="4460647"/>
              <a:ext cx="447223" cy="31873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AutoShape 11"/>
            <p:cNvSpPr>
              <a:spLocks noChangeArrowheads="1"/>
            </p:cNvSpPr>
            <p:nvPr/>
          </p:nvSpPr>
          <p:spPr bwMode="auto">
            <a:xfrm>
              <a:off x="711532" y="1298059"/>
              <a:ext cx="1888480" cy="703217"/>
            </a:xfrm>
            <a:prstGeom prst="flowChartProcess">
              <a:avLst/>
            </a:prstGeom>
            <a:solidFill>
              <a:srgbClr val="89C35F"/>
            </a:solidFill>
            <a:ln w="38100">
              <a:solidFill>
                <a:schemeClr val="lt1">
                  <a:lumMod val="95000"/>
                  <a:lumOff val="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3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12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LDM/Designee: Initiate</a:t>
              </a:r>
            </a:p>
            <a:p>
              <a:pPr algn="ctr">
                <a:lnSpc>
                  <a:spcPct val="115000"/>
                </a:lnSpc>
              </a:pPr>
              <a:r>
                <a:rPr lang="en-US" sz="12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1200" b="1" dirty="0">
                  <a:solidFill>
                    <a:srgbClr val="000000"/>
                  </a:solidFill>
                  <a:ea typeface="Times New Roman"/>
                  <a:cs typeface="Times New Roman"/>
                </a:rPr>
                <a:t>GDO FRM-12549 Request for Data Release/Unblinding </a:t>
              </a:r>
            </a:p>
          </p:txBody>
        </p:sp>
        <p:cxnSp>
          <p:nvCxnSpPr>
            <p:cNvPr id="34" name="Elbow Connector 33"/>
            <p:cNvCxnSpPr>
              <a:stCxn id="33" idx="2"/>
              <a:endCxn id="30" idx="0"/>
            </p:cNvCxnSpPr>
            <p:nvPr/>
          </p:nvCxnSpPr>
          <p:spPr>
            <a:xfrm rot="5400000">
              <a:off x="800540" y="2855596"/>
              <a:ext cx="1709552" cy="91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Elbow Connector 34"/>
            <p:cNvCxnSpPr/>
            <p:nvPr/>
          </p:nvCxnSpPr>
          <p:spPr>
            <a:xfrm rot="5400000">
              <a:off x="1863122" y="2294007"/>
              <a:ext cx="1712029" cy="120393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AutoShape 12"/>
            <p:cNvSpPr>
              <a:spLocks noChangeArrowheads="1"/>
            </p:cNvSpPr>
            <p:nvPr/>
          </p:nvSpPr>
          <p:spPr bwMode="auto">
            <a:xfrm>
              <a:off x="6192319" y="1346159"/>
              <a:ext cx="1889723" cy="683579"/>
            </a:xfrm>
            <a:prstGeom prst="flowChartProcess">
              <a:avLst/>
            </a:prstGeom>
            <a:solidFill>
              <a:srgbClr val="89C35F"/>
            </a:solidFill>
            <a:ln w="38100">
              <a:solidFill>
                <a:schemeClr val="lt1">
                  <a:lumMod val="95000"/>
                  <a:lumOff val="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3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Stats programmer: Received final PC file &amp; perform structural checks</a:t>
              </a:r>
              <a:endParaRPr lang="en-US" sz="1200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cxnSp>
          <p:nvCxnSpPr>
            <p:cNvPr id="37" name="Elbow Connector 36"/>
            <p:cNvCxnSpPr>
              <a:stCxn id="22" idx="3"/>
              <a:endCxn id="36" idx="2"/>
            </p:cNvCxnSpPr>
            <p:nvPr/>
          </p:nvCxnSpPr>
          <p:spPr>
            <a:xfrm flipV="1">
              <a:off x="6400800" y="2029738"/>
              <a:ext cx="736381" cy="2428183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AutoShape 38"/>
            <p:cNvSpPr>
              <a:spLocks noChangeArrowheads="1"/>
            </p:cNvSpPr>
            <p:nvPr/>
          </p:nvSpPr>
          <p:spPr bwMode="auto">
            <a:xfrm>
              <a:off x="8103418" y="2248191"/>
              <a:ext cx="944861" cy="652426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dist="28398" dir="3806097" algn="ctr" rotWithShape="0">
                <a:schemeClr val="accent1">
                  <a:lumMod val="50000"/>
                  <a:lumOff val="0"/>
                  <a:alpha val="50000"/>
                </a:schemeClr>
              </a:outerShdw>
            </a:effectLst>
            <a:extLst/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Any issues?</a:t>
              </a:r>
              <a:endParaRPr lang="en-US" sz="1200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cxnSp>
          <p:nvCxnSpPr>
            <p:cNvPr id="39" name="Elbow Connector 38"/>
            <p:cNvCxnSpPr>
              <a:stCxn id="36" idx="3"/>
              <a:endCxn id="38" idx="0"/>
            </p:cNvCxnSpPr>
            <p:nvPr/>
          </p:nvCxnSpPr>
          <p:spPr>
            <a:xfrm>
              <a:off x="8082042" y="1687949"/>
              <a:ext cx="493807" cy="560242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Elbow Connector 39"/>
            <p:cNvCxnSpPr>
              <a:stCxn id="38" idx="1"/>
              <a:endCxn id="21" idx="0"/>
            </p:cNvCxnSpPr>
            <p:nvPr/>
          </p:nvCxnSpPr>
          <p:spPr>
            <a:xfrm rot="10800000" flipV="1">
              <a:off x="3985160" y="2574404"/>
              <a:ext cx="4118258" cy="1535462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Text Box 52"/>
            <p:cNvSpPr txBox="1">
              <a:spLocks noChangeArrowheads="1"/>
            </p:cNvSpPr>
            <p:nvPr/>
          </p:nvSpPr>
          <p:spPr bwMode="auto">
            <a:xfrm>
              <a:off x="7963682" y="2311373"/>
              <a:ext cx="258097" cy="199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 b="1" dirty="0">
                  <a:solidFill>
                    <a:srgbClr val="000000"/>
                  </a:solidFill>
                  <a:ea typeface="Times New Roman"/>
                  <a:cs typeface="Times New Roman"/>
                </a:rPr>
                <a:t>Y</a:t>
              </a:r>
            </a:p>
          </p:txBody>
        </p:sp>
        <p:cxnSp>
          <p:nvCxnSpPr>
            <p:cNvPr id="42" name="Elbow Connector 41"/>
            <p:cNvCxnSpPr>
              <a:stCxn id="38" idx="2"/>
              <a:endCxn id="18" idx="0"/>
            </p:cNvCxnSpPr>
            <p:nvPr/>
          </p:nvCxnSpPr>
          <p:spPr>
            <a:xfrm rot="5400000">
              <a:off x="7743012" y="3733454"/>
              <a:ext cx="1665674" cy="1"/>
            </a:xfrm>
            <a:prstGeom prst="bentConnector3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AutoShape 12"/>
            <p:cNvSpPr>
              <a:spLocks noChangeArrowheads="1"/>
            </p:cNvSpPr>
            <p:nvPr/>
          </p:nvSpPr>
          <p:spPr bwMode="auto">
            <a:xfrm>
              <a:off x="7362055" y="3073095"/>
              <a:ext cx="1752830" cy="242869"/>
            </a:xfrm>
            <a:prstGeom prst="flowChartProcess">
              <a:avLst/>
            </a:prstGeom>
            <a:solidFill>
              <a:srgbClr val="89C35F"/>
            </a:solidFill>
            <a:ln w="38100">
              <a:solidFill>
                <a:schemeClr val="lt1">
                  <a:lumMod val="95000"/>
                  <a:lumOff val="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3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>
                  <a:solidFill>
                    <a:srgbClr val="000000"/>
                  </a:solidFill>
                  <a:ea typeface="Times New Roman"/>
                  <a:cs typeface="Times New Roman"/>
                </a:rPr>
                <a:t>Stats programmer: PC finalized</a:t>
              </a:r>
            </a:p>
          </p:txBody>
        </p:sp>
        <p:sp>
          <p:nvSpPr>
            <p:cNvPr id="44" name="Text Box 52"/>
            <p:cNvSpPr txBox="1">
              <a:spLocks noChangeArrowheads="1"/>
            </p:cNvSpPr>
            <p:nvPr/>
          </p:nvSpPr>
          <p:spPr bwMode="auto">
            <a:xfrm>
              <a:off x="8623519" y="2866727"/>
              <a:ext cx="258097" cy="199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 b="1" dirty="0">
                  <a:solidFill>
                    <a:srgbClr val="000000"/>
                  </a:solidFill>
                  <a:ea typeface="Times New Roman"/>
                  <a:cs typeface="Times New Roman"/>
                </a:rPr>
                <a:t>N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58908" y="4708798"/>
              <a:ext cx="427828" cy="193357"/>
            </a:xfrm>
            <a:prstGeom prst="rect">
              <a:avLst/>
            </a:prstGeom>
            <a:ln>
              <a:prstDash val="solid"/>
            </a:ln>
            <a:effectLst>
              <a:softEdge rad="63500"/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20680" y="1898081"/>
              <a:ext cx="427828" cy="193357"/>
            </a:xfrm>
            <a:prstGeom prst="rect">
              <a:avLst/>
            </a:prstGeom>
            <a:ln>
              <a:prstDash val="solid"/>
            </a:ln>
            <a:effectLst>
              <a:softEdge rad="63500"/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77842" y="1912905"/>
              <a:ext cx="427828" cy="193357"/>
            </a:xfrm>
            <a:prstGeom prst="rect">
              <a:avLst/>
            </a:prstGeom>
            <a:ln>
              <a:prstDash val="solid"/>
            </a:ln>
            <a:effectLst>
              <a:softEdge rad="63500"/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rgbClr val="000000"/>
                  </a:solidFill>
                </a:rPr>
                <a:t>1</a:t>
              </a:r>
              <a:endParaRPr lang="en-US" sz="1050" b="1" dirty="0">
                <a:solidFill>
                  <a:srgbClr val="000000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40487" y="4271783"/>
              <a:ext cx="427828" cy="193357"/>
            </a:xfrm>
            <a:prstGeom prst="rect">
              <a:avLst/>
            </a:prstGeom>
            <a:ln>
              <a:prstDash val="solid"/>
            </a:ln>
            <a:effectLst>
              <a:softEdge rad="63500"/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40487" y="4919537"/>
              <a:ext cx="427828" cy="193357"/>
            </a:xfrm>
            <a:prstGeom prst="rect">
              <a:avLst/>
            </a:prstGeom>
            <a:ln>
              <a:prstDash val="solid"/>
            </a:ln>
            <a:effectLst>
              <a:softEdge rad="63500"/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97618" y="6136410"/>
              <a:ext cx="427828" cy="193357"/>
            </a:xfrm>
            <a:prstGeom prst="rect">
              <a:avLst/>
            </a:prstGeom>
            <a:ln>
              <a:prstDash val="solid"/>
            </a:ln>
            <a:effectLst>
              <a:softEdge rad="63500"/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88674" y="1929695"/>
              <a:ext cx="427828" cy="193357"/>
            </a:xfrm>
            <a:prstGeom prst="rect">
              <a:avLst/>
            </a:prstGeom>
            <a:ln>
              <a:prstDash val="solid"/>
            </a:ln>
            <a:effectLst>
              <a:softEdge rad="63500"/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rgbClr val="000000"/>
                  </a:solidFill>
                </a:rPr>
                <a:t>4</a:t>
              </a:r>
              <a:endParaRPr lang="en-US" sz="1050" b="1" dirty="0">
                <a:solidFill>
                  <a:srgbClr val="0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55676" y="3267835"/>
              <a:ext cx="427828" cy="193357"/>
            </a:xfrm>
            <a:prstGeom prst="rect">
              <a:avLst/>
            </a:prstGeom>
            <a:ln>
              <a:prstDash val="solid"/>
            </a:ln>
            <a:effectLst>
              <a:softEdge rad="63500"/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6959436" y="6152855"/>
              <a:ext cx="180802" cy="161602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prstClr val="white"/>
                  </a:solidFill>
                </a:rPr>
                <a:t>A</a:t>
              </a:r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1382030" y="5397335"/>
              <a:ext cx="180802" cy="161602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prstClr val="white"/>
                  </a:solidFill>
                </a:rPr>
                <a:t>A</a:t>
              </a:r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6965111" y="6459393"/>
              <a:ext cx="180802" cy="161602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b="1" dirty="0">
                  <a:solidFill>
                    <a:prstClr val="white"/>
                  </a:solidFill>
                </a:rPr>
                <a:t>B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3048508" y="2173533"/>
              <a:ext cx="180802" cy="161602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b="1" dirty="0">
                  <a:solidFill>
                    <a:prstClr val="white"/>
                  </a:solidFill>
                </a:rPr>
                <a:t>B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pic>
          <p:nvPicPr>
            <p:cNvPr id="57" name="Picture 2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54" t="35461" r="43704" b="38045"/>
            <a:stretch>
              <a:fillRect/>
            </a:stretch>
          </p:blipFill>
          <p:spPr bwMode="auto">
            <a:xfrm>
              <a:off x="5438355" y="4391726"/>
              <a:ext cx="139100" cy="146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54" t="35461" r="43704" b="38045"/>
            <a:stretch>
              <a:fillRect/>
            </a:stretch>
          </p:blipFill>
          <p:spPr bwMode="auto">
            <a:xfrm>
              <a:off x="8506298" y="2241710"/>
              <a:ext cx="139100" cy="146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 Box 52"/>
            <p:cNvSpPr txBox="1">
              <a:spLocks noChangeArrowheads="1"/>
            </p:cNvSpPr>
            <p:nvPr/>
          </p:nvSpPr>
          <p:spPr bwMode="auto">
            <a:xfrm>
              <a:off x="7217529" y="6701717"/>
              <a:ext cx="1956627" cy="242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en-US" sz="900" b="1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6995219" y="6701716"/>
              <a:ext cx="2204873" cy="242901"/>
              <a:chOff x="6995219" y="6701716"/>
              <a:chExt cx="2204873" cy="242901"/>
            </a:xfrm>
          </p:grpSpPr>
          <p:pic>
            <p:nvPicPr>
              <p:cNvPr id="61" name="Picture 26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754" t="35461" r="43704" b="38045"/>
              <a:stretch>
                <a:fillRect/>
              </a:stretch>
            </p:blipFill>
            <p:spPr bwMode="auto">
              <a:xfrm>
                <a:off x="6995219" y="6749754"/>
                <a:ext cx="139100" cy="1468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Text Box 52"/>
              <p:cNvSpPr txBox="1">
                <a:spLocks noChangeArrowheads="1"/>
              </p:cNvSpPr>
              <p:nvPr/>
            </p:nvSpPr>
            <p:spPr bwMode="auto">
              <a:xfrm>
                <a:off x="7243465" y="6701716"/>
                <a:ext cx="1956627" cy="2429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900" dirty="0">
                    <a:solidFill>
                      <a:srgbClr val="000000"/>
                    </a:solidFill>
                  </a:rPr>
                  <a:t>QC/Review Tracker</a:t>
                </a:r>
              </a:p>
            </p:txBody>
          </p:sp>
        </p:grpSp>
      </p:grpSp>
      <p:sp>
        <p:nvSpPr>
          <p:cNvPr id="63" name="TextBox 46"/>
          <p:cNvSpPr txBox="1">
            <a:spLocks noChangeArrowheads="1"/>
          </p:cNvSpPr>
          <p:nvPr/>
        </p:nvSpPr>
        <p:spPr bwMode="auto">
          <a:xfrm>
            <a:off x="6099629" y="6611779"/>
            <a:ext cx="2551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266C30F-A82B-4A1D-B6FD-6B16E6556D18}" type="slidenum">
              <a:rPr lang="en-US" altLang="en-US" sz="1000" smtClean="0">
                <a:solidFill>
                  <a:srgbClr val="505050"/>
                </a:solidFill>
                <a:latin typeface="Myriad Pro"/>
              </a:rPr>
              <a:pPr eaLnBrk="1" hangingPunct="1"/>
              <a:t>10</a:t>
            </a:fld>
            <a:endParaRPr lang="en-US" altLang="en-US" sz="1000" dirty="0" smtClean="0">
              <a:solidFill>
                <a:srgbClr val="505050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13153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30574" y="581190"/>
            <a:ext cx="12231353" cy="6521318"/>
            <a:chOff x="-22931" y="941677"/>
            <a:chExt cx="9173514" cy="6092589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-21622" y="1067061"/>
              <a:ext cx="9165623" cy="936743"/>
            </a:xfrm>
            <a:prstGeom prst="rect">
              <a:avLst/>
            </a:prstGeom>
            <a:solidFill>
              <a:srgbClr val="B0DFF3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5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vert270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en-US" sz="800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-15035" y="5035116"/>
              <a:ext cx="9165618" cy="1999150"/>
            </a:xfrm>
            <a:prstGeom prst="rect">
              <a:avLst/>
            </a:prstGeom>
            <a:solidFill>
              <a:srgbClr val="B0DFF3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5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vert270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en-US" sz="800" b="1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-21622" y="2033142"/>
              <a:ext cx="9165623" cy="1121453"/>
            </a:xfrm>
            <a:prstGeom prst="rect">
              <a:avLst/>
            </a:prstGeom>
            <a:solidFill>
              <a:srgbClr val="B0DFF3"/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5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vert270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en-US" sz="800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-22931" y="3031484"/>
              <a:ext cx="9173514" cy="1963472"/>
            </a:xfrm>
            <a:prstGeom prst="rect">
              <a:avLst/>
            </a:prstGeom>
            <a:solidFill>
              <a:srgbClr val="B0DFF3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5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vert270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en-US" sz="800" b="1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auto">
            <a:xfrm>
              <a:off x="3062389" y="1291275"/>
              <a:ext cx="733963" cy="352121"/>
            </a:xfrm>
            <a:prstGeom prst="flowChartTerminator">
              <a:avLst/>
            </a:prstGeom>
            <a:solidFill>
              <a:schemeClr val="lt1">
                <a:lumMod val="100000"/>
                <a:lumOff val="0"/>
              </a:schemeClr>
            </a:solidFill>
            <a:ln w="31750">
              <a:solidFill>
                <a:schemeClr val="accen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dirty="0">
                  <a:solidFill>
                    <a:srgbClr val="000000"/>
                  </a:solidFill>
                  <a:ea typeface="Times New Roman"/>
                  <a:cs typeface="Times New Roman"/>
                </a:rPr>
                <a:t>START</a:t>
              </a:r>
              <a:endParaRPr lang="en-US" sz="1100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18" idx="3"/>
            </p:cNvCxnSpPr>
            <p:nvPr/>
          </p:nvCxnSpPr>
          <p:spPr>
            <a:xfrm flipH="1" flipV="1">
              <a:off x="2458704" y="1461686"/>
              <a:ext cx="603685" cy="56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TextBox 9"/>
            <p:cNvSpPr txBox="1"/>
            <p:nvPr/>
          </p:nvSpPr>
          <p:spPr>
            <a:xfrm>
              <a:off x="-15035" y="5121992"/>
              <a:ext cx="323165" cy="1771231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>
              <a:defPPr>
                <a:defRPr lang="en-US"/>
              </a:defPPr>
              <a:lvl1pPr>
                <a:defRPr sz="800" b="1">
                  <a:latin typeface="+mj-lt"/>
                  <a:cs typeface="Calibri" pitchFamily="34" charset="0"/>
                </a:defRPr>
              </a:lvl1pPr>
            </a:lstStyle>
            <a:p>
              <a:r>
                <a:rPr lang="en-US" sz="1100" dirty="0">
                  <a:solidFill>
                    <a:srgbClr val="000000"/>
                  </a:solidFill>
                </a:rPr>
                <a:t>         </a:t>
              </a:r>
              <a:r>
                <a:rPr lang="en-US" sz="1600" dirty="0" smtClean="0">
                  <a:solidFill>
                    <a:srgbClr val="000000"/>
                  </a:solidFill>
                </a:rPr>
                <a:t>ClinPharm (CP)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12046" y="941677"/>
              <a:ext cx="346249" cy="105133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00"/>
                  </a:solidFill>
                  <a:cs typeface="Calibri" pitchFamily="34" charset="0"/>
                </a:rPr>
                <a:t>TCS-CDM</a:t>
              </a:r>
              <a:endParaRPr lang="en-US" b="1" dirty="0">
                <a:solidFill>
                  <a:srgbClr val="000000"/>
                </a:solidFill>
                <a:cs typeface="Calibri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-20103" y="3430097"/>
              <a:ext cx="346249" cy="124993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000000"/>
                  </a:solidFill>
                  <a:cs typeface="Calibri" pitchFamily="34" charset="0"/>
                </a:rPr>
                <a:t>       </a:t>
              </a:r>
              <a:r>
                <a:rPr lang="en-US" b="1" dirty="0" smtClean="0">
                  <a:solidFill>
                    <a:srgbClr val="000000"/>
                  </a:solidFill>
                  <a:cs typeface="Calibri" pitchFamily="34" charset="0"/>
                </a:rPr>
                <a:t>PK office</a:t>
              </a:r>
              <a:endParaRPr lang="en-US" b="1" dirty="0">
                <a:solidFill>
                  <a:srgbClr val="000000"/>
                </a:solidFill>
                <a:cs typeface="Calibri" pitchFamily="34" charset="0"/>
              </a:endParaRPr>
            </a:p>
          </p:txBody>
        </p:sp>
        <p:sp>
          <p:nvSpPr>
            <p:cNvPr id="13" name="AutoShape 45"/>
            <p:cNvSpPr>
              <a:spLocks noChangeArrowheads="1"/>
            </p:cNvSpPr>
            <p:nvPr/>
          </p:nvSpPr>
          <p:spPr bwMode="auto">
            <a:xfrm>
              <a:off x="8430733" y="4301413"/>
              <a:ext cx="611536" cy="355849"/>
            </a:xfrm>
            <a:prstGeom prst="flowChartTerminator">
              <a:avLst/>
            </a:prstGeom>
            <a:solidFill>
              <a:schemeClr val="lt1">
                <a:lumMod val="100000"/>
                <a:lumOff val="0"/>
              </a:schemeClr>
            </a:solidFill>
            <a:ln w="31750">
              <a:solidFill>
                <a:schemeClr val="accen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dirty="0">
                  <a:solidFill>
                    <a:srgbClr val="000000"/>
                  </a:solidFill>
                  <a:ea typeface="Times New Roman"/>
                  <a:cs typeface="Times New Roman"/>
                </a:rPr>
                <a:t>END</a:t>
              </a:r>
              <a:endParaRPr lang="en-US" sz="1100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sp>
          <p:nvSpPr>
            <p:cNvPr id="14" name="Text Box 52"/>
            <p:cNvSpPr txBox="1">
              <a:spLocks noChangeArrowheads="1"/>
            </p:cNvSpPr>
            <p:nvPr/>
          </p:nvSpPr>
          <p:spPr bwMode="auto">
            <a:xfrm>
              <a:off x="1916711" y="3683709"/>
              <a:ext cx="258097" cy="199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 b="1" dirty="0">
                  <a:solidFill>
                    <a:srgbClr val="000000"/>
                  </a:solidFill>
                  <a:ea typeface="Times New Roman"/>
                  <a:cs typeface="Times New Roman"/>
                </a:rPr>
                <a:t>Y</a:t>
              </a:r>
            </a:p>
          </p:txBody>
        </p:sp>
        <p:sp>
          <p:nvSpPr>
            <p:cNvPr id="15" name="AutoShape 12"/>
            <p:cNvSpPr>
              <a:spLocks noChangeArrowheads="1"/>
            </p:cNvSpPr>
            <p:nvPr/>
          </p:nvSpPr>
          <p:spPr bwMode="auto">
            <a:xfrm>
              <a:off x="2584133" y="3639633"/>
              <a:ext cx="1488504" cy="762144"/>
            </a:xfrm>
            <a:prstGeom prst="flowChartProcess">
              <a:avLst/>
            </a:prstGeom>
            <a:solidFill>
              <a:srgbClr val="89C35F"/>
            </a:solidFill>
            <a:ln w="38100">
              <a:solidFill>
                <a:schemeClr val="lt1">
                  <a:lumMod val="95000"/>
                  <a:lumOff val="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3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PK </a:t>
              </a:r>
              <a:r>
                <a:rPr lang="en-US" sz="1100" dirty="0">
                  <a:solidFill>
                    <a:srgbClr val="000000"/>
                  </a:solidFill>
                  <a:ea typeface="Times New Roman"/>
                  <a:cs typeface="Times New Roman"/>
                </a:rPr>
                <a:t>stats programmer</a:t>
              </a:r>
              <a:r>
                <a:rPr lang="en-US" sz="11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: Create &amp; validate Raw NCA &amp; NonMEM input file then share it with CP</a:t>
              </a:r>
              <a:endParaRPr lang="en-US" sz="1100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sp>
          <p:nvSpPr>
            <p:cNvPr id="16" name="Text Box 52"/>
            <p:cNvSpPr txBox="1">
              <a:spLocks noChangeArrowheads="1"/>
            </p:cNvSpPr>
            <p:nvPr/>
          </p:nvSpPr>
          <p:spPr bwMode="auto">
            <a:xfrm>
              <a:off x="463882" y="3612581"/>
              <a:ext cx="258097" cy="199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 b="1" dirty="0">
                  <a:solidFill>
                    <a:srgbClr val="000000"/>
                  </a:solidFill>
                  <a:ea typeface="Times New Roman"/>
                  <a:cs typeface="Times New Roman"/>
                </a:rPr>
                <a:t>N</a:t>
              </a:r>
            </a:p>
          </p:txBody>
        </p:sp>
        <p:sp>
          <p:nvSpPr>
            <p:cNvPr id="17" name="Text Box 52"/>
            <p:cNvSpPr txBox="1">
              <a:spLocks noChangeArrowheads="1"/>
            </p:cNvSpPr>
            <p:nvPr/>
          </p:nvSpPr>
          <p:spPr bwMode="auto">
            <a:xfrm>
              <a:off x="5656796" y="5504643"/>
              <a:ext cx="258097" cy="199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 b="1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N</a:t>
              </a:r>
              <a:endParaRPr lang="en-US" sz="800" b="1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sp>
          <p:nvSpPr>
            <p:cNvPr id="18" name="AutoShape 11"/>
            <p:cNvSpPr>
              <a:spLocks noChangeArrowheads="1"/>
            </p:cNvSpPr>
            <p:nvPr/>
          </p:nvSpPr>
          <p:spPr bwMode="auto">
            <a:xfrm>
              <a:off x="1029978" y="1283654"/>
              <a:ext cx="1428726" cy="356064"/>
            </a:xfrm>
            <a:prstGeom prst="flowChartProcess">
              <a:avLst/>
            </a:prstGeom>
            <a:solidFill>
              <a:srgbClr val="89C35F"/>
            </a:solidFill>
            <a:ln w="38100">
              <a:solidFill>
                <a:schemeClr val="lt1">
                  <a:lumMod val="95000"/>
                  <a:lumOff val="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3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Stats programmer: Final PC file</a:t>
              </a:r>
              <a:endParaRPr lang="en-US" sz="1100" b="1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cxnSp>
          <p:nvCxnSpPr>
            <p:cNvPr id="19" name="Elbow Connector 18"/>
            <p:cNvCxnSpPr>
              <a:stCxn id="20" idx="2"/>
              <a:endCxn id="22" idx="0"/>
            </p:cNvCxnSpPr>
            <p:nvPr/>
          </p:nvCxnSpPr>
          <p:spPr>
            <a:xfrm rot="5400000">
              <a:off x="1269630" y="2872451"/>
              <a:ext cx="734579" cy="52682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AutoShape 11"/>
            <p:cNvSpPr>
              <a:spLocks noChangeArrowheads="1"/>
            </p:cNvSpPr>
            <p:nvPr/>
          </p:nvSpPr>
          <p:spPr bwMode="auto">
            <a:xfrm>
              <a:off x="861216" y="2269340"/>
              <a:ext cx="2078230" cy="499234"/>
            </a:xfrm>
            <a:prstGeom prst="flowChartProcess">
              <a:avLst/>
            </a:prstGeom>
            <a:solidFill>
              <a:srgbClr val="89C35F"/>
            </a:solidFill>
            <a:ln w="38100">
              <a:solidFill>
                <a:schemeClr val="lt1">
                  <a:lumMod val="95000"/>
                  <a:lumOff val="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3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Stats</a:t>
              </a:r>
              <a:r>
                <a:rPr lang="en-US" sz="1100" dirty="0" smtClean="0">
                  <a:solidFill>
                    <a:srgbClr val="FF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programmer: Populate derived variables in Final PC file &amp; give it to PK office</a:t>
              </a:r>
              <a:endParaRPr lang="en-US" sz="1100" b="1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cxnSp>
          <p:nvCxnSpPr>
            <p:cNvPr id="21" name="Elbow Connector 20"/>
            <p:cNvCxnSpPr>
              <a:stCxn id="18" idx="2"/>
              <a:endCxn id="20" idx="0"/>
            </p:cNvCxnSpPr>
            <p:nvPr/>
          </p:nvCxnSpPr>
          <p:spPr>
            <a:xfrm rot="16200000" flipH="1">
              <a:off x="1507525" y="1876533"/>
              <a:ext cx="629622" cy="15599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AutoShape 38"/>
            <p:cNvSpPr>
              <a:spLocks noChangeArrowheads="1"/>
            </p:cNvSpPr>
            <p:nvPr/>
          </p:nvSpPr>
          <p:spPr bwMode="auto">
            <a:xfrm>
              <a:off x="658497" y="3503153"/>
              <a:ext cx="1430017" cy="1039888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dist="28398" dir="3806097" algn="ctr" rotWithShape="0">
                <a:schemeClr val="accent1">
                  <a:lumMod val="50000"/>
                  <a:lumOff val="0"/>
                  <a:alpha val="50000"/>
                </a:schemeClr>
              </a:outerShdw>
            </a:effectLst>
            <a:extLst/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PK DM: Is file compatible with tsDTA?</a:t>
              </a:r>
              <a:endParaRPr lang="en-US" sz="1100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cxnSp>
          <p:nvCxnSpPr>
            <p:cNvPr id="23" name="Elbow Connector 22"/>
            <p:cNvCxnSpPr>
              <a:stCxn id="22" idx="1"/>
              <a:endCxn id="20" idx="1"/>
            </p:cNvCxnSpPr>
            <p:nvPr/>
          </p:nvCxnSpPr>
          <p:spPr>
            <a:xfrm rot="10800000" flipH="1">
              <a:off x="658496" y="2518958"/>
              <a:ext cx="202720" cy="1504140"/>
            </a:xfrm>
            <a:prstGeom prst="bentConnector3">
              <a:avLst>
                <a:gd name="adj1" fmla="val -845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Elbow Connector 23"/>
            <p:cNvCxnSpPr>
              <a:stCxn id="22" idx="3"/>
              <a:endCxn id="15" idx="1"/>
            </p:cNvCxnSpPr>
            <p:nvPr/>
          </p:nvCxnSpPr>
          <p:spPr>
            <a:xfrm flipV="1">
              <a:off x="2088514" y="4020705"/>
              <a:ext cx="495619" cy="239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AutoShape 38"/>
            <p:cNvSpPr>
              <a:spLocks noChangeArrowheads="1"/>
            </p:cNvSpPr>
            <p:nvPr/>
          </p:nvSpPr>
          <p:spPr bwMode="auto">
            <a:xfrm>
              <a:off x="4732335" y="5479474"/>
              <a:ext cx="1008837" cy="579854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dist="28398" dir="3806097" algn="ctr" rotWithShape="0">
                <a:schemeClr val="accent1">
                  <a:lumMod val="50000"/>
                  <a:lumOff val="0"/>
                  <a:alpha val="50000"/>
                </a:schemeClr>
              </a:outerShdw>
            </a:effectLst>
            <a:extLst/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Any issues?</a:t>
              </a:r>
              <a:endParaRPr lang="en-US" sz="1100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cxnSp>
          <p:nvCxnSpPr>
            <p:cNvPr id="26" name="Elbow Connector 25"/>
            <p:cNvCxnSpPr>
              <a:stCxn id="33" idx="2"/>
              <a:endCxn id="37" idx="0"/>
            </p:cNvCxnSpPr>
            <p:nvPr/>
          </p:nvCxnSpPr>
          <p:spPr>
            <a:xfrm rot="5400000">
              <a:off x="2626569" y="3045990"/>
              <a:ext cx="1185419" cy="4144140"/>
            </a:xfrm>
            <a:prstGeom prst="bentConnector3">
              <a:avLst>
                <a:gd name="adj1" fmla="val 5304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AutoShape 12"/>
            <p:cNvSpPr>
              <a:spLocks noChangeArrowheads="1"/>
            </p:cNvSpPr>
            <p:nvPr/>
          </p:nvSpPr>
          <p:spPr bwMode="auto">
            <a:xfrm>
              <a:off x="6318738" y="5511097"/>
              <a:ext cx="1687306" cy="521686"/>
            </a:xfrm>
            <a:prstGeom prst="flowChartProcess">
              <a:avLst/>
            </a:prstGeom>
            <a:solidFill>
              <a:srgbClr val="89C35F"/>
            </a:solidFill>
            <a:ln w="38100">
              <a:solidFill>
                <a:schemeClr val="lt1">
                  <a:lumMod val="95000"/>
                  <a:lumOff val="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3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Modify &amp; create final NCA input file &amp; share it with PK office</a:t>
              </a:r>
              <a:endParaRPr lang="en-US" sz="1100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cxnSp>
          <p:nvCxnSpPr>
            <p:cNvPr id="28" name="Elbow Connector 27"/>
            <p:cNvCxnSpPr>
              <a:stCxn id="25" idx="3"/>
              <a:endCxn id="27" idx="1"/>
            </p:cNvCxnSpPr>
            <p:nvPr/>
          </p:nvCxnSpPr>
          <p:spPr>
            <a:xfrm>
              <a:off x="5741172" y="5769401"/>
              <a:ext cx="577566" cy="2539"/>
            </a:xfrm>
            <a:prstGeom prst="bentConnector3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Elbow Connector 28"/>
            <p:cNvCxnSpPr>
              <a:stCxn id="27" idx="0"/>
              <a:endCxn id="30" idx="2"/>
            </p:cNvCxnSpPr>
            <p:nvPr/>
          </p:nvCxnSpPr>
          <p:spPr>
            <a:xfrm rot="16200000" flipV="1">
              <a:off x="6764264" y="5112970"/>
              <a:ext cx="792123" cy="4132"/>
            </a:xfrm>
            <a:prstGeom prst="bentConnector3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AutoShape 12"/>
            <p:cNvSpPr>
              <a:spLocks noChangeArrowheads="1"/>
            </p:cNvSpPr>
            <p:nvPr/>
          </p:nvSpPr>
          <p:spPr bwMode="auto">
            <a:xfrm>
              <a:off x="6318738" y="4252510"/>
              <a:ext cx="1679042" cy="466464"/>
            </a:xfrm>
            <a:prstGeom prst="flowChartProcess">
              <a:avLst/>
            </a:prstGeom>
            <a:solidFill>
              <a:srgbClr val="89C35F"/>
            </a:solidFill>
            <a:ln w="38100">
              <a:solidFill>
                <a:schemeClr val="lt1">
                  <a:lumMod val="95000"/>
                  <a:lumOff val="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3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PK stats programmer: Receipt of final NCA input file</a:t>
              </a:r>
              <a:endParaRPr lang="en-US" sz="1100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cxnSp>
          <p:nvCxnSpPr>
            <p:cNvPr id="31" name="Elbow Connector 30"/>
            <p:cNvCxnSpPr>
              <a:stCxn id="30" idx="3"/>
              <a:endCxn id="13" idx="1"/>
            </p:cNvCxnSpPr>
            <p:nvPr/>
          </p:nvCxnSpPr>
          <p:spPr>
            <a:xfrm flipV="1">
              <a:off x="7997780" y="4479338"/>
              <a:ext cx="432953" cy="640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2" name="Group 31"/>
            <p:cNvGrpSpPr/>
            <p:nvPr/>
          </p:nvGrpSpPr>
          <p:grpSpPr>
            <a:xfrm>
              <a:off x="7047125" y="1258416"/>
              <a:ext cx="1995144" cy="634095"/>
              <a:chOff x="7208843" y="1199948"/>
              <a:chExt cx="1995144" cy="634095"/>
            </a:xfrm>
          </p:grpSpPr>
          <p:sp>
            <p:nvSpPr>
              <p:cNvPr id="78" name="Text Box 52"/>
              <p:cNvSpPr txBox="1">
                <a:spLocks noChangeArrowheads="1"/>
              </p:cNvSpPr>
              <p:nvPr/>
            </p:nvSpPr>
            <p:spPr bwMode="auto">
              <a:xfrm>
                <a:off x="7208843" y="1591142"/>
                <a:ext cx="1956627" cy="2429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800" dirty="0">
                    <a:solidFill>
                      <a:srgbClr val="000000"/>
                    </a:solidFill>
                  </a:rPr>
                  <a:t>gDTA</a:t>
                </a:r>
                <a:r>
                  <a:rPr lang="en-US" sz="800" b="1" dirty="0" smtClean="0">
                    <a:solidFill>
                      <a:srgbClr val="000000"/>
                    </a:solidFill>
                    <a:ea typeface="Times New Roman"/>
                    <a:cs typeface="Times New Roman"/>
                  </a:rPr>
                  <a:t> </a:t>
                </a:r>
                <a:r>
                  <a:rPr lang="en-US" sz="800" dirty="0">
                    <a:solidFill>
                      <a:srgbClr val="000000"/>
                    </a:solidFill>
                  </a:rPr>
                  <a:t>between</a:t>
                </a:r>
                <a:r>
                  <a:rPr lang="en-US" sz="800" b="1" dirty="0">
                    <a:solidFill>
                      <a:srgbClr val="000000"/>
                    </a:solidFill>
                    <a:ea typeface="Times New Roman"/>
                    <a:cs typeface="Times New Roman"/>
                  </a:rPr>
                  <a:t> </a:t>
                </a:r>
                <a:r>
                  <a:rPr lang="en-US" sz="800" dirty="0">
                    <a:solidFill>
                      <a:srgbClr val="000000"/>
                    </a:solidFill>
                  </a:rPr>
                  <a:t>PK</a:t>
                </a:r>
                <a:r>
                  <a:rPr lang="en-US" sz="800" b="1" dirty="0">
                    <a:solidFill>
                      <a:srgbClr val="000000"/>
                    </a:solidFill>
                    <a:ea typeface="Times New Roman"/>
                    <a:cs typeface="Times New Roman"/>
                  </a:rPr>
                  <a:t> </a:t>
                </a:r>
                <a:r>
                  <a:rPr lang="en-US" sz="800" b="1" dirty="0" smtClean="0">
                    <a:solidFill>
                      <a:srgbClr val="000000"/>
                    </a:solidFill>
                    <a:ea typeface="Times New Roman"/>
                    <a:cs typeface="Times New Roman"/>
                  </a:rPr>
                  <a:t>office &amp; </a:t>
                </a:r>
                <a:r>
                  <a:rPr lang="en-US" sz="800" dirty="0" smtClean="0">
                    <a:solidFill>
                      <a:srgbClr val="000000"/>
                    </a:solidFill>
                  </a:rPr>
                  <a:t>TCS- CDM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Text Box 52"/>
              <p:cNvSpPr txBox="1">
                <a:spLocks noChangeArrowheads="1"/>
              </p:cNvSpPr>
              <p:nvPr/>
            </p:nvSpPr>
            <p:spPr bwMode="auto">
              <a:xfrm>
                <a:off x="7234083" y="1199948"/>
                <a:ext cx="1969904" cy="367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800" dirty="0">
                    <a:solidFill>
                      <a:srgbClr val="000000"/>
                    </a:solidFill>
                  </a:rPr>
                  <a:t>gDTA</a:t>
                </a:r>
                <a:r>
                  <a:rPr lang="en-US" sz="800" b="1" dirty="0" smtClean="0">
                    <a:solidFill>
                      <a:srgbClr val="000000"/>
                    </a:solidFill>
                    <a:ea typeface="Times New Roman"/>
                    <a:cs typeface="Times New Roman"/>
                  </a:rPr>
                  <a:t> </a:t>
                </a:r>
                <a:r>
                  <a:rPr lang="en-US" sz="800" dirty="0">
                    <a:solidFill>
                      <a:srgbClr val="000000"/>
                    </a:solidFill>
                  </a:rPr>
                  <a:t>for</a:t>
                </a:r>
                <a:r>
                  <a:rPr lang="en-US" sz="800" b="1" dirty="0">
                    <a:solidFill>
                      <a:srgbClr val="000000"/>
                    </a:solidFill>
                    <a:ea typeface="Times New Roman"/>
                    <a:cs typeface="Times New Roman"/>
                  </a:rPr>
                  <a:t> </a:t>
                </a:r>
                <a:r>
                  <a:rPr lang="en-US" sz="800" dirty="0">
                    <a:solidFill>
                      <a:srgbClr val="000000"/>
                    </a:solidFill>
                  </a:rPr>
                  <a:t>NCA</a:t>
                </a:r>
                <a:r>
                  <a:rPr lang="en-US" sz="800" b="1" dirty="0">
                    <a:solidFill>
                      <a:srgbClr val="000000"/>
                    </a:solidFill>
                    <a:ea typeface="Times New Roman"/>
                    <a:cs typeface="Times New Roman"/>
                  </a:rPr>
                  <a:t> files </a:t>
                </a:r>
                <a:r>
                  <a:rPr lang="en-US" sz="800" dirty="0">
                    <a:solidFill>
                      <a:srgbClr val="000000"/>
                    </a:solidFill>
                  </a:rPr>
                  <a:t>between</a:t>
                </a:r>
                <a:r>
                  <a:rPr lang="en-US" sz="800" b="1" dirty="0">
                    <a:solidFill>
                      <a:srgbClr val="000000"/>
                    </a:solidFill>
                    <a:ea typeface="Times New Roman"/>
                    <a:cs typeface="Times New Roman"/>
                  </a:rPr>
                  <a:t> </a:t>
                </a:r>
                <a:r>
                  <a:rPr lang="en-US" sz="800" dirty="0">
                    <a:solidFill>
                      <a:srgbClr val="000000"/>
                    </a:solidFill>
                  </a:rPr>
                  <a:t>Pk</a:t>
                </a:r>
                <a:r>
                  <a:rPr lang="en-US" sz="800" b="1" dirty="0">
                    <a:solidFill>
                      <a:srgbClr val="000000"/>
                    </a:solidFill>
                    <a:ea typeface="Times New Roman"/>
                    <a:cs typeface="Times New Roman"/>
                  </a:rPr>
                  <a:t> </a:t>
                </a:r>
                <a:r>
                  <a:rPr lang="en-US" sz="800" dirty="0">
                    <a:solidFill>
                      <a:srgbClr val="000000"/>
                    </a:solidFill>
                  </a:rPr>
                  <a:t>office</a:t>
                </a:r>
                <a:r>
                  <a:rPr lang="en-US" sz="800" b="1" dirty="0">
                    <a:solidFill>
                      <a:srgbClr val="000000"/>
                    </a:solidFill>
                    <a:ea typeface="Times New Roman"/>
                    <a:cs typeface="Times New Roman"/>
                  </a:rPr>
                  <a:t>, </a:t>
                </a:r>
                <a:r>
                  <a:rPr lang="en-US" sz="800" dirty="0" smtClean="0">
                    <a:solidFill>
                      <a:srgbClr val="000000"/>
                    </a:solidFill>
                  </a:rPr>
                  <a:t>BnP</a:t>
                </a:r>
                <a:r>
                  <a:rPr lang="en-US" sz="800" b="1" dirty="0" smtClean="0">
                    <a:solidFill>
                      <a:srgbClr val="000000"/>
                    </a:solidFill>
                    <a:ea typeface="Times New Roman"/>
                    <a:cs typeface="Times New Roman"/>
                  </a:rPr>
                  <a:t>, </a:t>
                </a:r>
                <a:r>
                  <a:rPr lang="en-US" sz="800" b="1" dirty="0">
                    <a:solidFill>
                      <a:srgbClr val="000000"/>
                    </a:solidFill>
                    <a:ea typeface="Times New Roman"/>
                    <a:cs typeface="Times New Roman"/>
                  </a:rPr>
                  <a:t>&amp; </a:t>
                </a:r>
                <a:r>
                  <a:rPr lang="en-US" sz="800" dirty="0">
                    <a:solidFill>
                      <a:srgbClr val="000000"/>
                    </a:solidFill>
                  </a:rPr>
                  <a:t>ClinPharm</a:t>
                </a:r>
              </a:p>
            </p:txBody>
          </p:sp>
        </p:grpSp>
        <p:sp>
          <p:nvSpPr>
            <p:cNvPr id="33" name="AutoShape 38"/>
            <p:cNvSpPr>
              <a:spLocks noChangeArrowheads="1"/>
            </p:cNvSpPr>
            <p:nvPr/>
          </p:nvSpPr>
          <p:spPr bwMode="auto">
            <a:xfrm>
              <a:off x="4637370" y="3520657"/>
              <a:ext cx="1307956" cy="1004694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dist="28398" dir="3806097" algn="ctr" rotWithShape="0">
                <a:schemeClr val="accent1">
                  <a:lumMod val="50000"/>
                  <a:lumOff val="0"/>
                  <a:alpha val="50000"/>
                </a:schemeClr>
              </a:outerShdw>
            </a:effectLst>
            <a:extLst/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QC NCA/NonMEM  input file-Any issues?</a:t>
              </a:r>
              <a:endParaRPr lang="en-US" sz="1100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cxnSp>
          <p:nvCxnSpPr>
            <p:cNvPr id="34" name="Elbow Connector 33"/>
            <p:cNvCxnSpPr>
              <a:stCxn id="15" idx="3"/>
              <a:endCxn id="33" idx="1"/>
            </p:cNvCxnSpPr>
            <p:nvPr/>
          </p:nvCxnSpPr>
          <p:spPr>
            <a:xfrm>
              <a:off x="4072637" y="4020705"/>
              <a:ext cx="564733" cy="2299"/>
            </a:xfrm>
            <a:prstGeom prst="bentConnector3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Elbow Connector 34"/>
            <p:cNvCxnSpPr>
              <a:stCxn id="33" idx="0"/>
              <a:endCxn id="15" idx="0"/>
            </p:cNvCxnSpPr>
            <p:nvPr/>
          </p:nvCxnSpPr>
          <p:spPr>
            <a:xfrm rot="16200000" flipH="1" flipV="1">
              <a:off x="4250379" y="2598663"/>
              <a:ext cx="118976" cy="1962963"/>
            </a:xfrm>
            <a:prstGeom prst="bentConnector3">
              <a:avLst>
                <a:gd name="adj1" fmla="val -19214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Text Box 52"/>
            <p:cNvSpPr txBox="1">
              <a:spLocks noChangeArrowheads="1"/>
            </p:cNvSpPr>
            <p:nvPr/>
          </p:nvSpPr>
          <p:spPr bwMode="auto">
            <a:xfrm>
              <a:off x="5138547" y="3689854"/>
              <a:ext cx="258097" cy="199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 b="1" dirty="0">
                  <a:solidFill>
                    <a:srgbClr val="000000"/>
                  </a:solidFill>
                  <a:ea typeface="Times New Roman"/>
                  <a:cs typeface="Times New Roman"/>
                </a:rPr>
                <a:t>Y</a:t>
              </a:r>
            </a:p>
          </p:txBody>
        </p:sp>
        <p:sp>
          <p:nvSpPr>
            <p:cNvPr id="37" name="AutoShape 12"/>
            <p:cNvSpPr>
              <a:spLocks noChangeArrowheads="1"/>
            </p:cNvSpPr>
            <p:nvPr/>
          </p:nvSpPr>
          <p:spPr bwMode="auto">
            <a:xfrm>
              <a:off x="592102" y="5710770"/>
              <a:ext cx="1110212" cy="963128"/>
            </a:xfrm>
            <a:prstGeom prst="flowChartProcess">
              <a:avLst/>
            </a:prstGeom>
            <a:solidFill>
              <a:srgbClr val="89C35F"/>
            </a:solidFill>
            <a:ln w="38100">
              <a:solidFill>
                <a:schemeClr val="lt1">
                  <a:lumMod val="95000"/>
                  <a:lumOff val="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3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Receipt of NCA &amp; NONMEM input file &amp; share it with AM&amp;S &amp; STO for analysis</a:t>
              </a:r>
              <a:endParaRPr lang="en-US" sz="1100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sp>
          <p:nvSpPr>
            <p:cNvPr id="38" name="AutoShape 12"/>
            <p:cNvSpPr>
              <a:spLocks noChangeArrowheads="1"/>
            </p:cNvSpPr>
            <p:nvPr/>
          </p:nvSpPr>
          <p:spPr bwMode="auto">
            <a:xfrm>
              <a:off x="2208754" y="5564495"/>
              <a:ext cx="1110212" cy="417596"/>
            </a:xfrm>
            <a:prstGeom prst="flowChartProcess">
              <a:avLst/>
            </a:prstGeom>
            <a:solidFill>
              <a:srgbClr val="89C35F"/>
            </a:solidFill>
            <a:ln w="38100">
              <a:solidFill>
                <a:schemeClr val="lt1">
                  <a:lumMod val="95000"/>
                  <a:lumOff val="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3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Receipt of </a:t>
              </a:r>
              <a:r>
                <a:rPr lang="en-US" sz="1100" b="1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NCA</a:t>
              </a:r>
              <a:r>
                <a:rPr lang="en-US" sz="11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 input file by STO</a:t>
              </a:r>
              <a:endParaRPr lang="en-US" sz="1100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sp>
          <p:nvSpPr>
            <p:cNvPr id="39" name="AutoShape 12"/>
            <p:cNvSpPr>
              <a:spLocks noChangeArrowheads="1"/>
            </p:cNvSpPr>
            <p:nvPr/>
          </p:nvSpPr>
          <p:spPr bwMode="auto">
            <a:xfrm>
              <a:off x="2185801" y="6362926"/>
              <a:ext cx="1110212" cy="443775"/>
            </a:xfrm>
            <a:prstGeom prst="flowChartProcess">
              <a:avLst/>
            </a:prstGeom>
            <a:solidFill>
              <a:srgbClr val="89C35F"/>
            </a:solidFill>
            <a:ln w="38100">
              <a:solidFill>
                <a:schemeClr val="lt1">
                  <a:lumMod val="95000"/>
                  <a:lumOff val="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3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Receipt of </a:t>
              </a:r>
              <a:r>
                <a:rPr lang="en-US" sz="1100" b="1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NonMEM</a:t>
              </a:r>
              <a:r>
                <a:rPr lang="en-US" sz="11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 input file By AM&amp;S</a:t>
              </a:r>
              <a:endParaRPr lang="en-US" sz="1100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sp>
          <p:nvSpPr>
            <p:cNvPr id="40" name="AutoShape 38"/>
            <p:cNvSpPr>
              <a:spLocks noChangeArrowheads="1"/>
            </p:cNvSpPr>
            <p:nvPr/>
          </p:nvSpPr>
          <p:spPr bwMode="auto">
            <a:xfrm>
              <a:off x="3963124" y="6301384"/>
              <a:ext cx="1008837" cy="579854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dist="28398" dir="3806097" algn="ctr" rotWithShape="0">
                <a:schemeClr val="accent1">
                  <a:lumMod val="50000"/>
                  <a:lumOff val="0"/>
                  <a:alpha val="50000"/>
                </a:schemeClr>
              </a:outerShdw>
            </a:effectLst>
            <a:extLst/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Any issues?</a:t>
              </a:r>
              <a:endParaRPr lang="en-US" sz="1100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sp>
          <p:nvSpPr>
            <p:cNvPr id="41" name="AutoShape 12"/>
            <p:cNvSpPr>
              <a:spLocks noChangeArrowheads="1"/>
            </p:cNvSpPr>
            <p:nvPr/>
          </p:nvSpPr>
          <p:spPr bwMode="auto">
            <a:xfrm>
              <a:off x="6318738" y="6314045"/>
              <a:ext cx="1687306" cy="541534"/>
            </a:xfrm>
            <a:prstGeom prst="flowChartProcess">
              <a:avLst/>
            </a:prstGeom>
            <a:solidFill>
              <a:srgbClr val="89C35F"/>
            </a:solidFill>
            <a:ln w="38100">
              <a:solidFill>
                <a:schemeClr val="lt1">
                  <a:lumMod val="95000"/>
                  <a:lumOff val="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3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Perform NonMEM analysis</a:t>
              </a:r>
              <a:endParaRPr lang="en-US" sz="1100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sp>
          <p:nvSpPr>
            <p:cNvPr id="42" name="AutoShape 45"/>
            <p:cNvSpPr>
              <a:spLocks noChangeArrowheads="1"/>
            </p:cNvSpPr>
            <p:nvPr/>
          </p:nvSpPr>
          <p:spPr bwMode="auto">
            <a:xfrm>
              <a:off x="8369137" y="6407768"/>
              <a:ext cx="611536" cy="355849"/>
            </a:xfrm>
            <a:prstGeom prst="flowChartTerminator">
              <a:avLst/>
            </a:prstGeom>
            <a:solidFill>
              <a:schemeClr val="lt1">
                <a:lumMod val="100000"/>
                <a:lumOff val="0"/>
              </a:schemeClr>
            </a:solidFill>
            <a:ln w="31750">
              <a:solidFill>
                <a:schemeClr val="accen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dirty="0">
                  <a:solidFill>
                    <a:srgbClr val="000000"/>
                  </a:solidFill>
                  <a:ea typeface="Times New Roman"/>
                  <a:cs typeface="Times New Roman"/>
                </a:rPr>
                <a:t>END</a:t>
              </a:r>
              <a:endParaRPr lang="en-US" sz="1100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cxnSp>
          <p:nvCxnSpPr>
            <p:cNvPr id="43" name="Elbow Connector 42"/>
            <p:cNvCxnSpPr>
              <a:stCxn id="38" idx="3"/>
              <a:endCxn id="25" idx="1"/>
            </p:cNvCxnSpPr>
            <p:nvPr/>
          </p:nvCxnSpPr>
          <p:spPr>
            <a:xfrm flipV="1">
              <a:off x="3318966" y="5769401"/>
              <a:ext cx="1413369" cy="3892"/>
            </a:xfrm>
            <a:prstGeom prst="bentConnector3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Elbow Connector 43"/>
            <p:cNvCxnSpPr>
              <a:stCxn id="39" idx="3"/>
              <a:endCxn id="40" idx="1"/>
            </p:cNvCxnSpPr>
            <p:nvPr/>
          </p:nvCxnSpPr>
          <p:spPr>
            <a:xfrm>
              <a:off x="3296013" y="6584814"/>
              <a:ext cx="667111" cy="6497"/>
            </a:xfrm>
            <a:prstGeom prst="bentConnector3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Elbow Connector 44"/>
            <p:cNvCxnSpPr>
              <a:endCxn id="38" idx="1"/>
            </p:cNvCxnSpPr>
            <p:nvPr/>
          </p:nvCxnSpPr>
          <p:spPr>
            <a:xfrm flipV="1">
              <a:off x="1736351" y="5773293"/>
              <a:ext cx="472403" cy="288280"/>
            </a:xfrm>
            <a:prstGeom prst="bentConnector3">
              <a:avLst>
                <a:gd name="adj1" fmla="val 4422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Elbow Connector 45"/>
            <p:cNvCxnSpPr>
              <a:endCxn id="39" idx="1"/>
            </p:cNvCxnSpPr>
            <p:nvPr/>
          </p:nvCxnSpPr>
          <p:spPr>
            <a:xfrm>
              <a:off x="1722300" y="6382596"/>
              <a:ext cx="463501" cy="202218"/>
            </a:xfrm>
            <a:prstGeom prst="bentConnector3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Elbow Connector 46"/>
            <p:cNvCxnSpPr>
              <a:stCxn id="40" idx="3"/>
              <a:endCxn id="41" idx="1"/>
            </p:cNvCxnSpPr>
            <p:nvPr/>
          </p:nvCxnSpPr>
          <p:spPr>
            <a:xfrm flipV="1">
              <a:off x="4971961" y="6584813"/>
              <a:ext cx="1346777" cy="6499"/>
            </a:xfrm>
            <a:prstGeom prst="bentConnector3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" name="Text Box 52"/>
            <p:cNvSpPr txBox="1">
              <a:spLocks noChangeArrowheads="1"/>
            </p:cNvSpPr>
            <p:nvPr/>
          </p:nvSpPr>
          <p:spPr bwMode="auto">
            <a:xfrm>
              <a:off x="4936093" y="6378839"/>
              <a:ext cx="258097" cy="199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 b="1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N</a:t>
              </a:r>
              <a:endParaRPr lang="en-US" sz="800" b="1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cxnSp>
          <p:nvCxnSpPr>
            <p:cNvPr id="49" name="Elbow Connector 48"/>
            <p:cNvCxnSpPr>
              <a:stCxn id="25" idx="0"/>
              <a:endCxn id="15" idx="2"/>
            </p:cNvCxnSpPr>
            <p:nvPr/>
          </p:nvCxnSpPr>
          <p:spPr>
            <a:xfrm rot="16200000" flipV="1">
              <a:off x="3743722" y="3986441"/>
              <a:ext cx="1077697" cy="1908369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Elbow Connector 49"/>
            <p:cNvCxnSpPr>
              <a:stCxn id="40" idx="0"/>
            </p:cNvCxnSpPr>
            <p:nvPr/>
          </p:nvCxnSpPr>
          <p:spPr>
            <a:xfrm rot="16200000" flipV="1">
              <a:off x="2734711" y="4568552"/>
              <a:ext cx="1937568" cy="152809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Elbow Connector 50"/>
            <p:cNvCxnSpPr>
              <a:stCxn id="41" idx="3"/>
              <a:endCxn id="42" idx="1"/>
            </p:cNvCxnSpPr>
            <p:nvPr/>
          </p:nvCxnSpPr>
          <p:spPr>
            <a:xfrm>
              <a:off x="8006044" y="6584813"/>
              <a:ext cx="363093" cy="880"/>
            </a:xfrm>
            <a:prstGeom prst="bentConnector3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4153521" y="6059328"/>
              <a:ext cx="258097" cy="199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 b="1" dirty="0">
                  <a:solidFill>
                    <a:srgbClr val="000000"/>
                  </a:solidFill>
                  <a:ea typeface="Times New Roman"/>
                  <a:cs typeface="Times New Roman"/>
                </a:rPr>
                <a:t>Y</a:t>
              </a:r>
            </a:p>
          </p:txBody>
        </p:sp>
        <p:sp>
          <p:nvSpPr>
            <p:cNvPr id="53" name="Text Box 52"/>
            <p:cNvSpPr txBox="1">
              <a:spLocks noChangeArrowheads="1"/>
            </p:cNvSpPr>
            <p:nvPr/>
          </p:nvSpPr>
          <p:spPr bwMode="auto">
            <a:xfrm>
              <a:off x="4986485" y="5252799"/>
              <a:ext cx="258097" cy="199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 b="1" dirty="0">
                  <a:solidFill>
                    <a:srgbClr val="000000"/>
                  </a:solidFill>
                  <a:ea typeface="Times New Roman"/>
                  <a:cs typeface="Times New Roman"/>
                </a:rPr>
                <a:t>Y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-5575" y="1828977"/>
              <a:ext cx="346249" cy="114248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00"/>
                  </a:solidFill>
                  <a:cs typeface="Calibri" pitchFamily="34" charset="0"/>
                </a:rPr>
                <a:t>TCS- B&amp;P</a:t>
              </a:r>
              <a:endParaRPr lang="en-US" b="1" dirty="0">
                <a:solidFill>
                  <a:srgbClr val="000000"/>
                </a:solidFill>
                <a:cs typeface="Calibri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954050" y="6709386"/>
              <a:ext cx="427828" cy="193357"/>
            </a:xfrm>
            <a:prstGeom prst="rect">
              <a:avLst/>
            </a:prstGeom>
            <a:ln>
              <a:prstDash val="solid"/>
            </a:ln>
            <a:effectLst>
              <a:softEdge rad="63500"/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000000"/>
                  </a:solidFill>
                </a:rPr>
                <a:t>4b1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004145" y="5936777"/>
              <a:ext cx="436513" cy="178604"/>
            </a:xfrm>
            <a:prstGeom prst="rect">
              <a:avLst/>
            </a:prstGeom>
            <a:ln>
              <a:prstDash val="solid"/>
            </a:ln>
            <a:effectLst>
              <a:softEdge rad="63500"/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000000"/>
                  </a:solidFill>
                </a:rPr>
                <a:t>4a1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91590" y="1540283"/>
              <a:ext cx="427828" cy="193357"/>
            </a:xfrm>
            <a:prstGeom prst="rect">
              <a:avLst/>
            </a:prstGeom>
            <a:ln>
              <a:prstDash val="solid"/>
            </a:ln>
            <a:effectLst>
              <a:softEdge rad="63500"/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45868" y="6756365"/>
              <a:ext cx="427828" cy="193357"/>
            </a:xfrm>
            <a:prstGeom prst="rect">
              <a:avLst/>
            </a:prstGeom>
            <a:ln>
              <a:prstDash val="solid"/>
            </a:ln>
            <a:effectLst>
              <a:softEdge rad="63500"/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000000"/>
                  </a:solidFill>
                </a:rPr>
                <a:t>4b2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045868" y="5871090"/>
              <a:ext cx="427828" cy="193357"/>
            </a:xfrm>
            <a:prstGeom prst="rect">
              <a:avLst/>
            </a:prstGeom>
            <a:ln>
              <a:prstDash val="solid"/>
            </a:ln>
            <a:effectLst>
              <a:softEdge rad="63500"/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000000"/>
                  </a:solidFill>
                </a:rPr>
                <a:t>4a2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20818" y="6517090"/>
              <a:ext cx="427828" cy="193357"/>
            </a:xfrm>
            <a:prstGeom prst="rect">
              <a:avLst/>
            </a:prstGeom>
            <a:ln>
              <a:prstDash val="solid"/>
            </a:ln>
            <a:effectLst>
              <a:softEdge rad="63500"/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000000"/>
                  </a:solidFill>
                </a:rPr>
                <a:t>4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60187" y="4252511"/>
              <a:ext cx="427828" cy="193357"/>
            </a:xfrm>
            <a:prstGeom prst="rect">
              <a:avLst/>
            </a:prstGeom>
            <a:ln>
              <a:prstDash val="solid"/>
            </a:ln>
            <a:effectLst>
              <a:softEdge rad="63500"/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000000"/>
                  </a:solidFill>
                </a:rPr>
                <a:t>3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58496" y="2633306"/>
              <a:ext cx="427828" cy="193357"/>
            </a:xfrm>
            <a:prstGeom prst="rect">
              <a:avLst/>
            </a:prstGeom>
            <a:ln>
              <a:prstDash val="solid"/>
            </a:ln>
            <a:effectLst>
              <a:softEdge rad="63500"/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000000"/>
                  </a:solidFill>
                </a:rPr>
                <a:t>2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033660" y="4628973"/>
              <a:ext cx="427828" cy="193357"/>
            </a:xfrm>
            <a:prstGeom prst="rect">
              <a:avLst/>
            </a:prstGeom>
            <a:ln>
              <a:prstDash val="solid"/>
            </a:ln>
            <a:effectLst>
              <a:softEdge rad="63500"/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000000"/>
                  </a:solidFill>
                </a:rPr>
                <a:t>5</a:t>
              </a:r>
            </a:p>
          </p:txBody>
        </p:sp>
        <p:pic>
          <p:nvPicPr>
            <p:cNvPr id="64" name="Picture 2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54" t="35461" r="43704" b="38045"/>
            <a:stretch>
              <a:fillRect/>
            </a:stretch>
          </p:blipFill>
          <p:spPr bwMode="auto">
            <a:xfrm>
              <a:off x="1295400" y="3522176"/>
              <a:ext cx="130714" cy="137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2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338" t="30026" r="43338" b="39131"/>
            <a:stretch>
              <a:fillRect/>
            </a:stretch>
          </p:blipFill>
          <p:spPr bwMode="auto">
            <a:xfrm>
              <a:off x="3919644" y="4235424"/>
              <a:ext cx="152993" cy="129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Isosceles Triangle 65"/>
            <p:cNvSpPr/>
            <p:nvPr/>
          </p:nvSpPr>
          <p:spPr>
            <a:xfrm>
              <a:off x="6825259" y="1298177"/>
              <a:ext cx="180802" cy="161602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prstClr val="white"/>
                  </a:solidFill>
                </a:rPr>
                <a:t>E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7" name="Isosceles Triangle 66"/>
            <p:cNvSpPr/>
            <p:nvPr/>
          </p:nvSpPr>
          <p:spPr>
            <a:xfrm>
              <a:off x="1492499" y="3270826"/>
              <a:ext cx="209815" cy="169803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prstClr val="white"/>
                  </a:solidFill>
                </a:rPr>
                <a:t>B</a:t>
              </a:r>
              <a:endParaRPr 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68" name="Isosceles Triangle 67"/>
            <p:cNvSpPr/>
            <p:nvPr/>
          </p:nvSpPr>
          <p:spPr>
            <a:xfrm>
              <a:off x="6844085" y="1649610"/>
              <a:ext cx="171325" cy="169388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prstClr val="white"/>
                  </a:solidFill>
                </a:rPr>
                <a:t>B</a:t>
              </a:r>
              <a:endParaRPr 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69" name="Isosceles Triangle 68"/>
            <p:cNvSpPr/>
            <p:nvPr/>
          </p:nvSpPr>
          <p:spPr>
            <a:xfrm>
              <a:off x="6919414" y="5209373"/>
              <a:ext cx="136387" cy="187763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prstClr val="white"/>
                  </a:solidFill>
                </a:rPr>
                <a:t>E</a:t>
              </a:r>
              <a:endParaRPr 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>
              <a:off x="1302211" y="5350402"/>
              <a:ext cx="136387" cy="187763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prstClr val="white"/>
                  </a:solidFill>
                </a:rPr>
                <a:t>E</a:t>
              </a:r>
              <a:endParaRPr 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1105504" y="2017880"/>
              <a:ext cx="136387" cy="187763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prstClr val="white"/>
                  </a:solidFill>
                </a:rPr>
                <a:t>E</a:t>
              </a:r>
              <a:endParaRPr 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6876310" y="1926455"/>
              <a:ext cx="2204873" cy="242901"/>
              <a:chOff x="6995219" y="6701716"/>
              <a:chExt cx="2204873" cy="242901"/>
            </a:xfrm>
          </p:grpSpPr>
          <p:pic>
            <p:nvPicPr>
              <p:cNvPr id="76" name="Picture 26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754" t="35461" r="43704" b="38045"/>
              <a:stretch>
                <a:fillRect/>
              </a:stretch>
            </p:blipFill>
            <p:spPr bwMode="auto">
              <a:xfrm>
                <a:off x="6995219" y="6749754"/>
                <a:ext cx="139100" cy="1468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7" name="Text Box 52"/>
              <p:cNvSpPr txBox="1">
                <a:spLocks noChangeArrowheads="1"/>
              </p:cNvSpPr>
              <p:nvPr/>
            </p:nvSpPr>
            <p:spPr bwMode="auto">
              <a:xfrm>
                <a:off x="7243465" y="6701716"/>
                <a:ext cx="1956627" cy="2429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800" dirty="0">
                    <a:solidFill>
                      <a:srgbClr val="000000"/>
                    </a:solidFill>
                  </a:rPr>
                  <a:t>QC/Review Tracker</a:t>
                </a:r>
                <a:endParaRPr lang="en-US" sz="800" b="1" dirty="0">
                  <a:solidFill>
                    <a:srgbClr val="000000"/>
                  </a:solidFill>
                  <a:ea typeface="Times New Roman"/>
                  <a:cs typeface="Times New Roman"/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6880364" y="2188536"/>
              <a:ext cx="2238654" cy="242901"/>
              <a:chOff x="6880364" y="2188536"/>
              <a:chExt cx="2238654" cy="242901"/>
            </a:xfrm>
          </p:grpSpPr>
          <p:sp>
            <p:nvSpPr>
              <p:cNvPr id="74" name="Text Box 52"/>
              <p:cNvSpPr txBox="1">
                <a:spLocks noChangeArrowheads="1"/>
              </p:cNvSpPr>
              <p:nvPr/>
            </p:nvSpPr>
            <p:spPr bwMode="auto">
              <a:xfrm>
                <a:off x="7162391" y="2188536"/>
                <a:ext cx="1956627" cy="2429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800" dirty="0">
                    <a:solidFill>
                      <a:srgbClr val="000000"/>
                    </a:solidFill>
                  </a:rPr>
                  <a:t>Validation Tracker</a:t>
                </a:r>
                <a:endParaRPr lang="en-US" sz="800" b="1" dirty="0">
                  <a:solidFill>
                    <a:srgbClr val="000000"/>
                  </a:solidFill>
                  <a:ea typeface="Times New Roman"/>
                  <a:cs typeface="Times New Roman"/>
                </a:endParaRPr>
              </a:p>
            </p:txBody>
          </p:sp>
          <p:pic>
            <p:nvPicPr>
              <p:cNvPr id="75" name="Picture 2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338" t="30026" r="43338" b="39131"/>
              <a:stretch>
                <a:fillRect/>
              </a:stretch>
            </p:blipFill>
            <p:spPr bwMode="auto">
              <a:xfrm>
                <a:off x="6880364" y="2232634"/>
                <a:ext cx="152993" cy="1294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80" name="Text Box 52"/>
          <p:cNvSpPr txBox="1">
            <a:spLocks noChangeArrowheads="1"/>
          </p:cNvSpPr>
          <p:nvPr/>
        </p:nvSpPr>
        <p:spPr bwMode="auto">
          <a:xfrm>
            <a:off x="7086310" y="3164979"/>
            <a:ext cx="344129" cy="21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800" b="1" dirty="0">
                <a:solidFill>
                  <a:srgbClr val="000000"/>
                </a:solidFill>
                <a:ea typeface="Times New Roman"/>
                <a:cs typeface="Times New Roman"/>
              </a:rPr>
              <a:t>Y</a:t>
            </a:r>
          </a:p>
        </p:txBody>
      </p:sp>
      <p:sp>
        <p:nvSpPr>
          <p:cNvPr id="81" name="Text Box 52"/>
          <p:cNvSpPr txBox="1">
            <a:spLocks noChangeArrowheads="1"/>
          </p:cNvSpPr>
          <p:nvPr/>
        </p:nvSpPr>
        <p:spPr bwMode="auto">
          <a:xfrm>
            <a:off x="6593243" y="4481379"/>
            <a:ext cx="344129" cy="21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800" b="1" dirty="0">
                <a:solidFill>
                  <a:srgbClr val="000000"/>
                </a:solidFill>
                <a:ea typeface="Times New Roman"/>
                <a:cs typeface="Times New Roman"/>
              </a:rPr>
              <a:t>N</a:t>
            </a:r>
          </a:p>
        </p:txBody>
      </p:sp>
      <p:sp>
        <p:nvSpPr>
          <p:cNvPr id="82" name="Text Box 52"/>
          <p:cNvSpPr txBox="1">
            <a:spLocks noChangeArrowheads="1"/>
          </p:cNvSpPr>
          <p:nvPr/>
        </p:nvSpPr>
        <p:spPr bwMode="auto">
          <a:xfrm>
            <a:off x="9573563" y="2229607"/>
            <a:ext cx="2608836" cy="247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800" dirty="0" smtClean="0">
                <a:solidFill>
                  <a:srgbClr val="000000"/>
                </a:solidFill>
              </a:rPr>
              <a:t>Issue Log</a:t>
            </a:r>
            <a:endParaRPr lang="en-US" sz="800" dirty="0">
              <a:solidFill>
                <a:srgbClr val="000000"/>
              </a:solidFill>
            </a:endParaRPr>
          </a:p>
        </p:txBody>
      </p:sp>
      <p:pic>
        <p:nvPicPr>
          <p:cNvPr id="83" name="Picture 2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32" t="35326" r="42606" b="37093"/>
          <a:stretch>
            <a:fillRect/>
          </a:stretch>
        </p:blipFill>
        <p:spPr bwMode="auto">
          <a:xfrm>
            <a:off x="7327945" y="5651577"/>
            <a:ext cx="222339" cy="14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32" t="35326" r="42606" b="37093"/>
          <a:stretch>
            <a:fillRect/>
          </a:stretch>
        </p:blipFill>
        <p:spPr bwMode="auto">
          <a:xfrm>
            <a:off x="6316313" y="6578542"/>
            <a:ext cx="222339" cy="14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32" t="35326" r="42606" b="37093"/>
          <a:stretch>
            <a:fillRect/>
          </a:stretch>
        </p:blipFill>
        <p:spPr bwMode="auto">
          <a:xfrm>
            <a:off x="9184629" y="2248210"/>
            <a:ext cx="222339" cy="14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itle 3"/>
          <p:cNvSpPr>
            <a:spLocks noGrp="1"/>
          </p:cNvSpPr>
          <p:nvPr>
            <p:ph type="title"/>
          </p:nvPr>
        </p:nvSpPr>
        <p:spPr>
          <a:xfrm>
            <a:off x="538347" y="60740"/>
            <a:ext cx="11348852" cy="642646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 algn="r"/>
            <a:r>
              <a:rPr lang="en-US" sz="2800" dirty="0" smtClean="0"/>
              <a:t>Generation of NCA and NONMEM Input File</a:t>
            </a:r>
            <a:endParaRPr lang="en-US" sz="2800" dirty="0"/>
          </a:p>
        </p:txBody>
      </p:sp>
      <p:sp>
        <p:nvSpPr>
          <p:cNvPr id="87" name="TextBox 46"/>
          <p:cNvSpPr txBox="1">
            <a:spLocks noChangeArrowheads="1"/>
          </p:cNvSpPr>
          <p:nvPr/>
        </p:nvSpPr>
        <p:spPr bwMode="auto">
          <a:xfrm>
            <a:off x="6259283" y="6800461"/>
            <a:ext cx="2551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266C30F-A82B-4A1D-B6FD-6B16E6556D18}" type="slidenum">
              <a:rPr lang="en-US" altLang="en-US" sz="1000" smtClean="0">
                <a:solidFill>
                  <a:srgbClr val="505050"/>
                </a:solidFill>
                <a:latin typeface="Myriad Pro"/>
              </a:rPr>
              <a:pPr eaLnBrk="1" hangingPunct="1"/>
              <a:t>11</a:t>
            </a:fld>
            <a:endParaRPr lang="en-US" altLang="en-US" sz="1000" dirty="0" smtClean="0">
              <a:solidFill>
                <a:srgbClr val="505050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5230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47956" y="703672"/>
            <a:ext cx="12248740" cy="6578566"/>
            <a:chOff x="-35967" y="1027800"/>
            <a:chExt cx="9186555" cy="6241736"/>
          </a:xfrm>
        </p:grpSpPr>
        <p:sp>
          <p:nvSpPr>
            <p:cNvPr id="4" name="Rectangle 3"/>
            <p:cNvSpPr/>
            <p:nvPr/>
          </p:nvSpPr>
          <p:spPr>
            <a:xfrm>
              <a:off x="-15035" y="5607929"/>
              <a:ext cx="9165618" cy="1426336"/>
            </a:xfrm>
            <a:prstGeom prst="rect">
              <a:avLst/>
            </a:prstGeom>
            <a:solidFill>
              <a:srgbClr val="B0DFF3"/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5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vert270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en-US" sz="800" b="1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-22932" y="2253965"/>
              <a:ext cx="9153879" cy="1159055"/>
            </a:xfrm>
            <a:prstGeom prst="rect">
              <a:avLst/>
            </a:prstGeom>
            <a:solidFill>
              <a:srgbClr val="B0DFF3"/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5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vert270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en-US" sz="800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-22931" y="3428240"/>
              <a:ext cx="9173514" cy="2179689"/>
            </a:xfrm>
            <a:prstGeom prst="rect">
              <a:avLst/>
            </a:prstGeom>
            <a:solidFill>
              <a:srgbClr val="B0DFF3"/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5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vert270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en-US" sz="800" b="1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sp>
          <p:nvSpPr>
            <p:cNvPr id="7" name="AutoShape 10"/>
            <p:cNvSpPr>
              <a:spLocks noChangeArrowheads="1"/>
            </p:cNvSpPr>
            <p:nvPr/>
          </p:nvSpPr>
          <p:spPr bwMode="auto">
            <a:xfrm>
              <a:off x="3410238" y="6510661"/>
              <a:ext cx="792351" cy="347339"/>
            </a:xfrm>
            <a:prstGeom prst="flowChartTerminator">
              <a:avLst/>
            </a:prstGeom>
            <a:solidFill>
              <a:schemeClr val="lt1">
                <a:lumMod val="100000"/>
                <a:lumOff val="0"/>
              </a:schemeClr>
            </a:solidFill>
            <a:ln w="31750">
              <a:solidFill>
                <a:schemeClr val="accen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dirty="0">
                  <a:solidFill>
                    <a:srgbClr val="000000"/>
                  </a:solidFill>
                  <a:ea typeface="Times New Roman"/>
                  <a:cs typeface="Times New Roman"/>
                </a:rPr>
                <a:t>START</a:t>
              </a:r>
              <a:endParaRPr lang="en-US" sz="1100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083" y="5605013"/>
              <a:ext cx="323165" cy="1664523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>
              <a:defPPr>
                <a:defRPr lang="en-US"/>
              </a:defPPr>
              <a:lvl1pPr>
                <a:defRPr sz="800" b="1">
                  <a:latin typeface="+mj-lt"/>
                  <a:cs typeface="Calibri" pitchFamily="34" charset="0"/>
                </a:defRPr>
              </a:lvl1pPr>
            </a:lstStyle>
            <a:p>
              <a:r>
                <a:rPr lang="en-US" sz="1100" dirty="0">
                  <a:solidFill>
                    <a:srgbClr val="000000"/>
                  </a:solidFill>
                </a:rPr>
                <a:t>         </a:t>
              </a:r>
              <a:r>
                <a:rPr lang="en-US" sz="1600" dirty="0" smtClean="0">
                  <a:solidFill>
                    <a:srgbClr val="000000"/>
                  </a:solidFill>
                </a:rPr>
                <a:t>ClinPharm (CP)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26326" y="2261606"/>
              <a:ext cx="346249" cy="10189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00"/>
                  </a:solidFill>
                  <a:cs typeface="Calibri" pitchFamily="34" charset="0"/>
                </a:rPr>
                <a:t>TCS- B&amp;P</a:t>
              </a:r>
              <a:endParaRPr lang="en-US" b="1" dirty="0">
                <a:solidFill>
                  <a:srgbClr val="000000"/>
                </a:solidFill>
                <a:cs typeface="Calibri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9942" y="3901127"/>
              <a:ext cx="346249" cy="119575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000000"/>
                  </a:solidFill>
                  <a:cs typeface="Calibri" pitchFamily="34" charset="0"/>
                </a:rPr>
                <a:t>       </a:t>
              </a:r>
              <a:r>
                <a:rPr lang="en-US" b="1" dirty="0" smtClean="0">
                  <a:solidFill>
                    <a:srgbClr val="000000"/>
                  </a:solidFill>
                  <a:cs typeface="Calibri" pitchFamily="34" charset="0"/>
                </a:rPr>
                <a:t>PK office</a:t>
              </a:r>
              <a:endParaRPr lang="en-US" b="1" dirty="0">
                <a:solidFill>
                  <a:srgbClr val="000000"/>
                </a:solidFill>
                <a:cs typeface="Calibri" pitchFamily="34" charset="0"/>
              </a:endParaRPr>
            </a:p>
          </p:txBody>
        </p:sp>
        <p:sp>
          <p:nvSpPr>
            <p:cNvPr id="11" name="AutoShape 45"/>
            <p:cNvSpPr>
              <a:spLocks noChangeArrowheads="1"/>
            </p:cNvSpPr>
            <p:nvPr/>
          </p:nvSpPr>
          <p:spPr bwMode="auto">
            <a:xfrm>
              <a:off x="8516550" y="6098740"/>
              <a:ext cx="611536" cy="355849"/>
            </a:xfrm>
            <a:prstGeom prst="flowChartTerminator">
              <a:avLst/>
            </a:prstGeom>
            <a:solidFill>
              <a:schemeClr val="lt1">
                <a:lumMod val="100000"/>
                <a:lumOff val="0"/>
              </a:schemeClr>
            </a:solidFill>
            <a:ln w="31750">
              <a:solidFill>
                <a:schemeClr val="accen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dirty="0">
                  <a:solidFill>
                    <a:srgbClr val="000000"/>
                  </a:solidFill>
                  <a:ea typeface="Times New Roman"/>
                  <a:cs typeface="Times New Roman"/>
                </a:rPr>
                <a:t>END</a:t>
              </a:r>
              <a:endParaRPr lang="en-US" sz="1100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712354" y="3838127"/>
              <a:ext cx="1889723" cy="762144"/>
            </a:xfrm>
            <a:prstGeom prst="flowChartProcess">
              <a:avLst/>
            </a:prstGeom>
            <a:solidFill>
              <a:srgbClr val="89C35F"/>
            </a:solidFill>
            <a:ln w="38100">
              <a:solidFill>
                <a:schemeClr val="lt1">
                  <a:lumMod val="95000"/>
                  <a:lumOff val="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3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Pk stats programmer: Receipt of final Input &amp; output NCA file</a:t>
              </a:r>
              <a:endParaRPr lang="en-US" sz="1100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cxnSp>
          <p:nvCxnSpPr>
            <p:cNvPr id="13" name="Elbow Connector 12"/>
            <p:cNvCxnSpPr>
              <a:stCxn id="12" idx="3"/>
              <a:endCxn id="15" idx="1"/>
            </p:cNvCxnSpPr>
            <p:nvPr/>
          </p:nvCxnSpPr>
          <p:spPr>
            <a:xfrm flipV="1">
              <a:off x="2602077" y="4216512"/>
              <a:ext cx="475355" cy="268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Elbow Connector 13"/>
            <p:cNvCxnSpPr>
              <a:stCxn id="16" idx="3"/>
              <a:endCxn id="12" idx="2"/>
            </p:cNvCxnSpPr>
            <p:nvPr/>
          </p:nvCxnSpPr>
          <p:spPr>
            <a:xfrm flipH="1" flipV="1">
              <a:off x="1657216" y="4600271"/>
              <a:ext cx="711992" cy="1287698"/>
            </a:xfrm>
            <a:prstGeom prst="bentConnector4">
              <a:avLst>
                <a:gd name="adj1" fmla="val -32107"/>
                <a:gd name="adj2" fmla="val 578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AutoShape 12"/>
            <p:cNvSpPr>
              <a:spLocks noChangeArrowheads="1"/>
            </p:cNvSpPr>
            <p:nvPr/>
          </p:nvSpPr>
          <p:spPr bwMode="auto">
            <a:xfrm>
              <a:off x="3077432" y="3835440"/>
              <a:ext cx="1889723" cy="762144"/>
            </a:xfrm>
            <a:prstGeom prst="flowChartProcess">
              <a:avLst/>
            </a:prstGeom>
            <a:solidFill>
              <a:srgbClr val="89C35F"/>
            </a:solidFill>
            <a:ln w="38100">
              <a:solidFill>
                <a:schemeClr val="lt1">
                  <a:lumMod val="95000"/>
                  <a:lumOff val="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3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PK stats programmer: Generate &amp; validate PP, </a:t>
              </a:r>
              <a:r>
                <a:rPr lang="en-US" sz="1100" dirty="0">
                  <a:solidFill>
                    <a:srgbClr val="000000"/>
                  </a:solidFill>
                  <a:ea typeface="Times New Roman"/>
                  <a:cs typeface="Times New Roman"/>
                </a:rPr>
                <a:t>SUPPPP (</a:t>
              </a:r>
              <a:r>
                <a:rPr lang="en-US" sz="1100" dirty="0">
                  <a:solidFill>
                    <a:srgbClr val="000000"/>
                  </a:solidFill>
                </a:rPr>
                <a:t>if </a:t>
              </a:r>
              <a:r>
                <a:rPr lang="en-US" sz="1100" dirty="0" smtClean="0">
                  <a:solidFill>
                    <a:srgbClr val="000000"/>
                  </a:solidFill>
                </a:rPr>
                <a:t>applicable)</a:t>
              </a:r>
              <a:r>
                <a:rPr lang="en-US" sz="11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, RELREC (updated), </a:t>
              </a:r>
              <a:r>
                <a:rPr lang="en-US" sz="1100" b="1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ZP*, SUPPZP** (if applicable</a:t>
              </a:r>
              <a:r>
                <a:rPr lang="en-US" sz="11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) &amp; define.xml datasets</a:t>
              </a:r>
              <a:endParaRPr lang="en-US" sz="1100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sp>
          <p:nvSpPr>
            <p:cNvPr id="16" name="AutoShape 11"/>
            <p:cNvSpPr>
              <a:spLocks noChangeArrowheads="1"/>
            </p:cNvSpPr>
            <p:nvPr/>
          </p:nvSpPr>
          <p:spPr bwMode="auto">
            <a:xfrm>
              <a:off x="492479" y="5685371"/>
              <a:ext cx="1876729" cy="405196"/>
            </a:xfrm>
            <a:prstGeom prst="flowChartProcess">
              <a:avLst/>
            </a:prstGeom>
            <a:solidFill>
              <a:srgbClr val="89C35F"/>
            </a:solidFill>
            <a:ln w="38100">
              <a:solidFill>
                <a:schemeClr val="lt1">
                  <a:lumMod val="95000"/>
                  <a:lumOff val="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3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Final NCA input file</a:t>
              </a:r>
              <a:endParaRPr lang="en-US" sz="1100" b="1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sp>
          <p:nvSpPr>
            <p:cNvPr id="17" name="AutoShape 11"/>
            <p:cNvSpPr>
              <a:spLocks noChangeArrowheads="1"/>
            </p:cNvSpPr>
            <p:nvPr/>
          </p:nvSpPr>
          <p:spPr bwMode="auto">
            <a:xfrm>
              <a:off x="522326" y="6178841"/>
              <a:ext cx="1846882" cy="404860"/>
            </a:xfrm>
            <a:prstGeom prst="flowChartProcess">
              <a:avLst/>
            </a:prstGeom>
            <a:solidFill>
              <a:srgbClr val="89C35F"/>
            </a:solidFill>
            <a:ln w="38100">
              <a:solidFill>
                <a:schemeClr val="lt1">
                  <a:lumMod val="95000"/>
                  <a:lumOff val="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3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Analyze final input file &amp;Generate Final NCA output file</a:t>
              </a:r>
              <a:endParaRPr lang="en-US" sz="1100" b="1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cxnSp>
          <p:nvCxnSpPr>
            <p:cNvPr id="18" name="Elbow Connector 17"/>
            <p:cNvCxnSpPr>
              <a:stCxn id="17" idx="3"/>
            </p:cNvCxnSpPr>
            <p:nvPr/>
          </p:nvCxnSpPr>
          <p:spPr>
            <a:xfrm flipV="1">
              <a:off x="2369208" y="5887969"/>
              <a:ext cx="221592" cy="493302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AutoShape 12"/>
            <p:cNvSpPr>
              <a:spLocks noChangeArrowheads="1"/>
            </p:cNvSpPr>
            <p:nvPr/>
          </p:nvSpPr>
          <p:spPr bwMode="auto">
            <a:xfrm>
              <a:off x="5375253" y="3809429"/>
              <a:ext cx="1889723" cy="902740"/>
            </a:xfrm>
            <a:prstGeom prst="flowChartProcess">
              <a:avLst/>
            </a:prstGeom>
            <a:solidFill>
              <a:srgbClr val="89C35F"/>
            </a:solidFill>
            <a:ln w="38100">
              <a:solidFill>
                <a:schemeClr val="lt1">
                  <a:lumMod val="95000"/>
                  <a:lumOff val="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3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PK stats programmer: Integrate PP, </a:t>
              </a:r>
              <a:r>
                <a:rPr lang="en-US" sz="1100" dirty="0">
                  <a:solidFill>
                    <a:srgbClr val="000000"/>
                  </a:solidFill>
                  <a:ea typeface="Times New Roman"/>
                  <a:cs typeface="Times New Roman"/>
                </a:rPr>
                <a:t>SUPPPP (</a:t>
              </a:r>
              <a:r>
                <a:rPr lang="en-US" sz="1100" dirty="0">
                  <a:solidFill>
                    <a:srgbClr val="000000"/>
                  </a:solidFill>
                </a:rPr>
                <a:t>if </a:t>
              </a:r>
              <a:r>
                <a:rPr lang="en-US" sz="1100" dirty="0" smtClean="0">
                  <a:solidFill>
                    <a:srgbClr val="000000"/>
                  </a:solidFill>
                </a:rPr>
                <a:t>applicable),</a:t>
              </a:r>
              <a:r>
                <a:rPr lang="en-US" sz="11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 RELREC, </a:t>
              </a:r>
              <a:r>
                <a:rPr lang="en-US" sz="1100" b="1" dirty="0">
                  <a:solidFill>
                    <a:srgbClr val="000000"/>
                  </a:solidFill>
                  <a:ea typeface="Times New Roman"/>
                  <a:cs typeface="Times New Roman"/>
                </a:rPr>
                <a:t>ZP*, SUPPZP** (if applicable</a:t>
              </a:r>
              <a:r>
                <a:rPr lang="en-US" sz="1100" dirty="0">
                  <a:solidFill>
                    <a:srgbClr val="000000"/>
                  </a:solidFill>
                  <a:ea typeface="Times New Roman"/>
                  <a:cs typeface="Times New Roman"/>
                </a:rPr>
                <a:t>) </a:t>
              </a:r>
              <a:r>
                <a:rPr lang="en-US" sz="11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&amp; define.xml &amp; create final PP e-submission package &amp; Share it with BnP for review</a:t>
              </a:r>
              <a:endParaRPr lang="en-US" sz="1100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-15034" y="1027800"/>
              <a:ext cx="9165622" cy="1210945"/>
            </a:xfrm>
            <a:prstGeom prst="rect">
              <a:avLst/>
            </a:prstGeom>
            <a:solidFill>
              <a:srgbClr val="B0DFF3"/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5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vert270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en-US" sz="800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35967" y="1241396"/>
              <a:ext cx="346249" cy="531241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00"/>
                  </a:solidFill>
                  <a:cs typeface="Calibri" pitchFamily="34" charset="0"/>
                </a:rPr>
                <a:t>IDS</a:t>
              </a:r>
              <a:endParaRPr lang="en-US" b="1" dirty="0">
                <a:solidFill>
                  <a:srgbClr val="000000"/>
                </a:solidFill>
                <a:cs typeface="Calibri" pitchFamily="34" charset="0"/>
              </a:endParaRPr>
            </a:p>
          </p:txBody>
        </p:sp>
        <p:cxnSp>
          <p:nvCxnSpPr>
            <p:cNvPr id="22" name="Elbow Connector 21"/>
            <p:cNvCxnSpPr>
              <a:stCxn id="19" idx="0"/>
              <a:endCxn id="52" idx="2"/>
            </p:cNvCxnSpPr>
            <p:nvPr/>
          </p:nvCxnSpPr>
          <p:spPr>
            <a:xfrm rot="16200000" flipV="1">
              <a:off x="3295098" y="784411"/>
              <a:ext cx="850991" cy="519904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AutoShape 12"/>
            <p:cNvSpPr>
              <a:spLocks noChangeArrowheads="1"/>
            </p:cNvSpPr>
            <p:nvPr/>
          </p:nvSpPr>
          <p:spPr bwMode="auto">
            <a:xfrm>
              <a:off x="2146931" y="1313829"/>
              <a:ext cx="1653715" cy="612725"/>
            </a:xfrm>
            <a:prstGeom prst="flowChartProcess">
              <a:avLst/>
            </a:prstGeom>
            <a:solidFill>
              <a:srgbClr val="89C35F"/>
            </a:solidFill>
            <a:ln w="38100">
              <a:solidFill>
                <a:schemeClr val="lt1">
                  <a:lumMod val="95000"/>
                  <a:lumOff val="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3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Receive final files &amp; create final e-submission package:</a:t>
              </a:r>
              <a:endParaRPr lang="en-US" sz="1100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sp>
          <p:nvSpPr>
            <p:cNvPr id="24" name="AutoShape 38"/>
            <p:cNvSpPr>
              <a:spLocks noChangeArrowheads="1"/>
            </p:cNvSpPr>
            <p:nvPr/>
          </p:nvSpPr>
          <p:spPr bwMode="auto">
            <a:xfrm>
              <a:off x="2146931" y="2464267"/>
              <a:ext cx="1014496" cy="549526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dist="28398" dir="3806097" algn="ctr" rotWithShape="0">
                <a:schemeClr val="accent1">
                  <a:lumMod val="50000"/>
                  <a:lumOff val="0"/>
                  <a:alpha val="50000"/>
                </a:schemeClr>
              </a:outerShdw>
            </a:effectLst>
            <a:extLst/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Any issues?</a:t>
              </a:r>
              <a:endParaRPr lang="en-US" sz="1100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cxnSp>
          <p:nvCxnSpPr>
            <p:cNvPr id="25" name="Elbow Connector 24"/>
            <p:cNvCxnSpPr>
              <a:stCxn id="24" idx="2"/>
              <a:endCxn id="19" idx="3"/>
            </p:cNvCxnSpPr>
            <p:nvPr/>
          </p:nvCxnSpPr>
          <p:spPr>
            <a:xfrm rot="16200000" flipH="1">
              <a:off x="4336075" y="1331897"/>
              <a:ext cx="1247005" cy="4610797"/>
            </a:xfrm>
            <a:prstGeom prst="bentConnector4">
              <a:avLst>
                <a:gd name="adj1" fmla="val 20110"/>
                <a:gd name="adj2" fmla="val 10371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 Box 52"/>
            <p:cNvSpPr txBox="1">
              <a:spLocks noChangeArrowheads="1"/>
            </p:cNvSpPr>
            <p:nvPr/>
          </p:nvSpPr>
          <p:spPr bwMode="auto">
            <a:xfrm>
              <a:off x="2620965" y="3072799"/>
              <a:ext cx="258097" cy="199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 b="1" dirty="0">
                  <a:solidFill>
                    <a:srgbClr val="000000"/>
                  </a:solidFill>
                  <a:ea typeface="Times New Roman"/>
                  <a:cs typeface="Times New Roman"/>
                </a:rPr>
                <a:t>Y</a:t>
              </a:r>
            </a:p>
          </p:txBody>
        </p:sp>
        <p:sp>
          <p:nvSpPr>
            <p:cNvPr id="27" name="Text Box 52"/>
            <p:cNvSpPr txBox="1">
              <a:spLocks noChangeArrowheads="1"/>
            </p:cNvSpPr>
            <p:nvPr/>
          </p:nvSpPr>
          <p:spPr bwMode="auto">
            <a:xfrm>
              <a:off x="3049397" y="2764549"/>
              <a:ext cx="258097" cy="199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 b="1" dirty="0">
                  <a:solidFill>
                    <a:srgbClr val="000000"/>
                  </a:solidFill>
                  <a:ea typeface="Times New Roman"/>
                  <a:cs typeface="Times New Roman"/>
                </a:rPr>
                <a:t>N</a:t>
              </a:r>
            </a:p>
          </p:txBody>
        </p:sp>
        <p:cxnSp>
          <p:nvCxnSpPr>
            <p:cNvPr id="28" name="Elbow Connector 27"/>
            <p:cNvCxnSpPr>
              <a:stCxn id="24" idx="3"/>
              <a:endCxn id="40" idx="0"/>
            </p:cNvCxnSpPr>
            <p:nvPr/>
          </p:nvCxnSpPr>
          <p:spPr>
            <a:xfrm>
              <a:off x="3161427" y="2739030"/>
              <a:ext cx="5065696" cy="793404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AutoShape 12"/>
            <p:cNvSpPr>
              <a:spLocks noChangeArrowheads="1"/>
            </p:cNvSpPr>
            <p:nvPr/>
          </p:nvSpPr>
          <p:spPr bwMode="auto">
            <a:xfrm>
              <a:off x="5385488" y="5096881"/>
              <a:ext cx="1889723" cy="401719"/>
            </a:xfrm>
            <a:prstGeom prst="flowChartProcess">
              <a:avLst/>
            </a:prstGeom>
            <a:solidFill>
              <a:srgbClr val="89C35F"/>
            </a:solidFill>
            <a:ln w="38100">
              <a:solidFill>
                <a:schemeClr val="lt1">
                  <a:lumMod val="95000"/>
                  <a:lumOff val="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3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PK DM: Generate NCA </a:t>
              </a:r>
              <a:r>
                <a:rPr lang="en-US" sz="1100" dirty="0" err="1" smtClean="0">
                  <a:solidFill>
                    <a:srgbClr val="000000"/>
                  </a:solidFill>
                  <a:ea typeface="Times New Roman"/>
                  <a:cs typeface="Times New Roman"/>
                </a:rPr>
                <a:t>esubmission</a:t>
              </a:r>
              <a:r>
                <a:rPr lang="en-US" sz="11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 package &amp; send it to CP</a:t>
              </a:r>
              <a:endParaRPr lang="en-US" sz="1100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sp>
          <p:nvSpPr>
            <p:cNvPr id="30" name="AutoShape 12"/>
            <p:cNvSpPr>
              <a:spLocks noChangeArrowheads="1"/>
            </p:cNvSpPr>
            <p:nvPr/>
          </p:nvSpPr>
          <p:spPr bwMode="auto">
            <a:xfrm>
              <a:off x="4374645" y="5971094"/>
              <a:ext cx="1643282" cy="602867"/>
            </a:xfrm>
            <a:prstGeom prst="flowChartProcess">
              <a:avLst/>
            </a:prstGeom>
            <a:solidFill>
              <a:srgbClr val="89C35F"/>
            </a:solidFill>
            <a:ln w="38100">
              <a:solidFill>
                <a:schemeClr val="lt1">
                  <a:lumMod val="95000"/>
                  <a:lumOff val="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3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Places final NCA </a:t>
              </a:r>
              <a:r>
                <a:rPr lang="en-US" sz="1100" dirty="0" err="1" smtClean="0">
                  <a:solidFill>
                    <a:srgbClr val="000000"/>
                  </a:solidFill>
                  <a:ea typeface="Times New Roman"/>
                  <a:cs typeface="Times New Roman"/>
                </a:rPr>
                <a:t>esubmission</a:t>
              </a:r>
              <a:r>
                <a:rPr lang="en-US" sz="11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 package files to IDS drop zone</a:t>
              </a:r>
              <a:endParaRPr lang="en-US" sz="1100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cxnSp>
          <p:nvCxnSpPr>
            <p:cNvPr id="31" name="Elbow Connector 30"/>
            <p:cNvCxnSpPr>
              <a:stCxn id="29" idx="2"/>
              <a:endCxn id="30" idx="0"/>
            </p:cNvCxnSpPr>
            <p:nvPr/>
          </p:nvCxnSpPr>
          <p:spPr>
            <a:xfrm rot="5400000">
              <a:off x="5527071" y="5167815"/>
              <a:ext cx="472495" cy="1134064"/>
            </a:xfrm>
            <a:prstGeom prst="bentConnector3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AutoShape 12"/>
            <p:cNvSpPr>
              <a:spLocks noChangeArrowheads="1"/>
            </p:cNvSpPr>
            <p:nvPr/>
          </p:nvSpPr>
          <p:spPr bwMode="auto">
            <a:xfrm>
              <a:off x="6466906" y="5971093"/>
              <a:ext cx="1646910" cy="602867"/>
            </a:xfrm>
            <a:prstGeom prst="flowChartProcess">
              <a:avLst/>
            </a:prstGeom>
            <a:solidFill>
              <a:srgbClr val="89C35F"/>
            </a:solidFill>
            <a:ln w="38100">
              <a:solidFill>
                <a:schemeClr val="lt1">
                  <a:lumMod val="95000"/>
                  <a:lumOff val="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3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Transfers NCA </a:t>
              </a:r>
              <a:r>
                <a:rPr lang="en-US" sz="1100" dirty="0" err="1" smtClean="0">
                  <a:solidFill>
                    <a:srgbClr val="000000"/>
                  </a:solidFill>
                  <a:ea typeface="Times New Roman"/>
                  <a:cs typeface="Times New Roman"/>
                </a:rPr>
                <a:t>esubmission</a:t>
              </a:r>
              <a:r>
                <a:rPr lang="en-US" sz="11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 package files to regulatory (upon request)</a:t>
              </a:r>
              <a:endParaRPr lang="en-US" sz="1100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cxnSp>
          <p:nvCxnSpPr>
            <p:cNvPr id="33" name="Elbow Connector 32"/>
            <p:cNvCxnSpPr>
              <a:stCxn id="30" idx="3"/>
              <a:endCxn id="32" idx="1"/>
            </p:cNvCxnSpPr>
            <p:nvPr/>
          </p:nvCxnSpPr>
          <p:spPr>
            <a:xfrm flipV="1">
              <a:off x="6017927" y="6272526"/>
              <a:ext cx="448979" cy="1"/>
            </a:xfrm>
            <a:prstGeom prst="bentConnector3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Elbow Connector 33"/>
            <p:cNvCxnSpPr>
              <a:endCxn id="17" idx="2"/>
            </p:cNvCxnSpPr>
            <p:nvPr/>
          </p:nvCxnSpPr>
          <p:spPr>
            <a:xfrm rot="10800000">
              <a:off x="1445768" y="6583701"/>
              <a:ext cx="1964477" cy="18134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AutoShape 45"/>
            <p:cNvSpPr>
              <a:spLocks noChangeArrowheads="1"/>
            </p:cNvSpPr>
            <p:nvPr/>
          </p:nvSpPr>
          <p:spPr bwMode="auto">
            <a:xfrm>
              <a:off x="5399243" y="1438925"/>
              <a:ext cx="611536" cy="355849"/>
            </a:xfrm>
            <a:prstGeom prst="flowChartTerminator">
              <a:avLst/>
            </a:prstGeom>
            <a:solidFill>
              <a:schemeClr val="lt1">
                <a:lumMod val="100000"/>
                <a:lumOff val="0"/>
              </a:schemeClr>
            </a:solidFill>
            <a:ln w="31750">
              <a:solidFill>
                <a:schemeClr val="accen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dirty="0">
                  <a:solidFill>
                    <a:srgbClr val="000000"/>
                  </a:solidFill>
                  <a:ea typeface="Times New Roman"/>
                  <a:cs typeface="Times New Roman"/>
                </a:rPr>
                <a:t>END</a:t>
              </a:r>
              <a:endParaRPr lang="en-US" sz="1100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cxnSp>
          <p:nvCxnSpPr>
            <p:cNvPr id="36" name="Elbow Connector 35"/>
            <p:cNvCxnSpPr>
              <a:stCxn id="23" idx="3"/>
              <a:endCxn id="35" idx="1"/>
            </p:cNvCxnSpPr>
            <p:nvPr/>
          </p:nvCxnSpPr>
          <p:spPr>
            <a:xfrm flipV="1">
              <a:off x="3800646" y="1616850"/>
              <a:ext cx="1598597" cy="3342"/>
            </a:xfrm>
            <a:prstGeom prst="bentConnector3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Text Box 52"/>
            <p:cNvSpPr txBox="1">
              <a:spLocks noChangeArrowheads="1"/>
            </p:cNvSpPr>
            <p:nvPr/>
          </p:nvSpPr>
          <p:spPr bwMode="auto">
            <a:xfrm>
              <a:off x="6979115" y="1380826"/>
              <a:ext cx="1956627" cy="242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 b="1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tsDTA </a:t>
              </a:r>
              <a:r>
                <a:rPr lang="en-US" sz="800" b="1" dirty="0">
                  <a:solidFill>
                    <a:srgbClr val="000000"/>
                  </a:solidFill>
                  <a:ea typeface="Times New Roman"/>
                  <a:cs typeface="Times New Roman"/>
                </a:rPr>
                <a:t>for NCA PP files between Pk office, </a:t>
              </a:r>
              <a:r>
                <a:rPr lang="en-US" sz="800" b="1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BnP, </a:t>
              </a:r>
              <a:r>
                <a:rPr lang="en-US" sz="800" b="1" dirty="0">
                  <a:solidFill>
                    <a:srgbClr val="000000"/>
                  </a:solidFill>
                  <a:ea typeface="Times New Roman"/>
                  <a:cs typeface="Times New Roman"/>
                </a:rPr>
                <a:t>&amp; Clin Pharm</a:t>
              </a: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en-US" sz="800" b="1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sp>
          <p:nvSpPr>
            <p:cNvPr id="38" name="Text Box 52"/>
            <p:cNvSpPr txBox="1">
              <a:spLocks noChangeArrowheads="1"/>
            </p:cNvSpPr>
            <p:nvPr/>
          </p:nvSpPr>
          <p:spPr bwMode="auto">
            <a:xfrm>
              <a:off x="6979115" y="1038190"/>
              <a:ext cx="1944189" cy="3308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 b="1" dirty="0">
                  <a:solidFill>
                    <a:srgbClr val="000000"/>
                  </a:solidFill>
                  <a:ea typeface="Times New Roman"/>
                  <a:cs typeface="Times New Roman"/>
                </a:rPr>
                <a:t>g</a:t>
              </a:r>
              <a:r>
                <a:rPr lang="en-US" sz="800" b="1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DTA </a:t>
              </a:r>
              <a:r>
                <a:rPr lang="en-US" sz="800" b="1" dirty="0">
                  <a:solidFill>
                    <a:srgbClr val="000000"/>
                  </a:solidFill>
                  <a:ea typeface="Times New Roman"/>
                  <a:cs typeface="Times New Roman"/>
                </a:rPr>
                <a:t>for PP files between Pk office, </a:t>
              </a:r>
              <a:r>
                <a:rPr lang="en-US" sz="800" b="1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BnP, </a:t>
              </a:r>
              <a:r>
                <a:rPr lang="en-US" sz="800" b="1" dirty="0">
                  <a:solidFill>
                    <a:srgbClr val="000000"/>
                  </a:solidFill>
                  <a:ea typeface="Times New Roman"/>
                  <a:cs typeface="Times New Roman"/>
                </a:rPr>
                <a:t>&amp; Clin Pharm </a:t>
              </a:r>
              <a:endParaRPr lang="en-US" sz="800" b="1" dirty="0" smtClean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cxnSp>
          <p:nvCxnSpPr>
            <p:cNvPr id="39" name="Elbow Connector 38"/>
            <p:cNvCxnSpPr>
              <a:stCxn id="19" idx="2"/>
              <a:endCxn id="29" idx="0"/>
            </p:cNvCxnSpPr>
            <p:nvPr/>
          </p:nvCxnSpPr>
          <p:spPr>
            <a:xfrm rot="16200000" flipH="1">
              <a:off x="6132876" y="4899407"/>
              <a:ext cx="384712" cy="10235"/>
            </a:xfrm>
            <a:prstGeom prst="bentConnector3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AutoShape 12"/>
            <p:cNvSpPr>
              <a:spLocks noChangeArrowheads="1"/>
            </p:cNvSpPr>
            <p:nvPr/>
          </p:nvSpPr>
          <p:spPr bwMode="auto">
            <a:xfrm>
              <a:off x="7668958" y="3532434"/>
              <a:ext cx="1116329" cy="649159"/>
            </a:xfrm>
            <a:prstGeom prst="flowChartProcess">
              <a:avLst/>
            </a:prstGeom>
            <a:solidFill>
              <a:srgbClr val="89C35F"/>
            </a:solidFill>
            <a:ln w="38100">
              <a:solidFill>
                <a:schemeClr val="lt1">
                  <a:lumMod val="95000"/>
                  <a:lumOff val="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3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PK stats programmer: Share final files with IDS</a:t>
              </a:r>
              <a:endParaRPr lang="en-US" sz="1100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cxnSp>
          <p:nvCxnSpPr>
            <p:cNvPr id="41" name="Elbow Connector 40"/>
            <p:cNvCxnSpPr>
              <a:stCxn id="40" idx="3"/>
              <a:endCxn id="23" idx="2"/>
            </p:cNvCxnSpPr>
            <p:nvPr/>
          </p:nvCxnSpPr>
          <p:spPr>
            <a:xfrm flipH="1" flipV="1">
              <a:off x="2973789" y="1926554"/>
              <a:ext cx="5811498" cy="1930460"/>
            </a:xfrm>
            <a:prstGeom prst="bentConnector4">
              <a:avLst>
                <a:gd name="adj1" fmla="val -3934"/>
                <a:gd name="adj2" fmla="val 72546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Rectangle 41"/>
            <p:cNvSpPr/>
            <p:nvPr/>
          </p:nvSpPr>
          <p:spPr>
            <a:xfrm>
              <a:off x="1921432" y="1813523"/>
              <a:ext cx="427828" cy="193357"/>
            </a:xfrm>
            <a:prstGeom prst="rect">
              <a:avLst/>
            </a:prstGeom>
            <a:ln>
              <a:prstDash val="solid"/>
            </a:ln>
            <a:effectLst>
              <a:softEdge rad="63500"/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000000"/>
                  </a:solidFill>
                </a:rPr>
                <a:t>5b3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339302" y="6453292"/>
              <a:ext cx="427828" cy="193357"/>
            </a:xfrm>
            <a:prstGeom prst="rect">
              <a:avLst/>
            </a:prstGeom>
            <a:ln>
              <a:prstDash val="solid"/>
            </a:ln>
            <a:effectLst>
              <a:softEdge rad="63500"/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000000"/>
                  </a:solidFill>
                </a:rPr>
                <a:t>5a3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248033" y="6484672"/>
              <a:ext cx="427828" cy="193357"/>
            </a:xfrm>
            <a:prstGeom prst="rect">
              <a:avLst/>
            </a:prstGeom>
            <a:ln>
              <a:prstDash val="solid"/>
            </a:ln>
            <a:effectLst>
              <a:softEdge rad="63500"/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000000"/>
                  </a:solidFill>
                </a:rPr>
                <a:t>5a2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559195" y="4098753"/>
              <a:ext cx="427828" cy="193357"/>
            </a:xfrm>
            <a:prstGeom prst="rect">
              <a:avLst/>
            </a:prstGeom>
            <a:ln>
              <a:prstDash val="solid"/>
            </a:ln>
            <a:effectLst>
              <a:softEdge rad="63500"/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000000"/>
                  </a:solidFill>
                </a:rPr>
                <a:t>5b2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72157" y="5426191"/>
              <a:ext cx="427828" cy="193357"/>
            </a:xfrm>
            <a:prstGeom prst="rect">
              <a:avLst/>
            </a:prstGeom>
            <a:ln>
              <a:prstDash val="solid"/>
            </a:ln>
            <a:effectLst>
              <a:softEdge rad="63500"/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000000"/>
                  </a:solidFill>
                </a:rPr>
                <a:t>5a1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172157" y="4485781"/>
              <a:ext cx="427828" cy="193357"/>
            </a:xfrm>
            <a:prstGeom prst="rect">
              <a:avLst/>
            </a:prstGeom>
            <a:ln>
              <a:prstDash val="solid"/>
            </a:ln>
            <a:effectLst>
              <a:softEdge rad="63500"/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884183" y="4500905"/>
              <a:ext cx="427828" cy="193357"/>
            </a:xfrm>
            <a:prstGeom prst="rect">
              <a:avLst/>
            </a:prstGeom>
            <a:ln>
              <a:prstDash val="solid"/>
            </a:ln>
            <a:effectLst>
              <a:softEdge rad="63500"/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22326" y="4518812"/>
              <a:ext cx="427828" cy="193357"/>
            </a:xfrm>
            <a:prstGeom prst="rect">
              <a:avLst/>
            </a:prstGeom>
            <a:ln>
              <a:prstDash val="solid"/>
            </a:ln>
            <a:effectLst>
              <a:softEdge rad="63500"/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50557" y="5964058"/>
              <a:ext cx="427828" cy="193357"/>
            </a:xfrm>
            <a:prstGeom prst="rect">
              <a:avLst/>
            </a:prstGeom>
            <a:ln>
              <a:prstDash val="solid"/>
            </a:ln>
            <a:effectLst>
              <a:softEdge rad="63500"/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37434" y="6487022"/>
              <a:ext cx="427828" cy="193357"/>
            </a:xfrm>
            <a:prstGeom prst="rect">
              <a:avLst/>
            </a:prstGeom>
            <a:ln>
              <a:prstDash val="solid"/>
            </a:ln>
            <a:effectLst>
              <a:softEdge rad="63500"/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2" name="AutoShape 12"/>
            <p:cNvSpPr>
              <a:spLocks noChangeArrowheads="1"/>
            </p:cNvSpPr>
            <p:nvPr/>
          </p:nvSpPr>
          <p:spPr bwMode="auto">
            <a:xfrm>
              <a:off x="427728" y="2507523"/>
              <a:ext cx="1386685" cy="450915"/>
            </a:xfrm>
            <a:prstGeom prst="flowChartProcess">
              <a:avLst/>
            </a:prstGeom>
            <a:solidFill>
              <a:srgbClr val="89C35F"/>
            </a:solidFill>
            <a:ln w="38100">
              <a:solidFill>
                <a:schemeClr val="lt1">
                  <a:lumMod val="95000"/>
                  <a:lumOff val="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3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Stats programmer: Receive files &amp; review</a:t>
              </a:r>
              <a:endParaRPr lang="en-US" sz="1100" dirty="0">
                <a:solidFill>
                  <a:srgbClr val="000000"/>
                </a:solidFill>
                <a:ea typeface="Times New Roman"/>
                <a:cs typeface="Times New Roman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67893" y="2913715"/>
              <a:ext cx="427828" cy="193357"/>
            </a:xfrm>
            <a:prstGeom prst="rect">
              <a:avLst/>
            </a:prstGeom>
            <a:ln>
              <a:prstDash val="solid"/>
            </a:ln>
            <a:effectLst>
              <a:softEdge rad="63500"/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000000"/>
                  </a:solidFill>
                </a:rPr>
                <a:t>5b1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54" name="Elbow Connector 53"/>
            <p:cNvCxnSpPr>
              <a:stCxn id="52" idx="3"/>
              <a:endCxn id="24" idx="1"/>
            </p:cNvCxnSpPr>
            <p:nvPr/>
          </p:nvCxnSpPr>
          <p:spPr>
            <a:xfrm>
              <a:off x="1814413" y="2732981"/>
              <a:ext cx="332518" cy="6049"/>
            </a:xfrm>
            <a:prstGeom prst="bentConnector3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55" name="Picture 2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54" t="35461" r="43704" b="38045"/>
            <a:stretch>
              <a:fillRect/>
            </a:stretch>
          </p:blipFill>
          <p:spPr bwMode="auto">
            <a:xfrm>
              <a:off x="2252202" y="2685827"/>
              <a:ext cx="132654" cy="140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338" t="30026" r="43338" b="39131"/>
            <a:stretch>
              <a:fillRect/>
            </a:stretch>
          </p:blipFill>
          <p:spPr bwMode="auto">
            <a:xfrm>
              <a:off x="4703687" y="4405158"/>
              <a:ext cx="224313" cy="189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Isosceles Triangle 56"/>
            <p:cNvSpPr/>
            <p:nvPr/>
          </p:nvSpPr>
          <p:spPr>
            <a:xfrm>
              <a:off x="6758197" y="1109429"/>
              <a:ext cx="180802" cy="161602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solidFill>
                    <a:prstClr val="white"/>
                  </a:solidFill>
                </a:rPr>
                <a:t>F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8" name="Isosceles Triangle 57"/>
            <p:cNvSpPr/>
            <p:nvPr/>
          </p:nvSpPr>
          <p:spPr>
            <a:xfrm>
              <a:off x="1121070" y="5369742"/>
              <a:ext cx="180802" cy="161602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solidFill>
                    <a:prstClr val="white"/>
                  </a:solidFill>
                </a:rPr>
                <a:t>F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9" name="Isosceles Triangle 58"/>
            <p:cNvSpPr/>
            <p:nvPr/>
          </p:nvSpPr>
          <p:spPr>
            <a:xfrm>
              <a:off x="6767130" y="1466619"/>
              <a:ext cx="180802" cy="161602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 smtClean="0">
                  <a:solidFill>
                    <a:prstClr val="white"/>
                  </a:solidFill>
                </a:rPr>
                <a:t>G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683901" y="5386506"/>
              <a:ext cx="180802" cy="161602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 smtClean="0">
                  <a:solidFill>
                    <a:prstClr val="white"/>
                  </a:solidFill>
                </a:rPr>
                <a:t>G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1" name="Isosceles Triangle 60"/>
            <p:cNvSpPr/>
            <p:nvPr/>
          </p:nvSpPr>
          <p:spPr>
            <a:xfrm>
              <a:off x="6458924" y="3447117"/>
              <a:ext cx="180802" cy="161602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 smtClean="0">
                  <a:solidFill>
                    <a:prstClr val="white"/>
                  </a:solidFill>
                </a:rPr>
                <a:t>G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2" name="Isosceles Triangle 61"/>
            <p:cNvSpPr/>
            <p:nvPr/>
          </p:nvSpPr>
          <p:spPr>
            <a:xfrm>
              <a:off x="4787089" y="5738291"/>
              <a:ext cx="180802" cy="161602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 smtClean="0">
                  <a:solidFill>
                    <a:prstClr val="white"/>
                  </a:solidFill>
                </a:rPr>
                <a:t>G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814318" y="1776908"/>
              <a:ext cx="2108986" cy="272304"/>
              <a:chOff x="7091106" y="6701716"/>
              <a:chExt cx="2108986" cy="242901"/>
            </a:xfrm>
          </p:grpSpPr>
          <p:pic>
            <p:nvPicPr>
              <p:cNvPr id="67" name="Picture 26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754" t="35461" r="43704" b="38045"/>
              <a:stretch>
                <a:fillRect/>
              </a:stretch>
            </p:blipFill>
            <p:spPr bwMode="auto">
              <a:xfrm>
                <a:off x="7091106" y="6738837"/>
                <a:ext cx="139100" cy="1468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" name="Text Box 52"/>
              <p:cNvSpPr txBox="1">
                <a:spLocks noChangeArrowheads="1"/>
              </p:cNvSpPr>
              <p:nvPr/>
            </p:nvSpPr>
            <p:spPr bwMode="auto">
              <a:xfrm>
                <a:off x="7243465" y="6701716"/>
                <a:ext cx="1956627" cy="2429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800" dirty="0">
                    <a:solidFill>
                      <a:srgbClr val="000000"/>
                    </a:solidFill>
                  </a:rPr>
                  <a:t>QC/Review Tracker</a:t>
                </a:r>
                <a:endParaRPr lang="en-US" sz="800" b="1" dirty="0">
                  <a:solidFill>
                    <a:srgbClr val="000000"/>
                  </a:solidFill>
                  <a:ea typeface="Times New Roman"/>
                  <a:cs typeface="Times New Roman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6812380" y="2005803"/>
              <a:ext cx="2238654" cy="275574"/>
              <a:chOff x="6880364" y="2188536"/>
              <a:chExt cx="2238654" cy="242901"/>
            </a:xfrm>
          </p:grpSpPr>
          <p:sp>
            <p:nvSpPr>
              <p:cNvPr id="65" name="Text Box 52"/>
              <p:cNvSpPr txBox="1">
                <a:spLocks noChangeArrowheads="1"/>
              </p:cNvSpPr>
              <p:nvPr/>
            </p:nvSpPr>
            <p:spPr bwMode="auto">
              <a:xfrm>
                <a:off x="7162391" y="2188536"/>
                <a:ext cx="1956627" cy="2429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800" dirty="0">
                    <a:solidFill>
                      <a:srgbClr val="000000"/>
                    </a:solidFill>
                  </a:rPr>
                  <a:t>Validation Tracker</a:t>
                </a:r>
                <a:endParaRPr lang="en-US" sz="800" b="1" dirty="0">
                  <a:solidFill>
                    <a:srgbClr val="000000"/>
                  </a:solidFill>
                  <a:ea typeface="Times New Roman"/>
                  <a:cs typeface="Times New Roman"/>
                </a:endParaRPr>
              </a:p>
            </p:txBody>
          </p:sp>
          <p:pic>
            <p:nvPicPr>
              <p:cNvPr id="66" name="Picture 2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338" t="30026" r="43338" b="39131"/>
              <a:stretch>
                <a:fillRect/>
              </a:stretch>
            </p:blipFill>
            <p:spPr bwMode="auto">
              <a:xfrm>
                <a:off x="6880364" y="2232634"/>
                <a:ext cx="152993" cy="1294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9" name="Rectangle 68"/>
          <p:cNvSpPr/>
          <p:nvPr/>
        </p:nvSpPr>
        <p:spPr>
          <a:xfrm>
            <a:off x="9587543" y="6834214"/>
            <a:ext cx="309250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dirty="0">
                <a:solidFill>
                  <a:srgbClr val="000000"/>
                </a:solidFill>
                <a:ea typeface="Times New Roman"/>
                <a:cs typeface="Times New Roman"/>
              </a:rPr>
              <a:t>ZP</a:t>
            </a:r>
            <a:r>
              <a:rPr lang="en-US" sz="700" b="1" dirty="0" smtClean="0">
                <a:solidFill>
                  <a:srgbClr val="000000"/>
                </a:solidFill>
                <a:ea typeface="Times New Roman"/>
                <a:cs typeface="Times New Roman"/>
              </a:rPr>
              <a:t>* &amp; SUPPZP** : Out of scope  </a:t>
            </a:r>
            <a:endParaRPr lang="en-US" sz="700" dirty="0">
              <a:solidFill>
                <a:srgbClr val="000000"/>
              </a:solidFill>
            </a:endParaRPr>
          </a:p>
        </p:txBody>
      </p:sp>
      <p:cxnSp>
        <p:nvCxnSpPr>
          <p:cNvPr id="70" name="Elbow Connector 69"/>
          <p:cNvCxnSpPr>
            <a:stCxn id="32" idx="3"/>
            <a:endCxn id="11" idx="1"/>
          </p:cNvCxnSpPr>
          <p:nvPr/>
        </p:nvCxnSpPr>
        <p:spPr>
          <a:xfrm>
            <a:off x="10818421" y="6231419"/>
            <a:ext cx="536979" cy="4362"/>
          </a:xfrm>
          <a:prstGeom prst="bentConnector3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Elbow Connector 70"/>
          <p:cNvCxnSpPr/>
          <p:nvPr/>
        </p:nvCxnSpPr>
        <p:spPr>
          <a:xfrm flipV="1">
            <a:off x="6547620" y="4067292"/>
            <a:ext cx="633807" cy="283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Title 3"/>
          <p:cNvSpPr>
            <a:spLocks noGrp="1"/>
          </p:cNvSpPr>
          <p:nvPr>
            <p:ph type="title"/>
          </p:nvPr>
        </p:nvSpPr>
        <p:spPr>
          <a:xfrm>
            <a:off x="538347" y="60740"/>
            <a:ext cx="11348852" cy="642646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 algn="r"/>
            <a:r>
              <a:rPr lang="en-US" sz="2800" dirty="0" smtClean="0"/>
              <a:t>Generation of final eSubmission Package</a:t>
            </a:r>
            <a:endParaRPr lang="en-US" sz="2800" dirty="0"/>
          </a:p>
        </p:txBody>
      </p:sp>
      <p:sp>
        <p:nvSpPr>
          <p:cNvPr id="73" name="TextBox 46"/>
          <p:cNvSpPr txBox="1">
            <a:spLocks noChangeArrowheads="1"/>
          </p:cNvSpPr>
          <p:nvPr/>
        </p:nvSpPr>
        <p:spPr bwMode="auto">
          <a:xfrm>
            <a:off x="6099629" y="6611779"/>
            <a:ext cx="2551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266C30F-A82B-4A1D-B6FD-6B16E6556D18}" type="slidenum">
              <a:rPr lang="en-US" altLang="en-US" sz="1000" smtClean="0">
                <a:solidFill>
                  <a:srgbClr val="505050"/>
                </a:solidFill>
                <a:latin typeface="Myriad Pro"/>
              </a:rPr>
              <a:pPr eaLnBrk="1" hangingPunct="1"/>
              <a:t>12</a:t>
            </a:fld>
            <a:endParaRPr lang="en-US" altLang="en-US" sz="1000" dirty="0" smtClean="0">
              <a:solidFill>
                <a:srgbClr val="505050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19749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30574" y="2254009"/>
            <a:ext cx="12205172" cy="1877991"/>
          </a:xfrm>
          <a:prstGeom prst="rect">
            <a:avLst/>
          </a:prstGeom>
          <a:solidFill>
            <a:srgbClr val="B0DFF3"/>
          </a:solidFill>
          <a:ln w="1270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dist="28398" dir="3806097" algn="ctr" rotWithShape="0">
              <a:schemeClr val="accent5">
                <a:lumMod val="50000"/>
                <a:lumOff val="0"/>
                <a:alpha val="50000"/>
              </a:schemeClr>
            </a:outerShdw>
          </a:effectLst>
        </p:spPr>
        <p:txBody>
          <a:bodyPr rot="0" vert="vert270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800" dirty="0">
              <a:solidFill>
                <a:srgbClr val="000000"/>
              </a:solidFill>
              <a:ea typeface="Times New Roman"/>
              <a:cs typeface="Times New Roman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-30575" y="4174588"/>
            <a:ext cx="12231352" cy="2683412"/>
          </a:xfrm>
          <a:prstGeom prst="rect">
            <a:avLst/>
          </a:prstGeom>
          <a:solidFill>
            <a:srgbClr val="B0DFF3"/>
          </a:solidFill>
          <a:ln w="1270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dist="28398" dir="3806097" algn="ctr" rotWithShape="0">
              <a:schemeClr val="accent5">
                <a:lumMod val="50000"/>
                <a:lumOff val="0"/>
                <a:alpha val="50000"/>
              </a:schemeClr>
            </a:outerShdw>
          </a:effectLst>
        </p:spPr>
        <p:txBody>
          <a:bodyPr rot="0" vert="vert270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800" b="1" dirty="0">
              <a:solidFill>
                <a:srgbClr val="000000"/>
              </a:solidFill>
              <a:ea typeface="Times New Roman"/>
              <a:cs typeface="Times New Roman"/>
            </a:endParaRP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1041439" y="4990819"/>
            <a:ext cx="1056468" cy="347339"/>
          </a:xfrm>
          <a:prstGeom prst="flowChartTerminator">
            <a:avLst/>
          </a:prstGeom>
          <a:solidFill>
            <a:schemeClr val="lt1">
              <a:lumMod val="100000"/>
              <a:lumOff val="0"/>
            </a:schemeClr>
          </a:solidFill>
          <a:ln w="31750">
            <a:solidFill>
              <a:schemeClr val="accent1">
                <a:lumMod val="100000"/>
                <a:lumOff val="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b="1" dirty="0" smtClean="0">
                <a:solidFill>
                  <a:srgbClr val="000000"/>
                </a:solidFill>
                <a:ea typeface="Times New Roman"/>
                <a:cs typeface="Times New Roman"/>
              </a:rPr>
              <a:t>START</a:t>
            </a:r>
            <a:endParaRPr lang="en-US" sz="1100" dirty="0">
              <a:solidFill>
                <a:srgbClr val="000000"/>
              </a:solidFill>
              <a:ea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25" y="2439349"/>
            <a:ext cx="461665" cy="118562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cs typeface="Calibri" pitchFamily="34" charset="0"/>
              </a:rPr>
              <a:t>TCS-CDM</a:t>
            </a:r>
            <a:endParaRPr lang="en-US" b="1" dirty="0">
              <a:solidFill>
                <a:srgbClr val="000000"/>
              </a:solidFill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618" y="4567886"/>
            <a:ext cx="461665" cy="121210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100" b="1" dirty="0" smtClean="0">
                <a:solidFill>
                  <a:srgbClr val="000000"/>
                </a:solidFill>
                <a:cs typeface="Calibri" pitchFamily="34" charset="0"/>
              </a:rPr>
              <a:t>       </a:t>
            </a:r>
            <a:r>
              <a:rPr lang="en-US" b="1" dirty="0" smtClean="0">
                <a:solidFill>
                  <a:srgbClr val="000000"/>
                </a:solidFill>
                <a:cs typeface="Calibri" pitchFamily="34" charset="0"/>
              </a:rPr>
              <a:t>PK office</a:t>
            </a:r>
            <a:endParaRPr lang="en-US" b="1" dirty="0">
              <a:solidFill>
                <a:srgbClr val="000000"/>
              </a:solidFill>
              <a:cs typeface="Calibri" pitchFamily="34" charset="0"/>
            </a:endParaRPr>
          </a:p>
        </p:txBody>
      </p:sp>
      <p:cxnSp>
        <p:nvCxnSpPr>
          <p:cNvPr id="8" name="Elbow Connector 7"/>
          <p:cNvCxnSpPr>
            <a:endCxn id="9" idx="1"/>
          </p:cNvCxnSpPr>
          <p:nvPr/>
        </p:nvCxnSpPr>
        <p:spPr>
          <a:xfrm flipV="1">
            <a:off x="2095053" y="5142953"/>
            <a:ext cx="544131" cy="157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2639209" y="4761881"/>
            <a:ext cx="2519631" cy="762144"/>
          </a:xfrm>
          <a:prstGeom prst="flowChartProcess">
            <a:avLst/>
          </a:prstGeom>
          <a:solidFill>
            <a:srgbClr val="89C35F"/>
          </a:solidFill>
          <a:ln w="38100">
            <a:solidFill>
              <a:schemeClr val="lt1">
                <a:lumMod val="95000"/>
                <a:lumOff val="0"/>
              </a:schemeClr>
            </a:solidFill>
            <a:miter lim="800000"/>
            <a:headEnd/>
            <a:tailEnd/>
          </a:ln>
          <a:effectLst>
            <a:outerShdw dist="28398" dir="3806097" algn="ctr" rotWithShape="0">
              <a:schemeClr val="accent3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 smtClean="0">
                <a:solidFill>
                  <a:srgbClr val="000000"/>
                </a:solidFill>
                <a:ea typeface="Times New Roman"/>
                <a:cs typeface="Times New Roman"/>
              </a:rPr>
              <a:t>PK stats programmer share Integrated PP, RELREC &amp; define.xml package with TCS-CDM team.</a:t>
            </a:r>
            <a:endParaRPr lang="en-US" sz="1100" dirty="0">
              <a:solidFill>
                <a:srgbClr val="FF0000"/>
              </a:solidFill>
              <a:ea typeface="Times New Roman"/>
              <a:cs typeface="Times New Roman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-20045" y="718082"/>
            <a:ext cx="12194641" cy="1520664"/>
          </a:xfrm>
          <a:prstGeom prst="rect">
            <a:avLst/>
          </a:prstGeom>
          <a:solidFill>
            <a:srgbClr val="B0DFF3"/>
          </a:solidFill>
          <a:ln w="1270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dist="28398" dir="3806097" algn="ctr" rotWithShape="0">
              <a:schemeClr val="accent5">
                <a:lumMod val="50000"/>
                <a:lumOff val="0"/>
                <a:alpha val="50000"/>
              </a:schemeClr>
            </a:outerShdw>
          </a:effectLst>
        </p:spPr>
        <p:txBody>
          <a:bodyPr rot="0" vert="vert270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800" dirty="0">
              <a:solidFill>
                <a:srgbClr val="000000"/>
              </a:solidFill>
              <a:ea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121" y="1148453"/>
            <a:ext cx="461665" cy="5312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cs typeface="Calibri" pitchFamily="34" charset="0"/>
              </a:rPr>
              <a:t>IDS</a:t>
            </a:r>
            <a:endParaRPr lang="en-US" b="1" dirty="0">
              <a:solidFill>
                <a:srgbClr val="000000"/>
              </a:solidFill>
              <a:cs typeface="Calibri" pitchFamily="34" charset="0"/>
            </a:endParaRP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4397863" y="1194948"/>
            <a:ext cx="2022828" cy="604418"/>
          </a:xfrm>
          <a:prstGeom prst="flowChartProcess">
            <a:avLst/>
          </a:prstGeom>
          <a:solidFill>
            <a:srgbClr val="89C35F"/>
          </a:solidFill>
          <a:ln w="38100">
            <a:solidFill>
              <a:schemeClr val="lt1">
                <a:lumMod val="95000"/>
                <a:lumOff val="0"/>
              </a:schemeClr>
            </a:solidFill>
            <a:miter lim="800000"/>
            <a:headEnd/>
            <a:tailEnd/>
          </a:ln>
          <a:effectLst>
            <a:outerShdw dist="28398" dir="3806097" algn="ctr" rotWithShape="0">
              <a:schemeClr val="accent3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 smtClean="0">
                <a:solidFill>
                  <a:srgbClr val="000000"/>
                </a:solidFill>
                <a:ea typeface="Times New Roman"/>
                <a:cs typeface="Times New Roman"/>
              </a:rPr>
              <a:t>Receive final eSubmission package for the regulatory submission.</a:t>
            </a:r>
            <a:endParaRPr lang="en-US" sz="1100" dirty="0">
              <a:solidFill>
                <a:srgbClr val="000000"/>
              </a:solidFill>
              <a:ea typeface="Times New Roman"/>
              <a:cs typeface="Times New Roman"/>
            </a:endParaRPr>
          </a:p>
        </p:txBody>
      </p:sp>
      <p:sp>
        <p:nvSpPr>
          <p:cNvPr id="13" name="AutoShape 45"/>
          <p:cNvSpPr>
            <a:spLocks noChangeArrowheads="1"/>
          </p:cNvSpPr>
          <p:nvPr/>
        </p:nvSpPr>
        <p:spPr bwMode="auto">
          <a:xfrm>
            <a:off x="11204884" y="1325541"/>
            <a:ext cx="815381" cy="355849"/>
          </a:xfrm>
          <a:prstGeom prst="flowChartTerminator">
            <a:avLst/>
          </a:prstGeom>
          <a:solidFill>
            <a:schemeClr val="lt1">
              <a:lumMod val="100000"/>
              <a:lumOff val="0"/>
            </a:schemeClr>
          </a:solidFill>
          <a:ln w="31750">
            <a:solidFill>
              <a:schemeClr val="accent1">
                <a:lumMod val="100000"/>
                <a:lumOff val="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b="1" dirty="0">
                <a:solidFill>
                  <a:srgbClr val="000000"/>
                </a:solidFill>
                <a:ea typeface="Times New Roman"/>
                <a:cs typeface="Times New Roman"/>
              </a:rPr>
              <a:t>END</a:t>
            </a:r>
            <a:endParaRPr lang="en-US" sz="1100" dirty="0">
              <a:solidFill>
                <a:srgbClr val="000000"/>
              </a:solidFill>
              <a:ea typeface="Times New Roman"/>
              <a:cs typeface="Times New Roman"/>
            </a:endParaRPr>
          </a:p>
        </p:txBody>
      </p:sp>
      <p:cxnSp>
        <p:nvCxnSpPr>
          <p:cNvPr id="14" name="Elbow Connector 13"/>
          <p:cNvCxnSpPr>
            <a:stCxn id="28" idx="3"/>
            <a:endCxn id="13" idx="1"/>
          </p:cNvCxnSpPr>
          <p:nvPr/>
        </p:nvCxnSpPr>
        <p:spPr>
          <a:xfrm>
            <a:off x="10908048" y="1496059"/>
            <a:ext cx="296836" cy="740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Elbow Connector 14"/>
          <p:cNvCxnSpPr>
            <a:stCxn id="25" idx="0"/>
            <a:endCxn id="12" idx="2"/>
          </p:cNvCxnSpPr>
          <p:nvPr/>
        </p:nvCxnSpPr>
        <p:spPr>
          <a:xfrm rot="16200000" flipV="1">
            <a:off x="5639158" y="1569485"/>
            <a:ext cx="897878" cy="135763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>
          <a:xfrm>
            <a:off x="2587844" y="5373346"/>
            <a:ext cx="570437" cy="193357"/>
          </a:xfrm>
          <a:prstGeom prst="rect">
            <a:avLst/>
          </a:prstGeom>
          <a:ln>
            <a:prstDash val="solid"/>
          </a:ln>
          <a:effectLst>
            <a:softEdge rad="6350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05544" y="1610920"/>
            <a:ext cx="570437" cy="193357"/>
          </a:xfrm>
          <a:prstGeom prst="rect">
            <a:avLst/>
          </a:prstGeom>
          <a:ln>
            <a:prstDash val="solid"/>
          </a:ln>
          <a:effectLst>
            <a:softEdge rad="6350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4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8" name="AutoShape 12"/>
          <p:cNvSpPr>
            <a:spLocks noChangeArrowheads="1"/>
          </p:cNvSpPr>
          <p:nvPr/>
        </p:nvSpPr>
        <p:spPr bwMode="auto">
          <a:xfrm>
            <a:off x="1276721" y="3213940"/>
            <a:ext cx="2161695" cy="667001"/>
          </a:xfrm>
          <a:prstGeom prst="flowChartProcess">
            <a:avLst/>
          </a:prstGeom>
          <a:solidFill>
            <a:srgbClr val="89C35F"/>
          </a:solidFill>
          <a:ln w="38100">
            <a:solidFill>
              <a:schemeClr val="lt1">
                <a:lumMod val="95000"/>
                <a:lumOff val="0"/>
              </a:schemeClr>
            </a:solidFill>
            <a:miter lim="800000"/>
            <a:headEnd/>
            <a:tailEnd/>
          </a:ln>
          <a:effectLst>
            <a:outerShdw dist="28398" dir="3806097" algn="ctr" rotWithShape="0">
              <a:schemeClr val="accent3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 smtClean="0">
                <a:solidFill>
                  <a:srgbClr val="000000"/>
                </a:solidFill>
                <a:ea typeface="Times New Roman"/>
                <a:cs typeface="Times New Roman"/>
              </a:rPr>
              <a:t>Stats programmer: Receive final PK e-submission package from PK office &amp; perform structural review.</a:t>
            </a:r>
            <a:endParaRPr lang="en-US" sz="1100" dirty="0">
              <a:solidFill>
                <a:srgbClr val="000000"/>
              </a:solidFill>
              <a:ea typeface="Times New Roman"/>
              <a:cs typeface="Times New Roman"/>
            </a:endParaRPr>
          </a:p>
        </p:txBody>
      </p:sp>
      <p:sp>
        <p:nvSpPr>
          <p:cNvPr id="19" name="AutoShape 12"/>
          <p:cNvSpPr>
            <a:spLocks noChangeArrowheads="1"/>
          </p:cNvSpPr>
          <p:nvPr/>
        </p:nvSpPr>
        <p:spPr bwMode="auto">
          <a:xfrm>
            <a:off x="1276721" y="2361859"/>
            <a:ext cx="2161695" cy="667001"/>
          </a:xfrm>
          <a:prstGeom prst="flowChartProcess">
            <a:avLst/>
          </a:prstGeom>
          <a:solidFill>
            <a:srgbClr val="89C35F"/>
          </a:solidFill>
          <a:ln w="38100">
            <a:solidFill>
              <a:schemeClr val="lt1">
                <a:lumMod val="95000"/>
                <a:lumOff val="0"/>
              </a:schemeClr>
            </a:solidFill>
            <a:miter lim="800000"/>
            <a:headEnd/>
            <a:tailEnd/>
          </a:ln>
          <a:effectLst>
            <a:outerShdw dist="28398" dir="3806097" algn="ctr" rotWithShape="0">
              <a:schemeClr val="accent3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 smtClean="0">
                <a:solidFill>
                  <a:srgbClr val="000000"/>
                </a:solidFill>
                <a:ea typeface="Times New Roman"/>
                <a:cs typeface="Times New Roman"/>
              </a:rPr>
              <a:t>Stats programmer: Final datasets (post EDC lock) &amp; define.xml are available with stats programmer-.</a:t>
            </a:r>
            <a:endParaRPr lang="en-US" sz="1100" dirty="0">
              <a:solidFill>
                <a:srgbClr val="000000"/>
              </a:solidFill>
              <a:ea typeface="Times New Roman"/>
              <a:cs typeface="Times New Roman"/>
            </a:endParaRPr>
          </a:p>
        </p:txBody>
      </p:sp>
      <p:cxnSp>
        <p:nvCxnSpPr>
          <p:cNvPr id="20" name="Elbow Connector 19"/>
          <p:cNvCxnSpPr>
            <a:stCxn id="9" idx="0"/>
            <a:endCxn id="18" idx="1"/>
          </p:cNvCxnSpPr>
          <p:nvPr/>
        </p:nvCxnSpPr>
        <p:spPr>
          <a:xfrm rot="16200000" flipV="1">
            <a:off x="1980624" y="2843507"/>
            <a:ext cx="1214440" cy="2622307"/>
          </a:xfrm>
          <a:prstGeom prst="bentConnector4">
            <a:avLst>
              <a:gd name="adj1" fmla="val 36269"/>
              <a:gd name="adj2" fmla="val 111623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Elbow Connector 20"/>
          <p:cNvCxnSpPr>
            <a:stCxn id="18" idx="3"/>
            <a:endCxn id="34" idx="1"/>
          </p:cNvCxnSpPr>
          <p:nvPr/>
        </p:nvCxnSpPr>
        <p:spPr>
          <a:xfrm>
            <a:off x="3438407" y="3547441"/>
            <a:ext cx="436273" cy="728"/>
          </a:xfrm>
          <a:prstGeom prst="bentConnector3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Elbow Connector 21"/>
          <p:cNvCxnSpPr/>
          <p:nvPr/>
        </p:nvCxnSpPr>
        <p:spPr>
          <a:xfrm>
            <a:off x="3423136" y="2697244"/>
            <a:ext cx="2263975" cy="434477"/>
          </a:xfrm>
          <a:prstGeom prst="bentConnector3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Rectangle 22"/>
          <p:cNvSpPr/>
          <p:nvPr/>
        </p:nvSpPr>
        <p:spPr>
          <a:xfrm>
            <a:off x="1178452" y="2878136"/>
            <a:ext cx="570437" cy="193357"/>
          </a:xfrm>
          <a:prstGeom prst="rect">
            <a:avLst/>
          </a:prstGeom>
          <a:ln>
            <a:prstDash val="solid"/>
          </a:ln>
          <a:effectLst>
            <a:softEdge rad="6350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08416" y="3745226"/>
            <a:ext cx="570437" cy="193357"/>
          </a:xfrm>
          <a:prstGeom prst="rect">
            <a:avLst/>
          </a:prstGeom>
          <a:ln>
            <a:prstDash val="solid"/>
          </a:ln>
          <a:effectLst>
            <a:softEdge rad="6350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5" name="AutoShape 12"/>
          <p:cNvSpPr>
            <a:spLocks noChangeArrowheads="1"/>
          </p:cNvSpPr>
          <p:nvPr/>
        </p:nvSpPr>
        <p:spPr bwMode="auto">
          <a:xfrm>
            <a:off x="5700317" y="2697244"/>
            <a:ext cx="2133197" cy="1072875"/>
          </a:xfrm>
          <a:prstGeom prst="flowChartProcess">
            <a:avLst/>
          </a:prstGeom>
          <a:solidFill>
            <a:srgbClr val="89C35F"/>
          </a:solidFill>
          <a:ln w="38100">
            <a:solidFill>
              <a:schemeClr val="lt1">
                <a:lumMod val="95000"/>
                <a:lumOff val="0"/>
              </a:schemeClr>
            </a:solidFill>
            <a:miter lim="800000"/>
            <a:headEnd/>
            <a:tailEnd/>
          </a:ln>
          <a:effectLst>
            <a:outerShdw dist="28398" dir="3806097" algn="ctr" rotWithShape="0">
              <a:schemeClr val="accent3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 smtClean="0">
                <a:solidFill>
                  <a:srgbClr val="000000"/>
                </a:solidFill>
                <a:ea typeface="Times New Roman"/>
                <a:cs typeface="Times New Roman"/>
              </a:rPr>
              <a:t>Stats programmer: Integrate </a:t>
            </a:r>
            <a:r>
              <a:rPr lang="en-US" sz="1100" dirty="0">
                <a:solidFill>
                  <a:srgbClr val="000000"/>
                </a:solidFill>
                <a:ea typeface="Times New Roman"/>
                <a:cs typeface="Times New Roman"/>
              </a:rPr>
              <a:t>PP, RELREC &amp; define.xml &amp; </a:t>
            </a:r>
            <a:r>
              <a:rPr lang="en-US" sz="1100" dirty="0" smtClean="0">
                <a:solidFill>
                  <a:srgbClr val="000000"/>
                </a:solidFill>
                <a:ea typeface="Times New Roman"/>
                <a:cs typeface="Times New Roman"/>
              </a:rPr>
              <a:t>include PP, SUPPPP, PC, SUPPPC, RELREC datasets in e-submission </a:t>
            </a:r>
            <a:r>
              <a:rPr lang="en-US" sz="1100" dirty="0">
                <a:solidFill>
                  <a:srgbClr val="000000"/>
                </a:solidFill>
                <a:ea typeface="Times New Roman"/>
                <a:cs typeface="Times New Roman"/>
              </a:rPr>
              <a:t>package &amp; share it with </a:t>
            </a:r>
            <a:r>
              <a:rPr lang="en-US" sz="1100" dirty="0" smtClean="0">
                <a:solidFill>
                  <a:srgbClr val="000000"/>
                </a:solidFill>
                <a:ea typeface="Times New Roman"/>
                <a:cs typeface="Times New Roman"/>
              </a:rPr>
              <a:t>IDS</a:t>
            </a:r>
            <a:endParaRPr lang="en-US" sz="1100" dirty="0">
              <a:solidFill>
                <a:srgbClr val="000000"/>
              </a:solidFill>
              <a:ea typeface="Times New Roman"/>
              <a:cs typeface="Times New Roman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90496" y="3640623"/>
            <a:ext cx="570437" cy="193357"/>
          </a:xfrm>
          <a:prstGeom prst="rect">
            <a:avLst/>
          </a:prstGeom>
          <a:ln>
            <a:prstDash val="solid"/>
          </a:ln>
          <a:effectLst>
            <a:softEdge rad="6350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7" name="AutoShape 38"/>
          <p:cNvSpPr>
            <a:spLocks noChangeArrowheads="1"/>
          </p:cNvSpPr>
          <p:nvPr/>
        </p:nvSpPr>
        <p:spPr bwMode="auto">
          <a:xfrm>
            <a:off x="7344812" y="1206491"/>
            <a:ext cx="1352661" cy="579181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dist="28398" dir="3806097" algn="ctr" rotWithShape="0">
              <a:schemeClr val="accent1">
                <a:lumMod val="50000"/>
                <a:lumOff val="0"/>
                <a:alpha val="50000"/>
              </a:schemeClr>
            </a:outerShdw>
          </a:effectLst>
          <a:extLst/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 smtClean="0">
                <a:solidFill>
                  <a:srgbClr val="000000"/>
                </a:solidFill>
                <a:ea typeface="Times New Roman"/>
                <a:cs typeface="Times New Roman"/>
              </a:rPr>
              <a:t>Any issues?</a:t>
            </a:r>
            <a:endParaRPr lang="en-US" sz="1100" dirty="0">
              <a:solidFill>
                <a:srgbClr val="000000"/>
              </a:solidFill>
              <a:ea typeface="Times New Roman"/>
              <a:cs typeface="Times New Roman"/>
            </a:endParaRPr>
          </a:p>
        </p:txBody>
      </p:sp>
      <p:sp>
        <p:nvSpPr>
          <p:cNvPr id="28" name="AutoShape 12"/>
          <p:cNvSpPr>
            <a:spLocks noChangeArrowheads="1"/>
          </p:cNvSpPr>
          <p:nvPr/>
        </p:nvSpPr>
        <p:spPr bwMode="auto">
          <a:xfrm>
            <a:off x="9180848" y="1171793"/>
            <a:ext cx="1727200" cy="648532"/>
          </a:xfrm>
          <a:prstGeom prst="flowChartProcess">
            <a:avLst/>
          </a:prstGeom>
          <a:solidFill>
            <a:srgbClr val="89C35F"/>
          </a:solidFill>
          <a:ln w="38100">
            <a:solidFill>
              <a:schemeClr val="lt1">
                <a:lumMod val="95000"/>
                <a:lumOff val="0"/>
              </a:schemeClr>
            </a:solidFill>
            <a:miter lim="800000"/>
            <a:headEnd/>
            <a:tailEnd/>
          </a:ln>
          <a:effectLst>
            <a:outerShdw dist="28398" dir="3806097" algn="ctr" rotWithShape="0">
              <a:schemeClr val="accent3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 smtClean="0">
                <a:solidFill>
                  <a:srgbClr val="000000"/>
                </a:solidFill>
                <a:ea typeface="Times New Roman"/>
                <a:cs typeface="Times New Roman"/>
              </a:rPr>
              <a:t>Final eSubmission package ready for the regulatory submission.</a:t>
            </a:r>
            <a:endParaRPr lang="en-US" sz="1100" dirty="0">
              <a:solidFill>
                <a:srgbClr val="000000"/>
              </a:solidFill>
              <a:ea typeface="Times New Roman"/>
              <a:cs typeface="Times New Roman"/>
            </a:endParaRPr>
          </a:p>
        </p:txBody>
      </p:sp>
      <p:cxnSp>
        <p:nvCxnSpPr>
          <p:cNvPr id="29" name="Elbow Connector 28"/>
          <p:cNvCxnSpPr>
            <a:stCxn id="27" idx="2"/>
            <a:endCxn id="25" idx="3"/>
          </p:cNvCxnSpPr>
          <p:nvPr/>
        </p:nvCxnSpPr>
        <p:spPr>
          <a:xfrm rot="5400000">
            <a:off x="7203324" y="2415863"/>
            <a:ext cx="1448010" cy="187629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Elbow Connector 29"/>
          <p:cNvCxnSpPr>
            <a:stCxn id="27" idx="3"/>
            <a:endCxn id="28" idx="1"/>
          </p:cNvCxnSpPr>
          <p:nvPr/>
        </p:nvCxnSpPr>
        <p:spPr>
          <a:xfrm flipV="1">
            <a:off x="8697473" y="1496059"/>
            <a:ext cx="483375" cy="23"/>
          </a:xfrm>
          <a:prstGeom prst="bentConnector3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1" name="Picture 2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54" t="35461" r="43704" b="38045"/>
          <a:stretch>
            <a:fillRect/>
          </a:stretch>
        </p:blipFill>
        <p:spPr bwMode="auto">
          <a:xfrm>
            <a:off x="8334143" y="1447901"/>
            <a:ext cx="176872" cy="14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54" t="35461" r="43704" b="38045"/>
          <a:stretch>
            <a:fillRect/>
          </a:stretch>
        </p:blipFill>
        <p:spPr bwMode="auto">
          <a:xfrm>
            <a:off x="10157715" y="6106561"/>
            <a:ext cx="183191" cy="15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 Box 52"/>
          <p:cNvSpPr txBox="1">
            <a:spLocks noChangeArrowheads="1"/>
          </p:cNvSpPr>
          <p:nvPr/>
        </p:nvSpPr>
        <p:spPr bwMode="auto">
          <a:xfrm>
            <a:off x="10353215" y="6067798"/>
            <a:ext cx="1847564" cy="256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800" dirty="0">
                <a:solidFill>
                  <a:srgbClr val="000000"/>
                </a:solidFill>
              </a:rPr>
              <a:t>QC/Review Tracker</a:t>
            </a:r>
            <a:endParaRPr lang="en-US" sz="800" b="1" dirty="0">
              <a:solidFill>
                <a:srgbClr val="000000"/>
              </a:solidFill>
              <a:ea typeface="Times New Roman"/>
              <a:cs typeface="Times New Roman"/>
            </a:endParaRPr>
          </a:p>
        </p:txBody>
      </p:sp>
      <p:sp>
        <p:nvSpPr>
          <p:cNvPr id="34" name="AutoShape 38"/>
          <p:cNvSpPr>
            <a:spLocks noChangeArrowheads="1"/>
          </p:cNvSpPr>
          <p:nvPr/>
        </p:nvSpPr>
        <p:spPr bwMode="auto">
          <a:xfrm>
            <a:off x="3874660" y="3258578"/>
            <a:ext cx="1352661" cy="579181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dist="28398" dir="3806097" algn="ctr" rotWithShape="0">
              <a:schemeClr val="accent1">
                <a:lumMod val="50000"/>
                <a:lumOff val="0"/>
                <a:alpha val="50000"/>
              </a:schemeClr>
            </a:outerShdw>
          </a:effectLst>
          <a:extLst/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 smtClean="0">
                <a:solidFill>
                  <a:srgbClr val="000000"/>
                </a:solidFill>
                <a:ea typeface="Times New Roman"/>
                <a:cs typeface="Times New Roman"/>
              </a:rPr>
              <a:t>Any issues?</a:t>
            </a:r>
            <a:endParaRPr lang="en-US" sz="1100" dirty="0">
              <a:solidFill>
                <a:srgbClr val="000000"/>
              </a:solidFill>
              <a:ea typeface="Times New Roman"/>
              <a:cs typeface="Times New Roman"/>
            </a:endParaRPr>
          </a:p>
        </p:txBody>
      </p:sp>
      <p:cxnSp>
        <p:nvCxnSpPr>
          <p:cNvPr id="35" name="Elbow Connector 34"/>
          <p:cNvCxnSpPr>
            <a:stCxn id="34" idx="2"/>
            <a:endCxn id="9" idx="3"/>
          </p:cNvCxnSpPr>
          <p:nvPr/>
        </p:nvCxnSpPr>
        <p:spPr>
          <a:xfrm rot="16200000" flipH="1">
            <a:off x="4202303" y="4186485"/>
            <a:ext cx="1305194" cy="607823"/>
          </a:xfrm>
          <a:prstGeom prst="bentConnector4">
            <a:avLst>
              <a:gd name="adj1" fmla="val 35402"/>
              <a:gd name="adj2" fmla="val 161417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Elbow Connector 35"/>
          <p:cNvCxnSpPr>
            <a:stCxn id="34" idx="3"/>
          </p:cNvCxnSpPr>
          <p:nvPr/>
        </p:nvCxnSpPr>
        <p:spPr>
          <a:xfrm flipV="1">
            <a:off x="5227350" y="3539565"/>
            <a:ext cx="436273" cy="8607"/>
          </a:xfrm>
          <a:prstGeom prst="bentConnector3">
            <a:avLst>
              <a:gd name="adj1" fmla="val 82021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7" name="Picture 2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54" t="35461" r="43704" b="38045"/>
          <a:stretch>
            <a:fillRect/>
          </a:stretch>
        </p:blipFill>
        <p:spPr bwMode="auto">
          <a:xfrm>
            <a:off x="4902387" y="3481611"/>
            <a:ext cx="176872" cy="14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 Box 52"/>
          <p:cNvSpPr txBox="1">
            <a:spLocks noChangeArrowheads="1"/>
          </p:cNvSpPr>
          <p:nvPr/>
        </p:nvSpPr>
        <p:spPr bwMode="auto">
          <a:xfrm>
            <a:off x="5134278" y="3314337"/>
            <a:ext cx="344129" cy="21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800" b="1" dirty="0">
                <a:solidFill>
                  <a:srgbClr val="000000"/>
                </a:solidFill>
                <a:ea typeface="Times New Roman"/>
                <a:cs typeface="Times New Roman"/>
              </a:rPr>
              <a:t>N</a:t>
            </a:r>
          </a:p>
        </p:txBody>
      </p:sp>
      <p:sp>
        <p:nvSpPr>
          <p:cNvPr id="39" name="Text Box 52"/>
          <p:cNvSpPr txBox="1">
            <a:spLocks noChangeArrowheads="1"/>
          </p:cNvSpPr>
          <p:nvPr/>
        </p:nvSpPr>
        <p:spPr bwMode="auto">
          <a:xfrm>
            <a:off x="4646437" y="3884235"/>
            <a:ext cx="344129" cy="21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800" b="1" dirty="0">
                <a:solidFill>
                  <a:srgbClr val="000000"/>
                </a:solidFill>
                <a:ea typeface="Times New Roman"/>
                <a:cs typeface="Times New Roman"/>
              </a:rPr>
              <a:t>Y</a:t>
            </a:r>
          </a:p>
        </p:txBody>
      </p:sp>
      <p:sp>
        <p:nvSpPr>
          <p:cNvPr id="40" name="Text Box 52"/>
          <p:cNvSpPr txBox="1">
            <a:spLocks noChangeArrowheads="1"/>
          </p:cNvSpPr>
          <p:nvPr/>
        </p:nvSpPr>
        <p:spPr bwMode="auto">
          <a:xfrm>
            <a:off x="8078471" y="1820325"/>
            <a:ext cx="344129" cy="21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800" b="1" dirty="0">
                <a:solidFill>
                  <a:srgbClr val="000000"/>
                </a:solidFill>
                <a:ea typeface="Times New Roman"/>
                <a:cs typeface="Times New Roman"/>
              </a:rPr>
              <a:t>Y</a:t>
            </a:r>
          </a:p>
        </p:txBody>
      </p:sp>
      <p:sp>
        <p:nvSpPr>
          <p:cNvPr id="41" name="Text Box 52"/>
          <p:cNvSpPr txBox="1">
            <a:spLocks noChangeArrowheads="1"/>
          </p:cNvSpPr>
          <p:nvPr/>
        </p:nvSpPr>
        <p:spPr bwMode="auto">
          <a:xfrm>
            <a:off x="8346182" y="1171793"/>
            <a:ext cx="344129" cy="21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800" b="1" dirty="0">
                <a:solidFill>
                  <a:srgbClr val="000000"/>
                </a:solidFill>
                <a:ea typeface="Times New Roman"/>
                <a:cs typeface="Times New Roman"/>
              </a:rPr>
              <a:t>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052540" y="1601718"/>
            <a:ext cx="570437" cy="193357"/>
          </a:xfrm>
          <a:prstGeom prst="rect">
            <a:avLst/>
          </a:prstGeom>
          <a:ln>
            <a:prstDash val="solid"/>
          </a:ln>
          <a:effectLst>
            <a:softEdge rad="6350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5</a:t>
            </a:r>
            <a:endParaRPr lang="en-US" sz="1000" b="1" dirty="0">
              <a:solidFill>
                <a:srgbClr val="000000"/>
              </a:solidFill>
            </a:endParaRPr>
          </a:p>
        </p:txBody>
      </p:sp>
      <p:cxnSp>
        <p:nvCxnSpPr>
          <p:cNvPr id="43" name="Straight Arrow Connector 42"/>
          <p:cNvCxnSpPr>
            <a:stCxn id="12" idx="3"/>
            <a:endCxn id="27" idx="1"/>
          </p:cNvCxnSpPr>
          <p:nvPr/>
        </p:nvCxnSpPr>
        <p:spPr>
          <a:xfrm flipV="1">
            <a:off x="6420691" y="1496082"/>
            <a:ext cx="924121" cy="1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itle 3"/>
          <p:cNvSpPr>
            <a:spLocks noGrp="1"/>
          </p:cNvSpPr>
          <p:nvPr>
            <p:ph type="title"/>
          </p:nvPr>
        </p:nvSpPr>
        <p:spPr>
          <a:xfrm>
            <a:off x="538347" y="60740"/>
            <a:ext cx="11348852" cy="642646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 algn="r"/>
            <a:r>
              <a:rPr lang="en-US" sz="2800" dirty="0" smtClean="0"/>
              <a:t>Share eSubmission Package with IDS</a:t>
            </a:r>
            <a:endParaRPr lang="en-US" sz="2800" dirty="0"/>
          </a:p>
        </p:txBody>
      </p:sp>
      <p:sp>
        <p:nvSpPr>
          <p:cNvPr id="45" name="TextBox 46"/>
          <p:cNvSpPr txBox="1">
            <a:spLocks noChangeArrowheads="1"/>
          </p:cNvSpPr>
          <p:nvPr/>
        </p:nvSpPr>
        <p:spPr bwMode="auto">
          <a:xfrm>
            <a:off x="6099629" y="6611779"/>
            <a:ext cx="2551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266C30F-A82B-4A1D-B6FD-6B16E6556D18}" type="slidenum">
              <a:rPr lang="en-US" altLang="en-US" sz="1000" smtClean="0">
                <a:solidFill>
                  <a:srgbClr val="505050"/>
                </a:solidFill>
                <a:latin typeface="Myriad Pro"/>
              </a:rPr>
              <a:pPr eaLnBrk="1" hangingPunct="1"/>
              <a:t>13</a:t>
            </a:fld>
            <a:endParaRPr lang="en-US" altLang="en-US" sz="1000" dirty="0" smtClean="0">
              <a:solidFill>
                <a:srgbClr val="505050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7492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3305004" y="5336336"/>
            <a:ext cx="8887023" cy="1184403"/>
          </a:xfrm>
          <a:prstGeom prst="rect">
            <a:avLst/>
          </a:prstGeom>
          <a:solidFill>
            <a:srgbClr val="C00000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latin typeface="+mj-lt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0" y="5873461"/>
            <a:ext cx="12192000" cy="503386"/>
          </a:xfrm>
          <a:custGeom>
            <a:avLst/>
            <a:gdLst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4003040 w 5466080"/>
              <a:gd name="connsiteY7" fmla="*/ 1666240 h 3291840"/>
              <a:gd name="connsiteX8" fmla="*/ 5466080 w 5466080"/>
              <a:gd name="connsiteY8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964730 w 5466080"/>
              <a:gd name="connsiteY7" fmla="*/ 1558783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738880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661426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80 h 3291840"/>
              <a:gd name="connsiteX1" fmla="*/ 1625600 w 5466080"/>
              <a:gd name="connsiteY1" fmla="*/ 1706880 h 3291840"/>
              <a:gd name="connsiteX2" fmla="*/ 2133600 w 5466080"/>
              <a:gd name="connsiteY2" fmla="*/ 1595120 h 3291840"/>
              <a:gd name="connsiteX3" fmla="*/ 2397760 w 5466080"/>
              <a:gd name="connsiteY3" fmla="*/ 0 h 3291840"/>
              <a:gd name="connsiteX4" fmla="*/ 2804160 w 5466080"/>
              <a:gd name="connsiteY4" fmla="*/ 3291840 h 3291840"/>
              <a:gd name="connsiteX5" fmla="*/ 3048000 w 5466080"/>
              <a:gd name="connsiteY5" fmla="*/ 1666240 h 3291840"/>
              <a:gd name="connsiteX6" fmla="*/ 3661426 w 5466080"/>
              <a:gd name="connsiteY6" fmla="*/ 1198880 h 3291840"/>
              <a:gd name="connsiteX7" fmla="*/ 3867911 w 5466080"/>
              <a:gd name="connsiteY7" fmla="*/ 1582988 h 3291840"/>
              <a:gd name="connsiteX8" fmla="*/ 4003040 w 5466080"/>
              <a:gd name="connsiteY8" fmla="*/ 1666240 h 3291840"/>
              <a:gd name="connsiteX9" fmla="*/ 5466080 w 5466080"/>
              <a:gd name="connsiteY9" fmla="*/ 1666240 h 3291840"/>
              <a:gd name="connsiteX0" fmla="*/ 0 w 5466080"/>
              <a:gd name="connsiteY0" fmla="*/ 1706898 h 3291858"/>
              <a:gd name="connsiteX1" fmla="*/ 1625600 w 5466080"/>
              <a:gd name="connsiteY1" fmla="*/ 1706898 h 3291858"/>
              <a:gd name="connsiteX2" fmla="*/ 2133600 w 5466080"/>
              <a:gd name="connsiteY2" fmla="*/ 1595138 h 3291858"/>
              <a:gd name="connsiteX3" fmla="*/ 2397760 w 5466080"/>
              <a:gd name="connsiteY3" fmla="*/ 18 h 3291858"/>
              <a:gd name="connsiteX4" fmla="*/ 2804160 w 5466080"/>
              <a:gd name="connsiteY4" fmla="*/ 3291858 h 3291858"/>
              <a:gd name="connsiteX5" fmla="*/ 3048000 w 5466080"/>
              <a:gd name="connsiteY5" fmla="*/ 1666258 h 3291858"/>
              <a:gd name="connsiteX6" fmla="*/ 3661426 w 5466080"/>
              <a:gd name="connsiteY6" fmla="*/ 1198898 h 3291858"/>
              <a:gd name="connsiteX7" fmla="*/ 3867911 w 5466080"/>
              <a:gd name="connsiteY7" fmla="*/ 1583006 h 3291858"/>
              <a:gd name="connsiteX8" fmla="*/ 4003040 w 5466080"/>
              <a:gd name="connsiteY8" fmla="*/ 1666258 h 3291858"/>
              <a:gd name="connsiteX9" fmla="*/ 5466080 w 5466080"/>
              <a:gd name="connsiteY9" fmla="*/ 1666258 h 3291858"/>
              <a:gd name="connsiteX0" fmla="*/ 0 w 5466080"/>
              <a:gd name="connsiteY0" fmla="*/ 1706898 h 3291858"/>
              <a:gd name="connsiteX1" fmla="*/ 1625600 w 5466080"/>
              <a:gd name="connsiteY1" fmla="*/ 1706898 h 3291858"/>
              <a:gd name="connsiteX2" fmla="*/ 2133600 w 5466080"/>
              <a:gd name="connsiteY2" fmla="*/ 1595138 h 3291858"/>
              <a:gd name="connsiteX3" fmla="*/ 2397760 w 5466080"/>
              <a:gd name="connsiteY3" fmla="*/ 18 h 3291858"/>
              <a:gd name="connsiteX4" fmla="*/ 2804160 w 5466080"/>
              <a:gd name="connsiteY4" fmla="*/ 3291858 h 3291858"/>
              <a:gd name="connsiteX5" fmla="*/ 3048000 w 5466080"/>
              <a:gd name="connsiteY5" fmla="*/ 1666258 h 3291858"/>
              <a:gd name="connsiteX6" fmla="*/ 3661426 w 5466080"/>
              <a:gd name="connsiteY6" fmla="*/ 1198898 h 3291858"/>
              <a:gd name="connsiteX7" fmla="*/ 3867911 w 5466080"/>
              <a:gd name="connsiteY7" fmla="*/ 1583006 h 3291858"/>
              <a:gd name="connsiteX8" fmla="*/ 4003040 w 5466080"/>
              <a:gd name="connsiteY8" fmla="*/ 1666258 h 3291858"/>
              <a:gd name="connsiteX9" fmla="*/ 5466080 w 5466080"/>
              <a:gd name="connsiteY9" fmla="*/ 1666258 h 3291858"/>
              <a:gd name="connsiteX0" fmla="*/ 0 w 5466080"/>
              <a:gd name="connsiteY0" fmla="*/ 1706893 h 3291853"/>
              <a:gd name="connsiteX1" fmla="*/ 1625600 w 5466080"/>
              <a:gd name="connsiteY1" fmla="*/ 1706893 h 3291853"/>
              <a:gd name="connsiteX2" fmla="*/ 2133600 w 5466080"/>
              <a:gd name="connsiteY2" fmla="*/ 1595133 h 3291853"/>
              <a:gd name="connsiteX3" fmla="*/ 2397760 w 5466080"/>
              <a:gd name="connsiteY3" fmla="*/ 13 h 3291853"/>
              <a:gd name="connsiteX4" fmla="*/ 2804160 w 5466080"/>
              <a:gd name="connsiteY4" fmla="*/ 3291853 h 3291853"/>
              <a:gd name="connsiteX5" fmla="*/ 3048000 w 5466080"/>
              <a:gd name="connsiteY5" fmla="*/ 1666253 h 3291853"/>
              <a:gd name="connsiteX6" fmla="*/ 3661426 w 5466080"/>
              <a:gd name="connsiteY6" fmla="*/ 1198893 h 3291853"/>
              <a:gd name="connsiteX7" fmla="*/ 3867911 w 5466080"/>
              <a:gd name="connsiteY7" fmla="*/ 1583001 h 3291853"/>
              <a:gd name="connsiteX8" fmla="*/ 4003040 w 5466080"/>
              <a:gd name="connsiteY8" fmla="*/ 1666253 h 3291853"/>
              <a:gd name="connsiteX9" fmla="*/ 5466080 w 5466080"/>
              <a:gd name="connsiteY9" fmla="*/ 1666253 h 3291853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786475 w 5466080"/>
              <a:gd name="connsiteY2" fmla="*/ 1425187 h 3291854"/>
              <a:gd name="connsiteX3" fmla="*/ 2133600 w 5466080"/>
              <a:gd name="connsiteY3" fmla="*/ 1595134 h 3291854"/>
              <a:gd name="connsiteX4" fmla="*/ 2397760 w 5466080"/>
              <a:gd name="connsiteY4" fmla="*/ 14 h 3291854"/>
              <a:gd name="connsiteX5" fmla="*/ 2804160 w 5466080"/>
              <a:gd name="connsiteY5" fmla="*/ 3291854 h 3291854"/>
              <a:gd name="connsiteX6" fmla="*/ 3048000 w 5466080"/>
              <a:gd name="connsiteY6" fmla="*/ 1666254 h 3291854"/>
              <a:gd name="connsiteX7" fmla="*/ 3661426 w 5466080"/>
              <a:gd name="connsiteY7" fmla="*/ 1198894 h 3291854"/>
              <a:gd name="connsiteX8" fmla="*/ 3867911 w 5466080"/>
              <a:gd name="connsiteY8" fmla="*/ 1583002 h 3291854"/>
              <a:gd name="connsiteX9" fmla="*/ 4003040 w 5466080"/>
              <a:gd name="connsiteY9" fmla="*/ 1666254 h 3291854"/>
              <a:gd name="connsiteX10" fmla="*/ 5466080 w 5466080"/>
              <a:gd name="connsiteY10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786475 w 5466080"/>
              <a:gd name="connsiteY2" fmla="*/ 1425187 h 3291854"/>
              <a:gd name="connsiteX3" fmla="*/ 2133600 w 5466080"/>
              <a:gd name="connsiteY3" fmla="*/ 1595134 h 3291854"/>
              <a:gd name="connsiteX4" fmla="*/ 2397760 w 5466080"/>
              <a:gd name="connsiteY4" fmla="*/ 14 h 3291854"/>
              <a:gd name="connsiteX5" fmla="*/ 2804160 w 5466080"/>
              <a:gd name="connsiteY5" fmla="*/ 3291854 h 3291854"/>
              <a:gd name="connsiteX6" fmla="*/ 3048000 w 5466080"/>
              <a:gd name="connsiteY6" fmla="*/ 1666254 h 3291854"/>
              <a:gd name="connsiteX7" fmla="*/ 3661426 w 5466080"/>
              <a:gd name="connsiteY7" fmla="*/ 1198894 h 3291854"/>
              <a:gd name="connsiteX8" fmla="*/ 3867911 w 5466080"/>
              <a:gd name="connsiteY8" fmla="*/ 1583002 h 3291854"/>
              <a:gd name="connsiteX9" fmla="*/ 4003040 w 5466080"/>
              <a:gd name="connsiteY9" fmla="*/ 1666254 h 3291854"/>
              <a:gd name="connsiteX10" fmla="*/ 5466080 w 5466080"/>
              <a:gd name="connsiteY10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786475 w 5466080"/>
              <a:gd name="connsiteY2" fmla="*/ 1425187 h 3291854"/>
              <a:gd name="connsiteX3" fmla="*/ 2133600 w 5466080"/>
              <a:gd name="connsiteY3" fmla="*/ 1595134 h 3291854"/>
              <a:gd name="connsiteX4" fmla="*/ 2397760 w 5466080"/>
              <a:gd name="connsiteY4" fmla="*/ 14 h 3291854"/>
              <a:gd name="connsiteX5" fmla="*/ 2804160 w 5466080"/>
              <a:gd name="connsiteY5" fmla="*/ 3291854 h 3291854"/>
              <a:gd name="connsiteX6" fmla="*/ 3048000 w 5466080"/>
              <a:gd name="connsiteY6" fmla="*/ 1666254 h 3291854"/>
              <a:gd name="connsiteX7" fmla="*/ 3364972 w 5466080"/>
              <a:gd name="connsiteY7" fmla="*/ 1936392 h 3291854"/>
              <a:gd name="connsiteX8" fmla="*/ 3661426 w 5466080"/>
              <a:gd name="connsiteY8" fmla="*/ 1198894 h 3291854"/>
              <a:gd name="connsiteX9" fmla="*/ 3867911 w 5466080"/>
              <a:gd name="connsiteY9" fmla="*/ 1583002 h 3291854"/>
              <a:gd name="connsiteX10" fmla="*/ 4003040 w 5466080"/>
              <a:gd name="connsiteY10" fmla="*/ 1666254 h 3291854"/>
              <a:gd name="connsiteX11" fmla="*/ 5466080 w 5466080"/>
              <a:gd name="connsiteY11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73154 w 5466080"/>
              <a:gd name="connsiteY2" fmla="*/ 1655617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5466080"/>
              <a:gd name="connsiteY0" fmla="*/ 1706894 h 3291854"/>
              <a:gd name="connsiteX1" fmla="*/ 1625600 w 5466080"/>
              <a:gd name="connsiteY1" fmla="*/ 1706894 h 3291854"/>
              <a:gd name="connsiteX2" fmla="*/ 1686486 w 5466080"/>
              <a:gd name="connsiteY2" fmla="*/ 1660458 h 3291854"/>
              <a:gd name="connsiteX3" fmla="*/ 1786475 w 5466080"/>
              <a:gd name="connsiteY3" fmla="*/ 1425187 h 3291854"/>
              <a:gd name="connsiteX4" fmla="*/ 2133600 w 5466080"/>
              <a:gd name="connsiteY4" fmla="*/ 1595134 h 3291854"/>
              <a:gd name="connsiteX5" fmla="*/ 2397760 w 5466080"/>
              <a:gd name="connsiteY5" fmla="*/ 14 h 3291854"/>
              <a:gd name="connsiteX6" fmla="*/ 2804160 w 5466080"/>
              <a:gd name="connsiteY6" fmla="*/ 3291854 h 3291854"/>
              <a:gd name="connsiteX7" fmla="*/ 3048000 w 5466080"/>
              <a:gd name="connsiteY7" fmla="*/ 1666254 h 3291854"/>
              <a:gd name="connsiteX8" fmla="*/ 3364972 w 5466080"/>
              <a:gd name="connsiteY8" fmla="*/ 1936392 h 3291854"/>
              <a:gd name="connsiteX9" fmla="*/ 3661426 w 5466080"/>
              <a:gd name="connsiteY9" fmla="*/ 1198894 h 3291854"/>
              <a:gd name="connsiteX10" fmla="*/ 3867911 w 5466080"/>
              <a:gd name="connsiteY10" fmla="*/ 1583002 h 3291854"/>
              <a:gd name="connsiteX11" fmla="*/ 4003040 w 5466080"/>
              <a:gd name="connsiteY11" fmla="*/ 1666254 h 3291854"/>
              <a:gd name="connsiteX12" fmla="*/ 5466080 w 5466080"/>
              <a:gd name="connsiteY12" fmla="*/ 1666254 h 3291854"/>
              <a:gd name="connsiteX0" fmla="*/ 0 w 7752501"/>
              <a:gd name="connsiteY0" fmla="*/ 1704474 h 3291854"/>
              <a:gd name="connsiteX1" fmla="*/ 3912021 w 7752501"/>
              <a:gd name="connsiteY1" fmla="*/ 1706894 h 3291854"/>
              <a:gd name="connsiteX2" fmla="*/ 3972907 w 7752501"/>
              <a:gd name="connsiteY2" fmla="*/ 1660458 h 3291854"/>
              <a:gd name="connsiteX3" fmla="*/ 4072896 w 7752501"/>
              <a:gd name="connsiteY3" fmla="*/ 1425187 h 3291854"/>
              <a:gd name="connsiteX4" fmla="*/ 4420021 w 7752501"/>
              <a:gd name="connsiteY4" fmla="*/ 1595134 h 3291854"/>
              <a:gd name="connsiteX5" fmla="*/ 4684181 w 7752501"/>
              <a:gd name="connsiteY5" fmla="*/ 14 h 3291854"/>
              <a:gd name="connsiteX6" fmla="*/ 5090581 w 7752501"/>
              <a:gd name="connsiteY6" fmla="*/ 3291854 h 3291854"/>
              <a:gd name="connsiteX7" fmla="*/ 5334421 w 7752501"/>
              <a:gd name="connsiteY7" fmla="*/ 1666254 h 3291854"/>
              <a:gd name="connsiteX8" fmla="*/ 5651393 w 7752501"/>
              <a:gd name="connsiteY8" fmla="*/ 1936392 h 3291854"/>
              <a:gd name="connsiteX9" fmla="*/ 5947847 w 7752501"/>
              <a:gd name="connsiteY9" fmla="*/ 1198894 h 3291854"/>
              <a:gd name="connsiteX10" fmla="*/ 6154332 w 7752501"/>
              <a:gd name="connsiteY10" fmla="*/ 1583002 h 3291854"/>
              <a:gd name="connsiteX11" fmla="*/ 6289461 w 7752501"/>
              <a:gd name="connsiteY11" fmla="*/ 1666254 h 3291854"/>
              <a:gd name="connsiteX12" fmla="*/ 7752501 w 7752501"/>
              <a:gd name="connsiteY12" fmla="*/ 1666254 h 3291854"/>
              <a:gd name="connsiteX0" fmla="*/ 0 w 7752501"/>
              <a:gd name="connsiteY0" fmla="*/ 1704474 h 3291854"/>
              <a:gd name="connsiteX1" fmla="*/ 3912021 w 7752501"/>
              <a:gd name="connsiteY1" fmla="*/ 1706894 h 3291854"/>
              <a:gd name="connsiteX2" fmla="*/ 3972907 w 7752501"/>
              <a:gd name="connsiteY2" fmla="*/ 1660458 h 3291854"/>
              <a:gd name="connsiteX3" fmla="*/ 4072896 w 7752501"/>
              <a:gd name="connsiteY3" fmla="*/ 1425187 h 3291854"/>
              <a:gd name="connsiteX4" fmla="*/ 4420021 w 7752501"/>
              <a:gd name="connsiteY4" fmla="*/ 1595134 h 3291854"/>
              <a:gd name="connsiteX5" fmla="*/ 4684181 w 7752501"/>
              <a:gd name="connsiteY5" fmla="*/ 14 h 3291854"/>
              <a:gd name="connsiteX6" fmla="*/ 5090581 w 7752501"/>
              <a:gd name="connsiteY6" fmla="*/ 3291854 h 3291854"/>
              <a:gd name="connsiteX7" fmla="*/ 5334421 w 7752501"/>
              <a:gd name="connsiteY7" fmla="*/ 1666254 h 3291854"/>
              <a:gd name="connsiteX8" fmla="*/ 5651393 w 7752501"/>
              <a:gd name="connsiteY8" fmla="*/ 1936392 h 3291854"/>
              <a:gd name="connsiteX9" fmla="*/ 5947847 w 7752501"/>
              <a:gd name="connsiteY9" fmla="*/ 1198894 h 3291854"/>
              <a:gd name="connsiteX10" fmla="*/ 6154332 w 7752501"/>
              <a:gd name="connsiteY10" fmla="*/ 1583002 h 3291854"/>
              <a:gd name="connsiteX11" fmla="*/ 6289461 w 7752501"/>
              <a:gd name="connsiteY11" fmla="*/ 1666254 h 3291854"/>
              <a:gd name="connsiteX12" fmla="*/ 7752501 w 7752501"/>
              <a:gd name="connsiteY12" fmla="*/ 1666254 h 3291854"/>
              <a:gd name="connsiteX0" fmla="*/ 0 w 7752501"/>
              <a:gd name="connsiteY0" fmla="*/ 1704474 h 3291854"/>
              <a:gd name="connsiteX1" fmla="*/ 1550500 w 7752501"/>
              <a:gd name="connsiteY1" fmla="*/ 1706208 h 3291854"/>
              <a:gd name="connsiteX2" fmla="*/ 3912021 w 7752501"/>
              <a:gd name="connsiteY2" fmla="*/ 1706894 h 3291854"/>
              <a:gd name="connsiteX3" fmla="*/ 3972907 w 7752501"/>
              <a:gd name="connsiteY3" fmla="*/ 1660458 h 3291854"/>
              <a:gd name="connsiteX4" fmla="*/ 4072896 w 7752501"/>
              <a:gd name="connsiteY4" fmla="*/ 1425187 h 3291854"/>
              <a:gd name="connsiteX5" fmla="*/ 4420021 w 7752501"/>
              <a:gd name="connsiteY5" fmla="*/ 1595134 h 3291854"/>
              <a:gd name="connsiteX6" fmla="*/ 4684181 w 7752501"/>
              <a:gd name="connsiteY6" fmla="*/ 14 h 3291854"/>
              <a:gd name="connsiteX7" fmla="*/ 5090581 w 7752501"/>
              <a:gd name="connsiteY7" fmla="*/ 3291854 h 3291854"/>
              <a:gd name="connsiteX8" fmla="*/ 5334421 w 7752501"/>
              <a:gd name="connsiteY8" fmla="*/ 1666254 h 3291854"/>
              <a:gd name="connsiteX9" fmla="*/ 5651393 w 7752501"/>
              <a:gd name="connsiteY9" fmla="*/ 1936392 h 3291854"/>
              <a:gd name="connsiteX10" fmla="*/ 5947847 w 7752501"/>
              <a:gd name="connsiteY10" fmla="*/ 1198894 h 3291854"/>
              <a:gd name="connsiteX11" fmla="*/ 6154332 w 7752501"/>
              <a:gd name="connsiteY11" fmla="*/ 1583002 h 3291854"/>
              <a:gd name="connsiteX12" fmla="*/ 6289461 w 7752501"/>
              <a:gd name="connsiteY12" fmla="*/ 1666254 h 3291854"/>
              <a:gd name="connsiteX13" fmla="*/ 7752501 w 7752501"/>
              <a:gd name="connsiteY13" fmla="*/ 1666254 h 3291854"/>
              <a:gd name="connsiteX0" fmla="*/ 0 w 7752501"/>
              <a:gd name="connsiteY0" fmla="*/ 1704474 h 3291854"/>
              <a:gd name="connsiteX1" fmla="*/ 195979 w 7752501"/>
              <a:gd name="connsiteY1" fmla="*/ 1961810 h 3291854"/>
              <a:gd name="connsiteX2" fmla="*/ 1550500 w 7752501"/>
              <a:gd name="connsiteY2" fmla="*/ 1706208 h 3291854"/>
              <a:gd name="connsiteX3" fmla="*/ 3912021 w 7752501"/>
              <a:gd name="connsiteY3" fmla="*/ 1706894 h 3291854"/>
              <a:gd name="connsiteX4" fmla="*/ 3972907 w 7752501"/>
              <a:gd name="connsiteY4" fmla="*/ 1660458 h 3291854"/>
              <a:gd name="connsiteX5" fmla="*/ 4072896 w 7752501"/>
              <a:gd name="connsiteY5" fmla="*/ 1425187 h 3291854"/>
              <a:gd name="connsiteX6" fmla="*/ 4420021 w 7752501"/>
              <a:gd name="connsiteY6" fmla="*/ 1595134 h 3291854"/>
              <a:gd name="connsiteX7" fmla="*/ 4684181 w 7752501"/>
              <a:gd name="connsiteY7" fmla="*/ 14 h 3291854"/>
              <a:gd name="connsiteX8" fmla="*/ 5090581 w 7752501"/>
              <a:gd name="connsiteY8" fmla="*/ 3291854 h 3291854"/>
              <a:gd name="connsiteX9" fmla="*/ 5334421 w 7752501"/>
              <a:gd name="connsiteY9" fmla="*/ 1666254 h 3291854"/>
              <a:gd name="connsiteX10" fmla="*/ 5651393 w 7752501"/>
              <a:gd name="connsiteY10" fmla="*/ 1936392 h 3291854"/>
              <a:gd name="connsiteX11" fmla="*/ 5947847 w 7752501"/>
              <a:gd name="connsiteY11" fmla="*/ 1198894 h 3291854"/>
              <a:gd name="connsiteX12" fmla="*/ 6154332 w 7752501"/>
              <a:gd name="connsiteY12" fmla="*/ 1583002 h 3291854"/>
              <a:gd name="connsiteX13" fmla="*/ 6289461 w 7752501"/>
              <a:gd name="connsiteY13" fmla="*/ 1666254 h 3291854"/>
              <a:gd name="connsiteX14" fmla="*/ 7752501 w 7752501"/>
              <a:gd name="connsiteY14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1550500 w 7752501"/>
              <a:gd name="connsiteY2" fmla="*/ 1706208 h 3291854"/>
              <a:gd name="connsiteX3" fmla="*/ 3912021 w 7752501"/>
              <a:gd name="connsiteY3" fmla="*/ 1706894 h 3291854"/>
              <a:gd name="connsiteX4" fmla="*/ 3972907 w 7752501"/>
              <a:gd name="connsiteY4" fmla="*/ 1660458 h 3291854"/>
              <a:gd name="connsiteX5" fmla="*/ 4072896 w 7752501"/>
              <a:gd name="connsiteY5" fmla="*/ 1425187 h 3291854"/>
              <a:gd name="connsiteX6" fmla="*/ 4420021 w 7752501"/>
              <a:gd name="connsiteY6" fmla="*/ 1595134 h 3291854"/>
              <a:gd name="connsiteX7" fmla="*/ 4684181 w 7752501"/>
              <a:gd name="connsiteY7" fmla="*/ 14 h 3291854"/>
              <a:gd name="connsiteX8" fmla="*/ 5090581 w 7752501"/>
              <a:gd name="connsiteY8" fmla="*/ 3291854 h 3291854"/>
              <a:gd name="connsiteX9" fmla="*/ 5334421 w 7752501"/>
              <a:gd name="connsiteY9" fmla="*/ 1666254 h 3291854"/>
              <a:gd name="connsiteX10" fmla="*/ 5651393 w 7752501"/>
              <a:gd name="connsiteY10" fmla="*/ 1936392 h 3291854"/>
              <a:gd name="connsiteX11" fmla="*/ 5947847 w 7752501"/>
              <a:gd name="connsiteY11" fmla="*/ 1198894 h 3291854"/>
              <a:gd name="connsiteX12" fmla="*/ 6154332 w 7752501"/>
              <a:gd name="connsiteY12" fmla="*/ 1583002 h 3291854"/>
              <a:gd name="connsiteX13" fmla="*/ 6289461 w 7752501"/>
              <a:gd name="connsiteY13" fmla="*/ 1666254 h 3291854"/>
              <a:gd name="connsiteX14" fmla="*/ 7752501 w 7752501"/>
              <a:gd name="connsiteY14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1550500 w 7752501"/>
              <a:gd name="connsiteY3" fmla="*/ 1706208 h 3291854"/>
              <a:gd name="connsiteX4" fmla="*/ 3912021 w 7752501"/>
              <a:gd name="connsiteY4" fmla="*/ 1706894 h 3291854"/>
              <a:gd name="connsiteX5" fmla="*/ 3972907 w 7752501"/>
              <a:gd name="connsiteY5" fmla="*/ 1660458 h 3291854"/>
              <a:gd name="connsiteX6" fmla="*/ 4072896 w 7752501"/>
              <a:gd name="connsiteY6" fmla="*/ 1425187 h 3291854"/>
              <a:gd name="connsiteX7" fmla="*/ 4420021 w 7752501"/>
              <a:gd name="connsiteY7" fmla="*/ 1595134 h 3291854"/>
              <a:gd name="connsiteX8" fmla="*/ 4684181 w 7752501"/>
              <a:gd name="connsiteY8" fmla="*/ 14 h 3291854"/>
              <a:gd name="connsiteX9" fmla="*/ 5090581 w 7752501"/>
              <a:gd name="connsiteY9" fmla="*/ 3291854 h 3291854"/>
              <a:gd name="connsiteX10" fmla="*/ 5334421 w 7752501"/>
              <a:gd name="connsiteY10" fmla="*/ 1666254 h 3291854"/>
              <a:gd name="connsiteX11" fmla="*/ 5651393 w 7752501"/>
              <a:gd name="connsiteY11" fmla="*/ 1936392 h 3291854"/>
              <a:gd name="connsiteX12" fmla="*/ 5947847 w 7752501"/>
              <a:gd name="connsiteY12" fmla="*/ 1198894 h 3291854"/>
              <a:gd name="connsiteX13" fmla="*/ 6154332 w 7752501"/>
              <a:gd name="connsiteY13" fmla="*/ 1583002 h 3291854"/>
              <a:gd name="connsiteX14" fmla="*/ 6289461 w 7752501"/>
              <a:gd name="connsiteY14" fmla="*/ 1666254 h 3291854"/>
              <a:gd name="connsiteX15" fmla="*/ 7752501 w 7752501"/>
              <a:gd name="connsiteY15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550500 w 7752501"/>
              <a:gd name="connsiteY4" fmla="*/ 1706208 h 3291854"/>
              <a:gd name="connsiteX5" fmla="*/ 3912021 w 7752501"/>
              <a:gd name="connsiteY5" fmla="*/ 1706894 h 3291854"/>
              <a:gd name="connsiteX6" fmla="*/ 3972907 w 7752501"/>
              <a:gd name="connsiteY6" fmla="*/ 1660458 h 3291854"/>
              <a:gd name="connsiteX7" fmla="*/ 4072896 w 7752501"/>
              <a:gd name="connsiteY7" fmla="*/ 1425187 h 3291854"/>
              <a:gd name="connsiteX8" fmla="*/ 4420021 w 7752501"/>
              <a:gd name="connsiteY8" fmla="*/ 1595134 h 3291854"/>
              <a:gd name="connsiteX9" fmla="*/ 4684181 w 7752501"/>
              <a:gd name="connsiteY9" fmla="*/ 14 h 3291854"/>
              <a:gd name="connsiteX10" fmla="*/ 5090581 w 7752501"/>
              <a:gd name="connsiteY10" fmla="*/ 3291854 h 3291854"/>
              <a:gd name="connsiteX11" fmla="*/ 5334421 w 7752501"/>
              <a:gd name="connsiteY11" fmla="*/ 1666254 h 3291854"/>
              <a:gd name="connsiteX12" fmla="*/ 5651393 w 7752501"/>
              <a:gd name="connsiteY12" fmla="*/ 1936392 h 3291854"/>
              <a:gd name="connsiteX13" fmla="*/ 5947847 w 7752501"/>
              <a:gd name="connsiteY13" fmla="*/ 1198894 h 3291854"/>
              <a:gd name="connsiteX14" fmla="*/ 6154332 w 7752501"/>
              <a:gd name="connsiteY14" fmla="*/ 1583002 h 3291854"/>
              <a:gd name="connsiteX15" fmla="*/ 6289461 w 7752501"/>
              <a:gd name="connsiteY15" fmla="*/ 1666254 h 3291854"/>
              <a:gd name="connsiteX16" fmla="*/ 7752501 w 7752501"/>
              <a:gd name="connsiteY16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550500 w 7752501"/>
              <a:gd name="connsiteY5" fmla="*/ 1706208 h 3291854"/>
              <a:gd name="connsiteX6" fmla="*/ 3912021 w 7752501"/>
              <a:gd name="connsiteY6" fmla="*/ 1706894 h 3291854"/>
              <a:gd name="connsiteX7" fmla="*/ 3972907 w 7752501"/>
              <a:gd name="connsiteY7" fmla="*/ 1660458 h 3291854"/>
              <a:gd name="connsiteX8" fmla="*/ 4072896 w 7752501"/>
              <a:gd name="connsiteY8" fmla="*/ 1425187 h 3291854"/>
              <a:gd name="connsiteX9" fmla="*/ 4420021 w 7752501"/>
              <a:gd name="connsiteY9" fmla="*/ 1595134 h 3291854"/>
              <a:gd name="connsiteX10" fmla="*/ 4684181 w 7752501"/>
              <a:gd name="connsiteY10" fmla="*/ 14 h 3291854"/>
              <a:gd name="connsiteX11" fmla="*/ 5090581 w 7752501"/>
              <a:gd name="connsiteY11" fmla="*/ 3291854 h 3291854"/>
              <a:gd name="connsiteX12" fmla="*/ 5334421 w 7752501"/>
              <a:gd name="connsiteY12" fmla="*/ 1666254 h 3291854"/>
              <a:gd name="connsiteX13" fmla="*/ 5651393 w 7752501"/>
              <a:gd name="connsiteY13" fmla="*/ 1936392 h 3291854"/>
              <a:gd name="connsiteX14" fmla="*/ 5947847 w 7752501"/>
              <a:gd name="connsiteY14" fmla="*/ 1198894 h 3291854"/>
              <a:gd name="connsiteX15" fmla="*/ 6154332 w 7752501"/>
              <a:gd name="connsiteY15" fmla="*/ 1583002 h 3291854"/>
              <a:gd name="connsiteX16" fmla="*/ 6289461 w 7752501"/>
              <a:gd name="connsiteY16" fmla="*/ 1666254 h 3291854"/>
              <a:gd name="connsiteX17" fmla="*/ 7752501 w 7752501"/>
              <a:gd name="connsiteY17" fmla="*/ 1666254 h 3291854"/>
              <a:gd name="connsiteX0" fmla="*/ 0 w 7752501"/>
              <a:gd name="connsiteY0" fmla="*/ 1704474 h 3291854"/>
              <a:gd name="connsiteX1" fmla="*/ 217310 w 7752501"/>
              <a:gd name="connsiteY1" fmla="*/ 189984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19955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94614 w 7752501"/>
              <a:gd name="connsiteY2" fmla="*/ 1721699 h 3291854"/>
              <a:gd name="connsiteX3" fmla="*/ 707924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27890 w 7752501"/>
              <a:gd name="connsiteY4" fmla="*/ 854203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06644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70638 w 7752501"/>
              <a:gd name="connsiteY1" fmla="*/ 1853373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81303 w 7752501"/>
              <a:gd name="connsiteY1" fmla="*/ 1551298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81303 w 7752501"/>
              <a:gd name="connsiteY1" fmla="*/ 1551298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27976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27976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227976 w 7752501"/>
              <a:gd name="connsiteY1" fmla="*/ 1520316 h 3291854"/>
              <a:gd name="connsiteX2" fmla="*/ 494614 w 7752501"/>
              <a:gd name="connsiteY2" fmla="*/ 1721699 h 3291854"/>
              <a:gd name="connsiteX3" fmla="*/ 782583 w 7752501"/>
              <a:gd name="connsiteY3" fmla="*/ 2682142 h 3291854"/>
              <a:gd name="connsiteX4" fmla="*/ 1059886 w 7752501"/>
              <a:gd name="connsiteY4" fmla="*/ 838711 h 3291854"/>
              <a:gd name="connsiteX5" fmla="*/ 1315859 w 7752501"/>
              <a:gd name="connsiteY5" fmla="*/ 1977301 h 3291854"/>
              <a:gd name="connsiteX6" fmla="*/ 1550500 w 7752501"/>
              <a:gd name="connsiteY6" fmla="*/ 1706208 h 3291854"/>
              <a:gd name="connsiteX7" fmla="*/ 3912021 w 7752501"/>
              <a:gd name="connsiteY7" fmla="*/ 1706894 h 3291854"/>
              <a:gd name="connsiteX8" fmla="*/ 3972907 w 7752501"/>
              <a:gd name="connsiteY8" fmla="*/ 1660458 h 3291854"/>
              <a:gd name="connsiteX9" fmla="*/ 4072896 w 7752501"/>
              <a:gd name="connsiteY9" fmla="*/ 1425187 h 3291854"/>
              <a:gd name="connsiteX10" fmla="*/ 4420021 w 7752501"/>
              <a:gd name="connsiteY10" fmla="*/ 1595134 h 3291854"/>
              <a:gd name="connsiteX11" fmla="*/ 4684181 w 7752501"/>
              <a:gd name="connsiteY11" fmla="*/ 14 h 3291854"/>
              <a:gd name="connsiteX12" fmla="*/ 5090581 w 7752501"/>
              <a:gd name="connsiteY12" fmla="*/ 3291854 h 3291854"/>
              <a:gd name="connsiteX13" fmla="*/ 5334421 w 7752501"/>
              <a:gd name="connsiteY13" fmla="*/ 1666254 h 3291854"/>
              <a:gd name="connsiteX14" fmla="*/ 5651393 w 7752501"/>
              <a:gd name="connsiteY14" fmla="*/ 1936392 h 3291854"/>
              <a:gd name="connsiteX15" fmla="*/ 5947847 w 7752501"/>
              <a:gd name="connsiteY15" fmla="*/ 1198894 h 3291854"/>
              <a:gd name="connsiteX16" fmla="*/ 6154332 w 7752501"/>
              <a:gd name="connsiteY16" fmla="*/ 1583002 h 3291854"/>
              <a:gd name="connsiteX17" fmla="*/ 6289461 w 7752501"/>
              <a:gd name="connsiteY17" fmla="*/ 1666254 h 3291854"/>
              <a:gd name="connsiteX18" fmla="*/ 7752501 w 7752501"/>
              <a:gd name="connsiteY18" fmla="*/ 1666254 h 3291854"/>
              <a:gd name="connsiteX0" fmla="*/ 0 w 7752501"/>
              <a:gd name="connsiteY0" fmla="*/ 1704474 h 3291854"/>
              <a:gd name="connsiteX1" fmla="*/ 78658 w 7752501"/>
              <a:gd name="connsiteY1" fmla="*/ 1613262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99989 w 7752501"/>
              <a:gd name="connsiteY1" fmla="*/ 1682972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86657 w 7752501"/>
              <a:gd name="connsiteY1" fmla="*/ 1709597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29997 w 7752501"/>
              <a:gd name="connsiteY1" fmla="*/ 1699915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7752501"/>
              <a:gd name="connsiteY0" fmla="*/ 1704474 h 3291854"/>
              <a:gd name="connsiteX1" fmla="*/ 29997 w 7752501"/>
              <a:gd name="connsiteY1" fmla="*/ 1707176 h 3291854"/>
              <a:gd name="connsiteX2" fmla="*/ 227976 w 7752501"/>
              <a:gd name="connsiteY2" fmla="*/ 1520316 h 3291854"/>
              <a:gd name="connsiteX3" fmla="*/ 494614 w 7752501"/>
              <a:gd name="connsiteY3" fmla="*/ 1721699 h 3291854"/>
              <a:gd name="connsiteX4" fmla="*/ 782583 w 7752501"/>
              <a:gd name="connsiteY4" fmla="*/ 2682142 h 3291854"/>
              <a:gd name="connsiteX5" fmla="*/ 1059886 w 7752501"/>
              <a:gd name="connsiteY5" fmla="*/ 838711 h 3291854"/>
              <a:gd name="connsiteX6" fmla="*/ 1315859 w 7752501"/>
              <a:gd name="connsiteY6" fmla="*/ 1977301 h 3291854"/>
              <a:gd name="connsiteX7" fmla="*/ 1550500 w 7752501"/>
              <a:gd name="connsiteY7" fmla="*/ 1706208 h 3291854"/>
              <a:gd name="connsiteX8" fmla="*/ 3912021 w 7752501"/>
              <a:gd name="connsiteY8" fmla="*/ 1706894 h 3291854"/>
              <a:gd name="connsiteX9" fmla="*/ 3972907 w 7752501"/>
              <a:gd name="connsiteY9" fmla="*/ 1660458 h 3291854"/>
              <a:gd name="connsiteX10" fmla="*/ 4072896 w 7752501"/>
              <a:gd name="connsiteY10" fmla="*/ 1425187 h 3291854"/>
              <a:gd name="connsiteX11" fmla="*/ 4420021 w 7752501"/>
              <a:gd name="connsiteY11" fmla="*/ 1595134 h 3291854"/>
              <a:gd name="connsiteX12" fmla="*/ 4684181 w 7752501"/>
              <a:gd name="connsiteY12" fmla="*/ 14 h 3291854"/>
              <a:gd name="connsiteX13" fmla="*/ 5090581 w 7752501"/>
              <a:gd name="connsiteY13" fmla="*/ 3291854 h 3291854"/>
              <a:gd name="connsiteX14" fmla="*/ 5334421 w 7752501"/>
              <a:gd name="connsiteY14" fmla="*/ 1666254 h 3291854"/>
              <a:gd name="connsiteX15" fmla="*/ 5651393 w 7752501"/>
              <a:gd name="connsiteY15" fmla="*/ 1936392 h 3291854"/>
              <a:gd name="connsiteX16" fmla="*/ 5947847 w 7752501"/>
              <a:gd name="connsiteY16" fmla="*/ 1198894 h 3291854"/>
              <a:gd name="connsiteX17" fmla="*/ 6154332 w 7752501"/>
              <a:gd name="connsiteY17" fmla="*/ 1583002 h 3291854"/>
              <a:gd name="connsiteX18" fmla="*/ 6289461 w 7752501"/>
              <a:gd name="connsiteY18" fmla="*/ 1666254 h 3291854"/>
              <a:gd name="connsiteX19" fmla="*/ 7752501 w 7752501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9062"/>
              <a:gd name="connsiteY0" fmla="*/ 1711735 h 3291854"/>
              <a:gd name="connsiteX1" fmla="*/ 1016558 w 8739062"/>
              <a:gd name="connsiteY1" fmla="*/ 1707176 h 3291854"/>
              <a:gd name="connsiteX2" fmla="*/ 1214537 w 8739062"/>
              <a:gd name="connsiteY2" fmla="*/ 1520316 h 3291854"/>
              <a:gd name="connsiteX3" fmla="*/ 1481175 w 8739062"/>
              <a:gd name="connsiteY3" fmla="*/ 1721699 h 3291854"/>
              <a:gd name="connsiteX4" fmla="*/ 1769144 w 8739062"/>
              <a:gd name="connsiteY4" fmla="*/ 2682142 h 3291854"/>
              <a:gd name="connsiteX5" fmla="*/ 2046447 w 8739062"/>
              <a:gd name="connsiteY5" fmla="*/ 838711 h 3291854"/>
              <a:gd name="connsiteX6" fmla="*/ 2302420 w 8739062"/>
              <a:gd name="connsiteY6" fmla="*/ 1977301 h 3291854"/>
              <a:gd name="connsiteX7" fmla="*/ 2537061 w 8739062"/>
              <a:gd name="connsiteY7" fmla="*/ 1706208 h 3291854"/>
              <a:gd name="connsiteX8" fmla="*/ 4898582 w 8739062"/>
              <a:gd name="connsiteY8" fmla="*/ 1706894 h 3291854"/>
              <a:gd name="connsiteX9" fmla="*/ 4959468 w 8739062"/>
              <a:gd name="connsiteY9" fmla="*/ 1660458 h 3291854"/>
              <a:gd name="connsiteX10" fmla="*/ 5059457 w 8739062"/>
              <a:gd name="connsiteY10" fmla="*/ 1425187 h 3291854"/>
              <a:gd name="connsiteX11" fmla="*/ 5406582 w 8739062"/>
              <a:gd name="connsiteY11" fmla="*/ 1595134 h 3291854"/>
              <a:gd name="connsiteX12" fmla="*/ 5670742 w 8739062"/>
              <a:gd name="connsiteY12" fmla="*/ 14 h 3291854"/>
              <a:gd name="connsiteX13" fmla="*/ 6077142 w 8739062"/>
              <a:gd name="connsiteY13" fmla="*/ 3291854 h 3291854"/>
              <a:gd name="connsiteX14" fmla="*/ 6320982 w 8739062"/>
              <a:gd name="connsiteY14" fmla="*/ 1666254 h 3291854"/>
              <a:gd name="connsiteX15" fmla="*/ 6637954 w 8739062"/>
              <a:gd name="connsiteY15" fmla="*/ 1936392 h 3291854"/>
              <a:gd name="connsiteX16" fmla="*/ 6934408 w 8739062"/>
              <a:gd name="connsiteY16" fmla="*/ 1198894 h 3291854"/>
              <a:gd name="connsiteX17" fmla="*/ 7140893 w 8739062"/>
              <a:gd name="connsiteY17" fmla="*/ 1583002 h 3291854"/>
              <a:gd name="connsiteX18" fmla="*/ 7276022 w 8739062"/>
              <a:gd name="connsiteY18" fmla="*/ 1666254 h 3291854"/>
              <a:gd name="connsiteX19" fmla="*/ 8739062 w 8739062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207871 w 8732396"/>
              <a:gd name="connsiteY2" fmla="*/ 1520316 h 3291854"/>
              <a:gd name="connsiteX3" fmla="*/ 1474509 w 8732396"/>
              <a:gd name="connsiteY3" fmla="*/ 1721699 h 3291854"/>
              <a:gd name="connsiteX4" fmla="*/ 1762478 w 8732396"/>
              <a:gd name="connsiteY4" fmla="*/ 2682142 h 3291854"/>
              <a:gd name="connsiteX5" fmla="*/ 2039781 w 8732396"/>
              <a:gd name="connsiteY5" fmla="*/ 838711 h 3291854"/>
              <a:gd name="connsiteX6" fmla="*/ 2295754 w 8732396"/>
              <a:gd name="connsiteY6" fmla="*/ 1977301 h 3291854"/>
              <a:gd name="connsiteX7" fmla="*/ 2530395 w 8732396"/>
              <a:gd name="connsiteY7" fmla="*/ 1706208 h 3291854"/>
              <a:gd name="connsiteX8" fmla="*/ 4891916 w 8732396"/>
              <a:gd name="connsiteY8" fmla="*/ 1706894 h 3291854"/>
              <a:gd name="connsiteX9" fmla="*/ 4952802 w 8732396"/>
              <a:gd name="connsiteY9" fmla="*/ 1660458 h 3291854"/>
              <a:gd name="connsiteX10" fmla="*/ 5052791 w 8732396"/>
              <a:gd name="connsiteY10" fmla="*/ 1425187 h 3291854"/>
              <a:gd name="connsiteX11" fmla="*/ 5399916 w 8732396"/>
              <a:gd name="connsiteY11" fmla="*/ 1595134 h 3291854"/>
              <a:gd name="connsiteX12" fmla="*/ 5664076 w 8732396"/>
              <a:gd name="connsiteY12" fmla="*/ 14 h 3291854"/>
              <a:gd name="connsiteX13" fmla="*/ 6070476 w 8732396"/>
              <a:gd name="connsiteY13" fmla="*/ 3291854 h 3291854"/>
              <a:gd name="connsiteX14" fmla="*/ 6314316 w 8732396"/>
              <a:gd name="connsiteY14" fmla="*/ 1666254 h 3291854"/>
              <a:gd name="connsiteX15" fmla="*/ 6631288 w 8732396"/>
              <a:gd name="connsiteY15" fmla="*/ 1936392 h 3291854"/>
              <a:gd name="connsiteX16" fmla="*/ 6927742 w 8732396"/>
              <a:gd name="connsiteY16" fmla="*/ 1198894 h 3291854"/>
              <a:gd name="connsiteX17" fmla="*/ 7134227 w 8732396"/>
              <a:gd name="connsiteY17" fmla="*/ 1583002 h 3291854"/>
              <a:gd name="connsiteX18" fmla="*/ 7269356 w 8732396"/>
              <a:gd name="connsiteY18" fmla="*/ 1666254 h 3291854"/>
              <a:gd name="connsiteX19" fmla="*/ 8732396 w 8732396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207871 w 8732396"/>
              <a:gd name="connsiteY2" fmla="*/ 1520316 h 3291854"/>
              <a:gd name="connsiteX3" fmla="*/ 1474509 w 8732396"/>
              <a:gd name="connsiteY3" fmla="*/ 1721699 h 3291854"/>
              <a:gd name="connsiteX4" fmla="*/ 1762478 w 8732396"/>
              <a:gd name="connsiteY4" fmla="*/ 2682142 h 3291854"/>
              <a:gd name="connsiteX5" fmla="*/ 2039781 w 8732396"/>
              <a:gd name="connsiteY5" fmla="*/ 838711 h 3291854"/>
              <a:gd name="connsiteX6" fmla="*/ 2295754 w 8732396"/>
              <a:gd name="connsiteY6" fmla="*/ 1977301 h 3291854"/>
              <a:gd name="connsiteX7" fmla="*/ 2530395 w 8732396"/>
              <a:gd name="connsiteY7" fmla="*/ 1706208 h 3291854"/>
              <a:gd name="connsiteX8" fmla="*/ 4891916 w 8732396"/>
              <a:gd name="connsiteY8" fmla="*/ 1706894 h 3291854"/>
              <a:gd name="connsiteX9" fmla="*/ 4952802 w 8732396"/>
              <a:gd name="connsiteY9" fmla="*/ 1660458 h 3291854"/>
              <a:gd name="connsiteX10" fmla="*/ 5052791 w 8732396"/>
              <a:gd name="connsiteY10" fmla="*/ 1425187 h 3291854"/>
              <a:gd name="connsiteX11" fmla="*/ 5399916 w 8732396"/>
              <a:gd name="connsiteY11" fmla="*/ 1595134 h 3291854"/>
              <a:gd name="connsiteX12" fmla="*/ 5664076 w 8732396"/>
              <a:gd name="connsiteY12" fmla="*/ 14 h 3291854"/>
              <a:gd name="connsiteX13" fmla="*/ 6070476 w 8732396"/>
              <a:gd name="connsiteY13" fmla="*/ 3291854 h 3291854"/>
              <a:gd name="connsiteX14" fmla="*/ 6314316 w 8732396"/>
              <a:gd name="connsiteY14" fmla="*/ 1666254 h 3291854"/>
              <a:gd name="connsiteX15" fmla="*/ 6631288 w 8732396"/>
              <a:gd name="connsiteY15" fmla="*/ 1936392 h 3291854"/>
              <a:gd name="connsiteX16" fmla="*/ 6927742 w 8732396"/>
              <a:gd name="connsiteY16" fmla="*/ 1198894 h 3291854"/>
              <a:gd name="connsiteX17" fmla="*/ 7134227 w 8732396"/>
              <a:gd name="connsiteY17" fmla="*/ 1583002 h 3291854"/>
              <a:gd name="connsiteX18" fmla="*/ 7269356 w 8732396"/>
              <a:gd name="connsiteY18" fmla="*/ 1666254 h 3291854"/>
              <a:gd name="connsiteX19" fmla="*/ 8732396 w 8732396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2530395 w 8732396"/>
              <a:gd name="connsiteY8" fmla="*/ 1706208 h 3291854"/>
              <a:gd name="connsiteX9" fmla="*/ 3119779 w 8732396"/>
              <a:gd name="connsiteY9" fmla="*/ 1704011 h 3291854"/>
              <a:gd name="connsiteX10" fmla="*/ 4891916 w 8732396"/>
              <a:gd name="connsiteY10" fmla="*/ 1706894 h 3291854"/>
              <a:gd name="connsiteX11" fmla="*/ 4952802 w 8732396"/>
              <a:gd name="connsiteY11" fmla="*/ 1660458 h 3291854"/>
              <a:gd name="connsiteX12" fmla="*/ 5052791 w 8732396"/>
              <a:gd name="connsiteY12" fmla="*/ 1425187 h 3291854"/>
              <a:gd name="connsiteX13" fmla="*/ 5399916 w 8732396"/>
              <a:gd name="connsiteY13" fmla="*/ 1595134 h 3291854"/>
              <a:gd name="connsiteX14" fmla="*/ 5664076 w 8732396"/>
              <a:gd name="connsiteY14" fmla="*/ 14 h 3291854"/>
              <a:gd name="connsiteX15" fmla="*/ 6070476 w 8732396"/>
              <a:gd name="connsiteY15" fmla="*/ 3291854 h 3291854"/>
              <a:gd name="connsiteX16" fmla="*/ 6314316 w 8732396"/>
              <a:gd name="connsiteY16" fmla="*/ 1666254 h 3291854"/>
              <a:gd name="connsiteX17" fmla="*/ 6631288 w 8732396"/>
              <a:gd name="connsiteY17" fmla="*/ 1936392 h 3291854"/>
              <a:gd name="connsiteX18" fmla="*/ 6927742 w 8732396"/>
              <a:gd name="connsiteY18" fmla="*/ 1198894 h 3291854"/>
              <a:gd name="connsiteX19" fmla="*/ 7134227 w 8732396"/>
              <a:gd name="connsiteY19" fmla="*/ 1583002 h 3291854"/>
              <a:gd name="connsiteX20" fmla="*/ 7269356 w 8732396"/>
              <a:gd name="connsiteY20" fmla="*/ 1666254 h 3291854"/>
              <a:gd name="connsiteX21" fmla="*/ 8732396 w 8732396"/>
              <a:gd name="connsiteY21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2295754 w 8732396"/>
              <a:gd name="connsiteY7" fmla="*/ 1977301 h 3291854"/>
              <a:gd name="connsiteX8" fmla="*/ 3119779 w 8732396"/>
              <a:gd name="connsiteY8" fmla="*/ 1704011 h 3291854"/>
              <a:gd name="connsiteX9" fmla="*/ 4891916 w 8732396"/>
              <a:gd name="connsiteY9" fmla="*/ 1706894 h 3291854"/>
              <a:gd name="connsiteX10" fmla="*/ 4952802 w 8732396"/>
              <a:gd name="connsiteY10" fmla="*/ 1660458 h 3291854"/>
              <a:gd name="connsiteX11" fmla="*/ 5052791 w 8732396"/>
              <a:gd name="connsiteY11" fmla="*/ 1425187 h 3291854"/>
              <a:gd name="connsiteX12" fmla="*/ 5399916 w 8732396"/>
              <a:gd name="connsiteY12" fmla="*/ 1595134 h 3291854"/>
              <a:gd name="connsiteX13" fmla="*/ 5664076 w 8732396"/>
              <a:gd name="connsiteY13" fmla="*/ 14 h 3291854"/>
              <a:gd name="connsiteX14" fmla="*/ 6070476 w 8732396"/>
              <a:gd name="connsiteY14" fmla="*/ 3291854 h 3291854"/>
              <a:gd name="connsiteX15" fmla="*/ 6314316 w 8732396"/>
              <a:gd name="connsiteY15" fmla="*/ 1666254 h 3291854"/>
              <a:gd name="connsiteX16" fmla="*/ 6631288 w 8732396"/>
              <a:gd name="connsiteY16" fmla="*/ 1936392 h 3291854"/>
              <a:gd name="connsiteX17" fmla="*/ 6927742 w 8732396"/>
              <a:gd name="connsiteY17" fmla="*/ 1198894 h 3291854"/>
              <a:gd name="connsiteX18" fmla="*/ 7134227 w 8732396"/>
              <a:gd name="connsiteY18" fmla="*/ 1583002 h 3291854"/>
              <a:gd name="connsiteX19" fmla="*/ 7269356 w 8732396"/>
              <a:gd name="connsiteY19" fmla="*/ 1666254 h 3291854"/>
              <a:gd name="connsiteX20" fmla="*/ 8732396 w 8732396"/>
              <a:gd name="connsiteY20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2039781 w 8732396"/>
              <a:gd name="connsiteY6" fmla="*/ 838711 h 3291854"/>
              <a:gd name="connsiteX7" fmla="*/ 3119779 w 8732396"/>
              <a:gd name="connsiteY7" fmla="*/ 1704011 h 3291854"/>
              <a:gd name="connsiteX8" fmla="*/ 4891916 w 8732396"/>
              <a:gd name="connsiteY8" fmla="*/ 1706894 h 3291854"/>
              <a:gd name="connsiteX9" fmla="*/ 4952802 w 8732396"/>
              <a:gd name="connsiteY9" fmla="*/ 1660458 h 3291854"/>
              <a:gd name="connsiteX10" fmla="*/ 5052791 w 8732396"/>
              <a:gd name="connsiteY10" fmla="*/ 1425187 h 3291854"/>
              <a:gd name="connsiteX11" fmla="*/ 5399916 w 8732396"/>
              <a:gd name="connsiteY11" fmla="*/ 1595134 h 3291854"/>
              <a:gd name="connsiteX12" fmla="*/ 5664076 w 8732396"/>
              <a:gd name="connsiteY12" fmla="*/ 14 h 3291854"/>
              <a:gd name="connsiteX13" fmla="*/ 6070476 w 8732396"/>
              <a:gd name="connsiteY13" fmla="*/ 3291854 h 3291854"/>
              <a:gd name="connsiteX14" fmla="*/ 6314316 w 8732396"/>
              <a:gd name="connsiteY14" fmla="*/ 1666254 h 3291854"/>
              <a:gd name="connsiteX15" fmla="*/ 6631288 w 8732396"/>
              <a:gd name="connsiteY15" fmla="*/ 1936392 h 3291854"/>
              <a:gd name="connsiteX16" fmla="*/ 6927742 w 8732396"/>
              <a:gd name="connsiteY16" fmla="*/ 1198894 h 3291854"/>
              <a:gd name="connsiteX17" fmla="*/ 7134227 w 8732396"/>
              <a:gd name="connsiteY17" fmla="*/ 1583002 h 3291854"/>
              <a:gd name="connsiteX18" fmla="*/ 7269356 w 8732396"/>
              <a:gd name="connsiteY18" fmla="*/ 1666254 h 3291854"/>
              <a:gd name="connsiteX19" fmla="*/ 8732396 w 8732396"/>
              <a:gd name="connsiteY19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1762478 w 8732396"/>
              <a:gd name="connsiteY5" fmla="*/ 2682142 h 3291854"/>
              <a:gd name="connsiteX6" fmla="*/ 3119779 w 8732396"/>
              <a:gd name="connsiteY6" fmla="*/ 1704011 h 3291854"/>
              <a:gd name="connsiteX7" fmla="*/ 4891916 w 8732396"/>
              <a:gd name="connsiteY7" fmla="*/ 1706894 h 3291854"/>
              <a:gd name="connsiteX8" fmla="*/ 4952802 w 8732396"/>
              <a:gd name="connsiteY8" fmla="*/ 1660458 h 3291854"/>
              <a:gd name="connsiteX9" fmla="*/ 5052791 w 8732396"/>
              <a:gd name="connsiteY9" fmla="*/ 1425187 h 3291854"/>
              <a:gd name="connsiteX10" fmla="*/ 5399916 w 8732396"/>
              <a:gd name="connsiteY10" fmla="*/ 1595134 h 3291854"/>
              <a:gd name="connsiteX11" fmla="*/ 5664076 w 8732396"/>
              <a:gd name="connsiteY11" fmla="*/ 14 h 3291854"/>
              <a:gd name="connsiteX12" fmla="*/ 6070476 w 8732396"/>
              <a:gd name="connsiteY12" fmla="*/ 3291854 h 3291854"/>
              <a:gd name="connsiteX13" fmla="*/ 6314316 w 8732396"/>
              <a:gd name="connsiteY13" fmla="*/ 1666254 h 3291854"/>
              <a:gd name="connsiteX14" fmla="*/ 6631288 w 8732396"/>
              <a:gd name="connsiteY14" fmla="*/ 1936392 h 3291854"/>
              <a:gd name="connsiteX15" fmla="*/ 6927742 w 8732396"/>
              <a:gd name="connsiteY15" fmla="*/ 1198894 h 3291854"/>
              <a:gd name="connsiteX16" fmla="*/ 7134227 w 8732396"/>
              <a:gd name="connsiteY16" fmla="*/ 1583002 h 3291854"/>
              <a:gd name="connsiteX17" fmla="*/ 7269356 w 8732396"/>
              <a:gd name="connsiteY17" fmla="*/ 1666254 h 3291854"/>
              <a:gd name="connsiteX18" fmla="*/ 8732396 w 8732396"/>
              <a:gd name="connsiteY18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1474509 w 8732396"/>
              <a:gd name="connsiteY4" fmla="*/ 1721699 h 3291854"/>
              <a:gd name="connsiteX5" fmla="*/ 3119779 w 8732396"/>
              <a:gd name="connsiteY5" fmla="*/ 1704011 h 3291854"/>
              <a:gd name="connsiteX6" fmla="*/ 4891916 w 8732396"/>
              <a:gd name="connsiteY6" fmla="*/ 1706894 h 3291854"/>
              <a:gd name="connsiteX7" fmla="*/ 4952802 w 8732396"/>
              <a:gd name="connsiteY7" fmla="*/ 1660458 h 3291854"/>
              <a:gd name="connsiteX8" fmla="*/ 5052791 w 8732396"/>
              <a:gd name="connsiteY8" fmla="*/ 1425187 h 3291854"/>
              <a:gd name="connsiteX9" fmla="*/ 5399916 w 8732396"/>
              <a:gd name="connsiteY9" fmla="*/ 1595134 h 3291854"/>
              <a:gd name="connsiteX10" fmla="*/ 5664076 w 8732396"/>
              <a:gd name="connsiteY10" fmla="*/ 14 h 3291854"/>
              <a:gd name="connsiteX11" fmla="*/ 6070476 w 8732396"/>
              <a:gd name="connsiteY11" fmla="*/ 3291854 h 3291854"/>
              <a:gd name="connsiteX12" fmla="*/ 6314316 w 8732396"/>
              <a:gd name="connsiteY12" fmla="*/ 1666254 h 3291854"/>
              <a:gd name="connsiteX13" fmla="*/ 6631288 w 8732396"/>
              <a:gd name="connsiteY13" fmla="*/ 1936392 h 3291854"/>
              <a:gd name="connsiteX14" fmla="*/ 6927742 w 8732396"/>
              <a:gd name="connsiteY14" fmla="*/ 1198894 h 3291854"/>
              <a:gd name="connsiteX15" fmla="*/ 7134227 w 8732396"/>
              <a:gd name="connsiteY15" fmla="*/ 1583002 h 3291854"/>
              <a:gd name="connsiteX16" fmla="*/ 7269356 w 8732396"/>
              <a:gd name="connsiteY16" fmla="*/ 1666254 h 3291854"/>
              <a:gd name="connsiteX17" fmla="*/ 8732396 w 8732396"/>
              <a:gd name="connsiteY17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1207871 w 8732396"/>
              <a:gd name="connsiteY3" fmla="*/ 1520316 h 3291854"/>
              <a:gd name="connsiteX4" fmla="*/ 3119779 w 8732396"/>
              <a:gd name="connsiteY4" fmla="*/ 1704011 h 3291854"/>
              <a:gd name="connsiteX5" fmla="*/ 4891916 w 8732396"/>
              <a:gd name="connsiteY5" fmla="*/ 1706894 h 3291854"/>
              <a:gd name="connsiteX6" fmla="*/ 4952802 w 8732396"/>
              <a:gd name="connsiteY6" fmla="*/ 1660458 h 3291854"/>
              <a:gd name="connsiteX7" fmla="*/ 5052791 w 8732396"/>
              <a:gd name="connsiteY7" fmla="*/ 1425187 h 3291854"/>
              <a:gd name="connsiteX8" fmla="*/ 5399916 w 8732396"/>
              <a:gd name="connsiteY8" fmla="*/ 1595134 h 3291854"/>
              <a:gd name="connsiteX9" fmla="*/ 5664076 w 8732396"/>
              <a:gd name="connsiteY9" fmla="*/ 14 h 3291854"/>
              <a:gd name="connsiteX10" fmla="*/ 6070476 w 8732396"/>
              <a:gd name="connsiteY10" fmla="*/ 3291854 h 3291854"/>
              <a:gd name="connsiteX11" fmla="*/ 6314316 w 8732396"/>
              <a:gd name="connsiteY11" fmla="*/ 1666254 h 3291854"/>
              <a:gd name="connsiteX12" fmla="*/ 6631288 w 8732396"/>
              <a:gd name="connsiteY12" fmla="*/ 1936392 h 3291854"/>
              <a:gd name="connsiteX13" fmla="*/ 6927742 w 8732396"/>
              <a:gd name="connsiteY13" fmla="*/ 1198894 h 3291854"/>
              <a:gd name="connsiteX14" fmla="*/ 7134227 w 8732396"/>
              <a:gd name="connsiteY14" fmla="*/ 1583002 h 3291854"/>
              <a:gd name="connsiteX15" fmla="*/ 7269356 w 8732396"/>
              <a:gd name="connsiteY15" fmla="*/ 1666254 h 3291854"/>
              <a:gd name="connsiteX16" fmla="*/ 8732396 w 8732396"/>
              <a:gd name="connsiteY16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1075440 w 8732396"/>
              <a:gd name="connsiteY2" fmla="*/ 1655217 h 3291854"/>
              <a:gd name="connsiteX3" fmla="*/ 3119779 w 8732396"/>
              <a:gd name="connsiteY3" fmla="*/ 1704011 h 3291854"/>
              <a:gd name="connsiteX4" fmla="*/ 4891916 w 8732396"/>
              <a:gd name="connsiteY4" fmla="*/ 1706894 h 3291854"/>
              <a:gd name="connsiteX5" fmla="*/ 4952802 w 8732396"/>
              <a:gd name="connsiteY5" fmla="*/ 1660458 h 3291854"/>
              <a:gd name="connsiteX6" fmla="*/ 5052791 w 8732396"/>
              <a:gd name="connsiteY6" fmla="*/ 1425187 h 3291854"/>
              <a:gd name="connsiteX7" fmla="*/ 5399916 w 8732396"/>
              <a:gd name="connsiteY7" fmla="*/ 1595134 h 3291854"/>
              <a:gd name="connsiteX8" fmla="*/ 5664076 w 8732396"/>
              <a:gd name="connsiteY8" fmla="*/ 14 h 3291854"/>
              <a:gd name="connsiteX9" fmla="*/ 6070476 w 8732396"/>
              <a:gd name="connsiteY9" fmla="*/ 3291854 h 3291854"/>
              <a:gd name="connsiteX10" fmla="*/ 6314316 w 8732396"/>
              <a:gd name="connsiteY10" fmla="*/ 1666254 h 3291854"/>
              <a:gd name="connsiteX11" fmla="*/ 6631288 w 8732396"/>
              <a:gd name="connsiteY11" fmla="*/ 1936392 h 3291854"/>
              <a:gd name="connsiteX12" fmla="*/ 6927742 w 8732396"/>
              <a:gd name="connsiteY12" fmla="*/ 1198894 h 3291854"/>
              <a:gd name="connsiteX13" fmla="*/ 7134227 w 8732396"/>
              <a:gd name="connsiteY13" fmla="*/ 1583002 h 3291854"/>
              <a:gd name="connsiteX14" fmla="*/ 7269356 w 8732396"/>
              <a:gd name="connsiteY14" fmla="*/ 1666254 h 3291854"/>
              <a:gd name="connsiteX15" fmla="*/ 8732396 w 8732396"/>
              <a:gd name="connsiteY15" fmla="*/ 1666254 h 3291854"/>
              <a:gd name="connsiteX0" fmla="*/ 0 w 8732396"/>
              <a:gd name="connsiteY0" fmla="*/ 1706894 h 3291854"/>
              <a:gd name="connsiteX1" fmla="*/ 1009892 w 8732396"/>
              <a:gd name="connsiteY1" fmla="*/ 1707176 h 3291854"/>
              <a:gd name="connsiteX2" fmla="*/ 3119779 w 8732396"/>
              <a:gd name="connsiteY2" fmla="*/ 1704011 h 3291854"/>
              <a:gd name="connsiteX3" fmla="*/ 4891916 w 8732396"/>
              <a:gd name="connsiteY3" fmla="*/ 1706894 h 3291854"/>
              <a:gd name="connsiteX4" fmla="*/ 4952802 w 8732396"/>
              <a:gd name="connsiteY4" fmla="*/ 1660458 h 3291854"/>
              <a:gd name="connsiteX5" fmla="*/ 5052791 w 8732396"/>
              <a:gd name="connsiteY5" fmla="*/ 1425187 h 3291854"/>
              <a:gd name="connsiteX6" fmla="*/ 5399916 w 8732396"/>
              <a:gd name="connsiteY6" fmla="*/ 1595134 h 3291854"/>
              <a:gd name="connsiteX7" fmla="*/ 5664076 w 8732396"/>
              <a:gd name="connsiteY7" fmla="*/ 14 h 3291854"/>
              <a:gd name="connsiteX8" fmla="*/ 6070476 w 8732396"/>
              <a:gd name="connsiteY8" fmla="*/ 3291854 h 3291854"/>
              <a:gd name="connsiteX9" fmla="*/ 6314316 w 8732396"/>
              <a:gd name="connsiteY9" fmla="*/ 1666254 h 3291854"/>
              <a:gd name="connsiteX10" fmla="*/ 6631288 w 8732396"/>
              <a:gd name="connsiteY10" fmla="*/ 1936392 h 3291854"/>
              <a:gd name="connsiteX11" fmla="*/ 6927742 w 8732396"/>
              <a:gd name="connsiteY11" fmla="*/ 1198894 h 3291854"/>
              <a:gd name="connsiteX12" fmla="*/ 7134227 w 8732396"/>
              <a:gd name="connsiteY12" fmla="*/ 1583002 h 3291854"/>
              <a:gd name="connsiteX13" fmla="*/ 7269356 w 8732396"/>
              <a:gd name="connsiteY13" fmla="*/ 1666254 h 3291854"/>
              <a:gd name="connsiteX14" fmla="*/ 8732396 w 8732396"/>
              <a:gd name="connsiteY14" fmla="*/ 1666254 h 3291854"/>
              <a:gd name="connsiteX0" fmla="*/ 0 w 8732396"/>
              <a:gd name="connsiteY0" fmla="*/ 1706894 h 3291854"/>
              <a:gd name="connsiteX1" fmla="*/ 3119779 w 8732396"/>
              <a:gd name="connsiteY1" fmla="*/ 1704011 h 3291854"/>
              <a:gd name="connsiteX2" fmla="*/ 4891916 w 8732396"/>
              <a:gd name="connsiteY2" fmla="*/ 1706894 h 3291854"/>
              <a:gd name="connsiteX3" fmla="*/ 4952802 w 8732396"/>
              <a:gd name="connsiteY3" fmla="*/ 1660458 h 3291854"/>
              <a:gd name="connsiteX4" fmla="*/ 5052791 w 8732396"/>
              <a:gd name="connsiteY4" fmla="*/ 1425187 h 3291854"/>
              <a:gd name="connsiteX5" fmla="*/ 5399916 w 8732396"/>
              <a:gd name="connsiteY5" fmla="*/ 1595134 h 3291854"/>
              <a:gd name="connsiteX6" fmla="*/ 5664076 w 8732396"/>
              <a:gd name="connsiteY6" fmla="*/ 14 h 3291854"/>
              <a:gd name="connsiteX7" fmla="*/ 6070476 w 8732396"/>
              <a:gd name="connsiteY7" fmla="*/ 3291854 h 3291854"/>
              <a:gd name="connsiteX8" fmla="*/ 6314316 w 8732396"/>
              <a:gd name="connsiteY8" fmla="*/ 1666254 h 3291854"/>
              <a:gd name="connsiteX9" fmla="*/ 6631288 w 8732396"/>
              <a:gd name="connsiteY9" fmla="*/ 1936392 h 3291854"/>
              <a:gd name="connsiteX10" fmla="*/ 6927742 w 8732396"/>
              <a:gd name="connsiteY10" fmla="*/ 1198894 h 3291854"/>
              <a:gd name="connsiteX11" fmla="*/ 7134227 w 8732396"/>
              <a:gd name="connsiteY11" fmla="*/ 1583002 h 3291854"/>
              <a:gd name="connsiteX12" fmla="*/ 7269356 w 8732396"/>
              <a:gd name="connsiteY12" fmla="*/ 1666254 h 3291854"/>
              <a:gd name="connsiteX13" fmla="*/ 8732396 w 8732396"/>
              <a:gd name="connsiteY13" fmla="*/ 1666254 h 3291854"/>
              <a:gd name="connsiteX0" fmla="*/ 0 w 5612617"/>
              <a:gd name="connsiteY0" fmla="*/ 1704011 h 3291854"/>
              <a:gd name="connsiteX1" fmla="*/ 1772137 w 5612617"/>
              <a:gd name="connsiteY1" fmla="*/ 1706894 h 3291854"/>
              <a:gd name="connsiteX2" fmla="*/ 1833023 w 5612617"/>
              <a:gd name="connsiteY2" fmla="*/ 1660458 h 3291854"/>
              <a:gd name="connsiteX3" fmla="*/ 1933012 w 5612617"/>
              <a:gd name="connsiteY3" fmla="*/ 1425187 h 3291854"/>
              <a:gd name="connsiteX4" fmla="*/ 2280137 w 5612617"/>
              <a:gd name="connsiteY4" fmla="*/ 1595134 h 3291854"/>
              <a:gd name="connsiteX5" fmla="*/ 2544297 w 5612617"/>
              <a:gd name="connsiteY5" fmla="*/ 14 h 3291854"/>
              <a:gd name="connsiteX6" fmla="*/ 2950697 w 5612617"/>
              <a:gd name="connsiteY6" fmla="*/ 3291854 h 3291854"/>
              <a:gd name="connsiteX7" fmla="*/ 3194537 w 5612617"/>
              <a:gd name="connsiteY7" fmla="*/ 1666254 h 3291854"/>
              <a:gd name="connsiteX8" fmla="*/ 3511509 w 5612617"/>
              <a:gd name="connsiteY8" fmla="*/ 1936392 h 3291854"/>
              <a:gd name="connsiteX9" fmla="*/ 3807963 w 5612617"/>
              <a:gd name="connsiteY9" fmla="*/ 1198894 h 3291854"/>
              <a:gd name="connsiteX10" fmla="*/ 4014448 w 5612617"/>
              <a:gd name="connsiteY10" fmla="*/ 1583002 h 3291854"/>
              <a:gd name="connsiteX11" fmla="*/ 4149577 w 5612617"/>
              <a:gd name="connsiteY11" fmla="*/ 1666254 h 3291854"/>
              <a:gd name="connsiteX12" fmla="*/ 5612617 w 5612617"/>
              <a:gd name="connsiteY12" fmla="*/ 1666254 h 3291854"/>
              <a:gd name="connsiteX0" fmla="*/ 0 w 7254678"/>
              <a:gd name="connsiteY0" fmla="*/ 1704011 h 3291854"/>
              <a:gd name="connsiteX1" fmla="*/ 1772137 w 7254678"/>
              <a:gd name="connsiteY1" fmla="*/ 1706894 h 3291854"/>
              <a:gd name="connsiteX2" fmla="*/ 1833023 w 7254678"/>
              <a:gd name="connsiteY2" fmla="*/ 1660458 h 3291854"/>
              <a:gd name="connsiteX3" fmla="*/ 1933012 w 7254678"/>
              <a:gd name="connsiteY3" fmla="*/ 1425187 h 3291854"/>
              <a:gd name="connsiteX4" fmla="*/ 2280137 w 7254678"/>
              <a:gd name="connsiteY4" fmla="*/ 1595134 h 3291854"/>
              <a:gd name="connsiteX5" fmla="*/ 2544297 w 7254678"/>
              <a:gd name="connsiteY5" fmla="*/ 14 h 3291854"/>
              <a:gd name="connsiteX6" fmla="*/ 2950697 w 7254678"/>
              <a:gd name="connsiteY6" fmla="*/ 3291854 h 3291854"/>
              <a:gd name="connsiteX7" fmla="*/ 3194537 w 7254678"/>
              <a:gd name="connsiteY7" fmla="*/ 1666254 h 3291854"/>
              <a:gd name="connsiteX8" fmla="*/ 3511509 w 7254678"/>
              <a:gd name="connsiteY8" fmla="*/ 1936392 h 3291854"/>
              <a:gd name="connsiteX9" fmla="*/ 3807963 w 7254678"/>
              <a:gd name="connsiteY9" fmla="*/ 1198894 h 3291854"/>
              <a:gd name="connsiteX10" fmla="*/ 4014448 w 7254678"/>
              <a:gd name="connsiteY10" fmla="*/ 1583002 h 3291854"/>
              <a:gd name="connsiteX11" fmla="*/ 4149577 w 7254678"/>
              <a:gd name="connsiteY11" fmla="*/ 1666254 h 3291854"/>
              <a:gd name="connsiteX12" fmla="*/ 7254678 w 7254678"/>
              <a:gd name="connsiteY12" fmla="*/ 1666254 h 3291854"/>
              <a:gd name="connsiteX0" fmla="*/ 0 w 12436591"/>
              <a:gd name="connsiteY0" fmla="*/ 1704011 h 3291854"/>
              <a:gd name="connsiteX1" fmla="*/ 6954050 w 12436591"/>
              <a:gd name="connsiteY1" fmla="*/ 1706894 h 3291854"/>
              <a:gd name="connsiteX2" fmla="*/ 7014936 w 12436591"/>
              <a:gd name="connsiteY2" fmla="*/ 1660458 h 3291854"/>
              <a:gd name="connsiteX3" fmla="*/ 7114925 w 12436591"/>
              <a:gd name="connsiteY3" fmla="*/ 1425187 h 3291854"/>
              <a:gd name="connsiteX4" fmla="*/ 7462050 w 12436591"/>
              <a:gd name="connsiteY4" fmla="*/ 1595134 h 3291854"/>
              <a:gd name="connsiteX5" fmla="*/ 7726210 w 12436591"/>
              <a:gd name="connsiteY5" fmla="*/ 14 h 3291854"/>
              <a:gd name="connsiteX6" fmla="*/ 8132610 w 12436591"/>
              <a:gd name="connsiteY6" fmla="*/ 3291854 h 3291854"/>
              <a:gd name="connsiteX7" fmla="*/ 8376450 w 12436591"/>
              <a:gd name="connsiteY7" fmla="*/ 1666254 h 3291854"/>
              <a:gd name="connsiteX8" fmla="*/ 8693422 w 12436591"/>
              <a:gd name="connsiteY8" fmla="*/ 1936392 h 3291854"/>
              <a:gd name="connsiteX9" fmla="*/ 8989876 w 12436591"/>
              <a:gd name="connsiteY9" fmla="*/ 1198894 h 3291854"/>
              <a:gd name="connsiteX10" fmla="*/ 9196361 w 12436591"/>
              <a:gd name="connsiteY10" fmla="*/ 1583002 h 3291854"/>
              <a:gd name="connsiteX11" fmla="*/ 9331490 w 12436591"/>
              <a:gd name="connsiteY11" fmla="*/ 1666254 h 3291854"/>
              <a:gd name="connsiteX12" fmla="*/ 12436591 w 12436591"/>
              <a:gd name="connsiteY12" fmla="*/ 1666254 h 3291854"/>
              <a:gd name="connsiteX0" fmla="*/ 0 w 21863817"/>
              <a:gd name="connsiteY0" fmla="*/ 1729165 h 3291854"/>
              <a:gd name="connsiteX1" fmla="*/ 16381276 w 21863817"/>
              <a:gd name="connsiteY1" fmla="*/ 1706894 h 3291854"/>
              <a:gd name="connsiteX2" fmla="*/ 16442162 w 21863817"/>
              <a:gd name="connsiteY2" fmla="*/ 1660458 h 3291854"/>
              <a:gd name="connsiteX3" fmla="*/ 16542151 w 21863817"/>
              <a:gd name="connsiteY3" fmla="*/ 1425187 h 3291854"/>
              <a:gd name="connsiteX4" fmla="*/ 16889276 w 21863817"/>
              <a:gd name="connsiteY4" fmla="*/ 1595134 h 3291854"/>
              <a:gd name="connsiteX5" fmla="*/ 17153436 w 21863817"/>
              <a:gd name="connsiteY5" fmla="*/ 14 h 3291854"/>
              <a:gd name="connsiteX6" fmla="*/ 17559836 w 21863817"/>
              <a:gd name="connsiteY6" fmla="*/ 3291854 h 3291854"/>
              <a:gd name="connsiteX7" fmla="*/ 17803676 w 21863817"/>
              <a:gd name="connsiteY7" fmla="*/ 1666254 h 3291854"/>
              <a:gd name="connsiteX8" fmla="*/ 18120648 w 21863817"/>
              <a:gd name="connsiteY8" fmla="*/ 1936392 h 3291854"/>
              <a:gd name="connsiteX9" fmla="*/ 18417102 w 21863817"/>
              <a:gd name="connsiteY9" fmla="*/ 1198894 h 3291854"/>
              <a:gd name="connsiteX10" fmla="*/ 18623587 w 21863817"/>
              <a:gd name="connsiteY10" fmla="*/ 1583002 h 3291854"/>
              <a:gd name="connsiteX11" fmla="*/ 18758716 w 21863817"/>
              <a:gd name="connsiteY11" fmla="*/ 1666254 h 3291854"/>
              <a:gd name="connsiteX12" fmla="*/ 21863817 w 21863817"/>
              <a:gd name="connsiteY12" fmla="*/ 1666254 h 329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863817" h="3291854">
                <a:moveTo>
                  <a:pt x="0" y="1729165"/>
                </a:moveTo>
                <a:lnTo>
                  <a:pt x="16381276" y="1706894"/>
                </a:lnTo>
                <a:cubicBezTo>
                  <a:pt x="16420161" y="1703189"/>
                  <a:pt x="16428683" y="1685625"/>
                  <a:pt x="16442162" y="1660458"/>
                </a:cubicBezTo>
                <a:cubicBezTo>
                  <a:pt x="16455641" y="1635291"/>
                  <a:pt x="16465410" y="1435268"/>
                  <a:pt x="16542151" y="1425187"/>
                </a:cubicBezTo>
                <a:cubicBezTo>
                  <a:pt x="16618892" y="1415107"/>
                  <a:pt x="16787395" y="1832663"/>
                  <a:pt x="16889276" y="1595134"/>
                </a:cubicBezTo>
                <a:cubicBezTo>
                  <a:pt x="16991157" y="1357605"/>
                  <a:pt x="17028634" y="-5150"/>
                  <a:pt x="17153436" y="14"/>
                </a:cubicBezTo>
                <a:cubicBezTo>
                  <a:pt x="17278238" y="5178"/>
                  <a:pt x="17446559" y="3291535"/>
                  <a:pt x="17559836" y="3291854"/>
                </a:cubicBezTo>
                <a:cubicBezTo>
                  <a:pt x="17673113" y="3292173"/>
                  <a:pt x="17710207" y="1892164"/>
                  <a:pt x="17803676" y="1666254"/>
                </a:cubicBezTo>
                <a:cubicBezTo>
                  <a:pt x="17897145" y="1440344"/>
                  <a:pt x="18018410" y="2014285"/>
                  <a:pt x="18120648" y="1936392"/>
                </a:cubicBezTo>
                <a:cubicBezTo>
                  <a:pt x="18222886" y="1858499"/>
                  <a:pt x="18333279" y="1257792"/>
                  <a:pt x="18417102" y="1198894"/>
                </a:cubicBezTo>
                <a:cubicBezTo>
                  <a:pt x="18500925" y="1139996"/>
                  <a:pt x="18590856" y="1536575"/>
                  <a:pt x="18623587" y="1583002"/>
                </a:cubicBezTo>
                <a:cubicBezTo>
                  <a:pt x="18656318" y="1629429"/>
                  <a:pt x="18692447" y="1661255"/>
                  <a:pt x="18758716" y="1666254"/>
                </a:cubicBezTo>
                <a:lnTo>
                  <a:pt x="21863817" y="1666254"/>
                </a:lnTo>
              </a:path>
            </a:pathLst>
          </a:cu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40876" y="5415008"/>
            <a:ext cx="6332054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50" dirty="0" smtClean="0">
                <a:solidFill>
                  <a:prstClr val="white"/>
                </a:solidFill>
              </a:rPr>
              <a:t>Pharmacokinetics (PK) Analysis Capabilities</a:t>
            </a:r>
            <a:endParaRPr lang="en-US" sz="275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04980" y="6124051"/>
            <a:ext cx="279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Banyan Park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smtClean="0">
                <a:solidFill>
                  <a:prstClr val="white"/>
                </a:solidFill>
              </a:rPr>
              <a:t>| </a:t>
            </a:r>
            <a:r>
              <a:rPr lang="en-US" dirty="0" smtClean="0">
                <a:solidFill>
                  <a:prstClr val="white"/>
                </a:solidFill>
              </a:rPr>
              <a:t>May 17</a:t>
            </a:r>
            <a:r>
              <a:rPr lang="en-US" baseline="0" dirty="0" smtClean="0">
                <a:solidFill>
                  <a:prstClr val="white"/>
                </a:solidFill>
              </a:rPr>
              <a:t>, </a:t>
            </a:r>
            <a:r>
              <a:rPr lang="en-US" baseline="0" dirty="0" smtClean="0">
                <a:solidFill>
                  <a:prstClr val="white"/>
                </a:solidFill>
              </a:rPr>
              <a:t>2016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20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15088"/>
              </p:ext>
            </p:extLst>
          </p:nvPr>
        </p:nvGraphicFramePr>
        <p:xfrm>
          <a:off x="6" y="890859"/>
          <a:ext cx="12192003" cy="54362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40239"/>
                <a:gridCol w="1281593"/>
                <a:gridCol w="1106765"/>
                <a:gridCol w="491319"/>
                <a:gridCol w="559559"/>
                <a:gridCol w="1746913"/>
                <a:gridCol w="655093"/>
                <a:gridCol w="764275"/>
                <a:gridCol w="946247"/>
              </a:tblGrid>
              <a:tr h="9643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SERVICE AREAS</a:t>
                      </a:r>
                      <a:endParaRPr lang="en-US" sz="14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FA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Dose-Proportionality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FA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Food Effect Assessment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FA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DDI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FA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QTc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FA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Special Populations (e.g. Renal </a:t>
                      </a:r>
                      <a:r>
                        <a:rPr lang="en-US" sz="14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/ </a:t>
                      </a:r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Hepatic Impairment, Pediatric)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FA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BA/BE 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FA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ADME (Mass balance)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FA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SAD and MAD PK studies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FAE78"/>
                    </a:solidFill>
                  </a:tcPr>
                </a:tc>
              </a:tr>
              <a:tr h="2202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50" u="none" strike="noStrike" dirty="0">
                          <a:effectLst/>
                        </a:rPr>
                        <a:t>Protocol Development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16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19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1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15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25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12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</a:tr>
              <a:tr h="3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50" u="none" strike="noStrike" dirty="0">
                          <a:effectLst/>
                        </a:rPr>
                        <a:t>Safety  and Clinical Pharmacology Analysis Plan Development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27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17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3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1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10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</a:tr>
              <a:tr h="5286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50" u="none" strike="noStrike" dirty="0">
                          <a:effectLst/>
                        </a:rPr>
                        <a:t>Data collection and delivery: eCRF creation; Perform DM &amp; Data delivery activities in standard </a:t>
                      </a:r>
                      <a:r>
                        <a:rPr lang="en-US" sz="1350" u="none" strike="noStrike" dirty="0" smtClean="0">
                          <a:effectLst/>
                        </a:rPr>
                        <a:t>format (</a:t>
                      </a:r>
                      <a:r>
                        <a:rPr lang="en-US" sz="1350" u="none" strike="noStrike" dirty="0">
                          <a:effectLst/>
                        </a:rPr>
                        <a:t>SDTM). Handle all data streams for a trial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45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17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3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15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</a:tr>
              <a:tr h="8810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50" u="none" strike="noStrike" dirty="0">
                          <a:effectLst/>
                        </a:rPr>
                        <a:t>Non PK/PD Analyses: Perform Planned and AdHoc Analysis (summaries, descriptive and inferential statistics); Deliver analysis data sets in specific format (.</a:t>
                      </a:r>
                      <a:r>
                        <a:rPr lang="en-US" sz="1350" u="none" strike="noStrike" dirty="0" smtClean="0">
                          <a:effectLst/>
                        </a:rPr>
                        <a:t>e.g.ADaM</a:t>
                      </a:r>
                      <a:r>
                        <a:rPr lang="en-US" sz="1350" u="none" strike="noStrike" dirty="0">
                          <a:effectLst/>
                        </a:rPr>
                        <a:t>) and analysis output per sponsor conventions 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 smtClean="0">
                          <a:effectLst/>
                        </a:rPr>
                        <a:t>45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17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3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15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</a:tr>
              <a:tr h="7048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50" u="none" strike="noStrike" dirty="0">
                          <a:effectLst/>
                        </a:rPr>
                        <a:t>Project </a:t>
                      </a:r>
                      <a:r>
                        <a:rPr lang="en-US" sz="1350" u="none" strike="noStrike" dirty="0" smtClean="0">
                          <a:effectLst/>
                        </a:rPr>
                        <a:t>management. </a:t>
                      </a:r>
                      <a:r>
                        <a:rPr lang="en-US" sz="1350" u="none" strike="noStrike" dirty="0">
                          <a:effectLst/>
                        </a:rPr>
                        <a:t>Cross-functional review and input into critical documents before providing to sponsor for review/approval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100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30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12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20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31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60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12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40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</a:tr>
              <a:tr h="2202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50" u="none" strike="noStrike" dirty="0">
                          <a:effectLst/>
                        </a:rPr>
                        <a:t>CSR development (including narratives etc.) 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45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29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12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31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60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12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35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</a:tr>
              <a:tr h="363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50" u="none" strike="noStrike" dirty="0">
                          <a:effectLst/>
                        </a:rPr>
                        <a:t>Provide eSUB-ready documentation (define.xml, SAS transport files, reviewers guide) 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45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17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3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15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</a:tr>
              <a:tr h="3107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50" b="1" u="none" strike="noStrike" dirty="0">
                          <a:effectLst/>
                        </a:rPr>
                        <a:t>End to End Support for above services</a:t>
                      </a:r>
                      <a:endParaRPr lang="en-US" sz="13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16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1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15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3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1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10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</a:tr>
              <a:tr h="3421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50" u="none" strike="noStrike" dirty="0">
                          <a:effectLst/>
                        </a:rPr>
                        <a:t>Provide final SAS programs along with documentation.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20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3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3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17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</a:tr>
              <a:tr h="3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50" u="none" strike="noStrike" dirty="0">
                          <a:effectLst/>
                        </a:rPr>
                        <a:t>Working with other Providers (e.g..: incorporating data from niche PK providers if needed)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20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3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3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17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5F0C8"/>
                    </a:solidFill>
                  </a:tcPr>
                </a:tc>
              </a:tr>
            </a:tbl>
          </a:graphicData>
        </a:graphic>
      </p:graphicFrame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538347" y="138293"/>
            <a:ext cx="11348852" cy="489878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r" defTabSz="855957">
              <a:lnSpc>
                <a:spcPts val="3100"/>
              </a:lnSpc>
            </a:pPr>
            <a:r>
              <a:rPr lang="en-US" sz="2800" b="0" dirty="0">
                <a:solidFill>
                  <a:prstClr val="white"/>
                </a:solidFill>
                <a:latin typeface="+mj-lt"/>
                <a:cs typeface="Arial" pitchFamily="34" charset="0"/>
              </a:rPr>
              <a:t>TCS Phase I Experience: Activities by Study Type</a:t>
            </a:r>
          </a:p>
        </p:txBody>
      </p:sp>
      <p:sp>
        <p:nvSpPr>
          <p:cNvPr id="6" name="TextBox 46"/>
          <p:cNvSpPr txBox="1">
            <a:spLocks noChangeArrowheads="1"/>
          </p:cNvSpPr>
          <p:nvPr/>
        </p:nvSpPr>
        <p:spPr bwMode="auto">
          <a:xfrm>
            <a:off x="6099629" y="6611779"/>
            <a:ext cx="2551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266C30F-A82B-4A1D-B6FD-6B16E6556D18}" type="slidenum">
              <a:rPr lang="en-US" altLang="en-US" sz="1000" smtClean="0">
                <a:solidFill>
                  <a:srgbClr val="505050"/>
                </a:solidFill>
                <a:latin typeface="Myriad Pro"/>
              </a:rPr>
              <a:pPr eaLnBrk="1" hangingPunct="1"/>
              <a:t>15</a:t>
            </a:fld>
            <a:endParaRPr lang="en-US" altLang="en-US" sz="1000" dirty="0" smtClean="0">
              <a:solidFill>
                <a:srgbClr val="505050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22963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03200" y="809172"/>
            <a:ext cx="11785600" cy="5562600"/>
          </a:xfrm>
          <a:prstGeom prst="rect">
            <a:avLst/>
          </a:prstGeom>
          <a:solidFill>
            <a:srgbClr val="FBEEEB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 algn="r"/>
            <a:r>
              <a:rPr lang="en-US" sz="2800" dirty="0" smtClean="0"/>
              <a:t>PK Data </a:t>
            </a:r>
            <a:r>
              <a:rPr lang="en-US" sz="2800" dirty="0" err="1" smtClean="0"/>
              <a:t>WorkFlow</a:t>
            </a: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956639" y="990600"/>
            <a:ext cx="10288443" cy="5257800"/>
            <a:chOff x="1696853" y="990600"/>
            <a:chExt cx="10288443" cy="5257800"/>
          </a:xfrm>
        </p:grpSpPr>
        <p:sp>
          <p:nvSpPr>
            <p:cNvPr id="5" name="Rectangle 4"/>
            <p:cNvSpPr/>
            <p:nvPr/>
          </p:nvSpPr>
          <p:spPr>
            <a:xfrm>
              <a:off x="1696853" y="990600"/>
              <a:ext cx="1625600" cy="381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Metadata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792853" y="990600"/>
              <a:ext cx="1757547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Bioanalysis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653" y="990600"/>
              <a:ext cx="16256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Clinical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070919" y="1676400"/>
              <a:ext cx="1625600" cy="304800"/>
            </a:xfrm>
            <a:prstGeom prst="rect">
              <a:avLst/>
            </a:prstGeom>
            <a:solidFill>
              <a:srgbClr val="6DCFF6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Merged PC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070919" y="2209800"/>
              <a:ext cx="1625600" cy="304800"/>
            </a:xfrm>
            <a:prstGeom prst="rect">
              <a:avLst/>
            </a:prstGeom>
            <a:solidFill>
              <a:srgbClr val="FFDD3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Review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70919" y="2819400"/>
              <a:ext cx="1625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PC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70919" y="3370521"/>
              <a:ext cx="1625600" cy="304800"/>
            </a:xfrm>
            <a:prstGeom prst="rect">
              <a:avLst/>
            </a:prstGeom>
            <a:solidFill>
              <a:srgbClr val="FFDD3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NCA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70919" y="3886200"/>
              <a:ext cx="1625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PP/ ZP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80000" y="4481623"/>
              <a:ext cx="16256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ADPP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16800" y="3352804"/>
              <a:ext cx="1625600" cy="29062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Metadata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38065" y="3886204"/>
              <a:ext cx="1625600" cy="30480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ADSL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652000" y="4481623"/>
              <a:ext cx="16256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ADPC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16053" y="4419624"/>
              <a:ext cx="1625600" cy="25252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RELREC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509653" y="1371600"/>
              <a:ext cx="0" cy="3169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509653" y="4540988"/>
              <a:ext cx="406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10" idx="1"/>
            </p:cNvCxnSpPr>
            <p:nvPr/>
          </p:nvCxnSpPr>
          <p:spPr>
            <a:xfrm>
              <a:off x="2509670" y="2971800"/>
              <a:ext cx="25612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>
              <a:off x="2509670" y="4038600"/>
              <a:ext cx="25612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9656" y="1524000"/>
              <a:ext cx="6161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671627" y="1384005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862453" y="1371600"/>
              <a:ext cx="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5892800" y="1981200"/>
              <a:ext cx="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0" idx="0"/>
            </p:cNvCxnSpPr>
            <p:nvPr/>
          </p:nvCxnSpPr>
          <p:spPr>
            <a:xfrm>
              <a:off x="5883719" y="2514600"/>
              <a:ext cx="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862453" y="3124200"/>
              <a:ext cx="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5862453" y="3657600"/>
              <a:ext cx="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841188" y="4191000"/>
              <a:ext cx="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8215423" y="3657600"/>
              <a:ext cx="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3"/>
            </p:cNvCxnSpPr>
            <p:nvPr/>
          </p:nvCxnSpPr>
          <p:spPr>
            <a:xfrm flipV="1">
              <a:off x="6705600" y="4629593"/>
              <a:ext cx="2946400" cy="443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229600" y="4191000"/>
              <a:ext cx="0" cy="4527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7438065" y="5181600"/>
              <a:ext cx="1625600" cy="381000"/>
            </a:xfrm>
            <a:prstGeom prst="rect">
              <a:avLst/>
            </a:prstGeom>
            <a:solidFill>
              <a:srgbClr val="FFDD3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Statistics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/>
            <p:cNvCxnSpPr>
              <a:stCxn id="13" idx="2"/>
            </p:cNvCxnSpPr>
            <p:nvPr/>
          </p:nvCxnSpPr>
          <p:spPr>
            <a:xfrm>
              <a:off x="5892800" y="4786448"/>
              <a:ext cx="0" cy="1665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0464800" y="4786447"/>
              <a:ext cx="0" cy="1665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892800" y="4953024"/>
              <a:ext cx="45720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8229600" y="4629618"/>
              <a:ext cx="0" cy="55200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5283200" y="5943600"/>
              <a:ext cx="16256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PP TLFs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652000" y="5943600"/>
              <a:ext cx="16256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PC TLFs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Connector 39"/>
            <p:cNvCxnSpPr>
              <a:stCxn id="33" idx="2"/>
            </p:cNvCxnSpPr>
            <p:nvPr/>
          </p:nvCxnSpPr>
          <p:spPr>
            <a:xfrm>
              <a:off x="8250865" y="5562600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096000" y="5715000"/>
              <a:ext cx="436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38" idx="0"/>
            </p:cNvCxnSpPr>
            <p:nvPr/>
          </p:nvCxnSpPr>
          <p:spPr>
            <a:xfrm>
              <a:off x="6096000" y="5715000"/>
              <a:ext cx="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39" idx="0"/>
            </p:cNvCxnSpPr>
            <p:nvPr/>
          </p:nvCxnSpPr>
          <p:spPr>
            <a:xfrm>
              <a:off x="10464800" y="5715000"/>
              <a:ext cx="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9953296" y="1592319"/>
              <a:ext cx="2032000" cy="251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160000" y="2514600"/>
              <a:ext cx="1727200" cy="2667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SDTM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160000" y="1600204"/>
              <a:ext cx="1727200" cy="3428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Raw/ CDASH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0160000" y="2095500"/>
              <a:ext cx="1727200" cy="2667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Intermediate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160000" y="3272169"/>
              <a:ext cx="1727200" cy="266700"/>
            </a:xfrm>
            <a:prstGeom prst="rect">
              <a:avLst/>
            </a:prstGeom>
            <a:solidFill>
              <a:srgbClr val="FFDD3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Analysis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160000" y="2895600"/>
              <a:ext cx="1727200" cy="266700"/>
            </a:xfrm>
            <a:prstGeom prst="rect">
              <a:avLst/>
            </a:prstGeom>
            <a:solidFill>
              <a:srgbClr val="C69FD8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ADaM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160000" y="3673106"/>
              <a:ext cx="1727200" cy="2667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Reports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TextBox 46"/>
          <p:cNvSpPr txBox="1">
            <a:spLocks noChangeArrowheads="1"/>
          </p:cNvSpPr>
          <p:nvPr/>
        </p:nvSpPr>
        <p:spPr bwMode="auto">
          <a:xfrm>
            <a:off x="6099629" y="6611779"/>
            <a:ext cx="2551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266C30F-A82B-4A1D-B6FD-6B16E6556D18}" type="slidenum">
              <a:rPr lang="en-US" altLang="en-US" sz="1000" smtClean="0">
                <a:solidFill>
                  <a:srgbClr val="505050"/>
                </a:solidFill>
                <a:latin typeface="Myriad Pro"/>
              </a:rPr>
              <a:pPr eaLnBrk="1" hangingPunct="1"/>
              <a:t>16</a:t>
            </a:fld>
            <a:endParaRPr lang="en-US" altLang="en-US" sz="1000" dirty="0" smtClean="0">
              <a:solidFill>
                <a:srgbClr val="505050"/>
              </a:solidFill>
              <a:latin typeface="Myriad Pro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727386" y="4477192"/>
            <a:ext cx="1625600" cy="3048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ADZP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697851" y="5925943"/>
            <a:ext cx="16256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ZP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TLFs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2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dirty="0"/>
              <a:t>PK </a:t>
            </a:r>
            <a:r>
              <a:rPr lang="en-US" sz="2800" dirty="0" smtClean="0"/>
              <a:t>Merge/PK Data Reconciliation</a:t>
            </a:r>
            <a:r>
              <a:rPr lang="en-US" dirty="0"/>
              <a:t>	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08000" y="1106424"/>
            <a:ext cx="11277600" cy="5062363"/>
            <a:chOff x="381000" y="1295400"/>
            <a:chExt cx="4191000" cy="4815348"/>
          </a:xfrm>
        </p:grpSpPr>
        <p:sp>
          <p:nvSpPr>
            <p:cNvPr id="5" name="Rectangle 4"/>
            <p:cNvSpPr/>
            <p:nvPr/>
          </p:nvSpPr>
          <p:spPr>
            <a:xfrm>
              <a:off x="442355" y="1371600"/>
              <a:ext cx="4068291" cy="4701048"/>
            </a:xfrm>
            <a:prstGeom prst="rect">
              <a:avLst/>
            </a:prstGeom>
            <a:solidFill>
              <a:srgbClr val="EBDCD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marL="285750" indent="-285750">
                <a:spcBef>
                  <a:spcPts val="1000"/>
                </a:spcBef>
                <a:buClr>
                  <a:srgbClr val="4E84C4"/>
                </a:buClr>
                <a:buFont typeface="Wingdings" panose="05000000000000000000" pitchFamily="2" charset="2"/>
                <a:buChar char="§"/>
              </a:pPr>
              <a:r>
                <a:rPr lang="en-IN" dirty="0" smtClean="0">
                  <a:solidFill>
                    <a:sysClr val="windowText" lastClr="000000"/>
                  </a:solidFill>
                </a:rPr>
                <a:t>In </a:t>
              </a:r>
              <a:r>
                <a:rPr lang="en-IN" dirty="0">
                  <a:solidFill>
                    <a:sysClr val="windowText" lastClr="000000"/>
                  </a:solidFill>
                </a:rPr>
                <a:t>PK merge we need to collate information from several panels and prepare a dataset which contains everything </a:t>
              </a:r>
              <a:r>
                <a:rPr lang="en-IN" dirty="0" smtClean="0">
                  <a:solidFill>
                    <a:sysClr val="windowText" lastClr="000000"/>
                  </a:solidFill>
                </a:rPr>
                <a:t>together</a:t>
              </a:r>
              <a:endParaRPr lang="en-IN" dirty="0">
                <a:solidFill>
                  <a:sysClr val="windowText" lastClr="000000"/>
                </a:solidFill>
              </a:endParaRPr>
            </a:p>
            <a:p>
              <a:pPr marL="285750" indent="-285750">
                <a:spcBef>
                  <a:spcPts val="1000"/>
                </a:spcBef>
                <a:buClr>
                  <a:srgbClr val="4E84C4"/>
                </a:buClr>
                <a:buFont typeface="Wingdings" panose="05000000000000000000" pitchFamily="2" charset="2"/>
                <a:buChar char="§"/>
              </a:pPr>
              <a:r>
                <a:rPr lang="en-IN" dirty="0">
                  <a:solidFill>
                    <a:sysClr val="windowText" lastClr="000000"/>
                  </a:solidFill>
                </a:rPr>
                <a:t>This </a:t>
              </a:r>
              <a:r>
                <a:rPr lang="en-IN" dirty="0" smtClean="0">
                  <a:solidFill>
                    <a:sysClr val="windowText" lastClr="000000"/>
                  </a:solidFill>
                </a:rPr>
                <a:t>includes</a:t>
              </a:r>
              <a:endParaRPr lang="en-IN" dirty="0">
                <a:solidFill>
                  <a:sysClr val="windowText" lastClr="000000"/>
                </a:solidFill>
              </a:endParaRPr>
            </a:p>
            <a:p>
              <a:pPr marL="457200" indent="-228600">
                <a:spcBef>
                  <a:spcPts val="300"/>
                </a:spcBef>
                <a:buClr>
                  <a:srgbClr val="4E84C4"/>
                </a:buClr>
                <a:buFont typeface="Arial" panose="020B0604020202020204" pitchFamily="34" charset="0"/>
                <a:buChar char="–"/>
              </a:pPr>
              <a:r>
                <a:rPr lang="en-IN" dirty="0">
                  <a:solidFill>
                    <a:sysClr val="windowText" lastClr="000000"/>
                  </a:solidFill>
                </a:rPr>
                <a:t>Age, sex, </a:t>
              </a:r>
              <a:r>
                <a:rPr lang="en-IN" dirty="0" smtClean="0">
                  <a:solidFill>
                    <a:sysClr val="windowText" lastClr="000000"/>
                  </a:solidFill>
                </a:rPr>
                <a:t>race</a:t>
              </a:r>
              <a:endParaRPr lang="en-IN" dirty="0">
                <a:solidFill>
                  <a:sysClr val="windowText" lastClr="000000"/>
                </a:solidFill>
              </a:endParaRPr>
            </a:p>
            <a:p>
              <a:pPr marL="457200" indent="-228600">
                <a:spcBef>
                  <a:spcPts val="300"/>
                </a:spcBef>
                <a:buClr>
                  <a:srgbClr val="4E84C4"/>
                </a:buClr>
                <a:buFont typeface="Arial" panose="020B0604020202020204" pitchFamily="34" charset="0"/>
                <a:buChar char="–"/>
              </a:pPr>
              <a:r>
                <a:rPr lang="en-IN" dirty="0">
                  <a:solidFill>
                    <a:sysClr val="windowText" lastClr="000000"/>
                  </a:solidFill>
                </a:rPr>
                <a:t>Height, Weight </a:t>
              </a:r>
            </a:p>
            <a:p>
              <a:pPr marL="457200" indent="-228600">
                <a:spcBef>
                  <a:spcPts val="300"/>
                </a:spcBef>
                <a:buClr>
                  <a:srgbClr val="4E84C4"/>
                </a:buClr>
                <a:buFont typeface="Arial" panose="020B0604020202020204" pitchFamily="34" charset="0"/>
                <a:buChar char="–"/>
              </a:pPr>
              <a:r>
                <a:rPr lang="en-IN" dirty="0">
                  <a:solidFill>
                    <a:sysClr val="windowText" lastClr="000000"/>
                  </a:solidFill>
                </a:rPr>
                <a:t>Treatment </a:t>
              </a:r>
              <a:r>
                <a:rPr lang="en-IN" dirty="0" smtClean="0">
                  <a:solidFill>
                    <a:sysClr val="windowText" lastClr="000000"/>
                  </a:solidFill>
                </a:rPr>
                <a:t>information</a:t>
              </a:r>
              <a:endParaRPr lang="en-IN" dirty="0">
                <a:solidFill>
                  <a:sysClr val="windowText" lastClr="000000"/>
                </a:solidFill>
              </a:endParaRPr>
            </a:p>
            <a:p>
              <a:pPr marL="457200" indent="-228600">
                <a:spcBef>
                  <a:spcPts val="300"/>
                </a:spcBef>
                <a:buClr>
                  <a:srgbClr val="4E84C4"/>
                </a:buClr>
                <a:buFont typeface="Arial" panose="020B0604020202020204" pitchFamily="34" charset="0"/>
                <a:buChar char="–"/>
              </a:pPr>
              <a:r>
                <a:rPr lang="en-IN" dirty="0" smtClean="0">
                  <a:solidFill>
                    <a:sysClr val="windowText" lastClr="000000"/>
                  </a:solidFill>
                </a:rPr>
                <a:t>PK sample </a:t>
              </a:r>
              <a:r>
                <a:rPr lang="en-IN" dirty="0">
                  <a:solidFill>
                    <a:sysClr val="windowText" lastClr="000000"/>
                  </a:solidFill>
                </a:rPr>
                <a:t>time </a:t>
              </a:r>
            </a:p>
            <a:p>
              <a:pPr marL="457200" indent="-228600">
                <a:spcBef>
                  <a:spcPts val="300"/>
                </a:spcBef>
                <a:buClr>
                  <a:srgbClr val="4E84C4"/>
                </a:buClr>
                <a:buFont typeface="Arial" panose="020B0604020202020204" pitchFamily="34" charset="0"/>
                <a:buChar char="–"/>
              </a:pPr>
              <a:r>
                <a:rPr lang="en-IN" dirty="0" smtClean="0">
                  <a:solidFill>
                    <a:sysClr val="windowText" lastClr="000000"/>
                  </a:solidFill>
                </a:rPr>
                <a:t>Dosing  </a:t>
              </a:r>
              <a:r>
                <a:rPr lang="en-IN" dirty="0">
                  <a:solidFill>
                    <a:sysClr val="windowText" lastClr="000000"/>
                  </a:solidFill>
                </a:rPr>
                <a:t>time </a:t>
              </a:r>
            </a:p>
            <a:p>
              <a:pPr marL="457200" indent="-228600">
                <a:spcBef>
                  <a:spcPts val="300"/>
                </a:spcBef>
                <a:buClr>
                  <a:srgbClr val="4E84C4"/>
                </a:buClr>
                <a:buFont typeface="Arial" panose="020B0604020202020204" pitchFamily="34" charset="0"/>
                <a:buChar char="–"/>
              </a:pPr>
              <a:r>
                <a:rPr lang="en-IN" dirty="0">
                  <a:solidFill>
                    <a:sysClr val="windowText" lastClr="000000"/>
                  </a:solidFill>
                </a:rPr>
                <a:t>PK concentration </a:t>
              </a:r>
              <a:r>
                <a:rPr lang="en-IN" dirty="0" smtClean="0">
                  <a:solidFill>
                    <a:sysClr val="windowText" lastClr="000000"/>
                  </a:solidFill>
                </a:rPr>
                <a:t>data (from Bio-analytical </a:t>
              </a:r>
              <a:r>
                <a:rPr lang="en-IN" dirty="0">
                  <a:solidFill>
                    <a:sysClr val="windowText" lastClr="000000"/>
                  </a:solidFill>
                </a:rPr>
                <a:t>Lab)</a:t>
              </a:r>
            </a:p>
            <a:p>
              <a:pPr marL="285750" indent="-285750">
                <a:spcBef>
                  <a:spcPts val="1000"/>
                </a:spcBef>
                <a:buClr>
                  <a:srgbClr val="4E84C4"/>
                </a:buClr>
                <a:buFont typeface="Wingdings" panose="05000000000000000000" pitchFamily="2" charset="2"/>
                <a:buChar char="§"/>
              </a:pPr>
              <a:r>
                <a:rPr lang="en-IN" dirty="0" smtClean="0">
                  <a:solidFill>
                    <a:sysClr val="windowText" lastClr="000000"/>
                  </a:solidFill>
                </a:rPr>
                <a:t>Reconciliation </a:t>
              </a:r>
              <a:r>
                <a:rPr lang="en-IN" dirty="0">
                  <a:solidFill>
                    <a:sysClr val="windowText" lastClr="000000"/>
                  </a:solidFill>
                </a:rPr>
                <a:t>is done prior to database lock to ensure that clinical database </a:t>
              </a:r>
              <a:r>
                <a:rPr lang="en-IN" dirty="0" smtClean="0">
                  <a:solidFill>
                    <a:sysClr val="windowText" lastClr="000000"/>
                  </a:solidFill>
                </a:rPr>
                <a:t>and</a:t>
              </a:r>
              <a:br>
                <a:rPr lang="en-IN" dirty="0" smtClean="0">
                  <a:solidFill>
                    <a:sysClr val="windowText" lastClr="000000"/>
                  </a:solidFill>
                </a:rPr>
              </a:br>
              <a:r>
                <a:rPr lang="en-IN" dirty="0" smtClean="0">
                  <a:solidFill>
                    <a:sysClr val="windowText" lastClr="000000"/>
                  </a:solidFill>
                </a:rPr>
                <a:t>Bio-­analytical </a:t>
              </a:r>
              <a:r>
                <a:rPr lang="en-IN" dirty="0">
                  <a:solidFill>
                    <a:sysClr val="windowText" lastClr="000000"/>
                  </a:solidFill>
                </a:rPr>
                <a:t>databases have same subjects and same samples number</a:t>
              </a:r>
            </a:p>
            <a:p>
              <a:pPr marL="285750" indent="-285750">
                <a:spcBef>
                  <a:spcPts val="1000"/>
                </a:spcBef>
                <a:buClr>
                  <a:srgbClr val="4E84C4"/>
                </a:buClr>
                <a:buFont typeface="Wingdings" panose="05000000000000000000" pitchFamily="2" charset="2"/>
                <a:buChar char="§"/>
              </a:pPr>
              <a:r>
                <a:rPr lang="en-IN" dirty="0">
                  <a:solidFill>
                    <a:sysClr val="windowText" lastClr="000000"/>
                  </a:solidFill>
                </a:rPr>
                <a:t>One more purpose of reconciliation is to ensure that the samples are taken close enough to the schedule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81000" y="1295400"/>
              <a:ext cx="4191000" cy="762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32000">
                  <a:srgbClr val="FFDD3E">
                    <a:shade val="30000"/>
                    <a:satMod val="115000"/>
                  </a:srgbClr>
                </a:gs>
                <a:gs pos="100000">
                  <a:srgbClr val="FFDD3E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1000" y="6034548"/>
              <a:ext cx="4191000" cy="762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32000">
                  <a:srgbClr val="FFDD3E">
                    <a:shade val="30000"/>
                    <a:satMod val="115000"/>
                  </a:srgbClr>
                </a:gs>
                <a:gs pos="100000">
                  <a:srgbClr val="FFDD3E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561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IN" sz="2800" dirty="0" smtClean="0"/>
              <a:t>PK Summary Outputs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660400" y="941692"/>
            <a:ext cx="10871200" cy="1025288"/>
            <a:chOff x="800100" y="1676400"/>
            <a:chExt cx="7543800" cy="762000"/>
          </a:xfrm>
        </p:grpSpPr>
        <p:sp>
          <p:nvSpPr>
            <p:cNvPr id="5" name="Rounded Rectangle 4"/>
            <p:cNvSpPr/>
            <p:nvPr/>
          </p:nvSpPr>
          <p:spPr>
            <a:xfrm>
              <a:off x="800100" y="1676400"/>
              <a:ext cx="7543800" cy="762000"/>
            </a:xfrm>
            <a:prstGeom prst="roundRect">
              <a:avLst>
                <a:gd name="adj" fmla="val 18750"/>
              </a:avLst>
            </a:prstGeom>
            <a:solidFill>
              <a:srgbClr val="0063BE"/>
            </a:solidFill>
            <a:ln w="9525"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44164" y="1733550"/>
              <a:ext cx="7455671" cy="704850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b="1" dirty="0">
                  <a:solidFill>
                    <a:sysClr val="windowText" lastClr="000000"/>
                  </a:solidFill>
                </a:rPr>
                <a:t>We produce summary Tables (PK concentration/Parameters), Listing (PK </a:t>
              </a:r>
              <a:r>
                <a:rPr lang="en-IN" sz="1600" b="1" dirty="0" smtClean="0">
                  <a:solidFill>
                    <a:sysClr val="windowText" lastClr="000000"/>
                  </a:solidFill>
                </a:rPr>
                <a:t>concentration/</a:t>
              </a:r>
              <a:br>
                <a:rPr lang="en-IN" sz="1600" b="1" dirty="0" smtClean="0">
                  <a:solidFill>
                    <a:sysClr val="windowText" lastClr="000000"/>
                  </a:solidFill>
                </a:rPr>
              </a:br>
              <a:r>
                <a:rPr lang="en-IN" sz="1600" b="1" dirty="0" smtClean="0">
                  <a:solidFill>
                    <a:sysClr val="windowText" lastClr="000000"/>
                  </a:solidFill>
                </a:rPr>
                <a:t>Parameters</a:t>
              </a:r>
              <a:r>
                <a:rPr lang="en-IN" sz="1600" b="1" dirty="0">
                  <a:solidFill>
                    <a:sysClr val="windowText" lastClr="000000"/>
                  </a:solidFill>
                </a:rPr>
                <a:t>), Plots(AM ± SD; GM ± SD; Individual subject profile, etc.) and statistical analysis </a:t>
              </a:r>
              <a:r>
                <a:rPr lang="en-IN" sz="1600" b="1" dirty="0" smtClean="0">
                  <a:solidFill>
                    <a:sysClr val="windowText" lastClr="000000"/>
                  </a:solidFill>
                </a:rPr>
                <a:t>Table</a:t>
              </a:r>
              <a:endParaRPr lang="en-IN" sz="1600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1155700" y="2101755"/>
            <a:ext cx="9880600" cy="3834471"/>
          </a:xfrm>
          <a:prstGeom prst="rect">
            <a:avLst/>
          </a:prstGeom>
          <a:noFill/>
          <a:ln w="9525">
            <a:solidFill>
              <a:srgbClr val="B9A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400" b="1" dirty="0">
                <a:solidFill>
                  <a:sysClr val="windowText" lastClr="000000"/>
                </a:solidFill>
              </a:rPr>
              <a:t>Example of some output that we finally produce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734" y="2906973"/>
            <a:ext cx="9489017" cy="1242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734" y="4149213"/>
            <a:ext cx="952468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96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IN" sz="2800" dirty="0" smtClean="0"/>
              <a:t>Sample </a:t>
            </a:r>
            <a:r>
              <a:rPr lang="en-IN" sz="2800" dirty="0"/>
              <a:t>PK </a:t>
            </a:r>
            <a:r>
              <a:rPr lang="en-IN" sz="2800" dirty="0" smtClean="0"/>
              <a:t>outputs (Examples)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508000" y="918944"/>
            <a:ext cx="11277600" cy="1705436"/>
            <a:chOff x="381000" y="1295400"/>
            <a:chExt cx="4191000" cy="1705436"/>
          </a:xfrm>
        </p:grpSpPr>
        <p:sp>
          <p:nvSpPr>
            <p:cNvPr id="5" name="Rectangle 4"/>
            <p:cNvSpPr/>
            <p:nvPr/>
          </p:nvSpPr>
          <p:spPr>
            <a:xfrm>
              <a:off x="442355" y="1371600"/>
              <a:ext cx="4068291" cy="1553036"/>
            </a:xfrm>
            <a:prstGeom prst="rect">
              <a:avLst/>
            </a:prstGeom>
            <a:solidFill>
              <a:srgbClr val="FEF5CA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marL="171450">
                <a:spcBef>
                  <a:spcPts val="1000"/>
                </a:spcBef>
                <a:buClr>
                  <a:srgbClr val="4E84C4"/>
                </a:buClr>
              </a:pPr>
              <a:r>
                <a:rPr lang="en-IN" sz="1500" b="1" dirty="0">
                  <a:solidFill>
                    <a:sysClr val="windowText" lastClr="000000"/>
                  </a:solidFill>
                </a:rPr>
                <a:t>%</a:t>
              </a:r>
              <a:r>
                <a:rPr lang="en-IN" sz="1500" b="1" dirty="0" smtClean="0">
                  <a:solidFill>
                    <a:sysClr val="windowText" lastClr="000000"/>
                  </a:solidFill>
                </a:rPr>
                <a:t>tpksum (_</a:t>
              </a:r>
              <a:r>
                <a:rPr lang="en-IN" sz="1500" b="1" dirty="0">
                  <a:solidFill>
                    <a:sysClr val="windowText" lastClr="000000"/>
                  </a:solidFill>
                </a:rPr>
                <a:t>tab=ITPPK1,</a:t>
              </a:r>
            </a:p>
            <a:p>
              <a:pPr marL="457200">
                <a:spcBef>
                  <a:spcPts val="1000"/>
                </a:spcBef>
                <a:buClr>
                  <a:srgbClr val="4E84C4"/>
                </a:buClr>
              </a:pPr>
              <a:r>
                <a:rPr lang="en-IN" sz="1500" dirty="0" smtClean="0">
                  <a:solidFill>
                    <a:sysClr val="windowText" lastClr="000000"/>
                  </a:solidFill>
                </a:rPr>
                <a:t>_</a:t>
              </a:r>
              <a:r>
                <a:rPr lang="en-IN" sz="1500" dirty="0">
                  <a:solidFill>
                    <a:sysClr val="windowText" lastClr="000000"/>
                  </a:solidFill>
                </a:rPr>
                <a:t>class = DRGNUM1A,</a:t>
              </a:r>
            </a:p>
            <a:p>
              <a:pPr marL="457200">
                <a:spcBef>
                  <a:spcPts val="1000"/>
                </a:spcBef>
                <a:buClr>
                  <a:srgbClr val="4E84C4"/>
                </a:buClr>
              </a:pPr>
              <a:r>
                <a:rPr lang="en-IN" sz="1500" dirty="0" smtClean="0">
                  <a:solidFill>
                    <a:sysClr val="windowText" lastClr="000000"/>
                  </a:solidFill>
                </a:rPr>
                <a:t>_</a:t>
              </a:r>
              <a:r>
                <a:rPr lang="en-IN" sz="1500" dirty="0">
                  <a:solidFill>
                    <a:sysClr val="windowText" lastClr="000000"/>
                  </a:solidFill>
                </a:rPr>
                <a:t>center_rep_ = nocenter,</a:t>
              </a:r>
            </a:p>
            <a:p>
              <a:pPr marL="457200">
                <a:spcBef>
                  <a:spcPts val="1000"/>
                </a:spcBef>
                <a:buClr>
                  <a:srgbClr val="4E84C4"/>
                </a:buClr>
              </a:pPr>
              <a:r>
                <a:rPr lang="en-IN" sz="1500" dirty="0" smtClean="0">
                  <a:solidFill>
                    <a:sysClr val="windowText" lastClr="000000"/>
                  </a:solidFill>
                </a:rPr>
                <a:t>_</a:t>
              </a:r>
              <a:r>
                <a:rPr lang="en-IN" sz="1500" dirty="0">
                  <a:solidFill>
                    <a:sysClr val="windowText" lastClr="000000"/>
                  </a:solidFill>
                </a:rPr>
                <a:t>parmlist= cmax auclast aucinf);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81000" y="1295400"/>
              <a:ext cx="4191000" cy="762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32000">
                  <a:srgbClr val="FFDD3E">
                    <a:shade val="30000"/>
                    <a:satMod val="115000"/>
                  </a:srgbClr>
                </a:gs>
                <a:gs pos="100000">
                  <a:srgbClr val="FFDD3E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1000" y="2924636"/>
              <a:ext cx="4191000" cy="762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32000">
                  <a:srgbClr val="FFDD3E">
                    <a:shade val="30000"/>
                    <a:satMod val="115000"/>
                  </a:srgbClr>
                </a:gs>
                <a:gs pos="100000">
                  <a:srgbClr val="FFDD3E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1155700" y="2784143"/>
            <a:ext cx="9880600" cy="3570620"/>
          </a:xfrm>
          <a:prstGeom prst="rect">
            <a:avLst/>
          </a:prstGeom>
          <a:noFill/>
          <a:ln w="9525">
            <a:solidFill>
              <a:srgbClr val="B9A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IN" sz="1400" b="1" dirty="0">
              <a:solidFill>
                <a:sysClr val="windowText" lastClr="00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126" y="2835277"/>
            <a:ext cx="7997588" cy="3519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927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7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 algn="r"/>
            <a:r>
              <a:rPr lang="en-US" sz="2800" dirty="0" smtClean="0"/>
              <a:t>PK Data Workflow</a:t>
            </a:r>
            <a:endParaRPr lang="en-AU" sz="2800" dirty="0"/>
          </a:p>
        </p:txBody>
      </p:sp>
      <p:pic>
        <p:nvPicPr>
          <p:cNvPr id="3" name="Picture 12" descr="MCj0397048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519" y="3811549"/>
            <a:ext cx="992716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ower"/>
          <p:cNvSpPr>
            <a:spLocks noEditPoints="1" noChangeArrowheads="1"/>
          </p:cNvSpPr>
          <p:nvPr/>
        </p:nvSpPr>
        <p:spPr bwMode="auto">
          <a:xfrm>
            <a:off x="1902904" y="1876425"/>
            <a:ext cx="410633" cy="781050"/>
          </a:xfrm>
          <a:custGeom>
            <a:avLst/>
            <a:gdLst>
              <a:gd name="T0" fmla="*/ 0 w 21600"/>
              <a:gd name="T1" fmla="*/ 78973 h 21600"/>
              <a:gd name="T2" fmla="*/ 95016 w 21600"/>
              <a:gd name="T3" fmla="*/ 0 h 21600"/>
              <a:gd name="T4" fmla="*/ 153988 w 21600"/>
              <a:gd name="T5" fmla="*/ 0 h 21600"/>
              <a:gd name="T6" fmla="*/ 307975 w 21600"/>
              <a:gd name="T7" fmla="*/ 0 h 21600"/>
              <a:gd name="T8" fmla="*/ 307975 w 21600"/>
              <a:gd name="T9" fmla="*/ 421225 h 21600"/>
              <a:gd name="T10" fmla="*/ 307975 w 21600"/>
              <a:gd name="T11" fmla="*/ 702077 h 21600"/>
              <a:gd name="T12" fmla="*/ 216238 w 21600"/>
              <a:gd name="T13" fmla="*/ 781050 h 21600"/>
              <a:gd name="T14" fmla="*/ 150708 w 21600"/>
              <a:gd name="T15" fmla="*/ 781050 h 21600"/>
              <a:gd name="T16" fmla="*/ 0 w 21600"/>
              <a:gd name="T17" fmla="*/ 781050 h 21600"/>
              <a:gd name="T18" fmla="*/ 0 w 21600"/>
              <a:gd name="T19" fmla="*/ 416849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ocuments"/>
          <p:cNvSpPr>
            <a:spLocks noEditPoints="1" noChangeArrowheads="1"/>
          </p:cNvSpPr>
          <p:nvPr/>
        </p:nvSpPr>
        <p:spPr bwMode="auto">
          <a:xfrm>
            <a:off x="3822701" y="3794125"/>
            <a:ext cx="465667" cy="590550"/>
          </a:xfrm>
          <a:custGeom>
            <a:avLst/>
            <a:gdLst>
              <a:gd name="T0" fmla="*/ 0 w 21600"/>
              <a:gd name="T1" fmla="*/ 76553 h 21600"/>
              <a:gd name="T2" fmla="*/ 56074 w 21600"/>
              <a:gd name="T3" fmla="*/ 0 h 21600"/>
              <a:gd name="T4" fmla="*/ 350107 w 21600"/>
              <a:gd name="T5" fmla="*/ 514763 h 21600"/>
              <a:gd name="T6" fmla="*/ 322636 w 21600"/>
              <a:gd name="T7" fmla="*/ 552656 h 21600"/>
              <a:gd name="T8" fmla="*/ 295181 w 21600"/>
              <a:gd name="T9" fmla="*/ 591316 h 21600"/>
              <a:gd name="T10" fmla="*/ 322636 w 21600"/>
              <a:gd name="T11" fmla="*/ 39042 h 21600"/>
              <a:gd name="T12" fmla="*/ 295181 w 21600"/>
              <a:gd name="T13" fmla="*/ 76553 h 21600"/>
              <a:gd name="T14" fmla="*/ 26598 w 21600"/>
              <a:gd name="T15" fmla="*/ 39042 h 21600"/>
              <a:gd name="T16" fmla="*/ 349250 w 21600"/>
              <a:gd name="T17" fmla="*/ 0 h 21600"/>
              <a:gd name="T18" fmla="*/ 174625 w 21600"/>
              <a:gd name="T19" fmla="*/ 0 h 21600"/>
              <a:gd name="T20" fmla="*/ 0 w 21600"/>
              <a:gd name="T21" fmla="*/ 295275 h 21600"/>
              <a:gd name="T22" fmla="*/ 349250 w 21600"/>
              <a:gd name="T23" fmla="*/ 295275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1645 w 21600"/>
              <a:gd name="T37" fmla="*/ 4171 h 21600"/>
              <a:gd name="T38" fmla="*/ 16522 w 21600"/>
              <a:gd name="T39" fmla="*/ 17314 h 216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15" descr="MCj0156979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067" y="2192338"/>
            <a:ext cx="861484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6" descr="MCj0205594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787" y="1643067"/>
            <a:ext cx="6477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1097084" y="4617588"/>
            <a:ext cx="20489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alibri" panose="020F0502020204030204"/>
              </a:rPr>
              <a:t>Bioanalytical Lab</a:t>
            </a: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1066800" y="1262427"/>
            <a:ext cx="21505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alibri" panose="020F0502020204030204"/>
              </a:rPr>
              <a:t>Clinical DB Management System</a:t>
            </a:r>
          </a:p>
        </p:txBody>
      </p:sp>
      <p:sp>
        <p:nvSpPr>
          <p:cNvPr id="10" name="Documents"/>
          <p:cNvSpPr>
            <a:spLocks noEditPoints="1" noChangeArrowheads="1"/>
          </p:cNvSpPr>
          <p:nvPr/>
        </p:nvSpPr>
        <p:spPr bwMode="auto">
          <a:xfrm>
            <a:off x="3805767" y="2486025"/>
            <a:ext cx="431800" cy="577850"/>
          </a:xfrm>
          <a:custGeom>
            <a:avLst/>
            <a:gdLst>
              <a:gd name="T0" fmla="*/ 0 w 21600"/>
              <a:gd name="T1" fmla="*/ 74906 h 21600"/>
              <a:gd name="T2" fmla="*/ 51996 w 21600"/>
              <a:gd name="T3" fmla="*/ 0 h 21600"/>
              <a:gd name="T4" fmla="*/ 324645 w 21600"/>
              <a:gd name="T5" fmla="*/ 503693 h 21600"/>
              <a:gd name="T6" fmla="*/ 299171 w 21600"/>
              <a:gd name="T7" fmla="*/ 540771 h 21600"/>
              <a:gd name="T8" fmla="*/ 273713 w 21600"/>
              <a:gd name="T9" fmla="*/ 578599 h 21600"/>
              <a:gd name="T10" fmla="*/ 299171 w 21600"/>
              <a:gd name="T11" fmla="*/ 38202 h 21600"/>
              <a:gd name="T12" fmla="*/ 273713 w 21600"/>
              <a:gd name="T13" fmla="*/ 74906 h 21600"/>
              <a:gd name="T14" fmla="*/ 24664 w 21600"/>
              <a:gd name="T15" fmla="*/ 38202 h 21600"/>
              <a:gd name="T16" fmla="*/ 323850 w 21600"/>
              <a:gd name="T17" fmla="*/ 0 h 21600"/>
              <a:gd name="T18" fmla="*/ 161925 w 21600"/>
              <a:gd name="T19" fmla="*/ 0 h 21600"/>
              <a:gd name="T20" fmla="*/ 0 w 21600"/>
              <a:gd name="T21" fmla="*/ 288925 h 21600"/>
              <a:gd name="T22" fmla="*/ 323850 w 21600"/>
              <a:gd name="T23" fmla="*/ 288925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1645 w 21600"/>
              <a:gd name="T37" fmla="*/ 4171 h 21600"/>
              <a:gd name="T38" fmla="*/ 16522 w 21600"/>
              <a:gd name="T39" fmla="*/ 17314 h 216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Documents"/>
          <p:cNvSpPr>
            <a:spLocks noEditPoints="1" noChangeArrowheads="1"/>
          </p:cNvSpPr>
          <p:nvPr/>
        </p:nvSpPr>
        <p:spPr bwMode="auto">
          <a:xfrm>
            <a:off x="5786968" y="2816225"/>
            <a:ext cx="448733" cy="654050"/>
          </a:xfrm>
          <a:custGeom>
            <a:avLst/>
            <a:gdLst>
              <a:gd name="T0" fmla="*/ 0 w 21600"/>
              <a:gd name="T1" fmla="*/ 84784 h 21600"/>
              <a:gd name="T2" fmla="*/ 54035 w 21600"/>
              <a:gd name="T3" fmla="*/ 0 h 21600"/>
              <a:gd name="T4" fmla="*/ 337376 w 21600"/>
              <a:gd name="T5" fmla="*/ 570114 h 21600"/>
              <a:gd name="T6" fmla="*/ 310904 w 21600"/>
              <a:gd name="T7" fmla="*/ 612082 h 21600"/>
              <a:gd name="T8" fmla="*/ 284447 w 21600"/>
              <a:gd name="T9" fmla="*/ 654898 h 21600"/>
              <a:gd name="T10" fmla="*/ 310904 w 21600"/>
              <a:gd name="T11" fmla="*/ 43240 h 21600"/>
              <a:gd name="T12" fmla="*/ 284447 w 21600"/>
              <a:gd name="T13" fmla="*/ 84784 h 21600"/>
              <a:gd name="T14" fmla="*/ 25631 w 21600"/>
              <a:gd name="T15" fmla="*/ 43240 h 21600"/>
              <a:gd name="T16" fmla="*/ 336550 w 21600"/>
              <a:gd name="T17" fmla="*/ 0 h 21600"/>
              <a:gd name="T18" fmla="*/ 168275 w 21600"/>
              <a:gd name="T19" fmla="*/ 0 h 21600"/>
              <a:gd name="T20" fmla="*/ 0 w 21600"/>
              <a:gd name="T21" fmla="*/ 327025 h 21600"/>
              <a:gd name="T22" fmla="*/ 336550 w 21600"/>
              <a:gd name="T23" fmla="*/ 327025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1645 w 21600"/>
              <a:gd name="T37" fmla="*/ 4171 h 21600"/>
              <a:gd name="T38" fmla="*/ 16522 w 21600"/>
              <a:gd name="T39" fmla="*/ 17314 h 216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3256039" y="4464984"/>
            <a:ext cx="1676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alibri" panose="020F0502020204030204"/>
              </a:rPr>
              <a:t>Concentration Results</a:t>
            </a:r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3311678" y="2080991"/>
            <a:ext cx="14901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alibri" panose="020F0502020204030204"/>
              </a:rPr>
              <a:t>CRF </a:t>
            </a:r>
            <a:r>
              <a:rPr lang="en-US" altLang="en-US" sz="1400" dirty="0" smtClean="0">
                <a:solidFill>
                  <a:srgbClr val="000000"/>
                </a:solidFill>
                <a:latin typeface="Calibri" panose="020F0502020204030204"/>
              </a:rPr>
              <a:t>Time points</a:t>
            </a:r>
            <a:endParaRPr lang="en-US" altLang="en-US" sz="14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4" name="Text Box 27"/>
          <p:cNvSpPr txBox="1">
            <a:spLocks noChangeArrowheads="1"/>
          </p:cNvSpPr>
          <p:nvPr/>
        </p:nvSpPr>
        <p:spPr bwMode="auto">
          <a:xfrm>
            <a:off x="5390866" y="2297142"/>
            <a:ext cx="18662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alibri" panose="020F0502020204030204"/>
              </a:rPr>
              <a:t>Merged Concentration Data</a:t>
            </a:r>
          </a:p>
        </p:txBody>
      </p:sp>
      <p:sp>
        <p:nvSpPr>
          <p:cNvPr id="15" name="Documents"/>
          <p:cNvSpPr>
            <a:spLocks noEditPoints="1" noChangeArrowheads="1"/>
          </p:cNvSpPr>
          <p:nvPr/>
        </p:nvSpPr>
        <p:spPr bwMode="auto">
          <a:xfrm>
            <a:off x="10104968" y="2651125"/>
            <a:ext cx="448733" cy="565150"/>
          </a:xfrm>
          <a:custGeom>
            <a:avLst/>
            <a:gdLst>
              <a:gd name="T0" fmla="*/ 0 w 21600"/>
              <a:gd name="T1" fmla="*/ 73260 h 21600"/>
              <a:gd name="T2" fmla="*/ 54035 w 21600"/>
              <a:gd name="T3" fmla="*/ 0 h 21600"/>
              <a:gd name="T4" fmla="*/ 337376 w 21600"/>
              <a:gd name="T5" fmla="*/ 492622 h 21600"/>
              <a:gd name="T6" fmla="*/ 310904 w 21600"/>
              <a:gd name="T7" fmla="*/ 528886 h 21600"/>
              <a:gd name="T8" fmla="*/ 284447 w 21600"/>
              <a:gd name="T9" fmla="*/ 565883 h 21600"/>
              <a:gd name="T10" fmla="*/ 310904 w 21600"/>
              <a:gd name="T11" fmla="*/ 37363 h 21600"/>
              <a:gd name="T12" fmla="*/ 284447 w 21600"/>
              <a:gd name="T13" fmla="*/ 73260 h 21600"/>
              <a:gd name="T14" fmla="*/ 25631 w 21600"/>
              <a:gd name="T15" fmla="*/ 37363 h 21600"/>
              <a:gd name="T16" fmla="*/ 336550 w 21600"/>
              <a:gd name="T17" fmla="*/ 0 h 21600"/>
              <a:gd name="T18" fmla="*/ 168275 w 21600"/>
              <a:gd name="T19" fmla="*/ 0 h 21600"/>
              <a:gd name="T20" fmla="*/ 0 w 21600"/>
              <a:gd name="T21" fmla="*/ 282575 h 21600"/>
              <a:gd name="T22" fmla="*/ 336550 w 21600"/>
              <a:gd name="T23" fmla="*/ 282575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1645 w 21600"/>
              <a:gd name="T37" fmla="*/ 4171 h 21600"/>
              <a:gd name="T38" fmla="*/ 16522 w 21600"/>
              <a:gd name="T39" fmla="*/ 17314 h 216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 Box 29"/>
          <p:cNvSpPr txBox="1">
            <a:spLocks noChangeArrowheads="1"/>
          </p:cNvSpPr>
          <p:nvPr/>
        </p:nvSpPr>
        <p:spPr bwMode="auto">
          <a:xfrm>
            <a:off x="9533469" y="3309280"/>
            <a:ext cx="1710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alibri" panose="020F0502020204030204"/>
              </a:rPr>
              <a:t>Clinical Study Report</a:t>
            </a:r>
          </a:p>
        </p:txBody>
      </p: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9252856" y="1366158"/>
            <a:ext cx="20997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alibri" panose="020F0502020204030204"/>
              </a:rPr>
              <a:t>Statistical Analysis</a:t>
            </a:r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8418282" y="1895930"/>
            <a:ext cx="1574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alibri" panose="020F0502020204030204"/>
              </a:rPr>
              <a:t>Biostatistics</a:t>
            </a:r>
          </a:p>
        </p:txBody>
      </p:sp>
      <p:pic>
        <p:nvPicPr>
          <p:cNvPr id="19" name="Picture 32" descr="MCj0293710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053" y="4732338"/>
            <a:ext cx="1030817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6028264" y="5441042"/>
            <a:ext cx="22182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alibri" panose="020F0502020204030204"/>
              </a:rPr>
              <a:t>Pharmacokineticist</a:t>
            </a:r>
          </a:p>
        </p:txBody>
      </p:sp>
      <p:sp>
        <p:nvSpPr>
          <p:cNvPr id="21" name="Documents"/>
          <p:cNvSpPr>
            <a:spLocks noEditPoints="1" noChangeArrowheads="1"/>
          </p:cNvSpPr>
          <p:nvPr/>
        </p:nvSpPr>
        <p:spPr bwMode="auto">
          <a:xfrm>
            <a:off x="8089900" y="3552825"/>
            <a:ext cx="448733" cy="654050"/>
          </a:xfrm>
          <a:custGeom>
            <a:avLst/>
            <a:gdLst>
              <a:gd name="T0" fmla="*/ 0 w 21600"/>
              <a:gd name="T1" fmla="*/ 84784 h 21600"/>
              <a:gd name="T2" fmla="*/ 54035 w 21600"/>
              <a:gd name="T3" fmla="*/ 0 h 21600"/>
              <a:gd name="T4" fmla="*/ 337376 w 21600"/>
              <a:gd name="T5" fmla="*/ 570114 h 21600"/>
              <a:gd name="T6" fmla="*/ 310904 w 21600"/>
              <a:gd name="T7" fmla="*/ 612082 h 21600"/>
              <a:gd name="T8" fmla="*/ 284447 w 21600"/>
              <a:gd name="T9" fmla="*/ 654898 h 21600"/>
              <a:gd name="T10" fmla="*/ 310904 w 21600"/>
              <a:gd name="T11" fmla="*/ 43240 h 21600"/>
              <a:gd name="T12" fmla="*/ 284447 w 21600"/>
              <a:gd name="T13" fmla="*/ 84784 h 21600"/>
              <a:gd name="T14" fmla="*/ 25631 w 21600"/>
              <a:gd name="T15" fmla="*/ 43240 h 21600"/>
              <a:gd name="T16" fmla="*/ 336550 w 21600"/>
              <a:gd name="T17" fmla="*/ 0 h 21600"/>
              <a:gd name="T18" fmla="*/ 168275 w 21600"/>
              <a:gd name="T19" fmla="*/ 0 h 21600"/>
              <a:gd name="T20" fmla="*/ 0 w 21600"/>
              <a:gd name="T21" fmla="*/ 327025 h 21600"/>
              <a:gd name="T22" fmla="*/ 336550 w 21600"/>
              <a:gd name="T23" fmla="*/ 327025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1645 w 21600"/>
              <a:gd name="T37" fmla="*/ 4171 h 21600"/>
              <a:gd name="T38" fmla="*/ 16522 w 21600"/>
              <a:gd name="T39" fmla="*/ 17314 h 216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Text Box 35"/>
          <p:cNvSpPr txBox="1">
            <a:spLocks noChangeArrowheads="1"/>
          </p:cNvSpPr>
          <p:nvPr/>
        </p:nvSpPr>
        <p:spPr bwMode="auto">
          <a:xfrm>
            <a:off x="7416800" y="3249386"/>
            <a:ext cx="16933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alibri" panose="020F0502020204030204"/>
              </a:rPr>
              <a:t>PK Parameters</a:t>
            </a:r>
          </a:p>
        </p:txBody>
      </p:sp>
      <p:cxnSp>
        <p:nvCxnSpPr>
          <p:cNvPr id="23" name="AutoShape 36"/>
          <p:cNvCxnSpPr>
            <a:cxnSpLocks noChangeShapeType="1"/>
            <a:stCxn id="4" idx="4"/>
            <a:endCxn id="10" idx="10"/>
          </p:cNvCxnSpPr>
          <p:nvPr/>
        </p:nvCxnSpPr>
        <p:spPr bwMode="auto">
          <a:xfrm>
            <a:off x="2313537" y="2297142"/>
            <a:ext cx="1492249" cy="477837"/>
          </a:xfrm>
          <a:prstGeom prst="curvedConnector3">
            <a:avLst>
              <a:gd name="adj1" fmla="val 499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37"/>
          <p:cNvCxnSpPr>
            <a:cxnSpLocks noChangeShapeType="1"/>
            <a:stCxn id="3" idx="3"/>
          </p:cNvCxnSpPr>
          <p:nvPr/>
        </p:nvCxnSpPr>
        <p:spPr bwMode="auto">
          <a:xfrm flipV="1">
            <a:off x="2544235" y="4140238"/>
            <a:ext cx="1278466" cy="42786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38"/>
          <p:cNvCxnSpPr>
            <a:cxnSpLocks noChangeShapeType="1"/>
            <a:stCxn id="5" idx="11"/>
            <a:endCxn id="11" idx="10"/>
          </p:cNvCxnSpPr>
          <p:nvPr/>
        </p:nvCxnSpPr>
        <p:spPr bwMode="auto">
          <a:xfrm flipV="1">
            <a:off x="4288367" y="3143250"/>
            <a:ext cx="1498600" cy="9461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39"/>
          <p:cNvCxnSpPr>
            <a:cxnSpLocks noChangeShapeType="1"/>
            <a:stCxn id="10" idx="11"/>
            <a:endCxn id="11" idx="10"/>
          </p:cNvCxnSpPr>
          <p:nvPr/>
        </p:nvCxnSpPr>
        <p:spPr bwMode="auto">
          <a:xfrm>
            <a:off x="4237567" y="2774950"/>
            <a:ext cx="1549400" cy="368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40"/>
          <p:cNvCxnSpPr>
            <a:cxnSpLocks noChangeShapeType="1"/>
            <a:stCxn id="11" idx="11"/>
            <a:endCxn id="19" idx="0"/>
          </p:cNvCxnSpPr>
          <p:nvPr/>
        </p:nvCxnSpPr>
        <p:spPr bwMode="auto">
          <a:xfrm>
            <a:off x="6235700" y="3143250"/>
            <a:ext cx="558800" cy="158908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41"/>
          <p:cNvCxnSpPr>
            <a:cxnSpLocks noChangeShapeType="1"/>
            <a:stCxn id="19" idx="3"/>
            <a:endCxn id="21" idx="10"/>
          </p:cNvCxnSpPr>
          <p:nvPr/>
        </p:nvCxnSpPr>
        <p:spPr bwMode="auto">
          <a:xfrm flipV="1">
            <a:off x="7308855" y="3879850"/>
            <a:ext cx="781049" cy="1195388"/>
          </a:xfrm>
          <a:prstGeom prst="curvedConnector3">
            <a:avLst>
              <a:gd name="adj1" fmla="val 4986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42"/>
          <p:cNvCxnSpPr>
            <a:cxnSpLocks noChangeShapeType="1"/>
            <a:stCxn id="11" idx="11"/>
            <a:endCxn id="6" idx="1"/>
          </p:cNvCxnSpPr>
          <p:nvPr/>
        </p:nvCxnSpPr>
        <p:spPr bwMode="auto">
          <a:xfrm flipV="1">
            <a:off x="6235719" y="2503488"/>
            <a:ext cx="2256367" cy="6397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43"/>
          <p:cNvCxnSpPr>
            <a:cxnSpLocks noChangeShapeType="1"/>
            <a:stCxn id="21" idx="11"/>
            <a:endCxn id="6" idx="2"/>
          </p:cNvCxnSpPr>
          <p:nvPr/>
        </p:nvCxnSpPr>
        <p:spPr bwMode="auto">
          <a:xfrm flipV="1">
            <a:off x="8538653" y="2813050"/>
            <a:ext cx="385233" cy="10668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44"/>
          <p:cNvCxnSpPr>
            <a:cxnSpLocks noChangeShapeType="1"/>
            <a:stCxn id="6" idx="3"/>
            <a:endCxn id="7" idx="1"/>
          </p:cNvCxnSpPr>
          <p:nvPr/>
        </p:nvCxnSpPr>
        <p:spPr bwMode="auto">
          <a:xfrm flipV="1">
            <a:off x="9353570" y="1936750"/>
            <a:ext cx="639233" cy="566738"/>
          </a:xfrm>
          <a:prstGeom prst="curvedConnector3">
            <a:avLst>
              <a:gd name="adj1" fmla="val 4966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45"/>
          <p:cNvCxnSpPr>
            <a:cxnSpLocks noChangeShapeType="1"/>
            <a:stCxn id="6" idx="3"/>
            <a:endCxn id="15" idx="10"/>
          </p:cNvCxnSpPr>
          <p:nvPr/>
        </p:nvCxnSpPr>
        <p:spPr bwMode="auto">
          <a:xfrm>
            <a:off x="9353551" y="2503488"/>
            <a:ext cx="751416" cy="430212"/>
          </a:xfrm>
          <a:prstGeom prst="curvedConnector3">
            <a:avLst>
              <a:gd name="adj1" fmla="val 4986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 Box 46"/>
          <p:cNvSpPr txBox="1">
            <a:spLocks noChangeArrowheads="1"/>
          </p:cNvSpPr>
          <p:nvPr/>
        </p:nvSpPr>
        <p:spPr bwMode="auto">
          <a:xfrm>
            <a:off x="7620000" y="4584700"/>
            <a:ext cx="14393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alibri" panose="020F0502020204030204"/>
              </a:rPr>
              <a:t>WinNonLin</a:t>
            </a:r>
          </a:p>
        </p:txBody>
      </p:sp>
      <p:sp>
        <p:nvSpPr>
          <p:cNvPr id="34" name="Text Box 47"/>
          <p:cNvSpPr txBox="1">
            <a:spLocks noChangeArrowheads="1"/>
          </p:cNvSpPr>
          <p:nvPr/>
        </p:nvSpPr>
        <p:spPr bwMode="auto">
          <a:xfrm>
            <a:off x="1172844" y="5235252"/>
            <a:ext cx="3187555" cy="1163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/>
              </a:rPr>
              <a:t>Issues: 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/>
              </a:rPr>
              <a:t> Three different data sources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/>
              </a:rPr>
              <a:t> Three different departments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/>
              </a:rPr>
              <a:t> Three different systems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/>
              </a:rPr>
              <a:t> No data standards</a:t>
            </a:r>
          </a:p>
        </p:txBody>
      </p:sp>
      <p:sp>
        <p:nvSpPr>
          <p:cNvPr id="35" name="Rectangle 48"/>
          <p:cNvSpPr>
            <a:spLocks noChangeArrowheads="1"/>
          </p:cNvSpPr>
          <p:nvPr/>
        </p:nvSpPr>
        <p:spPr bwMode="auto">
          <a:xfrm>
            <a:off x="1020234" y="5211691"/>
            <a:ext cx="3217333" cy="1201766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6" name="TextBox 46"/>
          <p:cNvSpPr txBox="1">
            <a:spLocks noChangeArrowheads="1"/>
          </p:cNvSpPr>
          <p:nvPr/>
        </p:nvSpPr>
        <p:spPr bwMode="auto">
          <a:xfrm>
            <a:off x="6099629" y="6611779"/>
            <a:ext cx="2551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266C30F-A82B-4A1D-B6FD-6B16E6556D18}" type="slidenum">
              <a:rPr lang="en-US" altLang="en-US" sz="1000" smtClean="0">
                <a:solidFill>
                  <a:srgbClr val="505050"/>
                </a:solidFill>
                <a:latin typeface="Myriad Pro"/>
              </a:rPr>
              <a:pPr eaLnBrk="1" hangingPunct="1"/>
              <a:t>2</a:t>
            </a:fld>
            <a:endParaRPr lang="en-US" altLang="en-US" sz="1000" dirty="0" smtClean="0">
              <a:solidFill>
                <a:srgbClr val="505050"/>
              </a:solidFill>
              <a:latin typeface="Myriad Pro"/>
            </a:endParaRPr>
          </a:p>
        </p:txBody>
      </p:sp>
      <p:cxnSp>
        <p:nvCxnSpPr>
          <p:cNvPr id="37" name="AutoShape 40"/>
          <p:cNvCxnSpPr>
            <a:cxnSpLocks noChangeShapeType="1"/>
          </p:cNvCxnSpPr>
          <p:nvPr/>
        </p:nvCxnSpPr>
        <p:spPr bwMode="auto">
          <a:xfrm>
            <a:off x="8565170" y="3882016"/>
            <a:ext cx="1427617" cy="36712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Documents"/>
          <p:cNvSpPr>
            <a:spLocks noEditPoints="1" noChangeArrowheads="1"/>
          </p:cNvSpPr>
          <p:nvPr/>
        </p:nvSpPr>
        <p:spPr bwMode="auto">
          <a:xfrm>
            <a:off x="10009384" y="3966568"/>
            <a:ext cx="448733" cy="565150"/>
          </a:xfrm>
          <a:custGeom>
            <a:avLst/>
            <a:gdLst>
              <a:gd name="T0" fmla="*/ 0 w 21600"/>
              <a:gd name="T1" fmla="*/ 73260 h 21600"/>
              <a:gd name="T2" fmla="*/ 54035 w 21600"/>
              <a:gd name="T3" fmla="*/ 0 h 21600"/>
              <a:gd name="T4" fmla="*/ 337376 w 21600"/>
              <a:gd name="T5" fmla="*/ 492622 h 21600"/>
              <a:gd name="T6" fmla="*/ 310904 w 21600"/>
              <a:gd name="T7" fmla="*/ 528886 h 21600"/>
              <a:gd name="T8" fmla="*/ 284447 w 21600"/>
              <a:gd name="T9" fmla="*/ 565883 h 21600"/>
              <a:gd name="T10" fmla="*/ 310904 w 21600"/>
              <a:gd name="T11" fmla="*/ 37363 h 21600"/>
              <a:gd name="T12" fmla="*/ 284447 w 21600"/>
              <a:gd name="T13" fmla="*/ 73260 h 21600"/>
              <a:gd name="T14" fmla="*/ 25631 w 21600"/>
              <a:gd name="T15" fmla="*/ 37363 h 21600"/>
              <a:gd name="T16" fmla="*/ 336550 w 21600"/>
              <a:gd name="T17" fmla="*/ 0 h 21600"/>
              <a:gd name="T18" fmla="*/ 168275 w 21600"/>
              <a:gd name="T19" fmla="*/ 0 h 21600"/>
              <a:gd name="T20" fmla="*/ 0 w 21600"/>
              <a:gd name="T21" fmla="*/ 282575 h 21600"/>
              <a:gd name="T22" fmla="*/ 336550 w 21600"/>
              <a:gd name="T23" fmla="*/ 282575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1645 w 21600"/>
              <a:gd name="T37" fmla="*/ 4171 h 21600"/>
              <a:gd name="T38" fmla="*/ 16522 w 21600"/>
              <a:gd name="T39" fmla="*/ 17314 h 216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Text Box 29"/>
          <p:cNvSpPr txBox="1">
            <a:spLocks noChangeArrowheads="1"/>
          </p:cNvSpPr>
          <p:nvPr/>
        </p:nvSpPr>
        <p:spPr bwMode="auto">
          <a:xfrm>
            <a:off x="9461503" y="4631676"/>
            <a:ext cx="1710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Calibri" panose="020F0502020204030204"/>
              </a:rPr>
              <a:t>Standalone PK </a:t>
            </a:r>
            <a:r>
              <a:rPr lang="en-US" altLang="en-US" sz="1400" dirty="0">
                <a:solidFill>
                  <a:srgbClr val="000000"/>
                </a:solidFill>
                <a:latin typeface="Calibri" panose="020F0502020204030204"/>
              </a:rPr>
              <a:t>Report</a:t>
            </a:r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5172501" y="2192338"/>
            <a:ext cx="1" cy="3758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172502" y="2192338"/>
            <a:ext cx="224429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416800" y="2192338"/>
            <a:ext cx="0" cy="10239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416800" y="3216275"/>
            <a:ext cx="204470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9461503" y="3249386"/>
            <a:ext cx="0" cy="5447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9461503" y="3832500"/>
            <a:ext cx="151129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0972800" y="3832500"/>
            <a:ext cx="0" cy="21179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172502" y="5950424"/>
            <a:ext cx="580029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565170" y="5211691"/>
            <a:ext cx="144421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PK Office Activities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853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800" dirty="0"/>
              <a:t>Example </a:t>
            </a:r>
            <a:r>
              <a:rPr lang="en-US" sz="2800" dirty="0" smtClean="0"/>
              <a:t>(Contd</a:t>
            </a:r>
            <a:r>
              <a:rPr lang="en-US" sz="2800" dirty="0" smtClean="0"/>
              <a:t>.)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508000" y="996287"/>
            <a:ext cx="11277600" cy="5252113"/>
            <a:chOff x="381000" y="1295400"/>
            <a:chExt cx="4191000" cy="5029200"/>
          </a:xfrm>
        </p:grpSpPr>
        <p:sp>
          <p:nvSpPr>
            <p:cNvPr id="5" name="Rectangle 4"/>
            <p:cNvSpPr/>
            <p:nvPr/>
          </p:nvSpPr>
          <p:spPr>
            <a:xfrm>
              <a:off x="442355" y="1371600"/>
              <a:ext cx="4068291" cy="4876800"/>
            </a:xfrm>
            <a:prstGeom prst="rect">
              <a:avLst/>
            </a:prstGeom>
            <a:solidFill>
              <a:srgbClr val="FEF5CA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marL="171450">
                <a:spcBef>
                  <a:spcPts val="300"/>
                </a:spcBef>
                <a:buClr>
                  <a:srgbClr val="4E84C4"/>
                </a:buClr>
              </a:pPr>
              <a:r>
                <a:rPr lang="en-IN" sz="1500" b="1" dirty="0">
                  <a:solidFill>
                    <a:sysClr val="windowText" lastClr="000000"/>
                  </a:solidFill>
                </a:rPr>
                <a:t>%pk_list(_tab=PLLPC1,</a:t>
              </a:r>
            </a:p>
            <a:p>
              <a:pPr marL="457200">
                <a:spcBef>
                  <a:spcPts val="300"/>
                </a:spcBef>
                <a:buClr>
                  <a:srgbClr val="4E84C4"/>
                </a:buClr>
              </a:pPr>
              <a:r>
                <a:rPr lang="en-IN" sz="1500" dirty="0">
                  <a:solidFill>
                    <a:sysClr val="windowText" lastClr="000000"/>
                  </a:solidFill>
                </a:rPr>
                <a:t> _indsn = data_cp.a_pkconc,</a:t>
              </a:r>
            </a:p>
            <a:p>
              <a:pPr marL="457200">
                <a:spcBef>
                  <a:spcPts val="300"/>
                </a:spcBef>
                <a:buClr>
                  <a:srgbClr val="4E84C4"/>
                </a:buClr>
              </a:pPr>
              <a:r>
                <a:rPr lang="en-IN" sz="1500" dirty="0">
                  <a:solidFill>
                    <a:sysClr val="windowText" lastClr="000000"/>
                  </a:solidFill>
                </a:rPr>
                <a:t> _byordfmt = _null_ _null_ _null_,</a:t>
              </a:r>
            </a:p>
            <a:p>
              <a:pPr marL="457200">
                <a:spcBef>
                  <a:spcPts val="300"/>
                </a:spcBef>
                <a:buClr>
                  <a:srgbClr val="4E84C4"/>
                </a:buClr>
              </a:pPr>
              <a:r>
                <a:rPr lang="en-IN" sz="1500" dirty="0">
                  <a:solidFill>
                    <a:sysClr val="windowText" lastClr="000000"/>
                  </a:solidFill>
                </a:rPr>
                <a:t> _classofmt = $trti. _null_ _null_ _null_ _null_ _null_,</a:t>
              </a:r>
            </a:p>
            <a:p>
              <a:pPr marL="457200">
                <a:spcBef>
                  <a:spcPts val="300"/>
                </a:spcBef>
                <a:buClr>
                  <a:srgbClr val="4E84C4"/>
                </a:buClr>
              </a:pPr>
              <a:r>
                <a:rPr lang="en-IN" sz="1500" dirty="0">
                  <a:solidFill>
                    <a:sysClr val="windowText" lastClr="000000"/>
                  </a:solidFill>
                </a:rPr>
                <a:t>	_classfmt = $trtf. _null_ _null_ _null_ 6.2 6.2,</a:t>
              </a:r>
            </a:p>
            <a:p>
              <a:pPr marL="457200">
                <a:spcBef>
                  <a:spcPts val="300"/>
                </a:spcBef>
                <a:buClr>
                  <a:srgbClr val="4E84C4"/>
                </a:buClr>
              </a:pPr>
              <a:r>
                <a:rPr lang="en-IN" sz="1500" dirty="0">
                  <a:solidFill>
                    <a:sysClr val="windowText" lastClr="000000"/>
                  </a:solidFill>
                </a:rPr>
                <a:t> _class = DRGNUM1A SID1A SEX1C TGP1A STM2N ELP_TIM0,</a:t>
              </a:r>
            </a:p>
            <a:p>
              <a:pPr marL="457200">
                <a:spcBef>
                  <a:spcPts val="300"/>
                </a:spcBef>
                <a:buClr>
                  <a:srgbClr val="4E84C4"/>
                </a:buClr>
              </a:pPr>
              <a:r>
                <a:rPr lang="en-IN" sz="1500" dirty="0">
                  <a:solidFill>
                    <a:sysClr val="windowText" lastClr="000000"/>
                  </a:solidFill>
                </a:rPr>
                <a:t>	_classw = 10 12 6 8 9 8,</a:t>
              </a:r>
            </a:p>
            <a:p>
              <a:pPr marL="457200">
                <a:spcBef>
                  <a:spcPts val="300"/>
                </a:spcBef>
                <a:buClr>
                  <a:srgbClr val="4E84C4"/>
                </a:buClr>
              </a:pPr>
              <a:r>
                <a:rPr lang="en-IN" sz="1500" dirty="0">
                  <a:solidFill>
                    <a:sysClr val="windowText" lastClr="000000"/>
                  </a:solidFill>
                </a:rPr>
                <a:t> _anlvars = phkrsl1n);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81000" y="1295400"/>
              <a:ext cx="4191000" cy="762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32000">
                  <a:srgbClr val="FFDD3E">
                    <a:shade val="30000"/>
                    <a:satMod val="115000"/>
                  </a:srgbClr>
                </a:gs>
                <a:gs pos="100000">
                  <a:srgbClr val="FFDD3E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1000" y="6248400"/>
              <a:ext cx="4191000" cy="762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32000">
                  <a:srgbClr val="FFDD3E">
                    <a:shade val="30000"/>
                    <a:satMod val="115000"/>
                  </a:srgbClr>
                </a:gs>
                <a:gs pos="100000">
                  <a:srgbClr val="FFDD3E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534" y="2825087"/>
            <a:ext cx="6855874" cy="3213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981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IN" sz="2800" dirty="0"/>
              <a:t>Example: Individual Plasma </a:t>
            </a:r>
            <a:r>
              <a:rPr lang="en-IN" sz="2800" dirty="0" smtClean="0"/>
              <a:t>Concentration </a:t>
            </a:r>
            <a:r>
              <a:rPr lang="en-IN" sz="2800" dirty="0"/>
              <a:t>and GM± SD </a:t>
            </a:r>
            <a:r>
              <a:rPr lang="en-IN" sz="2800" dirty="0" smtClean="0"/>
              <a:t>graph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660400" y="1274764"/>
            <a:ext cx="10871200" cy="5049837"/>
          </a:xfrm>
          <a:prstGeom prst="rect">
            <a:avLst/>
          </a:prstGeom>
          <a:noFill/>
          <a:ln w="9525">
            <a:solidFill>
              <a:srgbClr val="B9A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b="1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371600"/>
            <a:ext cx="10566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3581400"/>
            <a:ext cx="10566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594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368800" y="1524000"/>
            <a:ext cx="3149600" cy="2133600"/>
          </a:xfrm>
          <a:prstGeom prst="roundRect">
            <a:avLst/>
          </a:prstGeom>
          <a:solidFill>
            <a:srgbClr val="83389B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445821" y="1573162"/>
            <a:ext cx="2995561" cy="1966451"/>
          </a:xfrm>
          <a:prstGeom prst="roundRect">
            <a:avLst/>
          </a:prstGeom>
          <a:solidFill>
            <a:srgbClr val="DCC5E8"/>
          </a:solidFill>
          <a:ln w="9525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800" dirty="0"/>
              <a:t>Example of BA/BE Report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068952"/>
              </p:ext>
            </p:extLst>
          </p:nvPr>
        </p:nvGraphicFramePr>
        <p:xfrm>
          <a:off x="4775200" y="1905000"/>
          <a:ext cx="2133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Document" showAsIcon="1" r:id="rId3" imgW="914400" imgH="771480" progId="Word.Document.8">
                  <p:embed/>
                </p:oleObj>
              </mc:Choice>
              <mc:Fallback>
                <p:oleObj name="Document" showAsIcon="1" r:id="rId3" imgW="914400" imgH="77148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75200" y="1905000"/>
                        <a:ext cx="213360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202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dirty="0" smtClean="0"/>
              <a:t>PK/ PD Analysis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346" y="924964"/>
            <a:ext cx="11103193" cy="4525963"/>
          </a:xfrm>
        </p:spPr>
        <p:txBody>
          <a:bodyPr/>
          <a:lstStyle/>
          <a:p>
            <a:r>
              <a:rPr lang="en-US" sz="2200" dirty="0" smtClean="0">
                <a:latin typeface="+mn-lt"/>
              </a:rPr>
              <a:t>Design: Phase </a:t>
            </a:r>
            <a:r>
              <a:rPr lang="en-US" sz="2200" dirty="0">
                <a:latin typeface="+mn-lt"/>
              </a:rPr>
              <a:t>1, double-blind, relative bioavailability and tolerability crossover study in healthy male subjects</a:t>
            </a:r>
            <a:r>
              <a:rPr lang="en-US" sz="2200" dirty="0" smtClean="0">
                <a:latin typeface="+mn-lt"/>
              </a:rPr>
              <a:t>.</a:t>
            </a:r>
          </a:p>
          <a:p>
            <a:r>
              <a:rPr lang="en-US" sz="2200" dirty="0" smtClean="0">
                <a:latin typeface="+mn-lt"/>
              </a:rPr>
              <a:t>PK/PD Objective: </a:t>
            </a:r>
            <a:r>
              <a:rPr lang="en-US" sz="2200" dirty="0">
                <a:latin typeface="+mn-lt"/>
              </a:rPr>
              <a:t>To explore the relationship of </a:t>
            </a:r>
            <a:r>
              <a:rPr lang="en-US" sz="2200" dirty="0" smtClean="0">
                <a:latin typeface="+mn-lt"/>
              </a:rPr>
              <a:t>Test drug </a:t>
            </a:r>
            <a:r>
              <a:rPr lang="en-US" sz="2200" dirty="0">
                <a:latin typeface="+mn-lt"/>
              </a:rPr>
              <a:t>exposure and changes in blood </a:t>
            </a:r>
            <a:r>
              <a:rPr lang="en-US" sz="2200" dirty="0" smtClean="0">
                <a:latin typeface="+mn-lt"/>
              </a:rPr>
              <a:t>pressure</a:t>
            </a:r>
          </a:p>
          <a:p>
            <a:pPr marL="0" indent="0">
              <a:buNone/>
            </a:pPr>
            <a:endParaRPr lang="en-US" sz="2200" dirty="0" smtClean="0">
              <a:latin typeface="+mn-lt"/>
            </a:endParaRPr>
          </a:p>
          <a:p>
            <a:pPr marL="0" indent="0">
              <a:buNone/>
            </a:pPr>
            <a:r>
              <a:rPr lang="en-US" sz="2400" b="1" u="sng" dirty="0" smtClean="0"/>
              <a:t>Analysis:</a:t>
            </a:r>
          </a:p>
          <a:p>
            <a:r>
              <a:rPr lang="en-US" sz="2200" dirty="0" smtClean="0">
                <a:latin typeface="+mn-lt"/>
              </a:rPr>
              <a:t>Relationship </a:t>
            </a:r>
            <a:r>
              <a:rPr lang="en-US" sz="2200" dirty="0">
                <a:latin typeface="+mn-lt"/>
              </a:rPr>
              <a:t>between the changes from baseline in blood pressure versus Test drug exposure PK parameters  explored graphically. </a:t>
            </a:r>
          </a:p>
          <a:p>
            <a:r>
              <a:rPr lang="en-US" sz="2200" dirty="0">
                <a:latin typeface="+mn-lt"/>
              </a:rPr>
              <a:t>Changes in blood pressure and heart rate at </a:t>
            </a:r>
            <a:r>
              <a:rPr lang="en-US" sz="2200" dirty="0" err="1">
                <a:latin typeface="+mn-lt"/>
              </a:rPr>
              <a:t>T</a:t>
            </a:r>
            <a:r>
              <a:rPr lang="en-US" sz="2200" baseline="-25000" dirty="0" err="1">
                <a:latin typeface="+mn-lt"/>
              </a:rPr>
              <a:t>max</a:t>
            </a:r>
            <a:r>
              <a:rPr lang="en-US" sz="2200" baseline="-25000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versus </a:t>
            </a:r>
            <a:r>
              <a:rPr lang="en-US" sz="2200" dirty="0" err="1">
                <a:latin typeface="+mn-lt"/>
              </a:rPr>
              <a:t>C</a:t>
            </a:r>
            <a:r>
              <a:rPr lang="en-US" sz="2200" baseline="-25000" dirty="0" err="1">
                <a:latin typeface="+mn-lt"/>
              </a:rPr>
              <a:t>max</a:t>
            </a:r>
            <a:r>
              <a:rPr lang="en-US" sz="2200" baseline="-25000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and Test drug exposure parameters (AUC</a:t>
            </a:r>
            <a:r>
              <a:rPr lang="en-US" sz="2200" baseline="-25000" dirty="0">
                <a:latin typeface="+mn-lt"/>
              </a:rPr>
              <a:t>0-last</a:t>
            </a:r>
            <a:r>
              <a:rPr lang="en-US" sz="2200" dirty="0">
                <a:latin typeface="+mn-lt"/>
              </a:rPr>
              <a:t>) presented using scatter plots along with the Pearson correlation coefficient and p-value.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67001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789890"/>
            <a:ext cx="11328400" cy="731838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</a:rPr>
              <a:t>Plot </a:t>
            </a:r>
            <a:r>
              <a:rPr lang="en-US" sz="1800" b="1" dirty="0">
                <a:solidFill>
                  <a:schemeClr val="tx1"/>
                </a:solidFill>
              </a:rPr>
              <a:t>of Change from Baseline in </a:t>
            </a:r>
            <a:r>
              <a:rPr lang="en-US" sz="1800" b="1" dirty="0" smtClean="0">
                <a:solidFill>
                  <a:schemeClr val="tx1"/>
                </a:solidFill>
              </a:rPr>
              <a:t>Systolic </a:t>
            </a:r>
            <a:r>
              <a:rPr lang="en-US" sz="1800" b="1" dirty="0">
                <a:solidFill>
                  <a:schemeClr val="tx1"/>
                </a:solidFill>
              </a:rPr>
              <a:t>BP </a:t>
            </a:r>
            <a:r>
              <a:rPr lang="en-US" sz="1800" b="1" dirty="0" smtClean="0">
                <a:solidFill>
                  <a:schemeClr val="tx1"/>
                </a:solidFill>
              </a:rPr>
              <a:t>at </a:t>
            </a:r>
            <a:r>
              <a:rPr lang="en-US" sz="1800" b="1" dirty="0" err="1" smtClean="0">
                <a:solidFill>
                  <a:schemeClr val="tx1"/>
                </a:solidFill>
              </a:rPr>
              <a:t>T</a:t>
            </a:r>
            <a:r>
              <a:rPr lang="en-US" sz="1800" b="1" baseline="-25000" dirty="0" err="1" smtClean="0">
                <a:solidFill>
                  <a:schemeClr val="tx1"/>
                </a:solidFill>
              </a:rPr>
              <a:t>max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versus </a:t>
            </a:r>
            <a:r>
              <a:rPr lang="en-US" sz="1800" b="1" dirty="0" smtClean="0">
                <a:solidFill>
                  <a:schemeClr val="tx1"/>
                </a:solidFill>
              </a:rPr>
              <a:t>Test drug </a:t>
            </a:r>
            <a:r>
              <a:rPr lang="en-US" sz="1800" b="1" dirty="0"/>
              <a:t>Exposure (AUC</a:t>
            </a:r>
            <a:r>
              <a:rPr lang="en-US" sz="1800" b="1" baseline="-25000" dirty="0"/>
              <a:t>0-last</a:t>
            </a:r>
            <a:r>
              <a:rPr lang="en-US" sz="1800" b="1" dirty="0"/>
              <a:t>) (PD Population</a:t>
            </a:r>
            <a:r>
              <a:rPr lang="en-US" sz="1600" b="1" dirty="0"/>
              <a:t>)</a:t>
            </a:r>
            <a:endParaRPr lang="en-US" sz="16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1576321"/>
            <a:ext cx="114808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8347" y="60740"/>
            <a:ext cx="11348852" cy="6426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r"/>
            <a:r>
              <a:rPr lang="en-US" sz="2800" dirty="0" smtClean="0"/>
              <a:t>PK/ PD Analysis (Contd.)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951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5264"/>
            <a:ext cx="10972800" cy="808038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Plot of Change from Baseline in </a:t>
            </a:r>
            <a:r>
              <a:rPr lang="en-US" sz="1800" b="1" dirty="0" smtClean="0">
                <a:solidFill>
                  <a:schemeClr val="tx1"/>
                </a:solidFill>
              </a:rPr>
              <a:t>Systolic BP at </a:t>
            </a:r>
            <a:r>
              <a:rPr lang="en-US" sz="1800" b="1" dirty="0" err="1">
                <a:solidFill>
                  <a:schemeClr val="tx1"/>
                </a:solidFill>
              </a:rPr>
              <a:t>T</a:t>
            </a:r>
            <a:r>
              <a:rPr lang="en-US" sz="1800" b="1" baseline="-25000" dirty="0" err="1">
                <a:solidFill>
                  <a:schemeClr val="tx1"/>
                </a:solidFill>
              </a:rPr>
              <a:t>max</a:t>
            </a:r>
            <a:r>
              <a:rPr lang="en-US" sz="1800" b="1" dirty="0">
                <a:solidFill>
                  <a:schemeClr val="tx1"/>
                </a:solidFill>
              </a:rPr>
              <a:t> versus maximum </a:t>
            </a:r>
            <a:r>
              <a:rPr lang="en-US" sz="1800" b="1" dirty="0" smtClean="0">
                <a:solidFill>
                  <a:schemeClr val="tx1"/>
                </a:solidFill>
              </a:rPr>
              <a:t>concentration (</a:t>
            </a:r>
            <a:r>
              <a:rPr lang="en-US" sz="1800" b="1" dirty="0" err="1">
                <a:solidFill>
                  <a:schemeClr val="tx1"/>
                </a:solidFill>
              </a:rPr>
              <a:t>C</a:t>
            </a:r>
            <a:r>
              <a:rPr lang="en-US" sz="1800" b="1" baseline="-25000" dirty="0" err="1">
                <a:solidFill>
                  <a:schemeClr val="tx1"/>
                </a:solidFill>
              </a:rPr>
              <a:t>max</a:t>
            </a:r>
            <a:r>
              <a:rPr lang="en-US" sz="1800" b="1" dirty="0">
                <a:solidFill>
                  <a:schemeClr val="tx1"/>
                </a:solidFill>
              </a:rPr>
              <a:t>) of </a:t>
            </a:r>
            <a:r>
              <a:rPr lang="en-US" sz="1800" b="1" dirty="0" smtClean="0">
                <a:solidFill>
                  <a:schemeClr val="tx1"/>
                </a:solidFill>
              </a:rPr>
              <a:t>Test drug (</a:t>
            </a:r>
            <a:r>
              <a:rPr lang="en-US" sz="1800" b="1" dirty="0">
                <a:solidFill>
                  <a:schemeClr val="tx1"/>
                </a:solidFill>
              </a:rPr>
              <a:t>PD Population)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60481"/>
            <a:ext cx="11074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38347" y="60740"/>
            <a:ext cx="11348852" cy="6426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r"/>
            <a:r>
              <a:rPr lang="en-US" sz="2800" dirty="0" smtClean="0"/>
              <a:t>PK/ PD Analysis (Contd.)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083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dirty="0"/>
              <a:t>PK/ PD Analysis (Contd</a:t>
            </a:r>
            <a:r>
              <a:rPr lang="en-US" sz="2400" dirty="0"/>
              <a:t>.)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347" y="924964"/>
            <a:ext cx="11144137" cy="4525963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+mn-lt"/>
              </a:rPr>
              <a:t>Design: Single-center</a:t>
            </a:r>
            <a:r>
              <a:rPr lang="en-US" sz="2200" dirty="0">
                <a:latin typeface="+mn-lt"/>
              </a:rPr>
              <a:t>, double-blind, single ascending dose, inpatient study in healthy adult subjects with sequential administration of up to 6 Dose </a:t>
            </a:r>
            <a:r>
              <a:rPr lang="en-US" sz="2200" dirty="0" smtClean="0">
                <a:latin typeface="+mn-lt"/>
              </a:rPr>
              <a:t>Levels</a:t>
            </a:r>
          </a:p>
          <a:p>
            <a:r>
              <a:rPr lang="en-US" sz="2200" dirty="0" smtClean="0">
                <a:latin typeface="+mn-lt"/>
              </a:rPr>
              <a:t>PK/PD Objective: </a:t>
            </a:r>
            <a:r>
              <a:rPr lang="en-US" sz="2200" dirty="0">
                <a:latin typeface="+mn-lt"/>
              </a:rPr>
              <a:t>To assess the </a:t>
            </a:r>
            <a:r>
              <a:rPr lang="en-US" sz="2200" dirty="0" err="1">
                <a:latin typeface="+mn-lt"/>
              </a:rPr>
              <a:t>pharmacodynamic</a:t>
            </a:r>
            <a:r>
              <a:rPr lang="en-US" sz="2200" dirty="0">
                <a:latin typeface="+mn-lt"/>
              </a:rPr>
              <a:t> (PD) effects of </a:t>
            </a:r>
            <a:r>
              <a:rPr lang="en-US" sz="2200" dirty="0" smtClean="0">
                <a:latin typeface="+mn-lt"/>
              </a:rPr>
              <a:t>Test drug </a:t>
            </a:r>
            <a:r>
              <a:rPr lang="en-US" sz="2200" dirty="0">
                <a:latin typeface="+mn-lt"/>
              </a:rPr>
              <a:t>alone, and (as needed) CVC with RTV 100 mg, on electrocardiogram (ECG) parameters with a focus on cardiac repolarization, as determined by the </a:t>
            </a:r>
            <a:r>
              <a:rPr lang="en-US" sz="2200" dirty="0" err="1">
                <a:latin typeface="+mn-lt"/>
              </a:rPr>
              <a:t>QTcF</a:t>
            </a:r>
            <a:r>
              <a:rPr lang="en-US" sz="2200" dirty="0">
                <a:latin typeface="+mn-lt"/>
              </a:rPr>
              <a:t> interval compared to </a:t>
            </a:r>
            <a:r>
              <a:rPr lang="en-US" sz="2200" dirty="0" smtClean="0">
                <a:latin typeface="+mn-lt"/>
              </a:rPr>
              <a:t>placebo</a:t>
            </a:r>
          </a:p>
          <a:p>
            <a:pPr lvl="0"/>
            <a:r>
              <a:rPr lang="en-US" sz="2200" dirty="0">
                <a:latin typeface="+mn-lt"/>
              </a:rPr>
              <a:t>PK/PD variable: The relationship for all time points with matching concentration data for each subjects of:</a:t>
            </a:r>
          </a:p>
          <a:p>
            <a:pPr lvl="0"/>
            <a:r>
              <a:rPr lang="en-US" sz="2200" dirty="0">
                <a:latin typeface="+mn-lt"/>
              </a:rPr>
              <a:t>The change from baseline of the </a:t>
            </a:r>
            <a:r>
              <a:rPr lang="en-US" sz="2200" dirty="0" err="1">
                <a:latin typeface="+mn-lt"/>
              </a:rPr>
              <a:t>QTcF</a:t>
            </a:r>
            <a:r>
              <a:rPr lang="en-US" sz="2200" dirty="0">
                <a:latin typeface="+mn-lt"/>
              </a:rPr>
              <a:t> interval adjusted for the change from baseline of the </a:t>
            </a:r>
            <a:r>
              <a:rPr lang="en-US" sz="2200" dirty="0" err="1">
                <a:latin typeface="+mn-lt"/>
              </a:rPr>
              <a:t>QTcF</a:t>
            </a:r>
            <a:r>
              <a:rPr lang="en-US" sz="2200" dirty="0">
                <a:latin typeface="+mn-lt"/>
              </a:rPr>
              <a:t> for placebo with the plasma concentration of Test drug ; including:</a:t>
            </a:r>
          </a:p>
          <a:p>
            <a:pPr lvl="1"/>
            <a:r>
              <a:rPr lang="en-US" sz="2000" dirty="0"/>
              <a:t>the estimated change from baseline of the </a:t>
            </a:r>
            <a:r>
              <a:rPr lang="en-US" sz="2000" dirty="0" err="1"/>
              <a:t>QTcF</a:t>
            </a:r>
            <a:r>
              <a:rPr lang="en-US" sz="2000" dirty="0"/>
              <a:t> interval adjusted for the change from baseline of the </a:t>
            </a:r>
            <a:r>
              <a:rPr lang="en-US" sz="2000" dirty="0" err="1"/>
              <a:t>QTcF</a:t>
            </a:r>
            <a:r>
              <a:rPr lang="en-US" sz="2000" dirty="0"/>
              <a:t> placebo at the population mean </a:t>
            </a:r>
            <a:r>
              <a:rPr lang="en-US" sz="2000" dirty="0" err="1"/>
              <a:t>C</a:t>
            </a:r>
            <a:r>
              <a:rPr lang="en-US" sz="2000" baseline="-25000" dirty="0" err="1"/>
              <a:t>max</a:t>
            </a:r>
            <a:r>
              <a:rPr lang="en-US" sz="2000" dirty="0"/>
              <a:t> for each dose of Test drug and 90% confidence interval </a:t>
            </a:r>
            <a:r>
              <a:rPr lang="en-US" sz="2000" dirty="0" smtClean="0"/>
              <a:t>bounds</a:t>
            </a:r>
          </a:p>
          <a:p>
            <a:pPr marL="342900" lvl="1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494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Table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384277"/>
              </p:ext>
            </p:extLst>
          </p:nvPr>
        </p:nvGraphicFramePr>
        <p:xfrm>
          <a:off x="203202" y="1752600"/>
          <a:ext cx="11785598" cy="3225725"/>
        </p:xfrm>
        <a:graphic>
          <a:graphicData uri="http://schemas.openxmlformats.org/drawingml/2006/table">
            <a:tbl>
              <a:tblPr firstRow="1" firstCol="1" bandRow="1"/>
              <a:tblGrid>
                <a:gridCol w="1045040"/>
                <a:gridCol w="950037"/>
                <a:gridCol w="870867"/>
                <a:gridCol w="950037"/>
                <a:gridCol w="1029207"/>
                <a:gridCol w="131811"/>
                <a:gridCol w="870867"/>
                <a:gridCol w="950037"/>
                <a:gridCol w="950037"/>
                <a:gridCol w="1029207"/>
                <a:gridCol w="1029207"/>
                <a:gridCol w="950037"/>
                <a:gridCol w="1029207"/>
              </a:tblGrid>
              <a:tr h="304801">
                <a:tc gridSpan="13">
                  <a:txBody>
                    <a:bodyPr/>
                    <a:lstStyle/>
                    <a:p>
                      <a:pPr marL="7315200" marR="0" indent="-73152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Protocol</a:t>
                      </a:r>
                      <a:r>
                        <a:rPr lang="en-US" sz="1000" kern="150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 Number</a:t>
                      </a:r>
                      <a:r>
                        <a:rPr lang="en-US" sz="1000" kern="15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	</a:t>
                      </a:r>
                      <a:r>
                        <a:rPr lang="en-US" sz="1000" kern="15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Page </a:t>
                      </a:r>
                      <a:r>
                        <a:rPr lang="en-US" sz="1000" kern="15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X of Y</a:t>
                      </a:r>
                      <a:endParaRPr lang="en-US" sz="1200" kern="15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4332">
                <a:tc gridSpan="13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5945" algn="l"/>
                          <a:tab pos="457200" algn="l"/>
                        </a:tabLst>
                      </a:pPr>
                      <a:r>
                        <a:rPr lang="en-US" sz="1000" b="1" dirty="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Table </a:t>
                      </a:r>
                      <a:r>
                        <a:rPr lang="en-US" sz="1000" b="1" dirty="0" smtClean="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14.2.3.1.x </a:t>
                      </a:r>
                      <a:r>
                        <a:rPr lang="en-US" sz="1000" b="1" dirty="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Placebo-Corrected Change from Baseline Versus the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Test drug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000" b="1" dirty="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Plasma Concentration Estimates from Linear Mixed Model, </a:t>
                      </a:r>
                      <a:r>
                        <a:rPr lang="en-US" sz="1000" b="1" dirty="0" err="1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QTcF</a:t>
                      </a:r>
                      <a:r>
                        <a:rPr lang="en-US" sz="1000" b="1" dirty="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 (</a:t>
                      </a:r>
                      <a:r>
                        <a:rPr lang="en-US" sz="1000" b="1" dirty="0" err="1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msec</a:t>
                      </a:r>
                      <a:r>
                        <a:rPr lang="en-US" sz="1000" b="1" dirty="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) (PD ECG Population)</a:t>
                      </a:r>
                    </a:p>
                  </a:txBody>
                  <a:tcPr marL="88864" marR="8886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7466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Test</a:t>
                      </a:r>
                      <a:r>
                        <a:rPr lang="en-US" sz="80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sz="800" b="1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75 mg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(N=XX)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Test</a:t>
                      </a:r>
                      <a:r>
                        <a:rPr lang="en-US" sz="80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sz="800" b="1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150 </a:t>
                      </a: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mg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(N=XX)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Test</a:t>
                      </a:r>
                      <a:r>
                        <a:rPr lang="en-US" sz="80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sz="800" b="1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450 </a:t>
                      </a: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mg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(N=XX)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Test</a:t>
                      </a:r>
                      <a:r>
                        <a:rPr lang="en-US" sz="80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sz="800" b="1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900 </a:t>
                      </a: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mg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(N=XX)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Test</a:t>
                      </a:r>
                      <a:r>
                        <a:rPr lang="en-US" sz="80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sz="800" b="1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300 </a:t>
                      </a: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mg + RTV 100 mg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(N=XX)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Moxifloxacin 400 mg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(N=XX)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761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Therapeutic Predicted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ΔΔQTcF at Mean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Cmax = xxx.x unit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95%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Confidence Bound of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Predicted ΔΔQTcF*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Therapeutic Predicted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ΔΔQTcF at Mean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Cmax = xxx.x unit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95%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Confidence Bound of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Predicted ΔΔQTcF*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Therapeutic Predicted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ΔΔQTcF at Mean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Cmax = xxx.x unit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95%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Confidence Bound of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Predicted ΔΔQTcF*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Therapeutic Predicted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ΔΔQTcF at Mean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Cmax = xxx.x unit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95%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Confidence Bound of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Predicted ΔΔQTcF*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Therapeutic Predicted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ΔΔQTcF at Mean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Cmax = xxx.x unit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95%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Confidence Bound of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Predicted ΔΔQTcF*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Therapeutic Predicted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ΔΔQTcF at Mean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Cmax = xxx.x unit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95%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Confidence Bound of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Predicted ΔΔQTcF*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21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200" kern="15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43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x.xxxx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x.xxxx – x.xxxx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x.xxxx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x.xxxx – x.xxxx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x.xxxx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x.xxxx</a:t>
                      </a:r>
                      <a:r>
                        <a:rPr lang="en-US" sz="1000" kern="15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 – </a:t>
                      </a:r>
                      <a:r>
                        <a:rPr lang="en-US" sz="1000" kern="15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x.xxxx</a:t>
                      </a:r>
                      <a:endParaRPr lang="en-US" sz="1200" kern="15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x.xxxx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x.xxxx – x.xxxx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x.xxxx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x.xxxx – x.xxxx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x.xxxx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x.xxxx – x.xxxx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43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x.xxxx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x.xxxx – x.xxxx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x.xxxx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x.xxxx – x.xxxx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x.xxxx</a:t>
                      </a:r>
                      <a:endParaRPr lang="en-US" sz="1200" kern="15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x.xxxx – x.xxxx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x.xxxx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x.xxxx – x.xxxx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x.xxxx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x.xxxx – x.xxxx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x.xxxx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x.xxxx – x.xxxx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21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200" kern="15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5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200" kern="15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864" marR="8886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5029200"/>
            <a:ext cx="11582400" cy="117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96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6729694" y="3558382"/>
            <a:ext cx="1574535" cy="611224"/>
          </a:xfrm>
          <a:prstGeom prst="roundRect">
            <a:avLst/>
          </a:prstGeom>
          <a:solidFill>
            <a:srgbClr val="B17AC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 algn="r"/>
            <a:r>
              <a:rPr lang="en-US" sz="2800" dirty="0" smtClean="0"/>
              <a:t>Case Study: US </a:t>
            </a:r>
            <a:r>
              <a:rPr lang="en-US" sz="2800" dirty="0"/>
              <a:t>based Healthcare Company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19174" y="3558291"/>
            <a:ext cx="1574535" cy="611224"/>
          </a:xfrm>
          <a:prstGeom prst="roundRect">
            <a:avLst/>
          </a:prstGeom>
          <a:solidFill>
            <a:srgbClr val="B17AC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777711" y="3558291"/>
            <a:ext cx="1574535" cy="611224"/>
          </a:xfrm>
          <a:prstGeom prst="roundRect">
            <a:avLst/>
          </a:prstGeom>
          <a:solidFill>
            <a:srgbClr val="B17AC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Social Media </a:t>
            </a:r>
          </a:p>
          <a:p>
            <a:pPr algn="ctr"/>
            <a:r>
              <a:rPr lang="en-US" sz="1100" b="1" dirty="0" smtClean="0"/>
              <a:t>Services</a:t>
            </a:r>
            <a:endParaRPr lang="en-US" sz="11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9845909" y="3558291"/>
            <a:ext cx="1574535" cy="611224"/>
          </a:xfrm>
          <a:prstGeom prst="roundRect">
            <a:avLst/>
          </a:prstGeom>
          <a:solidFill>
            <a:srgbClr val="B17AC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Analytics</a:t>
            </a:r>
            <a:endParaRPr lang="en-US" sz="1600" b="1" dirty="0"/>
          </a:p>
        </p:txBody>
      </p:sp>
      <p:sp>
        <p:nvSpPr>
          <p:cNvPr id="10" name="Right Arrow 9"/>
          <p:cNvSpPr/>
          <p:nvPr/>
        </p:nvSpPr>
        <p:spPr>
          <a:xfrm>
            <a:off x="351744" y="3465827"/>
            <a:ext cx="11413789" cy="796152"/>
          </a:xfrm>
          <a:prstGeom prst="rightArrow">
            <a:avLst>
              <a:gd name="adj1" fmla="val 50000"/>
              <a:gd name="adj2" fmla="val 35679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800977" y="3558291"/>
            <a:ext cx="1574535" cy="611224"/>
          </a:xfrm>
          <a:prstGeom prst="roundRect">
            <a:avLst/>
          </a:prstGeom>
          <a:noFill/>
          <a:ln w="12700">
            <a:solidFill>
              <a:srgbClr val="8338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Q3 2013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770143" y="3558291"/>
            <a:ext cx="1574535" cy="611224"/>
          </a:xfrm>
          <a:prstGeom prst="roundRect">
            <a:avLst/>
          </a:prstGeom>
          <a:noFill/>
          <a:ln w="12700">
            <a:solidFill>
              <a:srgbClr val="8338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Q1 </a:t>
            </a:r>
            <a:r>
              <a:rPr lang="en-US" sz="1600" b="1" dirty="0" smtClean="0">
                <a:solidFill>
                  <a:schemeClr val="tx1"/>
                </a:solidFill>
              </a:rPr>
              <a:t>2014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725652" y="3558291"/>
            <a:ext cx="1574535" cy="611224"/>
          </a:xfrm>
          <a:prstGeom prst="roundRect">
            <a:avLst/>
          </a:prstGeom>
          <a:noFill/>
          <a:ln w="12700">
            <a:solidFill>
              <a:srgbClr val="8338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Q4 </a:t>
            </a:r>
            <a:r>
              <a:rPr lang="en-US" sz="1600" b="1" dirty="0">
                <a:solidFill>
                  <a:schemeClr val="tx1"/>
                </a:solidFill>
              </a:rPr>
              <a:t>2014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831238" y="3558291"/>
            <a:ext cx="1574535" cy="611224"/>
          </a:xfrm>
          <a:prstGeom prst="roundRect">
            <a:avLst/>
          </a:prstGeom>
          <a:noFill/>
          <a:ln w="12700">
            <a:solidFill>
              <a:srgbClr val="8338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Q2 2015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ound Same Side Corner Rectangle 18"/>
          <p:cNvSpPr/>
          <p:nvPr/>
        </p:nvSpPr>
        <p:spPr>
          <a:xfrm rot="10800000" flipV="1">
            <a:off x="3128194" y="2300463"/>
            <a:ext cx="2844799" cy="1062846"/>
          </a:xfrm>
          <a:prstGeom prst="round2SameRect">
            <a:avLst>
              <a:gd name="adj1" fmla="val 0"/>
              <a:gd name="adj2" fmla="val 22169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t"/>
          <a:lstStyle/>
          <a:p>
            <a:pPr>
              <a:spcBef>
                <a:spcPts val="400"/>
              </a:spcBef>
              <a:buClr>
                <a:srgbClr val="4E84C4"/>
              </a:buClr>
            </a:pPr>
            <a:r>
              <a:rPr lang="en-IN" sz="1200" b="1" dirty="0">
                <a:solidFill>
                  <a:schemeClr val="tx1"/>
                </a:solidFill>
              </a:rPr>
              <a:t>CDM</a:t>
            </a:r>
            <a:r>
              <a:rPr lang="en-IN" sz="1200" dirty="0">
                <a:solidFill>
                  <a:schemeClr val="tx1"/>
                </a:solidFill>
              </a:rPr>
              <a:t> – </a:t>
            </a:r>
            <a:r>
              <a:rPr lang="en-IN" sz="1200" dirty="0" smtClean="0">
                <a:solidFill>
                  <a:schemeClr val="tx1"/>
                </a:solidFill>
              </a:rPr>
              <a:t>CRF development activities, Medical coding</a:t>
            </a:r>
            <a:endParaRPr lang="en-IN" sz="1200" b="1" dirty="0">
              <a:solidFill>
                <a:schemeClr val="tx1"/>
              </a:solidFill>
            </a:endParaRPr>
          </a:p>
          <a:p>
            <a:pPr>
              <a:spcBef>
                <a:spcPts val="400"/>
              </a:spcBef>
              <a:buClr>
                <a:srgbClr val="4E84C4"/>
              </a:buClr>
            </a:pPr>
            <a:r>
              <a:rPr lang="en-IN" sz="1200" b="1" dirty="0" smtClean="0">
                <a:solidFill>
                  <a:schemeClr val="tx1"/>
                </a:solidFill>
              </a:rPr>
              <a:t>B&amp;P</a:t>
            </a:r>
            <a:r>
              <a:rPr lang="en-IN" sz="1200" dirty="0" smtClean="0">
                <a:solidFill>
                  <a:schemeClr val="tx1"/>
                </a:solidFill>
              </a:rPr>
              <a:t> – SAP authoring. PK activities started </a:t>
            </a:r>
          </a:p>
          <a:p>
            <a:pPr>
              <a:spcBef>
                <a:spcPts val="400"/>
              </a:spcBef>
              <a:buClr>
                <a:srgbClr val="4E84C4"/>
              </a:buClr>
            </a:pPr>
            <a:r>
              <a:rPr lang="en-IN" sz="1200" b="1" dirty="0" smtClean="0">
                <a:solidFill>
                  <a:schemeClr val="tx1"/>
                </a:solidFill>
              </a:rPr>
              <a:t>MW</a:t>
            </a:r>
            <a:r>
              <a:rPr lang="en-IN" sz="1200" dirty="0" smtClean="0">
                <a:solidFill>
                  <a:schemeClr val="tx1"/>
                </a:solidFill>
              </a:rPr>
              <a:t> –CSR shell development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0" name="Round Same Side Corner Rectangle 19"/>
          <p:cNvSpPr/>
          <p:nvPr/>
        </p:nvSpPr>
        <p:spPr>
          <a:xfrm rot="10800000" flipV="1">
            <a:off x="312897" y="2300463"/>
            <a:ext cx="2718125" cy="1062844"/>
          </a:xfrm>
          <a:prstGeom prst="round2SameRect">
            <a:avLst>
              <a:gd name="adj1" fmla="val 0"/>
              <a:gd name="adj2" fmla="val 2353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t"/>
          <a:lstStyle/>
          <a:p>
            <a:pPr>
              <a:spcBef>
                <a:spcPts val="400"/>
              </a:spcBef>
              <a:buClr>
                <a:srgbClr val="4E84C4"/>
              </a:buClr>
            </a:pPr>
            <a:r>
              <a:rPr lang="en-IN" sz="1200" b="1" dirty="0" smtClean="0">
                <a:solidFill>
                  <a:schemeClr val="tx1"/>
                </a:solidFill>
              </a:rPr>
              <a:t>CDM</a:t>
            </a:r>
            <a:r>
              <a:rPr lang="en-IN" sz="1200" dirty="0" smtClean="0">
                <a:solidFill>
                  <a:schemeClr val="tx1"/>
                </a:solidFill>
              </a:rPr>
              <a:t> – Study Build and query management</a:t>
            </a:r>
            <a:endParaRPr lang="en-IN" sz="1200" b="1" dirty="0" smtClean="0">
              <a:solidFill>
                <a:schemeClr val="tx1"/>
              </a:solidFill>
            </a:endParaRPr>
          </a:p>
          <a:p>
            <a:pPr>
              <a:spcBef>
                <a:spcPts val="400"/>
              </a:spcBef>
              <a:buClr>
                <a:srgbClr val="4E84C4"/>
              </a:buClr>
            </a:pPr>
            <a:r>
              <a:rPr lang="en-IN" sz="1200" b="1" dirty="0" smtClean="0">
                <a:solidFill>
                  <a:schemeClr val="tx1"/>
                </a:solidFill>
              </a:rPr>
              <a:t>B&amp;P</a:t>
            </a:r>
            <a:r>
              <a:rPr lang="en-IN" sz="1200" dirty="0" smtClean="0">
                <a:solidFill>
                  <a:schemeClr val="tx1"/>
                </a:solidFill>
              </a:rPr>
              <a:t> - SDTM , ADaM and TLF </a:t>
            </a:r>
          </a:p>
        </p:txBody>
      </p:sp>
      <p:sp>
        <p:nvSpPr>
          <p:cNvPr id="21" name="Round Same Side Corner Rectangle 20"/>
          <p:cNvSpPr/>
          <p:nvPr/>
        </p:nvSpPr>
        <p:spPr>
          <a:xfrm rot="10800000" flipV="1">
            <a:off x="6067042" y="2303051"/>
            <a:ext cx="2866761" cy="1049761"/>
          </a:xfrm>
          <a:prstGeom prst="round2SameRect">
            <a:avLst>
              <a:gd name="adj1" fmla="val 0"/>
              <a:gd name="adj2" fmla="val 20118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t"/>
          <a:lstStyle/>
          <a:p>
            <a:pPr>
              <a:spcBef>
                <a:spcPts val="400"/>
              </a:spcBef>
              <a:buClr>
                <a:srgbClr val="4E84C4"/>
              </a:buClr>
            </a:pPr>
            <a:r>
              <a:rPr lang="en-IN" sz="1200" b="1" dirty="0">
                <a:solidFill>
                  <a:schemeClr val="tx1"/>
                </a:solidFill>
              </a:rPr>
              <a:t>CDM</a:t>
            </a:r>
            <a:r>
              <a:rPr lang="en-IN" sz="1200" dirty="0">
                <a:solidFill>
                  <a:schemeClr val="tx1"/>
                </a:solidFill>
              </a:rPr>
              <a:t> – </a:t>
            </a:r>
            <a:r>
              <a:rPr lang="en-IN" sz="1200" dirty="0" smtClean="0">
                <a:solidFill>
                  <a:schemeClr val="tx1"/>
                </a:solidFill>
              </a:rPr>
              <a:t>CDASH standards, Third party management</a:t>
            </a:r>
            <a:endParaRPr lang="en-IN" sz="1200" b="1" dirty="0">
              <a:solidFill>
                <a:schemeClr val="tx1"/>
              </a:solidFill>
            </a:endParaRPr>
          </a:p>
          <a:p>
            <a:pPr>
              <a:spcBef>
                <a:spcPts val="400"/>
              </a:spcBef>
              <a:buClr>
                <a:srgbClr val="4E84C4"/>
              </a:buClr>
            </a:pPr>
            <a:r>
              <a:rPr lang="en-IN" sz="1200" b="1" dirty="0" smtClean="0">
                <a:solidFill>
                  <a:schemeClr val="tx1"/>
                </a:solidFill>
              </a:rPr>
              <a:t>B&amp;P</a:t>
            </a:r>
            <a:r>
              <a:rPr lang="en-IN" sz="1200" dirty="0" smtClean="0">
                <a:solidFill>
                  <a:schemeClr val="tx1"/>
                </a:solidFill>
              </a:rPr>
              <a:t> –HL7 lab data. </a:t>
            </a:r>
            <a:r>
              <a:rPr lang="en-IN" sz="1200" dirty="0" err="1" smtClean="0">
                <a:solidFill>
                  <a:schemeClr val="tx1"/>
                </a:solidFill>
              </a:rPr>
              <a:t>eSubmission</a:t>
            </a:r>
            <a:r>
              <a:rPr lang="en-IN" sz="1200" dirty="0" smtClean="0">
                <a:solidFill>
                  <a:schemeClr val="tx1"/>
                </a:solidFill>
              </a:rPr>
              <a:t> readiness</a:t>
            </a:r>
            <a:endParaRPr lang="en-IN" sz="1200" dirty="0">
              <a:solidFill>
                <a:schemeClr val="tx1"/>
              </a:solidFill>
            </a:endParaRPr>
          </a:p>
          <a:p>
            <a:pPr>
              <a:spcBef>
                <a:spcPts val="400"/>
              </a:spcBef>
              <a:buClr>
                <a:srgbClr val="4E84C4"/>
              </a:buClr>
            </a:pPr>
            <a:r>
              <a:rPr lang="en-IN" sz="1200" b="1" dirty="0">
                <a:solidFill>
                  <a:schemeClr val="tx1"/>
                </a:solidFill>
              </a:rPr>
              <a:t>MW</a:t>
            </a:r>
            <a:r>
              <a:rPr lang="en-IN" sz="1200" dirty="0">
                <a:solidFill>
                  <a:schemeClr val="tx1"/>
                </a:solidFill>
              </a:rPr>
              <a:t> – </a:t>
            </a:r>
            <a:r>
              <a:rPr lang="en-IN" sz="1200" dirty="0" smtClean="0">
                <a:solidFill>
                  <a:schemeClr val="tx1"/>
                </a:solidFill>
              </a:rPr>
              <a:t>Complete CSR development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8" name="Round Same Side Corner Rectangle 27"/>
          <p:cNvSpPr/>
          <p:nvPr/>
        </p:nvSpPr>
        <p:spPr>
          <a:xfrm rot="10800000" flipV="1">
            <a:off x="9051970" y="2311618"/>
            <a:ext cx="2839967" cy="1051703"/>
          </a:xfrm>
          <a:prstGeom prst="round2SameRect">
            <a:avLst>
              <a:gd name="adj1" fmla="val 0"/>
              <a:gd name="adj2" fmla="val 20118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t"/>
          <a:lstStyle/>
          <a:p>
            <a:pPr>
              <a:spcBef>
                <a:spcPts val="400"/>
              </a:spcBef>
              <a:buClr>
                <a:srgbClr val="4E84C4"/>
              </a:buClr>
            </a:pPr>
            <a:r>
              <a:rPr lang="en-IN" sz="1200" b="1" dirty="0">
                <a:solidFill>
                  <a:schemeClr val="tx1"/>
                </a:solidFill>
              </a:rPr>
              <a:t>CDM</a:t>
            </a:r>
            <a:r>
              <a:rPr lang="en-IN" sz="1200" dirty="0">
                <a:solidFill>
                  <a:schemeClr val="tx1"/>
                </a:solidFill>
              </a:rPr>
              <a:t> – </a:t>
            </a:r>
            <a:r>
              <a:rPr lang="en-IN" sz="1200" dirty="0" smtClean="0">
                <a:solidFill>
                  <a:schemeClr val="tx1"/>
                </a:solidFill>
              </a:rPr>
              <a:t>Global macros for back end checks</a:t>
            </a:r>
            <a:endParaRPr lang="en-IN" sz="1200" b="1" dirty="0">
              <a:solidFill>
                <a:schemeClr val="tx1"/>
              </a:solidFill>
            </a:endParaRPr>
          </a:p>
          <a:p>
            <a:pPr>
              <a:spcBef>
                <a:spcPts val="400"/>
              </a:spcBef>
              <a:buClr>
                <a:srgbClr val="4E84C4"/>
              </a:buClr>
            </a:pPr>
            <a:r>
              <a:rPr lang="en-IN" sz="1200" b="1" dirty="0" smtClean="0">
                <a:solidFill>
                  <a:schemeClr val="tx1"/>
                </a:solidFill>
              </a:rPr>
              <a:t>B&amp;P</a:t>
            </a:r>
            <a:r>
              <a:rPr lang="en-IN" sz="1200" dirty="0" smtClean="0">
                <a:solidFill>
                  <a:schemeClr val="tx1"/>
                </a:solidFill>
              </a:rPr>
              <a:t> – Template </a:t>
            </a:r>
            <a:r>
              <a:rPr lang="en-IN" sz="1200" dirty="0">
                <a:solidFill>
                  <a:schemeClr val="tx1"/>
                </a:solidFill>
              </a:rPr>
              <a:t>programs, global </a:t>
            </a:r>
            <a:r>
              <a:rPr lang="en-IN" sz="1200" dirty="0" smtClean="0">
                <a:solidFill>
                  <a:schemeClr val="tx1"/>
                </a:solidFill>
              </a:rPr>
              <a:t>macros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spcBef>
                <a:spcPts val="400"/>
              </a:spcBef>
              <a:buClr>
                <a:srgbClr val="4E84C4"/>
              </a:buClr>
            </a:pPr>
            <a:r>
              <a:rPr lang="en-IN" sz="1200" b="1" dirty="0" smtClean="0">
                <a:solidFill>
                  <a:schemeClr val="tx1"/>
                </a:solidFill>
              </a:rPr>
              <a:t>MW</a:t>
            </a:r>
            <a:r>
              <a:rPr lang="en-IN" sz="1200" dirty="0" smtClean="0">
                <a:solidFill>
                  <a:schemeClr val="tx1"/>
                </a:solidFill>
              </a:rPr>
              <a:t> </a:t>
            </a:r>
            <a:r>
              <a:rPr lang="en-IN" sz="1200" dirty="0">
                <a:solidFill>
                  <a:schemeClr val="tx1"/>
                </a:solidFill>
              </a:rPr>
              <a:t>– </a:t>
            </a:r>
            <a:r>
              <a:rPr lang="en-IN" sz="1200" dirty="0" smtClean="0">
                <a:solidFill>
                  <a:schemeClr val="tx1"/>
                </a:solidFill>
              </a:rPr>
              <a:t>Standardized CSR contents</a:t>
            </a:r>
            <a:endParaRPr lang="en-IN" sz="1200" dirty="0">
              <a:solidFill>
                <a:schemeClr val="tx1"/>
              </a:solidFill>
            </a:endParaRPr>
          </a:p>
          <a:p>
            <a:pPr>
              <a:spcBef>
                <a:spcPts val="500"/>
              </a:spcBef>
              <a:buClr>
                <a:srgbClr val="4E84C4"/>
              </a:buClr>
            </a:pPr>
            <a:endParaRPr lang="en-IN" sz="1200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69173" y="843147"/>
            <a:ext cx="5739035" cy="1217665"/>
          </a:xfrm>
          <a:prstGeom prst="roundRect">
            <a:avLst/>
          </a:prstGeom>
          <a:solidFill>
            <a:srgbClr val="6DCFF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spcBef>
                <a:spcPts val="400"/>
              </a:spcBef>
              <a:buClr>
                <a:srgbClr val="4E84C4"/>
              </a:buClr>
              <a:buFont typeface="Wingdings" panose="05000000000000000000" pitchFamily="2" charset="2"/>
              <a:buChar char="§"/>
              <a:defRPr/>
            </a:pPr>
            <a:r>
              <a:rPr lang="en-IN" sz="1400" dirty="0">
                <a:solidFill>
                  <a:schemeClr val="bg2"/>
                </a:solidFill>
                <a:cs typeface="Arial" pitchFamily="34" charset="0"/>
              </a:rPr>
              <a:t>End to end CDM, Biostatistics, Statistical Programming and Medical Writing activities for Phase 1 studies</a:t>
            </a:r>
          </a:p>
          <a:p>
            <a:pPr marL="177800" indent="-177800">
              <a:spcBef>
                <a:spcPts val="400"/>
              </a:spcBef>
              <a:buClr>
                <a:srgbClr val="4E84C4"/>
              </a:buClr>
              <a:buFont typeface="Wingdings" panose="05000000000000000000" pitchFamily="2" charset="2"/>
              <a:buChar char="§"/>
              <a:defRPr/>
            </a:pPr>
            <a:r>
              <a:rPr lang="en-IN" sz="1400" dirty="0">
                <a:solidFill>
                  <a:schemeClr val="bg2"/>
                </a:solidFill>
                <a:cs typeface="Arial" pitchFamily="34" charset="0"/>
              </a:rPr>
              <a:t>Partnered for the HL7 processing of the lab data.</a:t>
            </a:r>
          </a:p>
          <a:p>
            <a:pPr marL="177800" indent="-177800">
              <a:spcBef>
                <a:spcPts val="400"/>
              </a:spcBef>
              <a:buClr>
                <a:srgbClr val="4E84C4"/>
              </a:buClr>
              <a:buFont typeface="Wingdings" panose="05000000000000000000" pitchFamily="2" charset="2"/>
              <a:buChar char="§"/>
              <a:defRPr/>
            </a:pPr>
            <a:r>
              <a:rPr lang="en-IN" sz="1400" dirty="0">
                <a:solidFill>
                  <a:schemeClr val="bg2"/>
                </a:solidFill>
                <a:cs typeface="Arial" pitchFamily="34" charset="0"/>
              </a:rPr>
              <a:t>CDM – 20 FTE, </a:t>
            </a:r>
            <a:r>
              <a:rPr lang="en-IN" sz="1400" dirty="0" smtClean="0">
                <a:solidFill>
                  <a:schemeClr val="bg2"/>
                </a:solidFill>
                <a:cs typeface="Arial" pitchFamily="34" charset="0"/>
              </a:rPr>
              <a:t>B&amp;P </a:t>
            </a:r>
            <a:r>
              <a:rPr lang="en-IN" sz="1400" dirty="0">
                <a:solidFill>
                  <a:schemeClr val="bg2"/>
                </a:solidFill>
                <a:cs typeface="Arial" pitchFamily="34" charset="0"/>
              </a:rPr>
              <a:t>– 15 FTE and MW – 3 FTE.</a:t>
            </a:r>
            <a:endParaRPr lang="en-US" sz="1400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172370" y="829300"/>
            <a:ext cx="5739035" cy="1231515"/>
          </a:xfrm>
          <a:prstGeom prst="roundRect">
            <a:avLst/>
          </a:prstGeom>
          <a:solidFill>
            <a:srgbClr val="6DCFF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spcBef>
                <a:spcPts val="400"/>
              </a:spcBef>
              <a:buClr>
                <a:srgbClr val="4E84C4"/>
              </a:buClr>
              <a:buFont typeface="Wingdings" panose="05000000000000000000" pitchFamily="2" charset="2"/>
              <a:buChar char="§"/>
              <a:defRPr/>
            </a:pPr>
            <a:r>
              <a:rPr lang="en-IN" sz="1400" dirty="0" smtClean="0">
                <a:solidFill>
                  <a:schemeClr val="bg2"/>
                </a:solidFill>
                <a:cs typeface="Arial" pitchFamily="34" charset="0"/>
              </a:rPr>
              <a:t>TCS platform and system for B&amp;P activities</a:t>
            </a:r>
          </a:p>
          <a:p>
            <a:pPr marL="177800" indent="-177800">
              <a:spcBef>
                <a:spcPts val="400"/>
              </a:spcBef>
              <a:buClr>
                <a:srgbClr val="4E84C4"/>
              </a:buClr>
              <a:buFont typeface="Wingdings" panose="05000000000000000000" pitchFamily="2" charset="2"/>
              <a:buChar char="§"/>
              <a:defRPr/>
            </a:pPr>
            <a:r>
              <a:rPr lang="en-IN" sz="1400" dirty="0" smtClean="0">
                <a:solidFill>
                  <a:schemeClr val="bg2"/>
                </a:solidFill>
                <a:cs typeface="Arial" pitchFamily="34" charset="0"/>
              </a:rPr>
              <a:t>e-Submission ready package delivery</a:t>
            </a:r>
          </a:p>
          <a:p>
            <a:pPr marL="177800" indent="-177800">
              <a:spcBef>
                <a:spcPts val="400"/>
              </a:spcBef>
              <a:buClr>
                <a:srgbClr val="4E84C4"/>
              </a:buClr>
              <a:buFont typeface="Wingdings" panose="05000000000000000000" pitchFamily="2" charset="2"/>
              <a:buChar char="§"/>
              <a:defRPr/>
            </a:pPr>
            <a:r>
              <a:rPr lang="en-US" sz="1400" dirty="0" smtClean="0">
                <a:solidFill>
                  <a:schemeClr val="bg2"/>
                </a:solidFill>
                <a:cs typeface="Arial" pitchFamily="34" charset="0"/>
              </a:rPr>
              <a:t>CDASH standards implemented for CRF build</a:t>
            </a:r>
          </a:p>
          <a:p>
            <a:pPr marL="177800" indent="-177800">
              <a:spcBef>
                <a:spcPts val="400"/>
              </a:spcBef>
              <a:buClr>
                <a:srgbClr val="4E84C4"/>
              </a:buClr>
              <a:buFont typeface="Wingdings" panose="05000000000000000000" pitchFamily="2" charset="2"/>
              <a:buChar char="§"/>
              <a:defRPr/>
            </a:pPr>
            <a:r>
              <a:rPr lang="en-US" sz="1400" dirty="0" smtClean="0">
                <a:solidFill>
                  <a:schemeClr val="bg2"/>
                </a:solidFill>
                <a:cs typeface="Arial" pitchFamily="34" charset="0"/>
              </a:rPr>
              <a:t>SAS macros for standard outputs, derivations and back end edit checks</a:t>
            </a:r>
            <a:endParaRPr lang="en-US" sz="1400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453" y="4260215"/>
            <a:ext cx="41717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/>
              <a:t>CDM Scope:</a:t>
            </a:r>
          </a:p>
          <a:p>
            <a:pPr marL="285750" indent="-285750">
              <a:buClr>
                <a:srgbClr val="4E84C4"/>
              </a:buClr>
              <a:buFont typeface="Arial" panose="020B0604020202020204" pitchFamily="34" charset="0"/>
              <a:buChar char="•"/>
            </a:pPr>
            <a:r>
              <a:rPr lang="en-IN" sz="1600" dirty="0"/>
              <a:t>CRF development – CDASH standards</a:t>
            </a:r>
          </a:p>
          <a:p>
            <a:pPr marL="285750" indent="-285750">
              <a:buClr>
                <a:srgbClr val="4E84C4"/>
              </a:buClr>
              <a:buFont typeface="Arial" panose="020B0604020202020204" pitchFamily="34" charset="0"/>
              <a:buChar char="•"/>
            </a:pPr>
            <a:r>
              <a:rPr lang="en-IN" sz="1600" dirty="0"/>
              <a:t>Dataset set-up</a:t>
            </a:r>
          </a:p>
          <a:p>
            <a:pPr marL="285750" indent="-285750">
              <a:buClr>
                <a:srgbClr val="4E84C4"/>
              </a:buClr>
              <a:buFont typeface="Arial" panose="020B0604020202020204" pitchFamily="34" charset="0"/>
              <a:buChar char="•"/>
            </a:pPr>
            <a:r>
              <a:rPr lang="en-IN" sz="1600" dirty="0"/>
              <a:t>Query Management</a:t>
            </a:r>
          </a:p>
          <a:p>
            <a:pPr marL="285750" indent="-285750">
              <a:buClr>
                <a:srgbClr val="4E84C4"/>
              </a:buClr>
              <a:buFont typeface="Arial" panose="020B0604020202020204" pitchFamily="34" charset="0"/>
              <a:buChar char="•"/>
            </a:pPr>
            <a:r>
              <a:rPr lang="en-IN" sz="1600" dirty="0"/>
              <a:t>Third Party Data Management</a:t>
            </a:r>
          </a:p>
          <a:p>
            <a:pPr marL="285750" indent="-285750">
              <a:buClr>
                <a:srgbClr val="4E84C4"/>
              </a:buClr>
              <a:buFont typeface="Arial" panose="020B0604020202020204" pitchFamily="34" charset="0"/>
              <a:buChar char="•"/>
            </a:pPr>
            <a:r>
              <a:rPr lang="en-IN" sz="1600" dirty="0"/>
              <a:t>SAE Reconciliation</a:t>
            </a:r>
          </a:p>
          <a:p>
            <a:pPr marL="285750" indent="-285750">
              <a:buClr>
                <a:srgbClr val="4E84C4"/>
              </a:buClr>
              <a:buFont typeface="Arial" panose="020B0604020202020204" pitchFamily="34" charset="0"/>
              <a:buChar char="•"/>
            </a:pPr>
            <a:r>
              <a:rPr lang="en-IN" sz="1600" dirty="0"/>
              <a:t>Medical Coding</a:t>
            </a:r>
          </a:p>
          <a:p>
            <a:pPr marL="285750" indent="-285750">
              <a:buClr>
                <a:srgbClr val="4E84C4"/>
              </a:buClr>
              <a:buFont typeface="Arial" panose="020B0604020202020204" pitchFamily="34" charset="0"/>
              <a:buChar char="•"/>
            </a:pPr>
            <a:r>
              <a:rPr lang="en-IN" sz="1600" dirty="0"/>
              <a:t>Database Related </a:t>
            </a:r>
            <a:r>
              <a:rPr lang="en-IN" sz="1600" dirty="0" smtClean="0"/>
              <a:t>Activities</a:t>
            </a:r>
            <a:endParaRPr lang="en-IN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4880197" y="4264613"/>
            <a:ext cx="41717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/>
              <a:t>B&amp;P Scope:</a:t>
            </a:r>
          </a:p>
          <a:p>
            <a:pPr marL="285750" indent="-285750">
              <a:buClr>
                <a:srgbClr val="4E84C4"/>
              </a:buClr>
              <a:buFont typeface="Arial" panose="020B0604020202020204" pitchFamily="34" charset="0"/>
              <a:buChar char="•"/>
            </a:pPr>
            <a:r>
              <a:rPr lang="en-IN" sz="1600" dirty="0"/>
              <a:t>Randomization schedule generation</a:t>
            </a:r>
          </a:p>
          <a:p>
            <a:pPr marL="285750" indent="-285750">
              <a:buClr>
                <a:srgbClr val="4E84C4"/>
              </a:buClr>
              <a:buFont typeface="Arial" panose="020B0604020202020204" pitchFamily="34" charset="0"/>
              <a:buChar char="•"/>
            </a:pPr>
            <a:r>
              <a:rPr lang="en-IN" sz="1600" dirty="0"/>
              <a:t>SAP and Mock shell tables</a:t>
            </a:r>
          </a:p>
          <a:p>
            <a:pPr marL="285750" indent="-285750">
              <a:buClr>
                <a:srgbClr val="4E84C4"/>
              </a:buClr>
              <a:buFont typeface="Arial" panose="020B0604020202020204" pitchFamily="34" charset="0"/>
              <a:buChar char="•"/>
            </a:pPr>
            <a:r>
              <a:rPr lang="en-IN" sz="1600" dirty="0"/>
              <a:t>SDTM, ADaM and TLF</a:t>
            </a:r>
          </a:p>
          <a:p>
            <a:pPr marL="285750" indent="-285750">
              <a:buClr>
                <a:srgbClr val="4E84C4"/>
              </a:buClr>
              <a:buFont typeface="Arial" panose="020B0604020202020204" pitchFamily="34" charset="0"/>
              <a:buChar char="•"/>
            </a:pPr>
            <a:r>
              <a:rPr lang="en-IN" sz="1600" dirty="0"/>
              <a:t>PK merge &amp; PK analysis</a:t>
            </a:r>
          </a:p>
          <a:p>
            <a:pPr marL="285750" indent="-285750">
              <a:buClr>
                <a:srgbClr val="4E84C4"/>
              </a:buClr>
              <a:buFont typeface="Arial" panose="020B0604020202020204" pitchFamily="34" charset="0"/>
              <a:buChar char="•"/>
            </a:pPr>
            <a:r>
              <a:rPr lang="en-IN" sz="1600" dirty="0"/>
              <a:t>Managing HL7 lab data</a:t>
            </a:r>
          </a:p>
          <a:p>
            <a:pPr marL="285750" indent="-285750">
              <a:buClr>
                <a:srgbClr val="4E84C4"/>
              </a:buClr>
              <a:buFont typeface="Arial" panose="020B0604020202020204" pitchFamily="34" charset="0"/>
              <a:buChar char="•"/>
            </a:pPr>
            <a:r>
              <a:rPr lang="en-IN" sz="1600" dirty="0"/>
              <a:t>Inputs to CSR</a:t>
            </a:r>
          </a:p>
          <a:p>
            <a:pPr marL="285750" indent="-285750">
              <a:buClr>
                <a:srgbClr val="4E84C4"/>
              </a:buClr>
              <a:buFont typeface="Arial" panose="020B0604020202020204" pitchFamily="34" charset="0"/>
              <a:buChar char="•"/>
            </a:pPr>
            <a:r>
              <a:rPr lang="en-IN" sz="1600" dirty="0"/>
              <a:t>e-Submission package generation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559941" y="4266886"/>
            <a:ext cx="233198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/>
              <a:t>MW Scope:</a:t>
            </a:r>
          </a:p>
          <a:p>
            <a:pPr marL="285750" indent="-285750">
              <a:buClr>
                <a:srgbClr val="4E84C4"/>
              </a:buClr>
              <a:buFont typeface="Arial" panose="020B0604020202020204" pitchFamily="34" charset="0"/>
              <a:buChar char="•"/>
            </a:pPr>
            <a:r>
              <a:rPr lang="en-IN" sz="1600" dirty="0" smtClean="0"/>
              <a:t>CSR mock shell</a:t>
            </a:r>
          </a:p>
          <a:p>
            <a:pPr marL="285750" indent="-285750">
              <a:buClr>
                <a:srgbClr val="4E84C4"/>
              </a:buClr>
              <a:buFont typeface="Arial" panose="020B0604020202020204" pitchFamily="34" charset="0"/>
              <a:buChar char="•"/>
            </a:pPr>
            <a:r>
              <a:rPr lang="en-IN" sz="1600" dirty="0" smtClean="0"/>
              <a:t>Final CSR writing</a:t>
            </a:r>
          </a:p>
        </p:txBody>
      </p:sp>
      <p:sp>
        <p:nvSpPr>
          <p:cNvPr id="22" name="TextBox 46"/>
          <p:cNvSpPr txBox="1">
            <a:spLocks noChangeArrowheads="1"/>
          </p:cNvSpPr>
          <p:nvPr/>
        </p:nvSpPr>
        <p:spPr bwMode="auto">
          <a:xfrm>
            <a:off x="6099629" y="6611779"/>
            <a:ext cx="2551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266C30F-A82B-4A1D-B6FD-6B16E6556D18}" type="slidenum">
              <a:rPr lang="en-US" altLang="en-US" sz="1000" smtClean="0">
                <a:solidFill>
                  <a:srgbClr val="505050"/>
                </a:solidFill>
                <a:latin typeface="Myriad Pro"/>
              </a:rPr>
              <a:pPr eaLnBrk="1" hangingPunct="1"/>
              <a:t>28</a:t>
            </a:fld>
            <a:endParaRPr lang="en-US" altLang="en-US" sz="1000" dirty="0" smtClean="0">
              <a:solidFill>
                <a:srgbClr val="505050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1195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05485" y="5704387"/>
            <a:ext cx="19405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4827" y="5351370"/>
            <a:ext cx="1290807" cy="129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1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7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 algn="r"/>
            <a:r>
              <a:rPr lang="en-US" sz="2800" dirty="0"/>
              <a:t> PK SD </a:t>
            </a:r>
            <a:r>
              <a:rPr lang="en-US" sz="2800" dirty="0" smtClean="0"/>
              <a:t>Office Set up</a:t>
            </a:r>
            <a:endParaRPr lang="en-AU" sz="28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0379" y="850957"/>
            <a:ext cx="11109277" cy="5263242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35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An </a:t>
            </a:r>
            <a:r>
              <a:rPr lang="en-US" sz="2200" b="1" u="sng" dirty="0"/>
              <a:t>independent dedicated group</a:t>
            </a:r>
            <a:r>
              <a:rPr lang="en-US" sz="2200" dirty="0"/>
              <a:t> within TCS CDM and Stats programming and PK team</a:t>
            </a:r>
          </a:p>
          <a:p>
            <a:pPr lvl="1"/>
            <a:r>
              <a:rPr lang="en-US" sz="1800" dirty="0"/>
              <a:t>No link with CDM, Stats &amp; Programming  and PK core team</a:t>
            </a:r>
          </a:p>
          <a:p>
            <a:r>
              <a:rPr lang="en-US" sz="2200" dirty="0"/>
              <a:t>Staff:</a:t>
            </a:r>
          </a:p>
          <a:p>
            <a:pPr lvl="1"/>
            <a:r>
              <a:rPr lang="en-US" sz="1800" dirty="0"/>
              <a:t>Data Managers</a:t>
            </a:r>
          </a:p>
          <a:p>
            <a:pPr lvl="1"/>
            <a:r>
              <a:rPr lang="en-US" sz="1800" dirty="0"/>
              <a:t>SAS programmers</a:t>
            </a:r>
          </a:p>
          <a:p>
            <a:pPr lvl="1"/>
            <a:r>
              <a:rPr lang="en-US" sz="1800" dirty="0"/>
              <a:t>PK </a:t>
            </a:r>
            <a:r>
              <a:rPr lang="en-US" sz="1800" dirty="0" smtClean="0"/>
              <a:t>analyst</a:t>
            </a:r>
          </a:p>
          <a:p>
            <a:pPr marL="342900" lvl="1" indent="0">
              <a:buNone/>
            </a:pPr>
            <a:endParaRPr lang="en-US" sz="1800" dirty="0"/>
          </a:p>
          <a:p>
            <a:r>
              <a:rPr lang="en-US" sz="2200" dirty="0"/>
              <a:t>Manage </a:t>
            </a:r>
            <a:r>
              <a:rPr lang="en-US" sz="2200" dirty="0" err="1"/>
              <a:t>unblinded</a:t>
            </a:r>
            <a:r>
              <a:rPr lang="en-US" sz="2200" dirty="0"/>
              <a:t> data streams/programming</a:t>
            </a:r>
          </a:p>
          <a:p>
            <a:pPr lvl="1"/>
            <a:r>
              <a:rPr lang="en-US" sz="1800" dirty="0"/>
              <a:t>Are </a:t>
            </a:r>
            <a:r>
              <a:rPr lang="en-US" sz="1800" dirty="0" err="1"/>
              <a:t>unblinded</a:t>
            </a:r>
            <a:r>
              <a:rPr lang="en-US" sz="1800" dirty="0"/>
              <a:t> before database lock</a:t>
            </a:r>
          </a:p>
          <a:p>
            <a:pPr marL="342900" lvl="1" indent="0">
              <a:buNone/>
            </a:pPr>
            <a:endParaRPr lang="en-US" sz="1800" dirty="0"/>
          </a:p>
          <a:p>
            <a:r>
              <a:rPr lang="en-US" sz="2200" dirty="0"/>
              <a:t>A secure IT environment</a:t>
            </a:r>
          </a:p>
          <a:p>
            <a:pPr lvl="1"/>
            <a:r>
              <a:rPr lang="en-US" sz="1800" dirty="0"/>
              <a:t>Separate folders with only access by SD Office team members</a:t>
            </a:r>
          </a:p>
          <a:p>
            <a:pPr lvl="1"/>
            <a:r>
              <a:rPr lang="en-US" sz="1800" dirty="0"/>
              <a:t>Secure exchange medium</a:t>
            </a:r>
            <a:endParaRPr lang="en-US" sz="1800" dirty="0"/>
          </a:p>
        </p:txBody>
      </p:sp>
      <p:sp>
        <p:nvSpPr>
          <p:cNvPr id="4" name="TextBox 46"/>
          <p:cNvSpPr txBox="1">
            <a:spLocks noChangeArrowheads="1"/>
          </p:cNvSpPr>
          <p:nvPr/>
        </p:nvSpPr>
        <p:spPr bwMode="auto">
          <a:xfrm>
            <a:off x="6099629" y="6611779"/>
            <a:ext cx="2551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266C30F-A82B-4A1D-B6FD-6B16E6556D18}" type="slidenum">
              <a:rPr lang="en-US" altLang="en-US" sz="1000" smtClean="0">
                <a:solidFill>
                  <a:srgbClr val="505050"/>
                </a:solidFill>
                <a:latin typeface="Myriad Pro"/>
              </a:rPr>
              <a:pPr eaLnBrk="1" hangingPunct="1"/>
              <a:t>3</a:t>
            </a:fld>
            <a:endParaRPr lang="en-US" altLang="en-US" sz="1000" dirty="0" smtClean="0">
              <a:solidFill>
                <a:srgbClr val="505050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47616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7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 algn="r"/>
            <a:r>
              <a:rPr lang="en-US" sz="2800" dirty="0"/>
              <a:t> PK SD Office Tasks – Managing Open Label Trials</a:t>
            </a:r>
            <a:endParaRPr lang="en-AU" sz="28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0379" y="850957"/>
            <a:ext cx="11109277" cy="5263242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35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79450" lvl="2">
              <a:lnSpc>
                <a:spcPct val="200000"/>
              </a:lnSpc>
              <a:buFont typeface="Courier New" pitchFamily="49" charset="0"/>
              <a:buNone/>
            </a:pPr>
            <a:r>
              <a:rPr lang="en-US" sz="1900" b="1" dirty="0" smtClean="0"/>
              <a:t>Activities to be handled by PK SD Office for Open Label Trials</a:t>
            </a:r>
          </a:p>
          <a:p>
            <a:pPr marL="79375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dirty="0" smtClean="0"/>
              <a:t>Managing PK data transfer specification </a:t>
            </a:r>
          </a:p>
          <a:p>
            <a:pPr marL="79375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dirty="0" smtClean="0"/>
              <a:t>Reconciliation of PK data</a:t>
            </a:r>
          </a:p>
          <a:p>
            <a:pPr marL="79375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dirty="0" smtClean="0"/>
              <a:t>Creating PC data in coordination with BAN and TCS DM team</a:t>
            </a:r>
          </a:p>
          <a:p>
            <a:pPr marL="79375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dirty="0" smtClean="0"/>
              <a:t>Perform PK merge in coordination with TCS </a:t>
            </a:r>
            <a:r>
              <a:rPr lang="en-US" sz="1900" dirty="0" err="1" smtClean="0"/>
              <a:t>BnP</a:t>
            </a:r>
            <a:r>
              <a:rPr lang="en-US" sz="1900" dirty="0" smtClean="0"/>
              <a:t> team</a:t>
            </a:r>
          </a:p>
          <a:p>
            <a:pPr marL="79375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dirty="0" smtClean="0"/>
              <a:t>Creating input and output file for NCA analysis</a:t>
            </a:r>
          </a:p>
          <a:p>
            <a:pPr marL="79375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dirty="0" smtClean="0"/>
              <a:t>Create PP and ZP datasets</a:t>
            </a:r>
          </a:p>
          <a:p>
            <a:pPr marL="79375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dirty="0" smtClean="0"/>
              <a:t>Provide final PC, ZP and PP datasets (including SUPPP and RELREC) to TCS DM and TCS </a:t>
            </a:r>
            <a:r>
              <a:rPr lang="en-US" sz="1900" dirty="0" err="1" smtClean="0"/>
              <a:t>BnP</a:t>
            </a:r>
            <a:r>
              <a:rPr lang="en-US" sz="1900" dirty="0" smtClean="0"/>
              <a:t> team </a:t>
            </a:r>
          </a:p>
          <a:p>
            <a:pPr marL="79375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dirty="0" smtClean="0"/>
              <a:t>Create e-submission package</a:t>
            </a:r>
            <a:endParaRPr lang="en-US" sz="1900" dirty="0"/>
          </a:p>
        </p:txBody>
      </p:sp>
      <p:sp>
        <p:nvSpPr>
          <p:cNvPr id="4" name="TextBox 46"/>
          <p:cNvSpPr txBox="1">
            <a:spLocks noChangeArrowheads="1"/>
          </p:cNvSpPr>
          <p:nvPr/>
        </p:nvSpPr>
        <p:spPr bwMode="auto">
          <a:xfrm>
            <a:off x="6099629" y="6611779"/>
            <a:ext cx="2551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266C30F-A82B-4A1D-B6FD-6B16E6556D18}" type="slidenum">
              <a:rPr lang="en-US" altLang="en-US" sz="1000" smtClean="0">
                <a:solidFill>
                  <a:srgbClr val="505050"/>
                </a:solidFill>
                <a:latin typeface="Myriad Pro"/>
              </a:rPr>
              <a:pPr eaLnBrk="1" hangingPunct="1"/>
              <a:t>4</a:t>
            </a:fld>
            <a:endParaRPr lang="en-US" altLang="en-US" sz="1000" dirty="0" smtClean="0">
              <a:solidFill>
                <a:srgbClr val="505050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4853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7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 algn="r"/>
            <a:r>
              <a:rPr lang="en-US" sz="2800" dirty="0"/>
              <a:t> PK SD Office Tasks – Managing Blinded Trials</a:t>
            </a:r>
            <a:endParaRPr lang="en-AU" sz="28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8448" y="1099003"/>
            <a:ext cx="11034623" cy="4983163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35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i="1" dirty="0" smtClean="0">
                <a:solidFill>
                  <a:srgbClr val="0063BE"/>
                </a:solidFill>
              </a:rPr>
              <a:t>In addition to the activities handled for open label trials, following activities will be managed by TCS PK office for blinded trials</a:t>
            </a:r>
          </a:p>
          <a:p>
            <a:r>
              <a:rPr lang="en-US" sz="2400" dirty="0" smtClean="0"/>
              <a:t>All DM activities and SAS programming with data that can </a:t>
            </a:r>
            <a:r>
              <a:rPr lang="en-US" sz="2400" dirty="0" err="1" smtClean="0"/>
              <a:t>unblind</a:t>
            </a:r>
            <a:r>
              <a:rPr lang="en-US" sz="2400" dirty="0" smtClean="0"/>
              <a:t> a study are to be handled within PK SD office</a:t>
            </a:r>
          </a:p>
          <a:p>
            <a:pPr lvl="1"/>
            <a:r>
              <a:rPr lang="en-US" sz="1600" dirty="0" smtClean="0"/>
              <a:t>Handling of pharmacokinetic data</a:t>
            </a:r>
          </a:p>
          <a:p>
            <a:pPr lvl="1"/>
            <a:r>
              <a:rPr lang="en-US" sz="1600" dirty="0" smtClean="0"/>
              <a:t>Handling of other blinded data (Laboratory data, Antibody data, etc.)</a:t>
            </a:r>
          </a:p>
          <a:p>
            <a:pPr lvl="1"/>
            <a:r>
              <a:rPr lang="en-US" sz="1600" dirty="0" smtClean="0"/>
              <a:t>Programming of PK/PD input files (NCA)</a:t>
            </a:r>
          </a:p>
          <a:p>
            <a:r>
              <a:rPr lang="en-US" sz="2400" dirty="0" smtClean="0"/>
              <a:t>Randomization data</a:t>
            </a:r>
          </a:p>
          <a:p>
            <a:pPr lvl="1"/>
            <a:r>
              <a:rPr lang="en-US" sz="1600" dirty="0" smtClean="0"/>
              <a:t>Creation of randomization lists</a:t>
            </a:r>
          </a:p>
          <a:p>
            <a:pPr lvl="1"/>
            <a:r>
              <a:rPr lang="en-US" sz="1600" dirty="0" smtClean="0"/>
              <a:t>Distribution/release of randomization lists</a:t>
            </a:r>
          </a:p>
          <a:p>
            <a:pPr lvl="1"/>
            <a:r>
              <a:rPr lang="en-US" sz="1600" dirty="0" smtClean="0"/>
              <a:t>Cleaning randomization data</a:t>
            </a:r>
          </a:p>
          <a:p>
            <a:r>
              <a:rPr lang="en-US" sz="2400" dirty="0" smtClean="0"/>
              <a:t>Handling of  ‘limited’ access data (e.g., DNA results, linking of de-identified samples, de-identification of database)</a:t>
            </a:r>
            <a:endParaRPr lang="en-US" sz="2400" dirty="0"/>
          </a:p>
        </p:txBody>
      </p:sp>
      <p:sp>
        <p:nvSpPr>
          <p:cNvPr id="4" name="TextBox 46"/>
          <p:cNvSpPr txBox="1">
            <a:spLocks noChangeArrowheads="1"/>
          </p:cNvSpPr>
          <p:nvPr/>
        </p:nvSpPr>
        <p:spPr bwMode="auto">
          <a:xfrm>
            <a:off x="6099629" y="6611779"/>
            <a:ext cx="2551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266C30F-A82B-4A1D-B6FD-6B16E6556D18}" type="slidenum">
              <a:rPr lang="en-US" altLang="en-US" sz="1000" smtClean="0">
                <a:solidFill>
                  <a:srgbClr val="505050"/>
                </a:solidFill>
                <a:latin typeface="Myriad Pro"/>
              </a:rPr>
              <a:pPr eaLnBrk="1" hangingPunct="1"/>
              <a:t>5</a:t>
            </a:fld>
            <a:endParaRPr lang="en-US" altLang="en-US" sz="1000" dirty="0" smtClean="0">
              <a:solidFill>
                <a:srgbClr val="505050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4853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75"/>
          <p:cNvSpPr>
            <a:spLocks noGrp="1"/>
          </p:cNvSpPr>
          <p:nvPr>
            <p:ph type="title"/>
          </p:nvPr>
        </p:nvSpPr>
        <p:spPr>
          <a:xfrm>
            <a:off x="552802" y="0"/>
            <a:ext cx="11348852" cy="642646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 algn="r"/>
            <a:r>
              <a:rPr lang="en-US" sz="2800" dirty="0"/>
              <a:t> </a:t>
            </a:r>
            <a:r>
              <a:rPr lang="en-US" sz="2800" dirty="0" smtClean="0"/>
              <a:t>Randomization Schedule Generation Process</a:t>
            </a:r>
            <a:endParaRPr lang="en-AU" sz="2800" dirty="0"/>
          </a:p>
        </p:txBody>
      </p:sp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  <a14:imgEffect>
                      <a14:brightnessContrast bright="15000" contras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617" y="1006812"/>
            <a:ext cx="10254075" cy="514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46"/>
          <p:cNvSpPr txBox="1">
            <a:spLocks noChangeArrowheads="1"/>
          </p:cNvSpPr>
          <p:nvPr/>
        </p:nvSpPr>
        <p:spPr bwMode="auto">
          <a:xfrm>
            <a:off x="6099629" y="6611779"/>
            <a:ext cx="2551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266C30F-A82B-4A1D-B6FD-6B16E6556D18}" type="slidenum">
              <a:rPr lang="en-US" altLang="en-US" sz="1000" smtClean="0">
                <a:solidFill>
                  <a:srgbClr val="505050"/>
                </a:solidFill>
                <a:latin typeface="Myriad Pro"/>
              </a:rPr>
              <a:pPr eaLnBrk="1" hangingPunct="1"/>
              <a:t>6</a:t>
            </a:fld>
            <a:endParaRPr lang="en-US" altLang="en-US" sz="1000" dirty="0" smtClean="0">
              <a:solidFill>
                <a:srgbClr val="505050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70585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dirty="0" smtClean="0"/>
              <a:t>PK SD Office Requirements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4088" y="1106488"/>
            <a:ext cx="10796634" cy="5211762"/>
          </a:xfrm>
        </p:spPr>
        <p:txBody>
          <a:bodyPr/>
          <a:lstStyle/>
          <a:p>
            <a:r>
              <a:rPr lang="en-US" sz="2400" dirty="0" smtClean="0"/>
              <a:t>Standardization</a:t>
            </a:r>
            <a:endParaRPr lang="en-US" sz="2400" dirty="0"/>
          </a:p>
          <a:p>
            <a:pPr lvl="1"/>
            <a:r>
              <a:rPr lang="en-US" sz="2000" dirty="0" smtClean="0"/>
              <a:t>CDISC </a:t>
            </a:r>
            <a:r>
              <a:rPr lang="en-US" sz="2000" dirty="0"/>
              <a:t>standards</a:t>
            </a:r>
          </a:p>
          <a:p>
            <a:pPr lvl="2" indent="-274320">
              <a:buFont typeface="Wingdings" panose="05000000000000000000" pitchFamily="2" charset="2"/>
              <a:buChar char="ü"/>
            </a:pPr>
            <a:r>
              <a:rPr lang="en-US" sz="2000" dirty="0" smtClean="0"/>
              <a:t>Easy </a:t>
            </a:r>
            <a:r>
              <a:rPr lang="en-US" sz="2000" dirty="0"/>
              <a:t>translation of protocol information to datasets</a:t>
            </a:r>
          </a:p>
          <a:p>
            <a:pPr lvl="2" indent="-274320">
              <a:buFont typeface="Wingdings" panose="05000000000000000000" pitchFamily="2" charset="2"/>
              <a:buChar char="ü"/>
            </a:pPr>
            <a:r>
              <a:rPr lang="en-US" sz="2000" dirty="0" smtClean="0"/>
              <a:t>Additional </a:t>
            </a:r>
            <a:r>
              <a:rPr lang="en-US" sz="2000" dirty="0"/>
              <a:t>time </a:t>
            </a:r>
            <a:r>
              <a:rPr lang="en-US" sz="2000" dirty="0" smtClean="0"/>
              <a:t>and resources </a:t>
            </a:r>
            <a:r>
              <a:rPr lang="en-US" sz="2000" dirty="0"/>
              <a:t>can be saved by creating </a:t>
            </a:r>
            <a:r>
              <a:rPr lang="en-US" sz="2000" dirty="0" smtClean="0"/>
              <a:t>validated macros </a:t>
            </a:r>
            <a:r>
              <a:rPr lang="en-US" sz="2000" dirty="0"/>
              <a:t>for merging the standardized data</a:t>
            </a:r>
          </a:p>
          <a:p>
            <a:pPr lvl="2" indent="-274320">
              <a:buFont typeface="Wingdings" panose="05000000000000000000" pitchFamily="2" charset="2"/>
              <a:buChar char="ü"/>
            </a:pPr>
            <a:r>
              <a:rPr lang="en-US" sz="2000" dirty="0" smtClean="0"/>
              <a:t>Standard check can be implemented to check quality </a:t>
            </a:r>
            <a:r>
              <a:rPr lang="en-US" sz="2000" dirty="0"/>
              <a:t>and completeness </a:t>
            </a:r>
            <a:r>
              <a:rPr lang="en-US" sz="2000" dirty="0" smtClean="0"/>
              <a:t>of instream data</a:t>
            </a:r>
          </a:p>
          <a:p>
            <a:pPr lvl="1"/>
            <a:r>
              <a:rPr lang="en-US" sz="2000" dirty="0" smtClean="0"/>
              <a:t>Internal </a:t>
            </a:r>
            <a:r>
              <a:rPr lang="en-US" sz="2000" dirty="0"/>
              <a:t>processes</a:t>
            </a:r>
          </a:p>
          <a:p>
            <a:r>
              <a:rPr lang="en-US" sz="2400" dirty="0" smtClean="0"/>
              <a:t>Well </a:t>
            </a:r>
            <a:r>
              <a:rPr lang="en-US" sz="2400" dirty="0"/>
              <a:t>documented specifications / transfer agreements</a:t>
            </a:r>
          </a:p>
          <a:p>
            <a:pPr lvl="1"/>
            <a:r>
              <a:rPr lang="en-US" sz="2000" dirty="0" smtClean="0"/>
              <a:t>Communication </a:t>
            </a:r>
            <a:r>
              <a:rPr lang="en-US" sz="2000" dirty="0"/>
              <a:t>is </a:t>
            </a:r>
            <a:r>
              <a:rPr lang="en-US" sz="2000" dirty="0" smtClean="0"/>
              <a:t>key, several </a:t>
            </a:r>
            <a:r>
              <a:rPr lang="en-US" sz="2000" dirty="0"/>
              <a:t>stakeholders involved</a:t>
            </a:r>
          </a:p>
          <a:p>
            <a:pPr lvl="2" indent="-274320">
              <a:buFont typeface="Wingdings" panose="05000000000000000000" pitchFamily="2" charset="2"/>
              <a:buChar char="ü"/>
            </a:pPr>
            <a:r>
              <a:rPr lang="en-US" sz="2000" dirty="0" smtClean="0"/>
              <a:t>Bio-analysis </a:t>
            </a:r>
            <a:r>
              <a:rPr lang="en-US" sz="2000" dirty="0"/>
              <a:t>laboratory (PK concentrations)</a:t>
            </a:r>
          </a:p>
          <a:p>
            <a:pPr lvl="2" indent="-274320">
              <a:buFont typeface="Wingdings" panose="05000000000000000000" pitchFamily="2" charset="2"/>
              <a:buChar char="ü"/>
            </a:pPr>
            <a:r>
              <a:rPr lang="en-US" sz="2000" dirty="0" smtClean="0"/>
              <a:t>Data </a:t>
            </a:r>
            <a:r>
              <a:rPr lang="en-US" sz="2000" dirty="0"/>
              <a:t>Management (Source data </a:t>
            </a:r>
            <a:r>
              <a:rPr lang="en-US" sz="2000" dirty="0" smtClean="0"/>
              <a:t> - as </a:t>
            </a:r>
            <a:r>
              <a:rPr lang="en-US" sz="2000" dirty="0"/>
              <a:t>clean as </a:t>
            </a:r>
            <a:r>
              <a:rPr lang="en-US" sz="2000" dirty="0" smtClean="0"/>
              <a:t>possible)</a:t>
            </a:r>
            <a:endParaRPr lang="en-US" sz="2000" dirty="0"/>
          </a:p>
          <a:p>
            <a:pPr lvl="2" indent="-274320">
              <a:buFont typeface="Wingdings" panose="05000000000000000000" pitchFamily="2" charset="2"/>
              <a:buChar char="ü"/>
            </a:pPr>
            <a:r>
              <a:rPr lang="en-US" sz="2000" dirty="0" smtClean="0"/>
              <a:t>Statistics </a:t>
            </a:r>
            <a:r>
              <a:rPr lang="en-US" sz="2000" dirty="0"/>
              <a:t>(Derivations)</a:t>
            </a:r>
          </a:p>
          <a:p>
            <a:pPr lvl="2" indent="-274320">
              <a:buFont typeface="Wingdings" panose="05000000000000000000" pitchFamily="2" charset="2"/>
              <a:buChar char="ü"/>
            </a:pPr>
            <a:r>
              <a:rPr lang="en-US" sz="2000" dirty="0" smtClean="0"/>
              <a:t>PK </a:t>
            </a:r>
            <a:r>
              <a:rPr lang="en-US" sz="2000" dirty="0"/>
              <a:t>groups (PK analysis)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45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32" y="2702817"/>
            <a:ext cx="11188127" cy="753608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prstClr val="white"/>
                </a:solidFill>
              </a:rPr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8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03200" y="809172"/>
            <a:ext cx="11785600" cy="5562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 algn="r"/>
            <a:r>
              <a:rPr lang="en-US" sz="2800" dirty="0" smtClean="0"/>
              <a:t>Overall PK/SD Office Process Flow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609600" y="905055"/>
            <a:ext cx="11176000" cy="5389456"/>
            <a:chOff x="838200" y="942258"/>
            <a:chExt cx="7787160" cy="5389456"/>
          </a:xfrm>
        </p:grpSpPr>
        <p:sp>
          <p:nvSpPr>
            <p:cNvPr id="7" name="Text Box 14"/>
            <p:cNvSpPr txBox="1">
              <a:spLocks noChangeArrowheads="1"/>
            </p:cNvSpPr>
            <p:nvPr/>
          </p:nvSpPr>
          <p:spPr bwMode="auto">
            <a:xfrm>
              <a:off x="5041487" y="5699436"/>
              <a:ext cx="1404981" cy="6322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ts val="800"/>
                </a:spcAft>
              </a:pPr>
              <a:r>
                <a:rPr lang="en-US" altLang="en-US" sz="1050" dirty="0" smtClean="0">
                  <a:solidFill>
                    <a:srgbClr val="000000"/>
                  </a:solidFill>
                </a:rPr>
                <a:t>PK/PD analysis transfer (</a:t>
              </a:r>
              <a:r>
                <a:rPr lang="en-US" altLang="en-US" sz="1000" dirty="0" smtClean="0">
                  <a:solidFill>
                    <a:srgbClr val="000000"/>
                  </a:solidFill>
                </a:rPr>
                <a:t>For NCA: STO &amp; For NONMEM: AM&amp;S)</a:t>
              </a:r>
              <a:endParaRPr lang="en-US" altLang="en-US" dirty="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AutoShape 2"/>
            <p:cNvSpPr>
              <a:spLocks noChangeArrowheads="1"/>
            </p:cNvSpPr>
            <p:nvPr/>
          </p:nvSpPr>
          <p:spPr bwMode="auto">
            <a:xfrm>
              <a:off x="838200" y="2899220"/>
              <a:ext cx="1219200" cy="3810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ts val="800"/>
                </a:spcAft>
              </a:pPr>
              <a:r>
                <a:rPr lang="en-US" altLang="en-US" sz="1200" b="1" dirty="0" smtClean="0">
                  <a:solidFill>
                    <a:prstClr val="white"/>
                  </a:solidFill>
                </a:rPr>
                <a:t>Investigational     Site</a:t>
              </a:r>
              <a:endParaRPr lang="en-US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9" name="AutoShape 3"/>
            <p:cNvSpPr>
              <a:spLocks noChangeArrowheads="1"/>
            </p:cNvSpPr>
            <p:nvPr/>
          </p:nvSpPr>
          <p:spPr bwMode="auto">
            <a:xfrm>
              <a:off x="2487768" y="1260115"/>
              <a:ext cx="1028700" cy="3810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ts val="800"/>
                </a:spcAft>
              </a:pPr>
              <a:r>
                <a:rPr lang="en-US" altLang="en-US" sz="1200" b="1" dirty="0">
                  <a:solidFill>
                    <a:prstClr val="white"/>
                  </a:solidFill>
                </a:rPr>
                <a:t>Central Lab</a:t>
              </a:r>
            </a:p>
          </p:txBody>
        </p:sp>
        <p:sp>
          <p:nvSpPr>
            <p:cNvPr id="10" name="AutoShape 4"/>
            <p:cNvSpPr>
              <a:spLocks noChangeArrowheads="1"/>
            </p:cNvSpPr>
            <p:nvPr/>
          </p:nvSpPr>
          <p:spPr bwMode="auto">
            <a:xfrm>
              <a:off x="5908184" y="1260110"/>
              <a:ext cx="1267496" cy="3810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ts val="800"/>
                </a:spcAft>
              </a:pPr>
              <a:r>
                <a:rPr lang="en-US" altLang="en-US" sz="1200" b="1" dirty="0">
                  <a:solidFill>
                    <a:prstClr val="white"/>
                  </a:solidFill>
                </a:rPr>
                <a:t>Bo-Analytical Lab</a:t>
              </a:r>
            </a:p>
          </p:txBody>
        </p:sp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5969358" y="4220915"/>
              <a:ext cx="1219201" cy="37147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ts val="800"/>
                </a:spcAft>
              </a:pPr>
              <a:r>
                <a:rPr lang="en-US" altLang="en-US" sz="1200" b="1" dirty="0" smtClean="0">
                  <a:solidFill>
                    <a:prstClr val="white"/>
                  </a:solidFill>
                </a:rPr>
                <a:t>     PK </a:t>
              </a:r>
              <a:r>
                <a:rPr lang="en-US" altLang="en-US" sz="1200" b="1" dirty="0">
                  <a:solidFill>
                    <a:prstClr val="white"/>
                  </a:solidFill>
                </a:rPr>
                <a:t>Office</a:t>
              </a:r>
            </a:p>
          </p:txBody>
        </p:sp>
        <p:sp>
          <p:nvSpPr>
            <p:cNvPr id="12" name="AutoShape 6"/>
            <p:cNvSpPr>
              <a:spLocks noChangeArrowheads="1"/>
            </p:cNvSpPr>
            <p:nvPr/>
          </p:nvSpPr>
          <p:spPr bwMode="auto">
            <a:xfrm>
              <a:off x="2348266" y="4192877"/>
              <a:ext cx="1409144" cy="4381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ts val="800"/>
                </a:spcAft>
              </a:pPr>
              <a:r>
                <a:rPr lang="en-US" altLang="en-US" sz="1200" b="1" dirty="0">
                  <a:solidFill>
                    <a:prstClr val="white"/>
                  </a:solidFill>
                </a:rPr>
                <a:t>  Clinical Data Management (CDM)</a:t>
              </a:r>
            </a:p>
          </p:txBody>
        </p:sp>
        <p:cxnSp>
          <p:nvCxnSpPr>
            <p:cNvPr id="13" name="Straight Arrow Connector 12"/>
            <p:cNvCxnSpPr>
              <a:stCxn id="8" idx="0"/>
              <a:endCxn id="9" idx="1"/>
            </p:cNvCxnSpPr>
            <p:nvPr/>
          </p:nvCxnSpPr>
          <p:spPr>
            <a:xfrm flipV="1">
              <a:off x="1447800" y="1450615"/>
              <a:ext cx="1039968" cy="14486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9" idx="3"/>
              <a:endCxn id="10" idx="1"/>
            </p:cNvCxnSpPr>
            <p:nvPr/>
          </p:nvCxnSpPr>
          <p:spPr>
            <a:xfrm flipV="1">
              <a:off x="3516468" y="1450610"/>
              <a:ext cx="2391716" cy="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10" idx="3"/>
              <a:endCxn id="11" idx="3"/>
            </p:cNvCxnSpPr>
            <p:nvPr/>
          </p:nvCxnSpPr>
          <p:spPr>
            <a:xfrm>
              <a:off x="7175680" y="1450610"/>
              <a:ext cx="12879" cy="2956043"/>
            </a:xfrm>
            <a:prstGeom prst="bentConnector3">
              <a:avLst>
                <a:gd name="adj1" fmla="val 1874983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11" idx="1"/>
              <a:endCxn id="12" idx="3"/>
            </p:cNvCxnSpPr>
            <p:nvPr/>
          </p:nvCxnSpPr>
          <p:spPr>
            <a:xfrm rot="10800000" flipV="1">
              <a:off x="3757410" y="4406652"/>
              <a:ext cx="2211948" cy="5299"/>
            </a:xfrm>
            <a:prstGeom prst="bentConnector3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2"/>
              <a:endCxn id="12" idx="1"/>
            </p:cNvCxnSpPr>
            <p:nvPr/>
          </p:nvCxnSpPr>
          <p:spPr>
            <a:xfrm>
              <a:off x="1447800" y="3280220"/>
              <a:ext cx="900466" cy="1131732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6200000" flipH="1">
              <a:off x="5472582" y="2934094"/>
              <a:ext cx="2579805" cy="12879"/>
            </a:xfrm>
            <a:prstGeom prst="bentConnector3">
              <a:avLst>
                <a:gd name="adj1" fmla="val 100421"/>
              </a:avLst>
            </a:prstGeom>
            <a:ln w="2857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AutoShape 7"/>
            <p:cNvSpPr>
              <a:spLocks noChangeArrowheads="1"/>
            </p:cNvSpPr>
            <p:nvPr/>
          </p:nvSpPr>
          <p:spPr bwMode="auto">
            <a:xfrm>
              <a:off x="7620000" y="5366197"/>
              <a:ext cx="647700" cy="33324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ts val="800"/>
                </a:spcAft>
              </a:pPr>
              <a:r>
                <a:rPr lang="en-US" altLang="en-US" sz="1200" b="1" dirty="0">
                  <a:solidFill>
                    <a:prstClr val="white"/>
                  </a:solidFill>
                </a:rPr>
                <a:t>  BSP</a:t>
              </a:r>
            </a:p>
          </p:txBody>
        </p:sp>
        <p:sp>
          <p:nvSpPr>
            <p:cNvPr id="20" name="AutoShape 8"/>
            <p:cNvSpPr>
              <a:spLocks noChangeArrowheads="1"/>
            </p:cNvSpPr>
            <p:nvPr/>
          </p:nvSpPr>
          <p:spPr bwMode="auto">
            <a:xfrm>
              <a:off x="3812458" y="5350501"/>
              <a:ext cx="1050925" cy="574526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ts val="800"/>
                </a:spcAft>
              </a:pPr>
              <a:r>
                <a:rPr lang="en-US" altLang="en-US" sz="1200" b="1" dirty="0" smtClean="0">
                  <a:solidFill>
                    <a:prstClr val="white"/>
                  </a:solidFill>
                </a:rPr>
                <a:t>ClinPharm STO/AM&amp;S</a:t>
              </a:r>
              <a:endParaRPr lang="en-US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7490797" y="2297527"/>
              <a:ext cx="940297" cy="400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ts val="800"/>
                </a:spcAft>
              </a:pPr>
              <a:r>
                <a:rPr lang="en-US" altLang="en-US" sz="1050" dirty="0">
                  <a:solidFill>
                    <a:srgbClr val="000000"/>
                  </a:solidFill>
                </a:rPr>
                <a:t>BAN Sample result file (after analysis</a:t>
              </a:r>
              <a:r>
                <a:rPr lang="en-US" altLang="en-US" sz="1050" dirty="0" smtClean="0">
                  <a:solidFill>
                    <a:srgbClr val="000000"/>
                  </a:solidFill>
                </a:rPr>
                <a:t>)</a:t>
              </a:r>
              <a:endPara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5908185" y="2248960"/>
              <a:ext cx="809224" cy="448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ts val="800"/>
                </a:spcAft>
              </a:pPr>
              <a:r>
                <a:rPr lang="en-US" altLang="en-US" sz="1050" dirty="0">
                  <a:solidFill>
                    <a:srgbClr val="000000"/>
                  </a:solidFill>
                </a:rPr>
                <a:t>BAN sample identifier file</a:t>
              </a:r>
            </a:p>
          </p:txBody>
        </p:sp>
        <p:cxnSp>
          <p:nvCxnSpPr>
            <p:cNvPr id="23" name="Elbow Connector 22"/>
            <p:cNvCxnSpPr>
              <a:stCxn id="19" idx="0"/>
            </p:cNvCxnSpPr>
            <p:nvPr/>
          </p:nvCxnSpPr>
          <p:spPr>
            <a:xfrm rot="16200000" flipV="1">
              <a:off x="7179302" y="4601648"/>
              <a:ext cx="773806" cy="755291"/>
            </a:xfrm>
            <a:prstGeom prst="bentConnector3">
              <a:avLst>
                <a:gd name="adj1" fmla="val 101595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endCxn id="20" idx="3"/>
            </p:cNvCxnSpPr>
            <p:nvPr/>
          </p:nvCxnSpPr>
          <p:spPr>
            <a:xfrm rot="10800000" flipV="1">
              <a:off x="4863384" y="4616618"/>
              <a:ext cx="1994625" cy="1021146"/>
            </a:xfrm>
            <a:prstGeom prst="bentConnector3">
              <a:avLst>
                <a:gd name="adj1" fmla="val -363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endCxn id="11" idx="2"/>
            </p:cNvCxnSpPr>
            <p:nvPr/>
          </p:nvCxnSpPr>
          <p:spPr>
            <a:xfrm flipV="1">
              <a:off x="4863383" y="4592390"/>
              <a:ext cx="1715576" cy="88038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endCxn id="12" idx="2"/>
            </p:cNvCxnSpPr>
            <p:nvPr/>
          </p:nvCxnSpPr>
          <p:spPr>
            <a:xfrm rot="10800000" flipV="1">
              <a:off x="3052839" y="4592389"/>
              <a:ext cx="3194895" cy="38638"/>
            </a:xfrm>
            <a:prstGeom prst="bentConnector4">
              <a:avLst>
                <a:gd name="adj1" fmla="val 5"/>
                <a:gd name="adj2" fmla="val 691646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/>
            <p:nvPr/>
          </p:nvCxnSpPr>
          <p:spPr>
            <a:xfrm rot="16200000" flipH="1">
              <a:off x="4801880" y="2443837"/>
              <a:ext cx="28038" cy="3526121"/>
            </a:xfrm>
            <a:prstGeom prst="bentConnector3">
              <a:avLst>
                <a:gd name="adj1" fmla="val -3203873"/>
              </a:avLst>
            </a:prstGeom>
            <a:ln w="2857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 Box 11"/>
            <p:cNvSpPr txBox="1">
              <a:spLocks noChangeArrowheads="1"/>
            </p:cNvSpPr>
            <p:nvPr/>
          </p:nvSpPr>
          <p:spPr bwMode="auto">
            <a:xfrm>
              <a:off x="1529779" y="2150631"/>
              <a:ext cx="228600" cy="22163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ts val="800"/>
                </a:spcAft>
              </a:pPr>
              <a:r>
                <a:rPr lang="en-US" altLang="en-US" sz="1100" b="1" dirty="0" smtClean="0">
                  <a:solidFill>
                    <a:srgbClr val="000000"/>
                  </a:solidFill>
                </a:rPr>
                <a:t>1</a:t>
              </a:r>
              <a:endParaRPr lang="en-US" altLang="en-US" dirty="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920024" y="1684688"/>
              <a:ext cx="1016915" cy="4454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ts val="800"/>
                </a:spcAft>
              </a:pPr>
              <a:r>
                <a:rPr lang="en-US" altLang="en-US" sz="1050" dirty="0" smtClean="0">
                  <a:solidFill>
                    <a:srgbClr val="000000"/>
                  </a:solidFill>
                </a:rPr>
                <a:t>Sample &amp; lab requisition form</a:t>
              </a:r>
              <a:endPara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" name="Text Box 13"/>
            <p:cNvSpPr txBox="1">
              <a:spLocks noChangeArrowheads="1"/>
            </p:cNvSpPr>
            <p:nvPr/>
          </p:nvSpPr>
          <p:spPr bwMode="auto">
            <a:xfrm>
              <a:off x="3914977" y="1203886"/>
              <a:ext cx="1470025" cy="1949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ts val="800"/>
                </a:spcAft>
              </a:pPr>
              <a:r>
                <a:rPr lang="en-US" altLang="en-US" sz="1050" dirty="0">
                  <a:solidFill>
                    <a:srgbClr val="000000"/>
                  </a:solidFill>
                </a:rPr>
                <a:t>Sample and shipping list</a:t>
              </a:r>
            </a:p>
          </p:txBody>
        </p:sp>
        <p:sp>
          <p:nvSpPr>
            <p:cNvPr id="31" name="Text Box 11"/>
            <p:cNvSpPr txBox="1">
              <a:spLocks noChangeArrowheads="1"/>
            </p:cNvSpPr>
            <p:nvPr/>
          </p:nvSpPr>
          <p:spPr bwMode="auto">
            <a:xfrm>
              <a:off x="4463074" y="942258"/>
              <a:ext cx="228600" cy="22163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 kumimoji="0" sz="1100" b="1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altLang="en-US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2" name="Text Box 11"/>
            <p:cNvSpPr txBox="1">
              <a:spLocks noChangeArrowheads="1"/>
            </p:cNvSpPr>
            <p:nvPr/>
          </p:nvSpPr>
          <p:spPr bwMode="auto">
            <a:xfrm>
              <a:off x="2479450" y="2377358"/>
              <a:ext cx="228600" cy="22163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 kumimoji="0" sz="1100" b="1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altLang="en-US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3" name="Text Box 14"/>
            <p:cNvSpPr txBox="1">
              <a:spLocks noChangeArrowheads="1"/>
            </p:cNvSpPr>
            <p:nvPr/>
          </p:nvSpPr>
          <p:spPr bwMode="auto">
            <a:xfrm>
              <a:off x="2803701" y="2297527"/>
              <a:ext cx="1346117" cy="400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ts val="800"/>
                </a:spcAft>
              </a:pPr>
              <a:r>
                <a:rPr lang="en-US" altLang="en-US" sz="1050" dirty="0">
                  <a:solidFill>
                    <a:srgbClr val="000000"/>
                  </a:solidFill>
                </a:rPr>
                <a:t>Sample Reconciliation File (During conduct</a:t>
              </a:r>
              <a:r>
                <a:rPr lang="en-US" altLang="en-US" sz="1050" dirty="0" smtClean="0">
                  <a:solidFill>
                    <a:srgbClr val="000000"/>
                  </a:solidFill>
                </a:rPr>
                <a:t>)</a:t>
              </a:r>
              <a:endPara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6247732" y="1928559"/>
              <a:ext cx="336729" cy="20158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 kumimoji="0" sz="1100" b="1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altLang="en-US" dirty="0">
                  <a:solidFill>
                    <a:srgbClr val="000000"/>
                  </a:solidFill>
                </a:rPr>
                <a:t>4a</a:t>
              </a:r>
            </a:p>
          </p:txBody>
        </p:sp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7515628" y="1953334"/>
              <a:ext cx="329489" cy="21292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 kumimoji="0" sz="1100" b="1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altLang="en-US" dirty="0">
                  <a:solidFill>
                    <a:srgbClr val="000000"/>
                  </a:solidFill>
                </a:rPr>
                <a:t>4b</a:t>
              </a:r>
            </a:p>
          </p:txBody>
        </p:sp>
        <p:sp>
          <p:nvSpPr>
            <p:cNvPr id="36" name="Text Box 11"/>
            <p:cNvSpPr txBox="1">
              <a:spLocks noChangeArrowheads="1"/>
            </p:cNvSpPr>
            <p:nvPr/>
          </p:nvSpPr>
          <p:spPr bwMode="auto">
            <a:xfrm>
              <a:off x="1379174" y="3825963"/>
              <a:ext cx="228600" cy="22163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 kumimoji="0" sz="1100" b="1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altLang="en-US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7" name="Text Box 13"/>
            <p:cNvSpPr txBox="1">
              <a:spLocks noChangeArrowheads="1"/>
            </p:cNvSpPr>
            <p:nvPr/>
          </p:nvSpPr>
          <p:spPr bwMode="auto">
            <a:xfrm>
              <a:off x="1208533" y="4115102"/>
              <a:ext cx="530135" cy="270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ts val="800"/>
                </a:spcAft>
              </a:pPr>
              <a:r>
                <a:rPr lang="en-US" altLang="en-US" sz="1050" dirty="0" smtClean="0">
                  <a:solidFill>
                    <a:srgbClr val="000000"/>
                  </a:solidFill>
                </a:rPr>
                <a:t>eCRF</a:t>
              </a:r>
              <a:endPara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4175083" y="4150843"/>
              <a:ext cx="1529210" cy="2315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ts val="800"/>
                </a:spcAft>
              </a:pPr>
              <a:r>
                <a:rPr lang="en-US" altLang="en-US" sz="1050" dirty="0">
                  <a:solidFill>
                    <a:srgbClr val="000000"/>
                  </a:solidFill>
                </a:rPr>
                <a:t>PKO sample identifier file</a:t>
              </a:r>
            </a:p>
          </p:txBody>
        </p:sp>
        <p:sp>
          <p:nvSpPr>
            <p:cNvPr id="39" name="Text Box 11"/>
            <p:cNvSpPr txBox="1">
              <a:spLocks noChangeArrowheads="1"/>
            </p:cNvSpPr>
            <p:nvPr/>
          </p:nvSpPr>
          <p:spPr bwMode="auto">
            <a:xfrm>
              <a:off x="5704293" y="3966483"/>
              <a:ext cx="228600" cy="22163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 kumimoji="0" sz="1100" b="1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altLang="en-US" dirty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5679584" y="2961132"/>
              <a:ext cx="228600" cy="22163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 kumimoji="0" sz="1100" b="1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altLang="en-US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41" name="Text Box 14"/>
            <p:cNvSpPr txBox="1">
              <a:spLocks noChangeArrowheads="1"/>
            </p:cNvSpPr>
            <p:nvPr/>
          </p:nvSpPr>
          <p:spPr bwMode="auto">
            <a:xfrm>
              <a:off x="3962831" y="2873999"/>
              <a:ext cx="1614660" cy="3474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ts val="800"/>
                </a:spcAft>
              </a:pPr>
              <a:r>
                <a:rPr lang="en-US" sz="1050" dirty="0">
                  <a:solidFill>
                    <a:srgbClr val="000000"/>
                  </a:solidFill>
                </a:rPr>
                <a:t>SDTM dataset per DTA and PC dataset</a:t>
              </a:r>
              <a:endParaRPr lang="en-US" altLang="en-US" sz="1050" dirty="0">
                <a:solidFill>
                  <a:srgbClr val="000000"/>
                </a:solidFill>
              </a:endParaRPr>
            </a:p>
          </p:txBody>
        </p:sp>
        <p:sp>
          <p:nvSpPr>
            <p:cNvPr id="42" name="Text Box 14"/>
            <p:cNvSpPr txBox="1">
              <a:spLocks noChangeArrowheads="1"/>
            </p:cNvSpPr>
            <p:nvPr/>
          </p:nvSpPr>
          <p:spPr bwMode="auto">
            <a:xfrm>
              <a:off x="4577374" y="4620667"/>
              <a:ext cx="851886" cy="1678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ts val="800"/>
                </a:spcAft>
              </a:pPr>
              <a:r>
                <a:rPr lang="en-US" altLang="en-US" sz="105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SDTM PC</a:t>
              </a:r>
              <a:endParaRPr lang="en-US" altLang="en-US" sz="1600" dirty="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" name="Text Box 14"/>
            <p:cNvSpPr txBox="1">
              <a:spLocks noChangeArrowheads="1"/>
            </p:cNvSpPr>
            <p:nvPr/>
          </p:nvSpPr>
          <p:spPr bwMode="auto">
            <a:xfrm>
              <a:off x="4603496" y="4906394"/>
              <a:ext cx="851886" cy="1678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ts val="800"/>
                </a:spcAft>
              </a:pPr>
              <a:r>
                <a:rPr lang="en-US" altLang="en-US" sz="105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SDTM PP</a:t>
              </a:r>
              <a:endParaRPr lang="en-US" altLang="en-US" sz="1600" dirty="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7615171" y="4964969"/>
              <a:ext cx="228600" cy="22163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 kumimoji="0" sz="1100" b="1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altLang="en-US" dirty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45" name="Text Box 14"/>
            <p:cNvSpPr txBox="1">
              <a:spLocks noChangeArrowheads="1"/>
            </p:cNvSpPr>
            <p:nvPr/>
          </p:nvSpPr>
          <p:spPr bwMode="auto">
            <a:xfrm>
              <a:off x="7963974" y="4892497"/>
              <a:ext cx="661386" cy="4160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ts val="800"/>
                </a:spcAft>
              </a:pPr>
              <a:r>
                <a:rPr lang="en-US" altLang="en-US" sz="1050" dirty="0" smtClean="0">
                  <a:solidFill>
                    <a:srgbClr val="000000"/>
                  </a:solidFill>
                </a:rPr>
                <a:t>Analysis Dataset</a:t>
              </a:r>
              <a:endParaRPr lang="en-US" altLang="en-US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6" name="Text Box 11"/>
            <p:cNvSpPr txBox="1">
              <a:spLocks noChangeArrowheads="1"/>
            </p:cNvSpPr>
            <p:nvPr/>
          </p:nvSpPr>
          <p:spPr bwMode="auto">
            <a:xfrm>
              <a:off x="6692590" y="5760204"/>
              <a:ext cx="228600" cy="22163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 kumimoji="0" sz="1100" b="1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altLang="en-US" dirty="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5363233" y="5159956"/>
              <a:ext cx="352846" cy="19054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 kumimoji="0" sz="1100" b="1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altLang="en-US" dirty="0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48" name="Text Box 14"/>
            <p:cNvSpPr txBox="1">
              <a:spLocks noChangeArrowheads="1"/>
            </p:cNvSpPr>
            <p:nvPr/>
          </p:nvSpPr>
          <p:spPr bwMode="auto">
            <a:xfrm>
              <a:off x="5728958" y="5060895"/>
              <a:ext cx="837122" cy="3568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ts val="800"/>
                </a:spcAft>
              </a:pPr>
              <a:r>
                <a:rPr lang="en-US" altLang="en-US" sz="1050" dirty="0" smtClean="0">
                  <a:solidFill>
                    <a:srgbClr val="000000"/>
                  </a:solidFill>
                </a:rPr>
                <a:t>PP file (from ClinPharm</a:t>
              </a:r>
              <a:r>
                <a:rPr lang="en-US" altLang="en-US" sz="10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)</a:t>
              </a:r>
              <a:endParaRPr lang="en-US" altLang="en-US" sz="1400" dirty="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5312767" y="4567217"/>
              <a:ext cx="341060" cy="1982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 kumimoji="0" sz="1100" b="1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altLang="en-US" dirty="0" smtClean="0">
                  <a:solidFill>
                    <a:srgbClr val="000000"/>
                  </a:solidFill>
                </a:rPr>
                <a:t>11</a:t>
              </a:r>
              <a:endParaRPr lang="en-US" altLang="en-US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>
            <a:off x="3430453" y="1613427"/>
            <a:ext cx="0" cy="2537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46"/>
          <p:cNvSpPr txBox="1">
            <a:spLocks noChangeArrowheads="1"/>
          </p:cNvSpPr>
          <p:nvPr/>
        </p:nvSpPr>
        <p:spPr bwMode="auto">
          <a:xfrm>
            <a:off x="6099629" y="6611779"/>
            <a:ext cx="2551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266C30F-A82B-4A1D-B6FD-6B16E6556D18}" type="slidenum">
              <a:rPr lang="en-US" altLang="en-US" sz="1000" smtClean="0">
                <a:solidFill>
                  <a:srgbClr val="505050"/>
                </a:solidFill>
                <a:latin typeface="Myriad Pro"/>
              </a:rPr>
              <a:pPr eaLnBrk="1" hangingPunct="1"/>
              <a:t>9</a:t>
            </a:fld>
            <a:endParaRPr lang="en-US" altLang="en-US" sz="1000" dirty="0" smtClean="0">
              <a:solidFill>
                <a:srgbClr val="505050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98239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 PPT Template 2015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xmlns="" name="Corp PPT Template 2014" id="{36F2B3D5-4D61-4259-AB92-D6D5D27EC6E5}" vid="{DC01D679-E038-4D56-83C0-1B228085716F}"/>
    </a:ext>
  </a:extLst>
</a:theme>
</file>

<file path=ppt/theme/theme2.xml><?xml version="1.0" encoding="utf-8"?>
<a:theme xmlns:a="http://schemas.openxmlformats.org/drawingml/2006/main" name="2_Corp PPT Template 2015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xmlns="" name="Corp PPT Template 2014" id="{36F2B3D5-4D61-4259-AB92-D6D5D27EC6E5}" vid="{DC01D679-E038-4D56-83C0-1B228085716F}"/>
    </a:ext>
  </a:extLst>
</a:theme>
</file>

<file path=ppt/theme/theme3.xml><?xml version="1.0" encoding="utf-8"?>
<a:theme xmlns:a="http://schemas.openxmlformats.org/drawingml/2006/main" name="3_Corp PPT Template 2015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="" xmlns:thm15="http://schemas.microsoft.com/office/thememl/2012/main" name="Corp PPT Template 2014" id="{36F2B3D5-4D61-4259-AB92-D6D5D27EC6E5}" vid="{DC01D679-E038-4D56-83C0-1B228085716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 PPT Template 2015</Template>
  <TotalTime>16447</TotalTime>
  <Words>2495</Words>
  <Application>Microsoft Office PowerPoint</Application>
  <PresentationFormat>Custom</PresentationFormat>
  <Paragraphs>597</Paragraphs>
  <Slides>29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Corp PPT Template 2015</vt:lpstr>
      <vt:lpstr>2_Corp PPT Template 2015</vt:lpstr>
      <vt:lpstr>3_Corp PPT Template 2015</vt:lpstr>
      <vt:lpstr>Microsoft Word 97 - 2003 Document</vt:lpstr>
      <vt:lpstr>PowerPoint Presentation</vt:lpstr>
      <vt:lpstr>PK Data Workflow</vt:lpstr>
      <vt:lpstr> PK SD Office Set up</vt:lpstr>
      <vt:lpstr> PK SD Office Tasks – Managing Open Label Trials</vt:lpstr>
      <vt:lpstr> PK SD Office Tasks – Managing Blinded Trials</vt:lpstr>
      <vt:lpstr> Randomization Schedule Generation Process</vt:lpstr>
      <vt:lpstr>PK SD Office Requirements </vt:lpstr>
      <vt:lpstr>Appendix</vt:lpstr>
      <vt:lpstr>Overall PK/SD Office Process Flow</vt:lpstr>
      <vt:lpstr>PC Data Processing after DB Lock</vt:lpstr>
      <vt:lpstr>Generation of NCA and NONMEM Input File</vt:lpstr>
      <vt:lpstr>Generation of final eSubmission Package</vt:lpstr>
      <vt:lpstr>Share eSubmission Package with IDS</vt:lpstr>
      <vt:lpstr>PowerPoint Presentation</vt:lpstr>
      <vt:lpstr>TCS Phase I Experience: Activities by Study Type</vt:lpstr>
      <vt:lpstr>PK Data WorkFlow</vt:lpstr>
      <vt:lpstr>PK Merge/PK Data Reconciliation </vt:lpstr>
      <vt:lpstr>PK Summary Outputs</vt:lpstr>
      <vt:lpstr>Sample PK outputs (Examples)</vt:lpstr>
      <vt:lpstr>Example (Contd.)</vt:lpstr>
      <vt:lpstr>Example: Individual Plasma Concentration and GM± SD graph</vt:lpstr>
      <vt:lpstr>Example of BA/BE Report</vt:lpstr>
      <vt:lpstr>PK/ PD Analysis</vt:lpstr>
      <vt:lpstr>Plot of Change from Baseline in Systolic BP at Tmax versus Test drug Exposure (AUC0-last) (PD Population)</vt:lpstr>
      <vt:lpstr>Plot of Change from Baseline in Systolic BP at Tmax versus maximum concentration (Cmax) of Test drug (PD Population)</vt:lpstr>
      <vt:lpstr>PK/ PD Analysis (Contd.)</vt:lpstr>
      <vt:lpstr>Analysis Table</vt:lpstr>
      <vt:lpstr>Case Study: US based Healthcare Company </vt:lpstr>
      <vt:lpstr>PowerPoint Presentation</vt:lpstr>
    </vt:vector>
  </TitlesOfParts>
  <Company>TCS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 Sawant</dc:creator>
  <cp:lastModifiedBy>Arghya  Chattopadhyay</cp:lastModifiedBy>
  <cp:revision>568</cp:revision>
  <dcterms:created xsi:type="dcterms:W3CDTF">2015-12-17T07:04:35Z</dcterms:created>
  <dcterms:modified xsi:type="dcterms:W3CDTF">2016-05-17T09:23:45Z</dcterms:modified>
</cp:coreProperties>
</file>