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5"/>
  </p:notesMasterIdLst>
  <p:sldIdLst>
    <p:sldId id="257" r:id="rId3"/>
    <p:sldId id="270" r:id="rId4"/>
    <p:sldId id="273" r:id="rId5"/>
    <p:sldId id="274" r:id="rId6"/>
    <p:sldId id="275" r:id="rId7"/>
    <p:sldId id="268" r:id="rId8"/>
    <p:sldId id="278" r:id="rId9"/>
    <p:sldId id="279" r:id="rId10"/>
    <p:sldId id="281" r:id="rId11"/>
    <p:sldId id="282" r:id="rId12"/>
    <p:sldId id="285" r:id="rId13"/>
    <p:sldId id="297" r:id="rId14"/>
    <p:sldId id="332" r:id="rId15"/>
    <p:sldId id="333" r:id="rId16"/>
    <p:sldId id="299" r:id="rId17"/>
    <p:sldId id="300" r:id="rId18"/>
    <p:sldId id="301" r:id="rId19"/>
    <p:sldId id="335" r:id="rId20"/>
    <p:sldId id="337" r:id="rId21"/>
    <p:sldId id="338" r:id="rId22"/>
    <p:sldId id="339" r:id="rId23"/>
    <p:sldId id="341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26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 autoAdjust="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2E6CF-1E67-4A22-8C74-7C46C26A93AE}" type="datetimeFigureOut">
              <a:rPr lang="en-US" smtClean="0"/>
              <a:pPr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E68C-A04A-40F7-B12E-810D4568C9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9162A6E6-45B0-4DE4-A9A2-A59E09DF885C}" type="slidenum">
              <a:rPr lang="en-US" sz="1200" kern="1200">
                <a:solidFill>
                  <a:prstClr val="black"/>
                </a:solidFill>
                <a:latin typeface="Arial" pitchFamily="34" charset="0"/>
                <a:ea typeface="Arial Unicode MS" pitchFamily="34" charset="-128"/>
                <a:cs typeface="Arial" charset="0"/>
              </a:rPr>
              <a:pPr algn="r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1</a:t>
            </a:fld>
            <a:endParaRPr lang="en-US" sz="1200" kern="1200">
              <a:solidFill>
                <a:prstClr val="black"/>
              </a:solidFill>
              <a:latin typeface="Arial" pitchFamily="34" charset="0"/>
              <a:ea typeface="Arial Unicode MS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3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E20008E7-E7CC-440F-9453-7EC27362427B}" type="slidenum">
              <a:rPr lang="en-US" sz="1200" smtClean="0">
                <a:latin typeface="Arial" panose="020B0604020202020204" pitchFamily="34" charset="0"/>
              </a:rPr>
              <a:pPr/>
              <a:t>28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13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0750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EDCE-8647-4E66-B655-783ACB94B678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9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AC2722F-32F5-4BD5-9033-09B9B2EB6ED8}" type="slidenum">
              <a:rPr lang="en-US" sz="1200" smtClean="0">
                <a:latin typeface="Arial" panose="020B0604020202020204" pitchFamily="34" charset="0"/>
              </a:rPr>
              <a:pPr/>
              <a:t>7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86814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803DAEC-76F3-4FE3-80D4-BC77708FD3A0}" type="slidenum">
              <a:rPr lang="en-US" sz="1200" smtClean="0">
                <a:latin typeface="Arial" panose="020B0604020202020204" pitchFamily="34" charset="0"/>
              </a:rPr>
              <a:pPr/>
              <a:t>8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18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389288E-926F-4E32-A1CF-DBFD24495DCD}" type="slidenum">
              <a:rPr lang="en-US" sz="1200" smtClean="0">
                <a:latin typeface="Arial" panose="020B0604020202020204" pitchFamily="34" charset="0"/>
              </a:rPr>
              <a:pPr/>
              <a:t>9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7416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18936A8-CEA6-4382-8C86-D65B20A85AFB}" type="slidenum">
              <a:rPr lang="en-US" sz="1200" smtClean="0">
                <a:latin typeface="Arial" panose="020B0604020202020204" pitchFamily="34" charset="0"/>
              </a:rPr>
              <a:pPr/>
              <a:t>20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13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822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942C3D7-C14F-45ED-824B-F58DA97D0E69}" type="slidenum">
              <a:rPr lang="en-US" sz="1200" smtClean="0">
                <a:latin typeface="Arial" panose="020B0604020202020204" pitchFamily="34" charset="0"/>
              </a:rPr>
              <a:pPr/>
              <a:t>21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13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1203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A0817DD-5EAD-4B69-B995-2C6B75435DA2}" type="slidenum">
              <a:rPr lang="en-US" sz="1200" smtClean="0">
                <a:latin typeface="Arial" panose="020B0604020202020204" pitchFamily="34" charset="0"/>
              </a:rPr>
              <a:pPr/>
              <a:t>23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13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316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CB045E50-D6F4-4171-B8F5-81606903E8C7}" type="slidenum">
              <a:rPr lang="en-US" sz="1200" smtClean="0">
                <a:latin typeface="Arial" panose="020B0604020202020204" pitchFamily="34" charset="0"/>
              </a:rPr>
              <a:pPr/>
              <a:t>25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13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099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947738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188374AE-0B2A-4AB2-9BF1-9614F6B52AC1}" type="slidenum">
              <a:rPr lang="en-US" sz="1200" smtClean="0">
                <a:latin typeface="Arial" panose="020B0604020202020204" pitchFamily="34" charset="0"/>
              </a:rPr>
              <a:pPr/>
              <a:t>26</a:t>
            </a:fld>
            <a:endParaRPr lang="en-US" sz="1200" smtClean="0">
              <a:latin typeface="Arial" panose="020B0604020202020204" pitchFamily="3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4088" y="4487863"/>
            <a:ext cx="5241925" cy="425132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1321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62948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9906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990600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990600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07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039812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768475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039812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768475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927100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927100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752599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600" kern="1200" dirty="0">
              <a:solidFill>
                <a:prstClr val="white"/>
              </a:solidFill>
              <a:latin typeface="Myriad Pro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 l="19376" t="20410" r="5469" b="9375"/>
          <a:stretch>
            <a:fillRect/>
          </a:stretch>
        </p:blipFill>
        <p:spPr bwMode="auto">
          <a:xfrm>
            <a:off x="-28575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103188"/>
            <a:ext cx="7543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914400"/>
            <a:ext cx="8428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D91FAC7C-D8B4-48F7-B427-3D64FEECA0CE}" type="slidenum">
              <a:rPr lang="en-US" sz="1200" kern="1200" smtClean="0">
                <a:solidFill>
                  <a:srgbClr val="000000"/>
                </a:solidFill>
                <a:latin typeface="Myriad Pro" pitchFamily="34" charset="0"/>
                <a:ea typeface="Arial Unicode MS" pitchFamily="34" charset="-128"/>
                <a:cs typeface="Arial" pitchFamily="34" charset="0"/>
              </a:rPr>
              <a:pPr algn="r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1200" kern="1200" dirty="0" smtClean="0">
                <a:solidFill>
                  <a:srgbClr val="000000"/>
                </a:solidFill>
                <a:latin typeface="Myriad Pro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sz="1200" kern="1200" dirty="0">
              <a:solidFill>
                <a:srgbClr val="000000"/>
              </a:solidFill>
              <a:latin typeface="Myriad Pro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sz="3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78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2800352"/>
            <a:ext cx="8839200" cy="184784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latin typeface="Microsoft Sans Serif" pitchFamily="34" charset="0"/>
                <a:cs typeface="Microsoft Sans Serif" pitchFamily="34" charset="0"/>
              </a:rPr>
              <a:t>Basic Clinical Trials Design</a:t>
            </a:r>
            <a:br>
              <a:rPr lang="en-US" sz="3200" dirty="0" smtClean="0">
                <a:latin typeface="Microsoft Sans Serif" pitchFamily="34" charset="0"/>
                <a:cs typeface="Microsoft Sans Serif" pitchFamily="34" charset="0"/>
              </a:rPr>
            </a:br>
            <a:r>
              <a:rPr lang="en-US" sz="3200" dirty="0" smtClean="0">
                <a:latin typeface="Microsoft Sans Serif" pitchFamily="34" charset="0"/>
                <a:cs typeface="Microsoft Sans Serif" pitchFamily="34" charset="0"/>
              </a:rPr>
              <a:t/>
            </a:r>
            <a:br>
              <a:rPr lang="en-US" sz="3200" dirty="0" smtClean="0">
                <a:latin typeface="Microsoft Sans Serif" pitchFamily="34" charset="0"/>
                <a:cs typeface="Microsoft Sans Serif" pitchFamily="34" charset="0"/>
              </a:rPr>
            </a:br>
            <a:r>
              <a:rPr lang="en-US" sz="1800" dirty="0" smtClean="0">
                <a:latin typeface="Microsoft Sans Serif" pitchFamily="34" charset="0"/>
                <a:cs typeface="Microsoft Sans Serif" pitchFamily="34" charset="0"/>
              </a:rPr>
              <a:t>Aug 13, 2013</a:t>
            </a:r>
            <a:endParaRPr lang="en-US" sz="32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defTabSz="457200" rtl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24A49E04-85D5-4B7B-91AC-9EDDB1919373}" type="slidenum">
              <a:rPr lang="en-US" sz="1200" kern="1200" smtClean="0">
                <a:solidFill>
                  <a:srgbClr val="000000"/>
                </a:solidFill>
                <a:latin typeface="Myriad Pro" pitchFamily="34" charset="0"/>
                <a:ea typeface="Arial Unicode MS" pitchFamily="34" charset="-128"/>
                <a:cs typeface="Arial Unicode MS" pitchFamily="34" charset="-128"/>
              </a:rPr>
              <a:pPr algn="r" defTabSz="457200" rtl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1</a:t>
            </a:fld>
            <a:r>
              <a:rPr lang="en-US" sz="1200" kern="1200" dirty="0" smtClean="0">
                <a:solidFill>
                  <a:srgbClr val="000000"/>
                </a:solidFill>
                <a:latin typeface="Myriad Pro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1200" kern="1200" dirty="0">
              <a:solidFill>
                <a:srgbClr val="000000"/>
              </a:solidFill>
              <a:latin typeface="Myriad Pro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3962400" y="6430963"/>
            <a:ext cx="1096963" cy="274637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457200" rtl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kern="1200" dirty="0" smtClean="0">
              <a:solidFill>
                <a:prstClr val="white"/>
              </a:solidFill>
              <a:latin typeface="Myriad Pro"/>
              <a:ea typeface="Arial Unicode MS" pitchFamily="34" charset="-128"/>
              <a:cs typeface="Arial" charset="0"/>
            </a:endParaRPr>
          </a:p>
          <a:p>
            <a:pPr algn="ctr" defTabSz="457200" rtl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kern="1200" dirty="0" smtClean="0">
                <a:solidFill>
                  <a:prstClr val="white"/>
                </a:solidFill>
                <a:latin typeface="Myriad Pro"/>
                <a:ea typeface="Arial Unicode MS" pitchFamily="34" charset="-128"/>
                <a:cs typeface="Arial" charset="0"/>
              </a:rPr>
              <a:t>TCS Internal</a:t>
            </a:r>
          </a:p>
          <a:p>
            <a:pPr algn="ctr" defTabSz="457200" rtl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kern="1200" dirty="0">
              <a:solidFill>
                <a:prstClr val="white"/>
              </a:solidFill>
              <a:latin typeface="Myriad Pro"/>
              <a:ea typeface="Arial Unicode MS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4572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Goals: Secondary Endpoints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</p:spPr>
        <p:txBody>
          <a:bodyPr/>
          <a:lstStyle/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Address other questions of interest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Show robustness of primary result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Help in interpretation of primary result</a:t>
            </a:r>
          </a:p>
          <a:p>
            <a:pPr marL="358775" indent="-358775" eaLnBrk="1" hangingPunct="1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Clinically important endpoints with only a modest chance of detecting a positive result  (e.g., mortality in a lipid reduction trial)</a:t>
            </a:r>
          </a:p>
        </p:txBody>
      </p:sp>
    </p:spTree>
    <p:extLst>
      <p:ext uri="{BB962C8B-B14F-4D97-AF65-F5344CB8AC3E}">
        <p14:creationId xmlns:p14="http://schemas.microsoft.com/office/powerpoint/2010/main" val="124661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Planning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Potential issues with clinical trials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Bias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Confounding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Control bias and confounding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Concurrent controls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Randomization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Blinding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Study Designs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Type I and Type II errors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Sample Size and Power</a:t>
            </a:r>
          </a:p>
        </p:txBody>
      </p:sp>
    </p:spTree>
    <p:extLst>
      <p:ext uri="{BB962C8B-B14F-4D97-AF65-F5344CB8AC3E}">
        <p14:creationId xmlns:p14="http://schemas.microsoft.com/office/powerpoint/2010/main" val="229668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1"/>
            <a:ext cx="729615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Study Designs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pPr eaLnBrk="1" hangingPunct="1"/>
            <a:r>
              <a:rPr lang="en-US" sz="2400" dirty="0" smtClean="0">
                <a:latin typeface="+mn-lt"/>
                <a:cs typeface="Arial" panose="020B0604020202020204" pitchFamily="34" charset="0"/>
              </a:rPr>
              <a:t>Select a study design which will allow us to draw valid statistical conclusions from the data (i.e., avoids bias and confounding)</a:t>
            </a:r>
          </a:p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sz="2400" dirty="0" smtClean="0">
                <a:latin typeface="+mn-lt"/>
                <a:cs typeface="Arial" panose="020B0604020202020204" pitchFamily="34" charset="0"/>
              </a:rPr>
              <a:t>Two common study designs are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Parallel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Crossover</a:t>
            </a:r>
          </a:p>
        </p:txBody>
      </p:sp>
    </p:spTree>
    <p:extLst>
      <p:ext uri="{BB962C8B-B14F-4D97-AF65-F5344CB8AC3E}">
        <p14:creationId xmlns:p14="http://schemas.microsoft.com/office/powerpoint/2010/main" val="150695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1"/>
            <a:ext cx="7296150" cy="533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Parallel Group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Designs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704850" y="833437"/>
            <a:ext cx="7886700" cy="5233988"/>
          </a:xfrm>
        </p:spPr>
        <p:txBody>
          <a:bodyPr/>
          <a:lstStyle/>
          <a:p>
            <a:pPr eaLnBrk="1" hangingPunct="1">
              <a:buFont typeface="Monotype Sorts" pitchFamily="2" charset="2"/>
              <a:buNone/>
            </a:pPr>
            <a:endParaRPr lang="en-US" sz="2400" dirty="0" smtClean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3060553"/>
            <a:ext cx="1752600" cy="92333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chemeClr val="bg2">
                <a:lumMod val="40000"/>
                <a:lumOff val="60000"/>
                <a:alpha val="79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Participants screened for entry criteria</a:t>
            </a:r>
          </a:p>
        </p:txBody>
      </p:sp>
      <p:sp>
        <p:nvSpPr>
          <p:cNvPr id="6" name="Rectangle 5"/>
          <p:cNvSpPr/>
          <p:nvPr/>
        </p:nvSpPr>
        <p:spPr>
          <a:xfrm>
            <a:off x="4343400" y="3886200"/>
            <a:ext cx="609600" cy="15240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343400" y="1524000"/>
            <a:ext cx="609600" cy="15240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8" name="Right Arrow 7"/>
          <p:cNvSpPr/>
          <p:nvPr/>
        </p:nvSpPr>
        <p:spPr>
          <a:xfrm rot="19216494">
            <a:off x="3008313" y="2687638"/>
            <a:ext cx="1477962" cy="409575"/>
          </a:xfrm>
          <a:prstGeom prst="rightArrow">
            <a:avLst/>
          </a:prstGeom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2417752">
            <a:off x="2994025" y="3940175"/>
            <a:ext cx="1482725" cy="376238"/>
          </a:xfrm>
          <a:prstGeom prst="rightArrow">
            <a:avLst/>
          </a:prstGeom>
          <a:solidFill>
            <a:srgbClr val="00B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953000" y="2209800"/>
            <a:ext cx="1295400" cy="381000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953000" y="4419600"/>
            <a:ext cx="1295400" cy="3810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1524000"/>
            <a:ext cx="609600" cy="15240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6813" y="3886200"/>
            <a:ext cx="609600" cy="15240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600200" y="5456886"/>
            <a:ext cx="54864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475413" y="5680120"/>
            <a:ext cx="76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b="1" dirty="0">
                <a:latin typeface="+mn-lt"/>
              </a:rPr>
              <a:t>Time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048000" y="5614988"/>
            <a:ext cx="276" cy="4211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71963" y="5618165"/>
            <a:ext cx="0" cy="4179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246813" y="5618166"/>
            <a:ext cx="0" cy="4179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96096" y="5697537"/>
            <a:ext cx="1524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Screening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048276" y="5697537"/>
            <a:ext cx="11427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Baseline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350913" y="5697537"/>
            <a:ext cx="1828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1600" b="1" dirty="0">
                <a:latin typeface="+mn-lt"/>
              </a:rPr>
              <a:t>Treatment</a:t>
            </a:r>
          </a:p>
        </p:txBody>
      </p:sp>
    </p:spTree>
    <p:extLst>
      <p:ext uri="{BB962C8B-B14F-4D97-AF65-F5344CB8AC3E}">
        <p14:creationId xmlns:p14="http://schemas.microsoft.com/office/powerpoint/2010/main" val="1699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Crossover Designs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835286"/>
            <a:ext cx="7886700" cy="518636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Bef>
                <a:spcPts val="600"/>
              </a:spcBef>
              <a:spcAft>
                <a:spcPts val="600"/>
              </a:spcAft>
              <a:buNone/>
              <a:defRPr/>
            </a:pPr>
            <a:endParaRPr lang="en-US" sz="1800" dirty="0" smtClean="0">
              <a:latin typeface="+mn-lt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066800" y="0"/>
            <a:ext cx="7620000" cy="70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Myriad Pro"/>
              </a:defRPr>
            </a:lvl9pPr>
          </a:lstStyle>
          <a:p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85799" y="2819400"/>
            <a:ext cx="1448523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50800" dir="5400000" algn="ctr" rotWithShape="0">
              <a:schemeClr val="bg2">
                <a:lumMod val="40000"/>
                <a:lumOff val="60000"/>
                <a:alpha val="79000"/>
              </a:schemeClr>
            </a:outerShdw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+mn-lt"/>
              </a:rPr>
              <a:t>Participants screened for entry criteria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6999" y="3695700"/>
            <a:ext cx="609600" cy="16383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1524000"/>
            <a:ext cx="609600" cy="14478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16" name="Right Arrow 15"/>
          <p:cNvSpPr/>
          <p:nvPr/>
        </p:nvSpPr>
        <p:spPr>
          <a:xfrm rot="19216494">
            <a:off x="2212975" y="2938463"/>
            <a:ext cx="452438" cy="409575"/>
          </a:xfrm>
          <a:prstGeom prst="rightArrow">
            <a:avLst/>
          </a:prstGeom>
          <a:solidFill>
            <a:srgbClr val="0063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2417752">
            <a:off x="2200275" y="3532188"/>
            <a:ext cx="458788" cy="376237"/>
          </a:xfrm>
          <a:prstGeom prst="rightArrow">
            <a:avLst/>
          </a:prstGeom>
          <a:solidFill>
            <a:srgbClr val="55A5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276600" y="2133600"/>
            <a:ext cx="685800" cy="381000"/>
          </a:xfrm>
          <a:prstGeom prst="rightArrow">
            <a:avLst/>
          </a:prstGeom>
          <a:solidFill>
            <a:srgbClr val="006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276600" y="4343400"/>
            <a:ext cx="685800" cy="381000"/>
          </a:xfrm>
          <a:prstGeom prst="rightArrow">
            <a:avLst/>
          </a:prstGeom>
          <a:solidFill>
            <a:srgbClr val="55A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62400" y="1524000"/>
            <a:ext cx="609600" cy="14478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Assess Endpoint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62400" y="3695700"/>
            <a:ext cx="609600" cy="16383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77000" y="3695700"/>
            <a:ext cx="609600" cy="16383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Control Treatment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477000" y="1524000"/>
            <a:ext cx="609600" cy="14478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Experimental Treatment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7086600" y="2057400"/>
            <a:ext cx="685800" cy="381000"/>
          </a:xfrm>
          <a:prstGeom prst="rightArrow">
            <a:avLst/>
          </a:prstGeom>
          <a:solidFill>
            <a:srgbClr val="55A51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7086600" y="4267200"/>
            <a:ext cx="685800" cy="381000"/>
          </a:xfrm>
          <a:prstGeom prst="rightArrow">
            <a:avLst/>
          </a:prstGeom>
          <a:solidFill>
            <a:srgbClr val="0063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72400" y="1524000"/>
            <a:ext cx="609600" cy="1447800"/>
          </a:xfrm>
          <a:prstGeom prst="rect">
            <a:avLst/>
          </a:prstGeom>
          <a:solidFill>
            <a:srgbClr val="55A51C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72400" y="3695700"/>
            <a:ext cx="609600" cy="1638300"/>
          </a:xfrm>
          <a:prstGeom prst="rect">
            <a:avLst/>
          </a:prstGeom>
          <a:solidFill>
            <a:srgbClr val="0063BE">
              <a:alpha val="82353"/>
            </a:srgb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</a:rPr>
              <a:t>Assess Endpoint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3000692">
            <a:off x="4311578" y="2999776"/>
            <a:ext cx="2501815" cy="376238"/>
          </a:xfrm>
          <a:prstGeom prst="rightArrow">
            <a:avLst/>
          </a:prstGeom>
          <a:solidFill>
            <a:srgbClr val="0063B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18788932">
            <a:off x="4416902" y="3316883"/>
            <a:ext cx="2354262" cy="425450"/>
          </a:xfrm>
          <a:prstGeom prst="rightArrow">
            <a:avLst/>
          </a:prstGeom>
          <a:solidFill>
            <a:srgbClr val="55A51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23900" y="5622701"/>
            <a:ext cx="7848600" cy="2286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rot="5400000">
            <a:off x="6199008" y="6002114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762000" y="5828774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Screening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849451" y="5797640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Treatment (</a:t>
            </a:r>
            <a:r>
              <a:rPr lang="en-US" b="1" dirty="0" smtClean="0"/>
              <a:t>Period </a:t>
            </a:r>
            <a:r>
              <a:rPr lang="en-US" b="1" dirty="0"/>
              <a:t>1)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572000" y="5828172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{Washout}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982788" y="5767590"/>
            <a:ext cx="0" cy="4310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647079" y="5793347"/>
            <a:ext cx="19920" cy="4053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2057400" y="5809446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B/L</a:t>
            </a:r>
          </a:p>
        </p:txBody>
      </p:sp>
      <p:cxnSp>
        <p:nvCxnSpPr>
          <p:cNvPr id="44" name="Straight Connector 43"/>
          <p:cNvCxnSpPr/>
          <p:nvPr/>
        </p:nvCxnSpPr>
        <p:spPr>
          <a:xfrm rot="5400000">
            <a:off x="4247859" y="6012322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7888287" y="6058460"/>
            <a:ext cx="531813" cy="15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585393" y="579764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b="1" dirty="0"/>
              <a:t>Treatment </a:t>
            </a:r>
            <a:r>
              <a:rPr lang="en-US" b="1"/>
              <a:t>(</a:t>
            </a:r>
            <a:r>
              <a:rPr lang="en-US" b="1" smtClean="0"/>
              <a:t>Period </a:t>
            </a:r>
            <a:r>
              <a:rPr lang="en-US" b="1" dirty="0"/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247915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  <p:bldP spid="18" grpId="0" animBg="1"/>
      <p:bldP spid="19" grpId="0" animBg="1"/>
      <p:bldP spid="28" grpId="0" animBg="1"/>
      <p:bldP spid="29" grpId="0" animBg="1"/>
      <p:bldP spid="34" grpId="0" animBg="1"/>
      <p:bldP spid="35" grpId="0" animBg="1"/>
      <p:bldP spid="38" grpId="0"/>
      <p:bldP spid="39" grpId="0"/>
      <p:bldP spid="40" grpId="0"/>
      <p:bldP spid="43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Planning: Crossover Designs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90600"/>
            <a:ext cx="7886700" cy="5186363"/>
          </a:xfrm>
        </p:spPr>
        <p:txBody>
          <a:bodyPr rtlCol="0">
            <a:normAutofit/>
          </a:bodyPr>
          <a:lstStyle/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Each subject is randomized to a sequence of treatments with a wash-out period between treatments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Each subject serves as his/her own control</a:t>
            </a:r>
          </a:p>
          <a:p>
            <a:pPr eaLnBrk="1" fontAlgn="auto" hangingPunct="1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Eliminates between-subject variation</a:t>
            </a:r>
            <a:endParaRPr lang="en-US" sz="2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41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543800" cy="571299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Crossover Designs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Needs smaller sample size than parallel designs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Wash-out period needs to be long enough so that there is no carryover effect</a:t>
            </a:r>
          </a:p>
          <a:p>
            <a:pPr eaLnBrk="1" hangingPunct="1">
              <a:lnSpc>
                <a:spcPct val="80000"/>
              </a:lnSpc>
              <a:buFont typeface="Monotype Sort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Not appropriate when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Treatment period is long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Treatment intended to be curative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Washout period is long (drugs with long half-life)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 smtClean="0"/>
              <a:t>Carryover exists</a:t>
            </a:r>
          </a:p>
        </p:txBody>
      </p:sp>
    </p:spTree>
    <p:extLst>
      <p:ext uri="{BB962C8B-B14F-4D97-AF65-F5344CB8AC3E}">
        <p14:creationId xmlns:p14="http://schemas.microsoft.com/office/powerpoint/2010/main" val="18462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239000" cy="457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j-lt"/>
              </a:rPr>
              <a:t>Study Planning: Designs</a:t>
            </a:r>
          </a:p>
        </p:txBody>
      </p:sp>
      <p:graphicFrame>
        <p:nvGraphicFramePr>
          <p:cNvPr id="344067" name="Group 3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234325369"/>
              </p:ext>
            </p:extLst>
          </p:nvPr>
        </p:nvGraphicFramePr>
        <p:xfrm>
          <a:off x="685800" y="1447801"/>
          <a:ext cx="7772400" cy="4267198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897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1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Parallel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Crossover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Design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0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Length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Shorter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Longer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61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Sample Size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Larger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Smaller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Precision of Estimates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Less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More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7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Endpoints/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Diseases</a:t>
                      </a:r>
                    </a:p>
                  </a:txBody>
                  <a:tcPr marT="45709" marB="45709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Most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Monotype Sorts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50000"/>
                        <a:buFont typeface="Monotype Sorts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Some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>
            <a:off x="685800" y="1447800"/>
            <a:ext cx="77724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85800" y="1447800"/>
            <a:ext cx="0" cy="434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85800" y="5715000"/>
            <a:ext cx="77724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458200" y="1447800"/>
            <a:ext cx="0" cy="426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Interpretation of Results</a:t>
            </a:r>
            <a:br>
              <a:rPr lang="en-US" smtClean="0"/>
            </a:br>
            <a:endParaRPr lang="en-US" dirty="0" smtClean="0"/>
          </a:p>
        </p:txBody>
      </p:sp>
      <p:sp>
        <p:nvSpPr>
          <p:cNvPr id="115717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7086600" y="6356350"/>
            <a:ext cx="20574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B8DB02D-E336-4C54-946E-0B12C7110581}" type="slidenum">
              <a:rPr lang="en-US" smtClean="0">
                <a:solidFill>
                  <a:srgbClr val="578963"/>
                </a:solidFill>
              </a:rPr>
              <a:pPr/>
              <a:t>18</a:t>
            </a:fld>
            <a:endParaRPr lang="en-US" smtClean="0">
              <a:solidFill>
                <a:srgbClr val="5789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15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Ideal Research Process</a:t>
            </a:r>
          </a:p>
        </p:txBody>
      </p:sp>
      <p:pic>
        <p:nvPicPr>
          <p:cNvPr id="11878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8965" y="1058333"/>
            <a:ext cx="7392432" cy="4238096"/>
          </a:xfrm>
        </p:spPr>
      </p:pic>
    </p:spTree>
    <p:extLst>
      <p:ext uri="{BB962C8B-B14F-4D97-AF65-F5344CB8AC3E}">
        <p14:creationId xmlns:p14="http://schemas.microsoft.com/office/powerpoint/2010/main" val="354297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47670" y="123185"/>
            <a:ext cx="7667730" cy="42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49263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dirty="0" smtClean="0">
                <a:solidFill>
                  <a:prstClr val="white"/>
                </a:solidFill>
                <a:latin typeface="+mj-lt"/>
              </a:rPr>
              <a:t>Clinical Trial Phases: Phase I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19752" y="1066800"/>
            <a:ext cx="8395648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+mn-lt"/>
              </a:rPr>
              <a:t>Phase </a:t>
            </a:r>
            <a:r>
              <a:rPr lang="en-IN" sz="2400" b="1" dirty="0">
                <a:latin typeface="+mn-lt"/>
              </a:rPr>
              <a:t>I</a:t>
            </a:r>
            <a:r>
              <a:rPr lang="en-IN" sz="2400" dirty="0">
                <a:latin typeface="+mn-lt"/>
              </a:rPr>
              <a:t> [</a:t>
            </a:r>
            <a:r>
              <a:rPr lang="en-IN" sz="2400" dirty="0" smtClean="0">
                <a:latin typeface="+mn-lt"/>
              </a:rPr>
              <a:t>small </a:t>
            </a:r>
            <a:r>
              <a:rPr lang="en-IN" sz="2400" dirty="0">
                <a:latin typeface="+mn-lt"/>
              </a:rPr>
              <a:t>number of healthy volunteers; in certain cases, i.e</a:t>
            </a:r>
            <a:r>
              <a:rPr lang="en-IN" sz="2400" dirty="0" smtClean="0">
                <a:latin typeface="+mn-lt"/>
              </a:rPr>
              <a:t>., </a:t>
            </a:r>
            <a:r>
              <a:rPr lang="en-IN" sz="2400" dirty="0">
                <a:latin typeface="+mn-lt"/>
              </a:rPr>
              <a:t>virology/oncology, also </a:t>
            </a:r>
            <a:r>
              <a:rPr lang="en-IN" sz="2400" dirty="0" smtClean="0">
                <a:latin typeface="+mn-lt"/>
              </a:rPr>
              <a:t>patients]</a:t>
            </a:r>
          </a:p>
          <a:p>
            <a:pPr marL="800100" lvl="1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Goal: to understand what </a:t>
            </a:r>
            <a:r>
              <a:rPr lang="en-IN" sz="2000" dirty="0">
                <a:latin typeface="+mn-lt"/>
              </a:rPr>
              <a:t>happens to the </a:t>
            </a:r>
            <a:r>
              <a:rPr lang="en-IN" sz="2000" u="sng" dirty="0">
                <a:latin typeface="+mn-lt"/>
              </a:rPr>
              <a:t>investigational compound</a:t>
            </a:r>
            <a:r>
              <a:rPr lang="en-IN" sz="2000" dirty="0">
                <a:latin typeface="+mn-lt"/>
              </a:rPr>
              <a:t> in the body from the time it is swallowed or injected until it is excreted, when it is excreted and how the human body reacts to the new compound from a safety and tolerability point of view. </a:t>
            </a:r>
            <a:endParaRPr lang="en-IN" sz="2000" dirty="0" smtClean="0">
              <a:latin typeface="+mn-lt"/>
            </a:endParaRPr>
          </a:p>
          <a:p>
            <a:pPr marL="800100" lvl="1" indent="-342900" fontAlgn="base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Study </a:t>
            </a:r>
            <a:r>
              <a:rPr lang="en-IN" sz="2000" dirty="0">
                <a:latin typeface="+mn-lt"/>
              </a:rPr>
              <a:t>participants are monitored for the occurrence and severity of any side effects that they may experience</a:t>
            </a:r>
            <a:r>
              <a:rPr lang="en-IN" sz="2000" dirty="0" smtClean="0">
                <a:latin typeface="+mn-lt"/>
              </a:rPr>
              <a:t>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47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90600"/>
            <a:ext cx="8153400" cy="1828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“The extent to which the findings of a clinical trial can be reliably extrapolated from the patients who participated in the trial to a broader patient population and a broader range of clinical settings”  ICH E9.</a:t>
            </a:r>
          </a:p>
        </p:txBody>
      </p:sp>
      <p:sp>
        <p:nvSpPr>
          <p:cNvPr id="119813" name="Rectangle 3"/>
          <p:cNvSpPr>
            <a:spLocks noChangeArrowheads="1"/>
          </p:cNvSpPr>
          <p:nvPr/>
        </p:nvSpPr>
        <p:spPr bwMode="auto">
          <a:xfrm>
            <a:off x="1145146" y="76200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+mj-lt"/>
              </a:rPr>
              <a:t>Generalizability</a:t>
            </a:r>
          </a:p>
        </p:txBody>
      </p:sp>
      <p:sp>
        <p:nvSpPr>
          <p:cNvPr id="119814" name="Text Box 4"/>
          <p:cNvSpPr txBox="1">
            <a:spLocks noChangeArrowheads="1"/>
          </p:cNvSpPr>
          <p:nvPr/>
        </p:nvSpPr>
        <p:spPr bwMode="auto">
          <a:xfrm>
            <a:off x="990600" y="38862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endParaRPr lang="en-US" sz="2400"/>
          </a:p>
        </p:txBody>
      </p:sp>
      <p:sp>
        <p:nvSpPr>
          <p:cNvPr id="119815" name="Text Box 5"/>
          <p:cNvSpPr txBox="1">
            <a:spLocks noChangeArrowheads="1"/>
          </p:cNvSpPr>
          <p:nvPr/>
        </p:nvSpPr>
        <p:spPr bwMode="auto">
          <a:xfrm>
            <a:off x="685800" y="5257800"/>
            <a:ext cx="7696200" cy="6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9144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3716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8288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286000" indent="-4572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55000"/>
              </a:lnSpc>
              <a:spcBef>
                <a:spcPct val="50000"/>
              </a:spcBef>
              <a:buClr>
                <a:srgbClr val="0063BE"/>
              </a:buClr>
              <a:buFont typeface="Monotype Sorts" pitchFamily="2" charset="2"/>
              <a:buChar char="§"/>
            </a:pPr>
            <a:r>
              <a:rPr lang="en-US" sz="2400" dirty="0">
                <a:latin typeface="+mn-lt"/>
              </a:rPr>
              <a:t>Sample vs. Target Population</a:t>
            </a:r>
          </a:p>
          <a:p>
            <a:pPr>
              <a:lnSpc>
                <a:spcPct val="55000"/>
              </a:lnSpc>
              <a:spcBef>
                <a:spcPct val="50000"/>
              </a:spcBef>
              <a:buClr>
                <a:srgbClr val="0063BE"/>
              </a:buClr>
              <a:buFont typeface="Monotype Sorts" pitchFamily="2" charset="2"/>
              <a:buChar char="§"/>
            </a:pPr>
            <a:r>
              <a:rPr lang="en-US" sz="2400" dirty="0">
                <a:latin typeface="+mn-lt"/>
              </a:rPr>
              <a:t>Analysis Sets</a:t>
            </a:r>
          </a:p>
        </p:txBody>
      </p:sp>
      <p:sp>
        <p:nvSpPr>
          <p:cNvPr id="119816" name="Oval 6"/>
          <p:cNvSpPr>
            <a:spLocks noChangeArrowheads="1"/>
          </p:cNvSpPr>
          <p:nvPr/>
        </p:nvSpPr>
        <p:spPr bwMode="auto">
          <a:xfrm>
            <a:off x="1143000" y="3803650"/>
            <a:ext cx="1219200" cy="8382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Sample</a:t>
            </a:r>
          </a:p>
        </p:txBody>
      </p:sp>
      <p:sp>
        <p:nvSpPr>
          <p:cNvPr id="119817" name="Line 7"/>
          <p:cNvSpPr>
            <a:spLocks noChangeShapeType="1"/>
          </p:cNvSpPr>
          <p:nvPr/>
        </p:nvSpPr>
        <p:spPr bwMode="auto">
          <a:xfrm flipV="1">
            <a:off x="2362200" y="3733800"/>
            <a:ext cx="3124200" cy="5334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9818" name="Line 8"/>
          <p:cNvSpPr>
            <a:spLocks noChangeShapeType="1"/>
          </p:cNvSpPr>
          <p:nvPr/>
        </p:nvSpPr>
        <p:spPr bwMode="auto">
          <a:xfrm>
            <a:off x="2476500" y="4237328"/>
            <a:ext cx="2895600" cy="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9819" name="Line 9"/>
          <p:cNvSpPr>
            <a:spLocks noChangeShapeType="1"/>
          </p:cNvSpPr>
          <p:nvPr/>
        </p:nvSpPr>
        <p:spPr bwMode="auto">
          <a:xfrm>
            <a:off x="2389031" y="4225970"/>
            <a:ext cx="3276600" cy="6096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9820" name="Oval 10"/>
          <p:cNvSpPr>
            <a:spLocks noChangeArrowheads="1"/>
          </p:cNvSpPr>
          <p:nvPr/>
        </p:nvSpPr>
        <p:spPr bwMode="auto">
          <a:xfrm>
            <a:off x="5412346" y="3065172"/>
            <a:ext cx="3124200" cy="21336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sz="2400" dirty="0">
                <a:latin typeface="+mn-lt"/>
              </a:rPr>
              <a:t>Population</a:t>
            </a:r>
          </a:p>
        </p:txBody>
      </p:sp>
      <p:sp>
        <p:nvSpPr>
          <p:cNvPr id="119821" name="Text Box 11"/>
          <p:cNvSpPr txBox="1">
            <a:spLocks noChangeArrowheads="1"/>
          </p:cNvSpPr>
          <p:nvPr/>
        </p:nvSpPr>
        <p:spPr bwMode="auto">
          <a:xfrm>
            <a:off x="2820987" y="3065172"/>
            <a:ext cx="1712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Generalize? </a:t>
            </a:r>
          </a:p>
        </p:txBody>
      </p:sp>
      <p:sp>
        <p:nvSpPr>
          <p:cNvPr id="119822" name="Text Box 12"/>
          <p:cNvSpPr txBox="1">
            <a:spLocks noChangeArrowheads="1"/>
          </p:cNvSpPr>
          <p:nvPr/>
        </p:nvSpPr>
        <p:spPr bwMode="auto">
          <a:xfrm>
            <a:off x="1066800" y="37338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kumimoji="1" lang="en-US" sz="2000"/>
          </a:p>
        </p:txBody>
      </p:sp>
    </p:spTree>
    <p:extLst>
      <p:ext uri="{BB962C8B-B14F-4D97-AF65-F5344CB8AC3E}">
        <p14:creationId xmlns:p14="http://schemas.microsoft.com/office/powerpoint/2010/main" val="314691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Generalizability: Sample vs. Target Population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target population is the group to which the researcher would like to generalize his or her results.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In confirmatory trials, the subjects in the trial should more closely mirror the target population 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Representativity: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a high degree in confirmatory trials (phase III).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To a lesser degree in early phase trials.</a:t>
            </a:r>
          </a:p>
        </p:txBody>
      </p:sp>
    </p:spTree>
    <p:extLst>
      <p:ext uri="{BB962C8B-B14F-4D97-AF65-F5344CB8AC3E}">
        <p14:creationId xmlns:p14="http://schemas.microsoft.com/office/powerpoint/2010/main" val="337322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3188"/>
            <a:ext cx="8305800" cy="487362"/>
          </a:xfrm>
        </p:spPr>
        <p:txBody>
          <a:bodyPr/>
          <a:lstStyle/>
          <a:p>
            <a:r>
              <a:rPr lang="en-US" dirty="0" smtClean="0"/>
              <a:t>Generalizability: Achieving Sample Representativity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Randomization: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Eliminates selection bias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Balances arms with respect to prognostic variables (known and unknown)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Forms the basis for statistical tests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sz="2400" dirty="0" smtClean="0"/>
              <a:t>Is there a true randomization?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Centers/hospitals are not selected at random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Only patients accepting to participate in RCTs are selected</a:t>
            </a:r>
          </a:p>
        </p:txBody>
      </p:sp>
    </p:spTree>
    <p:extLst>
      <p:ext uri="{BB962C8B-B14F-4D97-AF65-F5344CB8AC3E}">
        <p14:creationId xmlns:p14="http://schemas.microsoft.com/office/powerpoint/2010/main" val="107073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Generalizability: Analysis Sets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Ideal situation: 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“All patients randomized into a clinical trial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</a:t>
            </a:r>
            <a:r>
              <a:rPr lang="en-US" dirty="0" smtClean="0"/>
              <a:t>atisfied all entry criteria, followed all trial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</a:t>
            </a:r>
            <a:r>
              <a:rPr lang="en-US" dirty="0" smtClean="0"/>
              <a:t>rocedures perfectly with no losses to follow-up, and provided complete data records” (ICH E9)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But, the reality is far from the ideal situation</a:t>
            </a:r>
          </a:p>
          <a:p>
            <a:r>
              <a:rPr lang="en-US" sz="2400" dirty="0" smtClean="0"/>
              <a:t>The selection of the primary analysis set should be made to minimize bias and avoid inflation of type I error.</a:t>
            </a:r>
          </a:p>
        </p:txBody>
      </p:sp>
    </p:spTree>
    <p:extLst>
      <p:ext uri="{BB962C8B-B14F-4D97-AF65-F5344CB8AC3E}">
        <p14:creationId xmlns:p14="http://schemas.microsoft.com/office/powerpoint/2010/main" val="1297559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Generalizability: Analysis Sets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14400"/>
            <a:ext cx="8428037" cy="5410200"/>
          </a:xfrm>
        </p:spPr>
        <p:txBody>
          <a:bodyPr/>
          <a:lstStyle/>
          <a:p>
            <a:r>
              <a:rPr lang="en-US" dirty="0" smtClean="0"/>
              <a:t>Full analysis set (FAS)</a:t>
            </a:r>
          </a:p>
          <a:p>
            <a:r>
              <a:rPr lang="en-US" dirty="0" smtClean="0"/>
              <a:t>Per Protocol  (PP) analysis set</a:t>
            </a:r>
          </a:p>
          <a:p>
            <a:r>
              <a:rPr lang="en-US" dirty="0" smtClean="0"/>
              <a:t>‘Completers’ analysis set</a:t>
            </a:r>
          </a:p>
          <a:p>
            <a:r>
              <a:rPr lang="en-US" dirty="0" smtClean="0"/>
              <a:t>Safety analysis set (SAF)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29030" name="Oval 4"/>
          <p:cNvSpPr>
            <a:spLocks noChangeArrowheads="1"/>
          </p:cNvSpPr>
          <p:nvPr/>
        </p:nvSpPr>
        <p:spPr bwMode="auto">
          <a:xfrm>
            <a:off x="3429000" y="3505200"/>
            <a:ext cx="4572000" cy="2590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29031" name="Oval 5"/>
          <p:cNvSpPr>
            <a:spLocks noChangeArrowheads="1"/>
          </p:cNvSpPr>
          <p:nvPr/>
        </p:nvSpPr>
        <p:spPr bwMode="auto">
          <a:xfrm>
            <a:off x="4114800" y="3657600"/>
            <a:ext cx="3352800" cy="1905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29032" name="Oval 6"/>
          <p:cNvSpPr>
            <a:spLocks noChangeArrowheads="1"/>
          </p:cNvSpPr>
          <p:nvPr/>
        </p:nvSpPr>
        <p:spPr bwMode="auto">
          <a:xfrm>
            <a:off x="4343400" y="4038600"/>
            <a:ext cx="2895600" cy="1219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en-IN"/>
          </a:p>
        </p:txBody>
      </p:sp>
      <p:sp>
        <p:nvSpPr>
          <p:cNvPr id="129033" name="Text Box 7"/>
          <p:cNvSpPr txBox="1">
            <a:spLocks noChangeArrowheads="1"/>
          </p:cNvSpPr>
          <p:nvPr/>
        </p:nvSpPr>
        <p:spPr bwMode="auto">
          <a:xfrm>
            <a:off x="5105400" y="4724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Per protocol</a:t>
            </a:r>
          </a:p>
        </p:txBody>
      </p:sp>
      <p:sp>
        <p:nvSpPr>
          <p:cNvPr id="129034" name="Text Box 8"/>
          <p:cNvSpPr txBox="1">
            <a:spLocks noChangeArrowheads="1"/>
          </p:cNvSpPr>
          <p:nvPr/>
        </p:nvSpPr>
        <p:spPr bwMode="auto">
          <a:xfrm>
            <a:off x="4953000" y="5638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/>
              <a:t>Full set</a:t>
            </a:r>
          </a:p>
        </p:txBody>
      </p:sp>
      <p:sp>
        <p:nvSpPr>
          <p:cNvPr id="129035" name="Text Box 9"/>
          <p:cNvSpPr txBox="1">
            <a:spLocks noChangeArrowheads="1"/>
          </p:cNvSpPr>
          <p:nvPr/>
        </p:nvSpPr>
        <p:spPr bwMode="auto">
          <a:xfrm>
            <a:off x="4953000" y="3581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/>
              <a:t>Completers</a:t>
            </a:r>
          </a:p>
        </p:txBody>
      </p:sp>
    </p:spTree>
    <p:extLst>
      <p:ext uri="{BB962C8B-B14F-4D97-AF65-F5344CB8AC3E}">
        <p14:creationId xmlns:p14="http://schemas.microsoft.com/office/powerpoint/2010/main" val="2150295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Generalizability: Full Analysis Set 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 smtClean="0"/>
              <a:t>As close as possible to the set of all randomized patients</a:t>
            </a:r>
          </a:p>
          <a:p>
            <a:endParaRPr lang="en-US" sz="2400" dirty="0" smtClean="0"/>
          </a:p>
          <a:p>
            <a:r>
              <a:rPr lang="en-US" sz="2400" dirty="0" smtClean="0"/>
              <a:t>Patients may be excluded for: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Non-availability of post-randomization measurements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F</a:t>
            </a:r>
            <a:r>
              <a:rPr lang="en-US" dirty="0" smtClean="0"/>
              <a:t>ailure to take at least one dose </a:t>
            </a:r>
          </a:p>
        </p:txBody>
      </p:sp>
    </p:spTree>
    <p:extLst>
      <p:ext uri="{BB962C8B-B14F-4D97-AF65-F5344CB8AC3E}">
        <p14:creationId xmlns:p14="http://schemas.microsoft.com/office/powerpoint/2010/main" val="289937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Generalizability: Full Analysis Set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14400"/>
            <a:ext cx="8428037" cy="49530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G</a:t>
            </a:r>
            <a:r>
              <a:rPr lang="en-US" sz="2400" dirty="0" smtClean="0"/>
              <a:t>enerally, we use the ‘all patients treated’ set :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Patients who took at least one dose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 smtClean="0"/>
              <a:t>Have at least one post-randomization measurement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dirty="0"/>
              <a:t>The patients are counted in the treatment group for the </a:t>
            </a:r>
            <a:r>
              <a:rPr lang="en-US" dirty="0" smtClean="0"/>
              <a:t>treatment group they are randomized, and not to the </a:t>
            </a:r>
            <a:r>
              <a:rPr lang="en-US" dirty="0"/>
              <a:t>treatment </a:t>
            </a:r>
            <a:r>
              <a:rPr lang="en-US" dirty="0" smtClean="0"/>
              <a:t>that they have actually received (As Randomized).</a:t>
            </a:r>
          </a:p>
          <a:p>
            <a:pPr lvl="1"/>
            <a:endParaRPr lang="en-US" dirty="0" smtClean="0"/>
          </a:p>
          <a:p>
            <a:r>
              <a:rPr lang="en-US" sz="2400" dirty="0" smtClean="0"/>
              <a:t>For time points with missing values, imputation techniques are generally used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Last Observation Carried Forward (LOCF)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More complex methods of imputation</a:t>
            </a:r>
          </a:p>
        </p:txBody>
      </p:sp>
    </p:spTree>
    <p:extLst>
      <p:ext uri="{BB962C8B-B14F-4D97-AF65-F5344CB8AC3E}">
        <p14:creationId xmlns:p14="http://schemas.microsoft.com/office/powerpoint/2010/main" val="3297774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Generalizability: Per Protocol Set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Subset of randomized patients who were more compliant with the protocol</a:t>
            </a:r>
          </a:p>
          <a:p>
            <a:endParaRPr lang="en-US" sz="2400" dirty="0" smtClean="0"/>
          </a:p>
          <a:p>
            <a:r>
              <a:rPr lang="en-US" sz="2400" dirty="0" smtClean="0"/>
              <a:t>Criteria for excluding patients have to be defined and documented before the </a:t>
            </a:r>
            <a:r>
              <a:rPr lang="en-US" sz="2400" dirty="0" err="1" smtClean="0"/>
              <a:t>unblinding</a:t>
            </a:r>
            <a:r>
              <a:rPr lang="en-US" sz="2400" dirty="0" smtClean="0"/>
              <a:t> of database</a:t>
            </a:r>
          </a:p>
          <a:p>
            <a:endParaRPr lang="en-US" sz="2400" dirty="0" smtClean="0"/>
          </a:p>
          <a:p>
            <a:r>
              <a:rPr lang="en-US" sz="2400" dirty="0" smtClean="0"/>
              <a:t>Typically, no imputation method is used</a:t>
            </a:r>
          </a:p>
        </p:txBody>
      </p:sp>
    </p:spTree>
    <p:extLst>
      <p:ext uri="{BB962C8B-B14F-4D97-AF65-F5344CB8AC3E}">
        <p14:creationId xmlns:p14="http://schemas.microsoft.com/office/powerpoint/2010/main" val="2253081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Generalizability: Primary Set Selection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full analysis set is the most compliant with the intention-to-treat principle and it is the one that best supports the formal statistical test. </a:t>
            </a:r>
          </a:p>
          <a:p>
            <a:endParaRPr lang="en-US" sz="2400" dirty="0" smtClean="0"/>
          </a:p>
          <a:p>
            <a:r>
              <a:rPr lang="en-US" sz="2400" dirty="0" smtClean="0"/>
              <a:t>Intention-to-treat principle: all randomized patients should be included in analysis with complete follow-up</a:t>
            </a:r>
          </a:p>
          <a:p>
            <a:endParaRPr lang="en-US" sz="2400" dirty="0" smtClean="0"/>
          </a:p>
          <a:p>
            <a:r>
              <a:rPr lang="en-US" sz="2400" dirty="0" smtClean="0"/>
              <a:t>Biases are present for every selection of set. The selection of the primary set may depend on the type of trial and nature of analysis.</a:t>
            </a:r>
          </a:p>
        </p:txBody>
      </p:sp>
    </p:spTree>
    <p:extLst>
      <p:ext uri="{BB962C8B-B14F-4D97-AF65-F5344CB8AC3E}">
        <p14:creationId xmlns:p14="http://schemas.microsoft.com/office/powerpoint/2010/main" val="2051067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Generalizability - Primary Set Selection 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For “Superiority” trials: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Typically, the full analysis set will be primary.  It is believed that including all patients and ignoring protocol deviations will  reduce the  true treatment effect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For example, in a placebo controlled trial, lack of compliance will reduce the treatment effect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This approach is acceptable to regulatory agencies.  It also motivates the sponsors to limit the protocol deviations and maximize the chance to have a positive trial</a:t>
            </a:r>
          </a:p>
        </p:txBody>
      </p:sp>
    </p:spTree>
    <p:extLst>
      <p:ext uri="{BB962C8B-B14F-4D97-AF65-F5344CB8AC3E}">
        <p14:creationId xmlns:p14="http://schemas.microsoft.com/office/powerpoint/2010/main" val="389984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47670" y="123185"/>
            <a:ext cx="7667730" cy="42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49263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dirty="0" smtClean="0">
                <a:solidFill>
                  <a:prstClr val="white"/>
                </a:solidFill>
                <a:latin typeface="+mj-lt"/>
              </a:rPr>
              <a:t>Clinical </a:t>
            </a:r>
            <a:r>
              <a:rPr lang="en-IN" sz="2800" dirty="0">
                <a:solidFill>
                  <a:prstClr val="white"/>
                </a:solidFill>
                <a:latin typeface="+mj-lt"/>
              </a:rPr>
              <a:t>T</a:t>
            </a:r>
            <a:r>
              <a:rPr lang="en-IN" sz="2800" dirty="0" smtClean="0">
                <a:solidFill>
                  <a:prstClr val="white"/>
                </a:solidFill>
                <a:latin typeface="+mj-lt"/>
              </a:rPr>
              <a:t>rial Phases: Phase II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19752" y="1066800"/>
            <a:ext cx="839564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+mn-lt"/>
              </a:rPr>
              <a:t>Phase </a:t>
            </a:r>
            <a:r>
              <a:rPr lang="en-IN" sz="2400" b="1" dirty="0">
                <a:latin typeface="+mn-lt"/>
              </a:rPr>
              <a:t>II</a:t>
            </a:r>
            <a:endParaRPr lang="en-IN" sz="2400" dirty="0">
              <a:latin typeface="+mn-lt"/>
            </a:endParaRPr>
          </a:p>
          <a:p>
            <a:pPr marL="800100" lvl="1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Goal: to </a:t>
            </a:r>
            <a:r>
              <a:rPr lang="en-IN" sz="2000" dirty="0">
                <a:latin typeface="+mn-lt"/>
              </a:rPr>
              <a:t>evaluate the safety and efficacy of an </a:t>
            </a:r>
            <a:r>
              <a:rPr lang="en-IN" sz="2000" u="sng" dirty="0">
                <a:latin typeface="+mn-lt"/>
              </a:rPr>
              <a:t>investigational compound</a:t>
            </a:r>
            <a:r>
              <a:rPr lang="en-IN" sz="2000" dirty="0">
                <a:latin typeface="+mn-lt"/>
              </a:rPr>
              <a:t> in patients with a specific disease or condition. </a:t>
            </a:r>
            <a:endParaRPr lang="en-IN" sz="2000" dirty="0" smtClean="0">
              <a:latin typeface="+mn-lt"/>
            </a:endParaRPr>
          </a:p>
          <a:p>
            <a:pPr marL="800100" lvl="1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Typically </a:t>
            </a:r>
            <a:r>
              <a:rPr lang="en-IN" sz="2000" dirty="0">
                <a:latin typeface="+mn-lt"/>
              </a:rPr>
              <a:t>conducted in a group of patients who are </a:t>
            </a:r>
            <a:r>
              <a:rPr lang="en-IN" sz="2000" dirty="0" smtClean="0">
                <a:latin typeface="+mn-lt"/>
              </a:rPr>
              <a:t>at </a:t>
            </a:r>
            <a:r>
              <a:rPr lang="en-IN" sz="2000" dirty="0">
                <a:latin typeface="+mn-lt"/>
              </a:rPr>
              <a:t>the same stage of a disease. </a:t>
            </a:r>
            <a:endParaRPr lang="en-IN" sz="2000" dirty="0" smtClean="0">
              <a:latin typeface="+mn-lt"/>
            </a:endParaRPr>
          </a:p>
          <a:p>
            <a:pPr marL="800100" lvl="1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P</a:t>
            </a:r>
            <a:r>
              <a:rPr lang="en-IN" sz="2000" dirty="0" smtClean="0">
                <a:latin typeface="+mn-lt"/>
              </a:rPr>
              <a:t>atients </a:t>
            </a:r>
            <a:r>
              <a:rPr lang="en-IN" sz="2000" dirty="0">
                <a:latin typeface="+mn-lt"/>
              </a:rPr>
              <a:t>are given various doses of the compound and closely monitored to compare the effects and to determine the safest dosing regimen. </a:t>
            </a:r>
            <a:endParaRPr lang="en-IN" sz="2000" dirty="0" smtClean="0">
              <a:latin typeface="+mn-lt"/>
            </a:endParaRPr>
          </a:p>
          <a:p>
            <a:pPr marL="800100" lvl="1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In </a:t>
            </a:r>
            <a:r>
              <a:rPr lang="en-IN" sz="2000" dirty="0">
                <a:latin typeface="+mn-lt"/>
              </a:rPr>
              <a:t>many instances, multiple Phase II studies are conducted to test the compound in a variety of patient populations or indications</a:t>
            </a:r>
            <a:r>
              <a:rPr lang="en-IN" sz="2000" dirty="0" smtClean="0">
                <a:latin typeface="+mn-lt"/>
              </a:rPr>
              <a:t>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72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Generalizability - Primary Set Selection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11163" y="914400"/>
            <a:ext cx="8428037" cy="4953000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 smtClean="0"/>
              <a:t>For “Equivalent” or “Non-inferiority” trials: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Selection of the full analysis set may favor the desired outcome of equivalence:  protocol deviations may reduce the observed treatment difference.  So, it may be more appropriate to select another primary set for analysis.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Example:</a:t>
            </a:r>
            <a:r>
              <a:rPr lang="en-US" sz="2400" dirty="0"/>
              <a:t> </a:t>
            </a:r>
            <a:r>
              <a:rPr lang="en-US" sz="2400" dirty="0" smtClean="0"/>
              <a:t>The primary set of analysis could be the ‘completers’ set.  It represents a good compromise between the too conservative per-protocol set and the too liberal full analysis set</a:t>
            </a:r>
          </a:p>
        </p:txBody>
      </p:sp>
    </p:spTree>
    <p:extLst>
      <p:ext uri="{BB962C8B-B14F-4D97-AF65-F5344CB8AC3E}">
        <p14:creationId xmlns:p14="http://schemas.microsoft.com/office/powerpoint/2010/main" val="2841413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3188"/>
            <a:ext cx="8153400" cy="487362"/>
          </a:xfrm>
        </p:spPr>
        <p:txBody>
          <a:bodyPr/>
          <a:lstStyle/>
          <a:p>
            <a:r>
              <a:rPr lang="en-US" dirty="0" smtClean="0"/>
              <a:t>Generalizability - Primary Set selection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For the safety analyses:</a:t>
            </a:r>
          </a:p>
          <a:p>
            <a:r>
              <a:rPr lang="en-US" sz="2400" dirty="0" smtClean="0"/>
              <a:t> The “Safety” set includes all randomized patients who received at least one dose of study medication is usually selected</a:t>
            </a:r>
          </a:p>
          <a:p>
            <a:r>
              <a:rPr lang="en-US" sz="2400" dirty="0" smtClean="0"/>
              <a:t>The patients are counted in the treatment group for the drug they actually received, rather than the treatment group to which they were randomized (As Treated).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08123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47670" y="123185"/>
            <a:ext cx="7667730" cy="42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49263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dirty="0" smtClean="0">
                <a:solidFill>
                  <a:prstClr val="white"/>
                </a:solidFill>
                <a:latin typeface="+mj-lt"/>
              </a:rPr>
              <a:t>Clinical trial phases: Phase III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19752" y="1066800"/>
            <a:ext cx="839564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+mn-lt"/>
              </a:rPr>
              <a:t>Phase </a:t>
            </a:r>
            <a:r>
              <a:rPr lang="en-IN" sz="2400" b="1" dirty="0">
                <a:latin typeface="+mn-lt"/>
              </a:rPr>
              <a:t>III</a:t>
            </a:r>
            <a:endParaRPr lang="en-IN" sz="2400" dirty="0">
              <a:latin typeface="+mn-lt"/>
            </a:endParaRP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Goal: </a:t>
            </a:r>
            <a:r>
              <a:rPr lang="en-IN" sz="2000" dirty="0">
                <a:latin typeface="+mn-lt"/>
              </a:rPr>
              <a:t>T</a:t>
            </a:r>
            <a:r>
              <a:rPr lang="en-IN" sz="2000" dirty="0" smtClean="0">
                <a:latin typeface="+mn-lt"/>
              </a:rPr>
              <a:t>o </a:t>
            </a:r>
            <a:r>
              <a:rPr lang="en-IN" sz="2000" u="sng" dirty="0">
                <a:latin typeface="+mn-lt"/>
              </a:rPr>
              <a:t>confirm</a:t>
            </a:r>
            <a:r>
              <a:rPr lang="en-IN" sz="2000" dirty="0">
                <a:latin typeface="+mn-lt"/>
              </a:rPr>
              <a:t> the safety and efficacy of an investigational compound, and the dosage regimen chosen, in large numbers of patients with a specific disease or condition. </a:t>
            </a:r>
            <a:endParaRPr lang="en-IN" sz="2000" dirty="0" smtClean="0">
              <a:latin typeface="+mn-lt"/>
            </a:endParaRP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The </a:t>
            </a:r>
            <a:r>
              <a:rPr lang="en-IN" sz="2000" dirty="0">
                <a:latin typeface="+mn-lt"/>
              </a:rPr>
              <a:t>safety and efficacy of the </a:t>
            </a:r>
            <a:r>
              <a:rPr lang="en-IN" sz="2000" dirty="0" smtClean="0">
                <a:latin typeface="+mn-lt"/>
              </a:rPr>
              <a:t>investigational </a:t>
            </a:r>
            <a:r>
              <a:rPr lang="en-IN" sz="2000" dirty="0">
                <a:latin typeface="+mn-lt"/>
              </a:rPr>
              <a:t>compound is compared to that of the currently accepted standard </a:t>
            </a:r>
            <a:r>
              <a:rPr lang="en-IN" sz="2000" dirty="0" smtClean="0">
                <a:latin typeface="+mn-lt"/>
              </a:rPr>
              <a:t>treatment or Placebo. </a:t>
            </a: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Information </a:t>
            </a:r>
            <a:r>
              <a:rPr lang="en-IN" sz="2000" dirty="0">
                <a:latin typeface="+mn-lt"/>
              </a:rPr>
              <a:t>obtained from Phase III studies is used to determine how the compound is best prescribed to patients in the future. </a:t>
            </a:r>
            <a:endParaRPr lang="en-IN" sz="2000" dirty="0" smtClean="0">
              <a:latin typeface="+mn-lt"/>
            </a:endParaRPr>
          </a:p>
          <a:p>
            <a:pPr marL="342900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The </a:t>
            </a:r>
            <a:r>
              <a:rPr lang="en-IN" sz="2000" dirty="0">
                <a:latin typeface="+mn-lt"/>
              </a:rPr>
              <a:t>complete information available on the new compound is submitted to Health Authorities</a:t>
            </a:r>
            <a:r>
              <a:rPr lang="en-IN" sz="2000" dirty="0" smtClean="0">
                <a:latin typeface="+mn-lt"/>
              </a:rPr>
              <a:t>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41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47670" y="123185"/>
            <a:ext cx="7667730" cy="42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49263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dirty="0" smtClean="0">
                <a:solidFill>
                  <a:prstClr val="white"/>
                </a:solidFill>
                <a:latin typeface="+mj-lt"/>
              </a:rPr>
              <a:t>Clinical </a:t>
            </a:r>
            <a:r>
              <a:rPr lang="en-IN" sz="2800" dirty="0">
                <a:solidFill>
                  <a:prstClr val="white"/>
                </a:solidFill>
                <a:latin typeface="+mj-lt"/>
              </a:rPr>
              <a:t>T</a:t>
            </a:r>
            <a:r>
              <a:rPr lang="en-IN" sz="2800" dirty="0" smtClean="0">
                <a:solidFill>
                  <a:prstClr val="white"/>
                </a:solidFill>
                <a:latin typeface="+mj-lt"/>
              </a:rPr>
              <a:t>rial Phases: Phase IV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19752" y="1066800"/>
            <a:ext cx="8395648" cy="4078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fontAlgn="base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2400" b="1" dirty="0" smtClean="0">
                <a:latin typeface="+mn-lt"/>
              </a:rPr>
              <a:t>Phase </a:t>
            </a:r>
            <a:r>
              <a:rPr lang="en-IN" sz="2400" b="1" dirty="0">
                <a:latin typeface="+mn-lt"/>
              </a:rPr>
              <a:t>IV</a:t>
            </a:r>
            <a:endParaRPr lang="en-IN" sz="2400" dirty="0">
              <a:latin typeface="+mn-lt"/>
            </a:endParaRPr>
          </a:p>
          <a:p>
            <a:pPr marL="800100" lvl="1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Phase IV studies take place after the drug has been approved for marketing </a:t>
            </a:r>
            <a:r>
              <a:rPr lang="en-IN" sz="2000" dirty="0" smtClean="0">
                <a:latin typeface="+mn-lt"/>
              </a:rPr>
              <a:t> </a:t>
            </a:r>
          </a:p>
          <a:p>
            <a:pPr marL="800100" lvl="1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These studies are designed:</a:t>
            </a:r>
          </a:p>
          <a:p>
            <a:pPr marL="1200150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000" dirty="0" smtClean="0">
                <a:latin typeface="+mn-lt"/>
              </a:rPr>
              <a:t>to </a:t>
            </a:r>
            <a:r>
              <a:rPr lang="en-IN" sz="2000" dirty="0">
                <a:latin typeface="+mn-lt"/>
              </a:rPr>
              <a:t>provide broader experience in evaluating the safety and effectiveness of the new </a:t>
            </a:r>
            <a:r>
              <a:rPr lang="en-IN" sz="2000" dirty="0" smtClean="0">
                <a:latin typeface="+mn-lt"/>
              </a:rPr>
              <a:t>drug </a:t>
            </a:r>
            <a:r>
              <a:rPr lang="en-IN" sz="2000" dirty="0">
                <a:latin typeface="+mn-lt"/>
              </a:rPr>
              <a:t>in larger numbers of patients, subpopulations of patients, and to compare and/or combine it with other available treatments. </a:t>
            </a:r>
            <a:endParaRPr lang="en-IN" sz="2000" dirty="0" smtClean="0">
              <a:latin typeface="+mn-lt"/>
            </a:endParaRPr>
          </a:p>
          <a:p>
            <a:pPr marL="1200150" lvl="2" indent="-342900" fontAlgn="base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v"/>
            </a:pPr>
            <a:r>
              <a:rPr lang="en-IN" sz="2000" dirty="0" smtClean="0">
                <a:latin typeface="+mn-lt"/>
              </a:rPr>
              <a:t>to </a:t>
            </a:r>
            <a:r>
              <a:rPr lang="en-IN" sz="2000" dirty="0">
                <a:latin typeface="+mn-lt"/>
              </a:rPr>
              <a:t>evaluate the long-term effects of the drug. Under these circumstances, less common adverse events may be detected.</a:t>
            </a:r>
          </a:p>
        </p:txBody>
      </p:sp>
    </p:spTree>
    <p:extLst>
      <p:ext uri="{BB962C8B-B14F-4D97-AF65-F5344CB8AC3E}">
        <p14:creationId xmlns:p14="http://schemas.microsoft.com/office/powerpoint/2010/main" val="27611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47670" y="123185"/>
            <a:ext cx="7667730" cy="423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49263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IN" sz="2800" dirty="0">
                <a:solidFill>
                  <a:prstClr val="white"/>
                </a:solidFill>
                <a:latin typeface="+mj-lt"/>
              </a:rPr>
              <a:t>C</a:t>
            </a:r>
            <a:r>
              <a:rPr lang="en-IN" sz="2800" dirty="0" smtClean="0">
                <a:solidFill>
                  <a:prstClr val="white"/>
                </a:solidFill>
                <a:latin typeface="+mj-lt"/>
              </a:rPr>
              <a:t>linical Trial </a:t>
            </a:r>
            <a:r>
              <a:rPr lang="en-IN" sz="2800" dirty="0">
                <a:solidFill>
                  <a:prstClr val="white"/>
                </a:solidFill>
                <a:latin typeface="+mj-lt"/>
              </a:rPr>
              <a:t>P</a:t>
            </a:r>
            <a:r>
              <a:rPr lang="en-IN" sz="2800" dirty="0" smtClean="0">
                <a:solidFill>
                  <a:prstClr val="white"/>
                </a:solidFill>
                <a:latin typeface="+mj-lt"/>
              </a:rPr>
              <a:t>rotocol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19752" y="762000"/>
            <a:ext cx="8395648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+mn-lt"/>
              </a:rPr>
              <a:t>Each </a:t>
            </a:r>
            <a:r>
              <a:rPr lang="en-IN" sz="2400" dirty="0">
                <a:latin typeface="+mn-lt"/>
              </a:rPr>
              <a:t>clinical trial has a master plan called a </a:t>
            </a:r>
            <a:r>
              <a:rPr lang="en-IN" sz="2400" dirty="0" smtClean="0">
                <a:latin typeface="+mn-lt"/>
              </a:rPr>
              <a:t>protocol.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+mn-lt"/>
              </a:rPr>
              <a:t>This </a:t>
            </a:r>
            <a:r>
              <a:rPr lang="en-IN" sz="2400" dirty="0">
                <a:latin typeface="+mn-lt"/>
              </a:rPr>
              <a:t>plan explains how the trial will work. </a:t>
            </a:r>
            <a:endParaRPr lang="en-IN" sz="2400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2400" dirty="0" smtClean="0">
                <a:latin typeface="+mn-lt"/>
              </a:rPr>
              <a:t>The </a:t>
            </a:r>
            <a:r>
              <a:rPr lang="en-IN" sz="2400" dirty="0">
                <a:latin typeface="+mn-lt"/>
              </a:rPr>
              <a:t>protocol outlines what will be done during the clinical trial and why. Each medical center that does the study uses the same protocol.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IN" sz="2400" dirty="0">
                <a:latin typeface="+mn-lt"/>
              </a:rPr>
              <a:t>Key information in a protocol includes</a:t>
            </a:r>
            <a:r>
              <a:rPr lang="en-IN" sz="2400" dirty="0" smtClean="0">
                <a:latin typeface="+mn-lt"/>
              </a:rPr>
              <a:t>:</a:t>
            </a:r>
            <a:endParaRPr lang="en-IN" sz="2000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+mn-lt"/>
              </a:rPr>
              <a:t>Purpose and the study objectives of the trial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How many patients will take part in the clinical </a:t>
            </a:r>
            <a:r>
              <a:rPr lang="en-IN" sz="2000" dirty="0" smtClean="0">
                <a:latin typeface="+mn-lt"/>
              </a:rPr>
              <a:t>trial</a:t>
            </a:r>
            <a:endParaRPr lang="en-IN" sz="2000" dirty="0">
              <a:latin typeface="+mn-lt"/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Who is eligible to take part in the clinical trial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What tests patients will get and how often they will get them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What type of data will be collected during the clinical trial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+mn-lt"/>
              </a:rPr>
              <a:t>Detailed information about the treatment </a:t>
            </a:r>
            <a:r>
              <a:rPr lang="en-IN" sz="2000" dirty="0" smtClean="0">
                <a:latin typeface="+mn-lt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290944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8600"/>
            <a:ext cx="7886700" cy="244475"/>
          </a:xfrm>
        </p:spPr>
        <p:txBody>
          <a:bodyPr/>
          <a:lstStyle/>
          <a:p>
            <a:pPr algn="ctr"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 Objectives and Hypotheses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5029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Define objectives of the study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State hypotheses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Specific statements about the effects of the treatment(s) being tested</a:t>
            </a:r>
          </a:p>
          <a:p>
            <a:pPr lvl="1" eaLnBrk="1" hangingPunct="1"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Requires clinical and statistical input. Criteria for successful trial must be pre-defined based on scientific rational and must be convincing to a regulatory agency</a:t>
            </a:r>
          </a:p>
          <a:p>
            <a:pPr eaLnBrk="1" hangingPunct="1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Choose primary objective and hypothesis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Study can be designed well to answer one question</a:t>
            </a:r>
          </a:p>
          <a:p>
            <a:pPr marL="990600" lvl="1" indent="-533400" eaLnBrk="1" hangingPunct="1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Primary question dictates the optimal design and sample size of the trial </a:t>
            </a:r>
          </a:p>
        </p:txBody>
      </p:sp>
    </p:spTree>
    <p:extLst>
      <p:ext uri="{BB962C8B-B14F-4D97-AF65-F5344CB8AC3E}">
        <p14:creationId xmlns:p14="http://schemas.microsoft.com/office/powerpoint/2010/main" val="39593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+mj-lt"/>
                <a:cs typeface="Arial" panose="020B0604020202020204" pitchFamily="34" charset="0"/>
              </a:rPr>
              <a:t>Study Goals:</a:t>
            </a:r>
            <a:r>
              <a:rPr lang="en-US" dirty="0">
                <a:latin typeface="+mj-lt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Objectives and Hypotheses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56554" y="990600"/>
            <a:ext cx="7772400" cy="4495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Superiority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To show test drug is better than control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Most Phase II/III drug trials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Monotype Sorts" pitchFamily="2" charset="2"/>
              <a:buNone/>
            </a:pPr>
            <a:endParaRPr lang="en-US" dirty="0" smtClean="0">
              <a:latin typeface="+mn-lt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Non-inferiority/equivalence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To show test drug is no worse than or similar to marketed drug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  <a:cs typeface="Arial" panose="020B0604020202020204" pitchFamily="34" charset="0"/>
              </a:rPr>
              <a:t>New drug has additional advantages compared to marketed drug (safety, cost, etc.)</a:t>
            </a:r>
          </a:p>
        </p:txBody>
      </p:sp>
    </p:spTree>
    <p:extLst>
      <p:ext uri="{BB962C8B-B14F-4D97-AF65-F5344CB8AC3E}">
        <p14:creationId xmlns:p14="http://schemas.microsoft.com/office/powerpoint/2010/main" val="399029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239000" cy="6096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+mj-lt"/>
                <a:cs typeface="Arial" panose="020B0604020202020204" pitchFamily="34" charset="0"/>
              </a:rPr>
              <a:t>Study Goals: Primary Endpoints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Example: In oncology trials, endpoints are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Overall Survival (OS)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Progression Free Survival (PFS)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Time to Progression (TTP)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+mn-lt"/>
                <a:cs typeface="Arial" panose="020B0604020202020204" pitchFamily="34" charset="0"/>
              </a:rPr>
              <a:t>Objective response rate</a:t>
            </a:r>
            <a:endParaRPr lang="en-US" sz="2400" dirty="0" smtClean="0">
              <a:latin typeface="+mn-lt"/>
              <a:cs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The measure which can provide the best evidence directly related to the primary objective and hypothesis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 single primary endpoint  should be identified to answer the primary question</a:t>
            </a:r>
          </a:p>
          <a:p>
            <a:pPr marL="358775" indent="-358775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n-lt"/>
                <a:cs typeface="Arial" panose="020B0604020202020204" pitchFamily="34" charset="0"/>
              </a:rPr>
              <a:t>Acceptable precision</a:t>
            </a:r>
          </a:p>
        </p:txBody>
      </p:sp>
    </p:spTree>
    <p:extLst>
      <p:ext uri="{BB962C8B-B14F-4D97-AF65-F5344CB8AC3E}">
        <p14:creationId xmlns:p14="http://schemas.microsoft.com/office/powerpoint/2010/main" val="268031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_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17220</TotalTime>
  <Words>1604</Words>
  <Application>Microsoft Office PowerPoint</Application>
  <PresentationFormat>On-screen Show (4:3)</PresentationFormat>
  <Paragraphs>240</Paragraphs>
  <Slides>32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TCS_Presentation_Template</vt:lpstr>
      <vt:lpstr>1_Thank You</vt:lpstr>
      <vt:lpstr>Basic Clinical Trials Design  Aug 13, 2013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Study Goals: Objectives and Hypotheses</vt:lpstr>
      <vt:lpstr>Study Goals: Objectives and Hypotheses</vt:lpstr>
      <vt:lpstr>Study Goals: Primary Endpoints</vt:lpstr>
      <vt:lpstr>Study Goals: Secondary Endpoints</vt:lpstr>
      <vt:lpstr>Study Planning</vt:lpstr>
      <vt:lpstr>Study Planning: Study Designs</vt:lpstr>
      <vt:lpstr>Study Planning: Parallel Group Designs</vt:lpstr>
      <vt:lpstr>Study Planning: Crossover Designs</vt:lpstr>
      <vt:lpstr>Study Planning: Crossover Designs</vt:lpstr>
      <vt:lpstr>Study Planning: Crossover Designs</vt:lpstr>
      <vt:lpstr>Study Planning: Designs</vt:lpstr>
      <vt:lpstr> Interpretation of Results </vt:lpstr>
      <vt:lpstr>The Ideal Research Process</vt:lpstr>
      <vt:lpstr>“The extent to which the findings of a clinical trial can be reliably extrapolated from the patients who participated in the trial to a broader patient population and a broader range of clinical settings”  ICH E9.</vt:lpstr>
      <vt:lpstr>Generalizability: Sample vs. Target Population</vt:lpstr>
      <vt:lpstr>Generalizability: Achieving Sample Representativity</vt:lpstr>
      <vt:lpstr>Generalizability: Analysis Sets</vt:lpstr>
      <vt:lpstr>Generalizability: Analysis Sets</vt:lpstr>
      <vt:lpstr>Generalizability: Full Analysis Set </vt:lpstr>
      <vt:lpstr>Generalizability: Full Analysis Set</vt:lpstr>
      <vt:lpstr>Generalizability: Per Protocol Set</vt:lpstr>
      <vt:lpstr>Generalizability: Primary Set Selection</vt:lpstr>
      <vt:lpstr>Generalizability - Primary Set Selection </vt:lpstr>
      <vt:lpstr>Generalizability - Primary Set Selection</vt:lpstr>
      <vt:lpstr>Generalizability - Primary Set selection</vt:lpstr>
      <vt:lpstr>PowerPoint Presentation</vt:lpstr>
    </vt:vector>
  </TitlesOfParts>
  <Company>TCS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Meeting – B&amp;P</dc:title>
  <dc:creator>197183</dc:creator>
  <cp:lastModifiedBy>Arghya  Chattopadhyay</cp:lastModifiedBy>
  <cp:revision>484</cp:revision>
  <dcterms:created xsi:type="dcterms:W3CDTF">2013-02-20T10:28:02Z</dcterms:created>
  <dcterms:modified xsi:type="dcterms:W3CDTF">2018-04-02T07:10:25Z</dcterms:modified>
</cp:coreProperties>
</file>