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2"/>
  </p:notesMasterIdLst>
  <p:sldIdLst>
    <p:sldId id="258" r:id="rId2"/>
    <p:sldId id="369" r:id="rId3"/>
    <p:sldId id="370" r:id="rId4"/>
    <p:sldId id="372" r:id="rId5"/>
    <p:sldId id="373" r:id="rId6"/>
    <p:sldId id="374" r:id="rId7"/>
    <p:sldId id="376" r:id="rId8"/>
    <p:sldId id="375" r:id="rId9"/>
    <p:sldId id="377" r:id="rId10"/>
    <p:sldId id="368" r:id="rId1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B6C9A1C-66FB-4DF4-8A3D-7368AC87FD10}">
          <p14:sldIdLst>
            <p14:sldId id="258"/>
            <p14:sldId id="369"/>
            <p14:sldId id="370"/>
            <p14:sldId id="372"/>
            <p14:sldId id="373"/>
            <p14:sldId id="374"/>
            <p14:sldId id="376"/>
            <p14:sldId id="375"/>
            <p14:sldId id="377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8" autoAdjust="0"/>
    <p:restoredTop sz="94575" autoAdjust="0"/>
  </p:normalViewPr>
  <p:slideViewPr>
    <p:cSldViewPr snapToGrid="0" snapToObjects="1">
      <p:cViewPr>
        <p:scale>
          <a:sx n="60" d="100"/>
          <a:sy n="60" d="100"/>
        </p:scale>
        <p:origin x="127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1704522E-CA49-444F-A3F4-1E49B55AA7A5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40BD463-D209-4FAB-A722-B2AFE81AC9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40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1" t="19013" b="13976"/>
          <a:stretch/>
        </p:blipFill>
        <p:spPr bwMode="auto">
          <a:xfrm>
            <a:off x="0" y="0"/>
            <a:ext cx="64297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erade Verbindung 23"/>
          <p:cNvCxnSpPr/>
          <p:nvPr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7575" y="2654884"/>
            <a:ext cx="5884369" cy="1477328"/>
          </a:xfrm>
        </p:spPr>
        <p:txBody>
          <a:bodyPr wrap="square" lIns="0">
            <a:spAutoFit/>
          </a:bodyPr>
          <a:lstStyle>
            <a:lvl1pPr>
              <a:defRPr sz="4800">
                <a:solidFill>
                  <a:srgbClr val="003366"/>
                </a:solidFill>
              </a:defRPr>
            </a:lvl1pPr>
          </a:lstStyle>
          <a:p>
            <a:r>
              <a:rPr lang="en-GB" noProof="0" dirty="0" err="1" smtClean="0"/>
              <a:t>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7575" y="4763671"/>
            <a:ext cx="5884369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Untertitel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02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gram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1380787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7575" y="1600202"/>
            <a:ext cx="2934425" cy="3710092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5BFE-138B-4F5D-B956-31939A9625FE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6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71576" y="1935251"/>
            <a:ext cx="5065659" cy="1231106"/>
          </a:xfrm>
        </p:spPr>
        <p:txBody>
          <a:bodyPr>
            <a:sp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169856" y="1038415"/>
            <a:ext cx="1738800" cy="173880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ctr"/>
            <a:r>
              <a:rPr lang="en-GB" noProof="0" dirty="0" smtClean="0"/>
              <a:t>Add. info [font size variable]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0" y="1691647"/>
            <a:ext cx="9144000" cy="0"/>
          </a:xfrm>
          <a:prstGeom prst="line">
            <a:avLst/>
          </a:prstGeom>
          <a:ln w="12700">
            <a:solidFill>
              <a:srgbClr val="FF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0" y="1691647"/>
            <a:ext cx="9144000" cy="0"/>
          </a:xfrm>
          <a:prstGeom prst="line">
            <a:avLst/>
          </a:prstGeom>
          <a:ln w="12700">
            <a:solidFill>
              <a:srgbClr val="FF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5D3269-38AA-4B8A-8EBB-5A8D436592B9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1576" y="756761"/>
            <a:ext cx="5065660" cy="369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4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ganisational char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rgbClr val="66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rgbClr val="66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C00B-D956-471D-B096-7134870DFE43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4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-al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9196-8FC4-43AA-A49E-8F5B5F147FC7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BDS - TCS - Meeting -- Statistics -- 2017-09/HJL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36p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7575" y="104583"/>
            <a:ext cx="8408850" cy="553998"/>
          </a:xfrm>
        </p:spPr>
        <p:txBody>
          <a:bodyPr/>
          <a:lstStyle>
            <a:lvl1pPr>
              <a:defRPr sz="3600">
                <a:solidFill>
                  <a:srgbClr val="003366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70B6-ED87-413D-A611-E6256ECF1EFF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BDS - TCS - Meeting -- Statistics -- 2017-09/HJL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24p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369332"/>
          </a:xfrm>
        </p:spPr>
        <p:txBody>
          <a:bodyPr/>
          <a:lstStyle>
            <a:lvl1pPr>
              <a:defRPr sz="2400">
                <a:solidFill>
                  <a:srgbClr val="003366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3B8F-10AB-4BD5-94D9-1199F854C1B7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BDS - TCS - Meeting -- Statistics -- 2017-09/HJL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pag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71573" y="1600201"/>
            <a:ext cx="5616001" cy="45259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/>
            </a:lvl1pPr>
            <a:lvl2pPr marL="182563" indent="-182563">
              <a:spcBef>
                <a:spcPts val="600"/>
              </a:spcBef>
              <a:buFont typeface="BISans" panose="02000503040000020004" pitchFamily="2" charset="0"/>
              <a:buChar char="•"/>
              <a:defRPr/>
            </a:lvl2pPr>
            <a:lvl3pPr marL="358775" indent="-176213"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9870ED-071C-4DE5-B82C-78D2D681FF3C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BDS - TCS - Meeting -- Statistics -- 2017-09/HJL 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369332"/>
          </a:xfrm>
        </p:spPr>
        <p:txBody>
          <a:bodyPr/>
          <a:lstStyle>
            <a:lvl1pPr>
              <a:defRPr sz="2400">
                <a:solidFill>
                  <a:srgbClr val="003366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gram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7575" y="1600202"/>
            <a:ext cx="2934425" cy="3710092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38D9498-3B5E-4F85-852A-2FD37D5B9855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BDS - TCS - Meeting -- Statistics -- 2017-09/HJL 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369332"/>
          </a:xfrm>
        </p:spPr>
        <p:txBody>
          <a:bodyPr/>
          <a:lstStyle>
            <a:lvl1pPr>
              <a:defRPr sz="2400">
                <a:solidFill>
                  <a:srgbClr val="003366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7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D79F-5091-4B6E-9A81-C47DC4E4E27B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BDS - TCS - Meeting -- Statistics -- 2017-09/HJL 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58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1" t="19013" b="13976"/>
          <a:stretch/>
        </p:blipFill>
        <p:spPr bwMode="auto">
          <a:xfrm>
            <a:off x="0" y="0"/>
            <a:ext cx="64297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erade Verbindung 23"/>
          <p:cNvCxnSpPr/>
          <p:nvPr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7575" y="2654884"/>
            <a:ext cx="5374856" cy="1477328"/>
          </a:xfrm>
        </p:spPr>
        <p:txBody>
          <a:bodyPr wrap="square">
            <a:spAutoFit/>
          </a:bodyPr>
          <a:lstStyle>
            <a:lvl1pPr>
              <a:defRPr sz="4800">
                <a:solidFill>
                  <a:srgbClr val="003366"/>
                </a:solidFill>
              </a:defRPr>
            </a:lvl1pPr>
          </a:lstStyle>
          <a:p>
            <a:r>
              <a:rPr lang="en-GB" noProof="0" dirty="0" err="1" smtClean="0"/>
              <a:t>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7575" y="4763671"/>
            <a:ext cx="5374856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Untertitel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93393" y="749516"/>
            <a:ext cx="2260800" cy="2260800"/>
          </a:xfrm>
          <a:prstGeom prst="ellipse">
            <a:avLst/>
          </a:prstGeom>
          <a:gradFill flip="none" rotWithShape="1">
            <a:gsLst>
              <a:gs pos="0">
                <a:srgbClr val="002142"/>
              </a:gs>
              <a:gs pos="100000">
                <a:srgbClr val="27518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>
            <a:lvl1pPr marL="0" indent="0" algn="ctr">
              <a:buNone/>
              <a:defRPr lang="de-DE" sz="30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ctr"/>
            <a:r>
              <a:rPr lang="en-GB" noProof="0" dirty="0" smtClean="0"/>
              <a:t>Add. info [font size variable]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02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9C0FF"/>
              </a:gs>
              <a:gs pos="100000">
                <a:srgbClr val="5486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>
          <a:xfrm>
            <a:off x="351829" y="2640129"/>
            <a:ext cx="4059237" cy="1477328"/>
          </a:xfr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2"/>
          </p:nvPr>
        </p:nvSpPr>
        <p:spPr>
          <a:xfrm>
            <a:off x="351829" y="3718148"/>
            <a:ext cx="405923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94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9C0FF"/>
              </a:gs>
              <a:gs pos="100000">
                <a:srgbClr val="5486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>
          <a:xfrm>
            <a:off x="351829" y="2640129"/>
            <a:ext cx="4059237" cy="1477328"/>
          </a:xfr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2"/>
          </p:nvPr>
        </p:nvSpPr>
        <p:spPr>
          <a:xfrm>
            <a:off x="351829" y="3718148"/>
            <a:ext cx="405923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4566017" y="970175"/>
            <a:ext cx="2768400" cy="2768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9000"/>
                </a:schemeClr>
              </a:gs>
            </a:gsLst>
            <a:lin ang="9000000" scaled="0"/>
          </a:gradFill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GB" noProof="0" dirty="0" err="1" smtClean="0"/>
              <a:t>Textmaster</a:t>
            </a:r>
            <a:r>
              <a:rPr lang="en-GB" noProof="0" dirty="0" smtClean="0"/>
              <a:t>-format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94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9C0FF"/>
              </a:gs>
              <a:gs pos="100000">
                <a:srgbClr val="5486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>
          <a:xfrm>
            <a:off x="351829" y="2640129"/>
            <a:ext cx="4059237" cy="1477328"/>
          </a:xfr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2"/>
          </p:nvPr>
        </p:nvSpPr>
        <p:spPr>
          <a:xfrm>
            <a:off x="351829" y="3718148"/>
            <a:ext cx="2954642" cy="738664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4566017" y="970175"/>
            <a:ext cx="2768400" cy="2768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9000"/>
                </a:schemeClr>
              </a:gs>
            </a:gsLst>
            <a:lin ang="9000000" scaled="0"/>
          </a:gradFill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GB" noProof="0" dirty="0" err="1" smtClean="0"/>
              <a:t>Textmaster</a:t>
            </a:r>
            <a:r>
              <a:rPr lang="en-GB" noProof="0" dirty="0" smtClean="0"/>
              <a:t>-format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23" name="Bildplatzhalter 22"/>
          <p:cNvSpPr>
            <a:spLocks noGrp="1"/>
          </p:cNvSpPr>
          <p:nvPr>
            <p:ph type="pic" sz="quarter" idx="13"/>
          </p:nvPr>
        </p:nvSpPr>
        <p:spPr>
          <a:xfrm>
            <a:off x="4349768" y="3500533"/>
            <a:ext cx="2260800" cy="2260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de-DE" noProof="0" smtClean="0"/>
              <a:t>Bild durch Klicken auf Symbol hinzufügen</a:t>
            </a:r>
            <a:endParaRPr lang="en-GB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94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p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E8E9-FAFE-4CF5-A604-08AE504F0BCB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8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p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F31-9F0E-46EB-80EF-70218B153044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53998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3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p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CCC6-B537-4B43-9C38-39EEC5C5D11F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pag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1771573" y="1600201"/>
            <a:ext cx="5616001" cy="45259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/>
            </a:lvl1pPr>
            <a:lvl2pPr marL="182563" indent="-182563">
              <a:spcBef>
                <a:spcPts val="600"/>
              </a:spcBef>
              <a:buFont typeface="BISans" panose="02000503040000020004" pitchFamily="2" charset="0"/>
              <a:buChar char="•"/>
              <a:defRPr/>
            </a:lvl2pPr>
            <a:lvl3pPr marL="358775" indent="-176213"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23BE-907F-4AC3-94B1-AC2E9BAF5490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9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182827" y="48946"/>
            <a:ext cx="8782685" cy="6809055"/>
            <a:chOff x="182826" y="36709"/>
            <a:chExt cx="8782685" cy="5106791"/>
          </a:xfrm>
        </p:grpSpPr>
        <p:cxnSp>
          <p:nvCxnSpPr>
            <p:cNvPr id="9" name="Gerade Verbindung 8"/>
            <p:cNvCxnSpPr/>
            <p:nvPr/>
          </p:nvCxnSpPr>
          <p:spPr>
            <a:xfrm>
              <a:off x="36757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182826" y="4783577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877642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812055" y="5039714"/>
              <a:ext cx="7258417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135132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V="1">
              <a:off x="182826" y="188161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99128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7575" y="396543"/>
            <a:ext cx="8408850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7575" y="1600201"/>
            <a:ext cx="840885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Textmasterformat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98177" y="6597269"/>
            <a:ext cx="605935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BISansCond" panose="02000006050000020004" pitchFamily="2" charset="0"/>
              </a:defRPr>
            </a:lvl1pPr>
          </a:lstStyle>
          <a:p>
            <a:fld id="{B49EA5C3-C90A-4AA0-B2AF-5C41F6ED3B1A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51328" y="6597269"/>
            <a:ext cx="613971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BISansCond" panose="02000006050000020004" pitchFamily="2" charset="0"/>
              </a:defRPr>
            </a:lvl1pPr>
          </a:lstStyle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4829" y="6597269"/>
            <a:ext cx="2115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BISansCond" panose="02000006050000020004" pitchFamily="2" charset="0"/>
              </a:defRPr>
            </a:lvl1pPr>
          </a:lstStyle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82827" y="48946"/>
            <a:ext cx="8782685" cy="6809055"/>
            <a:chOff x="182826" y="36709"/>
            <a:chExt cx="8782685" cy="510679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36757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V="1">
              <a:off x="182826" y="4783577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877642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812055" y="5039714"/>
              <a:ext cx="7258417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135132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182826" y="188161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99128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Grafik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95" r:id="rId4"/>
    <p:sldLayoutId id="2147483683" r:id="rId5"/>
    <p:sldLayoutId id="2147483684" r:id="rId6"/>
    <p:sldLayoutId id="2147483686" r:id="rId7"/>
    <p:sldLayoutId id="2147483698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694" r:id="rId15"/>
    <p:sldLayoutId id="2147483697" r:id="rId16"/>
    <p:sldLayoutId id="2147483696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336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78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778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4250" indent="-177800" algn="l" defTabSz="914400" rtl="0" eaLnBrk="1" latinLnBrk="0" hangingPunct="1"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5151" y="3301290"/>
            <a:ext cx="7389059" cy="1969770"/>
          </a:xfrm>
        </p:spPr>
        <p:txBody>
          <a:bodyPr/>
          <a:lstStyle/>
          <a:p>
            <a:pPr algn="ctr"/>
            <a:r>
              <a:rPr lang="en-US" sz="3200" dirty="0"/>
              <a:t>TCS – BI Vendor Management Meeting Potential Synergies </a:t>
            </a:r>
            <a:r>
              <a:rPr lang="en-US" sz="3200" dirty="0" smtClean="0"/>
              <a:t>&amp; </a:t>
            </a:r>
            <a:r>
              <a:rPr lang="en-US" sz="3200" dirty="0"/>
              <a:t>Collaborations Within and Across BDS Functions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- Statistics - </a:t>
            </a:r>
            <a:endParaRPr lang="en-GB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491" y="5504673"/>
            <a:ext cx="5374856" cy="369332"/>
          </a:xfrm>
        </p:spPr>
        <p:txBody>
          <a:bodyPr/>
          <a:lstStyle/>
          <a:p>
            <a:r>
              <a:rPr lang="en-GB" dirty="0" smtClean="0"/>
              <a:t>Hans-Jürgen Lomp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29" y="567143"/>
            <a:ext cx="2711134" cy="184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5" y="716063"/>
            <a:ext cx="9810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42" y="710803"/>
            <a:ext cx="98742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 descr="gauss2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7" y="1966496"/>
            <a:ext cx="985838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02" y="1974168"/>
            <a:ext cx="98742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90" y="1511912"/>
            <a:ext cx="1341437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6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251C-EC8A-44F6-9672-DE7A3DC16913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5"/>
          <p:cNvSpPr>
            <a:spLocks noGrp="1"/>
          </p:cNvSpPr>
          <p:nvPr>
            <p:ph type="title"/>
          </p:nvPr>
        </p:nvSpPr>
        <p:spPr>
          <a:xfrm>
            <a:off x="367575" y="232178"/>
            <a:ext cx="8408850" cy="55609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1166813" indent="-1166813"/>
            <a:r>
              <a:rPr lang="en-US" sz="2400" dirty="0"/>
              <a:t>Synergies &amp; Collaborations within/across BDS Functions - Statistics -</a:t>
            </a:r>
            <a:endParaRPr lang="de-DE" sz="2400" dirty="0"/>
          </a:p>
        </p:txBody>
      </p:sp>
      <p:sp>
        <p:nvSpPr>
          <p:cNvPr id="2" name="Rechteck 1"/>
          <p:cNvSpPr/>
          <p:nvPr/>
        </p:nvSpPr>
        <p:spPr>
          <a:xfrm>
            <a:off x="3168282" y="3013502"/>
            <a:ext cx="2807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>
                <a:solidFill>
                  <a:srgbClr val="003366"/>
                </a:solidFill>
                <a:latin typeface="BISansCond"/>
                <a:ea typeface="+mj-ea"/>
                <a:cs typeface="+mj-cs"/>
              </a:rPr>
              <a:t>Questions</a:t>
            </a:r>
            <a:r>
              <a:rPr lang="de-DE" sz="4800" dirty="0">
                <a:solidFill>
                  <a:srgbClr val="003366"/>
                </a:solidFill>
                <a:latin typeface="BISansCond"/>
                <a:ea typeface="+mj-ea"/>
                <a:cs typeface="+mj-cs"/>
              </a:rPr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4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2AF3-9B24-44C1-89E1-A0E77F10044A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8775" y="1093424"/>
            <a:ext cx="8434388" cy="5416868"/>
          </a:xfrm>
        </p:spPr>
        <p:txBody>
          <a:bodyPr>
            <a:spAutoFit/>
          </a:bodyPr>
          <a:lstStyle/>
          <a:p>
            <a:pPr marL="1260475" lvl="4" indent="-1260475">
              <a:spcBef>
                <a:spcPts val="600"/>
              </a:spcBef>
              <a:buNone/>
              <a:defRPr/>
            </a:pPr>
            <a:r>
              <a:rPr lang="en-US" altLang="de-DE" sz="2400" b="1" dirty="0" smtClean="0"/>
              <a:t>Pre-requisites:    </a:t>
            </a:r>
            <a:r>
              <a:rPr lang="en-US" altLang="de-DE" sz="2400" dirty="0" smtClean="0"/>
              <a:t>Available BI statistical </a:t>
            </a:r>
            <a:r>
              <a:rPr lang="en-US" altLang="de-DE" sz="2400" dirty="0"/>
              <a:t>p</a:t>
            </a:r>
            <a:r>
              <a:rPr lang="en-US" altLang="de-DE" sz="2400" dirty="0" smtClean="0"/>
              <a:t>roject standards, i.e. collaboration refers to phase 2b, 3 or 4 trials  </a:t>
            </a:r>
          </a:p>
          <a:p>
            <a:pPr marL="0" lvl="4" indent="0">
              <a:spcBef>
                <a:spcPts val="600"/>
              </a:spcBef>
              <a:buNone/>
              <a:defRPr/>
            </a:pPr>
            <a:r>
              <a:rPr lang="en-US" altLang="de-DE" sz="2400" b="1" dirty="0" smtClean="0"/>
              <a:t>Core responsibility &amp; work packages for BI Statistics - 1:</a:t>
            </a:r>
          </a:p>
          <a:p>
            <a:pPr marL="342900" lvl="4" indent="-342900">
              <a:spcBef>
                <a:spcPts val="600"/>
              </a:spcBef>
              <a:defRPr/>
            </a:pPr>
            <a:r>
              <a:rPr lang="en-US" altLang="de-DE" sz="2400" b="1" dirty="0" smtClean="0"/>
              <a:t> BI </a:t>
            </a:r>
            <a:r>
              <a:rPr lang="en-US" altLang="de-DE" sz="2400" b="1" dirty="0"/>
              <a:t>TSTAT </a:t>
            </a:r>
            <a:r>
              <a:rPr lang="en-US" altLang="de-DE" sz="2400" b="1" dirty="0" smtClean="0"/>
              <a:t>remains solely </a:t>
            </a:r>
            <a:r>
              <a:rPr lang="en-US" altLang="de-DE" sz="2400" b="1" dirty="0"/>
              <a:t>responsible </a:t>
            </a:r>
            <a:r>
              <a:rPr lang="en-US" altLang="de-DE" sz="2400" b="1" dirty="0" smtClean="0"/>
              <a:t>for:</a:t>
            </a:r>
            <a:endParaRPr lang="en-US" altLang="de-DE" sz="2400" dirty="0" smtClean="0"/>
          </a:p>
          <a:p>
            <a:pPr marL="0" lvl="4" indent="-72707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dirty="0" smtClean="0"/>
              <a:t>Final Protocol, CRF, Randomization &amp; IRT set-up</a:t>
            </a:r>
          </a:p>
          <a:p>
            <a:pPr marL="725488" lvl="4" indent="-725488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dirty="0" smtClean="0"/>
              <a:t>(Draft) specs for 1</a:t>
            </a:r>
            <a:r>
              <a:rPr lang="en-US" altLang="de-DE" sz="2400" baseline="30000" dirty="0" smtClean="0"/>
              <a:t>ary</a:t>
            </a:r>
            <a:r>
              <a:rPr lang="en-US" altLang="de-DE" sz="2400" dirty="0" smtClean="0"/>
              <a:t> &amp; 2</a:t>
            </a:r>
            <a:r>
              <a:rPr lang="en-US" altLang="de-DE" sz="2400" baseline="30000" dirty="0" smtClean="0"/>
              <a:t>ary</a:t>
            </a:r>
            <a:r>
              <a:rPr lang="en-US" altLang="de-DE" sz="2400" dirty="0" smtClean="0"/>
              <a:t> endpoints (incl</a:t>
            </a:r>
            <a:r>
              <a:rPr lang="en-US" altLang="de-DE" sz="2400" dirty="0"/>
              <a:t>.</a:t>
            </a:r>
            <a:r>
              <a:rPr lang="en-US" altLang="de-DE" sz="2400" dirty="0" smtClean="0"/>
              <a:t> safety endpoints of special interest) with regard to </a:t>
            </a:r>
          </a:p>
          <a:p>
            <a:pPr marL="1530350" lvl="5" indent="-72707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/>
              <a:t>d</a:t>
            </a:r>
            <a:r>
              <a:rPr lang="en-US" altLang="de-DE" sz="2400" dirty="0" smtClean="0"/>
              <a:t>erivation rules,</a:t>
            </a:r>
          </a:p>
          <a:p>
            <a:pPr marL="1530350" lvl="5" indent="-72707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inferential analysis details (</a:t>
            </a:r>
            <a:r>
              <a:rPr lang="en-US" altLang="de-DE" sz="2400" dirty="0" err="1" smtClean="0"/>
              <a:t>estimands</a:t>
            </a:r>
            <a:r>
              <a:rPr lang="en-US" altLang="de-DE" sz="2400" dirty="0" smtClean="0"/>
              <a:t>), </a:t>
            </a:r>
          </a:p>
          <a:p>
            <a:pPr marL="1530350" lvl="5" indent="-72707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cleaning rules, Medical Quality Review (MQR) plan/trial quality assessment</a:t>
            </a:r>
          </a:p>
          <a:p>
            <a:pPr marL="1530350" lvl="5" indent="-72707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Blinded Report Planning meeting (BRPM) / key CTR displays</a:t>
            </a:r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87441"/>
          </a:xfrm>
          <a:solidFill>
            <a:schemeClr val="accent2">
              <a:lumMod val="20000"/>
              <a:lumOff val="80000"/>
            </a:schemeClr>
          </a:solidFill>
        </p:spPr>
        <p:txBody>
          <a:bodyPr lIns="36000" tIns="108000" rIns="36000" bIns="108000"/>
          <a:lstStyle/>
          <a:p>
            <a:pPr marL="1166813" indent="-1166813"/>
            <a:r>
              <a:rPr lang="en-US" sz="2400" dirty="0"/>
              <a:t>Synergies &amp; Collaborations </a:t>
            </a:r>
            <a:r>
              <a:rPr lang="en-US" sz="2400" dirty="0" smtClean="0"/>
              <a:t>within/across </a:t>
            </a:r>
            <a:r>
              <a:rPr lang="en-US" sz="2400" dirty="0"/>
              <a:t>BDS Functions </a:t>
            </a:r>
            <a:r>
              <a:rPr lang="en-US" sz="2400" dirty="0" smtClean="0"/>
              <a:t>- </a:t>
            </a:r>
            <a:r>
              <a:rPr lang="en-US" sz="2400" dirty="0"/>
              <a:t>Statistics </a:t>
            </a:r>
            <a:r>
              <a:rPr lang="en-US" sz="2400" dirty="0" smtClean="0"/>
              <a:t>-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191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2AF3-9B24-44C1-89E1-A0E77F10044A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8775" y="1093424"/>
            <a:ext cx="8611804" cy="4755148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de-DE" sz="2400" b="1" dirty="0" smtClean="0"/>
              <a:t>Q: TCS experience, expertise &amp; capacity for BPO tasks?</a:t>
            </a:r>
          </a:p>
          <a:p>
            <a:pPr marL="536575" lvl="4" indent="0" algn="ctr">
              <a:spcBef>
                <a:spcPts val="600"/>
              </a:spcBef>
              <a:buNone/>
              <a:defRPr/>
            </a:pPr>
            <a:r>
              <a:rPr lang="en-US" altLang="de-DE" sz="2400" b="1" dirty="0" smtClean="0">
                <a:solidFill>
                  <a:srgbClr val="FFC000"/>
                </a:solidFill>
              </a:rPr>
              <a:t>A - Study Set Up  - 1</a:t>
            </a:r>
          </a:p>
          <a:p>
            <a:pPr marL="0" lvl="4" indent="-727075">
              <a:spcBef>
                <a:spcPts val="600"/>
              </a:spcBef>
              <a:buNone/>
              <a:defRPr/>
            </a:pPr>
            <a:r>
              <a:rPr lang="en-US" altLang="de-DE" sz="2400" b="1" u="sng" dirty="0" smtClean="0"/>
              <a:t>Potential statistical BPO tasks</a:t>
            </a:r>
          </a:p>
          <a:p>
            <a:pPr marL="536575" lvl="4" indent="-53657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dirty="0" smtClean="0"/>
              <a:t>Responsible for </a:t>
            </a:r>
            <a:r>
              <a:rPr lang="en-US" altLang="de-DE" sz="2400" b="1" u="sng" dirty="0" smtClean="0"/>
              <a:t>specs for all other analysis </a:t>
            </a:r>
            <a:r>
              <a:rPr lang="en-US" altLang="de-DE" sz="2400" b="1" u="sng" dirty="0"/>
              <a:t>variables</a:t>
            </a:r>
            <a:r>
              <a:rPr lang="en-US" altLang="de-DE" sz="2400" b="1" dirty="0"/>
              <a:t> </a:t>
            </a:r>
            <a:endParaRPr lang="en-US" altLang="de-DE" sz="2400" b="1" dirty="0" smtClean="0"/>
          </a:p>
          <a:p>
            <a:pPr marL="0" lvl="4" indent="0">
              <a:spcBef>
                <a:spcPts val="600"/>
              </a:spcBef>
              <a:buNone/>
              <a:defRPr/>
            </a:pPr>
            <a:r>
              <a:rPr lang="en-US" altLang="de-DE" sz="2400" dirty="0" smtClean="0"/>
              <a:t>“Deliverables” include: 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Specs for important </a:t>
            </a:r>
            <a:r>
              <a:rPr lang="en-US" altLang="de-DE" sz="2400" dirty="0"/>
              <a:t>PVs, ABC-data </a:t>
            </a:r>
            <a:r>
              <a:rPr lang="en-US" altLang="de-DE" sz="2400" dirty="0" smtClean="0"/>
              <a:t>categorization, etc.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Input &amp; review to cleaning rules,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Input &amp; review to plans for risk-based monitoring (RBM)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MQR plan – </a:t>
            </a:r>
            <a:r>
              <a:rPr lang="en-US" altLang="de-DE" sz="2400" u="sng" dirty="0" smtClean="0"/>
              <a:t>authoring</a:t>
            </a:r>
            <a:r>
              <a:rPr lang="en-US" altLang="de-DE" sz="2400" dirty="0" smtClean="0"/>
              <a:t> section for trial quality assessment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b="1" dirty="0"/>
              <a:t>SAP (text, </a:t>
            </a:r>
            <a:r>
              <a:rPr lang="en-US" altLang="de-DE" sz="2400" b="1" dirty="0" err="1"/>
              <a:t>ToC</a:t>
            </a:r>
            <a:r>
              <a:rPr lang="en-US" altLang="de-DE" sz="2400" b="1" dirty="0"/>
              <a:t> &amp; display template</a:t>
            </a:r>
            <a:r>
              <a:rPr lang="en-US" altLang="de-DE" sz="2400" dirty="0"/>
              <a:t>) – </a:t>
            </a:r>
            <a:r>
              <a:rPr lang="en-US" altLang="de-DE" sz="2400" u="sng" dirty="0" smtClean="0"/>
              <a:t>authoring</a:t>
            </a:r>
            <a:r>
              <a:rPr lang="en-US" altLang="de-DE" sz="2400" dirty="0" smtClean="0"/>
              <a:t> </a:t>
            </a:r>
            <a:r>
              <a:rPr lang="en-US" altLang="de-DE" sz="2400" dirty="0"/>
              <a:t>SAP-Generator &amp; </a:t>
            </a:r>
            <a:r>
              <a:rPr lang="en-US" altLang="de-DE" sz="2400" dirty="0" err="1"/>
              <a:t>ToC</a:t>
            </a:r>
            <a:r>
              <a:rPr lang="en-US" altLang="de-DE" sz="2400" dirty="0"/>
              <a:t> </a:t>
            </a:r>
            <a:r>
              <a:rPr lang="en-US" altLang="de-DE" sz="2400" dirty="0" smtClean="0"/>
              <a:t>generator, </a:t>
            </a:r>
            <a:r>
              <a:rPr lang="en-US" altLang="de-DE" sz="2400" dirty="0"/>
              <a:t>incl. specs for majority of report </a:t>
            </a:r>
            <a:r>
              <a:rPr lang="en-US" altLang="de-DE" sz="2400" dirty="0" smtClean="0"/>
              <a:t>displays</a:t>
            </a:r>
            <a:endParaRPr lang="en-US" altLang="de-DE" sz="2400" dirty="0"/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87441"/>
          </a:xfrm>
          <a:solidFill>
            <a:schemeClr val="accent2">
              <a:lumMod val="20000"/>
              <a:lumOff val="80000"/>
            </a:schemeClr>
          </a:solidFill>
        </p:spPr>
        <p:txBody>
          <a:bodyPr lIns="36000" tIns="108000" rIns="36000" bIns="108000"/>
          <a:lstStyle/>
          <a:p>
            <a:pPr marL="1166813" indent="-1166813"/>
            <a:r>
              <a:rPr lang="en-US" sz="2400" dirty="0"/>
              <a:t>Synergies &amp; Collaborations </a:t>
            </a:r>
            <a:r>
              <a:rPr lang="en-US" sz="2400" dirty="0" smtClean="0"/>
              <a:t>within/across </a:t>
            </a:r>
            <a:r>
              <a:rPr lang="en-US" sz="2400" dirty="0"/>
              <a:t>BDS Functions </a:t>
            </a:r>
            <a:r>
              <a:rPr lang="en-US" sz="2400" dirty="0" smtClean="0"/>
              <a:t>- </a:t>
            </a:r>
            <a:r>
              <a:rPr lang="en-US" sz="2400" dirty="0"/>
              <a:t>Statistics </a:t>
            </a:r>
            <a:r>
              <a:rPr lang="en-US" sz="2400" dirty="0" smtClean="0"/>
              <a:t>-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5745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2AF3-9B24-44C1-89E1-A0E77F10044A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037" y="1014594"/>
            <a:ext cx="8434388" cy="5047536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de-DE" sz="2400" b="1" dirty="0"/>
              <a:t>Q: TCS experience, expertise &amp; capacity for BPO tasks?</a:t>
            </a:r>
          </a:p>
          <a:p>
            <a:pPr marL="536575" lvl="4" indent="0" algn="ctr">
              <a:spcBef>
                <a:spcPts val="600"/>
              </a:spcBef>
              <a:buNone/>
              <a:defRPr/>
            </a:pPr>
            <a:r>
              <a:rPr lang="en-US" altLang="de-DE" sz="2400" b="1" dirty="0" smtClean="0">
                <a:solidFill>
                  <a:srgbClr val="FFC000"/>
                </a:solidFill>
              </a:rPr>
              <a:t>B - Study Conduct - 1</a:t>
            </a:r>
          </a:p>
          <a:p>
            <a:pPr marL="0" lvl="4" indent="-727075">
              <a:spcBef>
                <a:spcPts val="600"/>
              </a:spcBef>
              <a:buNone/>
              <a:defRPr/>
            </a:pPr>
            <a:r>
              <a:rPr lang="en-US" altLang="de-DE" sz="2400" b="1" u="sng" dirty="0" smtClean="0"/>
              <a:t>Potential statistical BPO tasks</a:t>
            </a:r>
          </a:p>
          <a:p>
            <a:pPr marL="727075" lvl="4" indent="-72707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b="1" dirty="0" smtClean="0"/>
              <a:t>Assist  BI TSTAT  and/or assist BI PSTAT in case of project centric approach</a:t>
            </a:r>
          </a:p>
          <a:p>
            <a:pPr marL="727075" lvl="4" indent="-72707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b="1" dirty="0" smtClean="0"/>
              <a:t>Responsible  for  following meetings, work packages &amp;  deliverables</a:t>
            </a:r>
          </a:p>
          <a:p>
            <a:pPr marL="80327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Cleaning – requests from data management</a:t>
            </a:r>
          </a:p>
          <a:p>
            <a:pPr marL="80327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MQR (quality assessment</a:t>
            </a:r>
            <a:r>
              <a:rPr lang="en-US" altLang="de-DE" sz="2400" dirty="0"/>
              <a:t>) </a:t>
            </a:r>
            <a:r>
              <a:rPr lang="en-US" altLang="de-DE" sz="2400" dirty="0" smtClean="0"/>
              <a:t>– prepare </a:t>
            </a:r>
            <a:r>
              <a:rPr lang="en-US" altLang="de-DE" sz="2400" dirty="0"/>
              <a:t>&amp; </a:t>
            </a:r>
            <a:r>
              <a:rPr lang="en-US" altLang="de-DE" sz="2400" dirty="0" smtClean="0"/>
              <a:t>chair session </a:t>
            </a:r>
          </a:p>
          <a:p>
            <a:pPr marL="80327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MQR - explore data &amp; check for fraud using </a:t>
            </a:r>
            <a:r>
              <a:rPr lang="en-US" altLang="de-DE" sz="2400" dirty="0" err="1" smtClean="0"/>
              <a:t>JMPclinical</a:t>
            </a:r>
            <a:r>
              <a:rPr lang="en-US" altLang="de-DE" sz="2400" dirty="0" smtClean="0"/>
              <a:t>.</a:t>
            </a:r>
          </a:p>
          <a:p>
            <a:pPr marL="80327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BRPMs – prepare &amp; chair meetings,  check &amp; review draft displays</a:t>
            </a:r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87441"/>
          </a:xfrm>
          <a:solidFill>
            <a:schemeClr val="accent2">
              <a:lumMod val="20000"/>
              <a:lumOff val="80000"/>
            </a:schemeClr>
          </a:solidFill>
        </p:spPr>
        <p:txBody>
          <a:bodyPr lIns="36000" tIns="108000" rIns="36000" bIns="108000"/>
          <a:lstStyle/>
          <a:p>
            <a:pPr marL="1166813" indent="-1166813"/>
            <a:r>
              <a:rPr lang="en-US" sz="2400" dirty="0"/>
              <a:t>Synergies &amp; Collaborations </a:t>
            </a:r>
            <a:r>
              <a:rPr lang="en-US" sz="2400" dirty="0" smtClean="0"/>
              <a:t>within/across </a:t>
            </a:r>
            <a:r>
              <a:rPr lang="en-US" sz="2400" dirty="0"/>
              <a:t>BDS Functions </a:t>
            </a:r>
            <a:r>
              <a:rPr lang="en-US" sz="2400" dirty="0" smtClean="0"/>
              <a:t>- </a:t>
            </a:r>
            <a:r>
              <a:rPr lang="en-US" sz="2400" dirty="0"/>
              <a:t>Statistics </a:t>
            </a:r>
            <a:r>
              <a:rPr lang="en-US" sz="2400" dirty="0" smtClean="0"/>
              <a:t>-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1963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2AF3-9B24-44C1-89E1-A0E77F10044A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037" y="1093424"/>
            <a:ext cx="8434388" cy="5339923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de-DE" sz="2400" b="1" dirty="0"/>
              <a:t>Q: TCS experience, expertise &amp; capacity for BPO tasks?</a:t>
            </a:r>
          </a:p>
          <a:p>
            <a:pPr marL="536575" lvl="4" indent="0" algn="ctr">
              <a:spcBef>
                <a:spcPts val="600"/>
              </a:spcBef>
              <a:buNone/>
              <a:defRPr/>
            </a:pPr>
            <a:r>
              <a:rPr lang="en-US" altLang="de-DE" sz="2400" b="1" dirty="0" smtClean="0">
                <a:solidFill>
                  <a:srgbClr val="FFC000"/>
                </a:solidFill>
              </a:rPr>
              <a:t>B - Study Conduct - 2</a:t>
            </a:r>
          </a:p>
          <a:p>
            <a:pPr marL="0" lvl="4" indent="-727075">
              <a:spcBef>
                <a:spcPts val="600"/>
              </a:spcBef>
              <a:buNone/>
              <a:defRPr/>
            </a:pPr>
            <a:r>
              <a:rPr lang="en-US" altLang="de-DE" sz="2400" b="1" u="sng" dirty="0" smtClean="0"/>
              <a:t>Potential statistical BPO tasks</a:t>
            </a:r>
          </a:p>
          <a:p>
            <a:pPr marL="725488" lvl="4" indent="-725488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b="1" dirty="0" smtClean="0"/>
              <a:t>Responsible  for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ADS programs - support TPROG in validation &amp; perform stats QC 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/>
              <a:t>CTR displays </a:t>
            </a:r>
            <a:r>
              <a:rPr lang="en-US" altLang="de-DE" sz="2400" dirty="0" smtClean="0"/>
              <a:t>programs - Review </a:t>
            </a:r>
            <a:r>
              <a:rPr lang="en-US" altLang="de-DE" sz="2400" dirty="0"/>
              <a:t>&amp; </a:t>
            </a:r>
            <a:r>
              <a:rPr lang="en-US" altLang="de-DE" sz="2400" dirty="0" smtClean="0"/>
              <a:t>perform stats QC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/>
              <a:t>MQR  - Review &amp; perform stats QC of programmed MQR output for quality oversight 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Trial data issues / Risk-Based-Monitoring (RBM) (e.g. IRT – anomaly cases, important PVs, disposition topics, …) -  proactively check, review issues brought up by others &amp; propose resolutions to TCM &amp; TSTAT </a:t>
            </a:r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87441"/>
          </a:xfrm>
          <a:solidFill>
            <a:schemeClr val="accent2">
              <a:lumMod val="20000"/>
              <a:lumOff val="80000"/>
            </a:schemeClr>
          </a:solidFill>
        </p:spPr>
        <p:txBody>
          <a:bodyPr lIns="36000" tIns="108000" rIns="36000" bIns="108000"/>
          <a:lstStyle/>
          <a:p>
            <a:pPr marL="1166813" indent="-1166813"/>
            <a:r>
              <a:rPr lang="en-US" sz="2400" dirty="0"/>
              <a:t>Synergies &amp; Collaborations </a:t>
            </a:r>
            <a:r>
              <a:rPr lang="en-US" sz="2400" dirty="0" smtClean="0"/>
              <a:t>within/across </a:t>
            </a:r>
            <a:r>
              <a:rPr lang="en-US" sz="2400" dirty="0"/>
              <a:t>BDS Functions </a:t>
            </a:r>
            <a:r>
              <a:rPr lang="en-US" sz="2400" dirty="0" smtClean="0"/>
              <a:t>- </a:t>
            </a:r>
            <a:r>
              <a:rPr lang="en-US" sz="2400" dirty="0"/>
              <a:t>Statistics </a:t>
            </a:r>
            <a:r>
              <a:rPr lang="en-US" sz="2400" dirty="0" smtClean="0"/>
              <a:t>-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903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2AF3-9B24-44C1-89E1-A0E77F10044A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BDS - TCS - Meeting -- Statistics -- 2017-09/HJL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037" y="1093424"/>
            <a:ext cx="8434388" cy="4247317"/>
          </a:xfrm>
        </p:spPr>
        <p:txBody>
          <a:bodyPr>
            <a:spAutoFit/>
          </a:bodyPr>
          <a:lstStyle/>
          <a:p>
            <a:pPr marL="536575" lvl="4" indent="0" algn="ctr">
              <a:spcBef>
                <a:spcPts val="600"/>
              </a:spcBef>
              <a:buNone/>
              <a:defRPr/>
            </a:pPr>
            <a:r>
              <a:rPr lang="en-US" altLang="de-DE" sz="2400" b="1" dirty="0" smtClean="0">
                <a:solidFill>
                  <a:srgbClr val="FFC000"/>
                </a:solidFill>
              </a:rPr>
              <a:t>C - Study Reporting </a:t>
            </a:r>
          </a:p>
          <a:p>
            <a:pPr marL="0" lvl="4" indent="-727075">
              <a:spcBef>
                <a:spcPts val="600"/>
              </a:spcBef>
              <a:buNone/>
              <a:defRPr/>
            </a:pPr>
            <a:r>
              <a:rPr lang="en-US" altLang="de-DE" sz="2400" b="1" dirty="0"/>
              <a:t>Core responsibility &amp; work packages for BI Statistics - </a:t>
            </a:r>
            <a:r>
              <a:rPr lang="en-US" altLang="de-DE" sz="2400" b="1" dirty="0" smtClean="0"/>
              <a:t>2</a:t>
            </a:r>
            <a:endParaRPr lang="en-US" altLang="de-DE" sz="2400" b="1" dirty="0"/>
          </a:p>
          <a:p>
            <a:pPr marL="0" lvl="4" indent="-727075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de-DE" sz="2400" b="1" dirty="0" smtClean="0"/>
              <a:t>BI  </a:t>
            </a:r>
            <a:r>
              <a:rPr lang="en-US" altLang="de-DE" sz="2400" b="1" dirty="0"/>
              <a:t>TSTAT remains solely </a:t>
            </a:r>
            <a:r>
              <a:rPr lang="en-US" altLang="de-DE" sz="2400" b="1" dirty="0" smtClean="0"/>
              <a:t>responsible for: </a:t>
            </a:r>
          </a:p>
          <a:p>
            <a:pPr marL="536575" lvl="4" indent="-5365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de-DE" sz="2400" dirty="0"/>
              <a:t>DBL meeting – review </a:t>
            </a:r>
            <a:r>
              <a:rPr lang="en-US" altLang="de-DE" sz="2400" dirty="0" smtClean="0"/>
              <a:t>&amp; approve DBL criteria</a:t>
            </a:r>
            <a:endParaRPr lang="en-US" altLang="de-DE" sz="2400" dirty="0"/>
          </a:p>
          <a:p>
            <a:pPr marL="536575" lvl="4" indent="-5365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de-DE" sz="2400" dirty="0" err="1" smtClean="0"/>
              <a:t>TopLine</a:t>
            </a:r>
            <a:r>
              <a:rPr lang="en-US" altLang="de-DE" sz="2400" dirty="0" smtClean="0"/>
              <a:t> results - approve output &amp; present results</a:t>
            </a:r>
          </a:p>
          <a:p>
            <a:pPr marL="536575" lvl="4" indent="-5365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de-DE" sz="2400" dirty="0" err="1"/>
              <a:t>Unblinded</a:t>
            </a:r>
            <a:r>
              <a:rPr lang="en-US" altLang="de-DE" sz="2400" dirty="0"/>
              <a:t> Report Planning (URP) meeting </a:t>
            </a:r>
            <a:r>
              <a:rPr lang="en-US" altLang="de-DE" sz="2400" dirty="0" smtClean="0"/>
              <a:t>– prepare &amp; chair meeting</a:t>
            </a:r>
          </a:p>
          <a:p>
            <a:pPr marL="536575" lvl="4" indent="-5365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de-DE" sz="2400" dirty="0"/>
              <a:t>R</a:t>
            </a:r>
            <a:r>
              <a:rPr lang="en-US" altLang="de-DE" sz="2400" dirty="0" smtClean="0"/>
              <a:t>eview &amp; approval of CTR</a:t>
            </a:r>
          </a:p>
          <a:p>
            <a:pPr marL="536575" lvl="4" indent="-5365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de-DE" sz="2400" dirty="0" smtClean="0"/>
              <a:t>Publication support</a:t>
            </a:r>
            <a:endParaRPr lang="en-US" altLang="de-DE" sz="2400" dirty="0"/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87441"/>
          </a:xfrm>
          <a:solidFill>
            <a:schemeClr val="accent2">
              <a:lumMod val="20000"/>
              <a:lumOff val="80000"/>
            </a:schemeClr>
          </a:solidFill>
        </p:spPr>
        <p:txBody>
          <a:bodyPr lIns="36000" tIns="108000" rIns="36000" bIns="108000"/>
          <a:lstStyle/>
          <a:p>
            <a:pPr marL="1166813" indent="-1166813"/>
            <a:r>
              <a:rPr lang="en-US" sz="2400" dirty="0"/>
              <a:t>Synergies &amp; Collaborations </a:t>
            </a:r>
            <a:r>
              <a:rPr lang="en-US" sz="2400" dirty="0" smtClean="0"/>
              <a:t>within/across </a:t>
            </a:r>
            <a:r>
              <a:rPr lang="en-US" sz="2400" dirty="0"/>
              <a:t>BDS Functions </a:t>
            </a:r>
            <a:r>
              <a:rPr lang="en-US" sz="2400" dirty="0" smtClean="0"/>
              <a:t>- </a:t>
            </a:r>
            <a:r>
              <a:rPr lang="en-US" sz="2400" dirty="0"/>
              <a:t>Statistics </a:t>
            </a:r>
            <a:r>
              <a:rPr lang="en-US" sz="2400" dirty="0" smtClean="0"/>
              <a:t>-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362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2AF3-9B24-44C1-89E1-A0E77F10044A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BDS - TCS - Meeting -- Statistics -- 2017-09/HJL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037" y="1093424"/>
            <a:ext cx="8434388" cy="4324261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de-DE" sz="2400" b="1" dirty="0"/>
              <a:t>Q: TCS experience, expertise &amp; capacity for BPO tasks?</a:t>
            </a:r>
          </a:p>
          <a:p>
            <a:pPr marL="536575" lvl="4" indent="0" algn="ctr">
              <a:spcBef>
                <a:spcPts val="600"/>
              </a:spcBef>
              <a:buNone/>
              <a:defRPr/>
            </a:pPr>
            <a:r>
              <a:rPr lang="en-US" altLang="de-DE" sz="2400" b="1" dirty="0" smtClean="0">
                <a:solidFill>
                  <a:srgbClr val="FFC000"/>
                </a:solidFill>
              </a:rPr>
              <a:t>C - Study Reporting -1</a:t>
            </a:r>
          </a:p>
          <a:p>
            <a:pPr marL="0" lvl="4" indent="-727075">
              <a:spcBef>
                <a:spcPts val="600"/>
              </a:spcBef>
              <a:buNone/>
              <a:defRPr/>
            </a:pPr>
            <a:endParaRPr lang="en-US" altLang="de-DE" sz="2400" b="1" u="sng" dirty="0" smtClean="0"/>
          </a:p>
          <a:p>
            <a:pPr marL="0" lvl="4" indent="-727075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de-DE" sz="2400" b="1" u="sng" dirty="0" smtClean="0"/>
              <a:t>Potential statistical BPO tasks:</a:t>
            </a:r>
          </a:p>
          <a:p>
            <a:pPr marL="342900" lvl="4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Assist TSTAT for DBL meeting </a:t>
            </a:r>
          </a:p>
          <a:p>
            <a:pPr marL="342900" lvl="4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Assist </a:t>
            </a:r>
            <a:r>
              <a:rPr lang="en-US" altLang="de-DE" sz="2400" dirty="0"/>
              <a:t>TSTAT for </a:t>
            </a:r>
            <a:r>
              <a:rPr lang="en-US" altLang="de-DE" sz="2400" dirty="0" err="1"/>
              <a:t>TopLine</a:t>
            </a:r>
            <a:r>
              <a:rPr lang="en-US" altLang="de-DE" sz="2400" dirty="0"/>
              <a:t> results presentation </a:t>
            </a:r>
          </a:p>
          <a:p>
            <a:pPr marL="342900" lvl="4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de-DE" sz="2400" dirty="0"/>
              <a:t>Assist TSTAT for URP meeting </a:t>
            </a:r>
            <a:r>
              <a:rPr lang="en-US" altLang="de-DE" sz="2400" dirty="0" smtClean="0"/>
              <a:t>&amp; co-chair meeting</a:t>
            </a:r>
          </a:p>
          <a:p>
            <a:pPr marL="342900" lvl="4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Assist TSTAT for CTR review</a:t>
            </a:r>
          </a:p>
          <a:p>
            <a:pPr marL="342900" lvl="4" indent="-3429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Assist TSTAT for publication support </a:t>
            </a:r>
            <a:endParaRPr lang="en-US" altLang="de-DE" sz="2400" dirty="0"/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87441"/>
          </a:xfrm>
          <a:solidFill>
            <a:schemeClr val="accent2">
              <a:lumMod val="20000"/>
              <a:lumOff val="80000"/>
            </a:schemeClr>
          </a:solidFill>
        </p:spPr>
        <p:txBody>
          <a:bodyPr lIns="36000" tIns="108000" rIns="36000" bIns="108000"/>
          <a:lstStyle/>
          <a:p>
            <a:pPr marL="1166813" indent="-1166813"/>
            <a:r>
              <a:rPr lang="en-US" sz="2400" dirty="0"/>
              <a:t>Synergies &amp; Collaborations </a:t>
            </a:r>
            <a:r>
              <a:rPr lang="en-US" sz="2400" dirty="0" smtClean="0"/>
              <a:t>within/across </a:t>
            </a:r>
            <a:r>
              <a:rPr lang="en-US" sz="2400" dirty="0"/>
              <a:t>BDS Functions </a:t>
            </a:r>
            <a:r>
              <a:rPr lang="en-US" sz="2400" dirty="0" smtClean="0"/>
              <a:t>- </a:t>
            </a:r>
            <a:r>
              <a:rPr lang="en-US" sz="2400" dirty="0"/>
              <a:t>Statistics </a:t>
            </a:r>
            <a:r>
              <a:rPr lang="en-US" sz="2400" dirty="0" smtClean="0"/>
              <a:t>-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570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2AF3-9B24-44C1-89E1-A0E77F10044A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037" y="1093424"/>
            <a:ext cx="8434388" cy="4678204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de-DE" sz="2400" b="1" dirty="0"/>
              <a:t>Q: TCS experience, expertise &amp; capacity for BPO tasks?</a:t>
            </a:r>
          </a:p>
          <a:p>
            <a:pPr marL="536575" lvl="4" indent="0" algn="ctr">
              <a:spcBef>
                <a:spcPts val="600"/>
              </a:spcBef>
              <a:buNone/>
              <a:defRPr/>
            </a:pPr>
            <a:r>
              <a:rPr lang="en-US" altLang="de-DE" sz="2400" b="1" dirty="0" smtClean="0">
                <a:solidFill>
                  <a:srgbClr val="FFC000"/>
                </a:solidFill>
              </a:rPr>
              <a:t>C - Study Reporting - 2</a:t>
            </a:r>
          </a:p>
          <a:p>
            <a:pPr marL="0" lvl="4" indent="-727075">
              <a:spcBef>
                <a:spcPts val="600"/>
              </a:spcBef>
              <a:buNone/>
              <a:defRPr/>
            </a:pPr>
            <a:r>
              <a:rPr lang="en-US" altLang="de-DE" sz="2400" b="1" u="sng" dirty="0" smtClean="0"/>
              <a:t>Potential statistical BPO tasks </a:t>
            </a:r>
          </a:p>
          <a:p>
            <a:pPr marL="725488" lvl="4" indent="-725488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b="1" dirty="0" smtClean="0"/>
              <a:t>Act </a:t>
            </a:r>
            <a:r>
              <a:rPr lang="en-US" altLang="de-DE" sz="2400" b="1" dirty="0"/>
              <a:t>as responsible  trial statistician for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/>
              <a:t>Verification of treatment </a:t>
            </a:r>
            <a:r>
              <a:rPr lang="en-US" altLang="de-DE" sz="2400" u="sng" dirty="0" err="1"/>
              <a:t>un</a:t>
            </a:r>
            <a:r>
              <a:rPr lang="en-US" altLang="de-DE" sz="2400" dirty="0" err="1"/>
              <a:t>blinding</a:t>
            </a:r>
            <a:r>
              <a:rPr lang="en-US" altLang="de-DE" sz="2400" dirty="0"/>
              <a:t> 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/>
              <a:t>Stats QC of </a:t>
            </a:r>
            <a:r>
              <a:rPr lang="en-US" altLang="de-DE" sz="2400" u="sng" dirty="0" err="1"/>
              <a:t>un</a:t>
            </a:r>
            <a:r>
              <a:rPr lang="en-US" altLang="de-DE" sz="2400" dirty="0" err="1"/>
              <a:t>blinded</a:t>
            </a:r>
            <a:r>
              <a:rPr lang="en-US" altLang="de-DE" sz="2400" dirty="0"/>
              <a:t> </a:t>
            </a:r>
            <a:r>
              <a:rPr lang="en-US" altLang="de-DE" sz="2400" dirty="0" err="1" smtClean="0"/>
              <a:t>TopLine</a:t>
            </a:r>
            <a:r>
              <a:rPr lang="en-US" altLang="de-DE" sz="2400" dirty="0" smtClean="0"/>
              <a:t> </a:t>
            </a:r>
            <a:r>
              <a:rPr lang="en-US" altLang="de-DE" sz="2400" dirty="0"/>
              <a:t>results </a:t>
            </a:r>
            <a:r>
              <a:rPr lang="en-US" altLang="de-DE" sz="2400" dirty="0" smtClean="0"/>
              <a:t>prior </a:t>
            </a:r>
            <a:r>
              <a:rPr lang="en-US" altLang="de-DE" sz="2400" dirty="0"/>
              <a:t>to distribution &amp; </a:t>
            </a:r>
            <a:r>
              <a:rPr lang="en-US" altLang="de-DE" sz="2400" dirty="0" smtClean="0"/>
              <a:t>all other results prior to Statistical </a:t>
            </a:r>
            <a:r>
              <a:rPr lang="en-US" altLang="de-DE" sz="2400" dirty="0"/>
              <a:t>Analysis (</a:t>
            </a:r>
            <a:r>
              <a:rPr lang="en-US" altLang="de-DE" sz="2400" dirty="0" err="1"/>
              <a:t>StatAna</a:t>
            </a:r>
            <a:r>
              <a:rPr lang="en-US" altLang="de-DE" sz="2400" dirty="0" smtClean="0"/>
              <a:t>)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/>
              <a:t>Review of CTR text &amp; in-text displays generated by Medical Writer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de-DE" sz="2400" dirty="0" smtClean="0"/>
              <a:t>Public </a:t>
            </a:r>
            <a:r>
              <a:rPr lang="en-US" altLang="de-DE" sz="2400" dirty="0"/>
              <a:t>disclosure of </a:t>
            </a:r>
            <a:r>
              <a:rPr lang="en-US" altLang="de-DE" sz="2400" dirty="0" smtClean="0"/>
              <a:t>trial results </a:t>
            </a:r>
            <a:r>
              <a:rPr lang="en-US" altLang="de-DE" sz="2400" dirty="0"/>
              <a:t>(CT.gov, EudraCT, etc</a:t>
            </a:r>
            <a:r>
              <a:rPr lang="en-US" altLang="de-DE" sz="2400" dirty="0" smtClean="0"/>
              <a:t>.)</a:t>
            </a:r>
          </a:p>
          <a:p>
            <a:pPr marL="441325" lvl="4" indent="-441325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endParaRPr lang="en-US" altLang="de-DE" sz="2400" dirty="0"/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87441"/>
          </a:xfrm>
          <a:solidFill>
            <a:schemeClr val="accent2">
              <a:lumMod val="20000"/>
              <a:lumOff val="80000"/>
            </a:schemeClr>
          </a:solidFill>
        </p:spPr>
        <p:txBody>
          <a:bodyPr lIns="36000" tIns="108000" rIns="36000" bIns="108000"/>
          <a:lstStyle/>
          <a:p>
            <a:pPr marL="1166813" indent="-1166813"/>
            <a:r>
              <a:rPr lang="en-US" sz="2400" dirty="0"/>
              <a:t>Synergies &amp; Collaborations </a:t>
            </a:r>
            <a:r>
              <a:rPr lang="en-US" sz="2400" dirty="0" smtClean="0"/>
              <a:t>within/across </a:t>
            </a:r>
            <a:r>
              <a:rPr lang="en-US" sz="2400" dirty="0"/>
              <a:t>BDS Functions </a:t>
            </a:r>
            <a:r>
              <a:rPr lang="en-US" sz="2400" dirty="0" smtClean="0"/>
              <a:t>- </a:t>
            </a:r>
            <a:r>
              <a:rPr lang="en-US" sz="2400" dirty="0"/>
              <a:t>Statistics </a:t>
            </a:r>
            <a:r>
              <a:rPr lang="en-US" sz="2400" dirty="0" smtClean="0"/>
              <a:t>-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519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2AF3-9B24-44C1-89E1-A0E77F10044A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BDS - TCS - Meeting -- Statistics -- 2017-09/HJL 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8775" y="1093424"/>
            <a:ext cx="8434388" cy="4816703"/>
          </a:xfr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de-DE" sz="2400" b="1" dirty="0"/>
              <a:t>Q: TCS experience, expertise &amp; capacity for BPO tasks?</a:t>
            </a:r>
          </a:p>
          <a:p>
            <a:pPr marL="536575" lvl="4" indent="0" algn="ctr">
              <a:spcBef>
                <a:spcPts val="600"/>
              </a:spcBef>
              <a:buNone/>
              <a:defRPr/>
            </a:pPr>
            <a:r>
              <a:rPr lang="en-US" altLang="de-DE" sz="2400" b="1" dirty="0" smtClean="0">
                <a:solidFill>
                  <a:srgbClr val="FFC000"/>
                </a:solidFill>
              </a:rPr>
              <a:t>Special  statistical tasks </a:t>
            </a:r>
          </a:p>
          <a:p>
            <a:pPr marL="536575" lvl="4" indent="-53657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dirty="0" smtClean="0"/>
              <a:t>Author, coordinate </a:t>
            </a:r>
            <a:r>
              <a:rPr lang="en-US" altLang="de-DE" sz="2400" dirty="0"/>
              <a:t>&amp; maintain stats parts of “</a:t>
            </a:r>
            <a:r>
              <a:rPr lang="en-US" altLang="de-DE" sz="2400" b="1" dirty="0"/>
              <a:t>timeline tracking tool</a:t>
            </a:r>
            <a:r>
              <a:rPr lang="en-US" altLang="de-DE" sz="2400" b="1" dirty="0" smtClean="0"/>
              <a:t>”</a:t>
            </a:r>
            <a:r>
              <a:rPr lang="en-US" altLang="de-DE" sz="2400" dirty="0" smtClean="0"/>
              <a:t>  </a:t>
            </a:r>
            <a:r>
              <a:rPr lang="en-US" altLang="de-DE" sz="2400" dirty="0"/>
              <a:t>and  of </a:t>
            </a:r>
            <a:r>
              <a:rPr lang="en-US" altLang="de-DE" sz="2400" dirty="0" smtClean="0"/>
              <a:t>Stats section of DMAP/TMF. </a:t>
            </a:r>
            <a:br>
              <a:rPr lang="en-US" altLang="de-DE" sz="2400" dirty="0" smtClean="0"/>
            </a:br>
            <a:r>
              <a:rPr lang="en-US" altLang="de-DE" sz="2400" dirty="0" smtClean="0"/>
              <a:t>I.e. monitoring stats timelines; ensuring filing of stats documentation in Trial Master File </a:t>
            </a:r>
          </a:p>
          <a:p>
            <a:pPr marL="536575" lvl="4" indent="-53657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dirty="0" smtClean="0"/>
              <a:t>Support </a:t>
            </a:r>
            <a:r>
              <a:rPr lang="en-US" altLang="de-DE" sz="2400" dirty="0"/>
              <a:t>PSTAT </a:t>
            </a:r>
            <a:r>
              <a:rPr lang="en-US" altLang="de-DE" sz="2400" dirty="0" smtClean="0"/>
              <a:t> in operational tasks for </a:t>
            </a:r>
            <a:r>
              <a:rPr lang="en-US" altLang="de-DE" sz="2400" b="1" dirty="0" smtClean="0"/>
              <a:t>project centric approach</a:t>
            </a:r>
            <a:r>
              <a:rPr lang="en-US" altLang="de-DE" sz="2400" dirty="0" smtClean="0"/>
              <a:t>: </a:t>
            </a:r>
            <a:r>
              <a:rPr lang="en-US" altLang="de-DE" sz="2400" dirty="0"/>
              <a:t> </a:t>
            </a:r>
            <a:r>
              <a:rPr lang="en-US" altLang="de-DE" sz="2400" dirty="0" smtClean="0"/>
              <a:t>Set-up and maintenance of technical documents for timeline planning, BDS meetings, SAP generation, </a:t>
            </a:r>
            <a:r>
              <a:rPr lang="en-US" altLang="de-DE" sz="2400" dirty="0" err="1" smtClean="0"/>
              <a:t>ToC</a:t>
            </a:r>
            <a:r>
              <a:rPr lang="en-US" altLang="de-DE" sz="2400" dirty="0" smtClean="0"/>
              <a:t> generation, Stats QC &amp; Validation activities</a:t>
            </a:r>
          </a:p>
          <a:p>
            <a:pPr marL="536575" lvl="4" indent="-53657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dirty="0"/>
              <a:t>IRT set-up tasks:   Stats part of IRT </a:t>
            </a:r>
            <a:r>
              <a:rPr lang="en-US" altLang="de-DE" sz="2400" b="1" dirty="0"/>
              <a:t>User Acceptance Testing </a:t>
            </a:r>
          </a:p>
          <a:p>
            <a:pPr marL="536575" lvl="4" indent="-536575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de-DE" sz="2400" dirty="0" smtClean="0"/>
              <a:t>Formal QC of Protocol and Report</a:t>
            </a:r>
            <a:endParaRPr lang="en-US" altLang="de-DE" sz="2400" dirty="0"/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87441"/>
          </a:xfrm>
          <a:solidFill>
            <a:schemeClr val="accent2">
              <a:lumMod val="20000"/>
              <a:lumOff val="80000"/>
            </a:schemeClr>
          </a:solidFill>
        </p:spPr>
        <p:txBody>
          <a:bodyPr lIns="36000" tIns="108000" rIns="36000" bIns="108000"/>
          <a:lstStyle/>
          <a:p>
            <a:pPr marL="1166813" indent="-1166813"/>
            <a:r>
              <a:rPr lang="en-US" sz="2400" dirty="0"/>
              <a:t>Synergies &amp; Collaborations </a:t>
            </a:r>
            <a:r>
              <a:rPr lang="en-US" sz="2400" dirty="0" smtClean="0"/>
              <a:t>within/across </a:t>
            </a:r>
            <a:r>
              <a:rPr lang="en-US" sz="2400" dirty="0"/>
              <a:t>BDS Functions </a:t>
            </a:r>
            <a:r>
              <a:rPr lang="en-US" sz="2400" dirty="0" smtClean="0"/>
              <a:t>- </a:t>
            </a:r>
            <a:r>
              <a:rPr lang="en-US" sz="2400" dirty="0"/>
              <a:t>Statistics </a:t>
            </a:r>
            <a:r>
              <a:rPr lang="en-US" sz="2400" dirty="0" smtClean="0"/>
              <a:t>-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569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215_BI-PPT_Template_4-3_new">
  <a:themeElements>
    <a:clrScheme name="BI Theme Colors Top">
      <a:dk1>
        <a:sysClr val="windowText" lastClr="000000"/>
      </a:dk1>
      <a:lt1>
        <a:sysClr val="window" lastClr="FFFFFF"/>
      </a:lt1>
      <a:dk2>
        <a:srgbClr val="336699"/>
      </a:dk2>
      <a:lt2>
        <a:srgbClr val="FFFFFF"/>
      </a:lt2>
      <a:accent1>
        <a:srgbClr val="003366"/>
      </a:accent1>
      <a:accent2>
        <a:srgbClr val="336699"/>
      </a:accent2>
      <a:accent3>
        <a:srgbClr val="6699CC"/>
      </a:accent3>
      <a:accent4>
        <a:srgbClr val="CC3333"/>
      </a:accent4>
      <a:accent5>
        <a:srgbClr val="669999"/>
      </a:accent5>
      <a:accent6>
        <a:srgbClr val="999900"/>
      </a:accent6>
      <a:hlink>
        <a:srgbClr val="0066CC"/>
      </a:hlink>
      <a:folHlink>
        <a:srgbClr val="FF9900"/>
      </a:folHlink>
    </a:clrScheme>
    <a:fontScheme name="BI Designfont">
      <a:majorFont>
        <a:latin typeface="BISansCond"/>
        <a:ea typeface=""/>
        <a:cs typeface=""/>
      </a:majorFont>
      <a:minorFont>
        <a:latin typeface="BI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3366"/>
          </a:solidFill>
        </a:ln>
      </a:spPr>
      <a:bodyPr lIns="72000" tIns="72000" rIns="72000" bIns="7200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336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custClrLst>
    <a:custClr name="Blue 0/51/102">
      <a:srgbClr val="003366"/>
    </a:custClr>
    <a:custClr name="Blue 51/102/153">
      <a:srgbClr val="336699"/>
    </a:custClr>
    <a:custClr name="Blue 102/153/204">
      <a:srgbClr val="6699CC"/>
    </a:custClr>
    <a:custClr name="Blue 153/204/255">
      <a:srgbClr val="99CCFF"/>
    </a:custClr>
    <a:custClr name="Blue 0/102/204">
      <a:srgbClr val="0066CC"/>
    </a:custClr>
    <a:custClr name="Red 204/51/51">
      <a:srgbClr val="CC3333"/>
    </a:custClr>
    <a:custClr name="Green 0/102/102">
      <a:srgbClr val="006666"/>
    </a:custClr>
    <a:custClr name="Green 102/153/153">
      <a:srgbClr val="669999"/>
    </a:custClr>
    <a:custClr name="Green 0/153/51">
      <a:srgbClr val="009933"/>
    </a:custClr>
    <a:custClr name="Green 153/153/0">
      <a:srgbClr val="999900"/>
    </a:custClr>
    <a:custClr name="Green 204/204/0">
      <a:srgbClr val="CCCC00"/>
    </a:custClr>
    <a:custClr name="Yellow 255/153/0">
      <a:srgbClr val="FF9900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170215_BI-PPT_Template_4-3_new</Template>
  <TotalTime>0</TotalTime>
  <Words>796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BISans</vt:lpstr>
      <vt:lpstr>BISansCond</vt:lpstr>
      <vt:lpstr>Calibri</vt:lpstr>
      <vt:lpstr>Courier New</vt:lpstr>
      <vt:lpstr>Wingdings</vt:lpstr>
      <vt:lpstr>170215_BI-PPT_Template_4-3_new</vt:lpstr>
      <vt:lpstr>TCS – BI Vendor Management Meeting Potential Synergies &amp; Collaborations Within and Across BDS Functions  - Statistics - </vt:lpstr>
      <vt:lpstr>Synergies &amp; Collaborations within/across BDS Functions - Statistics -</vt:lpstr>
      <vt:lpstr>Synergies &amp; Collaborations within/across BDS Functions - Statistics -</vt:lpstr>
      <vt:lpstr>Synergies &amp; Collaborations within/across BDS Functions - Statistics -</vt:lpstr>
      <vt:lpstr>Synergies &amp; Collaborations within/across BDS Functions - Statistics -</vt:lpstr>
      <vt:lpstr>Synergies &amp; Collaborations within/across BDS Functions - Statistics -</vt:lpstr>
      <vt:lpstr>Synergies &amp; Collaborations within/across BDS Functions - Statistics -</vt:lpstr>
      <vt:lpstr>Synergies &amp; Collaborations within/across BDS Functions - Statistics -</vt:lpstr>
      <vt:lpstr>Synergies &amp; Collaborations within/across BDS Functions - Statistics -</vt:lpstr>
      <vt:lpstr>Synergies &amp; Collaborations within/across BDS Functions - Statistics -</vt:lpstr>
    </vt:vector>
  </TitlesOfParts>
  <Company>Boehringer Ingelheim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surrogate endpoint  without sacrificing the outcome of interest</dc:title>
  <dc:creator>Rochon,Justine (gBCA) BIP-DE-I</dc:creator>
  <cp:lastModifiedBy>Varsha Mahajan</cp:lastModifiedBy>
  <cp:revision>93</cp:revision>
  <cp:lastPrinted>2017-09-25T13:39:08Z</cp:lastPrinted>
  <dcterms:created xsi:type="dcterms:W3CDTF">2017-08-26T19:10:52Z</dcterms:created>
  <dcterms:modified xsi:type="dcterms:W3CDTF">2017-10-04T09:11:12Z</dcterms:modified>
</cp:coreProperties>
</file>