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6" r:id="rId9"/>
    <p:sldId id="267" r:id="rId10"/>
    <p:sldId id="268" r:id="rId11"/>
    <p:sldId id="269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8C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49646A-DE93-433B-A8BC-BFFCF911FA15}" type="doc">
      <dgm:prSet loTypeId="urn:microsoft.com/office/officeart/2011/layout/HexagonRadial" loCatId="cycle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7EF2DE5-8DF1-4486-BAF7-7E3F7E4A96DF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LS-BSP Strategy</a:t>
          </a:r>
          <a:endParaRPr lang="en-US" sz="2400" dirty="0">
            <a:solidFill>
              <a:schemeClr val="tx1"/>
            </a:solidFill>
          </a:endParaRPr>
        </a:p>
      </dgm:t>
    </dgm:pt>
    <dgm:pt modelId="{C773ABE9-AEE4-4D2E-BCA1-459CDB2BF3BD}" type="parTrans" cxnId="{F9BF96FC-C90E-4D1B-87A1-888E2F983C4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5339BE4-CBED-4442-8494-642D5FC2021F}" type="sibTrans" cxnId="{F9BF96FC-C90E-4D1B-87A1-888E2F983C4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CB27ADF-7299-42BC-866C-7B1D966A25D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Business environment</a:t>
          </a:r>
          <a:endParaRPr lang="en-US" dirty="0">
            <a:solidFill>
              <a:schemeClr val="tx1"/>
            </a:solidFill>
          </a:endParaRPr>
        </a:p>
      </dgm:t>
    </dgm:pt>
    <dgm:pt modelId="{B09DD709-7589-4A7B-AFA5-AE116BC8E49A}" type="parTrans" cxnId="{26A8B3A5-C9BD-41FB-99A2-CD62EC382C6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A2E8095-36EC-4ADE-A771-79C892D36ADA}" type="sibTrans" cxnId="{26A8B3A5-C9BD-41FB-99A2-CD62EC382C6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BB10365-EA57-4C47-BC0F-B06154E428B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Internal Evaluation</a:t>
          </a:r>
          <a:endParaRPr lang="en-US" dirty="0">
            <a:solidFill>
              <a:schemeClr val="tx1"/>
            </a:solidFill>
          </a:endParaRPr>
        </a:p>
      </dgm:t>
    </dgm:pt>
    <dgm:pt modelId="{60A8244F-C5EB-4766-B591-11D4D11E6C0B}" type="parTrans" cxnId="{817D4A19-FA41-4B9C-9B95-638AC9D23EE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6141990-698E-4FB5-B5B3-7D938E8CCBF9}" type="sibTrans" cxnId="{817D4A19-FA41-4B9C-9B95-638AC9D23EE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98C9836-CB39-4E93-AA76-CDED897EAC7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Market Analysis</a:t>
          </a:r>
          <a:endParaRPr lang="en-US" dirty="0">
            <a:solidFill>
              <a:schemeClr val="tx1"/>
            </a:solidFill>
          </a:endParaRPr>
        </a:p>
      </dgm:t>
    </dgm:pt>
    <dgm:pt modelId="{C279BA25-48D9-4864-B19A-FF8A996A74F7}" type="parTrans" cxnId="{338A1DE0-48D2-41DD-A54A-F4B27DF4356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66FDE4A-3595-4E37-8844-B7678EDD390A}" type="sibTrans" cxnId="{338A1DE0-48D2-41DD-A54A-F4B27DF4356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5B06E08-53C0-410A-9569-0A417230AB2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Strategic Inputs</a:t>
          </a:r>
          <a:endParaRPr lang="en-US" dirty="0">
            <a:solidFill>
              <a:schemeClr val="tx1"/>
            </a:solidFill>
          </a:endParaRPr>
        </a:p>
      </dgm:t>
    </dgm:pt>
    <dgm:pt modelId="{CCA33088-ADC8-4C1B-A272-87F3929258F2}" type="parTrans" cxnId="{01BD1A6B-4FA3-43F1-9390-D4753B95EA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B0AEAEC-9552-4FF1-89ED-B919B2F2CB25}" type="sibTrans" cxnId="{01BD1A6B-4FA3-43F1-9390-D4753B95EA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AE32567-F1E2-4404-8B6C-343AB3C88FB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Strategic  Planning</a:t>
          </a:r>
          <a:endParaRPr lang="en-US" dirty="0">
            <a:solidFill>
              <a:schemeClr val="tx1"/>
            </a:solidFill>
          </a:endParaRPr>
        </a:p>
      </dgm:t>
    </dgm:pt>
    <dgm:pt modelId="{1046BC5F-B9D1-4747-AC5F-59C9087BB7BA}" type="parTrans" cxnId="{3A1B670F-95DC-4829-B4FF-0510725ACD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2134D47-ED34-4D21-A05E-423CD5D16CFE}" type="sibTrans" cxnId="{3A1B670F-95DC-4829-B4FF-0510725ACD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D7E96BD-1629-42A1-ADFF-5400589977A4}">
      <dgm:prSet phldrT="[Text]"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Future Thinking</a:t>
          </a:r>
          <a:endParaRPr lang="en-US" dirty="0">
            <a:solidFill>
              <a:schemeClr val="tx1"/>
            </a:solidFill>
          </a:endParaRPr>
        </a:p>
      </dgm:t>
    </dgm:pt>
    <dgm:pt modelId="{8F44E0E9-2CF0-416C-980B-136BD524115A}" type="parTrans" cxnId="{48C49908-149A-4704-8DEE-A5C328BFDF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38621A9-03F5-4A5D-BA1A-21300B77A11E}" type="sibTrans" cxnId="{48C49908-149A-4704-8DEE-A5C328BFDF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90F34B9-7BAC-4A90-A37D-6B3EF982C2E2}" type="pres">
      <dgm:prSet presAssocID="{2F49646A-DE93-433B-A8BC-BFFCF911FA1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D025FAB-7932-41D3-9FA2-9D93F7970097}" type="pres">
      <dgm:prSet presAssocID="{C7EF2DE5-8DF1-4486-BAF7-7E3F7E4A96DF}" presName="Parent" presStyleLbl="node0" presStyleIdx="0" presStyleCnt="1" custScaleX="110279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B1B2614C-7EDC-42FD-B4B0-7F9960EA4D40}" type="pres">
      <dgm:prSet presAssocID="{ECB27ADF-7299-42BC-866C-7B1D966A25D6}" presName="Accent1" presStyleCnt="0"/>
      <dgm:spPr/>
    </dgm:pt>
    <dgm:pt modelId="{39F7BCCB-BDD7-4DD9-923C-7384727BE4FB}" type="pres">
      <dgm:prSet presAssocID="{ECB27ADF-7299-42BC-866C-7B1D966A25D6}" presName="Accent" presStyleLbl="bgShp" presStyleIdx="0" presStyleCnt="6"/>
      <dgm:spPr/>
    </dgm:pt>
    <dgm:pt modelId="{5CC70B39-6BD1-4F3A-A7D7-3C3D62B4DAA5}" type="pres">
      <dgm:prSet presAssocID="{ECB27ADF-7299-42BC-866C-7B1D966A25D6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1249F9-DC09-4CFC-B62F-9A9E729D94A3}" type="pres">
      <dgm:prSet presAssocID="{2BB10365-EA57-4C47-BC0F-B06154E428BC}" presName="Accent2" presStyleCnt="0"/>
      <dgm:spPr/>
    </dgm:pt>
    <dgm:pt modelId="{2876E82D-2537-46FD-994E-955023EC7E0B}" type="pres">
      <dgm:prSet presAssocID="{2BB10365-EA57-4C47-BC0F-B06154E428BC}" presName="Accent" presStyleLbl="bgShp" presStyleIdx="1" presStyleCnt="6"/>
      <dgm:spPr/>
    </dgm:pt>
    <dgm:pt modelId="{1F25544A-B223-4C21-9A28-02CCF1CFFBEA}" type="pres">
      <dgm:prSet presAssocID="{2BB10365-EA57-4C47-BC0F-B06154E428BC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533264-F96E-4A78-BBBB-6D59EC744214}" type="pres">
      <dgm:prSet presAssocID="{298C9836-CB39-4E93-AA76-CDED897EAC7C}" presName="Accent3" presStyleCnt="0"/>
      <dgm:spPr/>
    </dgm:pt>
    <dgm:pt modelId="{32BE0C32-4BC8-4E37-BC42-769E570B074B}" type="pres">
      <dgm:prSet presAssocID="{298C9836-CB39-4E93-AA76-CDED897EAC7C}" presName="Accent" presStyleLbl="bgShp" presStyleIdx="2" presStyleCnt="6"/>
      <dgm:spPr/>
    </dgm:pt>
    <dgm:pt modelId="{139BCE85-A51A-45AC-9D58-B48D97BDE8BB}" type="pres">
      <dgm:prSet presAssocID="{298C9836-CB39-4E93-AA76-CDED897EAC7C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39D692-7B1A-430D-AB82-79822B5010A2}" type="pres">
      <dgm:prSet presAssocID="{25B06E08-53C0-410A-9569-0A417230AB21}" presName="Accent4" presStyleCnt="0"/>
      <dgm:spPr/>
    </dgm:pt>
    <dgm:pt modelId="{4B33B7B9-752B-4CD4-A6BB-95DFAE91E694}" type="pres">
      <dgm:prSet presAssocID="{25B06E08-53C0-410A-9569-0A417230AB21}" presName="Accent" presStyleLbl="bgShp" presStyleIdx="3" presStyleCnt="6"/>
      <dgm:spPr/>
    </dgm:pt>
    <dgm:pt modelId="{3DF28C41-6FF3-4024-B170-A0B859134FAF}" type="pres">
      <dgm:prSet presAssocID="{25B06E08-53C0-410A-9569-0A417230AB21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267856-9262-4F94-989D-FA06260F00ED}" type="pres">
      <dgm:prSet presAssocID="{2AE32567-F1E2-4404-8B6C-343AB3C88FBC}" presName="Accent5" presStyleCnt="0"/>
      <dgm:spPr/>
    </dgm:pt>
    <dgm:pt modelId="{3D72C608-41D9-4A94-9746-1FC5946F4F18}" type="pres">
      <dgm:prSet presAssocID="{2AE32567-F1E2-4404-8B6C-343AB3C88FBC}" presName="Accent" presStyleLbl="bgShp" presStyleIdx="4" presStyleCnt="6"/>
      <dgm:spPr/>
    </dgm:pt>
    <dgm:pt modelId="{1F932D27-14C4-4510-BB62-8A83861A7741}" type="pres">
      <dgm:prSet presAssocID="{2AE32567-F1E2-4404-8B6C-343AB3C88FBC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960AD7-69E7-4871-8D61-46544F2D20B1}" type="pres">
      <dgm:prSet presAssocID="{AD7E96BD-1629-42A1-ADFF-5400589977A4}" presName="Accent6" presStyleCnt="0"/>
      <dgm:spPr/>
    </dgm:pt>
    <dgm:pt modelId="{E74C421A-8B03-4210-89D7-7278D7CE318B}" type="pres">
      <dgm:prSet presAssocID="{AD7E96BD-1629-42A1-ADFF-5400589977A4}" presName="Accent" presStyleLbl="bgShp" presStyleIdx="5" presStyleCnt="6"/>
      <dgm:spPr/>
    </dgm:pt>
    <dgm:pt modelId="{05BA6693-FBF9-4184-BF42-99185477BAF7}" type="pres">
      <dgm:prSet presAssocID="{AD7E96BD-1629-42A1-ADFF-5400589977A4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A8B3A5-C9BD-41FB-99A2-CD62EC382C6D}" srcId="{C7EF2DE5-8DF1-4486-BAF7-7E3F7E4A96DF}" destId="{ECB27ADF-7299-42BC-866C-7B1D966A25D6}" srcOrd="0" destOrd="0" parTransId="{B09DD709-7589-4A7B-AFA5-AE116BC8E49A}" sibTransId="{6A2E8095-36EC-4ADE-A771-79C892D36ADA}"/>
    <dgm:cxn modelId="{C480EB9E-38E1-46D6-86C0-C40993998A61}" type="presOf" srcId="{2AE32567-F1E2-4404-8B6C-343AB3C88FBC}" destId="{1F932D27-14C4-4510-BB62-8A83861A7741}" srcOrd="0" destOrd="0" presId="urn:microsoft.com/office/officeart/2011/layout/HexagonRadial"/>
    <dgm:cxn modelId="{338A1DE0-48D2-41DD-A54A-F4B27DF43568}" srcId="{C7EF2DE5-8DF1-4486-BAF7-7E3F7E4A96DF}" destId="{298C9836-CB39-4E93-AA76-CDED897EAC7C}" srcOrd="2" destOrd="0" parTransId="{C279BA25-48D9-4864-B19A-FF8A996A74F7}" sibTransId="{E66FDE4A-3595-4E37-8844-B7678EDD390A}"/>
    <dgm:cxn modelId="{3A1B670F-95DC-4829-B4FF-0510725ACD84}" srcId="{C7EF2DE5-8DF1-4486-BAF7-7E3F7E4A96DF}" destId="{2AE32567-F1E2-4404-8B6C-343AB3C88FBC}" srcOrd="4" destOrd="0" parTransId="{1046BC5F-B9D1-4747-AC5F-59C9087BB7BA}" sibTransId="{E2134D47-ED34-4D21-A05E-423CD5D16CFE}"/>
    <dgm:cxn modelId="{DF8BACFB-6E0D-499D-A0DE-B2456C28C50A}" type="presOf" srcId="{ECB27ADF-7299-42BC-866C-7B1D966A25D6}" destId="{5CC70B39-6BD1-4F3A-A7D7-3C3D62B4DAA5}" srcOrd="0" destOrd="0" presId="urn:microsoft.com/office/officeart/2011/layout/HexagonRadial"/>
    <dgm:cxn modelId="{F9BF96FC-C90E-4D1B-87A1-888E2F983C40}" srcId="{2F49646A-DE93-433B-A8BC-BFFCF911FA15}" destId="{C7EF2DE5-8DF1-4486-BAF7-7E3F7E4A96DF}" srcOrd="0" destOrd="0" parTransId="{C773ABE9-AEE4-4D2E-BCA1-459CDB2BF3BD}" sibTransId="{05339BE4-CBED-4442-8494-642D5FC2021F}"/>
    <dgm:cxn modelId="{B27D8252-3C7C-4665-A05F-10BDB8253025}" type="presOf" srcId="{298C9836-CB39-4E93-AA76-CDED897EAC7C}" destId="{139BCE85-A51A-45AC-9D58-B48D97BDE8BB}" srcOrd="0" destOrd="0" presId="urn:microsoft.com/office/officeart/2011/layout/HexagonRadial"/>
    <dgm:cxn modelId="{2B10B462-096B-49DF-BFF2-4300D059293C}" type="presOf" srcId="{25B06E08-53C0-410A-9569-0A417230AB21}" destId="{3DF28C41-6FF3-4024-B170-A0B859134FAF}" srcOrd="0" destOrd="0" presId="urn:microsoft.com/office/officeart/2011/layout/HexagonRadial"/>
    <dgm:cxn modelId="{4CF7ECC8-9DED-45A8-9780-70B5BFB999D0}" type="presOf" srcId="{C7EF2DE5-8DF1-4486-BAF7-7E3F7E4A96DF}" destId="{8D025FAB-7932-41D3-9FA2-9D93F7970097}" srcOrd="0" destOrd="0" presId="urn:microsoft.com/office/officeart/2011/layout/HexagonRadial"/>
    <dgm:cxn modelId="{F2B48909-B8DD-4422-94AF-AE702D2BB60E}" type="presOf" srcId="{AD7E96BD-1629-42A1-ADFF-5400589977A4}" destId="{05BA6693-FBF9-4184-BF42-99185477BAF7}" srcOrd="0" destOrd="0" presId="urn:microsoft.com/office/officeart/2011/layout/HexagonRadial"/>
    <dgm:cxn modelId="{4A9E821F-F4DC-4D4C-98E6-A4D1992F10F3}" type="presOf" srcId="{2F49646A-DE93-433B-A8BC-BFFCF911FA15}" destId="{890F34B9-7BAC-4A90-A37D-6B3EF982C2E2}" srcOrd="0" destOrd="0" presId="urn:microsoft.com/office/officeart/2011/layout/HexagonRadial"/>
    <dgm:cxn modelId="{01BD1A6B-4FA3-43F1-9390-D4753B95EA5B}" srcId="{C7EF2DE5-8DF1-4486-BAF7-7E3F7E4A96DF}" destId="{25B06E08-53C0-410A-9569-0A417230AB21}" srcOrd="3" destOrd="0" parTransId="{CCA33088-ADC8-4C1B-A272-87F3929258F2}" sibTransId="{3B0AEAEC-9552-4FF1-89ED-B919B2F2CB25}"/>
    <dgm:cxn modelId="{817D4A19-FA41-4B9C-9B95-638AC9D23EEA}" srcId="{C7EF2DE5-8DF1-4486-BAF7-7E3F7E4A96DF}" destId="{2BB10365-EA57-4C47-BC0F-B06154E428BC}" srcOrd="1" destOrd="0" parTransId="{60A8244F-C5EB-4766-B591-11D4D11E6C0B}" sibTransId="{46141990-698E-4FB5-B5B3-7D938E8CCBF9}"/>
    <dgm:cxn modelId="{7182E0E2-42EB-426A-8414-A1E4FC1EBCC9}" type="presOf" srcId="{2BB10365-EA57-4C47-BC0F-B06154E428BC}" destId="{1F25544A-B223-4C21-9A28-02CCF1CFFBEA}" srcOrd="0" destOrd="0" presId="urn:microsoft.com/office/officeart/2011/layout/HexagonRadial"/>
    <dgm:cxn modelId="{48C49908-149A-4704-8DEE-A5C328BFDF86}" srcId="{C7EF2DE5-8DF1-4486-BAF7-7E3F7E4A96DF}" destId="{AD7E96BD-1629-42A1-ADFF-5400589977A4}" srcOrd="5" destOrd="0" parTransId="{8F44E0E9-2CF0-416C-980B-136BD524115A}" sibTransId="{438621A9-03F5-4A5D-BA1A-21300B77A11E}"/>
    <dgm:cxn modelId="{D4F04E77-A260-4939-83A4-5525B07E7BEC}" type="presParOf" srcId="{890F34B9-7BAC-4A90-A37D-6B3EF982C2E2}" destId="{8D025FAB-7932-41D3-9FA2-9D93F7970097}" srcOrd="0" destOrd="0" presId="urn:microsoft.com/office/officeart/2011/layout/HexagonRadial"/>
    <dgm:cxn modelId="{A9B3201A-DA5F-421A-A59E-8EB1E63FF214}" type="presParOf" srcId="{890F34B9-7BAC-4A90-A37D-6B3EF982C2E2}" destId="{B1B2614C-7EDC-42FD-B4B0-7F9960EA4D40}" srcOrd="1" destOrd="0" presId="urn:microsoft.com/office/officeart/2011/layout/HexagonRadial"/>
    <dgm:cxn modelId="{B117B867-6118-4642-A554-F5E6566A9A00}" type="presParOf" srcId="{B1B2614C-7EDC-42FD-B4B0-7F9960EA4D40}" destId="{39F7BCCB-BDD7-4DD9-923C-7384727BE4FB}" srcOrd="0" destOrd="0" presId="urn:microsoft.com/office/officeart/2011/layout/HexagonRadial"/>
    <dgm:cxn modelId="{CE01FC17-8673-441A-B954-3E7FC30F81E5}" type="presParOf" srcId="{890F34B9-7BAC-4A90-A37D-6B3EF982C2E2}" destId="{5CC70B39-6BD1-4F3A-A7D7-3C3D62B4DAA5}" srcOrd="2" destOrd="0" presId="urn:microsoft.com/office/officeart/2011/layout/HexagonRadial"/>
    <dgm:cxn modelId="{6C208F48-D494-43E2-8CBA-213C698C4223}" type="presParOf" srcId="{890F34B9-7BAC-4A90-A37D-6B3EF982C2E2}" destId="{DC1249F9-DC09-4CFC-B62F-9A9E729D94A3}" srcOrd="3" destOrd="0" presId="urn:microsoft.com/office/officeart/2011/layout/HexagonRadial"/>
    <dgm:cxn modelId="{8F3E98AF-13D8-41F3-B469-A0A6C60D94D5}" type="presParOf" srcId="{DC1249F9-DC09-4CFC-B62F-9A9E729D94A3}" destId="{2876E82D-2537-46FD-994E-955023EC7E0B}" srcOrd="0" destOrd="0" presId="urn:microsoft.com/office/officeart/2011/layout/HexagonRadial"/>
    <dgm:cxn modelId="{F5B35FDB-78E6-49A3-BCFD-18069D983A2C}" type="presParOf" srcId="{890F34B9-7BAC-4A90-A37D-6B3EF982C2E2}" destId="{1F25544A-B223-4C21-9A28-02CCF1CFFBEA}" srcOrd="4" destOrd="0" presId="urn:microsoft.com/office/officeart/2011/layout/HexagonRadial"/>
    <dgm:cxn modelId="{8C828A66-DE4A-4258-8DC1-48F9DC8C25BE}" type="presParOf" srcId="{890F34B9-7BAC-4A90-A37D-6B3EF982C2E2}" destId="{6A533264-F96E-4A78-BBBB-6D59EC744214}" srcOrd="5" destOrd="0" presId="urn:microsoft.com/office/officeart/2011/layout/HexagonRadial"/>
    <dgm:cxn modelId="{822D41C4-5972-4D58-AB48-3151CE69CFE1}" type="presParOf" srcId="{6A533264-F96E-4A78-BBBB-6D59EC744214}" destId="{32BE0C32-4BC8-4E37-BC42-769E570B074B}" srcOrd="0" destOrd="0" presId="urn:microsoft.com/office/officeart/2011/layout/HexagonRadial"/>
    <dgm:cxn modelId="{46310B35-2E04-4E24-9BAE-9244848B5550}" type="presParOf" srcId="{890F34B9-7BAC-4A90-A37D-6B3EF982C2E2}" destId="{139BCE85-A51A-45AC-9D58-B48D97BDE8BB}" srcOrd="6" destOrd="0" presId="urn:microsoft.com/office/officeart/2011/layout/HexagonRadial"/>
    <dgm:cxn modelId="{CF19BE46-B303-4123-ACBA-762BE025221C}" type="presParOf" srcId="{890F34B9-7BAC-4A90-A37D-6B3EF982C2E2}" destId="{FD39D692-7B1A-430D-AB82-79822B5010A2}" srcOrd="7" destOrd="0" presId="urn:microsoft.com/office/officeart/2011/layout/HexagonRadial"/>
    <dgm:cxn modelId="{7D462AB2-DE5C-434D-A152-49579111243D}" type="presParOf" srcId="{FD39D692-7B1A-430D-AB82-79822B5010A2}" destId="{4B33B7B9-752B-4CD4-A6BB-95DFAE91E694}" srcOrd="0" destOrd="0" presId="urn:microsoft.com/office/officeart/2011/layout/HexagonRadial"/>
    <dgm:cxn modelId="{28976C7F-E5E8-4404-B2B2-2849FC32E1D9}" type="presParOf" srcId="{890F34B9-7BAC-4A90-A37D-6B3EF982C2E2}" destId="{3DF28C41-6FF3-4024-B170-A0B859134FAF}" srcOrd="8" destOrd="0" presId="urn:microsoft.com/office/officeart/2011/layout/HexagonRadial"/>
    <dgm:cxn modelId="{1752CCEB-672F-455F-AF63-435574F713D5}" type="presParOf" srcId="{890F34B9-7BAC-4A90-A37D-6B3EF982C2E2}" destId="{2A267856-9262-4F94-989D-FA06260F00ED}" srcOrd="9" destOrd="0" presId="urn:microsoft.com/office/officeart/2011/layout/HexagonRadial"/>
    <dgm:cxn modelId="{E422898E-6D67-4781-BB53-F94DDAA8AAE7}" type="presParOf" srcId="{2A267856-9262-4F94-989D-FA06260F00ED}" destId="{3D72C608-41D9-4A94-9746-1FC5946F4F18}" srcOrd="0" destOrd="0" presId="urn:microsoft.com/office/officeart/2011/layout/HexagonRadial"/>
    <dgm:cxn modelId="{139F7E57-CEE0-4C98-A50D-0829741E25B0}" type="presParOf" srcId="{890F34B9-7BAC-4A90-A37D-6B3EF982C2E2}" destId="{1F932D27-14C4-4510-BB62-8A83861A7741}" srcOrd="10" destOrd="0" presId="urn:microsoft.com/office/officeart/2011/layout/HexagonRadial"/>
    <dgm:cxn modelId="{AE095440-F168-4150-91EA-3227915D60CF}" type="presParOf" srcId="{890F34B9-7BAC-4A90-A37D-6B3EF982C2E2}" destId="{81960AD7-69E7-4871-8D61-46544F2D20B1}" srcOrd="11" destOrd="0" presId="urn:microsoft.com/office/officeart/2011/layout/HexagonRadial"/>
    <dgm:cxn modelId="{EBE4E19C-7C52-479B-A642-A3D58B7343AF}" type="presParOf" srcId="{81960AD7-69E7-4871-8D61-46544F2D20B1}" destId="{E74C421A-8B03-4210-89D7-7278D7CE318B}" srcOrd="0" destOrd="0" presId="urn:microsoft.com/office/officeart/2011/layout/HexagonRadial"/>
    <dgm:cxn modelId="{E780FF77-4E0A-4500-8DF3-CC661D9F3225}" type="presParOf" srcId="{890F34B9-7BAC-4A90-A37D-6B3EF982C2E2}" destId="{05BA6693-FBF9-4184-BF42-99185477BAF7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98E04F-3A32-461A-AAF9-2E357A44C689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412EC0-6C45-45DE-BE2B-135760A65ED2}">
      <dgm:prSet phldrT="[Text]" custT="1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3200" dirty="0" smtClean="0">
              <a:solidFill>
                <a:schemeClr val="tx2">
                  <a:lumMod val="75000"/>
                </a:schemeClr>
              </a:solidFill>
            </a:rPr>
            <a:t>Plan</a:t>
          </a:r>
          <a:endParaRPr lang="en-US" sz="3200" dirty="0">
            <a:solidFill>
              <a:schemeClr val="tx2">
                <a:lumMod val="75000"/>
              </a:schemeClr>
            </a:solidFill>
          </a:endParaRPr>
        </a:p>
      </dgm:t>
    </dgm:pt>
    <dgm:pt modelId="{03FF963F-F6DF-4536-B7E5-2FFF7B9901D9}" type="parTrans" cxnId="{1F005CB3-5320-4F28-9A01-481806BD6CD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1ACB5B2-036B-4D99-AE6C-59770D21799E}" type="sibTrans" cxnId="{1F005CB3-5320-4F28-9A01-481806BD6CD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B2DD42B-C106-41DA-AA7D-70D33ED85417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Refocus on basics</a:t>
          </a:r>
          <a:endParaRPr lang="en-US" sz="2400" dirty="0">
            <a:solidFill>
              <a:schemeClr val="tx1"/>
            </a:solidFill>
          </a:endParaRPr>
        </a:p>
      </dgm:t>
    </dgm:pt>
    <dgm:pt modelId="{EFFB838B-96B4-4A1C-B54E-56F1AB9E60B6}" type="parTrans" cxnId="{3F145F42-83A1-44BF-A791-421452B5963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00A5469-A45B-4008-9F5B-0E8E81FC964E}" type="sibTrans" cxnId="{3F145F42-83A1-44BF-A791-421452B5963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D2E6A9E-A499-4775-8C09-0FF6B265220D}">
      <dgm:prSet phldrT="[Text]" custT="1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3200" dirty="0" smtClean="0">
              <a:solidFill>
                <a:schemeClr val="tx2">
                  <a:lumMod val="75000"/>
                </a:schemeClr>
              </a:solidFill>
            </a:rPr>
            <a:t>Process</a:t>
          </a:r>
          <a:endParaRPr lang="en-US" sz="3200" dirty="0">
            <a:solidFill>
              <a:schemeClr val="tx2">
                <a:lumMod val="75000"/>
              </a:schemeClr>
            </a:solidFill>
          </a:endParaRPr>
        </a:p>
      </dgm:t>
    </dgm:pt>
    <dgm:pt modelId="{A7C86ABA-5DCA-4D6C-970B-FD0AF46EA470}" type="parTrans" cxnId="{9117717E-E593-4AA9-B36B-17F3A1CDB56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DBEF085-C63F-4EC9-B031-0D6382DBB73A}" type="sibTrans" cxnId="{9117717E-E593-4AA9-B36B-17F3A1CDB56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A596AF4-6A9E-4638-8937-0BF9AFE59028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Hiring from the university and 2 months of rigorous training</a:t>
          </a:r>
          <a:endParaRPr lang="en-US" sz="1800" dirty="0">
            <a:solidFill>
              <a:schemeClr val="tx1"/>
            </a:solidFill>
          </a:endParaRPr>
        </a:p>
      </dgm:t>
    </dgm:pt>
    <dgm:pt modelId="{382C9B26-2D75-4E46-9721-3132D4DFADA5}" type="parTrans" cxnId="{3330BE0D-CD86-459D-B699-83D558C99A3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100B4D7-7CA1-4708-A436-2DA3AA0362E3}" type="sibTrans" cxnId="{3330BE0D-CD86-459D-B699-83D558C99A3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EEB3360-FA3D-4414-8822-32F0F29A519E}">
      <dgm:prSet phldrT="[Text]" custT="1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3200" dirty="0" smtClean="0">
              <a:solidFill>
                <a:schemeClr val="tx2">
                  <a:lumMod val="75000"/>
                </a:schemeClr>
              </a:solidFill>
            </a:rPr>
            <a:t>Future</a:t>
          </a:r>
          <a:endParaRPr lang="en-US" sz="3200" dirty="0">
            <a:solidFill>
              <a:schemeClr val="tx2">
                <a:lumMod val="75000"/>
              </a:schemeClr>
            </a:solidFill>
          </a:endParaRPr>
        </a:p>
      </dgm:t>
    </dgm:pt>
    <dgm:pt modelId="{2743C4BB-CFDB-48DB-8A7C-B1962D811CD2}" type="parTrans" cxnId="{95D7B975-7B4B-42C3-9038-19C36E30A8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1D3A4E9-9219-4A9C-8A0A-2B2FEE740EDA}" type="sibTrans" cxnId="{95D7B975-7B4B-42C3-9038-19C36E30A8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A9626F6-09CE-493F-97E7-13ABE28E3379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Best delivery center meeting quality, quantity and timelines</a:t>
          </a:r>
          <a:endParaRPr lang="en-US" sz="1800" dirty="0">
            <a:solidFill>
              <a:schemeClr val="tx1"/>
            </a:solidFill>
          </a:endParaRPr>
        </a:p>
      </dgm:t>
    </dgm:pt>
    <dgm:pt modelId="{84399BB0-A61E-49A6-9BD3-F1294D59A521}" type="parTrans" cxnId="{67331AEF-523E-40AB-AF23-D18F30B2EBD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B746473-4A79-4515-85BE-0BC480A8DED6}" type="sibTrans" cxnId="{67331AEF-523E-40AB-AF23-D18F30B2EBD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F7DD560-2C9A-406A-B366-4EFA56F22951}">
      <dgm:prSet phldrT="[Text]" custT="1"/>
      <dgm:spPr/>
      <dgm:t>
        <a:bodyPr/>
        <a:lstStyle/>
        <a:p>
          <a:endParaRPr lang="en-US" sz="1600" dirty="0">
            <a:solidFill>
              <a:schemeClr val="tx1"/>
            </a:solidFill>
          </a:endParaRPr>
        </a:p>
      </dgm:t>
    </dgm:pt>
    <dgm:pt modelId="{4D053C77-F64D-4335-A018-AB1324002139}" type="parTrans" cxnId="{189E5DA8-CC92-406F-A670-E2C45F4C47D9}">
      <dgm:prSet/>
      <dgm:spPr/>
      <dgm:t>
        <a:bodyPr/>
        <a:lstStyle/>
        <a:p>
          <a:endParaRPr lang="en-US"/>
        </a:p>
      </dgm:t>
    </dgm:pt>
    <dgm:pt modelId="{117F8B78-9777-43BF-A970-6828EE85369B}" type="sibTrans" cxnId="{189E5DA8-CC92-406F-A670-E2C45F4C47D9}">
      <dgm:prSet/>
      <dgm:spPr/>
      <dgm:t>
        <a:bodyPr/>
        <a:lstStyle/>
        <a:p>
          <a:endParaRPr lang="en-US"/>
        </a:p>
      </dgm:t>
    </dgm:pt>
    <dgm:pt modelId="{AB8EDC06-1340-4A85-97F0-504C620730ED}">
      <dgm:prSet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Build expertise </a:t>
          </a:r>
        </a:p>
      </dgm:t>
    </dgm:pt>
    <dgm:pt modelId="{16259943-D5B9-4A8E-BE80-16FA4C0C8F28}" type="parTrans" cxnId="{644F3C9E-7F23-4099-A6FE-BB94AD266D65}">
      <dgm:prSet/>
      <dgm:spPr/>
      <dgm:t>
        <a:bodyPr/>
        <a:lstStyle/>
        <a:p>
          <a:endParaRPr lang="en-US"/>
        </a:p>
      </dgm:t>
    </dgm:pt>
    <dgm:pt modelId="{91D321C7-3C29-454A-8473-A7B94BA7881C}" type="sibTrans" cxnId="{644F3C9E-7F23-4099-A6FE-BB94AD266D65}">
      <dgm:prSet/>
      <dgm:spPr/>
      <dgm:t>
        <a:bodyPr/>
        <a:lstStyle/>
        <a:p>
          <a:endParaRPr lang="en-US"/>
        </a:p>
      </dgm:t>
    </dgm:pt>
    <dgm:pt modelId="{07008A3B-3099-462C-B58F-D79E520C5C1C}">
      <dgm:prSet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Increase the talent pool</a:t>
          </a:r>
        </a:p>
      </dgm:t>
    </dgm:pt>
    <dgm:pt modelId="{048AE423-6C89-4DA8-B7C9-ECE553DADBC9}" type="parTrans" cxnId="{0C6D268E-4592-45CA-BF6F-8AF921005B01}">
      <dgm:prSet/>
      <dgm:spPr/>
      <dgm:t>
        <a:bodyPr/>
        <a:lstStyle/>
        <a:p>
          <a:endParaRPr lang="en-US"/>
        </a:p>
      </dgm:t>
    </dgm:pt>
    <dgm:pt modelId="{84AEB3A9-1044-4996-A57C-6A399D8A421C}" type="sibTrans" cxnId="{0C6D268E-4592-45CA-BF6F-8AF921005B01}">
      <dgm:prSet/>
      <dgm:spPr/>
      <dgm:t>
        <a:bodyPr/>
        <a:lstStyle/>
        <a:p>
          <a:endParaRPr lang="en-US"/>
        </a:p>
      </dgm:t>
    </dgm:pt>
    <dgm:pt modelId="{90B83F75-30E9-4304-B7E4-51AB90D8BE92}">
      <dgm:prSet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Getting ready for non-linear/exponential growth</a:t>
          </a:r>
        </a:p>
      </dgm:t>
    </dgm:pt>
    <dgm:pt modelId="{DCDA223C-1C71-45B8-8A18-A597C96EF008}" type="parTrans" cxnId="{B3BF9F1E-443D-4028-B1B1-E554A490ECC2}">
      <dgm:prSet/>
      <dgm:spPr/>
      <dgm:t>
        <a:bodyPr/>
        <a:lstStyle/>
        <a:p>
          <a:endParaRPr lang="en-US"/>
        </a:p>
      </dgm:t>
    </dgm:pt>
    <dgm:pt modelId="{066EBF7A-6A54-4635-8599-B70DD6BAF800}" type="sibTrans" cxnId="{B3BF9F1E-443D-4028-B1B1-E554A490ECC2}">
      <dgm:prSet/>
      <dgm:spPr/>
      <dgm:t>
        <a:bodyPr/>
        <a:lstStyle/>
        <a:p>
          <a:endParaRPr lang="en-US"/>
        </a:p>
      </dgm:t>
    </dgm:pt>
    <dgm:pt modelId="{32AA72F4-73EA-4AE6-A9D2-1AF74870E788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Competency mapping of the existing associates and collateral trainings</a:t>
          </a:r>
          <a:endParaRPr lang="en-US" sz="1800" dirty="0">
            <a:solidFill>
              <a:schemeClr val="tx1"/>
            </a:solidFill>
          </a:endParaRPr>
        </a:p>
      </dgm:t>
    </dgm:pt>
    <dgm:pt modelId="{CE3936C5-D2D5-4F69-9047-564DA121D461}" type="parTrans" cxnId="{464EDC1A-778F-46EA-88D8-7E41BF3C8C65}">
      <dgm:prSet/>
      <dgm:spPr/>
      <dgm:t>
        <a:bodyPr/>
        <a:lstStyle/>
        <a:p>
          <a:endParaRPr lang="en-US"/>
        </a:p>
      </dgm:t>
    </dgm:pt>
    <dgm:pt modelId="{176C56DA-064B-4FD8-A743-B4B7149EF158}" type="sibTrans" cxnId="{464EDC1A-778F-46EA-88D8-7E41BF3C8C65}">
      <dgm:prSet/>
      <dgm:spPr/>
      <dgm:t>
        <a:bodyPr/>
        <a:lstStyle/>
        <a:p>
          <a:endParaRPr lang="en-US"/>
        </a:p>
      </dgm:t>
    </dgm:pt>
    <dgm:pt modelId="{0F22B1F7-F438-4ADC-8A4F-F63ACB33AF98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Function specific training for lateral hires</a:t>
          </a:r>
          <a:endParaRPr lang="en-US" sz="1800" dirty="0">
            <a:solidFill>
              <a:schemeClr val="tx1"/>
            </a:solidFill>
          </a:endParaRPr>
        </a:p>
      </dgm:t>
    </dgm:pt>
    <dgm:pt modelId="{24521F15-D1C2-46FD-BADA-433001899F1C}" type="parTrans" cxnId="{2A24CACB-DEFC-4B40-B08E-F99ADC834CEB}">
      <dgm:prSet/>
      <dgm:spPr/>
      <dgm:t>
        <a:bodyPr/>
        <a:lstStyle/>
        <a:p>
          <a:endParaRPr lang="en-US"/>
        </a:p>
      </dgm:t>
    </dgm:pt>
    <dgm:pt modelId="{A77B484A-6016-4E33-B17A-45B476419A5B}" type="sibTrans" cxnId="{2A24CACB-DEFC-4B40-B08E-F99ADC834CEB}">
      <dgm:prSet/>
      <dgm:spPr/>
      <dgm:t>
        <a:bodyPr/>
        <a:lstStyle/>
        <a:p>
          <a:endParaRPr lang="en-US"/>
        </a:p>
      </dgm:t>
    </dgm:pt>
    <dgm:pt modelId="{23808E96-210A-4700-831F-E5391922A8DB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Centre of Excellence for quality biostatisticians and statistical programmers</a:t>
          </a:r>
          <a:endParaRPr lang="en-US" sz="1800" dirty="0">
            <a:solidFill>
              <a:schemeClr val="tx1"/>
            </a:solidFill>
          </a:endParaRPr>
        </a:p>
      </dgm:t>
    </dgm:pt>
    <dgm:pt modelId="{5E34B16E-6E5E-4BC2-9D43-67F187C7ADF3}" type="parTrans" cxnId="{61B6160B-B598-4DFE-8125-6DE32E4E6C47}">
      <dgm:prSet/>
      <dgm:spPr/>
      <dgm:t>
        <a:bodyPr/>
        <a:lstStyle/>
        <a:p>
          <a:endParaRPr lang="en-US"/>
        </a:p>
      </dgm:t>
    </dgm:pt>
    <dgm:pt modelId="{7B3390CD-7E52-4675-B608-AA2B9482440E}" type="sibTrans" cxnId="{61B6160B-B598-4DFE-8125-6DE32E4E6C47}">
      <dgm:prSet/>
      <dgm:spPr/>
      <dgm:t>
        <a:bodyPr/>
        <a:lstStyle/>
        <a:p>
          <a:endParaRPr lang="en-US"/>
        </a:p>
      </dgm:t>
    </dgm:pt>
    <dgm:pt modelId="{5539F406-1CFA-48CA-AB36-E749164191DA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New or additional responsibilities catering to niche skills</a:t>
          </a:r>
          <a:endParaRPr lang="en-US" sz="1800" dirty="0">
            <a:solidFill>
              <a:schemeClr val="tx1"/>
            </a:solidFill>
          </a:endParaRPr>
        </a:p>
      </dgm:t>
    </dgm:pt>
    <dgm:pt modelId="{67D632E5-2969-4DD7-839C-F1B3AFFB1B39}" type="parTrans" cxnId="{3D70C901-29D5-4D34-BA82-75AF503D82D2}">
      <dgm:prSet/>
      <dgm:spPr/>
      <dgm:t>
        <a:bodyPr/>
        <a:lstStyle/>
        <a:p>
          <a:endParaRPr lang="en-US"/>
        </a:p>
      </dgm:t>
    </dgm:pt>
    <dgm:pt modelId="{8591D5C9-0394-4C85-8277-70D96945FF7F}" type="sibTrans" cxnId="{3D70C901-29D5-4D34-BA82-75AF503D82D2}">
      <dgm:prSet/>
      <dgm:spPr/>
      <dgm:t>
        <a:bodyPr/>
        <a:lstStyle/>
        <a:p>
          <a:endParaRPr lang="en-US"/>
        </a:p>
      </dgm:t>
    </dgm:pt>
    <dgm:pt modelId="{47F6A192-FC8B-43B1-9B5D-7B853583AA57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Therapeutic area excellence</a:t>
          </a:r>
          <a:endParaRPr lang="en-US" sz="1800" dirty="0">
            <a:solidFill>
              <a:schemeClr val="tx1"/>
            </a:solidFill>
          </a:endParaRPr>
        </a:p>
      </dgm:t>
    </dgm:pt>
    <dgm:pt modelId="{9224B388-20DB-4FEB-A2B5-6614CDE17D86}" type="parTrans" cxnId="{32497A5A-FED1-4ECA-ADF6-93696012C74A}">
      <dgm:prSet/>
      <dgm:spPr/>
      <dgm:t>
        <a:bodyPr/>
        <a:lstStyle/>
        <a:p>
          <a:endParaRPr lang="en-US"/>
        </a:p>
      </dgm:t>
    </dgm:pt>
    <dgm:pt modelId="{10BF9C44-698B-40F9-B8FD-55AD1C9DD45E}" type="sibTrans" cxnId="{32497A5A-FED1-4ECA-ADF6-93696012C74A}">
      <dgm:prSet/>
      <dgm:spPr/>
      <dgm:t>
        <a:bodyPr/>
        <a:lstStyle/>
        <a:p>
          <a:endParaRPr lang="en-US"/>
        </a:p>
      </dgm:t>
    </dgm:pt>
    <dgm:pt modelId="{F1DCA0B8-4AA8-4BE1-91C1-4C2D69B97F5A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Continuous Learning programs</a:t>
          </a:r>
          <a:endParaRPr lang="en-US" sz="1800" dirty="0">
            <a:solidFill>
              <a:schemeClr val="tx1"/>
            </a:solidFill>
          </a:endParaRPr>
        </a:p>
      </dgm:t>
    </dgm:pt>
    <dgm:pt modelId="{BE60AC7C-AE75-43AB-AA9E-A2FCAC1C2EDB}" type="sibTrans" cxnId="{D5E517E7-4BE6-4726-A654-EB8F501AFBB1}">
      <dgm:prSet/>
      <dgm:spPr/>
      <dgm:t>
        <a:bodyPr/>
        <a:lstStyle/>
        <a:p>
          <a:endParaRPr lang="en-US"/>
        </a:p>
      </dgm:t>
    </dgm:pt>
    <dgm:pt modelId="{7463B3FF-AE18-4A15-B2AE-87AFB1A29FB8}" type="parTrans" cxnId="{D5E517E7-4BE6-4726-A654-EB8F501AFBB1}">
      <dgm:prSet/>
      <dgm:spPr/>
      <dgm:t>
        <a:bodyPr/>
        <a:lstStyle/>
        <a:p>
          <a:endParaRPr lang="en-US"/>
        </a:p>
      </dgm:t>
    </dgm:pt>
    <dgm:pt modelId="{B1EF2A9C-EF09-4871-A40F-7168B7810699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Re-engineering the existing pool to fit new expectations</a:t>
          </a:r>
          <a:endParaRPr lang="en-US" sz="1800" dirty="0">
            <a:solidFill>
              <a:schemeClr val="tx1"/>
            </a:solidFill>
          </a:endParaRPr>
        </a:p>
      </dgm:t>
    </dgm:pt>
    <dgm:pt modelId="{5BE68FAD-F0FA-4EBF-8079-4358F5681052}" type="parTrans" cxnId="{35B2B112-A6C5-4087-A8C5-CBD46769C19B}">
      <dgm:prSet/>
      <dgm:spPr/>
      <dgm:t>
        <a:bodyPr/>
        <a:lstStyle/>
        <a:p>
          <a:endParaRPr lang="en-US"/>
        </a:p>
      </dgm:t>
    </dgm:pt>
    <dgm:pt modelId="{41750534-21EC-42B9-82E9-77043C1C4702}" type="sibTrans" cxnId="{35B2B112-A6C5-4087-A8C5-CBD46769C19B}">
      <dgm:prSet/>
      <dgm:spPr/>
      <dgm:t>
        <a:bodyPr/>
        <a:lstStyle/>
        <a:p>
          <a:endParaRPr lang="en-US"/>
        </a:p>
      </dgm:t>
    </dgm:pt>
    <dgm:pt modelId="{8E76859D-7870-407E-B32D-B45752C28A50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Build stability</a:t>
          </a:r>
          <a:endParaRPr lang="en-US" sz="1800" dirty="0">
            <a:solidFill>
              <a:schemeClr val="tx1"/>
            </a:solidFill>
          </a:endParaRPr>
        </a:p>
      </dgm:t>
    </dgm:pt>
    <dgm:pt modelId="{6769E793-A39C-4AF9-92CF-3C9BED469C03}" type="parTrans" cxnId="{7653B913-6823-485E-A33D-57699C7D4420}">
      <dgm:prSet/>
      <dgm:spPr/>
    </dgm:pt>
    <dgm:pt modelId="{A2707465-B8FE-4D99-9187-11027585CF03}" type="sibTrans" cxnId="{7653B913-6823-485E-A33D-57699C7D4420}">
      <dgm:prSet/>
      <dgm:spPr/>
    </dgm:pt>
    <dgm:pt modelId="{047977C8-2626-458F-A5D7-3D584F542543}" type="pres">
      <dgm:prSet presAssocID="{0798E04F-3A32-461A-AAF9-2E357A44C6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8ACA9B-0561-4DBB-A992-5D33BAE71C7A}" type="pres">
      <dgm:prSet presAssocID="{05412EC0-6C45-45DE-BE2B-135760A65ED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B0A562-5A41-472A-8688-5B1CBA8E7DD8}" type="pres">
      <dgm:prSet presAssocID="{81ACB5B2-036B-4D99-AE6C-59770D21799E}" presName="sibTrans" presStyleCnt="0"/>
      <dgm:spPr/>
    </dgm:pt>
    <dgm:pt modelId="{49C5B6C6-0CC8-48ED-A3F8-3DBBB7BE08A3}" type="pres">
      <dgm:prSet presAssocID="{2D2E6A9E-A499-4775-8C09-0FF6B265220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FD841-8F96-46D8-9328-0F50406B353E}" type="pres">
      <dgm:prSet presAssocID="{2DBEF085-C63F-4EC9-B031-0D6382DBB73A}" presName="sibTrans" presStyleCnt="0"/>
      <dgm:spPr/>
    </dgm:pt>
    <dgm:pt modelId="{F31A8A8D-0C81-462D-8712-5B9990676D70}" type="pres">
      <dgm:prSet presAssocID="{7EEB3360-FA3D-4414-8822-32F0F29A519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7BC270-D2BC-4D00-BBB1-1B113E78DAA0}" type="presOf" srcId="{7EEB3360-FA3D-4414-8822-32F0F29A519E}" destId="{F31A8A8D-0C81-462D-8712-5B9990676D70}" srcOrd="0" destOrd="0" presId="urn:microsoft.com/office/officeart/2005/8/layout/hList6"/>
    <dgm:cxn modelId="{B3BF9F1E-443D-4028-B1B1-E554A490ECC2}" srcId="{05412EC0-6C45-45DE-BE2B-135760A65ED2}" destId="{90B83F75-30E9-4304-B7E4-51AB90D8BE92}" srcOrd="3" destOrd="0" parTransId="{DCDA223C-1C71-45B8-8A18-A597C96EF008}" sibTransId="{066EBF7A-6A54-4635-8599-B70DD6BAF800}"/>
    <dgm:cxn modelId="{2A24CACB-DEFC-4B40-B08E-F99ADC834CEB}" srcId="{2D2E6A9E-A499-4775-8C09-0FF6B265220D}" destId="{0F22B1F7-F438-4ADC-8A4F-F63ACB33AF98}" srcOrd="2" destOrd="0" parTransId="{24521F15-D1C2-46FD-BADA-433001899F1C}" sibTransId="{A77B484A-6016-4E33-B17A-45B476419A5B}"/>
    <dgm:cxn modelId="{464EDC1A-778F-46EA-88D8-7E41BF3C8C65}" srcId="{2D2E6A9E-A499-4775-8C09-0FF6B265220D}" destId="{32AA72F4-73EA-4AE6-A9D2-1AF74870E788}" srcOrd="1" destOrd="0" parTransId="{CE3936C5-D2D5-4F69-9047-564DA121D461}" sibTransId="{176C56DA-064B-4FD8-A743-B4B7149EF158}"/>
    <dgm:cxn modelId="{32497A5A-FED1-4ECA-ADF6-93696012C74A}" srcId="{7EEB3360-FA3D-4414-8822-32F0F29A519E}" destId="{47F6A192-FC8B-43B1-9B5D-7B853583AA57}" srcOrd="2" destOrd="0" parTransId="{9224B388-20DB-4FEB-A2B5-6614CDE17D86}" sibTransId="{10BF9C44-698B-40F9-B8FD-55AD1C9DD45E}"/>
    <dgm:cxn modelId="{A78E963D-28BE-42ED-91A3-CB8CD81A6376}" type="presOf" srcId="{B1EF2A9C-EF09-4871-A40F-7168B7810699}" destId="{49C5B6C6-0CC8-48ED-A3F8-3DBBB7BE08A3}" srcOrd="0" destOrd="4" presId="urn:microsoft.com/office/officeart/2005/8/layout/hList6"/>
    <dgm:cxn modelId="{BF77FB4C-8EE2-44DC-990E-DDE8BEEB6A05}" type="presOf" srcId="{1F7DD560-2C9A-406A-B366-4EFA56F22951}" destId="{698ACA9B-0561-4DBB-A992-5D33BAE71C7A}" srcOrd="0" destOrd="5" presId="urn:microsoft.com/office/officeart/2005/8/layout/hList6"/>
    <dgm:cxn modelId="{7653B913-6823-485E-A33D-57699C7D4420}" srcId="{7EEB3360-FA3D-4414-8822-32F0F29A519E}" destId="{8E76859D-7870-407E-B32D-B45752C28A50}" srcOrd="4" destOrd="0" parTransId="{6769E793-A39C-4AF9-92CF-3C9BED469C03}" sibTransId="{A2707465-B8FE-4D99-9187-11027585CF03}"/>
    <dgm:cxn modelId="{592FFADE-5E9D-4FC4-8F20-5D86BB4CCBA0}" type="presOf" srcId="{0798E04F-3A32-461A-AAF9-2E357A44C689}" destId="{047977C8-2626-458F-A5D7-3D584F542543}" srcOrd="0" destOrd="0" presId="urn:microsoft.com/office/officeart/2005/8/layout/hList6"/>
    <dgm:cxn modelId="{35B2B112-A6C5-4087-A8C5-CBD46769C19B}" srcId="{2D2E6A9E-A499-4775-8C09-0FF6B265220D}" destId="{B1EF2A9C-EF09-4871-A40F-7168B7810699}" srcOrd="3" destOrd="0" parTransId="{5BE68FAD-F0FA-4EBF-8079-4358F5681052}" sibTransId="{41750534-21EC-42B9-82E9-77043C1C4702}"/>
    <dgm:cxn modelId="{177D288D-D529-4EA1-BD80-051699711036}" type="presOf" srcId="{32AA72F4-73EA-4AE6-A9D2-1AF74870E788}" destId="{49C5B6C6-0CC8-48ED-A3F8-3DBBB7BE08A3}" srcOrd="0" destOrd="2" presId="urn:microsoft.com/office/officeart/2005/8/layout/hList6"/>
    <dgm:cxn modelId="{3D70C901-29D5-4D34-BA82-75AF503D82D2}" srcId="{7EEB3360-FA3D-4414-8822-32F0F29A519E}" destId="{5539F406-1CFA-48CA-AB36-E749164191DA}" srcOrd="3" destOrd="0" parTransId="{67D632E5-2969-4DD7-839C-F1B3AFFB1B39}" sibTransId="{8591D5C9-0394-4C85-8277-70D96945FF7F}"/>
    <dgm:cxn modelId="{999ADF7F-1670-4F84-9B22-3EDE39E3EAA3}" type="presOf" srcId="{23808E96-210A-4700-831F-E5391922A8DB}" destId="{F31A8A8D-0C81-462D-8712-5B9990676D70}" srcOrd="0" destOrd="2" presId="urn:microsoft.com/office/officeart/2005/8/layout/hList6"/>
    <dgm:cxn modelId="{9C60E6FD-B388-4FB6-8801-4CF572512EC4}" type="presOf" srcId="{0F22B1F7-F438-4ADC-8A4F-F63ACB33AF98}" destId="{49C5B6C6-0CC8-48ED-A3F8-3DBBB7BE08A3}" srcOrd="0" destOrd="3" presId="urn:microsoft.com/office/officeart/2005/8/layout/hList6"/>
    <dgm:cxn modelId="{46BFFC25-A4A4-49B8-B700-B8FEBD513DC1}" type="presOf" srcId="{05412EC0-6C45-45DE-BE2B-135760A65ED2}" destId="{698ACA9B-0561-4DBB-A992-5D33BAE71C7A}" srcOrd="0" destOrd="0" presId="urn:microsoft.com/office/officeart/2005/8/layout/hList6"/>
    <dgm:cxn modelId="{61B6160B-B598-4DFE-8125-6DE32E4E6C47}" srcId="{7EEB3360-FA3D-4414-8822-32F0F29A519E}" destId="{23808E96-210A-4700-831F-E5391922A8DB}" srcOrd="1" destOrd="0" parTransId="{5E34B16E-6E5E-4BC2-9D43-67F187C7ADF3}" sibTransId="{7B3390CD-7E52-4675-B608-AA2B9482440E}"/>
    <dgm:cxn modelId="{67331AEF-523E-40AB-AF23-D18F30B2EBDD}" srcId="{7EEB3360-FA3D-4414-8822-32F0F29A519E}" destId="{2A9626F6-09CE-493F-97E7-13ABE28E3379}" srcOrd="0" destOrd="0" parTransId="{84399BB0-A61E-49A6-9BD3-F1294D59A521}" sibTransId="{7B746473-4A79-4515-85BE-0BC480A8DED6}"/>
    <dgm:cxn modelId="{0C6D268E-4592-45CA-BF6F-8AF921005B01}" srcId="{05412EC0-6C45-45DE-BE2B-135760A65ED2}" destId="{07008A3B-3099-462C-B58F-D79E520C5C1C}" srcOrd="2" destOrd="0" parTransId="{048AE423-6C89-4DA8-B7C9-ECE553DADBC9}" sibTransId="{84AEB3A9-1044-4996-A57C-6A399D8A421C}"/>
    <dgm:cxn modelId="{6C3D0573-E664-4687-B051-ECDA54388284}" type="presOf" srcId="{07008A3B-3099-462C-B58F-D79E520C5C1C}" destId="{698ACA9B-0561-4DBB-A992-5D33BAE71C7A}" srcOrd="0" destOrd="3" presId="urn:microsoft.com/office/officeart/2005/8/layout/hList6"/>
    <dgm:cxn modelId="{95D7B975-7B4B-42C3-9038-19C36E30A89E}" srcId="{0798E04F-3A32-461A-AAF9-2E357A44C689}" destId="{7EEB3360-FA3D-4414-8822-32F0F29A519E}" srcOrd="2" destOrd="0" parTransId="{2743C4BB-CFDB-48DB-8A7C-B1962D811CD2}" sibTransId="{E1D3A4E9-9219-4A9C-8A0A-2B2FEE740EDA}"/>
    <dgm:cxn modelId="{4D030A66-6F48-40C2-83E1-CFCA7686F01E}" type="presOf" srcId="{2D2E6A9E-A499-4775-8C09-0FF6B265220D}" destId="{49C5B6C6-0CC8-48ED-A3F8-3DBBB7BE08A3}" srcOrd="0" destOrd="0" presId="urn:microsoft.com/office/officeart/2005/8/layout/hList6"/>
    <dgm:cxn modelId="{1F005CB3-5320-4F28-9A01-481806BD6CDC}" srcId="{0798E04F-3A32-461A-AAF9-2E357A44C689}" destId="{05412EC0-6C45-45DE-BE2B-135760A65ED2}" srcOrd="0" destOrd="0" parTransId="{03FF963F-F6DF-4536-B7E5-2FFF7B9901D9}" sibTransId="{81ACB5B2-036B-4D99-AE6C-59770D21799E}"/>
    <dgm:cxn modelId="{644F3C9E-7F23-4099-A6FE-BB94AD266D65}" srcId="{05412EC0-6C45-45DE-BE2B-135760A65ED2}" destId="{AB8EDC06-1340-4A85-97F0-504C620730ED}" srcOrd="1" destOrd="0" parTransId="{16259943-D5B9-4A8E-BE80-16FA4C0C8F28}" sibTransId="{91D321C7-3C29-454A-8473-A7B94BA7881C}"/>
    <dgm:cxn modelId="{4CC1EC1F-8329-46FA-8E30-C6D59D4E6683}" type="presOf" srcId="{47F6A192-FC8B-43B1-9B5D-7B853583AA57}" destId="{F31A8A8D-0C81-462D-8712-5B9990676D70}" srcOrd="0" destOrd="3" presId="urn:microsoft.com/office/officeart/2005/8/layout/hList6"/>
    <dgm:cxn modelId="{E593208A-54C6-47A7-B12D-134719A73C57}" type="presOf" srcId="{4A596AF4-6A9E-4638-8937-0BF9AFE59028}" destId="{49C5B6C6-0CC8-48ED-A3F8-3DBBB7BE08A3}" srcOrd="0" destOrd="1" presId="urn:microsoft.com/office/officeart/2005/8/layout/hList6"/>
    <dgm:cxn modelId="{9F1D464F-6B86-462E-94A0-8ABCF3882C84}" type="presOf" srcId="{F1DCA0B8-4AA8-4BE1-91C1-4C2D69B97F5A}" destId="{49C5B6C6-0CC8-48ED-A3F8-3DBBB7BE08A3}" srcOrd="0" destOrd="5" presId="urn:microsoft.com/office/officeart/2005/8/layout/hList6"/>
    <dgm:cxn modelId="{9117717E-E593-4AA9-B36B-17F3A1CDB56C}" srcId="{0798E04F-3A32-461A-AAF9-2E357A44C689}" destId="{2D2E6A9E-A499-4775-8C09-0FF6B265220D}" srcOrd="1" destOrd="0" parTransId="{A7C86ABA-5DCA-4D6C-970B-FD0AF46EA470}" sibTransId="{2DBEF085-C63F-4EC9-B031-0D6382DBB73A}"/>
    <dgm:cxn modelId="{B5B5B335-A202-4E85-B66B-E566FEAAC071}" type="presOf" srcId="{8E76859D-7870-407E-B32D-B45752C28A50}" destId="{F31A8A8D-0C81-462D-8712-5B9990676D70}" srcOrd="0" destOrd="5" presId="urn:microsoft.com/office/officeart/2005/8/layout/hList6"/>
    <dgm:cxn modelId="{89F73014-33F3-4BD7-ABEC-7E90CA026AA2}" type="presOf" srcId="{DB2DD42B-C106-41DA-AA7D-70D33ED85417}" destId="{698ACA9B-0561-4DBB-A992-5D33BAE71C7A}" srcOrd="0" destOrd="1" presId="urn:microsoft.com/office/officeart/2005/8/layout/hList6"/>
    <dgm:cxn modelId="{D71CB4D0-ECE1-4992-907A-EE99EFE5D22A}" type="presOf" srcId="{AB8EDC06-1340-4A85-97F0-504C620730ED}" destId="{698ACA9B-0561-4DBB-A992-5D33BAE71C7A}" srcOrd="0" destOrd="2" presId="urn:microsoft.com/office/officeart/2005/8/layout/hList6"/>
    <dgm:cxn modelId="{3F145F42-83A1-44BF-A791-421452B59631}" srcId="{05412EC0-6C45-45DE-BE2B-135760A65ED2}" destId="{DB2DD42B-C106-41DA-AA7D-70D33ED85417}" srcOrd="0" destOrd="0" parTransId="{EFFB838B-96B4-4A1C-B54E-56F1AB9E60B6}" sibTransId="{400A5469-A45B-4008-9F5B-0E8E81FC964E}"/>
    <dgm:cxn modelId="{040A1AED-41A2-446F-92C7-13119FF1A63C}" type="presOf" srcId="{5539F406-1CFA-48CA-AB36-E749164191DA}" destId="{F31A8A8D-0C81-462D-8712-5B9990676D70}" srcOrd="0" destOrd="4" presId="urn:microsoft.com/office/officeart/2005/8/layout/hList6"/>
    <dgm:cxn modelId="{B1FF04D7-DF64-42E6-8C09-530C18CD7A93}" type="presOf" srcId="{90B83F75-30E9-4304-B7E4-51AB90D8BE92}" destId="{698ACA9B-0561-4DBB-A992-5D33BAE71C7A}" srcOrd="0" destOrd="4" presId="urn:microsoft.com/office/officeart/2005/8/layout/hList6"/>
    <dgm:cxn modelId="{917D9115-ECBC-482D-B752-D720A734409A}" type="presOf" srcId="{2A9626F6-09CE-493F-97E7-13ABE28E3379}" destId="{F31A8A8D-0C81-462D-8712-5B9990676D70}" srcOrd="0" destOrd="1" presId="urn:microsoft.com/office/officeart/2005/8/layout/hList6"/>
    <dgm:cxn modelId="{D5E517E7-4BE6-4726-A654-EB8F501AFBB1}" srcId="{2D2E6A9E-A499-4775-8C09-0FF6B265220D}" destId="{F1DCA0B8-4AA8-4BE1-91C1-4C2D69B97F5A}" srcOrd="4" destOrd="0" parTransId="{7463B3FF-AE18-4A15-B2AE-87AFB1A29FB8}" sibTransId="{BE60AC7C-AE75-43AB-AA9E-A2FCAC1C2EDB}"/>
    <dgm:cxn modelId="{3330BE0D-CD86-459D-B699-83D558C99A3A}" srcId="{2D2E6A9E-A499-4775-8C09-0FF6B265220D}" destId="{4A596AF4-6A9E-4638-8937-0BF9AFE59028}" srcOrd="0" destOrd="0" parTransId="{382C9B26-2D75-4E46-9721-3132D4DFADA5}" sibTransId="{6100B4D7-7CA1-4708-A436-2DA3AA0362E3}"/>
    <dgm:cxn modelId="{189E5DA8-CC92-406F-A670-E2C45F4C47D9}" srcId="{05412EC0-6C45-45DE-BE2B-135760A65ED2}" destId="{1F7DD560-2C9A-406A-B366-4EFA56F22951}" srcOrd="4" destOrd="0" parTransId="{4D053C77-F64D-4335-A018-AB1324002139}" sibTransId="{117F8B78-9777-43BF-A970-6828EE85369B}"/>
    <dgm:cxn modelId="{EE352D2C-26D4-4A0C-8DCA-2F3A72FE1E18}" type="presParOf" srcId="{047977C8-2626-458F-A5D7-3D584F542543}" destId="{698ACA9B-0561-4DBB-A992-5D33BAE71C7A}" srcOrd="0" destOrd="0" presId="urn:microsoft.com/office/officeart/2005/8/layout/hList6"/>
    <dgm:cxn modelId="{AD2E4F1D-732B-4A9A-B1D4-F81DBCDDC90E}" type="presParOf" srcId="{047977C8-2626-458F-A5D7-3D584F542543}" destId="{A8B0A562-5A41-472A-8688-5B1CBA8E7DD8}" srcOrd="1" destOrd="0" presId="urn:microsoft.com/office/officeart/2005/8/layout/hList6"/>
    <dgm:cxn modelId="{8D387BDE-89A2-42E7-9FF4-AACF9DC24E96}" type="presParOf" srcId="{047977C8-2626-458F-A5D7-3D584F542543}" destId="{49C5B6C6-0CC8-48ED-A3F8-3DBBB7BE08A3}" srcOrd="2" destOrd="0" presId="urn:microsoft.com/office/officeart/2005/8/layout/hList6"/>
    <dgm:cxn modelId="{CB6D2D43-A3CE-41B9-897E-4502E92EE35D}" type="presParOf" srcId="{047977C8-2626-458F-A5D7-3D584F542543}" destId="{B08FD841-8F96-46D8-9328-0F50406B353E}" srcOrd="3" destOrd="0" presId="urn:microsoft.com/office/officeart/2005/8/layout/hList6"/>
    <dgm:cxn modelId="{62F6DAD6-9D1D-4AA1-8791-9837E5C5209E}" type="presParOf" srcId="{047977C8-2626-458F-A5D7-3D584F542543}" destId="{F31A8A8D-0C81-462D-8712-5B9990676D70}" srcOrd="4" destOrd="0" presId="urn:microsoft.com/office/officeart/2005/8/layout/hList6"/>
  </dgm:cxnLst>
  <dgm:bg>
    <a:solidFill>
      <a:schemeClr val="tx1">
        <a:lumMod val="50000"/>
        <a:lumOff val="50000"/>
      </a:schemeClr>
    </a:solidFill>
  </dgm:bg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98E04F-3A32-461A-AAF9-2E357A44C689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2E6A9E-A499-4775-8C09-0FF6B265220D}">
      <dgm:prSet phldrT="[Text]" custT="1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l"/>
          <a:endParaRPr lang="en-US" sz="2400" dirty="0" smtClean="0">
            <a:solidFill>
              <a:schemeClr val="tx2">
                <a:lumMod val="75000"/>
              </a:schemeClr>
            </a:solidFill>
          </a:endParaRPr>
        </a:p>
        <a:p>
          <a:pPr algn="l"/>
          <a:r>
            <a:rPr lang="en-US" sz="2400" dirty="0" smtClean="0">
              <a:solidFill>
                <a:schemeClr val="tx2">
                  <a:lumMod val="75000"/>
                </a:schemeClr>
              </a:solidFill>
            </a:rPr>
            <a:t>Hiring from the university and 2 months of rigorous training</a:t>
          </a:r>
          <a:endParaRPr lang="en-US" sz="2400" dirty="0">
            <a:solidFill>
              <a:schemeClr val="tx2">
                <a:lumMod val="75000"/>
              </a:schemeClr>
            </a:solidFill>
          </a:endParaRPr>
        </a:p>
      </dgm:t>
    </dgm:pt>
    <dgm:pt modelId="{A7C86ABA-5DCA-4D6C-970B-FD0AF46EA470}" type="parTrans" cxnId="{9117717E-E593-4AA9-B36B-17F3A1CDB56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DBEF085-C63F-4EC9-B031-0D6382DBB73A}" type="sibTrans" cxnId="{9117717E-E593-4AA9-B36B-17F3A1CDB56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AA72F4-73EA-4AE6-A9D2-1AF74870E788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In-house talent development</a:t>
          </a:r>
          <a:endParaRPr lang="en-US" sz="1800" dirty="0">
            <a:solidFill>
              <a:schemeClr val="tx1"/>
            </a:solidFill>
          </a:endParaRPr>
        </a:p>
      </dgm:t>
    </dgm:pt>
    <dgm:pt modelId="{CE3936C5-D2D5-4F69-9047-564DA121D461}" type="parTrans" cxnId="{464EDC1A-778F-46EA-88D8-7E41BF3C8C65}">
      <dgm:prSet/>
      <dgm:spPr/>
      <dgm:t>
        <a:bodyPr/>
        <a:lstStyle/>
        <a:p>
          <a:endParaRPr lang="en-US"/>
        </a:p>
      </dgm:t>
    </dgm:pt>
    <dgm:pt modelId="{176C56DA-064B-4FD8-A743-B4B7149EF158}" type="sibTrans" cxnId="{464EDC1A-778F-46EA-88D8-7E41BF3C8C65}">
      <dgm:prSet/>
      <dgm:spPr/>
      <dgm:t>
        <a:bodyPr/>
        <a:lstStyle/>
        <a:p>
          <a:endParaRPr lang="en-US"/>
        </a:p>
      </dgm:t>
    </dgm:pt>
    <dgm:pt modelId="{277F7394-72B2-4465-AA5B-3673861225D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Setting clear expectations</a:t>
          </a:r>
          <a:endParaRPr lang="en-US" sz="1800" dirty="0">
            <a:solidFill>
              <a:schemeClr val="tx1"/>
            </a:solidFill>
          </a:endParaRPr>
        </a:p>
      </dgm:t>
    </dgm:pt>
    <dgm:pt modelId="{D1A6AF08-AA16-475D-AE78-39D935714AC4}" type="parTrans" cxnId="{56C23BB7-698D-4618-9627-5D7E389AA934}">
      <dgm:prSet/>
      <dgm:spPr/>
      <dgm:t>
        <a:bodyPr/>
        <a:lstStyle/>
        <a:p>
          <a:endParaRPr lang="en-US"/>
        </a:p>
      </dgm:t>
    </dgm:pt>
    <dgm:pt modelId="{BFDE3460-6445-447C-ABF4-5107FE4D0EA5}" type="sibTrans" cxnId="{56C23BB7-698D-4618-9627-5D7E389AA934}">
      <dgm:prSet/>
      <dgm:spPr/>
      <dgm:t>
        <a:bodyPr/>
        <a:lstStyle/>
        <a:p>
          <a:endParaRPr lang="en-US"/>
        </a:p>
      </dgm:t>
    </dgm:pt>
    <dgm:pt modelId="{E27AF37F-75E6-4DFD-8D80-DBD51BDA631C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Ability to </a:t>
          </a:r>
          <a:r>
            <a:rPr lang="en-US" sz="1800" dirty="0" err="1" smtClean="0">
              <a:solidFill>
                <a:schemeClr val="tx1"/>
              </a:solidFill>
            </a:rPr>
            <a:t>mould</a:t>
          </a:r>
          <a:r>
            <a:rPr lang="en-US" sz="1800" dirty="0" smtClean="0">
              <a:solidFill>
                <a:schemeClr val="tx1"/>
              </a:solidFill>
            </a:rPr>
            <a:t> the talent to the standards expected by TCS</a:t>
          </a:r>
          <a:endParaRPr lang="en-US" sz="1800" dirty="0">
            <a:solidFill>
              <a:schemeClr val="tx1"/>
            </a:solidFill>
          </a:endParaRPr>
        </a:p>
      </dgm:t>
    </dgm:pt>
    <dgm:pt modelId="{0C645E5D-B9B4-47ED-AE8C-B0CEF0B21C1D}" type="parTrans" cxnId="{2B81EFAF-4C51-4EAA-85D7-D4BF4610E0E3}">
      <dgm:prSet/>
      <dgm:spPr/>
      <dgm:t>
        <a:bodyPr/>
        <a:lstStyle/>
        <a:p>
          <a:endParaRPr lang="en-US"/>
        </a:p>
      </dgm:t>
    </dgm:pt>
    <dgm:pt modelId="{753F4B4C-B3E7-4E0A-9986-FA5558C1D11B}" type="sibTrans" cxnId="{2B81EFAF-4C51-4EAA-85D7-D4BF4610E0E3}">
      <dgm:prSet/>
      <dgm:spPr/>
      <dgm:t>
        <a:bodyPr/>
        <a:lstStyle/>
        <a:p>
          <a:endParaRPr lang="en-US"/>
        </a:p>
      </dgm:t>
    </dgm:pt>
    <dgm:pt modelId="{E75CE96C-AFC9-423A-9396-C02BF7305FAF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Fresh views and perspectives helping the organization to enrich</a:t>
          </a:r>
          <a:endParaRPr lang="en-US" sz="1800" dirty="0">
            <a:solidFill>
              <a:schemeClr val="tx1"/>
            </a:solidFill>
          </a:endParaRPr>
        </a:p>
      </dgm:t>
    </dgm:pt>
    <dgm:pt modelId="{384AA7CD-E4AC-4151-80B5-F6D07AEAD009}" type="parTrans" cxnId="{BF0048D9-0FDC-45BB-8F05-50688524103F}">
      <dgm:prSet/>
      <dgm:spPr/>
      <dgm:t>
        <a:bodyPr/>
        <a:lstStyle/>
        <a:p>
          <a:endParaRPr lang="en-US"/>
        </a:p>
      </dgm:t>
    </dgm:pt>
    <dgm:pt modelId="{AB56F041-5FB0-4B53-81A7-F6E6B97247D1}" type="sibTrans" cxnId="{BF0048D9-0FDC-45BB-8F05-50688524103F}">
      <dgm:prSet/>
      <dgm:spPr/>
      <dgm:t>
        <a:bodyPr/>
        <a:lstStyle/>
        <a:p>
          <a:endParaRPr lang="en-US"/>
        </a:p>
      </dgm:t>
    </dgm:pt>
    <dgm:pt modelId="{5B50ADDE-6C6F-455E-ADC4-1FF010D570DC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Creation of solid pipeline with best in class talent and up to date training program</a:t>
          </a:r>
          <a:endParaRPr lang="en-US" sz="1800" dirty="0">
            <a:solidFill>
              <a:schemeClr val="tx1"/>
            </a:solidFill>
          </a:endParaRPr>
        </a:p>
      </dgm:t>
    </dgm:pt>
    <dgm:pt modelId="{E3F75F84-EB44-4209-A826-5C7C09C38642}" type="parTrans" cxnId="{2393D056-1655-48B6-A3FC-7F196551BB7F}">
      <dgm:prSet/>
      <dgm:spPr/>
      <dgm:t>
        <a:bodyPr/>
        <a:lstStyle/>
        <a:p>
          <a:endParaRPr lang="en-US"/>
        </a:p>
      </dgm:t>
    </dgm:pt>
    <dgm:pt modelId="{D9DCAC20-672D-4FB6-B3C3-C435253CFDA3}" type="sibTrans" cxnId="{2393D056-1655-48B6-A3FC-7F196551BB7F}">
      <dgm:prSet/>
      <dgm:spPr/>
      <dgm:t>
        <a:bodyPr/>
        <a:lstStyle/>
        <a:p>
          <a:endParaRPr lang="en-US"/>
        </a:p>
      </dgm:t>
    </dgm:pt>
    <dgm:pt modelId="{57D99C29-F2DB-43DF-97CC-8E98E6E937DB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Long term commitment of 2 – 3years with the organization </a:t>
          </a:r>
          <a:endParaRPr lang="en-US" sz="1800" dirty="0">
            <a:solidFill>
              <a:schemeClr val="tx1"/>
            </a:solidFill>
          </a:endParaRPr>
        </a:p>
      </dgm:t>
    </dgm:pt>
    <dgm:pt modelId="{A5B46671-EEC5-43AA-A96E-41750CAC9849}" type="parTrans" cxnId="{006C10E3-1906-46EA-A000-4C7BEC8DA021}">
      <dgm:prSet/>
      <dgm:spPr/>
      <dgm:t>
        <a:bodyPr/>
        <a:lstStyle/>
        <a:p>
          <a:endParaRPr lang="en-US"/>
        </a:p>
      </dgm:t>
    </dgm:pt>
    <dgm:pt modelId="{8636CB7D-EA0D-4828-963B-26E8E88024CB}" type="sibTrans" cxnId="{006C10E3-1906-46EA-A000-4C7BEC8DA021}">
      <dgm:prSet/>
      <dgm:spPr/>
      <dgm:t>
        <a:bodyPr/>
        <a:lstStyle/>
        <a:p>
          <a:endParaRPr lang="en-US"/>
        </a:p>
      </dgm:t>
    </dgm:pt>
    <dgm:pt modelId="{DF292B51-E632-43B2-A5A0-44765F2E76AA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Economically advantageous pool</a:t>
          </a:r>
          <a:endParaRPr lang="en-US" sz="1800" dirty="0">
            <a:solidFill>
              <a:schemeClr val="tx1"/>
            </a:solidFill>
          </a:endParaRPr>
        </a:p>
      </dgm:t>
    </dgm:pt>
    <dgm:pt modelId="{169CDFA3-0AF0-4900-8924-3F69E4923A47}" type="parTrans" cxnId="{2C35EFF8-27B5-4D57-AC82-9814F667FBF6}">
      <dgm:prSet/>
      <dgm:spPr/>
      <dgm:t>
        <a:bodyPr/>
        <a:lstStyle/>
        <a:p>
          <a:endParaRPr lang="en-US"/>
        </a:p>
      </dgm:t>
    </dgm:pt>
    <dgm:pt modelId="{FD58A78E-7DE4-4332-B117-86A842CB334B}" type="sibTrans" cxnId="{2C35EFF8-27B5-4D57-AC82-9814F667FBF6}">
      <dgm:prSet/>
      <dgm:spPr/>
      <dgm:t>
        <a:bodyPr/>
        <a:lstStyle/>
        <a:p>
          <a:endParaRPr lang="en-US"/>
        </a:p>
      </dgm:t>
    </dgm:pt>
    <dgm:pt modelId="{B7A3C77F-E56B-4AFB-B2E1-F121C89DA890}" type="pres">
      <dgm:prSet presAssocID="{0798E04F-3A32-461A-AAF9-2E357A44C68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15B15D-1075-4E21-8194-3CC52604DA9B}" type="pres">
      <dgm:prSet presAssocID="{2D2E6A9E-A499-4775-8C09-0FF6B265220D}" presName="linNode" presStyleCnt="0"/>
      <dgm:spPr/>
    </dgm:pt>
    <dgm:pt modelId="{37D68C07-675F-4563-AEC8-05A4682A0444}" type="pres">
      <dgm:prSet presAssocID="{2D2E6A9E-A499-4775-8C09-0FF6B265220D}" presName="parTx" presStyleLbl="revTx" presStyleIdx="0" presStyleCnt="1" custScaleY="76203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3F2234-7655-4F9F-B310-E7BABA35ADBC}" type="pres">
      <dgm:prSet presAssocID="{2D2E6A9E-A499-4775-8C09-0FF6B265220D}" presName="bracket" presStyleLbl="parChTrans1D1" presStyleIdx="0" presStyleCnt="1"/>
      <dgm:spPr>
        <a:ln>
          <a:solidFill>
            <a:schemeClr val="tx2">
              <a:lumMod val="75000"/>
            </a:schemeClr>
          </a:solidFill>
        </a:ln>
      </dgm:spPr>
    </dgm:pt>
    <dgm:pt modelId="{7E8DE5EA-4420-4709-A633-A8AD8B79EB9D}" type="pres">
      <dgm:prSet presAssocID="{2D2E6A9E-A499-4775-8C09-0FF6B265220D}" presName="spH" presStyleCnt="0"/>
      <dgm:spPr/>
    </dgm:pt>
    <dgm:pt modelId="{DC171F9C-A141-45FC-8EDD-2A3DD6FBE41E}" type="pres">
      <dgm:prSet presAssocID="{2D2E6A9E-A499-4775-8C09-0FF6B265220D}" presName="des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06B19F-0443-4152-B5D9-C5470E4C4361}" type="presOf" srcId="{2D2E6A9E-A499-4775-8C09-0FF6B265220D}" destId="{37D68C07-675F-4563-AEC8-05A4682A0444}" srcOrd="0" destOrd="0" presId="urn:diagrams.loki3.com/BracketList"/>
    <dgm:cxn modelId="{BF0048D9-0FDC-45BB-8F05-50688524103F}" srcId="{2D2E6A9E-A499-4775-8C09-0FF6B265220D}" destId="{E75CE96C-AFC9-423A-9396-C02BF7305FAF}" srcOrd="3" destOrd="0" parTransId="{384AA7CD-E4AC-4151-80B5-F6D07AEAD009}" sibTransId="{AB56F041-5FB0-4B53-81A7-F6E6B97247D1}"/>
    <dgm:cxn modelId="{2C35EFF8-27B5-4D57-AC82-9814F667FBF6}" srcId="{2D2E6A9E-A499-4775-8C09-0FF6B265220D}" destId="{DF292B51-E632-43B2-A5A0-44765F2E76AA}" srcOrd="6" destOrd="0" parTransId="{169CDFA3-0AF0-4900-8924-3F69E4923A47}" sibTransId="{FD58A78E-7DE4-4332-B117-86A842CB334B}"/>
    <dgm:cxn modelId="{03BEAF93-9154-4E7E-88AF-544603756CC1}" type="presOf" srcId="{E75CE96C-AFC9-423A-9396-C02BF7305FAF}" destId="{DC171F9C-A141-45FC-8EDD-2A3DD6FBE41E}" srcOrd="0" destOrd="3" presId="urn:diagrams.loki3.com/BracketList"/>
    <dgm:cxn modelId="{C899BBDB-8420-4C91-A824-A2283AD5D237}" type="presOf" srcId="{5B50ADDE-6C6F-455E-ADC4-1FF010D570DC}" destId="{DC171F9C-A141-45FC-8EDD-2A3DD6FBE41E}" srcOrd="0" destOrd="4" presId="urn:diagrams.loki3.com/BracketList"/>
    <dgm:cxn modelId="{9B1D8FE2-0C4D-4A0C-A21A-F8184BBB9C3D}" type="presOf" srcId="{E27AF37F-75E6-4DFD-8D80-DBD51BDA631C}" destId="{DC171F9C-A141-45FC-8EDD-2A3DD6FBE41E}" srcOrd="0" destOrd="2" presId="urn:diagrams.loki3.com/BracketList"/>
    <dgm:cxn modelId="{389B0A54-ACC3-4CBD-A435-C6897BD6F267}" type="presOf" srcId="{32AA72F4-73EA-4AE6-A9D2-1AF74870E788}" destId="{DC171F9C-A141-45FC-8EDD-2A3DD6FBE41E}" srcOrd="0" destOrd="0" presId="urn:diagrams.loki3.com/BracketList"/>
    <dgm:cxn modelId="{2393D056-1655-48B6-A3FC-7F196551BB7F}" srcId="{2D2E6A9E-A499-4775-8C09-0FF6B265220D}" destId="{5B50ADDE-6C6F-455E-ADC4-1FF010D570DC}" srcOrd="4" destOrd="0" parTransId="{E3F75F84-EB44-4209-A826-5C7C09C38642}" sibTransId="{D9DCAC20-672D-4FB6-B3C3-C435253CFDA3}"/>
    <dgm:cxn modelId="{53186A1D-2F70-46A8-8E85-DD8762C1C991}" type="presOf" srcId="{0798E04F-3A32-461A-AAF9-2E357A44C689}" destId="{B7A3C77F-E56B-4AFB-B2E1-F121C89DA890}" srcOrd="0" destOrd="0" presId="urn:diagrams.loki3.com/BracketList"/>
    <dgm:cxn modelId="{56C23BB7-698D-4618-9627-5D7E389AA934}" srcId="{2D2E6A9E-A499-4775-8C09-0FF6B265220D}" destId="{277F7394-72B2-4465-AA5B-3673861225D3}" srcOrd="1" destOrd="0" parTransId="{D1A6AF08-AA16-475D-AE78-39D935714AC4}" sibTransId="{BFDE3460-6445-447C-ABF4-5107FE4D0EA5}"/>
    <dgm:cxn modelId="{006C10E3-1906-46EA-A000-4C7BEC8DA021}" srcId="{2D2E6A9E-A499-4775-8C09-0FF6B265220D}" destId="{57D99C29-F2DB-43DF-97CC-8E98E6E937DB}" srcOrd="5" destOrd="0" parTransId="{A5B46671-EEC5-43AA-A96E-41750CAC9849}" sibTransId="{8636CB7D-EA0D-4828-963B-26E8E88024CB}"/>
    <dgm:cxn modelId="{CC9C791D-469F-4F26-A166-DA70741A7562}" type="presOf" srcId="{277F7394-72B2-4465-AA5B-3673861225D3}" destId="{DC171F9C-A141-45FC-8EDD-2A3DD6FBE41E}" srcOrd="0" destOrd="1" presId="urn:diagrams.loki3.com/BracketList"/>
    <dgm:cxn modelId="{464EDC1A-778F-46EA-88D8-7E41BF3C8C65}" srcId="{2D2E6A9E-A499-4775-8C09-0FF6B265220D}" destId="{32AA72F4-73EA-4AE6-A9D2-1AF74870E788}" srcOrd="0" destOrd="0" parTransId="{CE3936C5-D2D5-4F69-9047-564DA121D461}" sibTransId="{176C56DA-064B-4FD8-A743-B4B7149EF158}"/>
    <dgm:cxn modelId="{ADA5E3AC-1E57-4438-804B-ED0C9B956DB2}" type="presOf" srcId="{57D99C29-F2DB-43DF-97CC-8E98E6E937DB}" destId="{DC171F9C-A141-45FC-8EDD-2A3DD6FBE41E}" srcOrd="0" destOrd="5" presId="urn:diagrams.loki3.com/BracketList"/>
    <dgm:cxn modelId="{9117717E-E593-4AA9-B36B-17F3A1CDB56C}" srcId="{0798E04F-3A32-461A-AAF9-2E357A44C689}" destId="{2D2E6A9E-A499-4775-8C09-0FF6B265220D}" srcOrd="0" destOrd="0" parTransId="{A7C86ABA-5DCA-4D6C-970B-FD0AF46EA470}" sibTransId="{2DBEF085-C63F-4EC9-B031-0D6382DBB73A}"/>
    <dgm:cxn modelId="{FDCCA296-23B5-44C3-A8B6-48E2E6B7B10B}" type="presOf" srcId="{DF292B51-E632-43B2-A5A0-44765F2E76AA}" destId="{DC171F9C-A141-45FC-8EDD-2A3DD6FBE41E}" srcOrd="0" destOrd="6" presId="urn:diagrams.loki3.com/BracketList"/>
    <dgm:cxn modelId="{2B81EFAF-4C51-4EAA-85D7-D4BF4610E0E3}" srcId="{2D2E6A9E-A499-4775-8C09-0FF6B265220D}" destId="{E27AF37F-75E6-4DFD-8D80-DBD51BDA631C}" srcOrd="2" destOrd="0" parTransId="{0C645E5D-B9B4-47ED-AE8C-B0CEF0B21C1D}" sibTransId="{753F4B4C-B3E7-4E0A-9986-FA5558C1D11B}"/>
    <dgm:cxn modelId="{EFDAA0EF-32B4-4AA5-9FCD-1109F86E8B8B}" type="presParOf" srcId="{B7A3C77F-E56B-4AFB-B2E1-F121C89DA890}" destId="{E615B15D-1075-4E21-8194-3CC52604DA9B}" srcOrd="0" destOrd="0" presId="urn:diagrams.loki3.com/BracketList"/>
    <dgm:cxn modelId="{DD4EC07C-3C46-4744-9CD1-4A6249A41AE9}" type="presParOf" srcId="{E615B15D-1075-4E21-8194-3CC52604DA9B}" destId="{37D68C07-675F-4563-AEC8-05A4682A0444}" srcOrd="0" destOrd="0" presId="urn:diagrams.loki3.com/BracketList"/>
    <dgm:cxn modelId="{1241CC3E-3F32-47F2-AE41-5D98033BC8DB}" type="presParOf" srcId="{E615B15D-1075-4E21-8194-3CC52604DA9B}" destId="{E73F2234-7655-4F9F-B310-E7BABA35ADBC}" srcOrd="1" destOrd="0" presId="urn:diagrams.loki3.com/BracketList"/>
    <dgm:cxn modelId="{EFC4B779-DADE-403F-8BFF-77883F52BD5E}" type="presParOf" srcId="{E615B15D-1075-4E21-8194-3CC52604DA9B}" destId="{7E8DE5EA-4420-4709-A633-A8AD8B79EB9D}" srcOrd="2" destOrd="0" presId="urn:diagrams.loki3.com/BracketList"/>
    <dgm:cxn modelId="{68E0A84E-929B-4CEF-BC92-25231800759D}" type="presParOf" srcId="{E615B15D-1075-4E21-8194-3CC52604DA9B}" destId="{DC171F9C-A141-45FC-8EDD-2A3DD6FBE41E}" srcOrd="3" destOrd="0" presId="urn:diagrams.loki3.com/Bracket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98E04F-3A32-461A-AAF9-2E357A44C689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2E6A9E-A499-4775-8C09-0FF6B265220D}">
      <dgm:prSet phldrT="[Text]" custT="1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l"/>
          <a:endParaRPr lang="en-US" sz="2000" dirty="0" smtClean="0">
            <a:solidFill>
              <a:schemeClr val="tx2">
                <a:lumMod val="75000"/>
              </a:schemeClr>
            </a:solidFill>
          </a:endParaRPr>
        </a:p>
        <a:p>
          <a:pPr algn="l"/>
          <a:r>
            <a:rPr lang="en-US" sz="2000" dirty="0" smtClean="0">
              <a:solidFill>
                <a:schemeClr val="tx2">
                  <a:lumMod val="75000"/>
                </a:schemeClr>
              </a:solidFill>
            </a:rPr>
            <a:t>Collaterals based on competency mapping</a:t>
          </a:r>
          <a:endParaRPr lang="en-US" sz="2000" dirty="0">
            <a:solidFill>
              <a:schemeClr val="tx2">
                <a:lumMod val="75000"/>
              </a:schemeClr>
            </a:solidFill>
          </a:endParaRPr>
        </a:p>
      </dgm:t>
    </dgm:pt>
    <dgm:pt modelId="{A7C86ABA-5DCA-4D6C-970B-FD0AF46EA470}" type="parTrans" cxnId="{9117717E-E593-4AA9-B36B-17F3A1CDB56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DBEF085-C63F-4EC9-B031-0D6382DBB73A}" type="sibTrans" cxnId="{9117717E-E593-4AA9-B36B-17F3A1CDB56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AA72F4-73EA-4AE6-A9D2-1AF74870E788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Updates to the latest Health Authority requirements</a:t>
          </a:r>
          <a:endParaRPr lang="en-US" sz="1800" dirty="0">
            <a:solidFill>
              <a:schemeClr val="tx1"/>
            </a:solidFill>
          </a:endParaRPr>
        </a:p>
      </dgm:t>
    </dgm:pt>
    <dgm:pt modelId="{CE3936C5-D2D5-4F69-9047-564DA121D461}" type="parTrans" cxnId="{464EDC1A-778F-46EA-88D8-7E41BF3C8C65}">
      <dgm:prSet/>
      <dgm:spPr/>
      <dgm:t>
        <a:bodyPr/>
        <a:lstStyle/>
        <a:p>
          <a:endParaRPr lang="en-US"/>
        </a:p>
      </dgm:t>
    </dgm:pt>
    <dgm:pt modelId="{176C56DA-064B-4FD8-A743-B4B7149EF158}" type="sibTrans" cxnId="{464EDC1A-778F-46EA-88D8-7E41BF3C8C65}">
      <dgm:prSet/>
      <dgm:spPr/>
      <dgm:t>
        <a:bodyPr/>
        <a:lstStyle/>
        <a:p>
          <a:endParaRPr lang="en-US"/>
        </a:p>
      </dgm:t>
    </dgm:pt>
    <dgm:pt modelId="{13E4D67B-3462-4B8D-94F9-0FF643DAB5AA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Building knowledge/ upgrading to take on new responsibilities</a:t>
          </a:r>
          <a:endParaRPr lang="en-US" sz="1800" dirty="0">
            <a:solidFill>
              <a:schemeClr val="tx1"/>
            </a:solidFill>
          </a:endParaRPr>
        </a:p>
      </dgm:t>
    </dgm:pt>
    <dgm:pt modelId="{66F84F70-460C-40CD-9C8C-C10D064AB431}" type="parTrans" cxnId="{3BAED8F9-E9FD-42DF-B871-28C29726923B}">
      <dgm:prSet/>
      <dgm:spPr/>
      <dgm:t>
        <a:bodyPr/>
        <a:lstStyle/>
        <a:p>
          <a:endParaRPr lang="en-US"/>
        </a:p>
      </dgm:t>
    </dgm:pt>
    <dgm:pt modelId="{0DDA1F85-B7D8-4E47-BC8F-D540E9F239BF}" type="sibTrans" cxnId="{3BAED8F9-E9FD-42DF-B871-28C29726923B}">
      <dgm:prSet/>
      <dgm:spPr/>
      <dgm:t>
        <a:bodyPr/>
        <a:lstStyle/>
        <a:p>
          <a:endParaRPr lang="en-US"/>
        </a:p>
      </dgm:t>
    </dgm:pt>
    <dgm:pt modelId="{BAA5F209-DF2E-40AC-9F06-E1F07ECFB78E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Basic understanding of the clinical drug development process</a:t>
          </a:r>
          <a:endParaRPr lang="en-US" sz="1800" dirty="0">
            <a:solidFill>
              <a:schemeClr val="tx1"/>
            </a:solidFill>
          </a:endParaRPr>
        </a:p>
      </dgm:t>
    </dgm:pt>
    <dgm:pt modelId="{7FB32B6F-D87D-4A79-85B8-319B9073785E}" type="parTrans" cxnId="{FD862E3E-1C44-4018-B6AE-CCD8C5C86D8D}">
      <dgm:prSet/>
      <dgm:spPr/>
      <dgm:t>
        <a:bodyPr/>
        <a:lstStyle/>
        <a:p>
          <a:endParaRPr lang="en-US"/>
        </a:p>
      </dgm:t>
    </dgm:pt>
    <dgm:pt modelId="{961E9A60-2DCA-4CB5-ADEC-A909243993B3}" type="sibTrans" cxnId="{FD862E3E-1C44-4018-B6AE-CCD8C5C86D8D}">
      <dgm:prSet/>
      <dgm:spPr/>
      <dgm:t>
        <a:bodyPr/>
        <a:lstStyle/>
        <a:p>
          <a:endParaRPr lang="en-US"/>
        </a:p>
      </dgm:t>
    </dgm:pt>
    <dgm:pt modelId="{958107C1-5A45-4DC4-93CE-4A1979A519E4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Ability to have a holistic view for better contribution both statistically and programmatically</a:t>
          </a:r>
          <a:endParaRPr lang="en-US" sz="1800" dirty="0">
            <a:solidFill>
              <a:schemeClr val="tx1"/>
            </a:solidFill>
          </a:endParaRPr>
        </a:p>
      </dgm:t>
    </dgm:pt>
    <dgm:pt modelId="{59872D25-7A4F-4BE9-8A62-314E900097DB}" type="parTrans" cxnId="{0A5676C4-D801-4843-B9C3-5848FC135552}">
      <dgm:prSet/>
      <dgm:spPr/>
      <dgm:t>
        <a:bodyPr/>
        <a:lstStyle/>
        <a:p>
          <a:endParaRPr lang="en-US"/>
        </a:p>
      </dgm:t>
    </dgm:pt>
    <dgm:pt modelId="{180FB94A-DAFA-4C5B-8E82-A30FBB857045}" type="sibTrans" cxnId="{0A5676C4-D801-4843-B9C3-5848FC135552}">
      <dgm:prSet/>
      <dgm:spPr/>
      <dgm:t>
        <a:bodyPr/>
        <a:lstStyle/>
        <a:p>
          <a:endParaRPr lang="en-US"/>
        </a:p>
      </dgm:t>
    </dgm:pt>
    <dgm:pt modelId="{B7A3C77F-E56B-4AFB-B2E1-F121C89DA890}" type="pres">
      <dgm:prSet presAssocID="{0798E04F-3A32-461A-AAF9-2E357A44C68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15B15D-1075-4E21-8194-3CC52604DA9B}" type="pres">
      <dgm:prSet presAssocID="{2D2E6A9E-A499-4775-8C09-0FF6B265220D}" presName="linNode" presStyleCnt="0"/>
      <dgm:spPr/>
    </dgm:pt>
    <dgm:pt modelId="{37D68C07-675F-4563-AEC8-05A4682A0444}" type="pres">
      <dgm:prSet presAssocID="{2D2E6A9E-A499-4775-8C09-0FF6B265220D}" presName="parTx" presStyleLbl="revTx" presStyleIdx="0" presStyleCnt="1" custScaleY="76203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3F2234-7655-4F9F-B310-E7BABA35ADBC}" type="pres">
      <dgm:prSet presAssocID="{2D2E6A9E-A499-4775-8C09-0FF6B265220D}" presName="bracket" presStyleLbl="parChTrans1D1" presStyleIdx="0" presStyleCnt="1"/>
      <dgm:spPr>
        <a:ln>
          <a:solidFill>
            <a:schemeClr val="tx2">
              <a:lumMod val="75000"/>
            </a:schemeClr>
          </a:solidFill>
        </a:ln>
      </dgm:spPr>
    </dgm:pt>
    <dgm:pt modelId="{7E8DE5EA-4420-4709-A633-A8AD8B79EB9D}" type="pres">
      <dgm:prSet presAssocID="{2D2E6A9E-A499-4775-8C09-0FF6B265220D}" presName="spH" presStyleCnt="0"/>
      <dgm:spPr/>
    </dgm:pt>
    <dgm:pt modelId="{DC171F9C-A141-45FC-8EDD-2A3DD6FBE41E}" type="pres">
      <dgm:prSet presAssocID="{2D2E6A9E-A499-4775-8C09-0FF6B265220D}" presName="des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AED8F9-E9FD-42DF-B871-28C29726923B}" srcId="{2D2E6A9E-A499-4775-8C09-0FF6B265220D}" destId="{13E4D67B-3462-4B8D-94F9-0FF643DAB5AA}" srcOrd="1" destOrd="0" parTransId="{66F84F70-460C-40CD-9C8C-C10D064AB431}" sibTransId="{0DDA1F85-B7D8-4E47-BC8F-D540E9F239BF}"/>
    <dgm:cxn modelId="{F58DCEB1-39ED-4B63-96C6-3CF4E8020F70}" type="presOf" srcId="{BAA5F209-DF2E-40AC-9F06-E1F07ECFB78E}" destId="{DC171F9C-A141-45FC-8EDD-2A3DD6FBE41E}" srcOrd="0" destOrd="2" presId="urn:diagrams.loki3.com/BracketList"/>
    <dgm:cxn modelId="{FD862E3E-1C44-4018-B6AE-CCD8C5C86D8D}" srcId="{2D2E6A9E-A499-4775-8C09-0FF6B265220D}" destId="{BAA5F209-DF2E-40AC-9F06-E1F07ECFB78E}" srcOrd="2" destOrd="0" parTransId="{7FB32B6F-D87D-4A79-85B8-319B9073785E}" sibTransId="{961E9A60-2DCA-4CB5-ADEC-A909243993B3}"/>
    <dgm:cxn modelId="{6C936013-0105-4B47-9BBF-506210DBCCD1}" type="presOf" srcId="{13E4D67B-3462-4B8D-94F9-0FF643DAB5AA}" destId="{DC171F9C-A141-45FC-8EDD-2A3DD6FBE41E}" srcOrd="0" destOrd="1" presId="urn:diagrams.loki3.com/BracketList"/>
    <dgm:cxn modelId="{1F46C8B3-B944-44D8-94FA-B4E96F329B5D}" type="presOf" srcId="{32AA72F4-73EA-4AE6-A9D2-1AF74870E788}" destId="{DC171F9C-A141-45FC-8EDD-2A3DD6FBE41E}" srcOrd="0" destOrd="0" presId="urn:diagrams.loki3.com/BracketList"/>
    <dgm:cxn modelId="{0A5676C4-D801-4843-B9C3-5848FC135552}" srcId="{2D2E6A9E-A499-4775-8C09-0FF6B265220D}" destId="{958107C1-5A45-4DC4-93CE-4A1979A519E4}" srcOrd="3" destOrd="0" parTransId="{59872D25-7A4F-4BE9-8A62-314E900097DB}" sibTransId="{180FB94A-DAFA-4C5B-8E82-A30FBB857045}"/>
    <dgm:cxn modelId="{464EDC1A-778F-46EA-88D8-7E41BF3C8C65}" srcId="{2D2E6A9E-A499-4775-8C09-0FF6B265220D}" destId="{32AA72F4-73EA-4AE6-A9D2-1AF74870E788}" srcOrd="0" destOrd="0" parTransId="{CE3936C5-D2D5-4F69-9047-564DA121D461}" sibTransId="{176C56DA-064B-4FD8-A743-B4B7149EF158}"/>
    <dgm:cxn modelId="{98FD8DB0-D802-4041-8EE7-68D03E82A9F0}" type="presOf" srcId="{2D2E6A9E-A499-4775-8C09-0FF6B265220D}" destId="{37D68C07-675F-4563-AEC8-05A4682A0444}" srcOrd="0" destOrd="0" presId="urn:diagrams.loki3.com/BracketList"/>
    <dgm:cxn modelId="{9117717E-E593-4AA9-B36B-17F3A1CDB56C}" srcId="{0798E04F-3A32-461A-AAF9-2E357A44C689}" destId="{2D2E6A9E-A499-4775-8C09-0FF6B265220D}" srcOrd="0" destOrd="0" parTransId="{A7C86ABA-5DCA-4D6C-970B-FD0AF46EA470}" sibTransId="{2DBEF085-C63F-4EC9-B031-0D6382DBB73A}"/>
    <dgm:cxn modelId="{A00921B9-A0A5-407A-9ABA-3C75516AF459}" type="presOf" srcId="{958107C1-5A45-4DC4-93CE-4A1979A519E4}" destId="{DC171F9C-A141-45FC-8EDD-2A3DD6FBE41E}" srcOrd="0" destOrd="3" presId="urn:diagrams.loki3.com/BracketList"/>
    <dgm:cxn modelId="{019C39BE-F007-4A9A-BC3C-650C5BB2CB56}" type="presOf" srcId="{0798E04F-3A32-461A-AAF9-2E357A44C689}" destId="{B7A3C77F-E56B-4AFB-B2E1-F121C89DA890}" srcOrd="0" destOrd="0" presId="urn:diagrams.loki3.com/BracketList"/>
    <dgm:cxn modelId="{88410658-E217-4395-BE30-43FE79F544C1}" type="presParOf" srcId="{B7A3C77F-E56B-4AFB-B2E1-F121C89DA890}" destId="{E615B15D-1075-4E21-8194-3CC52604DA9B}" srcOrd="0" destOrd="0" presId="urn:diagrams.loki3.com/BracketList"/>
    <dgm:cxn modelId="{B9583888-CBC2-406C-A31E-7521E77E606B}" type="presParOf" srcId="{E615B15D-1075-4E21-8194-3CC52604DA9B}" destId="{37D68C07-675F-4563-AEC8-05A4682A0444}" srcOrd="0" destOrd="0" presId="urn:diagrams.loki3.com/BracketList"/>
    <dgm:cxn modelId="{A8BBF356-F2BA-4CDE-8E05-F2086928FAE4}" type="presParOf" srcId="{E615B15D-1075-4E21-8194-3CC52604DA9B}" destId="{E73F2234-7655-4F9F-B310-E7BABA35ADBC}" srcOrd="1" destOrd="0" presId="urn:diagrams.loki3.com/BracketList"/>
    <dgm:cxn modelId="{FBACED80-ACD2-4559-8699-C9ED07BD95BC}" type="presParOf" srcId="{E615B15D-1075-4E21-8194-3CC52604DA9B}" destId="{7E8DE5EA-4420-4709-A633-A8AD8B79EB9D}" srcOrd="2" destOrd="0" presId="urn:diagrams.loki3.com/BracketList"/>
    <dgm:cxn modelId="{AE5EC06E-01B2-43CA-8F2A-CB380BA51AE8}" type="presParOf" srcId="{E615B15D-1075-4E21-8194-3CC52604DA9B}" destId="{DC171F9C-A141-45FC-8EDD-2A3DD6FBE41E}" srcOrd="3" destOrd="0" presId="urn:diagrams.loki3.com/Bracket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98E04F-3A32-461A-AAF9-2E357A44C689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2E6A9E-A499-4775-8C09-0FF6B265220D}">
      <dgm:prSet phldrT="[Text]" custT="1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l"/>
          <a:endParaRPr lang="en-US" sz="1600" dirty="0" smtClean="0">
            <a:solidFill>
              <a:schemeClr val="tx2">
                <a:lumMod val="75000"/>
              </a:schemeClr>
            </a:solidFill>
          </a:endParaRPr>
        </a:p>
        <a:p>
          <a:pPr algn="l"/>
          <a:r>
            <a:rPr lang="en-US" sz="1600" dirty="0" smtClean="0">
              <a:solidFill>
                <a:schemeClr val="tx2">
                  <a:lumMod val="75000"/>
                </a:schemeClr>
              </a:solidFill>
            </a:rPr>
            <a:t>Function specific training plan for lateral hires</a:t>
          </a:r>
          <a:endParaRPr lang="en-US" sz="1600" dirty="0">
            <a:solidFill>
              <a:schemeClr val="tx2">
                <a:lumMod val="75000"/>
              </a:schemeClr>
            </a:solidFill>
          </a:endParaRPr>
        </a:p>
      </dgm:t>
    </dgm:pt>
    <dgm:pt modelId="{A7C86ABA-5DCA-4D6C-970B-FD0AF46EA470}" type="parTrans" cxnId="{9117717E-E593-4AA9-B36B-17F3A1CDB56C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2DBEF085-C63F-4EC9-B031-0D6382DBB73A}" type="sibTrans" cxnId="{9117717E-E593-4AA9-B36B-17F3A1CDB56C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32AA72F4-73EA-4AE6-A9D2-1AF74870E788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Built the gaps based on the competency alignment and role expectations</a:t>
          </a:r>
          <a:endParaRPr lang="en-US" sz="1600" dirty="0">
            <a:solidFill>
              <a:schemeClr val="tx1"/>
            </a:solidFill>
          </a:endParaRPr>
        </a:p>
      </dgm:t>
    </dgm:pt>
    <dgm:pt modelId="{CE3936C5-D2D5-4F69-9047-564DA121D461}" type="parTrans" cxnId="{464EDC1A-778F-46EA-88D8-7E41BF3C8C65}">
      <dgm:prSet/>
      <dgm:spPr/>
      <dgm:t>
        <a:bodyPr/>
        <a:lstStyle/>
        <a:p>
          <a:endParaRPr lang="en-US" sz="1600"/>
        </a:p>
      </dgm:t>
    </dgm:pt>
    <dgm:pt modelId="{176C56DA-064B-4FD8-A743-B4B7149EF158}" type="sibTrans" cxnId="{464EDC1A-778F-46EA-88D8-7E41BF3C8C65}">
      <dgm:prSet/>
      <dgm:spPr/>
      <dgm:t>
        <a:bodyPr/>
        <a:lstStyle/>
        <a:p>
          <a:endParaRPr lang="en-US" sz="1600"/>
        </a:p>
      </dgm:t>
    </dgm:pt>
    <dgm:pt modelId="{2F5233FE-3D38-465A-A820-A9749B4118EE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Client specific training</a:t>
          </a:r>
          <a:endParaRPr lang="en-US" sz="1600" dirty="0">
            <a:solidFill>
              <a:schemeClr val="tx1"/>
            </a:solidFill>
          </a:endParaRPr>
        </a:p>
      </dgm:t>
    </dgm:pt>
    <dgm:pt modelId="{BA2EC196-2A95-459B-BEA2-E24680ED9B4A}" type="parTrans" cxnId="{DA32AD5D-C4C5-4495-A049-A63F39665124}">
      <dgm:prSet/>
      <dgm:spPr/>
      <dgm:t>
        <a:bodyPr/>
        <a:lstStyle/>
        <a:p>
          <a:endParaRPr lang="en-US" sz="1600"/>
        </a:p>
      </dgm:t>
    </dgm:pt>
    <dgm:pt modelId="{EB18FACB-3753-4CCA-9AB0-48970B82ED63}" type="sibTrans" cxnId="{DA32AD5D-C4C5-4495-A049-A63F39665124}">
      <dgm:prSet/>
      <dgm:spPr/>
      <dgm:t>
        <a:bodyPr/>
        <a:lstStyle/>
        <a:p>
          <a:endParaRPr lang="en-US" sz="1600"/>
        </a:p>
      </dgm:t>
    </dgm:pt>
    <dgm:pt modelId="{EC6F9AC1-3AE6-44E3-B58B-0C4E529D0B1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 Refreshers : process specific, system updates, Regulatory updates</a:t>
          </a:r>
          <a:endParaRPr lang="en-US" sz="1600" dirty="0">
            <a:solidFill>
              <a:schemeClr val="tx1"/>
            </a:solidFill>
          </a:endParaRPr>
        </a:p>
      </dgm:t>
    </dgm:pt>
    <dgm:pt modelId="{575ACDAA-141F-4421-9276-67944A396C0D}" type="parTrans" cxnId="{F0D7EDF1-992B-4D5C-B3B6-EC5F021E7116}">
      <dgm:prSet/>
      <dgm:spPr/>
      <dgm:t>
        <a:bodyPr/>
        <a:lstStyle/>
        <a:p>
          <a:endParaRPr lang="en-US" sz="1600"/>
        </a:p>
      </dgm:t>
    </dgm:pt>
    <dgm:pt modelId="{44FAD380-9EE4-44AC-B5FE-20B303269A4A}" type="sibTrans" cxnId="{F0D7EDF1-992B-4D5C-B3B6-EC5F021E7116}">
      <dgm:prSet/>
      <dgm:spPr/>
      <dgm:t>
        <a:bodyPr/>
        <a:lstStyle/>
        <a:p>
          <a:endParaRPr lang="en-US" sz="1600"/>
        </a:p>
      </dgm:t>
    </dgm:pt>
    <dgm:pt modelId="{C508788F-B3A5-45DF-986D-FF9348E8C1D9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TCS trainings</a:t>
          </a:r>
          <a:endParaRPr lang="en-US" sz="1600" dirty="0">
            <a:solidFill>
              <a:schemeClr val="tx1"/>
            </a:solidFill>
          </a:endParaRPr>
        </a:p>
      </dgm:t>
    </dgm:pt>
    <dgm:pt modelId="{8AD1537D-4814-41AF-8207-7958BBFB62E7}" type="parTrans" cxnId="{6C122CEE-FDE3-4E52-940E-F42B4CF16F05}">
      <dgm:prSet/>
      <dgm:spPr/>
      <dgm:t>
        <a:bodyPr/>
        <a:lstStyle/>
        <a:p>
          <a:endParaRPr lang="en-US" sz="1600"/>
        </a:p>
      </dgm:t>
    </dgm:pt>
    <dgm:pt modelId="{CC8FEBAD-E5F6-4B5C-9A65-28247205C9F7}" type="sibTrans" cxnId="{6C122CEE-FDE3-4E52-940E-F42B4CF16F05}">
      <dgm:prSet/>
      <dgm:spPr/>
      <dgm:t>
        <a:bodyPr/>
        <a:lstStyle/>
        <a:p>
          <a:endParaRPr lang="en-US" sz="1600"/>
        </a:p>
      </dgm:t>
    </dgm:pt>
    <dgm:pt modelId="{B7A3C77F-E56B-4AFB-B2E1-F121C89DA890}" type="pres">
      <dgm:prSet presAssocID="{0798E04F-3A32-461A-AAF9-2E357A44C68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15B15D-1075-4E21-8194-3CC52604DA9B}" type="pres">
      <dgm:prSet presAssocID="{2D2E6A9E-A499-4775-8C09-0FF6B265220D}" presName="linNode" presStyleCnt="0"/>
      <dgm:spPr/>
    </dgm:pt>
    <dgm:pt modelId="{37D68C07-675F-4563-AEC8-05A4682A0444}" type="pres">
      <dgm:prSet presAssocID="{2D2E6A9E-A499-4775-8C09-0FF6B265220D}" presName="parTx" presStyleLbl="revTx" presStyleIdx="0" presStyleCnt="1" custScaleY="630096" custLinFactNeighborX="-4090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3F2234-7655-4F9F-B310-E7BABA35ADBC}" type="pres">
      <dgm:prSet presAssocID="{2D2E6A9E-A499-4775-8C09-0FF6B265220D}" presName="bracket" presStyleLbl="parChTrans1D1" presStyleIdx="0" presStyleCnt="1" custLinFactX="-908" custLinFactNeighborX="-100000"/>
      <dgm:spPr>
        <a:ln>
          <a:solidFill>
            <a:schemeClr val="tx2">
              <a:lumMod val="75000"/>
            </a:schemeClr>
          </a:solidFill>
        </a:ln>
      </dgm:spPr>
    </dgm:pt>
    <dgm:pt modelId="{7E8DE5EA-4420-4709-A633-A8AD8B79EB9D}" type="pres">
      <dgm:prSet presAssocID="{2D2E6A9E-A499-4775-8C09-0FF6B265220D}" presName="spH" presStyleCnt="0"/>
      <dgm:spPr/>
    </dgm:pt>
    <dgm:pt modelId="{DC171F9C-A141-45FC-8EDD-2A3DD6FBE41E}" type="pres">
      <dgm:prSet presAssocID="{2D2E6A9E-A499-4775-8C09-0FF6B265220D}" presName="desTx" presStyleLbl="node1" presStyleIdx="0" presStyleCnt="1" custScaleX="79995" custScaleY="152196" custLinFactX="-67" custLinFactNeighborX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ACA092-A76C-4614-BDB0-BCB1C95CEA9A}" type="presOf" srcId="{2D2E6A9E-A499-4775-8C09-0FF6B265220D}" destId="{37D68C07-675F-4563-AEC8-05A4682A0444}" srcOrd="0" destOrd="0" presId="urn:diagrams.loki3.com/BracketList"/>
    <dgm:cxn modelId="{F0D7EDF1-992B-4D5C-B3B6-EC5F021E7116}" srcId="{2D2E6A9E-A499-4775-8C09-0FF6B265220D}" destId="{EC6F9AC1-3AE6-44E3-B58B-0C4E529D0B13}" srcOrd="3" destOrd="0" parTransId="{575ACDAA-141F-4421-9276-67944A396C0D}" sibTransId="{44FAD380-9EE4-44AC-B5FE-20B303269A4A}"/>
    <dgm:cxn modelId="{7B24FF80-0188-4E7A-A17A-2A229E686C14}" type="presOf" srcId="{32AA72F4-73EA-4AE6-A9D2-1AF74870E788}" destId="{DC171F9C-A141-45FC-8EDD-2A3DD6FBE41E}" srcOrd="0" destOrd="0" presId="urn:diagrams.loki3.com/BracketList"/>
    <dgm:cxn modelId="{464EDC1A-778F-46EA-88D8-7E41BF3C8C65}" srcId="{2D2E6A9E-A499-4775-8C09-0FF6B265220D}" destId="{32AA72F4-73EA-4AE6-A9D2-1AF74870E788}" srcOrd="0" destOrd="0" parTransId="{CE3936C5-D2D5-4F69-9047-564DA121D461}" sibTransId="{176C56DA-064B-4FD8-A743-B4B7149EF158}"/>
    <dgm:cxn modelId="{6C122CEE-FDE3-4E52-940E-F42B4CF16F05}" srcId="{2D2E6A9E-A499-4775-8C09-0FF6B265220D}" destId="{C508788F-B3A5-45DF-986D-FF9348E8C1D9}" srcOrd="2" destOrd="0" parTransId="{8AD1537D-4814-41AF-8207-7958BBFB62E7}" sibTransId="{CC8FEBAD-E5F6-4B5C-9A65-28247205C9F7}"/>
    <dgm:cxn modelId="{16FD4111-958D-48CC-ADA4-FC513E3404EE}" type="presOf" srcId="{EC6F9AC1-3AE6-44E3-B58B-0C4E529D0B13}" destId="{DC171F9C-A141-45FC-8EDD-2A3DD6FBE41E}" srcOrd="0" destOrd="3" presId="urn:diagrams.loki3.com/BracketList"/>
    <dgm:cxn modelId="{F577BCF7-E845-4C7E-9439-428443921EDF}" type="presOf" srcId="{0798E04F-3A32-461A-AAF9-2E357A44C689}" destId="{B7A3C77F-E56B-4AFB-B2E1-F121C89DA890}" srcOrd="0" destOrd="0" presId="urn:diagrams.loki3.com/BracketList"/>
    <dgm:cxn modelId="{9117717E-E593-4AA9-B36B-17F3A1CDB56C}" srcId="{0798E04F-3A32-461A-AAF9-2E357A44C689}" destId="{2D2E6A9E-A499-4775-8C09-0FF6B265220D}" srcOrd="0" destOrd="0" parTransId="{A7C86ABA-5DCA-4D6C-970B-FD0AF46EA470}" sibTransId="{2DBEF085-C63F-4EC9-B031-0D6382DBB73A}"/>
    <dgm:cxn modelId="{DA32AD5D-C4C5-4495-A049-A63F39665124}" srcId="{2D2E6A9E-A499-4775-8C09-0FF6B265220D}" destId="{2F5233FE-3D38-465A-A820-A9749B4118EE}" srcOrd="1" destOrd="0" parTransId="{BA2EC196-2A95-459B-BEA2-E24680ED9B4A}" sibTransId="{EB18FACB-3753-4CCA-9AB0-48970B82ED63}"/>
    <dgm:cxn modelId="{5CD58052-35F4-4542-B787-3CE138DFDEB5}" type="presOf" srcId="{C508788F-B3A5-45DF-986D-FF9348E8C1D9}" destId="{DC171F9C-A141-45FC-8EDD-2A3DD6FBE41E}" srcOrd="0" destOrd="2" presId="urn:diagrams.loki3.com/BracketList"/>
    <dgm:cxn modelId="{C682C10F-3E6A-451B-93EA-BAB12B6A7203}" type="presOf" srcId="{2F5233FE-3D38-465A-A820-A9749B4118EE}" destId="{DC171F9C-A141-45FC-8EDD-2A3DD6FBE41E}" srcOrd="0" destOrd="1" presId="urn:diagrams.loki3.com/BracketList"/>
    <dgm:cxn modelId="{33608CFB-2649-485F-8648-23D285F94024}" type="presParOf" srcId="{B7A3C77F-E56B-4AFB-B2E1-F121C89DA890}" destId="{E615B15D-1075-4E21-8194-3CC52604DA9B}" srcOrd="0" destOrd="0" presId="urn:diagrams.loki3.com/BracketList"/>
    <dgm:cxn modelId="{90349737-7901-4886-B13F-1AE466340E87}" type="presParOf" srcId="{E615B15D-1075-4E21-8194-3CC52604DA9B}" destId="{37D68C07-675F-4563-AEC8-05A4682A0444}" srcOrd="0" destOrd="0" presId="urn:diagrams.loki3.com/BracketList"/>
    <dgm:cxn modelId="{46D4FBDE-6B1D-45F0-B626-74AB295539B9}" type="presParOf" srcId="{E615B15D-1075-4E21-8194-3CC52604DA9B}" destId="{E73F2234-7655-4F9F-B310-E7BABA35ADBC}" srcOrd="1" destOrd="0" presId="urn:diagrams.loki3.com/BracketList"/>
    <dgm:cxn modelId="{B403598E-235E-433C-8EAC-3DFD6553F9E9}" type="presParOf" srcId="{E615B15D-1075-4E21-8194-3CC52604DA9B}" destId="{7E8DE5EA-4420-4709-A633-A8AD8B79EB9D}" srcOrd="2" destOrd="0" presId="urn:diagrams.loki3.com/BracketList"/>
    <dgm:cxn modelId="{AE926088-8887-4EFE-AAE9-8A608ADBDBF2}" type="presParOf" srcId="{E615B15D-1075-4E21-8194-3CC52604DA9B}" destId="{DC171F9C-A141-45FC-8EDD-2A3DD6FBE41E}" srcOrd="3" destOrd="0" presId="urn:diagrams.loki3.com/Bracket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798E04F-3A32-461A-AAF9-2E357A44C689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2E6A9E-A499-4775-8C09-0FF6B265220D}">
      <dgm:prSet phldrT="[Text]" custT="1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l"/>
          <a:endParaRPr lang="en-US" sz="2000" dirty="0" smtClean="0">
            <a:solidFill>
              <a:schemeClr val="tx2">
                <a:lumMod val="75000"/>
              </a:schemeClr>
            </a:solidFill>
          </a:endParaRPr>
        </a:p>
        <a:p>
          <a:pPr algn="l"/>
          <a:r>
            <a:rPr lang="en-US" sz="2000" dirty="0" smtClean="0">
              <a:solidFill>
                <a:schemeClr val="tx2">
                  <a:lumMod val="75000"/>
                </a:schemeClr>
              </a:solidFill>
            </a:rPr>
            <a:t>Re-engineering the existing pool to fit new expectations</a:t>
          </a:r>
          <a:endParaRPr lang="en-US" sz="2000" dirty="0">
            <a:solidFill>
              <a:schemeClr val="tx2">
                <a:lumMod val="75000"/>
              </a:schemeClr>
            </a:solidFill>
          </a:endParaRPr>
        </a:p>
      </dgm:t>
    </dgm:pt>
    <dgm:pt modelId="{A7C86ABA-5DCA-4D6C-970B-FD0AF46EA470}" type="parTrans" cxnId="{9117717E-E593-4AA9-B36B-17F3A1CDB56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DBEF085-C63F-4EC9-B031-0D6382DBB73A}" type="sibTrans" cxnId="{9117717E-E593-4AA9-B36B-17F3A1CDB56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AA72F4-73EA-4AE6-A9D2-1AF74870E788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800" b="1" u="sng" dirty="0" smtClean="0">
              <a:solidFill>
                <a:schemeClr val="tx1"/>
              </a:solidFill>
            </a:rPr>
            <a:t>CDISC focused group – to be HA submission ready</a:t>
          </a:r>
          <a:r>
            <a:rPr lang="en-US" sz="1800" dirty="0" smtClean="0">
              <a:solidFill>
                <a:schemeClr val="tx1"/>
              </a:solidFill>
            </a:rPr>
            <a:t>:</a:t>
          </a:r>
          <a:endParaRPr lang="en-US" sz="1800" dirty="0">
            <a:solidFill>
              <a:schemeClr val="tx1"/>
            </a:solidFill>
          </a:endParaRPr>
        </a:p>
      </dgm:t>
    </dgm:pt>
    <dgm:pt modelId="{CE3936C5-D2D5-4F69-9047-564DA121D461}" type="parTrans" cxnId="{464EDC1A-778F-46EA-88D8-7E41BF3C8C65}">
      <dgm:prSet/>
      <dgm:spPr/>
      <dgm:t>
        <a:bodyPr/>
        <a:lstStyle/>
        <a:p>
          <a:endParaRPr lang="en-US"/>
        </a:p>
      </dgm:t>
    </dgm:pt>
    <dgm:pt modelId="{176C56DA-064B-4FD8-A743-B4B7149EF158}" type="sibTrans" cxnId="{464EDC1A-778F-46EA-88D8-7E41BF3C8C65}">
      <dgm:prSet/>
      <dgm:spPr/>
      <dgm:t>
        <a:bodyPr/>
        <a:lstStyle/>
        <a:p>
          <a:endParaRPr lang="en-US"/>
        </a:p>
      </dgm:t>
    </dgm:pt>
    <dgm:pt modelId="{EB959303-0208-44BA-8BD7-AD1DBAF7B36D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To help the projects develop and build competency </a:t>
          </a:r>
          <a:endParaRPr lang="en-US" sz="1800" dirty="0">
            <a:solidFill>
              <a:schemeClr val="tx1"/>
            </a:solidFill>
          </a:endParaRPr>
        </a:p>
      </dgm:t>
    </dgm:pt>
    <dgm:pt modelId="{0100FA53-CABF-46F6-AE01-71A4D1BD0569}" type="parTrans" cxnId="{DD27BA2C-295B-42C0-8EFD-CAD93514DB8B}">
      <dgm:prSet/>
      <dgm:spPr/>
      <dgm:t>
        <a:bodyPr/>
        <a:lstStyle/>
        <a:p>
          <a:endParaRPr lang="en-US"/>
        </a:p>
      </dgm:t>
    </dgm:pt>
    <dgm:pt modelId="{72A74991-0A8A-4A91-9747-F7F3505FB082}" type="sibTrans" cxnId="{DD27BA2C-295B-42C0-8EFD-CAD93514DB8B}">
      <dgm:prSet/>
      <dgm:spPr/>
      <dgm:t>
        <a:bodyPr/>
        <a:lstStyle/>
        <a:p>
          <a:endParaRPr lang="en-US"/>
        </a:p>
      </dgm:t>
    </dgm:pt>
    <dgm:pt modelId="{5BD74481-F731-4A74-8F02-448B4E05D3A5}">
      <dgm:prSet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To support and guide projects in their delivery</a:t>
          </a:r>
        </a:p>
      </dgm:t>
    </dgm:pt>
    <dgm:pt modelId="{B861B6F3-2018-4380-A8B0-2A65F2BC806A}" type="parTrans" cxnId="{DFF0DA03-6C2F-4B09-A0AD-8AF1EA2FDD98}">
      <dgm:prSet/>
      <dgm:spPr/>
      <dgm:t>
        <a:bodyPr/>
        <a:lstStyle/>
        <a:p>
          <a:endParaRPr lang="en-US"/>
        </a:p>
      </dgm:t>
    </dgm:pt>
    <dgm:pt modelId="{200347E3-7843-4362-AAFE-58FB67478305}" type="sibTrans" cxnId="{DFF0DA03-6C2F-4B09-A0AD-8AF1EA2FDD98}">
      <dgm:prSet/>
      <dgm:spPr/>
      <dgm:t>
        <a:bodyPr/>
        <a:lstStyle/>
        <a:p>
          <a:endParaRPr lang="en-US"/>
        </a:p>
      </dgm:t>
    </dgm:pt>
    <dgm:pt modelId="{91C55421-86AF-42DF-9E2E-887B3F143849}">
      <dgm:prSet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On building training material to aid easy and efficient learning</a:t>
          </a:r>
        </a:p>
      </dgm:t>
    </dgm:pt>
    <dgm:pt modelId="{CE29396E-E92F-44D3-98B8-DCFE2D07DF47}" type="parTrans" cxnId="{C07187DA-60CB-4BB7-8D8F-2ABA64E6265E}">
      <dgm:prSet/>
      <dgm:spPr/>
      <dgm:t>
        <a:bodyPr/>
        <a:lstStyle/>
        <a:p>
          <a:endParaRPr lang="en-US"/>
        </a:p>
      </dgm:t>
    </dgm:pt>
    <dgm:pt modelId="{02A0800C-C860-47A3-86B8-67C52A724C04}" type="sibTrans" cxnId="{C07187DA-60CB-4BB7-8D8F-2ABA64E6265E}">
      <dgm:prSet/>
      <dgm:spPr/>
      <dgm:t>
        <a:bodyPr/>
        <a:lstStyle/>
        <a:p>
          <a:endParaRPr lang="en-US"/>
        </a:p>
      </dgm:t>
    </dgm:pt>
    <dgm:pt modelId="{8C403C37-895B-4151-B579-21D74252E96E}">
      <dgm:prSet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To build a repository for Therapeutic Area / Disease Area specific material</a:t>
          </a:r>
        </a:p>
      </dgm:t>
    </dgm:pt>
    <dgm:pt modelId="{FD69E14B-DC8D-45A3-BFA4-83A79B865070}" type="parTrans" cxnId="{F73037F0-E783-45FD-AB80-30696502C928}">
      <dgm:prSet/>
      <dgm:spPr/>
      <dgm:t>
        <a:bodyPr/>
        <a:lstStyle/>
        <a:p>
          <a:endParaRPr lang="en-US"/>
        </a:p>
      </dgm:t>
    </dgm:pt>
    <dgm:pt modelId="{36342C79-C477-4DE4-BA8E-59ED1BC7B68F}" type="sibTrans" cxnId="{F73037F0-E783-45FD-AB80-30696502C928}">
      <dgm:prSet/>
      <dgm:spPr/>
      <dgm:t>
        <a:bodyPr/>
        <a:lstStyle/>
        <a:p>
          <a:endParaRPr lang="en-US"/>
        </a:p>
      </dgm:t>
    </dgm:pt>
    <dgm:pt modelId="{1496C78A-92E8-43E4-B3DC-4834CB6CA979}">
      <dgm:prSet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To develop a specification document for SDTM mapping along with guidelines to implement standard macros</a:t>
          </a:r>
        </a:p>
      </dgm:t>
    </dgm:pt>
    <dgm:pt modelId="{C75789BC-C06F-42E4-91CA-5FD6882B46A5}" type="parTrans" cxnId="{EF88ECBE-474F-4720-B04B-17508A0880D7}">
      <dgm:prSet/>
      <dgm:spPr/>
      <dgm:t>
        <a:bodyPr/>
        <a:lstStyle/>
        <a:p>
          <a:endParaRPr lang="en-US"/>
        </a:p>
      </dgm:t>
    </dgm:pt>
    <dgm:pt modelId="{9A081DE2-BDC5-405B-97EF-59E8DAFF5798}" type="sibTrans" cxnId="{EF88ECBE-474F-4720-B04B-17508A0880D7}">
      <dgm:prSet/>
      <dgm:spPr/>
      <dgm:t>
        <a:bodyPr/>
        <a:lstStyle/>
        <a:p>
          <a:endParaRPr lang="en-US"/>
        </a:p>
      </dgm:t>
    </dgm:pt>
    <dgm:pt modelId="{A8AC3F6F-75CC-469D-91FA-83CF9D276F69}">
      <dgm:prSet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To develop a specification document for ADAM mapping along with guidelines to implement standard macros</a:t>
          </a:r>
        </a:p>
      </dgm:t>
    </dgm:pt>
    <dgm:pt modelId="{ACD33C10-6E33-42F0-A3B2-C9212E0ACE3A}" type="parTrans" cxnId="{7C226C64-3134-48D8-AE33-C354BB7F992A}">
      <dgm:prSet/>
      <dgm:spPr/>
      <dgm:t>
        <a:bodyPr/>
        <a:lstStyle/>
        <a:p>
          <a:endParaRPr lang="en-US"/>
        </a:p>
      </dgm:t>
    </dgm:pt>
    <dgm:pt modelId="{0ACBDFEF-FC24-4DE4-984B-3D35B2144155}" type="sibTrans" cxnId="{7C226C64-3134-48D8-AE33-C354BB7F992A}">
      <dgm:prSet/>
      <dgm:spPr/>
      <dgm:t>
        <a:bodyPr/>
        <a:lstStyle/>
        <a:p>
          <a:endParaRPr lang="en-US"/>
        </a:p>
      </dgm:t>
    </dgm:pt>
    <dgm:pt modelId="{EDF27439-1BAA-4500-ABC7-4FD3A379B5BD}">
      <dgm:prSet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To build a repository of generic macros</a:t>
          </a:r>
        </a:p>
      </dgm:t>
    </dgm:pt>
    <dgm:pt modelId="{B99EEDB3-9969-4B29-9AE0-10CDEAC2FA82}" type="parTrans" cxnId="{CF303ECC-663E-44B9-9564-ACB2BE6DA3D5}">
      <dgm:prSet/>
      <dgm:spPr/>
      <dgm:t>
        <a:bodyPr/>
        <a:lstStyle/>
        <a:p>
          <a:endParaRPr lang="en-US"/>
        </a:p>
      </dgm:t>
    </dgm:pt>
    <dgm:pt modelId="{9C1E7244-A044-4742-B1A5-4C86130059EA}" type="sibTrans" cxnId="{CF303ECC-663E-44B9-9564-ACB2BE6DA3D5}">
      <dgm:prSet/>
      <dgm:spPr/>
      <dgm:t>
        <a:bodyPr/>
        <a:lstStyle/>
        <a:p>
          <a:endParaRPr lang="en-US"/>
        </a:p>
      </dgm:t>
    </dgm:pt>
    <dgm:pt modelId="{F9A0A25C-86C3-478C-B409-56BF1642F96F}">
      <dgm:prSet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A comprehensive CDISC training plan</a:t>
          </a:r>
        </a:p>
      </dgm:t>
    </dgm:pt>
    <dgm:pt modelId="{E5D3231D-9733-49E1-9B26-FE1371F42D25}" type="parTrans" cxnId="{58AC3715-2C70-4586-8609-AA5CD4EA4494}">
      <dgm:prSet/>
      <dgm:spPr/>
      <dgm:t>
        <a:bodyPr/>
        <a:lstStyle/>
        <a:p>
          <a:endParaRPr lang="en-US"/>
        </a:p>
      </dgm:t>
    </dgm:pt>
    <dgm:pt modelId="{4681BFE1-9D12-42CA-9A97-B06479EE41E8}" type="sibTrans" cxnId="{58AC3715-2C70-4586-8609-AA5CD4EA4494}">
      <dgm:prSet/>
      <dgm:spPr/>
      <dgm:t>
        <a:bodyPr/>
        <a:lstStyle/>
        <a:p>
          <a:endParaRPr lang="en-US"/>
        </a:p>
      </dgm:t>
    </dgm:pt>
    <dgm:pt modelId="{559B5702-A0CB-42C2-AF9B-5C67E874F96D}">
      <dgm:prSet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CDISC workshops</a:t>
          </a:r>
        </a:p>
      </dgm:t>
    </dgm:pt>
    <dgm:pt modelId="{B04F219C-3EDD-4F38-9589-3B399E5B6818}" type="parTrans" cxnId="{5DB80302-A5D0-484E-ABAD-85D878A9C0BE}">
      <dgm:prSet/>
      <dgm:spPr/>
      <dgm:t>
        <a:bodyPr/>
        <a:lstStyle/>
        <a:p>
          <a:endParaRPr lang="en-US"/>
        </a:p>
      </dgm:t>
    </dgm:pt>
    <dgm:pt modelId="{4DC6A2A5-8D3E-4D3A-BBC5-C5CDCE3B23CD}" type="sibTrans" cxnId="{5DB80302-A5D0-484E-ABAD-85D878A9C0BE}">
      <dgm:prSet/>
      <dgm:spPr/>
      <dgm:t>
        <a:bodyPr/>
        <a:lstStyle/>
        <a:p>
          <a:endParaRPr lang="en-US"/>
        </a:p>
      </dgm:t>
    </dgm:pt>
    <dgm:pt modelId="{B7A3C77F-E56B-4AFB-B2E1-F121C89DA890}" type="pres">
      <dgm:prSet presAssocID="{0798E04F-3A32-461A-AAF9-2E357A44C68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15B15D-1075-4E21-8194-3CC52604DA9B}" type="pres">
      <dgm:prSet presAssocID="{2D2E6A9E-A499-4775-8C09-0FF6B265220D}" presName="linNode" presStyleCnt="0"/>
      <dgm:spPr/>
    </dgm:pt>
    <dgm:pt modelId="{37D68C07-675F-4563-AEC8-05A4682A0444}" type="pres">
      <dgm:prSet presAssocID="{2D2E6A9E-A499-4775-8C09-0FF6B265220D}" presName="parTx" presStyleLbl="revTx" presStyleIdx="0" presStyleCnt="1" custScaleY="76203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3F2234-7655-4F9F-B310-E7BABA35ADBC}" type="pres">
      <dgm:prSet presAssocID="{2D2E6A9E-A499-4775-8C09-0FF6B265220D}" presName="bracket" presStyleLbl="parChTrans1D1" presStyleIdx="0" presStyleCnt="1"/>
      <dgm:spPr>
        <a:ln>
          <a:solidFill>
            <a:schemeClr val="tx2">
              <a:lumMod val="75000"/>
            </a:schemeClr>
          </a:solidFill>
        </a:ln>
      </dgm:spPr>
    </dgm:pt>
    <dgm:pt modelId="{7E8DE5EA-4420-4709-A633-A8AD8B79EB9D}" type="pres">
      <dgm:prSet presAssocID="{2D2E6A9E-A499-4775-8C09-0FF6B265220D}" presName="spH" presStyleCnt="0"/>
      <dgm:spPr/>
    </dgm:pt>
    <dgm:pt modelId="{DC171F9C-A141-45FC-8EDD-2A3DD6FBE41E}" type="pres">
      <dgm:prSet presAssocID="{2D2E6A9E-A499-4775-8C09-0FF6B265220D}" presName="desTx" presStyleLbl="node1" presStyleIdx="0" presStyleCnt="1" custScaleX="103403" custScaleY="1001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EDFA0A-4975-48FC-B287-7C51A16DBF85}" type="presOf" srcId="{2D2E6A9E-A499-4775-8C09-0FF6B265220D}" destId="{37D68C07-675F-4563-AEC8-05A4682A0444}" srcOrd="0" destOrd="0" presId="urn:diagrams.loki3.com/BracketList"/>
    <dgm:cxn modelId="{DD27BA2C-295B-42C0-8EFD-CAD93514DB8B}" srcId="{32AA72F4-73EA-4AE6-A9D2-1AF74870E788}" destId="{EB959303-0208-44BA-8BD7-AD1DBAF7B36D}" srcOrd="0" destOrd="0" parTransId="{0100FA53-CABF-46F6-AE01-71A4D1BD0569}" sibTransId="{72A74991-0A8A-4A91-9747-F7F3505FB082}"/>
    <dgm:cxn modelId="{6E744F0B-0A31-4BFD-8321-D6E79D35D491}" type="presOf" srcId="{5BD74481-F731-4A74-8F02-448B4E05D3A5}" destId="{DC171F9C-A141-45FC-8EDD-2A3DD6FBE41E}" srcOrd="0" destOrd="2" presId="urn:diagrams.loki3.com/BracketList"/>
    <dgm:cxn modelId="{DF871485-68AA-4EB7-8C2C-A4AA57A18CC6}" type="presOf" srcId="{F9A0A25C-86C3-478C-B409-56BF1642F96F}" destId="{DC171F9C-A141-45FC-8EDD-2A3DD6FBE41E}" srcOrd="0" destOrd="8" presId="urn:diagrams.loki3.com/BracketList"/>
    <dgm:cxn modelId="{F73037F0-E783-45FD-AB80-30696502C928}" srcId="{32AA72F4-73EA-4AE6-A9D2-1AF74870E788}" destId="{8C403C37-895B-4151-B579-21D74252E96E}" srcOrd="3" destOrd="0" parTransId="{FD69E14B-DC8D-45A3-BFA4-83A79B865070}" sibTransId="{36342C79-C477-4DE4-BA8E-59ED1BC7B68F}"/>
    <dgm:cxn modelId="{63F6452A-2684-4966-B4F9-5BE0EA51856F}" type="presOf" srcId="{EDF27439-1BAA-4500-ABC7-4FD3A379B5BD}" destId="{DC171F9C-A141-45FC-8EDD-2A3DD6FBE41E}" srcOrd="0" destOrd="7" presId="urn:diagrams.loki3.com/BracketList"/>
    <dgm:cxn modelId="{8296A510-D8BA-44EC-858D-0A4BE181B574}" type="presOf" srcId="{8C403C37-895B-4151-B579-21D74252E96E}" destId="{DC171F9C-A141-45FC-8EDD-2A3DD6FBE41E}" srcOrd="0" destOrd="4" presId="urn:diagrams.loki3.com/BracketList"/>
    <dgm:cxn modelId="{5AD26414-A85B-4F3F-A154-92222D9F8BAC}" type="presOf" srcId="{32AA72F4-73EA-4AE6-A9D2-1AF74870E788}" destId="{DC171F9C-A141-45FC-8EDD-2A3DD6FBE41E}" srcOrd="0" destOrd="0" presId="urn:diagrams.loki3.com/BracketList"/>
    <dgm:cxn modelId="{CF303ECC-663E-44B9-9564-ACB2BE6DA3D5}" srcId="{32AA72F4-73EA-4AE6-A9D2-1AF74870E788}" destId="{EDF27439-1BAA-4500-ABC7-4FD3A379B5BD}" srcOrd="6" destOrd="0" parTransId="{B99EEDB3-9969-4B29-9AE0-10CDEAC2FA82}" sibTransId="{9C1E7244-A044-4742-B1A5-4C86130059EA}"/>
    <dgm:cxn modelId="{135CAD55-62C4-4E7C-8BD6-22C11BDBF081}" type="presOf" srcId="{91C55421-86AF-42DF-9E2E-887B3F143849}" destId="{DC171F9C-A141-45FC-8EDD-2A3DD6FBE41E}" srcOrd="0" destOrd="3" presId="urn:diagrams.loki3.com/BracketList"/>
    <dgm:cxn modelId="{58AC3715-2C70-4586-8609-AA5CD4EA4494}" srcId="{32AA72F4-73EA-4AE6-A9D2-1AF74870E788}" destId="{F9A0A25C-86C3-478C-B409-56BF1642F96F}" srcOrd="7" destOrd="0" parTransId="{E5D3231D-9733-49E1-9B26-FE1371F42D25}" sibTransId="{4681BFE1-9D12-42CA-9A97-B06479EE41E8}"/>
    <dgm:cxn modelId="{464EDC1A-778F-46EA-88D8-7E41BF3C8C65}" srcId="{2D2E6A9E-A499-4775-8C09-0FF6B265220D}" destId="{32AA72F4-73EA-4AE6-A9D2-1AF74870E788}" srcOrd="0" destOrd="0" parTransId="{CE3936C5-D2D5-4F69-9047-564DA121D461}" sibTransId="{176C56DA-064B-4FD8-A743-B4B7149EF158}"/>
    <dgm:cxn modelId="{DFF0DA03-6C2F-4B09-A0AD-8AF1EA2FDD98}" srcId="{32AA72F4-73EA-4AE6-A9D2-1AF74870E788}" destId="{5BD74481-F731-4A74-8F02-448B4E05D3A5}" srcOrd="1" destOrd="0" parTransId="{B861B6F3-2018-4380-A8B0-2A65F2BC806A}" sibTransId="{200347E3-7843-4362-AAFE-58FB67478305}"/>
    <dgm:cxn modelId="{5DB80302-A5D0-484E-ABAD-85D878A9C0BE}" srcId="{32AA72F4-73EA-4AE6-A9D2-1AF74870E788}" destId="{559B5702-A0CB-42C2-AF9B-5C67E874F96D}" srcOrd="8" destOrd="0" parTransId="{B04F219C-3EDD-4F38-9589-3B399E5B6818}" sibTransId="{4DC6A2A5-8D3E-4D3A-BBC5-C5CDCE3B23CD}"/>
    <dgm:cxn modelId="{0DEC64F9-6993-4FAA-8101-8835E83A8EB2}" type="presOf" srcId="{0798E04F-3A32-461A-AAF9-2E357A44C689}" destId="{B7A3C77F-E56B-4AFB-B2E1-F121C89DA890}" srcOrd="0" destOrd="0" presId="urn:diagrams.loki3.com/BracketList"/>
    <dgm:cxn modelId="{7F19B0E2-9949-40C4-8ED0-FFCBD275EB56}" type="presOf" srcId="{A8AC3F6F-75CC-469D-91FA-83CF9D276F69}" destId="{DC171F9C-A141-45FC-8EDD-2A3DD6FBE41E}" srcOrd="0" destOrd="6" presId="urn:diagrams.loki3.com/BracketList"/>
    <dgm:cxn modelId="{DE01D711-77A0-496F-96DD-61BE7939C55D}" type="presOf" srcId="{EB959303-0208-44BA-8BD7-AD1DBAF7B36D}" destId="{DC171F9C-A141-45FC-8EDD-2A3DD6FBE41E}" srcOrd="0" destOrd="1" presId="urn:diagrams.loki3.com/BracketList"/>
    <dgm:cxn modelId="{9117717E-E593-4AA9-B36B-17F3A1CDB56C}" srcId="{0798E04F-3A32-461A-AAF9-2E357A44C689}" destId="{2D2E6A9E-A499-4775-8C09-0FF6B265220D}" srcOrd="0" destOrd="0" parTransId="{A7C86ABA-5DCA-4D6C-970B-FD0AF46EA470}" sibTransId="{2DBEF085-C63F-4EC9-B031-0D6382DBB73A}"/>
    <dgm:cxn modelId="{7C226C64-3134-48D8-AE33-C354BB7F992A}" srcId="{32AA72F4-73EA-4AE6-A9D2-1AF74870E788}" destId="{A8AC3F6F-75CC-469D-91FA-83CF9D276F69}" srcOrd="5" destOrd="0" parTransId="{ACD33C10-6E33-42F0-A3B2-C9212E0ACE3A}" sibTransId="{0ACBDFEF-FC24-4DE4-984B-3D35B2144155}"/>
    <dgm:cxn modelId="{9000FDF3-D7B9-4DCF-AC0C-5D8E835D0D3E}" type="presOf" srcId="{1496C78A-92E8-43E4-B3DC-4834CB6CA979}" destId="{DC171F9C-A141-45FC-8EDD-2A3DD6FBE41E}" srcOrd="0" destOrd="5" presId="urn:diagrams.loki3.com/BracketList"/>
    <dgm:cxn modelId="{8018D17D-B1F5-40CF-A5A7-9342889EC2AA}" type="presOf" srcId="{559B5702-A0CB-42C2-AF9B-5C67E874F96D}" destId="{DC171F9C-A141-45FC-8EDD-2A3DD6FBE41E}" srcOrd="0" destOrd="9" presId="urn:diagrams.loki3.com/BracketList"/>
    <dgm:cxn modelId="{C07187DA-60CB-4BB7-8D8F-2ABA64E6265E}" srcId="{32AA72F4-73EA-4AE6-A9D2-1AF74870E788}" destId="{91C55421-86AF-42DF-9E2E-887B3F143849}" srcOrd="2" destOrd="0" parTransId="{CE29396E-E92F-44D3-98B8-DCFE2D07DF47}" sibTransId="{02A0800C-C860-47A3-86B8-67C52A724C04}"/>
    <dgm:cxn modelId="{EF88ECBE-474F-4720-B04B-17508A0880D7}" srcId="{32AA72F4-73EA-4AE6-A9D2-1AF74870E788}" destId="{1496C78A-92E8-43E4-B3DC-4834CB6CA979}" srcOrd="4" destOrd="0" parTransId="{C75789BC-C06F-42E4-91CA-5FD6882B46A5}" sibTransId="{9A081DE2-BDC5-405B-97EF-59E8DAFF5798}"/>
    <dgm:cxn modelId="{5BA29508-95D0-44E7-BE68-C56BC6EB8048}" type="presParOf" srcId="{B7A3C77F-E56B-4AFB-B2E1-F121C89DA890}" destId="{E615B15D-1075-4E21-8194-3CC52604DA9B}" srcOrd="0" destOrd="0" presId="urn:diagrams.loki3.com/BracketList"/>
    <dgm:cxn modelId="{676B7536-7161-419E-BD49-D82A6622AF15}" type="presParOf" srcId="{E615B15D-1075-4E21-8194-3CC52604DA9B}" destId="{37D68C07-675F-4563-AEC8-05A4682A0444}" srcOrd="0" destOrd="0" presId="urn:diagrams.loki3.com/BracketList"/>
    <dgm:cxn modelId="{F20023EC-27A6-44B6-A5FC-A1B2501300DF}" type="presParOf" srcId="{E615B15D-1075-4E21-8194-3CC52604DA9B}" destId="{E73F2234-7655-4F9F-B310-E7BABA35ADBC}" srcOrd="1" destOrd="0" presId="urn:diagrams.loki3.com/BracketList"/>
    <dgm:cxn modelId="{888ACF84-CC14-4FA8-90D6-22F90B1DEB80}" type="presParOf" srcId="{E615B15D-1075-4E21-8194-3CC52604DA9B}" destId="{7E8DE5EA-4420-4709-A633-A8AD8B79EB9D}" srcOrd="2" destOrd="0" presId="urn:diagrams.loki3.com/BracketList"/>
    <dgm:cxn modelId="{E3E80617-1D00-4F17-8E9A-E543DD21B2DF}" type="presParOf" srcId="{E615B15D-1075-4E21-8194-3CC52604DA9B}" destId="{DC171F9C-A141-45FC-8EDD-2A3DD6FBE41E}" srcOrd="3" destOrd="0" presId="urn:diagrams.loki3.com/Bracket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798E04F-3A32-461A-AAF9-2E357A44C689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2E6A9E-A499-4775-8C09-0FF6B265220D}">
      <dgm:prSet phldrT="[Text]" custT="1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l"/>
          <a:endParaRPr lang="en-US" sz="2000" dirty="0" smtClean="0">
            <a:solidFill>
              <a:schemeClr val="tx2">
                <a:lumMod val="75000"/>
              </a:schemeClr>
            </a:solidFill>
          </a:endParaRPr>
        </a:p>
        <a:p>
          <a:pPr algn="l"/>
          <a:r>
            <a:rPr lang="en-US" sz="2000" dirty="0" smtClean="0">
              <a:solidFill>
                <a:schemeClr val="tx2">
                  <a:lumMod val="75000"/>
                </a:schemeClr>
              </a:solidFill>
            </a:rPr>
            <a:t>Re-engineering the existing pool to fit new expectations</a:t>
          </a:r>
          <a:endParaRPr lang="en-US" sz="2000" dirty="0">
            <a:solidFill>
              <a:schemeClr val="tx2">
                <a:lumMod val="75000"/>
              </a:schemeClr>
            </a:solidFill>
          </a:endParaRPr>
        </a:p>
      </dgm:t>
    </dgm:pt>
    <dgm:pt modelId="{A7C86ABA-5DCA-4D6C-970B-FD0AF46EA470}" type="parTrans" cxnId="{9117717E-E593-4AA9-B36B-17F3A1CDB56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DBEF085-C63F-4EC9-B031-0D6382DBB73A}" type="sibTrans" cxnId="{9117717E-E593-4AA9-B36B-17F3A1CDB56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AA72F4-73EA-4AE6-A9D2-1AF74870E788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800" b="1" u="sng" dirty="0" smtClean="0">
              <a:solidFill>
                <a:schemeClr val="tx1"/>
              </a:solidFill>
            </a:rPr>
            <a:t>R-programming – comprehensive training program</a:t>
          </a:r>
          <a:r>
            <a:rPr lang="en-US" sz="1800" dirty="0" smtClean="0">
              <a:solidFill>
                <a:schemeClr val="tx1"/>
              </a:solidFill>
            </a:rPr>
            <a:t>:</a:t>
          </a:r>
          <a:endParaRPr lang="en-US" sz="1800" dirty="0">
            <a:solidFill>
              <a:schemeClr val="tx1"/>
            </a:solidFill>
          </a:endParaRPr>
        </a:p>
      </dgm:t>
    </dgm:pt>
    <dgm:pt modelId="{CE3936C5-D2D5-4F69-9047-564DA121D461}" type="parTrans" cxnId="{464EDC1A-778F-46EA-88D8-7E41BF3C8C65}">
      <dgm:prSet/>
      <dgm:spPr/>
      <dgm:t>
        <a:bodyPr/>
        <a:lstStyle/>
        <a:p>
          <a:endParaRPr lang="en-US"/>
        </a:p>
      </dgm:t>
    </dgm:pt>
    <dgm:pt modelId="{176C56DA-064B-4FD8-A743-B4B7149EF158}" type="sibTrans" cxnId="{464EDC1A-778F-46EA-88D8-7E41BF3C8C65}">
      <dgm:prSet/>
      <dgm:spPr/>
      <dgm:t>
        <a:bodyPr/>
        <a:lstStyle/>
        <a:p>
          <a:endParaRPr lang="en-US"/>
        </a:p>
      </dgm:t>
    </dgm:pt>
    <dgm:pt modelId="{DE0B88F6-A079-41A3-962D-5D8F0888CB38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Build capability to take on modelling and simulation tasks</a:t>
          </a:r>
          <a:endParaRPr lang="en-US" sz="1800" dirty="0">
            <a:solidFill>
              <a:schemeClr val="tx1"/>
            </a:solidFill>
          </a:endParaRPr>
        </a:p>
      </dgm:t>
    </dgm:pt>
    <dgm:pt modelId="{C2CAB86E-6B98-4D88-8370-F2F62B2314EB}" type="parTrans" cxnId="{0DAD76DD-2DF1-4CF3-B7C3-57FC5F4365E4}">
      <dgm:prSet/>
      <dgm:spPr/>
      <dgm:t>
        <a:bodyPr/>
        <a:lstStyle/>
        <a:p>
          <a:endParaRPr lang="en-US"/>
        </a:p>
      </dgm:t>
    </dgm:pt>
    <dgm:pt modelId="{FC04172A-76A6-4DBA-9213-23FEB73F4305}" type="sibTrans" cxnId="{0DAD76DD-2DF1-4CF3-B7C3-57FC5F4365E4}">
      <dgm:prSet/>
      <dgm:spPr/>
      <dgm:t>
        <a:bodyPr/>
        <a:lstStyle/>
        <a:p>
          <a:endParaRPr lang="en-US"/>
        </a:p>
      </dgm:t>
    </dgm:pt>
    <dgm:pt modelId="{C0657800-BF48-4DEA-8051-8DFC7DBF6B56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To be ready with new skills and changing paradigm</a:t>
          </a:r>
          <a:endParaRPr lang="en-US" sz="1800" dirty="0">
            <a:solidFill>
              <a:schemeClr val="tx1"/>
            </a:solidFill>
          </a:endParaRPr>
        </a:p>
      </dgm:t>
    </dgm:pt>
    <dgm:pt modelId="{BE6A5676-AA5D-432B-A5A6-ADA57D9F3C82}" type="parTrans" cxnId="{4BAC96A8-CEE7-4D25-8B5E-8BFBEB4DE99B}">
      <dgm:prSet/>
      <dgm:spPr/>
      <dgm:t>
        <a:bodyPr/>
        <a:lstStyle/>
        <a:p>
          <a:endParaRPr lang="en-US"/>
        </a:p>
      </dgm:t>
    </dgm:pt>
    <dgm:pt modelId="{95341DBC-40E2-4BA5-A6F2-9E43C10EBA72}" type="sibTrans" cxnId="{4BAC96A8-CEE7-4D25-8B5E-8BFBEB4DE99B}">
      <dgm:prSet/>
      <dgm:spPr/>
      <dgm:t>
        <a:bodyPr/>
        <a:lstStyle/>
        <a:p>
          <a:endParaRPr lang="en-US"/>
        </a:p>
      </dgm:t>
    </dgm:pt>
    <dgm:pt modelId="{CB19AE64-4195-44EB-94F1-EEEF22DB61F0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Tackle cliental needs for niche skills</a:t>
          </a:r>
          <a:endParaRPr lang="en-US" sz="1800" dirty="0">
            <a:solidFill>
              <a:schemeClr val="tx1"/>
            </a:solidFill>
          </a:endParaRPr>
        </a:p>
      </dgm:t>
    </dgm:pt>
    <dgm:pt modelId="{C35162DA-06AC-471E-B425-716ECCD2AE57}" type="parTrans" cxnId="{0521EA01-1337-4D48-BB82-14D0F388B676}">
      <dgm:prSet/>
      <dgm:spPr/>
      <dgm:t>
        <a:bodyPr/>
        <a:lstStyle/>
        <a:p>
          <a:endParaRPr lang="en-US"/>
        </a:p>
      </dgm:t>
    </dgm:pt>
    <dgm:pt modelId="{0CD564A3-C61E-4181-A2B0-9802D7F02E70}" type="sibTrans" cxnId="{0521EA01-1337-4D48-BB82-14D0F388B676}">
      <dgm:prSet/>
      <dgm:spPr/>
      <dgm:t>
        <a:bodyPr/>
        <a:lstStyle/>
        <a:p>
          <a:endParaRPr lang="en-US"/>
        </a:p>
      </dgm:t>
    </dgm:pt>
    <dgm:pt modelId="{FF68E37A-E076-4839-A5DF-6896BD3AFE9F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To support tools and package builds to ease HA submission needs </a:t>
          </a:r>
          <a:endParaRPr lang="en-US" sz="1800" dirty="0">
            <a:solidFill>
              <a:schemeClr val="tx1"/>
            </a:solidFill>
          </a:endParaRPr>
        </a:p>
      </dgm:t>
    </dgm:pt>
    <dgm:pt modelId="{13A4D60B-71A6-4C31-8FF7-F8CFD9335858}" type="parTrans" cxnId="{288E93F3-AFBD-4EEC-ABDE-A4BA461B81A2}">
      <dgm:prSet/>
      <dgm:spPr/>
      <dgm:t>
        <a:bodyPr/>
        <a:lstStyle/>
        <a:p>
          <a:endParaRPr lang="en-US"/>
        </a:p>
      </dgm:t>
    </dgm:pt>
    <dgm:pt modelId="{8EB76C59-9A21-4962-9003-6327657BE6C1}" type="sibTrans" cxnId="{288E93F3-AFBD-4EEC-ABDE-A4BA461B81A2}">
      <dgm:prSet/>
      <dgm:spPr/>
      <dgm:t>
        <a:bodyPr/>
        <a:lstStyle/>
        <a:p>
          <a:endParaRPr lang="en-US"/>
        </a:p>
      </dgm:t>
    </dgm:pt>
    <dgm:pt modelId="{3763687E-51F2-46F9-AEA7-BA45CD28BAB2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Ready talent to support ADCOMs</a:t>
          </a:r>
          <a:endParaRPr lang="en-US" sz="1800" dirty="0">
            <a:solidFill>
              <a:schemeClr val="tx1"/>
            </a:solidFill>
          </a:endParaRPr>
        </a:p>
      </dgm:t>
    </dgm:pt>
    <dgm:pt modelId="{A8ACB886-EDCF-4021-AD0F-004F8D576887}" type="parTrans" cxnId="{4DC49FF2-9F30-4AE0-BF2C-FA80828F3A69}">
      <dgm:prSet/>
      <dgm:spPr/>
      <dgm:t>
        <a:bodyPr/>
        <a:lstStyle/>
        <a:p>
          <a:endParaRPr lang="en-US"/>
        </a:p>
      </dgm:t>
    </dgm:pt>
    <dgm:pt modelId="{C1CD1B03-616D-4CFC-AB5F-42888E9E0AEF}" type="sibTrans" cxnId="{4DC49FF2-9F30-4AE0-BF2C-FA80828F3A69}">
      <dgm:prSet/>
      <dgm:spPr/>
      <dgm:t>
        <a:bodyPr/>
        <a:lstStyle/>
        <a:p>
          <a:endParaRPr lang="en-US"/>
        </a:p>
      </dgm:t>
    </dgm:pt>
    <dgm:pt modelId="{B22EA6B0-2FA0-4EB3-B341-7935F1DE7CAA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Ready talent to support Posters and Publication work</a:t>
          </a:r>
          <a:endParaRPr lang="en-US" sz="1800" dirty="0">
            <a:solidFill>
              <a:schemeClr val="tx1"/>
            </a:solidFill>
          </a:endParaRPr>
        </a:p>
      </dgm:t>
    </dgm:pt>
    <dgm:pt modelId="{C1FDFFA4-61D0-4D95-A1E6-87568662246B}" type="parTrans" cxnId="{509B83D7-38E0-4DBC-B2DD-CF1782C8B90A}">
      <dgm:prSet/>
      <dgm:spPr/>
      <dgm:t>
        <a:bodyPr/>
        <a:lstStyle/>
        <a:p>
          <a:endParaRPr lang="en-US"/>
        </a:p>
      </dgm:t>
    </dgm:pt>
    <dgm:pt modelId="{A1D1FC47-804B-4808-A37E-C4FEC59E55D6}" type="sibTrans" cxnId="{509B83D7-38E0-4DBC-B2DD-CF1782C8B90A}">
      <dgm:prSet/>
      <dgm:spPr/>
      <dgm:t>
        <a:bodyPr/>
        <a:lstStyle/>
        <a:p>
          <a:endParaRPr lang="en-US"/>
        </a:p>
      </dgm:t>
    </dgm:pt>
    <dgm:pt modelId="{AFBD071E-7238-4684-BE80-4C7BF89E986D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Ready talent to implement statistical methodology</a:t>
          </a:r>
          <a:endParaRPr lang="en-US" sz="1800" dirty="0">
            <a:solidFill>
              <a:schemeClr val="tx1"/>
            </a:solidFill>
          </a:endParaRPr>
        </a:p>
      </dgm:t>
    </dgm:pt>
    <dgm:pt modelId="{A692E58F-10D1-4202-8927-F8E3C7B20302}" type="parTrans" cxnId="{CA10E535-AB71-4D8F-82B0-F818A9367D8F}">
      <dgm:prSet/>
      <dgm:spPr/>
      <dgm:t>
        <a:bodyPr/>
        <a:lstStyle/>
        <a:p>
          <a:endParaRPr lang="en-US"/>
        </a:p>
      </dgm:t>
    </dgm:pt>
    <dgm:pt modelId="{34722B70-719D-4947-8F0C-043D41FB72F3}" type="sibTrans" cxnId="{CA10E535-AB71-4D8F-82B0-F818A9367D8F}">
      <dgm:prSet/>
      <dgm:spPr/>
      <dgm:t>
        <a:bodyPr/>
        <a:lstStyle/>
        <a:p>
          <a:endParaRPr lang="en-US"/>
        </a:p>
      </dgm:t>
    </dgm:pt>
    <dgm:pt modelId="{7A58C896-C2A1-4562-A8DA-5E08F2505EE9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Ready talent to develop graphical displays</a:t>
          </a:r>
          <a:endParaRPr lang="en-US" sz="1800" dirty="0">
            <a:solidFill>
              <a:schemeClr val="tx1"/>
            </a:solidFill>
          </a:endParaRPr>
        </a:p>
      </dgm:t>
    </dgm:pt>
    <dgm:pt modelId="{0125A3F4-D1C4-43D1-97B9-805B2FEC04E6}" type="parTrans" cxnId="{D8EFEFC5-FEAA-4175-95C0-B58D30BE5EC0}">
      <dgm:prSet/>
      <dgm:spPr/>
      <dgm:t>
        <a:bodyPr/>
        <a:lstStyle/>
        <a:p>
          <a:endParaRPr lang="en-US"/>
        </a:p>
      </dgm:t>
    </dgm:pt>
    <dgm:pt modelId="{C9B773BE-0C46-4DF5-B194-8C5653A55251}" type="sibTrans" cxnId="{D8EFEFC5-FEAA-4175-95C0-B58D30BE5EC0}">
      <dgm:prSet/>
      <dgm:spPr/>
      <dgm:t>
        <a:bodyPr/>
        <a:lstStyle/>
        <a:p>
          <a:endParaRPr lang="en-US"/>
        </a:p>
      </dgm:t>
    </dgm:pt>
    <dgm:pt modelId="{B7A3C77F-E56B-4AFB-B2E1-F121C89DA890}" type="pres">
      <dgm:prSet presAssocID="{0798E04F-3A32-461A-AAF9-2E357A44C68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15B15D-1075-4E21-8194-3CC52604DA9B}" type="pres">
      <dgm:prSet presAssocID="{2D2E6A9E-A499-4775-8C09-0FF6B265220D}" presName="linNode" presStyleCnt="0"/>
      <dgm:spPr/>
    </dgm:pt>
    <dgm:pt modelId="{37D68C07-675F-4563-AEC8-05A4682A0444}" type="pres">
      <dgm:prSet presAssocID="{2D2E6A9E-A499-4775-8C09-0FF6B265220D}" presName="parTx" presStyleLbl="revTx" presStyleIdx="0" presStyleCnt="1" custScaleY="76203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3F2234-7655-4F9F-B310-E7BABA35ADBC}" type="pres">
      <dgm:prSet presAssocID="{2D2E6A9E-A499-4775-8C09-0FF6B265220D}" presName="bracket" presStyleLbl="parChTrans1D1" presStyleIdx="0" presStyleCnt="1"/>
      <dgm:spPr>
        <a:ln>
          <a:solidFill>
            <a:schemeClr val="tx2">
              <a:lumMod val="75000"/>
            </a:schemeClr>
          </a:solidFill>
        </a:ln>
      </dgm:spPr>
    </dgm:pt>
    <dgm:pt modelId="{7E8DE5EA-4420-4709-A633-A8AD8B79EB9D}" type="pres">
      <dgm:prSet presAssocID="{2D2E6A9E-A499-4775-8C09-0FF6B265220D}" presName="spH" presStyleCnt="0"/>
      <dgm:spPr/>
    </dgm:pt>
    <dgm:pt modelId="{DC171F9C-A141-45FC-8EDD-2A3DD6FBE41E}" type="pres">
      <dgm:prSet presAssocID="{2D2E6A9E-A499-4775-8C09-0FF6B265220D}" presName="des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E8FAB6-ADB6-422B-9B59-558CDFF84E53}" type="presOf" srcId="{3763687E-51F2-46F9-AEA7-BA45CD28BAB2}" destId="{DC171F9C-A141-45FC-8EDD-2A3DD6FBE41E}" srcOrd="0" destOrd="5" presId="urn:diagrams.loki3.com/BracketList"/>
    <dgm:cxn modelId="{C7F416BF-E13F-43EA-888D-0FE5479096D8}" type="presOf" srcId="{7A58C896-C2A1-4562-A8DA-5E08F2505EE9}" destId="{DC171F9C-A141-45FC-8EDD-2A3DD6FBE41E}" srcOrd="0" destOrd="8" presId="urn:diagrams.loki3.com/BracketList"/>
    <dgm:cxn modelId="{4DC49FF2-9F30-4AE0-BF2C-FA80828F3A69}" srcId="{FF68E37A-E076-4839-A5DF-6896BD3AFE9F}" destId="{3763687E-51F2-46F9-AEA7-BA45CD28BAB2}" srcOrd="0" destOrd="0" parTransId="{A8ACB886-EDCF-4021-AD0F-004F8D576887}" sibTransId="{C1CD1B03-616D-4CFC-AB5F-42888E9E0AEF}"/>
    <dgm:cxn modelId="{5980FF48-25CE-4EC9-96D2-9FA7F59A0F0E}" type="presOf" srcId="{0798E04F-3A32-461A-AAF9-2E357A44C689}" destId="{B7A3C77F-E56B-4AFB-B2E1-F121C89DA890}" srcOrd="0" destOrd="0" presId="urn:diagrams.loki3.com/BracketList"/>
    <dgm:cxn modelId="{392CDD58-B8E8-48BF-9988-E17DDC64CF68}" type="presOf" srcId="{B22EA6B0-2FA0-4EB3-B341-7935F1DE7CAA}" destId="{DC171F9C-A141-45FC-8EDD-2A3DD6FBE41E}" srcOrd="0" destOrd="6" presId="urn:diagrams.loki3.com/BracketList"/>
    <dgm:cxn modelId="{0521EA01-1337-4D48-BB82-14D0F388B676}" srcId="{32AA72F4-73EA-4AE6-A9D2-1AF74870E788}" destId="{CB19AE64-4195-44EB-94F1-EEEF22DB61F0}" srcOrd="2" destOrd="0" parTransId="{C35162DA-06AC-471E-B425-716ECCD2AE57}" sibTransId="{0CD564A3-C61E-4181-A2B0-9802D7F02E70}"/>
    <dgm:cxn modelId="{0DAD76DD-2DF1-4CF3-B7C3-57FC5F4365E4}" srcId="{32AA72F4-73EA-4AE6-A9D2-1AF74870E788}" destId="{DE0B88F6-A079-41A3-962D-5D8F0888CB38}" srcOrd="1" destOrd="0" parTransId="{C2CAB86E-6B98-4D88-8370-F2F62B2314EB}" sibTransId="{FC04172A-76A6-4DBA-9213-23FEB73F4305}"/>
    <dgm:cxn modelId="{BB763F05-FA60-4ACE-931D-7F0B7DD78D16}" type="presOf" srcId="{DE0B88F6-A079-41A3-962D-5D8F0888CB38}" destId="{DC171F9C-A141-45FC-8EDD-2A3DD6FBE41E}" srcOrd="0" destOrd="2" presId="urn:diagrams.loki3.com/BracketList"/>
    <dgm:cxn modelId="{B3D19BEA-A612-449D-82C3-6867E030BD14}" type="presOf" srcId="{CB19AE64-4195-44EB-94F1-EEEF22DB61F0}" destId="{DC171F9C-A141-45FC-8EDD-2A3DD6FBE41E}" srcOrd="0" destOrd="3" presId="urn:diagrams.loki3.com/BracketList"/>
    <dgm:cxn modelId="{509B83D7-38E0-4DBC-B2DD-CF1782C8B90A}" srcId="{FF68E37A-E076-4839-A5DF-6896BD3AFE9F}" destId="{B22EA6B0-2FA0-4EB3-B341-7935F1DE7CAA}" srcOrd="1" destOrd="0" parTransId="{C1FDFFA4-61D0-4D95-A1E6-87568662246B}" sibTransId="{A1D1FC47-804B-4808-A37E-C4FEC59E55D6}"/>
    <dgm:cxn modelId="{B746C587-13DB-4692-9EEC-DC0649C65C6E}" type="presOf" srcId="{C0657800-BF48-4DEA-8051-8DFC7DBF6B56}" destId="{DC171F9C-A141-45FC-8EDD-2A3DD6FBE41E}" srcOrd="0" destOrd="1" presId="urn:diagrams.loki3.com/BracketList"/>
    <dgm:cxn modelId="{CA10E535-AB71-4D8F-82B0-F818A9367D8F}" srcId="{FF68E37A-E076-4839-A5DF-6896BD3AFE9F}" destId="{AFBD071E-7238-4684-BE80-4C7BF89E986D}" srcOrd="2" destOrd="0" parTransId="{A692E58F-10D1-4202-8927-F8E3C7B20302}" sibTransId="{34722B70-719D-4947-8F0C-043D41FB72F3}"/>
    <dgm:cxn modelId="{D8EFEFC5-FEAA-4175-95C0-B58D30BE5EC0}" srcId="{FF68E37A-E076-4839-A5DF-6896BD3AFE9F}" destId="{7A58C896-C2A1-4562-A8DA-5E08F2505EE9}" srcOrd="3" destOrd="0" parTransId="{0125A3F4-D1C4-43D1-97B9-805B2FEC04E6}" sibTransId="{C9B773BE-0C46-4DF5-B194-8C5653A55251}"/>
    <dgm:cxn modelId="{288E93F3-AFBD-4EEC-ABDE-A4BA461B81A2}" srcId="{32AA72F4-73EA-4AE6-A9D2-1AF74870E788}" destId="{FF68E37A-E076-4839-A5DF-6896BD3AFE9F}" srcOrd="3" destOrd="0" parTransId="{13A4D60B-71A6-4C31-8FF7-F8CFD9335858}" sibTransId="{8EB76C59-9A21-4962-9003-6327657BE6C1}"/>
    <dgm:cxn modelId="{464EDC1A-778F-46EA-88D8-7E41BF3C8C65}" srcId="{2D2E6A9E-A499-4775-8C09-0FF6B265220D}" destId="{32AA72F4-73EA-4AE6-A9D2-1AF74870E788}" srcOrd="0" destOrd="0" parTransId="{CE3936C5-D2D5-4F69-9047-564DA121D461}" sibTransId="{176C56DA-064B-4FD8-A743-B4B7149EF158}"/>
    <dgm:cxn modelId="{C7221ACD-765D-496A-9B9D-C5391760CF48}" type="presOf" srcId="{2D2E6A9E-A499-4775-8C09-0FF6B265220D}" destId="{37D68C07-675F-4563-AEC8-05A4682A0444}" srcOrd="0" destOrd="0" presId="urn:diagrams.loki3.com/BracketList"/>
    <dgm:cxn modelId="{F2845E4E-1104-44C5-BAB5-1215C3E738FB}" type="presOf" srcId="{FF68E37A-E076-4839-A5DF-6896BD3AFE9F}" destId="{DC171F9C-A141-45FC-8EDD-2A3DD6FBE41E}" srcOrd="0" destOrd="4" presId="urn:diagrams.loki3.com/BracketList"/>
    <dgm:cxn modelId="{0E757A30-C9A1-4D4A-BE5B-C161346230CB}" type="presOf" srcId="{32AA72F4-73EA-4AE6-A9D2-1AF74870E788}" destId="{DC171F9C-A141-45FC-8EDD-2A3DD6FBE41E}" srcOrd="0" destOrd="0" presId="urn:diagrams.loki3.com/BracketList"/>
    <dgm:cxn modelId="{9D98B389-BEA5-4939-8E9A-CE6884E8AB01}" type="presOf" srcId="{AFBD071E-7238-4684-BE80-4C7BF89E986D}" destId="{DC171F9C-A141-45FC-8EDD-2A3DD6FBE41E}" srcOrd="0" destOrd="7" presId="urn:diagrams.loki3.com/BracketList"/>
    <dgm:cxn modelId="{9117717E-E593-4AA9-B36B-17F3A1CDB56C}" srcId="{0798E04F-3A32-461A-AAF9-2E357A44C689}" destId="{2D2E6A9E-A499-4775-8C09-0FF6B265220D}" srcOrd="0" destOrd="0" parTransId="{A7C86ABA-5DCA-4D6C-970B-FD0AF46EA470}" sibTransId="{2DBEF085-C63F-4EC9-B031-0D6382DBB73A}"/>
    <dgm:cxn modelId="{4BAC96A8-CEE7-4D25-8B5E-8BFBEB4DE99B}" srcId="{32AA72F4-73EA-4AE6-A9D2-1AF74870E788}" destId="{C0657800-BF48-4DEA-8051-8DFC7DBF6B56}" srcOrd="0" destOrd="0" parTransId="{BE6A5676-AA5D-432B-A5A6-ADA57D9F3C82}" sibTransId="{95341DBC-40E2-4BA5-A6F2-9E43C10EBA72}"/>
    <dgm:cxn modelId="{317DBCAB-CFC5-4BA2-9656-CB3AFC37797A}" type="presParOf" srcId="{B7A3C77F-E56B-4AFB-B2E1-F121C89DA890}" destId="{E615B15D-1075-4E21-8194-3CC52604DA9B}" srcOrd="0" destOrd="0" presId="urn:diagrams.loki3.com/BracketList"/>
    <dgm:cxn modelId="{13B3AF9D-EE74-405A-91AA-0E353DA9B16E}" type="presParOf" srcId="{E615B15D-1075-4E21-8194-3CC52604DA9B}" destId="{37D68C07-675F-4563-AEC8-05A4682A0444}" srcOrd="0" destOrd="0" presId="urn:diagrams.loki3.com/BracketList"/>
    <dgm:cxn modelId="{265BDF0F-87E8-4914-9D49-76A12CC98732}" type="presParOf" srcId="{E615B15D-1075-4E21-8194-3CC52604DA9B}" destId="{E73F2234-7655-4F9F-B310-E7BABA35ADBC}" srcOrd="1" destOrd="0" presId="urn:diagrams.loki3.com/BracketList"/>
    <dgm:cxn modelId="{974AB927-290A-4261-8880-4D9246035265}" type="presParOf" srcId="{E615B15D-1075-4E21-8194-3CC52604DA9B}" destId="{7E8DE5EA-4420-4709-A633-A8AD8B79EB9D}" srcOrd="2" destOrd="0" presId="urn:diagrams.loki3.com/BracketList"/>
    <dgm:cxn modelId="{D65AE494-EEA8-4787-BCC8-9A6CF95FB3CB}" type="presParOf" srcId="{E615B15D-1075-4E21-8194-3CC52604DA9B}" destId="{DC171F9C-A141-45FC-8EDD-2A3DD6FBE41E}" srcOrd="3" destOrd="0" presId="urn:diagrams.loki3.com/Bracket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798E04F-3A32-461A-AAF9-2E357A44C689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2E6A9E-A499-4775-8C09-0FF6B265220D}">
      <dgm:prSet phldrT="[Text]" custT="1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l"/>
          <a:endParaRPr lang="en-US" sz="2000" dirty="0" smtClean="0">
            <a:solidFill>
              <a:schemeClr val="tx2">
                <a:lumMod val="75000"/>
              </a:schemeClr>
            </a:solidFill>
          </a:endParaRPr>
        </a:p>
        <a:p>
          <a:pPr algn="l"/>
          <a:r>
            <a:rPr lang="en-US" sz="2000" dirty="0" smtClean="0">
              <a:solidFill>
                <a:schemeClr val="tx2">
                  <a:lumMod val="75000"/>
                </a:schemeClr>
              </a:solidFill>
            </a:rPr>
            <a:t>Continuous Learning Programs</a:t>
          </a:r>
          <a:endParaRPr lang="en-US" sz="2000" dirty="0">
            <a:solidFill>
              <a:schemeClr val="tx2">
                <a:lumMod val="75000"/>
              </a:schemeClr>
            </a:solidFill>
          </a:endParaRPr>
        </a:p>
      </dgm:t>
    </dgm:pt>
    <dgm:pt modelId="{A7C86ABA-5DCA-4D6C-970B-FD0AF46EA470}" type="parTrans" cxnId="{9117717E-E593-4AA9-B36B-17F3A1CDB56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DBEF085-C63F-4EC9-B031-0D6382DBB73A}" type="sibTrans" cxnId="{9117717E-E593-4AA9-B36B-17F3A1CDB56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AA72F4-73EA-4AE6-A9D2-1AF74870E788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Increase skills in SAS programming:</a:t>
          </a:r>
          <a:endParaRPr lang="en-US" sz="1800" dirty="0">
            <a:solidFill>
              <a:schemeClr val="tx1"/>
            </a:solidFill>
          </a:endParaRPr>
        </a:p>
      </dgm:t>
    </dgm:pt>
    <dgm:pt modelId="{CE3936C5-D2D5-4F69-9047-564DA121D461}" type="parTrans" cxnId="{464EDC1A-778F-46EA-88D8-7E41BF3C8C65}">
      <dgm:prSet/>
      <dgm:spPr/>
      <dgm:t>
        <a:bodyPr/>
        <a:lstStyle/>
        <a:p>
          <a:endParaRPr lang="en-US"/>
        </a:p>
      </dgm:t>
    </dgm:pt>
    <dgm:pt modelId="{176C56DA-064B-4FD8-A743-B4B7149EF158}" type="sibTrans" cxnId="{464EDC1A-778F-46EA-88D8-7E41BF3C8C65}">
      <dgm:prSet/>
      <dgm:spPr/>
      <dgm:t>
        <a:bodyPr/>
        <a:lstStyle/>
        <a:p>
          <a:endParaRPr lang="en-US"/>
        </a:p>
      </dgm:t>
    </dgm:pt>
    <dgm:pt modelId="{7A58C896-C2A1-4562-A8DA-5E08F2505EE9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Displays</a:t>
          </a:r>
          <a:endParaRPr lang="en-US" sz="1800" dirty="0">
            <a:solidFill>
              <a:schemeClr val="tx1"/>
            </a:solidFill>
          </a:endParaRPr>
        </a:p>
      </dgm:t>
    </dgm:pt>
    <dgm:pt modelId="{0125A3F4-D1C4-43D1-97B9-805B2FEC04E6}" type="parTrans" cxnId="{D8EFEFC5-FEAA-4175-95C0-B58D30BE5EC0}">
      <dgm:prSet/>
      <dgm:spPr/>
      <dgm:t>
        <a:bodyPr/>
        <a:lstStyle/>
        <a:p>
          <a:endParaRPr lang="en-US"/>
        </a:p>
      </dgm:t>
    </dgm:pt>
    <dgm:pt modelId="{C9B773BE-0C46-4DF5-B194-8C5653A55251}" type="sibTrans" cxnId="{D8EFEFC5-FEAA-4175-95C0-B58D30BE5EC0}">
      <dgm:prSet/>
      <dgm:spPr/>
      <dgm:t>
        <a:bodyPr/>
        <a:lstStyle/>
        <a:p>
          <a:endParaRPr lang="en-US"/>
        </a:p>
      </dgm:t>
    </dgm:pt>
    <dgm:pt modelId="{DC19FD56-3A51-4AFF-91B1-398A129D3719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Advanced SAS training, Macro/SQL training</a:t>
          </a:r>
          <a:endParaRPr lang="en-US" sz="1800" dirty="0">
            <a:solidFill>
              <a:schemeClr val="tx1"/>
            </a:solidFill>
          </a:endParaRPr>
        </a:p>
      </dgm:t>
    </dgm:pt>
    <dgm:pt modelId="{715043BB-1E02-4AF3-87CC-ED5FC0DE13FC}" type="parTrans" cxnId="{930A184F-95E8-417E-B37B-931AE0F04628}">
      <dgm:prSet/>
      <dgm:spPr/>
      <dgm:t>
        <a:bodyPr/>
        <a:lstStyle/>
        <a:p>
          <a:endParaRPr lang="en-US"/>
        </a:p>
      </dgm:t>
    </dgm:pt>
    <dgm:pt modelId="{F5F9C847-2B76-4F36-8FD3-6BB9F5640819}" type="sibTrans" cxnId="{930A184F-95E8-417E-B37B-931AE0F04628}">
      <dgm:prSet/>
      <dgm:spPr/>
      <dgm:t>
        <a:bodyPr/>
        <a:lstStyle/>
        <a:p>
          <a:endParaRPr lang="en-US"/>
        </a:p>
      </dgm:t>
    </dgm:pt>
    <dgm:pt modelId="{CA487603-DDE9-40AC-A942-E62D9E9BEFCA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Therapeutic Area training (at times molecule specific by Client partner):</a:t>
          </a:r>
          <a:endParaRPr lang="en-US" sz="1800" dirty="0">
            <a:solidFill>
              <a:schemeClr val="tx1"/>
            </a:solidFill>
          </a:endParaRPr>
        </a:p>
      </dgm:t>
    </dgm:pt>
    <dgm:pt modelId="{E5144B92-3C9A-4D80-A776-1269657219F6}" type="parTrans" cxnId="{224FCF58-DFEE-40CE-8755-7B6052AC271C}">
      <dgm:prSet/>
      <dgm:spPr/>
      <dgm:t>
        <a:bodyPr/>
        <a:lstStyle/>
        <a:p>
          <a:endParaRPr lang="en-US"/>
        </a:p>
      </dgm:t>
    </dgm:pt>
    <dgm:pt modelId="{561BBA0A-5896-4DDF-8205-102C1CACD9A7}" type="sibTrans" cxnId="{224FCF58-DFEE-40CE-8755-7B6052AC271C}">
      <dgm:prSet/>
      <dgm:spPr/>
      <dgm:t>
        <a:bodyPr/>
        <a:lstStyle/>
        <a:p>
          <a:endParaRPr lang="en-US"/>
        </a:p>
      </dgm:t>
    </dgm:pt>
    <dgm:pt modelId="{E4937BCF-E631-4152-BD77-44E64F082CB9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Oncology (RECIST 1.1, handling missing data for RECIST, Multiple myeloma etc.)</a:t>
          </a:r>
          <a:endParaRPr lang="en-US" sz="1800" dirty="0">
            <a:solidFill>
              <a:schemeClr val="tx1"/>
            </a:solidFill>
          </a:endParaRPr>
        </a:p>
      </dgm:t>
    </dgm:pt>
    <dgm:pt modelId="{1EBE77C6-580E-4998-956B-3E42E8BD6F1B}" type="parTrans" cxnId="{C77578BF-878E-4EA8-B92B-73730F29D331}">
      <dgm:prSet/>
      <dgm:spPr/>
      <dgm:t>
        <a:bodyPr/>
        <a:lstStyle/>
        <a:p>
          <a:endParaRPr lang="en-US"/>
        </a:p>
      </dgm:t>
    </dgm:pt>
    <dgm:pt modelId="{765CF1A6-588F-4378-85AB-A91FB366B5D5}" type="sibTrans" cxnId="{C77578BF-878E-4EA8-B92B-73730F29D331}">
      <dgm:prSet/>
      <dgm:spPr/>
      <dgm:t>
        <a:bodyPr/>
        <a:lstStyle/>
        <a:p>
          <a:endParaRPr lang="en-US"/>
        </a:p>
      </dgm:t>
    </dgm:pt>
    <dgm:pt modelId="{3C6C14A5-0EF5-4EB8-8FBC-3E7FA2BF7B9B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Cardiology training by external experts</a:t>
          </a:r>
          <a:endParaRPr lang="en-US" sz="1800" dirty="0">
            <a:solidFill>
              <a:schemeClr val="tx1"/>
            </a:solidFill>
          </a:endParaRPr>
        </a:p>
      </dgm:t>
    </dgm:pt>
    <dgm:pt modelId="{368E0DB5-8FE3-4A20-95DB-8CBC60829477}" type="parTrans" cxnId="{ACE987AB-4178-4B10-99D3-FEFCBE2FF80F}">
      <dgm:prSet/>
      <dgm:spPr/>
      <dgm:t>
        <a:bodyPr/>
        <a:lstStyle/>
        <a:p>
          <a:endParaRPr lang="en-US"/>
        </a:p>
      </dgm:t>
    </dgm:pt>
    <dgm:pt modelId="{1153FB81-C27F-4BE8-ACA9-037E9A625E8A}" type="sibTrans" cxnId="{ACE987AB-4178-4B10-99D3-FEFCBE2FF80F}">
      <dgm:prSet/>
      <dgm:spPr/>
      <dgm:t>
        <a:bodyPr/>
        <a:lstStyle/>
        <a:p>
          <a:endParaRPr lang="en-US"/>
        </a:p>
      </dgm:t>
    </dgm:pt>
    <dgm:pt modelId="{C8BB2FE0-2D15-4679-8329-C3168679CB1D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Medicinal Devices related endpoints in particular Ophthalmology related lens endpoints and analysis</a:t>
          </a:r>
          <a:endParaRPr lang="en-US" sz="1800" dirty="0">
            <a:solidFill>
              <a:schemeClr val="tx1"/>
            </a:solidFill>
          </a:endParaRPr>
        </a:p>
      </dgm:t>
    </dgm:pt>
    <dgm:pt modelId="{6775243A-DB6A-4476-BE7D-D5111BDE83C0}" type="parTrans" cxnId="{A51F024D-A627-4C11-8C20-812C4524F404}">
      <dgm:prSet/>
      <dgm:spPr/>
      <dgm:t>
        <a:bodyPr/>
        <a:lstStyle/>
        <a:p>
          <a:endParaRPr lang="en-US"/>
        </a:p>
      </dgm:t>
    </dgm:pt>
    <dgm:pt modelId="{E43D790A-375C-4D83-9947-919C34E39C31}" type="sibTrans" cxnId="{A51F024D-A627-4C11-8C20-812C4524F404}">
      <dgm:prSet/>
      <dgm:spPr/>
      <dgm:t>
        <a:bodyPr/>
        <a:lstStyle/>
        <a:p>
          <a:endParaRPr lang="en-US"/>
        </a:p>
      </dgm:t>
    </dgm:pt>
    <dgm:pt modelId="{1C6F75E2-9582-4035-BF4E-61AFDC2EAFDC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Participation in internal/external forums and communities:</a:t>
          </a:r>
          <a:endParaRPr lang="en-US" sz="1800" dirty="0">
            <a:solidFill>
              <a:schemeClr val="tx1"/>
            </a:solidFill>
          </a:endParaRPr>
        </a:p>
      </dgm:t>
    </dgm:pt>
    <dgm:pt modelId="{8B18392E-678A-4F71-B1AB-7D7BCD5BB9F8}" type="parTrans" cxnId="{EC6DA8FC-E96F-4F1E-897D-48ECEF72E264}">
      <dgm:prSet/>
      <dgm:spPr/>
      <dgm:t>
        <a:bodyPr/>
        <a:lstStyle/>
        <a:p>
          <a:endParaRPr lang="en-US"/>
        </a:p>
      </dgm:t>
    </dgm:pt>
    <dgm:pt modelId="{D159072A-B980-4A7C-9E53-350F45353EC9}" type="sibTrans" cxnId="{EC6DA8FC-E96F-4F1E-897D-48ECEF72E264}">
      <dgm:prSet/>
      <dgm:spPr/>
      <dgm:t>
        <a:bodyPr/>
        <a:lstStyle/>
        <a:p>
          <a:endParaRPr lang="en-US"/>
        </a:p>
      </dgm:t>
    </dgm:pt>
    <dgm:pt modelId="{8682DA50-F6DA-42C3-92CD-B730A7A75566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PHUSE: paper presentations</a:t>
          </a:r>
          <a:endParaRPr lang="en-US" sz="1800" dirty="0">
            <a:solidFill>
              <a:schemeClr val="tx1"/>
            </a:solidFill>
          </a:endParaRPr>
        </a:p>
      </dgm:t>
    </dgm:pt>
    <dgm:pt modelId="{E474B6CF-59DC-4BCA-B77A-1AD73E7FBBDA}" type="parTrans" cxnId="{57A4EDB8-DB07-49E6-A9B8-2F0D15BB33E4}">
      <dgm:prSet/>
      <dgm:spPr/>
      <dgm:t>
        <a:bodyPr/>
        <a:lstStyle/>
        <a:p>
          <a:endParaRPr lang="en-US"/>
        </a:p>
      </dgm:t>
    </dgm:pt>
    <dgm:pt modelId="{EB967BCC-B74A-4CFD-832D-28591D8C9AB8}" type="sibTrans" cxnId="{57A4EDB8-DB07-49E6-A9B8-2F0D15BB33E4}">
      <dgm:prSet/>
      <dgm:spPr/>
      <dgm:t>
        <a:bodyPr/>
        <a:lstStyle/>
        <a:p>
          <a:endParaRPr lang="en-US"/>
        </a:p>
      </dgm:t>
    </dgm:pt>
    <dgm:pt modelId="{AB85F6CD-0E43-46F7-973A-A92D88480835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IASCT: paper presentations</a:t>
          </a:r>
          <a:endParaRPr lang="en-US" sz="1800" dirty="0">
            <a:solidFill>
              <a:schemeClr val="tx1"/>
            </a:solidFill>
          </a:endParaRPr>
        </a:p>
      </dgm:t>
    </dgm:pt>
    <dgm:pt modelId="{E68C055B-702E-461F-94D2-0320C00FF593}" type="parTrans" cxnId="{095ED420-2B66-4101-BFB2-1A974F192619}">
      <dgm:prSet/>
      <dgm:spPr/>
      <dgm:t>
        <a:bodyPr/>
        <a:lstStyle/>
        <a:p>
          <a:endParaRPr lang="en-US"/>
        </a:p>
      </dgm:t>
    </dgm:pt>
    <dgm:pt modelId="{67C74981-43B0-43F7-A0A5-3202DC1A8AA1}" type="sibTrans" cxnId="{095ED420-2B66-4101-BFB2-1A974F192619}">
      <dgm:prSet/>
      <dgm:spPr/>
      <dgm:t>
        <a:bodyPr/>
        <a:lstStyle/>
        <a:p>
          <a:endParaRPr lang="en-US"/>
        </a:p>
      </dgm:t>
    </dgm:pt>
    <dgm:pt modelId="{57285C66-9B6F-4B08-8E0E-1D94EF60585D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CDISC workshops</a:t>
          </a:r>
          <a:endParaRPr lang="en-US" sz="1800" dirty="0">
            <a:solidFill>
              <a:schemeClr val="tx1"/>
            </a:solidFill>
          </a:endParaRPr>
        </a:p>
      </dgm:t>
    </dgm:pt>
    <dgm:pt modelId="{25264975-9001-4252-9C6D-934D2E72F9C6}" type="parTrans" cxnId="{C74B5414-0329-493D-AC80-9A202AF6F8D4}">
      <dgm:prSet/>
      <dgm:spPr/>
      <dgm:t>
        <a:bodyPr/>
        <a:lstStyle/>
        <a:p>
          <a:endParaRPr lang="en-US"/>
        </a:p>
      </dgm:t>
    </dgm:pt>
    <dgm:pt modelId="{B7F717E6-90B4-42E7-9C82-C92D79307535}" type="sibTrans" cxnId="{C74B5414-0329-493D-AC80-9A202AF6F8D4}">
      <dgm:prSet/>
      <dgm:spPr/>
      <dgm:t>
        <a:bodyPr/>
        <a:lstStyle/>
        <a:p>
          <a:endParaRPr lang="en-US"/>
        </a:p>
      </dgm:t>
    </dgm:pt>
    <dgm:pt modelId="{78FB54F6-1DAC-4308-BF62-189C2EA51834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Webinar conducted by TCS statisticians</a:t>
          </a:r>
          <a:endParaRPr lang="en-US" sz="1800" dirty="0">
            <a:solidFill>
              <a:schemeClr val="tx1"/>
            </a:solidFill>
          </a:endParaRPr>
        </a:p>
      </dgm:t>
    </dgm:pt>
    <dgm:pt modelId="{FB8DA154-2E64-426D-BCC0-B1A6FB596AE3}" type="parTrans" cxnId="{632986FF-4570-436B-B583-5042F390F237}">
      <dgm:prSet/>
      <dgm:spPr/>
      <dgm:t>
        <a:bodyPr/>
        <a:lstStyle/>
        <a:p>
          <a:endParaRPr lang="en-US"/>
        </a:p>
      </dgm:t>
    </dgm:pt>
    <dgm:pt modelId="{26EDE7D5-6934-4ACD-8DAF-2B7EDE5D91DE}" type="sibTrans" cxnId="{632986FF-4570-436B-B583-5042F390F237}">
      <dgm:prSet/>
      <dgm:spPr/>
      <dgm:t>
        <a:bodyPr/>
        <a:lstStyle/>
        <a:p>
          <a:endParaRPr lang="en-US"/>
        </a:p>
      </dgm:t>
    </dgm:pt>
    <dgm:pt modelId="{B069DA80-F4EE-48FD-AF70-21E0A564BFE0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Paper Writing: Statisticians are engaged in various paper writing contests(internal &amp; external); exploring new statistical models, optimization techniques </a:t>
          </a:r>
          <a:r>
            <a:rPr lang="en-US" sz="1800" dirty="0" err="1" smtClean="0">
              <a:solidFill>
                <a:schemeClr val="tx1"/>
              </a:solidFill>
            </a:rPr>
            <a:t>etc</a:t>
          </a:r>
          <a:endParaRPr lang="en-US" sz="1800" dirty="0">
            <a:solidFill>
              <a:schemeClr val="tx1"/>
            </a:solidFill>
          </a:endParaRPr>
        </a:p>
      </dgm:t>
    </dgm:pt>
    <dgm:pt modelId="{A7B18D98-FAB7-4349-ABF2-94883E66106C}" type="parTrans" cxnId="{6C044D15-41A8-44EE-BECB-11C353F7F1FC}">
      <dgm:prSet/>
      <dgm:spPr/>
      <dgm:t>
        <a:bodyPr/>
        <a:lstStyle/>
        <a:p>
          <a:endParaRPr lang="en-US"/>
        </a:p>
      </dgm:t>
    </dgm:pt>
    <dgm:pt modelId="{5FDDAEED-E30F-4205-98E2-141E71A7EAED}" type="sibTrans" cxnId="{6C044D15-41A8-44EE-BECB-11C353F7F1FC}">
      <dgm:prSet/>
      <dgm:spPr/>
      <dgm:t>
        <a:bodyPr/>
        <a:lstStyle/>
        <a:p>
          <a:endParaRPr lang="en-US"/>
        </a:p>
      </dgm:t>
    </dgm:pt>
    <dgm:pt modelId="{E34EB442-1464-42A7-AC43-276091417BBF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Cross training initiative at TCS: “Stat with SAS” program developed and 3 modules rolled out on TCS </a:t>
          </a:r>
          <a:r>
            <a:rPr lang="en-US" sz="1800" dirty="0" err="1" smtClean="0">
              <a:solidFill>
                <a:schemeClr val="tx1"/>
              </a:solidFill>
            </a:rPr>
            <a:t>knowmax</a:t>
          </a:r>
          <a:r>
            <a:rPr lang="en-US" sz="1800" dirty="0" smtClean="0">
              <a:solidFill>
                <a:schemeClr val="tx1"/>
              </a:solidFill>
            </a:rPr>
            <a:t> tool.</a:t>
          </a:r>
          <a:endParaRPr lang="en-US" sz="1800" dirty="0">
            <a:solidFill>
              <a:schemeClr val="tx1"/>
            </a:solidFill>
          </a:endParaRPr>
        </a:p>
      </dgm:t>
    </dgm:pt>
    <dgm:pt modelId="{BF7BC835-F429-435B-AC6B-9D63D8FAA509}" type="parTrans" cxnId="{2A5B066E-F382-485C-9B30-FCD0F1C3A76D}">
      <dgm:prSet/>
      <dgm:spPr/>
      <dgm:t>
        <a:bodyPr/>
        <a:lstStyle/>
        <a:p>
          <a:endParaRPr lang="en-US"/>
        </a:p>
      </dgm:t>
    </dgm:pt>
    <dgm:pt modelId="{374166D8-3587-495F-AAC4-1D5E363AD976}" type="sibTrans" cxnId="{2A5B066E-F382-485C-9B30-FCD0F1C3A76D}">
      <dgm:prSet/>
      <dgm:spPr/>
      <dgm:t>
        <a:bodyPr/>
        <a:lstStyle/>
        <a:p>
          <a:endParaRPr lang="en-US"/>
        </a:p>
      </dgm:t>
    </dgm:pt>
    <dgm:pt modelId="{F2D10BB5-E646-48F2-83A6-B370718CCE3E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 Programmers learn statistics and statisticians learn SAS</a:t>
          </a:r>
          <a:endParaRPr lang="en-US" sz="1800" dirty="0">
            <a:solidFill>
              <a:schemeClr val="tx1"/>
            </a:solidFill>
          </a:endParaRPr>
        </a:p>
      </dgm:t>
    </dgm:pt>
    <dgm:pt modelId="{33B1BB4E-FB6F-484C-BC1D-C48F095F7332}" type="parTrans" cxnId="{246DCB73-F25C-4A37-8D05-DAE5FA3189C8}">
      <dgm:prSet/>
      <dgm:spPr/>
      <dgm:t>
        <a:bodyPr/>
        <a:lstStyle/>
        <a:p>
          <a:endParaRPr lang="en-US"/>
        </a:p>
      </dgm:t>
    </dgm:pt>
    <dgm:pt modelId="{B7E1793C-23D7-4B68-B5CC-0EE4CC04F20B}" type="sibTrans" cxnId="{246DCB73-F25C-4A37-8D05-DAE5FA3189C8}">
      <dgm:prSet/>
      <dgm:spPr/>
      <dgm:t>
        <a:bodyPr/>
        <a:lstStyle/>
        <a:p>
          <a:endParaRPr lang="en-US"/>
        </a:p>
      </dgm:t>
    </dgm:pt>
    <dgm:pt modelId="{6D42F6EF-4401-4F12-95EA-0E244B5319B8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Benefit non-stats background SAS programmers, non-pharma statisticians</a:t>
          </a:r>
          <a:endParaRPr lang="en-US" sz="1800" dirty="0">
            <a:solidFill>
              <a:schemeClr val="tx1"/>
            </a:solidFill>
          </a:endParaRPr>
        </a:p>
      </dgm:t>
    </dgm:pt>
    <dgm:pt modelId="{8592A625-F028-40CB-BE76-8A19FBBEC6D1}" type="parTrans" cxnId="{0B515E30-A3B6-472A-9F96-310863BCC348}">
      <dgm:prSet/>
      <dgm:spPr/>
      <dgm:t>
        <a:bodyPr/>
        <a:lstStyle/>
        <a:p>
          <a:endParaRPr lang="en-US"/>
        </a:p>
      </dgm:t>
    </dgm:pt>
    <dgm:pt modelId="{6C6C6C42-98E5-4C7E-BDF9-5FE67BAAA196}" type="sibTrans" cxnId="{0B515E30-A3B6-472A-9F96-310863BCC348}">
      <dgm:prSet/>
      <dgm:spPr/>
      <dgm:t>
        <a:bodyPr/>
        <a:lstStyle/>
        <a:p>
          <a:endParaRPr lang="en-US"/>
        </a:p>
      </dgm:t>
    </dgm:pt>
    <dgm:pt modelId="{B7A3C77F-E56B-4AFB-B2E1-F121C89DA890}" type="pres">
      <dgm:prSet presAssocID="{0798E04F-3A32-461A-AAF9-2E357A44C68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15B15D-1075-4E21-8194-3CC52604DA9B}" type="pres">
      <dgm:prSet presAssocID="{2D2E6A9E-A499-4775-8C09-0FF6B265220D}" presName="linNode" presStyleCnt="0"/>
      <dgm:spPr/>
    </dgm:pt>
    <dgm:pt modelId="{37D68C07-675F-4563-AEC8-05A4682A0444}" type="pres">
      <dgm:prSet presAssocID="{2D2E6A9E-A499-4775-8C09-0FF6B265220D}" presName="parTx" presStyleLbl="revTx" presStyleIdx="0" presStyleCnt="1" custScaleX="48790" custScaleY="644512" custLinFactNeighborX="-6072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3F2234-7655-4F9F-B310-E7BABA35ADBC}" type="pres">
      <dgm:prSet presAssocID="{2D2E6A9E-A499-4775-8C09-0FF6B265220D}" presName="bracket" presStyleLbl="parChTrans1D1" presStyleIdx="0" presStyleCnt="1" custScaleX="96895" custLinFactNeighborX="-65214" custLinFactNeighborY="-23"/>
      <dgm:spPr>
        <a:ln>
          <a:solidFill>
            <a:schemeClr val="tx2">
              <a:lumMod val="75000"/>
            </a:schemeClr>
          </a:solidFill>
        </a:ln>
      </dgm:spPr>
    </dgm:pt>
    <dgm:pt modelId="{7E8DE5EA-4420-4709-A633-A8AD8B79EB9D}" type="pres">
      <dgm:prSet presAssocID="{2D2E6A9E-A499-4775-8C09-0FF6B265220D}" presName="spH" presStyleCnt="0"/>
      <dgm:spPr/>
    </dgm:pt>
    <dgm:pt modelId="{DC171F9C-A141-45FC-8EDD-2A3DD6FBE41E}" type="pres">
      <dgm:prSet presAssocID="{2D2E6A9E-A499-4775-8C09-0FF6B265220D}" presName="desTx" presStyleLbl="node1" presStyleIdx="0" presStyleCnt="1" custScaleX="1152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2986FF-4570-436B-B583-5042F390F237}" srcId="{1C6F75E2-9582-4035-BF4E-61AFDC2EAFDC}" destId="{78FB54F6-1DAC-4308-BF62-189C2EA51834}" srcOrd="3" destOrd="0" parTransId="{FB8DA154-2E64-426D-BCC0-B1A6FB596AE3}" sibTransId="{26EDE7D5-6934-4ACD-8DAF-2B7EDE5D91DE}"/>
    <dgm:cxn modelId="{DA6C6360-36C9-43F8-BEC4-BE0F89F28B2C}" type="presOf" srcId="{F2D10BB5-E646-48F2-83A6-B370718CCE3E}" destId="{DC171F9C-A141-45FC-8EDD-2A3DD6FBE41E}" srcOrd="0" destOrd="14" presId="urn:diagrams.loki3.com/BracketList"/>
    <dgm:cxn modelId="{30610207-C55E-45AB-BDF8-C8E9E86F614F}" type="presOf" srcId="{57285C66-9B6F-4B08-8E0E-1D94EF60585D}" destId="{DC171F9C-A141-45FC-8EDD-2A3DD6FBE41E}" srcOrd="0" destOrd="10" presId="urn:diagrams.loki3.com/BracketList"/>
    <dgm:cxn modelId="{8FB159EA-2731-46B1-BF7C-FBAB6C1EAD22}" type="presOf" srcId="{E34EB442-1464-42A7-AC43-276091417BBF}" destId="{DC171F9C-A141-45FC-8EDD-2A3DD6FBE41E}" srcOrd="0" destOrd="13" presId="urn:diagrams.loki3.com/BracketList"/>
    <dgm:cxn modelId="{6C044D15-41A8-44EE-BECB-11C353F7F1FC}" srcId="{2D2E6A9E-A499-4775-8C09-0FF6B265220D}" destId="{B069DA80-F4EE-48FD-AF70-21E0A564BFE0}" srcOrd="3" destOrd="0" parTransId="{A7B18D98-FAB7-4349-ABF2-94883E66106C}" sibTransId="{5FDDAEED-E30F-4205-98E2-141E71A7EAED}"/>
    <dgm:cxn modelId="{5B396644-A2C7-43A1-8F1E-D26F937AAB3B}" type="presOf" srcId="{DC19FD56-3A51-4AFF-91B1-398A129D3719}" destId="{DC171F9C-A141-45FC-8EDD-2A3DD6FBE41E}" srcOrd="0" destOrd="1" presId="urn:diagrams.loki3.com/BracketList"/>
    <dgm:cxn modelId="{0B515E30-A3B6-472A-9F96-310863BCC348}" srcId="{F2D10BB5-E646-48F2-83A6-B370718CCE3E}" destId="{6D42F6EF-4401-4F12-95EA-0E244B5319B8}" srcOrd="0" destOrd="0" parTransId="{8592A625-F028-40CB-BE76-8A19FBBEC6D1}" sibTransId="{6C6C6C42-98E5-4C7E-BDF9-5FE67BAAA196}"/>
    <dgm:cxn modelId="{268E5401-3B1E-4B28-87DC-AE402AAC40E0}" type="presOf" srcId="{1C6F75E2-9582-4035-BF4E-61AFDC2EAFDC}" destId="{DC171F9C-A141-45FC-8EDD-2A3DD6FBE41E}" srcOrd="0" destOrd="7" presId="urn:diagrams.loki3.com/BracketList"/>
    <dgm:cxn modelId="{75E86735-96C7-43F4-AC50-C56960E120D9}" type="presOf" srcId="{B069DA80-F4EE-48FD-AF70-21E0A564BFE0}" destId="{DC171F9C-A141-45FC-8EDD-2A3DD6FBE41E}" srcOrd="0" destOrd="12" presId="urn:diagrams.loki3.com/BracketList"/>
    <dgm:cxn modelId="{EC6DA8FC-E96F-4F1E-897D-48ECEF72E264}" srcId="{2D2E6A9E-A499-4775-8C09-0FF6B265220D}" destId="{1C6F75E2-9582-4035-BF4E-61AFDC2EAFDC}" srcOrd="2" destOrd="0" parTransId="{8B18392E-678A-4F71-B1AB-7D7BCD5BB9F8}" sibTransId="{D159072A-B980-4A7C-9E53-350F45353EC9}"/>
    <dgm:cxn modelId="{930A184F-95E8-417E-B37B-931AE0F04628}" srcId="{32AA72F4-73EA-4AE6-A9D2-1AF74870E788}" destId="{DC19FD56-3A51-4AFF-91B1-398A129D3719}" srcOrd="0" destOrd="0" parTransId="{715043BB-1E02-4AF3-87CC-ED5FC0DE13FC}" sibTransId="{F5F9C847-2B76-4F36-8FD3-6BB9F5640819}"/>
    <dgm:cxn modelId="{57A4EDB8-DB07-49E6-A9B8-2F0D15BB33E4}" srcId="{1C6F75E2-9582-4035-BF4E-61AFDC2EAFDC}" destId="{8682DA50-F6DA-42C3-92CD-B730A7A75566}" srcOrd="0" destOrd="0" parTransId="{E474B6CF-59DC-4BCA-B77A-1AD73E7FBBDA}" sibTransId="{EB967BCC-B74A-4CFD-832D-28591D8C9AB8}"/>
    <dgm:cxn modelId="{E6B31513-A79D-4E6C-94B0-2392C7BD7EEF}" type="presOf" srcId="{32AA72F4-73EA-4AE6-A9D2-1AF74870E788}" destId="{DC171F9C-A141-45FC-8EDD-2A3DD6FBE41E}" srcOrd="0" destOrd="0" presId="urn:diagrams.loki3.com/BracketList"/>
    <dgm:cxn modelId="{DFD44C1C-CB6F-4904-A4DE-0024E0598364}" type="presOf" srcId="{7A58C896-C2A1-4562-A8DA-5E08F2505EE9}" destId="{DC171F9C-A141-45FC-8EDD-2A3DD6FBE41E}" srcOrd="0" destOrd="6" presId="urn:diagrams.loki3.com/BracketList"/>
    <dgm:cxn modelId="{7274A034-2F1C-4C62-B904-6FC308C58821}" type="presOf" srcId="{3C6C14A5-0EF5-4EB8-8FBC-3E7FA2BF7B9B}" destId="{DC171F9C-A141-45FC-8EDD-2A3DD6FBE41E}" srcOrd="0" destOrd="4" presId="urn:diagrams.loki3.com/BracketList"/>
    <dgm:cxn modelId="{ACE987AB-4178-4B10-99D3-FEFCBE2FF80F}" srcId="{CA487603-DDE9-40AC-A942-E62D9E9BEFCA}" destId="{3C6C14A5-0EF5-4EB8-8FBC-3E7FA2BF7B9B}" srcOrd="1" destOrd="0" parTransId="{368E0DB5-8FE3-4A20-95DB-8CBC60829477}" sibTransId="{1153FB81-C27F-4BE8-ACA9-037E9A625E8A}"/>
    <dgm:cxn modelId="{325BE8AC-D9F9-4D5C-BA3A-EC45B3B4FD72}" type="presOf" srcId="{2D2E6A9E-A499-4775-8C09-0FF6B265220D}" destId="{37D68C07-675F-4563-AEC8-05A4682A0444}" srcOrd="0" destOrd="0" presId="urn:diagrams.loki3.com/BracketList"/>
    <dgm:cxn modelId="{224FCF58-DFEE-40CE-8755-7B6052AC271C}" srcId="{2D2E6A9E-A499-4775-8C09-0FF6B265220D}" destId="{CA487603-DDE9-40AC-A942-E62D9E9BEFCA}" srcOrd="1" destOrd="0" parTransId="{E5144B92-3C9A-4D80-A776-1269657219F6}" sibTransId="{561BBA0A-5896-4DDF-8205-102C1CACD9A7}"/>
    <dgm:cxn modelId="{D8EFEFC5-FEAA-4175-95C0-B58D30BE5EC0}" srcId="{CA487603-DDE9-40AC-A942-E62D9E9BEFCA}" destId="{7A58C896-C2A1-4562-A8DA-5E08F2505EE9}" srcOrd="3" destOrd="0" parTransId="{0125A3F4-D1C4-43D1-97B9-805B2FEC04E6}" sibTransId="{C9B773BE-0C46-4DF5-B194-8C5653A55251}"/>
    <dgm:cxn modelId="{C74B5414-0329-493D-AC80-9A202AF6F8D4}" srcId="{1C6F75E2-9582-4035-BF4E-61AFDC2EAFDC}" destId="{57285C66-9B6F-4B08-8E0E-1D94EF60585D}" srcOrd="2" destOrd="0" parTransId="{25264975-9001-4252-9C6D-934D2E72F9C6}" sibTransId="{B7F717E6-90B4-42E7-9C82-C92D79307535}"/>
    <dgm:cxn modelId="{052AD56C-4906-463E-AD30-06B546A244B3}" type="presOf" srcId="{8682DA50-F6DA-42C3-92CD-B730A7A75566}" destId="{DC171F9C-A141-45FC-8EDD-2A3DD6FBE41E}" srcOrd="0" destOrd="8" presId="urn:diagrams.loki3.com/BracketList"/>
    <dgm:cxn modelId="{464EDC1A-778F-46EA-88D8-7E41BF3C8C65}" srcId="{2D2E6A9E-A499-4775-8C09-0FF6B265220D}" destId="{32AA72F4-73EA-4AE6-A9D2-1AF74870E788}" srcOrd="0" destOrd="0" parTransId="{CE3936C5-D2D5-4F69-9047-564DA121D461}" sibTransId="{176C56DA-064B-4FD8-A743-B4B7149EF158}"/>
    <dgm:cxn modelId="{86190540-0E61-4E93-933B-1555E1E5710E}" type="presOf" srcId="{78FB54F6-1DAC-4308-BF62-189C2EA51834}" destId="{DC171F9C-A141-45FC-8EDD-2A3DD6FBE41E}" srcOrd="0" destOrd="11" presId="urn:diagrams.loki3.com/BracketList"/>
    <dgm:cxn modelId="{246DCB73-F25C-4A37-8D05-DAE5FA3189C8}" srcId="{E34EB442-1464-42A7-AC43-276091417BBF}" destId="{F2D10BB5-E646-48F2-83A6-B370718CCE3E}" srcOrd="0" destOrd="0" parTransId="{33B1BB4E-FB6F-484C-BC1D-C48F095F7332}" sibTransId="{B7E1793C-23D7-4B68-B5CC-0EE4CC04F20B}"/>
    <dgm:cxn modelId="{202B8320-A9F6-47D9-B759-00F7EAA7A308}" type="presOf" srcId="{0798E04F-3A32-461A-AAF9-2E357A44C689}" destId="{B7A3C77F-E56B-4AFB-B2E1-F121C89DA890}" srcOrd="0" destOrd="0" presId="urn:diagrams.loki3.com/BracketList"/>
    <dgm:cxn modelId="{C77578BF-878E-4EA8-B92B-73730F29D331}" srcId="{CA487603-DDE9-40AC-A942-E62D9E9BEFCA}" destId="{E4937BCF-E631-4152-BD77-44E64F082CB9}" srcOrd="0" destOrd="0" parTransId="{1EBE77C6-580E-4998-956B-3E42E8BD6F1B}" sibTransId="{765CF1A6-588F-4378-85AB-A91FB366B5D5}"/>
    <dgm:cxn modelId="{8D05E028-018C-4EC8-8D96-D92675DD5E18}" type="presOf" srcId="{E4937BCF-E631-4152-BD77-44E64F082CB9}" destId="{DC171F9C-A141-45FC-8EDD-2A3DD6FBE41E}" srcOrd="0" destOrd="3" presId="urn:diagrams.loki3.com/BracketList"/>
    <dgm:cxn modelId="{5CD509C2-D3C0-4F7F-B556-802E01254841}" type="presOf" srcId="{C8BB2FE0-2D15-4679-8329-C3168679CB1D}" destId="{DC171F9C-A141-45FC-8EDD-2A3DD6FBE41E}" srcOrd="0" destOrd="5" presId="urn:diagrams.loki3.com/BracketList"/>
    <dgm:cxn modelId="{3137B6E2-39B5-481D-AC63-CB0A67BC9DD4}" type="presOf" srcId="{AB85F6CD-0E43-46F7-973A-A92D88480835}" destId="{DC171F9C-A141-45FC-8EDD-2A3DD6FBE41E}" srcOrd="0" destOrd="9" presId="urn:diagrams.loki3.com/BracketList"/>
    <dgm:cxn modelId="{9117717E-E593-4AA9-B36B-17F3A1CDB56C}" srcId="{0798E04F-3A32-461A-AAF9-2E357A44C689}" destId="{2D2E6A9E-A499-4775-8C09-0FF6B265220D}" srcOrd="0" destOrd="0" parTransId="{A7C86ABA-5DCA-4D6C-970B-FD0AF46EA470}" sibTransId="{2DBEF085-C63F-4EC9-B031-0D6382DBB73A}"/>
    <dgm:cxn modelId="{CBFC91A9-983A-4D0A-B6D1-29CE46E50352}" type="presOf" srcId="{6D42F6EF-4401-4F12-95EA-0E244B5319B8}" destId="{DC171F9C-A141-45FC-8EDD-2A3DD6FBE41E}" srcOrd="0" destOrd="15" presId="urn:diagrams.loki3.com/BracketList"/>
    <dgm:cxn modelId="{A51F024D-A627-4C11-8C20-812C4524F404}" srcId="{CA487603-DDE9-40AC-A942-E62D9E9BEFCA}" destId="{C8BB2FE0-2D15-4679-8329-C3168679CB1D}" srcOrd="2" destOrd="0" parTransId="{6775243A-DB6A-4476-BE7D-D5111BDE83C0}" sibTransId="{E43D790A-375C-4D83-9947-919C34E39C31}"/>
    <dgm:cxn modelId="{6ED94ECF-E8D9-4060-BDB0-348BDE2DF28B}" type="presOf" srcId="{CA487603-DDE9-40AC-A942-E62D9E9BEFCA}" destId="{DC171F9C-A141-45FC-8EDD-2A3DD6FBE41E}" srcOrd="0" destOrd="2" presId="urn:diagrams.loki3.com/BracketList"/>
    <dgm:cxn modelId="{2A5B066E-F382-485C-9B30-FCD0F1C3A76D}" srcId="{2D2E6A9E-A499-4775-8C09-0FF6B265220D}" destId="{E34EB442-1464-42A7-AC43-276091417BBF}" srcOrd="4" destOrd="0" parTransId="{BF7BC835-F429-435B-AC6B-9D63D8FAA509}" sibTransId="{374166D8-3587-495F-AAC4-1D5E363AD976}"/>
    <dgm:cxn modelId="{095ED420-2B66-4101-BFB2-1A974F192619}" srcId="{1C6F75E2-9582-4035-BF4E-61AFDC2EAFDC}" destId="{AB85F6CD-0E43-46F7-973A-A92D88480835}" srcOrd="1" destOrd="0" parTransId="{E68C055B-702E-461F-94D2-0320C00FF593}" sibTransId="{67C74981-43B0-43F7-A0A5-3202DC1A8AA1}"/>
    <dgm:cxn modelId="{DC5474B5-F57A-4CE4-BE88-7D4538A0299D}" type="presParOf" srcId="{B7A3C77F-E56B-4AFB-B2E1-F121C89DA890}" destId="{E615B15D-1075-4E21-8194-3CC52604DA9B}" srcOrd="0" destOrd="0" presId="urn:diagrams.loki3.com/BracketList"/>
    <dgm:cxn modelId="{FD6AF46F-9051-4B57-8089-EB0E350BE949}" type="presParOf" srcId="{E615B15D-1075-4E21-8194-3CC52604DA9B}" destId="{37D68C07-675F-4563-AEC8-05A4682A0444}" srcOrd="0" destOrd="0" presId="urn:diagrams.loki3.com/BracketList"/>
    <dgm:cxn modelId="{7A015EED-C879-4F53-A9A3-8B32AB720861}" type="presParOf" srcId="{E615B15D-1075-4E21-8194-3CC52604DA9B}" destId="{E73F2234-7655-4F9F-B310-E7BABA35ADBC}" srcOrd="1" destOrd="0" presId="urn:diagrams.loki3.com/BracketList"/>
    <dgm:cxn modelId="{E2CA385A-6C33-4AE8-A60F-B3FB52642400}" type="presParOf" srcId="{E615B15D-1075-4E21-8194-3CC52604DA9B}" destId="{7E8DE5EA-4420-4709-A633-A8AD8B79EB9D}" srcOrd="2" destOrd="0" presId="urn:diagrams.loki3.com/BracketList"/>
    <dgm:cxn modelId="{0DA5C91B-9FD4-4628-AA61-670BF744741D}" type="presParOf" srcId="{E615B15D-1075-4E21-8194-3CC52604DA9B}" destId="{DC171F9C-A141-45FC-8EDD-2A3DD6FBE41E}" srcOrd="3" destOrd="0" presId="urn:diagrams.loki3.com/Bracket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025FAB-7932-41D3-9FA2-9D93F7970097}">
      <dsp:nvSpPr>
        <dsp:cNvPr id="0" name=""/>
        <dsp:cNvSpPr/>
      </dsp:nvSpPr>
      <dsp:spPr>
        <a:xfrm>
          <a:off x="4403758" y="1304146"/>
          <a:ext cx="1828014" cy="1433914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LS-BSP Strategy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4692649" y="1530755"/>
        <a:ext cx="1250232" cy="980696"/>
      </dsp:txXfrm>
    </dsp:sp>
    <dsp:sp modelId="{2876E82D-2537-46FD-994E-955023EC7E0B}">
      <dsp:nvSpPr>
        <dsp:cNvPr id="0" name=""/>
        <dsp:cNvSpPr/>
      </dsp:nvSpPr>
      <dsp:spPr>
        <a:xfrm>
          <a:off x="5526944" y="618115"/>
          <a:ext cx="625417" cy="538880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5CC70B39-6BD1-4F3A-A7D7-3C3D62B4DAA5}">
      <dsp:nvSpPr>
        <dsp:cNvPr id="0" name=""/>
        <dsp:cNvSpPr/>
      </dsp:nvSpPr>
      <dsp:spPr>
        <a:xfrm>
          <a:off x="4641643" y="0"/>
          <a:ext cx="1358413" cy="117518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Business environment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4866761" y="194754"/>
        <a:ext cx="908177" cy="785679"/>
      </dsp:txXfrm>
    </dsp:sp>
    <dsp:sp modelId="{32BE0C32-4BC8-4E37-BC42-769E570B074B}">
      <dsp:nvSpPr>
        <dsp:cNvPr id="0" name=""/>
        <dsp:cNvSpPr/>
      </dsp:nvSpPr>
      <dsp:spPr>
        <a:xfrm>
          <a:off x="6256855" y="1625533"/>
          <a:ext cx="625417" cy="538880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F25544A-B223-4C21-9A28-02CCF1CFFBEA}">
      <dsp:nvSpPr>
        <dsp:cNvPr id="0" name=""/>
        <dsp:cNvSpPr/>
      </dsp:nvSpPr>
      <dsp:spPr>
        <a:xfrm>
          <a:off x="5887465" y="722818"/>
          <a:ext cx="1358413" cy="117518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3077562"/>
                <a:satOff val="-1099"/>
                <a:lumOff val="1765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3077562"/>
                <a:satOff val="-1099"/>
                <a:lumOff val="1765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3077562"/>
                <a:satOff val="-1099"/>
                <a:lumOff val="1765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Internal Evaluation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6112583" y="917572"/>
        <a:ext cx="908177" cy="785679"/>
      </dsp:txXfrm>
    </dsp:sp>
    <dsp:sp modelId="{4B33B7B9-752B-4CD4-A6BB-95DFAE91E694}">
      <dsp:nvSpPr>
        <dsp:cNvPr id="0" name=""/>
        <dsp:cNvSpPr/>
      </dsp:nvSpPr>
      <dsp:spPr>
        <a:xfrm>
          <a:off x="5749812" y="2762720"/>
          <a:ext cx="625417" cy="538880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39BCE85-A51A-45AC-9D58-B48D97BDE8BB}">
      <dsp:nvSpPr>
        <dsp:cNvPr id="0" name=""/>
        <dsp:cNvSpPr/>
      </dsp:nvSpPr>
      <dsp:spPr>
        <a:xfrm>
          <a:off x="5887465" y="2143796"/>
          <a:ext cx="1358413" cy="117518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6155125"/>
                <a:satOff val="-2198"/>
                <a:lumOff val="353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6155125"/>
                <a:satOff val="-2198"/>
                <a:lumOff val="353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6155125"/>
                <a:satOff val="-2198"/>
                <a:lumOff val="353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Market Analysis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6112583" y="2338550"/>
        <a:ext cx="908177" cy="785679"/>
      </dsp:txXfrm>
    </dsp:sp>
    <dsp:sp modelId="{3D72C608-41D9-4A94-9746-1FC5946F4F18}">
      <dsp:nvSpPr>
        <dsp:cNvPr id="0" name=""/>
        <dsp:cNvSpPr/>
      </dsp:nvSpPr>
      <dsp:spPr>
        <a:xfrm>
          <a:off x="4492036" y="2880764"/>
          <a:ext cx="625417" cy="538880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3DF28C41-6FF3-4024-B170-A0B859134FAF}">
      <dsp:nvSpPr>
        <dsp:cNvPr id="0" name=""/>
        <dsp:cNvSpPr/>
      </dsp:nvSpPr>
      <dsp:spPr>
        <a:xfrm>
          <a:off x="4641643" y="2867423"/>
          <a:ext cx="1358413" cy="117518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9232688"/>
                <a:satOff val="-3298"/>
                <a:lumOff val="5295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9232688"/>
                <a:satOff val="-3298"/>
                <a:lumOff val="5295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9232688"/>
                <a:satOff val="-3298"/>
                <a:lumOff val="5295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Strategic Inputs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4866761" y="3062177"/>
        <a:ext cx="908177" cy="785679"/>
      </dsp:txXfrm>
    </dsp:sp>
    <dsp:sp modelId="{E74C421A-8B03-4210-89D7-7278D7CE318B}">
      <dsp:nvSpPr>
        <dsp:cNvPr id="0" name=""/>
        <dsp:cNvSpPr/>
      </dsp:nvSpPr>
      <dsp:spPr>
        <a:xfrm>
          <a:off x="3750172" y="1873750"/>
          <a:ext cx="625417" cy="538880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F932D27-14C4-4510-BB62-8A83861A7741}">
      <dsp:nvSpPr>
        <dsp:cNvPr id="0" name=""/>
        <dsp:cNvSpPr/>
      </dsp:nvSpPr>
      <dsp:spPr>
        <a:xfrm>
          <a:off x="3390036" y="2144605"/>
          <a:ext cx="1358413" cy="117518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12310249"/>
                <a:satOff val="-4397"/>
                <a:lumOff val="706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12310249"/>
                <a:satOff val="-4397"/>
                <a:lumOff val="706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12310249"/>
                <a:satOff val="-4397"/>
                <a:lumOff val="706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Strategic  Planning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3615154" y="2339359"/>
        <a:ext cx="908177" cy="785679"/>
      </dsp:txXfrm>
    </dsp:sp>
    <dsp:sp modelId="{05BA6693-FBF9-4184-BF42-99185477BAF7}">
      <dsp:nvSpPr>
        <dsp:cNvPr id="0" name=""/>
        <dsp:cNvSpPr/>
      </dsp:nvSpPr>
      <dsp:spPr>
        <a:xfrm>
          <a:off x="3390036" y="721201"/>
          <a:ext cx="1358413" cy="117518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15387812"/>
                <a:satOff val="-5496"/>
                <a:lumOff val="8825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15387812"/>
                <a:satOff val="-5496"/>
                <a:lumOff val="8825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15387812"/>
                <a:satOff val="-5496"/>
                <a:lumOff val="8825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tx1"/>
              </a:solidFill>
            </a:rPr>
            <a:t>Future Thinking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3615154" y="915955"/>
        <a:ext cx="908177" cy="7856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ACA9B-0561-4DBB-A992-5D33BAE71C7A}">
      <dsp:nvSpPr>
        <dsp:cNvPr id="0" name=""/>
        <dsp:cNvSpPr/>
      </dsp:nvSpPr>
      <dsp:spPr>
        <a:xfrm rot="16200000">
          <a:off x="-622830" y="624149"/>
          <a:ext cx="4678478" cy="3430178"/>
        </a:xfrm>
        <a:prstGeom prst="flowChartManualOperation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320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tx2">
                  <a:lumMod val="75000"/>
                </a:schemeClr>
              </a:solidFill>
            </a:rPr>
            <a:t>Plan</a:t>
          </a:r>
          <a:endParaRPr lang="en-US" sz="3200" kern="1200" dirty="0">
            <a:solidFill>
              <a:schemeClr val="tx2">
                <a:lumMod val="75000"/>
              </a:schemeClr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chemeClr val="tx1"/>
              </a:solidFill>
            </a:rPr>
            <a:t>Refocus on basics</a:t>
          </a:r>
          <a:endParaRPr lang="en-US" sz="2400" kern="1200" dirty="0">
            <a:solidFill>
              <a:schemeClr val="tx1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chemeClr val="tx1"/>
              </a:solidFill>
            </a:rPr>
            <a:t>Build expertise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chemeClr val="tx1"/>
              </a:solidFill>
            </a:rPr>
            <a:t>Increase the talent pool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chemeClr val="tx1"/>
              </a:solidFill>
            </a:rPr>
            <a:t>Getting ready for non-linear/exponential growth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>
            <a:solidFill>
              <a:schemeClr val="tx1"/>
            </a:solidFill>
          </a:endParaRPr>
        </a:p>
      </dsp:txBody>
      <dsp:txXfrm rot="5400000">
        <a:off x="1320" y="935695"/>
        <a:ext cx="3430178" cy="2807086"/>
      </dsp:txXfrm>
    </dsp:sp>
    <dsp:sp modelId="{49C5B6C6-0CC8-48ED-A3F8-3DBBB7BE08A3}">
      <dsp:nvSpPr>
        <dsp:cNvPr id="0" name=""/>
        <dsp:cNvSpPr/>
      </dsp:nvSpPr>
      <dsp:spPr>
        <a:xfrm rot="16200000">
          <a:off x="3064611" y="624149"/>
          <a:ext cx="4678478" cy="3430178"/>
        </a:xfrm>
        <a:prstGeom prst="flowChartManualOperation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320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tx2">
                  <a:lumMod val="75000"/>
                </a:schemeClr>
              </a:solidFill>
            </a:rPr>
            <a:t>Process</a:t>
          </a:r>
          <a:endParaRPr lang="en-US" sz="3200" kern="1200" dirty="0">
            <a:solidFill>
              <a:schemeClr val="tx2">
                <a:lumMod val="7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Hiring from the university and 2 months of rigorous training</a:t>
          </a:r>
          <a:endParaRPr 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Competency mapping of the existing associates and collateral trainings</a:t>
          </a:r>
          <a:endParaRPr 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Function specific training for lateral hires</a:t>
          </a:r>
          <a:endParaRPr 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Re-engineering the existing pool to fit new expectations</a:t>
          </a:r>
          <a:endParaRPr 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Continuous Learning programs</a:t>
          </a:r>
          <a:endParaRPr lang="en-US" sz="1800" kern="1200" dirty="0">
            <a:solidFill>
              <a:schemeClr val="tx1"/>
            </a:solidFill>
          </a:endParaRPr>
        </a:p>
      </dsp:txBody>
      <dsp:txXfrm rot="5400000">
        <a:off x="3688761" y="935695"/>
        <a:ext cx="3430178" cy="2807086"/>
      </dsp:txXfrm>
    </dsp:sp>
    <dsp:sp modelId="{F31A8A8D-0C81-462D-8712-5B9990676D70}">
      <dsp:nvSpPr>
        <dsp:cNvPr id="0" name=""/>
        <dsp:cNvSpPr/>
      </dsp:nvSpPr>
      <dsp:spPr>
        <a:xfrm rot="16200000">
          <a:off x="6752052" y="624149"/>
          <a:ext cx="4678478" cy="3430178"/>
        </a:xfrm>
        <a:prstGeom prst="flowChartManualOperation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320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tx2">
                  <a:lumMod val="75000"/>
                </a:schemeClr>
              </a:solidFill>
            </a:rPr>
            <a:t>Future</a:t>
          </a:r>
          <a:endParaRPr lang="en-US" sz="3200" kern="1200" dirty="0">
            <a:solidFill>
              <a:schemeClr val="tx2">
                <a:lumMod val="7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Best delivery center meeting quality, quantity and timelines</a:t>
          </a:r>
          <a:endParaRPr 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Centre of Excellence for quality biostatisticians and statistical programmers</a:t>
          </a:r>
          <a:endParaRPr 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Therapeutic area excellence</a:t>
          </a:r>
          <a:endParaRPr 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New or additional responsibilities catering to niche skills</a:t>
          </a:r>
          <a:endParaRPr 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Build stability</a:t>
          </a:r>
          <a:endParaRPr lang="en-US" sz="1800" kern="1200" dirty="0">
            <a:solidFill>
              <a:schemeClr val="tx1"/>
            </a:solidFill>
          </a:endParaRPr>
        </a:p>
      </dsp:txBody>
      <dsp:txXfrm rot="5400000">
        <a:off x="7376202" y="935695"/>
        <a:ext cx="3430178" cy="28070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68C07-675F-4563-AEC8-05A4682A0444}">
      <dsp:nvSpPr>
        <dsp:cNvPr id="0" name=""/>
        <dsp:cNvSpPr/>
      </dsp:nvSpPr>
      <dsp:spPr>
        <a:xfrm>
          <a:off x="3321" y="156460"/>
          <a:ext cx="1699113" cy="3847524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 smtClean="0">
            <a:solidFill>
              <a:schemeClr val="tx2">
                <a:lumMod val="75000"/>
              </a:schemeClr>
            </a:solidFill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2">
                  <a:lumMod val="75000"/>
                </a:schemeClr>
              </a:solidFill>
            </a:rPr>
            <a:t>Hiring from the university and 2 months of rigorous training</a:t>
          </a:r>
          <a:endParaRPr lang="en-US" sz="24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3321" y="156460"/>
        <a:ext cx="1699113" cy="3847524"/>
      </dsp:txXfrm>
    </dsp:sp>
    <dsp:sp modelId="{E73F2234-7655-4F9F-B310-E7BABA35ADBC}">
      <dsp:nvSpPr>
        <dsp:cNvPr id="0" name=""/>
        <dsp:cNvSpPr/>
      </dsp:nvSpPr>
      <dsp:spPr>
        <a:xfrm>
          <a:off x="1702435" y="660191"/>
          <a:ext cx="339822" cy="2840062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171F9C-A141-45FC-8EDD-2A3DD6FBE41E}">
      <dsp:nvSpPr>
        <dsp:cNvPr id="0" name=""/>
        <dsp:cNvSpPr/>
      </dsp:nvSpPr>
      <dsp:spPr>
        <a:xfrm>
          <a:off x="2178186" y="660191"/>
          <a:ext cx="4621588" cy="2840062"/>
        </a:xfrm>
        <a:prstGeom prst="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In-house talent development</a:t>
          </a:r>
          <a:endParaRPr 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Setting clear expectations</a:t>
          </a:r>
          <a:endParaRPr 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Ability to </a:t>
          </a:r>
          <a:r>
            <a:rPr lang="en-US" sz="1800" kern="1200" dirty="0" err="1" smtClean="0">
              <a:solidFill>
                <a:schemeClr val="tx1"/>
              </a:solidFill>
            </a:rPr>
            <a:t>mould</a:t>
          </a:r>
          <a:r>
            <a:rPr lang="en-US" sz="1800" kern="1200" dirty="0" smtClean="0">
              <a:solidFill>
                <a:schemeClr val="tx1"/>
              </a:solidFill>
            </a:rPr>
            <a:t> the talent to the standards expected by TCS</a:t>
          </a:r>
          <a:endParaRPr 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Fresh views and perspectives helping the organization to enrich</a:t>
          </a:r>
          <a:endParaRPr 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Creation of solid pipeline with best in class talent and up to date training program</a:t>
          </a:r>
          <a:endParaRPr 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Long term commitment of 2 – 3years with the organization </a:t>
          </a:r>
          <a:endParaRPr 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Economically advantageous pool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178186" y="660191"/>
        <a:ext cx="4621588" cy="28400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68C07-675F-4563-AEC8-05A4682A0444}">
      <dsp:nvSpPr>
        <dsp:cNvPr id="0" name=""/>
        <dsp:cNvSpPr/>
      </dsp:nvSpPr>
      <dsp:spPr>
        <a:xfrm>
          <a:off x="3321" y="231902"/>
          <a:ext cx="1699113" cy="3696641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>
            <a:solidFill>
              <a:schemeClr val="tx2">
                <a:lumMod val="75000"/>
              </a:schemeClr>
            </a:solidFill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2">
                  <a:lumMod val="75000"/>
                </a:schemeClr>
              </a:solidFill>
            </a:rPr>
            <a:t>Collaterals based on competency mapping</a:t>
          </a:r>
          <a:endParaRPr lang="en-US" sz="20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3321" y="231902"/>
        <a:ext cx="1699113" cy="3696641"/>
      </dsp:txXfrm>
    </dsp:sp>
    <dsp:sp modelId="{E73F2234-7655-4F9F-B310-E7BABA35ADBC}">
      <dsp:nvSpPr>
        <dsp:cNvPr id="0" name=""/>
        <dsp:cNvSpPr/>
      </dsp:nvSpPr>
      <dsp:spPr>
        <a:xfrm>
          <a:off x="1702435" y="928110"/>
          <a:ext cx="339822" cy="2304225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171F9C-A141-45FC-8EDD-2A3DD6FBE41E}">
      <dsp:nvSpPr>
        <dsp:cNvPr id="0" name=""/>
        <dsp:cNvSpPr/>
      </dsp:nvSpPr>
      <dsp:spPr>
        <a:xfrm>
          <a:off x="2178186" y="928110"/>
          <a:ext cx="4621588" cy="2304225"/>
        </a:xfrm>
        <a:prstGeom prst="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Updates to the latest Health Authority requirements</a:t>
          </a:r>
          <a:endParaRPr 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Building knowledge/ upgrading to take on new responsibilities</a:t>
          </a:r>
          <a:endParaRPr 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Basic understanding of the clinical drug development process</a:t>
          </a:r>
          <a:endParaRPr 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Ability to have a holistic view for better contribution both statistically and programmatically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178186" y="928110"/>
        <a:ext cx="4621588" cy="23042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68C07-675F-4563-AEC8-05A4682A0444}">
      <dsp:nvSpPr>
        <dsp:cNvPr id="0" name=""/>
        <dsp:cNvSpPr/>
      </dsp:nvSpPr>
      <dsp:spPr>
        <a:xfrm>
          <a:off x="186058" y="1025868"/>
          <a:ext cx="968012" cy="1869557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solidFill>
              <a:schemeClr val="tx2">
                <a:lumMod val="75000"/>
              </a:schemeClr>
            </a:solidFill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2">
                  <a:lumMod val="75000"/>
                </a:schemeClr>
              </a:solidFill>
            </a:rPr>
            <a:t>Function specific training plan for lateral hires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186058" y="1025868"/>
        <a:ext cx="968012" cy="1869557"/>
      </dsp:txXfrm>
    </dsp:sp>
    <dsp:sp modelId="{E73F2234-7655-4F9F-B310-E7BABA35ADBC}">
      <dsp:nvSpPr>
        <dsp:cNvPr id="0" name=""/>
        <dsp:cNvSpPr/>
      </dsp:nvSpPr>
      <dsp:spPr>
        <a:xfrm>
          <a:off x="1154071" y="847985"/>
          <a:ext cx="193602" cy="2225324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171F9C-A141-45FC-8EDD-2A3DD6FBE41E}">
      <dsp:nvSpPr>
        <dsp:cNvPr id="0" name=""/>
        <dsp:cNvSpPr/>
      </dsp:nvSpPr>
      <dsp:spPr>
        <a:xfrm>
          <a:off x="1425108" y="267219"/>
          <a:ext cx="2106263" cy="3386855"/>
        </a:xfrm>
        <a:prstGeom prst="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Built the gaps based on the competency alignment and role expectations</a:t>
          </a:r>
          <a:endParaRPr lang="en-US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Client specific training</a:t>
          </a:r>
          <a:endParaRPr lang="en-US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TCS trainings</a:t>
          </a:r>
          <a:endParaRPr lang="en-US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 Refreshers : process specific, system updates, Regulatory updates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425108" y="267219"/>
        <a:ext cx="2106263" cy="33868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68C07-675F-4563-AEC8-05A4682A0444}">
      <dsp:nvSpPr>
        <dsp:cNvPr id="0" name=""/>
        <dsp:cNvSpPr/>
      </dsp:nvSpPr>
      <dsp:spPr>
        <a:xfrm>
          <a:off x="2993" y="554223"/>
          <a:ext cx="1741059" cy="3696641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>
            <a:solidFill>
              <a:schemeClr val="tx2">
                <a:lumMod val="75000"/>
              </a:schemeClr>
            </a:solidFill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2">
                  <a:lumMod val="75000"/>
                </a:schemeClr>
              </a:solidFill>
            </a:rPr>
            <a:t>Re-engineering the existing pool to fit new expectations</a:t>
          </a:r>
          <a:endParaRPr lang="en-US" sz="20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993" y="554223"/>
        <a:ext cx="1741059" cy="3696641"/>
      </dsp:txXfrm>
    </dsp:sp>
    <dsp:sp modelId="{E73F2234-7655-4F9F-B310-E7BABA35ADBC}">
      <dsp:nvSpPr>
        <dsp:cNvPr id="0" name=""/>
        <dsp:cNvSpPr/>
      </dsp:nvSpPr>
      <dsp:spPr>
        <a:xfrm>
          <a:off x="1744052" y="98319"/>
          <a:ext cx="348211" cy="4608450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171F9C-A141-45FC-8EDD-2A3DD6FBE41E}">
      <dsp:nvSpPr>
        <dsp:cNvPr id="0" name=""/>
        <dsp:cNvSpPr/>
      </dsp:nvSpPr>
      <dsp:spPr>
        <a:xfrm>
          <a:off x="2231548" y="95300"/>
          <a:ext cx="4896835" cy="4614487"/>
        </a:xfrm>
        <a:prstGeom prst="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u="sng" kern="1200" dirty="0" smtClean="0">
              <a:solidFill>
                <a:schemeClr val="tx1"/>
              </a:solidFill>
            </a:rPr>
            <a:t>CDISC focused group – to be HA submission ready</a:t>
          </a:r>
          <a:r>
            <a:rPr lang="en-US" sz="1800" kern="1200" dirty="0" smtClean="0">
              <a:solidFill>
                <a:schemeClr val="tx1"/>
              </a:solidFill>
            </a:rPr>
            <a:t>:</a:t>
          </a:r>
          <a:endParaRPr lang="en-US" sz="1800" kern="1200" dirty="0">
            <a:solidFill>
              <a:schemeClr val="tx1"/>
            </a:solidFill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To help the projects develop and build competency </a:t>
          </a:r>
          <a:endParaRPr lang="en-US" sz="1800" kern="1200" dirty="0">
            <a:solidFill>
              <a:schemeClr val="tx1"/>
            </a:solidFill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To support and guide projects in their delivery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On building training material to aid easy and efficient learning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To build a repository for Therapeutic Area / Disease Area specific material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To develop a specification document for SDTM mapping along with guidelines to implement standard macros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To develop a specification document for ADAM mapping along with guidelines to implement standard macros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To build a repository of generic macros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A comprehensive CDISC training plan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CDISC workshops</a:t>
          </a:r>
        </a:p>
      </dsp:txBody>
      <dsp:txXfrm>
        <a:off x="2231548" y="95300"/>
        <a:ext cx="4896835" cy="461448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68C07-675F-4563-AEC8-05A4682A0444}">
      <dsp:nvSpPr>
        <dsp:cNvPr id="0" name=""/>
        <dsp:cNvSpPr/>
      </dsp:nvSpPr>
      <dsp:spPr>
        <a:xfrm>
          <a:off x="4038" y="1137467"/>
          <a:ext cx="2065931" cy="1931304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>
            <a:solidFill>
              <a:schemeClr val="tx2">
                <a:lumMod val="75000"/>
              </a:schemeClr>
            </a:solidFill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2">
                  <a:lumMod val="75000"/>
                </a:schemeClr>
              </a:solidFill>
            </a:rPr>
            <a:t>Re-engineering the existing pool to fit new expectations</a:t>
          </a:r>
          <a:endParaRPr lang="en-US" sz="20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038" y="1137467"/>
        <a:ext cx="2065931" cy="1931304"/>
      </dsp:txXfrm>
    </dsp:sp>
    <dsp:sp modelId="{E73F2234-7655-4F9F-B310-E7BABA35ADBC}">
      <dsp:nvSpPr>
        <dsp:cNvPr id="0" name=""/>
        <dsp:cNvSpPr/>
      </dsp:nvSpPr>
      <dsp:spPr>
        <a:xfrm>
          <a:off x="2069970" y="645841"/>
          <a:ext cx="413186" cy="2914557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171F9C-A141-45FC-8EDD-2A3DD6FBE41E}">
      <dsp:nvSpPr>
        <dsp:cNvPr id="0" name=""/>
        <dsp:cNvSpPr/>
      </dsp:nvSpPr>
      <dsp:spPr>
        <a:xfrm>
          <a:off x="2648430" y="645841"/>
          <a:ext cx="5619333" cy="2914557"/>
        </a:xfrm>
        <a:prstGeom prst="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u="sng" kern="1200" dirty="0" smtClean="0">
              <a:solidFill>
                <a:schemeClr val="tx1"/>
              </a:solidFill>
            </a:rPr>
            <a:t>R-programming – comprehensive training program</a:t>
          </a:r>
          <a:r>
            <a:rPr lang="en-US" sz="1800" kern="1200" dirty="0" smtClean="0">
              <a:solidFill>
                <a:schemeClr val="tx1"/>
              </a:solidFill>
            </a:rPr>
            <a:t>:</a:t>
          </a:r>
          <a:endParaRPr lang="en-US" sz="1800" kern="1200" dirty="0">
            <a:solidFill>
              <a:schemeClr val="tx1"/>
            </a:solidFill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To be ready with new skills and changing paradigm</a:t>
          </a:r>
          <a:endParaRPr lang="en-US" sz="1800" kern="1200" dirty="0">
            <a:solidFill>
              <a:schemeClr val="tx1"/>
            </a:solidFill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Build capability to take on modelling and simulation tasks</a:t>
          </a:r>
          <a:endParaRPr lang="en-US" sz="1800" kern="1200" dirty="0">
            <a:solidFill>
              <a:schemeClr val="tx1"/>
            </a:solidFill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Tackle cliental needs for niche skills</a:t>
          </a:r>
          <a:endParaRPr lang="en-US" sz="1800" kern="1200" dirty="0">
            <a:solidFill>
              <a:schemeClr val="tx1"/>
            </a:solidFill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To support tools and package builds to ease HA submission needs </a:t>
          </a:r>
          <a:endParaRPr lang="en-US" sz="1800" kern="1200" dirty="0">
            <a:solidFill>
              <a:schemeClr val="tx1"/>
            </a:solidFill>
          </a:endParaRPr>
        </a:p>
        <a:p>
          <a:pPr marL="514350" lvl="3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Ready talent to support ADCOMs</a:t>
          </a:r>
          <a:endParaRPr lang="en-US" sz="1800" kern="1200" dirty="0">
            <a:solidFill>
              <a:schemeClr val="tx1"/>
            </a:solidFill>
          </a:endParaRPr>
        </a:p>
        <a:p>
          <a:pPr marL="514350" lvl="3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Ready talent to support Posters and Publication work</a:t>
          </a:r>
          <a:endParaRPr lang="en-US" sz="1800" kern="1200" dirty="0">
            <a:solidFill>
              <a:schemeClr val="tx1"/>
            </a:solidFill>
          </a:endParaRPr>
        </a:p>
        <a:p>
          <a:pPr marL="514350" lvl="3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Ready talent to implement statistical methodology</a:t>
          </a:r>
          <a:endParaRPr lang="en-US" sz="1800" kern="1200" dirty="0">
            <a:solidFill>
              <a:schemeClr val="tx1"/>
            </a:solidFill>
          </a:endParaRPr>
        </a:p>
        <a:p>
          <a:pPr marL="514350" lvl="3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Ready talent to develop graphical displays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648430" y="645841"/>
        <a:ext cx="5619333" cy="291455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68C07-675F-4563-AEC8-05A4682A0444}">
      <dsp:nvSpPr>
        <dsp:cNvPr id="0" name=""/>
        <dsp:cNvSpPr/>
      </dsp:nvSpPr>
      <dsp:spPr>
        <a:xfrm>
          <a:off x="0" y="1011123"/>
          <a:ext cx="1391955" cy="3126527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>
            <a:solidFill>
              <a:schemeClr val="tx2">
                <a:lumMod val="75000"/>
              </a:schemeClr>
            </a:solidFill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2">
                  <a:lumMod val="75000"/>
                </a:schemeClr>
              </a:solidFill>
            </a:rPr>
            <a:t>Continuous Learning Programs</a:t>
          </a:r>
          <a:endParaRPr lang="en-US" sz="20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0" y="1011123"/>
        <a:ext cx="1391955" cy="3126527"/>
      </dsp:txXfrm>
    </dsp:sp>
    <dsp:sp modelId="{E73F2234-7655-4F9F-B310-E7BABA35ADBC}">
      <dsp:nvSpPr>
        <dsp:cNvPr id="0" name=""/>
        <dsp:cNvSpPr/>
      </dsp:nvSpPr>
      <dsp:spPr>
        <a:xfrm>
          <a:off x="1396345" y="87106"/>
          <a:ext cx="552873" cy="4972274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171F9C-A141-45FC-8EDD-2A3DD6FBE41E}">
      <dsp:nvSpPr>
        <dsp:cNvPr id="0" name=""/>
        <dsp:cNvSpPr/>
      </dsp:nvSpPr>
      <dsp:spPr>
        <a:xfrm>
          <a:off x="2326297" y="88250"/>
          <a:ext cx="8943436" cy="4972274"/>
        </a:xfrm>
        <a:prstGeom prst="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Increase skills in SAS programming:</a:t>
          </a:r>
          <a:endParaRPr lang="en-US" sz="1800" kern="1200" dirty="0">
            <a:solidFill>
              <a:schemeClr val="tx1"/>
            </a:solidFill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Advanced SAS training, Macro/SQL training</a:t>
          </a:r>
          <a:endParaRPr 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Therapeutic Area training (at times molecule specific by Client partner):</a:t>
          </a:r>
          <a:endParaRPr lang="en-US" sz="1800" kern="1200" dirty="0">
            <a:solidFill>
              <a:schemeClr val="tx1"/>
            </a:solidFill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Oncology (RECIST 1.1, handling missing data for RECIST, Multiple myeloma etc.)</a:t>
          </a:r>
          <a:endParaRPr lang="en-US" sz="1800" kern="1200" dirty="0">
            <a:solidFill>
              <a:schemeClr val="tx1"/>
            </a:solidFill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Cardiology training by external experts</a:t>
          </a:r>
          <a:endParaRPr lang="en-US" sz="1800" kern="1200" dirty="0">
            <a:solidFill>
              <a:schemeClr val="tx1"/>
            </a:solidFill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Medicinal Devices related endpoints in particular Ophthalmology related lens endpoints and analysis</a:t>
          </a:r>
          <a:endParaRPr lang="en-US" sz="1800" kern="1200" dirty="0">
            <a:solidFill>
              <a:schemeClr val="tx1"/>
            </a:solidFill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Displays</a:t>
          </a:r>
          <a:endParaRPr 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Participation in internal/external forums and communities:</a:t>
          </a:r>
          <a:endParaRPr lang="en-US" sz="1800" kern="1200" dirty="0">
            <a:solidFill>
              <a:schemeClr val="tx1"/>
            </a:solidFill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PHUSE: paper presentations</a:t>
          </a:r>
          <a:endParaRPr lang="en-US" sz="1800" kern="1200" dirty="0">
            <a:solidFill>
              <a:schemeClr val="tx1"/>
            </a:solidFill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IASCT: paper presentations</a:t>
          </a:r>
          <a:endParaRPr lang="en-US" sz="1800" kern="1200" dirty="0">
            <a:solidFill>
              <a:schemeClr val="tx1"/>
            </a:solidFill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CDISC workshops</a:t>
          </a:r>
          <a:endParaRPr lang="en-US" sz="1800" kern="1200" dirty="0">
            <a:solidFill>
              <a:schemeClr val="tx1"/>
            </a:solidFill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Webinar conducted by TCS statisticians</a:t>
          </a:r>
          <a:endParaRPr 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Paper Writing: Statisticians are engaged in various paper writing contests(internal &amp; external); exploring new statistical models, optimization techniques </a:t>
          </a:r>
          <a:r>
            <a:rPr lang="en-US" sz="1800" kern="1200" dirty="0" err="1" smtClean="0">
              <a:solidFill>
                <a:schemeClr val="tx1"/>
              </a:solidFill>
            </a:rPr>
            <a:t>etc</a:t>
          </a:r>
          <a:endParaRPr 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Cross training initiative at TCS: “Stat with SAS” program developed and 3 modules rolled out on TCS </a:t>
          </a:r>
          <a:r>
            <a:rPr lang="en-US" sz="1800" kern="1200" dirty="0" err="1" smtClean="0">
              <a:solidFill>
                <a:schemeClr val="tx1"/>
              </a:solidFill>
            </a:rPr>
            <a:t>knowmax</a:t>
          </a:r>
          <a:r>
            <a:rPr lang="en-US" sz="1800" kern="1200" dirty="0" smtClean="0">
              <a:solidFill>
                <a:schemeClr val="tx1"/>
              </a:solidFill>
            </a:rPr>
            <a:t> tool.</a:t>
          </a:r>
          <a:endParaRPr lang="en-US" sz="1800" kern="1200" dirty="0">
            <a:solidFill>
              <a:schemeClr val="tx1"/>
            </a:solidFill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 Programmers learn statistics and statisticians learn SAS</a:t>
          </a:r>
          <a:endParaRPr lang="en-US" sz="1800" kern="1200" dirty="0">
            <a:solidFill>
              <a:schemeClr val="tx1"/>
            </a:solidFill>
          </a:endParaRPr>
        </a:p>
        <a:p>
          <a:pPr marL="514350" lvl="3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Benefit non-stats background SAS programmers, non-pharma statisticians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326297" y="88250"/>
        <a:ext cx="8943436" cy="4972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D8EB-8210-45B1-B332-753B4F01221A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49C3-46B1-44F6-936F-C35CB903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5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D8EB-8210-45B1-B332-753B4F01221A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49C3-46B1-44F6-936F-C35CB903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9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D8EB-8210-45B1-B332-753B4F01221A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49C3-46B1-44F6-936F-C35CB903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67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D8EB-8210-45B1-B332-753B4F01221A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49C3-46B1-44F6-936F-C35CB90399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1605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D8EB-8210-45B1-B332-753B4F01221A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49C3-46B1-44F6-936F-C35CB903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70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D8EB-8210-45B1-B332-753B4F01221A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49C3-46B1-44F6-936F-C35CB903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96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D8EB-8210-45B1-B332-753B4F01221A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49C3-46B1-44F6-936F-C35CB903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53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D8EB-8210-45B1-B332-753B4F01221A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49C3-46B1-44F6-936F-C35CB903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7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D8EB-8210-45B1-B332-753B4F01221A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49C3-46B1-44F6-936F-C35CB903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3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D8EB-8210-45B1-B332-753B4F01221A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49C3-46B1-44F6-936F-C35CB903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3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D8EB-8210-45B1-B332-753B4F01221A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49C3-46B1-44F6-936F-C35CB903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4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D8EB-8210-45B1-B332-753B4F01221A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49C3-46B1-44F6-936F-C35CB903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D8EB-8210-45B1-B332-753B4F01221A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49C3-46B1-44F6-936F-C35CB903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6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D8EB-8210-45B1-B332-753B4F01221A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49C3-46B1-44F6-936F-C35CB903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4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D8EB-8210-45B1-B332-753B4F01221A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49C3-46B1-44F6-936F-C35CB903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9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D8EB-8210-45B1-B332-753B4F01221A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49C3-46B1-44F6-936F-C35CB903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8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D8EB-8210-45B1-B332-753B4F01221A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49C3-46B1-44F6-936F-C35CB903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7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DAD8EB-8210-45B1-B332-753B4F01221A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38249C3-46B1-44F6-936F-C35CB903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4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.docx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Excel_97-2003_Worksheet1.xls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6.wmf"/><Relationship Id="rId5" Type="http://schemas.openxmlformats.org/officeDocument/2006/relationships/diagramQuickStyle" Target="../diagrams/quickStyle5.xml"/><Relationship Id="rId10" Type="http://schemas.openxmlformats.org/officeDocument/2006/relationships/oleObject" Target="../embeddings/Microsoft_Excel_97-2003_Worksheet2.xls"/><Relationship Id="rId4" Type="http://schemas.openxmlformats.org/officeDocument/2006/relationships/diagramLayout" Target="../diagrams/layout5.xml"/><Relationship Id="rId9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Excel_97-2003_Worksheet3.xls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9517210" cy="2509213"/>
          </a:xfrm>
        </p:spPr>
        <p:txBody>
          <a:bodyPr/>
          <a:lstStyle/>
          <a:p>
            <a:r>
              <a:rPr lang="en-US" dirty="0" smtClean="0"/>
              <a:t>Business Direction and Vision – focus on Internal Training and Onboarding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TCS – Life Sciences – Biostatistics and Statistical Programming.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4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26143"/>
            <a:ext cx="10364451" cy="159617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Process - for Potential Built-up of Biostatistics and Statistical Programming</a:t>
            </a:r>
            <a:endParaRPr lang="en-US" sz="3200" dirty="0"/>
          </a:p>
        </p:txBody>
      </p:sp>
      <p:graphicFrame>
        <p:nvGraphicFramePr>
          <p:cNvPr id="6" name="Content Placeholder 8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511285141"/>
              </p:ext>
            </p:extLst>
          </p:nvPr>
        </p:nvGraphicFramePr>
        <p:xfrm>
          <a:off x="464234" y="1983545"/>
          <a:ext cx="8271803" cy="4206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060219"/>
              </p:ext>
            </p:extLst>
          </p:nvPr>
        </p:nvGraphicFramePr>
        <p:xfrm>
          <a:off x="9369084" y="2682148"/>
          <a:ext cx="886265" cy="667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Document" showAsIcon="1" r:id="rId8" imgW="914400" imgH="771480" progId="Word.Document.12">
                  <p:embed/>
                </p:oleObj>
              </mc:Choice>
              <mc:Fallback>
                <p:oleObj name="Document" showAsIcon="1" r:id="rId8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369084" y="2682148"/>
                        <a:ext cx="886265" cy="66781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375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26143"/>
            <a:ext cx="10364451" cy="159617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Process - for Potential Built-up of Biostatistics and Statistical Programming</a:t>
            </a:r>
            <a:endParaRPr lang="en-US" sz="3200" dirty="0"/>
          </a:p>
        </p:txBody>
      </p:sp>
      <p:graphicFrame>
        <p:nvGraphicFramePr>
          <p:cNvPr id="6" name="Content Placeholder 8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326442227"/>
              </p:ext>
            </p:extLst>
          </p:nvPr>
        </p:nvGraphicFramePr>
        <p:xfrm>
          <a:off x="464234" y="1434905"/>
          <a:ext cx="11422966" cy="5148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967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-70794"/>
            <a:ext cx="10364451" cy="133394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Process - for Potential Built-up of Biostatistics and Statistical Programming</a:t>
            </a:r>
            <a:br>
              <a:rPr lang="en-US" sz="2400" dirty="0" smtClean="0"/>
            </a:br>
            <a:r>
              <a:rPr lang="en-US" sz="2400" dirty="0" smtClean="0"/>
              <a:t>Competency Mapping - Biostatistics </a:t>
            </a:r>
            <a:endParaRPr lang="en-US" sz="2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618978" y="1237957"/>
            <a:ext cx="10658622" cy="5550124"/>
            <a:chOff x="1545934" y="882245"/>
            <a:chExt cx="9058343" cy="5779222"/>
          </a:xfrm>
        </p:grpSpPr>
        <p:pic>
          <p:nvPicPr>
            <p:cNvPr id="25" name="Picture 7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944"/>
            <a:stretch>
              <a:fillRect/>
            </a:stretch>
          </p:blipFill>
          <p:spPr bwMode="auto">
            <a:xfrm>
              <a:off x="4887977" y="3462294"/>
              <a:ext cx="1288646" cy="2843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6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2960" y="5124450"/>
              <a:ext cx="1884309" cy="1396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7" name="Group 1"/>
            <p:cNvGrpSpPr>
              <a:grpSpLocks/>
            </p:cNvGrpSpPr>
            <p:nvPr/>
          </p:nvGrpSpPr>
          <p:grpSpPr bwMode="auto">
            <a:xfrm>
              <a:off x="4746334" y="892304"/>
              <a:ext cx="2813375" cy="2757808"/>
              <a:chOff x="3185031" y="4604503"/>
              <a:chExt cx="3133660" cy="307497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3185031" y="4604503"/>
                <a:ext cx="3133660" cy="3074978"/>
              </a:xfrm>
              <a:prstGeom prst="rect">
                <a:avLst/>
              </a:prstGeom>
              <a:solidFill>
                <a:srgbClr val="974B07">
                  <a:lumMod val="40000"/>
                  <a:lumOff val="60000"/>
                  <a:alpha val="43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914377">
                  <a:defRPr/>
                </a:pPr>
                <a:endParaRPr lang="en-US" sz="1867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239432" y="4742348"/>
                <a:ext cx="3077442" cy="211051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defTabSz="914377" fontAlgn="t">
                  <a:defRPr/>
                </a:pPr>
                <a:r>
                  <a:rPr lang="en-US" sz="1200" b="1" kern="0" dirty="0">
                    <a:solidFill>
                      <a:srgbClr val="002060"/>
                    </a:solidFill>
                  </a:rPr>
                  <a:t>Intermediate Level (E1)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Protocol inputs - concept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Sample size and power estimation - concept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Randomization &amp; blinding – concept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Elements of statistical design - simple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Application of statistical methods in clinical trials using SAS statistical procedures including basic SAS programming and developing low complexity SAP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Training on CDISC standards - basic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Basic Stats methods and challenges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Regulatory guidelines of standard statistical analysis</a:t>
                </a:r>
              </a:p>
            </p:txBody>
          </p:sp>
        </p:grpSp>
        <p:grpSp>
          <p:nvGrpSpPr>
            <p:cNvPr id="28" name="Group 2"/>
            <p:cNvGrpSpPr>
              <a:grpSpLocks/>
            </p:cNvGrpSpPr>
            <p:nvPr/>
          </p:nvGrpSpPr>
          <p:grpSpPr bwMode="auto">
            <a:xfrm>
              <a:off x="1545934" y="882245"/>
              <a:ext cx="2813374" cy="2767866"/>
              <a:chOff x="69770" y="5181600"/>
              <a:chExt cx="3457234" cy="2164778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69770" y="5181600"/>
                <a:ext cx="3457234" cy="2164778"/>
              </a:xfrm>
              <a:prstGeom prst="rect">
                <a:avLst/>
              </a:prstGeom>
              <a:solidFill>
                <a:srgbClr val="83389B">
                  <a:lumMod val="40000"/>
                  <a:lumOff val="60000"/>
                  <a:alpha val="37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914377">
                  <a:defRPr/>
                </a:pPr>
                <a:endParaRPr lang="en-US" sz="1867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52306" y="5346917"/>
                <a:ext cx="3353198" cy="135402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defTabSz="914377" fontAlgn="t">
                  <a:defRPr/>
                </a:pPr>
                <a:r>
                  <a:rPr lang="en-US" sz="1200" b="1" kern="0" dirty="0">
                    <a:solidFill>
                      <a:srgbClr val="002060"/>
                    </a:solidFill>
                  </a:rPr>
                  <a:t>Basic Level (E0)</a:t>
                </a:r>
              </a:p>
              <a:p>
                <a:pPr marL="171450" indent="-171450" defTabSz="914377" fontAlgn="t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TCS Life Sciences Overview and Structure </a:t>
                </a:r>
              </a:p>
              <a:p>
                <a:pPr marL="171450" indent="-171450" defTabSz="914377" fontAlgn="t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Drug Development Process &amp; Clinical Trial Process</a:t>
                </a:r>
              </a:p>
              <a:p>
                <a:pPr marL="171450" indent="-171450" defTabSz="914377" fontAlgn="t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Overview of Biostatistics and Statistical Programming</a:t>
                </a:r>
              </a:p>
              <a:p>
                <a:pPr marL="171450" indent="-171450" defTabSz="914377" fontAlgn="t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ICH GCP and other regulatory guidelines</a:t>
                </a:r>
              </a:p>
              <a:p>
                <a:pPr marL="171450" indent="-171450" defTabSz="914377" fontAlgn="t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Importance of protocol, CRF and SAP</a:t>
                </a:r>
              </a:p>
              <a:p>
                <a:pPr marL="171450" indent="-171450" defTabSz="914377" fontAlgn="t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BASE SAS modules</a:t>
                </a:r>
              </a:p>
              <a:p>
                <a:pPr marL="171450" indent="-171450" defTabSz="914377" fontAlgn="t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Good programming practice</a:t>
                </a:r>
              </a:p>
              <a:p>
                <a:pPr marL="171450" indent="-171450" defTabSz="914377" fontAlgn="t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Common Statistical Methods in Clinical Trial</a:t>
                </a:r>
              </a:p>
              <a:p>
                <a:pPr marL="171450" indent="-171450" defTabSz="914377" fontAlgn="t">
                  <a:buFont typeface="Arial" panose="020B0604020202020204" pitchFamily="34" charset="0"/>
                  <a:buChar char="•"/>
                </a:pPr>
                <a:endParaRPr lang="en-US" sz="105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9" name="Group 3"/>
            <p:cNvGrpSpPr>
              <a:grpSpLocks/>
            </p:cNvGrpSpPr>
            <p:nvPr/>
          </p:nvGrpSpPr>
          <p:grpSpPr bwMode="auto">
            <a:xfrm>
              <a:off x="7787646" y="907447"/>
              <a:ext cx="2813375" cy="2742665"/>
              <a:chOff x="4020493" y="3464334"/>
              <a:chExt cx="3430575" cy="253007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4020493" y="3464334"/>
                <a:ext cx="3430575" cy="2530070"/>
              </a:xfrm>
              <a:prstGeom prst="rect">
                <a:avLst/>
              </a:prstGeom>
              <a:solidFill>
                <a:srgbClr val="0063BE">
                  <a:lumMod val="40000"/>
                  <a:lumOff val="60000"/>
                  <a:alpha val="3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914377">
                  <a:defRPr/>
                </a:pPr>
                <a:endParaRPr lang="en-US" sz="1867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222992" y="3517189"/>
                <a:ext cx="3228076" cy="228381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defTabSz="914377">
                  <a:defRPr/>
                </a:pPr>
                <a:r>
                  <a:rPr lang="en-US" sz="1200" b="1" kern="0" dirty="0">
                    <a:solidFill>
                      <a:srgbClr val="002060"/>
                    </a:solidFill>
                  </a:rPr>
                  <a:t>Advance  Level (E2)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Protocol inputs - simple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Sample size estimation - simple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Generation of Randomization schedule– simple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Elements of statistical design – medium complex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Developing SAP and mock shell – complex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Ability to elaborate the statistical methodology in to the SAP and provide programming pseudocodes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Input to CRF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Review of TLFs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Training on CSR inputs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Stats methods (including multiplicity and missing data) and challenges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TDM Development – </a:t>
                </a:r>
                <a:r>
                  <a:rPr lang="en-US" sz="1050" dirty="0" smtClean="0">
                    <a:solidFill>
                      <a:srgbClr val="000000"/>
                    </a:solidFill>
                  </a:rPr>
                  <a:t>Simple</a:t>
                </a:r>
                <a:endParaRPr lang="en-US" sz="105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0" name="Group 27"/>
            <p:cNvGrpSpPr>
              <a:grpSpLocks/>
            </p:cNvGrpSpPr>
            <p:nvPr/>
          </p:nvGrpSpPr>
          <p:grpSpPr bwMode="auto">
            <a:xfrm>
              <a:off x="1545934" y="3733800"/>
              <a:ext cx="3200400" cy="2927667"/>
              <a:chOff x="3850393" y="3862962"/>
              <a:chExt cx="3925257" cy="3170878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850393" y="3980641"/>
                <a:ext cx="3925257" cy="3053199"/>
              </a:xfrm>
              <a:prstGeom prst="rect">
                <a:avLst/>
              </a:prstGeom>
              <a:solidFill>
                <a:srgbClr val="55A51C">
                  <a:lumMod val="40000"/>
                  <a:lumOff val="60000"/>
                  <a:alpha val="58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914377">
                  <a:defRPr/>
                </a:pPr>
                <a:endParaRPr lang="en-US" sz="1867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037529" y="3862962"/>
                <a:ext cx="3615813" cy="3125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377">
                  <a:defRPr/>
                </a:pPr>
                <a:endParaRPr lang="en-US" sz="1200" b="1" kern="0" dirty="0">
                  <a:solidFill>
                    <a:srgbClr val="002060"/>
                  </a:solidFill>
                </a:endParaRPr>
              </a:p>
              <a:p>
                <a:pPr defTabSz="914377">
                  <a:defRPr/>
                </a:pPr>
                <a:r>
                  <a:rPr lang="en-US" sz="1200" b="1" kern="0" dirty="0">
                    <a:solidFill>
                      <a:srgbClr val="002060"/>
                    </a:solidFill>
                  </a:rPr>
                  <a:t>Expert Level (E3)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Protocol inputs - complex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Sample size estimation – complex and through scenario analysis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Simulation and modeling techniques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Randomization - complex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ISS/ISE preparation – simple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Develop ADaM specifications - complex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CSR inputs - simple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Advance Stats methods and challenges – adaptive trials, group sequential design, etc.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TDM development – medium complex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Compound and indication level planning for sample size, endpoints, stats analysis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Introduction to probability of success calculation</a:t>
                </a:r>
              </a:p>
              <a:p>
                <a:pPr defTabSz="914377"/>
                <a:endParaRPr lang="en-US" sz="1050" dirty="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31" name="Picture 2" descr="C:\Users\687557\AppData\Local\Temp\notes835DBD\final-pals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994830" y="4867376"/>
              <a:ext cx="820568" cy="42224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2" name="Group 20"/>
            <p:cNvGrpSpPr>
              <a:grpSpLocks/>
            </p:cNvGrpSpPr>
            <p:nvPr/>
          </p:nvGrpSpPr>
          <p:grpSpPr bwMode="auto">
            <a:xfrm>
              <a:off x="7401699" y="3759132"/>
              <a:ext cx="3202578" cy="2761913"/>
              <a:chOff x="3597934" y="3871341"/>
              <a:chExt cx="3746209" cy="2867454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3597934" y="3957847"/>
                <a:ext cx="3743661" cy="2780948"/>
              </a:xfrm>
              <a:prstGeom prst="rect">
                <a:avLst/>
              </a:prstGeom>
              <a:solidFill>
                <a:srgbClr val="000000">
                  <a:lumMod val="50000"/>
                  <a:lumOff val="50000"/>
                  <a:alpha val="26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914377">
                  <a:defRPr/>
                </a:pPr>
                <a:endParaRPr lang="en-US" sz="1867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761818" y="3871341"/>
                <a:ext cx="3582325" cy="249239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defTabSz="914377">
                  <a:defRPr/>
                </a:pPr>
                <a:endParaRPr lang="en-US" sz="1200" b="1" kern="0" dirty="0">
                  <a:solidFill>
                    <a:srgbClr val="002060"/>
                  </a:solidFill>
                </a:endParaRPr>
              </a:p>
              <a:p>
                <a:pPr defTabSz="914377">
                  <a:defRPr/>
                </a:pPr>
                <a:r>
                  <a:rPr lang="en-US" sz="1200" b="1" kern="0" dirty="0">
                    <a:solidFill>
                      <a:srgbClr val="002060"/>
                    </a:solidFill>
                  </a:rPr>
                  <a:t>Master Level (E4)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Clinical trial planning and execution - statisticians perspective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ISS/ISE - complex trials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TDM development – complex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SAP and mock shell standardization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Advance stats methods and challenges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Bayesian methodology for clinical trial data analysis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Use of other software – WINBUGS, OPENBUGS etc.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Project Management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Client Management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endParaRPr lang="en-US" sz="1050" dirty="0">
                  <a:solidFill>
                    <a:srgbClr val="000000"/>
                  </a:solidFill>
                </a:endParaRP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endParaRPr lang="en-US" sz="1050" dirty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728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-70794"/>
            <a:ext cx="10364451" cy="133394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Process - for Potential Built-up of Biostatistics and Statistical Programming</a:t>
            </a:r>
            <a:br>
              <a:rPr lang="en-US" sz="2400" dirty="0" smtClean="0"/>
            </a:br>
            <a:r>
              <a:rPr lang="en-US" sz="2400" dirty="0" smtClean="0"/>
              <a:t>Competency Mapping – Statistical Programming</a:t>
            </a:r>
            <a:endParaRPr lang="en-US" sz="24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633046" y="1153553"/>
            <a:ext cx="10645180" cy="5732583"/>
            <a:chOff x="1545934" y="882246"/>
            <a:chExt cx="9058342" cy="5891611"/>
          </a:xfrm>
        </p:grpSpPr>
        <p:pic>
          <p:nvPicPr>
            <p:cNvPr id="23" name="Picture 7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944"/>
            <a:stretch>
              <a:fillRect/>
            </a:stretch>
          </p:blipFill>
          <p:spPr bwMode="auto">
            <a:xfrm>
              <a:off x="4887977" y="3462294"/>
              <a:ext cx="1288646" cy="2100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6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6885" y="4867376"/>
              <a:ext cx="1884309" cy="1396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4" name="Group 1"/>
            <p:cNvGrpSpPr>
              <a:grpSpLocks/>
            </p:cNvGrpSpPr>
            <p:nvPr/>
          </p:nvGrpSpPr>
          <p:grpSpPr bwMode="auto">
            <a:xfrm>
              <a:off x="4473672" y="892307"/>
              <a:ext cx="2965773" cy="2921553"/>
              <a:chOff x="2881333" y="4604504"/>
              <a:chExt cx="3303408" cy="3257556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2936347" y="4604504"/>
                <a:ext cx="3133660" cy="2865557"/>
              </a:xfrm>
              <a:prstGeom prst="rect">
                <a:avLst/>
              </a:prstGeom>
              <a:solidFill>
                <a:srgbClr val="974B07">
                  <a:lumMod val="40000"/>
                  <a:lumOff val="60000"/>
                  <a:alpha val="43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914377">
                  <a:defRPr/>
                </a:pPr>
                <a:endParaRPr lang="en-US" sz="1867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881333" y="4670547"/>
                <a:ext cx="3303408" cy="3191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377" fontAlgn="t">
                  <a:defRPr/>
                </a:pPr>
                <a:r>
                  <a:rPr lang="en-US" sz="1200" b="1" kern="0" dirty="0">
                    <a:solidFill>
                      <a:srgbClr val="002060"/>
                    </a:solidFill>
                  </a:rPr>
                  <a:t>Intermediate Level (E1)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Basics of SAS programming (Data steps, statements, functions, procedures, formats etc.,)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Basic understanding of various clinical derivations and end-points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Develop dataset specifications for simple domains (e.g. DM) and or develop dataset specifications for a low complex study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IN" sz="1050" dirty="0">
                    <a:solidFill>
                      <a:srgbClr val="000000"/>
                    </a:solidFill>
                  </a:rPr>
                  <a:t>Good programming practice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IN" sz="1050" dirty="0">
                    <a:solidFill>
                      <a:srgbClr val="000000"/>
                    </a:solidFill>
                  </a:rPr>
                  <a:t>ICH GCP and other regulatory guidelines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List and explain key statistical elements of the protocol and connect with the CRF, data, SAP, shells, visit schedule, etc.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Map data with CRF and link it to TLF programming</a:t>
                </a:r>
                <a:r>
                  <a:rPr lang="en-US" sz="1050" dirty="0" smtClean="0">
                    <a:solidFill>
                      <a:srgbClr val="000000"/>
                    </a:solidFill>
                  </a:rPr>
                  <a:t>.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/>
                  <a:t>Understanding and programming of </a:t>
                </a:r>
                <a:r>
                  <a:rPr lang="en-US" sz="1050" dirty="0" smtClean="0"/>
                  <a:t>SDTM &amp; ADAM </a:t>
                </a:r>
                <a:r>
                  <a:rPr lang="en-US" sz="1050" dirty="0"/>
                  <a:t>standards</a:t>
                </a:r>
                <a:endParaRPr lang="en-IN" sz="1050" dirty="0">
                  <a:solidFill>
                    <a:srgbClr val="000000"/>
                  </a:solidFill>
                </a:endParaRP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endParaRPr lang="en-IN" sz="1050" dirty="0">
                  <a:solidFill>
                    <a:srgbClr val="000000"/>
                  </a:solidFill>
                </a:endParaRP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endParaRPr lang="en-IN" sz="105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5" name="Group 2"/>
            <p:cNvGrpSpPr>
              <a:grpSpLocks/>
            </p:cNvGrpSpPr>
            <p:nvPr/>
          </p:nvGrpSpPr>
          <p:grpSpPr bwMode="auto">
            <a:xfrm>
              <a:off x="1545934" y="882246"/>
              <a:ext cx="2813374" cy="2580048"/>
              <a:chOff x="69770" y="5181600"/>
              <a:chExt cx="3457234" cy="2017883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69770" y="5181600"/>
                <a:ext cx="3457234" cy="2017883"/>
              </a:xfrm>
              <a:prstGeom prst="rect">
                <a:avLst/>
              </a:prstGeom>
              <a:solidFill>
                <a:srgbClr val="83389B">
                  <a:lumMod val="40000"/>
                  <a:lumOff val="60000"/>
                  <a:alpha val="37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914377">
                  <a:defRPr/>
                </a:pPr>
                <a:endParaRPr lang="en-US" sz="1867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52306" y="5346917"/>
                <a:ext cx="3353198" cy="169704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defTabSz="914377" fontAlgn="t">
                  <a:defRPr/>
                </a:pPr>
                <a:r>
                  <a:rPr lang="en-US" sz="1400" b="1" kern="0" dirty="0">
                    <a:solidFill>
                      <a:srgbClr val="002060"/>
                    </a:solidFill>
                  </a:rPr>
                  <a:t>Basic Level (E0)</a:t>
                </a:r>
              </a:p>
              <a:p>
                <a:pPr marL="171450" indent="-171450" defTabSz="914377" fontAlgn="t">
                  <a:buFont typeface="Arial" panose="020B0604020202020204" pitchFamily="34" charset="0"/>
                  <a:buChar char="•"/>
                </a:pPr>
                <a:r>
                  <a:rPr lang="en-IN" sz="1100" dirty="0">
                    <a:solidFill>
                      <a:srgbClr val="000000"/>
                    </a:solidFill>
                  </a:rPr>
                  <a:t>TCS Life Sciences Overview and Structure </a:t>
                </a:r>
              </a:p>
              <a:p>
                <a:pPr marL="171450" indent="-171450" defTabSz="914377" fontAlgn="t">
                  <a:buFont typeface="Arial" panose="020B0604020202020204" pitchFamily="34" charset="0"/>
                  <a:buChar char="•"/>
                </a:pPr>
                <a:r>
                  <a:rPr lang="en-IN" sz="1100" dirty="0">
                    <a:solidFill>
                      <a:srgbClr val="000000"/>
                    </a:solidFill>
                  </a:rPr>
                  <a:t>Drug Development Process &amp; Clinical Trial Process</a:t>
                </a:r>
              </a:p>
              <a:p>
                <a:pPr marL="171450" indent="-171450" defTabSz="914377" fontAlgn="t">
                  <a:buFont typeface="Arial" panose="020B0604020202020204" pitchFamily="34" charset="0"/>
                  <a:buChar char="•"/>
                </a:pPr>
                <a:r>
                  <a:rPr lang="en-IN" sz="1100" dirty="0">
                    <a:solidFill>
                      <a:srgbClr val="000000"/>
                    </a:solidFill>
                  </a:rPr>
                  <a:t>Overview of Biostatistics and Statistical Programming</a:t>
                </a:r>
              </a:p>
              <a:p>
                <a:pPr marL="171450" indent="-171450" defTabSz="914377" fontAlgn="t">
                  <a:buFont typeface="Arial" panose="020B0604020202020204" pitchFamily="34" charset="0"/>
                  <a:buChar char="•"/>
                </a:pPr>
                <a:r>
                  <a:rPr lang="en-IN" sz="1100" dirty="0">
                    <a:solidFill>
                      <a:srgbClr val="000000"/>
                    </a:solidFill>
                  </a:rPr>
                  <a:t>ICH GCP and other regulatory guidelines</a:t>
                </a:r>
              </a:p>
              <a:p>
                <a:pPr marL="171450" indent="-171450" defTabSz="914377" fontAlgn="t">
                  <a:buFont typeface="Arial" panose="020B0604020202020204" pitchFamily="34" charset="0"/>
                  <a:buChar char="•"/>
                </a:pPr>
                <a:r>
                  <a:rPr lang="en-IN" sz="1100" dirty="0">
                    <a:solidFill>
                      <a:srgbClr val="000000"/>
                    </a:solidFill>
                  </a:rPr>
                  <a:t>Importance of protocol, CRF and SAP</a:t>
                </a:r>
              </a:p>
              <a:p>
                <a:pPr marL="171450" indent="-171450" defTabSz="914377" fontAlgn="t">
                  <a:buFont typeface="Arial" panose="020B0604020202020204" pitchFamily="34" charset="0"/>
                  <a:buChar char="•"/>
                </a:pPr>
                <a:r>
                  <a:rPr lang="en-IN" sz="1100" dirty="0">
                    <a:solidFill>
                      <a:srgbClr val="000000"/>
                    </a:solidFill>
                  </a:rPr>
                  <a:t>Basics of SAS programming</a:t>
                </a:r>
              </a:p>
              <a:p>
                <a:pPr marL="171450" indent="-171450" defTabSz="914377" fontAlgn="t">
                  <a:buFont typeface="Arial" panose="020B0604020202020204" pitchFamily="34" charset="0"/>
                  <a:buChar char="•"/>
                </a:pPr>
                <a:r>
                  <a:rPr lang="en-IN" sz="1100" dirty="0">
                    <a:solidFill>
                      <a:srgbClr val="000000"/>
                    </a:solidFill>
                  </a:rPr>
                  <a:t>Good programming practice</a:t>
                </a:r>
              </a:p>
              <a:p>
                <a:pPr marL="171450" indent="-171450" defTabSz="914377" fontAlgn="t">
                  <a:buFont typeface="Arial" panose="020B0604020202020204" pitchFamily="34" charset="0"/>
                  <a:buChar char="•"/>
                </a:pPr>
                <a:r>
                  <a:rPr lang="en-IN" sz="1100" dirty="0">
                    <a:solidFill>
                      <a:srgbClr val="000000"/>
                    </a:solidFill>
                  </a:rPr>
                  <a:t>Understanding simple programming specifications</a:t>
                </a:r>
              </a:p>
              <a:p>
                <a:pPr marL="171450" indent="-171450" defTabSz="914377" fontAlgn="t">
                  <a:buFont typeface="Arial" panose="020B0604020202020204" pitchFamily="34" charset="0"/>
                  <a:buChar char="•"/>
                </a:pPr>
                <a:endParaRPr lang="en-IN" sz="1100" dirty="0">
                  <a:solidFill>
                    <a:srgbClr val="000000"/>
                  </a:solidFill>
                </a:endParaRPr>
              </a:p>
              <a:p>
                <a:pPr marL="171450" indent="-171450" defTabSz="914377" fontAlgn="t">
                  <a:buFont typeface="Arial" panose="020B0604020202020204" pitchFamily="34" charset="0"/>
                  <a:buChar char="•"/>
                </a:pPr>
                <a:endParaRPr lang="en-US" sz="11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6" name="Group 3"/>
            <p:cNvGrpSpPr>
              <a:grpSpLocks/>
            </p:cNvGrpSpPr>
            <p:nvPr/>
          </p:nvGrpSpPr>
          <p:grpSpPr bwMode="auto">
            <a:xfrm>
              <a:off x="7495578" y="900351"/>
              <a:ext cx="3093341" cy="2561942"/>
              <a:chOff x="3664354" y="3457786"/>
              <a:chExt cx="3771959" cy="2363355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3707287" y="3464335"/>
                <a:ext cx="3729026" cy="2356806"/>
              </a:xfrm>
              <a:prstGeom prst="rect">
                <a:avLst/>
              </a:prstGeom>
              <a:solidFill>
                <a:srgbClr val="0063BE">
                  <a:lumMod val="40000"/>
                  <a:lumOff val="60000"/>
                  <a:alpha val="3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914377">
                  <a:defRPr/>
                </a:pPr>
                <a:endParaRPr lang="en-US" sz="1867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664354" y="3457786"/>
                <a:ext cx="3771959" cy="23423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377">
                  <a:defRPr/>
                </a:pPr>
                <a:r>
                  <a:rPr lang="en-US" sz="1200" b="1" kern="0" dirty="0">
                    <a:solidFill>
                      <a:srgbClr val="002060"/>
                    </a:solidFill>
                  </a:rPr>
                  <a:t>Advance  Level (E2)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Hands-on experience of SAS programming  (developing ADS and Medium complex TFLs)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Understanding therapeutic areas and the end-points &amp; basics of drug development process.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Developing programming specification for Medium complex ADS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Understanding and Programming of ADaM structure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CRFs annotation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Developing SAS utility macros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IN" sz="1050" dirty="0">
                    <a:solidFill>
                      <a:srgbClr val="000000"/>
                    </a:solidFill>
                  </a:rPr>
                  <a:t>Review of SAP and related documents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IN" sz="1050" dirty="0">
                    <a:solidFill>
                      <a:srgbClr val="000000"/>
                    </a:solidFill>
                  </a:rPr>
                  <a:t>Debugging SAS errors and standard macros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IN" sz="1050" dirty="0">
                    <a:solidFill>
                      <a:srgbClr val="000000"/>
                    </a:solidFill>
                  </a:rPr>
                  <a:t>Training on study set-up activities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IN" sz="1050" dirty="0">
                    <a:solidFill>
                      <a:srgbClr val="000000"/>
                    </a:solidFill>
                  </a:rPr>
                  <a:t>Overview of metadata driven </a:t>
                </a:r>
                <a:r>
                  <a:rPr lang="en-IN" sz="1050" dirty="0" smtClean="0">
                    <a:solidFill>
                      <a:srgbClr val="000000"/>
                    </a:solidFill>
                  </a:rPr>
                  <a:t>approach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/>
                  <a:t>Understanding and programming of </a:t>
                </a:r>
                <a:r>
                  <a:rPr lang="en-US" sz="1050" dirty="0" smtClean="0"/>
                  <a:t>SDTM &amp; ADAM </a:t>
                </a:r>
                <a:r>
                  <a:rPr lang="en-US" sz="1050" dirty="0"/>
                  <a:t>standards</a:t>
                </a:r>
                <a:endParaRPr lang="en-US" sz="105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7" name="Group 27"/>
            <p:cNvGrpSpPr>
              <a:grpSpLocks/>
            </p:cNvGrpSpPr>
            <p:nvPr/>
          </p:nvGrpSpPr>
          <p:grpSpPr bwMode="auto">
            <a:xfrm>
              <a:off x="1545934" y="3581397"/>
              <a:ext cx="3200400" cy="2883711"/>
              <a:chOff x="3850393" y="3697898"/>
              <a:chExt cx="3925257" cy="312327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850393" y="3697898"/>
                <a:ext cx="3925257" cy="3123270"/>
              </a:xfrm>
              <a:prstGeom prst="rect">
                <a:avLst/>
              </a:prstGeom>
              <a:solidFill>
                <a:srgbClr val="55A51C">
                  <a:lumMod val="40000"/>
                  <a:lumOff val="60000"/>
                  <a:alpha val="58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914377">
                  <a:defRPr/>
                </a:pPr>
                <a:endParaRPr lang="en-US" sz="1867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932771" y="3806526"/>
                <a:ext cx="3720571" cy="2950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377">
                  <a:defRPr/>
                </a:pPr>
                <a:r>
                  <a:rPr lang="en-US" sz="1100" b="1" kern="0" dirty="0">
                    <a:solidFill>
                      <a:srgbClr val="002060"/>
                    </a:solidFill>
                  </a:rPr>
                  <a:t>Expert Level (E3)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rgbClr val="000000"/>
                    </a:solidFill>
                  </a:rPr>
                  <a:t>End to end study level programming activities planning and execution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rgbClr val="000000"/>
                    </a:solidFill>
                  </a:rPr>
                  <a:t>Develop and Review SAP and mock shells  of various complexities including submission plans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rgbClr val="000000"/>
                    </a:solidFill>
                  </a:rPr>
                  <a:t>Provide inputs to cross functional documents (e.g. Data Review Plan, Investigator Brochure, CSR, DSUR,RMP, PSUR/PBREB)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rgbClr val="000000"/>
                    </a:solidFill>
                  </a:rPr>
                  <a:t>Understanding and developing TA / indication specific standards (e.g., RECIST  for oncology)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rgbClr val="000000"/>
                    </a:solidFill>
                  </a:rPr>
                  <a:t>Project management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rgbClr val="000000"/>
                    </a:solidFill>
                  </a:rPr>
                  <a:t>Programming in R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rgbClr val="000000"/>
                    </a:solidFill>
                  </a:rPr>
                  <a:t>Integrated summary of Safety &amp; Efficacy – Validation and Review of outputs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rgbClr val="000000"/>
                    </a:solidFill>
                  </a:rPr>
                  <a:t>Provide and Review statistical interpretations for all the statistical endpoints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rgbClr val="000000"/>
                    </a:solidFill>
                  </a:rPr>
                  <a:t> Ability to perform </a:t>
                </a:r>
                <a:r>
                  <a:rPr lang="en-US" sz="1000" dirty="0" err="1">
                    <a:solidFill>
                      <a:srgbClr val="000000"/>
                    </a:solidFill>
                  </a:rPr>
                  <a:t>eCTD</a:t>
                </a:r>
                <a:r>
                  <a:rPr lang="en-US" sz="1000" dirty="0">
                    <a:solidFill>
                      <a:srgbClr val="000000"/>
                    </a:solidFill>
                  </a:rPr>
                  <a:t> submission 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rgbClr val="000000"/>
                    </a:solidFill>
                  </a:rPr>
                  <a:t>Overview of governance board</a:t>
                </a:r>
              </a:p>
            </p:txBody>
          </p:sp>
        </p:grpSp>
        <p:pic>
          <p:nvPicPr>
            <p:cNvPr id="48" name="Picture 2" descr="C:\Users\687557\AppData\Local\Temp\notes835DBD\final-pals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176626" y="4656254"/>
              <a:ext cx="820568" cy="42224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9" name="Group 20"/>
            <p:cNvGrpSpPr>
              <a:grpSpLocks/>
            </p:cNvGrpSpPr>
            <p:nvPr/>
          </p:nvGrpSpPr>
          <p:grpSpPr bwMode="auto">
            <a:xfrm>
              <a:off x="7559709" y="3650116"/>
              <a:ext cx="3044567" cy="3123741"/>
              <a:chOff x="3782766" y="3758157"/>
              <a:chExt cx="3561376" cy="3243109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3782766" y="3758157"/>
                <a:ext cx="3557567" cy="2993906"/>
              </a:xfrm>
              <a:prstGeom prst="rect">
                <a:avLst/>
              </a:prstGeom>
              <a:solidFill>
                <a:srgbClr val="000000">
                  <a:lumMod val="50000"/>
                  <a:lumOff val="50000"/>
                  <a:alpha val="26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88900" dist="1016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914377">
                  <a:defRPr/>
                </a:pPr>
                <a:endParaRPr lang="en-US" sz="1867" b="1" kern="0" dirty="0">
                  <a:solidFill>
                    <a:prstClr val="black"/>
                  </a:solidFill>
                  <a:latin typeface="Myriad Pro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940569" y="4029565"/>
                <a:ext cx="3403573" cy="29717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377">
                  <a:defRPr/>
                </a:pPr>
                <a:r>
                  <a:rPr lang="en-US" sz="1200" b="1" kern="0" dirty="0">
                    <a:solidFill>
                      <a:srgbClr val="002060"/>
                    </a:solidFill>
                  </a:rPr>
                  <a:t>Master Level (E4)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Develop and Review SAP and mock shells for various complexities including submission plans.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ISS/ISE – Planning and Execution, includes developing specification and programming and validation of integrated datasets and outputs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Provides high-level and accurate bio-statistical advice to support health authority requests if any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CSR - Clearly outlines the background, aims, statistical methods and interpretation of results based on analyses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Company level standards development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Overview and membership of governance board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Regulatory submission management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Project Management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rgbClr val="000000"/>
                    </a:solidFill>
                  </a:rPr>
                  <a:t>Client Management</a:t>
                </a: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endParaRPr lang="en-US" sz="1050" dirty="0">
                  <a:solidFill>
                    <a:srgbClr val="000000"/>
                  </a:solidFill>
                </a:endParaRPr>
              </a:p>
              <a:p>
                <a:pPr marL="171450" indent="-171450" defTabSz="914377">
                  <a:buFont typeface="Arial" panose="020B0604020202020204" pitchFamily="34" charset="0"/>
                  <a:buChar char="•"/>
                </a:pPr>
                <a:endParaRPr lang="en-US" sz="1050" dirty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232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-155206"/>
            <a:ext cx="10364451" cy="1596177"/>
          </a:xfrm>
        </p:spPr>
        <p:txBody>
          <a:bodyPr/>
          <a:lstStyle/>
          <a:p>
            <a:r>
              <a:rPr lang="en-US" dirty="0" smtClean="0"/>
              <a:t>Business Strategy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25526721"/>
              </p:ext>
            </p:extLst>
          </p:nvPr>
        </p:nvGraphicFramePr>
        <p:xfrm>
          <a:off x="914400" y="2021305"/>
          <a:ext cx="10635916" cy="4042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971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drivers / contributors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Market 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Current business need (New logos)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New / Different complexity work (Existing Logos)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Opportunities / Areas of growth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Available Ready talent pool / trainable Talent pool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Competitor mapping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/>
            <a:r>
              <a:rPr lang="en-US" dirty="0" smtClean="0"/>
              <a:t>Internal evaluation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85750" algn="l">
              <a:buChar char="•"/>
            </a:pPr>
            <a:r>
              <a:rPr lang="en-US" dirty="0"/>
              <a:t>Identify Core competency to strengthen </a:t>
            </a:r>
          </a:p>
          <a:p>
            <a:pPr marL="285750" indent="-285750" algn="l">
              <a:buChar char="•"/>
            </a:pPr>
            <a:r>
              <a:rPr lang="en-US" dirty="0" smtClean="0"/>
              <a:t>Qualified resources availability</a:t>
            </a:r>
          </a:p>
          <a:p>
            <a:pPr marL="285750" indent="-285750" algn="l">
              <a:buChar char="•"/>
            </a:pPr>
            <a:r>
              <a:rPr lang="en-US" dirty="0" smtClean="0"/>
              <a:t>Identify areas to grow using existing talent pool </a:t>
            </a:r>
          </a:p>
          <a:p>
            <a:pPr marL="285750" indent="-285750" algn="l">
              <a:buChar char="•"/>
            </a:pPr>
            <a:r>
              <a:rPr lang="en-US" dirty="0" smtClean="0"/>
              <a:t>Cross selling</a:t>
            </a:r>
          </a:p>
          <a:p>
            <a:pPr marL="285750" indent="-285750" algn="l">
              <a:buChar char="•"/>
            </a:pPr>
            <a:r>
              <a:rPr lang="en-US" dirty="0" smtClean="0"/>
              <a:t>Ownership of all stake holders </a:t>
            </a:r>
          </a:p>
          <a:p>
            <a:pPr marL="285750" indent="-285750" algn="l">
              <a:buChar char="•"/>
            </a:pPr>
            <a:r>
              <a:rPr lang="en-US" dirty="0" smtClean="0"/>
              <a:t>Account Led growth</a:t>
            </a:r>
          </a:p>
          <a:p>
            <a:pPr marL="285750" indent="-285750" algn="l">
              <a:buChar char="•"/>
            </a:pPr>
            <a:r>
              <a:rPr lang="en-US" dirty="0" smtClean="0"/>
              <a:t>Creation of interest in services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973297" y="2367093"/>
            <a:ext cx="3480765" cy="576262"/>
          </a:xfrm>
        </p:spPr>
        <p:txBody>
          <a:bodyPr/>
          <a:lstStyle/>
          <a:p>
            <a:pPr algn="l"/>
            <a:r>
              <a:rPr lang="en-US" dirty="0" smtClean="0"/>
              <a:t>Business Environment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 fontScale="925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Company Vision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Company values / Policies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Reactive/ Proactive organization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Return on investment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Focus on major revenue Market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Relative growth versus absolute growth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Personal connect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3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 forward</a:t>
            </a:r>
            <a:br>
              <a:rPr lang="en-US" dirty="0" smtClean="0"/>
            </a:br>
            <a:r>
              <a:rPr lang="en-US" dirty="0" smtClean="0"/>
              <a:t>strategic – inputs – planning – future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449090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Change in Business outlook</a:t>
            </a:r>
          </a:p>
          <a:p>
            <a:pPr lvl="1"/>
            <a:r>
              <a:rPr lang="en-US" dirty="0" smtClean="0"/>
              <a:t>Existing customers </a:t>
            </a:r>
          </a:p>
          <a:p>
            <a:pPr lvl="2"/>
            <a:r>
              <a:rPr lang="en-US" dirty="0" smtClean="0"/>
              <a:t>Onboard qualified biostatisticians in other geographies e.g. EU/US…</a:t>
            </a:r>
          </a:p>
          <a:p>
            <a:pPr lvl="2"/>
            <a:r>
              <a:rPr lang="en-US" dirty="0" smtClean="0"/>
              <a:t>Management interest and support to build an offshore team</a:t>
            </a:r>
          </a:p>
          <a:p>
            <a:pPr lvl="1"/>
            <a:r>
              <a:rPr lang="en-US" dirty="0" smtClean="0"/>
              <a:t>Focus on small players rather than only big pharma for new Logos</a:t>
            </a:r>
          </a:p>
          <a:p>
            <a:pPr lvl="2"/>
            <a:r>
              <a:rPr lang="en-US" dirty="0" smtClean="0"/>
              <a:t>Create interests in the services</a:t>
            </a:r>
          </a:p>
          <a:p>
            <a:pPr lvl="2"/>
            <a:r>
              <a:rPr lang="en-US" dirty="0" smtClean="0"/>
              <a:t>Build collaterals</a:t>
            </a:r>
          </a:p>
          <a:p>
            <a:pPr lvl="2"/>
            <a:r>
              <a:rPr lang="en-US" dirty="0" smtClean="0"/>
              <a:t>Hire/onboard experienced resources for the job</a:t>
            </a:r>
          </a:p>
          <a:p>
            <a:pPr lvl="2"/>
            <a:r>
              <a:rPr lang="en-US" dirty="0" smtClean="0"/>
              <a:t>Competitor mapping/ personal connect</a:t>
            </a:r>
          </a:p>
          <a:p>
            <a:pPr lvl="1"/>
            <a:r>
              <a:rPr lang="en-US" dirty="0" smtClean="0"/>
              <a:t>Move focus from high yielding jobs to niche skilled jobs</a:t>
            </a:r>
          </a:p>
          <a:p>
            <a:pPr lvl="2"/>
            <a:r>
              <a:rPr lang="en-US" dirty="0" smtClean="0"/>
              <a:t>Build expertise for taking on niche tasks</a:t>
            </a:r>
          </a:p>
          <a:p>
            <a:pPr lvl="1"/>
            <a:r>
              <a:rPr lang="en-US" dirty="0" smtClean="0"/>
              <a:t>Re-structuring of existing teams with an offshore manager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404777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Cross sell</a:t>
            </a:r>
          </a:p>
          <a:p>
            <a:pPr lvl="1"/>
            <a:r>
              <a:rPr lang="en-US" dirty="0"/>
              <a:t>Proactive approach from accounts, SME, onsite BRM, CL to build business case and cross sell existing expertise</a:t>
            </a:r>
          </a:p>
          <a:p>
            <a:r>
              <a:rPr lang="en-US" dirty="0" smtClean="0"/>
              <a:t>Potential built-up for Statistical programming</a:t>
            </a:r>
          </a:p>
          <a:p>
            <a:pPr lvl="1"/>
            <a:r>
              <a:rPr lang="en-US" dirty="0" smtClean="0"/>
              <a:t>Period of Introspection</a:t>
            </a:r>
            <a:endParaRPr lang="en-US" dirty="0"/>
          </a:p>
          <a:p>
            <a:pPr lvl="2"/>
            <a:r>
              <a:rPr lang="en-US" dirty="0" smtClean="0"/>
              <a:t>Refocus on basics</a:t>
            </a:r>
          </a:p>
          <a:p>
            <a:pPr lvl="2"/>
            <a:r>
              <a:rPr lang="en-US" dirty="0" smtClean="0"/>
              <a:t>Build expertise </a:t>
            </a:r>
          </a:p>
          <a:p>
            <a:pPr lvl="2"/>
            <a:r>
              <a:rPr lang="en-US" dirty="0" smtClean="0"/>
              <a:t>Increase the talent pool</a:t>
            </a:r>
          </a:p>
          <a:p>
            <a:pPr lvl="2"/>
            <a:r>
              <a:rPr lang="en-US" dirty="0" smtClean="0"/>
              <a:t>Getting ready for non-linear/exponential growth</a:t>
            </a:r>
          </a:p>
          <a:p>
            <a:r>
              <a:rPr lang="en-US" dirty="0" smtClean="0"/>
              <a:t>Channelize growth</a:t>
            </a:r>
          </a:p>
          <a:p>
            <a:pPr lvl="1"/>
            <a:r>
              <a:rPr lang="en-US" dirty="0" smtClean="0"/>
              <a:t>Account Led</a:t>
            </a:r>
          </a:p>
          <a:p>
            <a:pPr lvl="1"/>
            <a:r>
              <a:rPr lang="en-US" dirty="0" smtClean="0"/>
              <a:t>Proactive interest and projections together by Accounts, SME team, onsite BRMs, CL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15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80885"/>
            <a:ext cx="10364451" cy="159617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Strategy - for Potential Built-up of Biostatistics and Statistical Programming</a:t>
            </a:r>
            <a:br>
              <a:rPr lang="en-US" sz="3200" dirty="0" smtClean="0"/>
            </a:br>
            <a:r>
              <a:rPr lang="en-US" sz="3200" dirty="0" smtClean="0"/>
              <a:t>PLAN–Process–future </a:t>
            </a:r>
            <a:endParaRPr lang="en-US" sz="320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37517329"/>
              </p:ext>
            </p:extLst>
          </p:nvPr>
        </p:nvGraphicFramePr>
        <p:xfrm>
          <a:off x="469900" y="2074014"/>
          <a:ext cx="10807700" cy="4678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461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Process - for Potential Built-up of Biostatistics and Statistical Programming</a:t>
            </a:r>
            <a:endParaRPr lang="en-US" sz="3200" dirty="0"/>
          </a:p>
        </p:txBody>
      </p:sp>
      <p:graphicFrame>
        <p:nvGraphicFramePr>
          <p:cNvPr id="6" name="Content Placeholder 8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543779050"/>
              </p:ext>
            </p:extLst>
          </p:nvPr>
        </p:nvGraphicFramePr>
        <p:xfrm>
          <a:off x="265356" y="2366963"/>
          <a:ext cx="6803097" cy="4160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/>
          <p:cNvSpPr/>
          <p:nvPr/>
        </p:nvSpPr>
        <p:spPr>
          <a:xfrm>
            <a:off x="8358026" y="2098121"/>
            <a:ext cx="3440071" cy="196855"/>
          </a:xfrm>
          <a:prstGeom prst="rect">
            <a:avLst/>
          </a:prstGeom>
          <a:gradFill flip="none" rotWithShape="1">
            <a:gsLst>
              <a:gs pos="14179">
                <a:schemeClr val="bg1">
                  <a:lumMod val="75000"/>
                </a:schemeClr>
              </a:gs>
              <a:gs pos="47788">
                <a:schemeClr val="bg1">
                  <a:lumMod val="85000"/>
                </a:schemeClr>
              </a:gs>
              <a:gs pos="0">
                <a:schemeClr val="bg1">
                  <a:alpha val="0"/>
                  <a:lumMod val="97000"/>
                </a:schemeClr>
              </a:gs>
              <a:gs pos="7000">
                <a:schemeClr val="bg1">
                  <a:lumMod val="65000"/>
                </a:schemeClr>
              </a:gs>
            </a:gsLst>
            <a:lin ang="0" scaled="1"/>
            <a:tileRect/>
          </a:gra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>
              <a:shade val="5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869" tIns="53869" rIns="53869" bIns="53869" numCol="1" spcCol="1270" anchor="ctr" anchorCtr="0">
            <a:noAutofit/>
          </a:bodyPr>
          <a:lstStyle/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>
                <a:solidFill>
                  <a:schemeClr val="tx2">
                    <a:lumMod val="75000"/>
                  </a:schemeClr>
                </a:solidFill>
              </a:rPr>
              <a:t>Drug Development &amp; Clinical Trial Process</a:t>
            </a:r>
            <a:endParaRPr lang="en-US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58026" y="2403177"/>
            <a:ext cx="3440071" cy="196855"/>
          </a:xfrm>
          <a:prstGeom prst="rect">
            <a:avLst/>
          </a:prstGeom>
          <a:gradFill flip="none" rotWithShape="1">
            <a:gsLst>
              <a:gs pos="14179">
                <a:schemeClr val="bg1">
                  <a:lumMod val="75000"/>
                </a:schemeClr>
              </a:gs>
              <a:gs pos="47788">
                <a:schemeClr val="bg1">
                  <a:lumMod val="85000"/>
                </a:schemeClr>
              </a:gs>
              <a:gs pos="0">
                <a:schemeClr val="bg1">
                  <a:alpha val="0"/>
                  <a:lumMod val="97000"/>
                </a:schemeClr>
              </a:gs>
              <a:gs pos="7000">
                <a:schemeClr val="bg1">
                  <a:lumMod val="65000"/>
                </a:schemeClr>
              </a:gs>
            </a:gsLst>
            <a:lin ang="0" scaled="1"/>
            <a:tileRect/>
          </a:gra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>
              <a:shade val="50000"/>
              <a:hueOff val="114659"/>
              <a:satOff val="-8000"/>
              <a:lumOff val="686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059" tIns="50059" rIns="50059" bIns="50059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>
                <a:solidFill>
                  <a:schemeClr val="tx2">
                    <a:lumMod val="75000"/>
                  </a:schemeClr>
                </a:solidFill>
              </a:rPr>
              <a:t>Overview of ICH-GCP &amp; Regulatory Guidelines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58026" y="2708233"/>
            <a:ext cx="3440071" cy="196855"/>
          </a:xfrm>
          <a:prstGeom prst="rect">
            <a:avLst/>
          </a:prstGeom>
          <a:gradFill flip="none" rotWithShape="1">
            <a:gsLst>
              <a:gs pos="14179">
                <a:schemeClr val="bg1">
                  <a:lumMod val="75000"/>
                </a:schemeClr>
              </a:gs>
              <a:gs pos="47788">
                <a:schemeClr val="bg1">
                  <a:lumMod val="85000"/>
                </a:schemeClr>
              </a:gs>
              <a:gs pos="0">
                <a:schemeClr val="bg1">
                  <a:alpha val="0"/>
                  <a:lumMod val="97000"/>
                </a:schemeClr>
              </a:gs>
              <a:gs pos="7000">
                <a:schemeClr val="bg1">
                  <a:lumMod val="65000"/>
                </a:schemeClr>
              </a:gs>
            </a:gsLst>
            <a:lin ang="0" scaled="1"/>
            <a:tileRect/>
          </a:gra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>
              <a:shade val="50000"/>
              <a:hueOff val="229317"/>
              <a:satOff val="-15999"/>
              <a:lumOff val="13721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059" tIns="50059" rIns="50059" bIns="50059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>
                <a:solidFill>
                  <a:schemeClr val="tx2">
                    <a:lumMod val="75000"/>
                  </a:schemeClr>
                </a:solidFill>
              </a:rPr>
              <a:t>Overview of Biostatistics &amp; Statistical Programming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58026" y="3013289"/>
            <a:ext cx="3440071" cy="196855"/>
          </a:xfrm>
          <a:prstGeom prst="rect">
            <a:avLst/>
          </a:prstGeom>
          <a:gradFill flip="none" rotWithShape="1">
            <a:gsLst>
              <a:gs pos="14179">
                <a:schemeClr val="bg1">
                  <a:lumMod val="75000"/>
                </a:schemeClr>
              </a:gs>
              <a:gs pos="47788">
                <a:schemeClr val="bg1">
                  <a:lumMod val="85000"/>
                </a:schemeClr>
              </a:gs>
              <a:gs pos="0">
                <a:schemeClr val="bg1">
                  <a:alpha val="0"/>
                  <a:lumMod val="97000"/>
                </a:schemeClr>
              </a:gs>
              <a:gs pos="7000">
                <a:schemeClr val="bg1">
                  <a:lumMod val="65000"/>
                </a:schemeClr>
              </a:gs>
            </a:gsLst>
            <a:lin ang="0" scaled="1"/>
            <a:tileRect/>
          </a:gra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>
              <a:shade val="50000"/>
              <a:hueOff val="343976"/>
              <a:satOff val="-23999"/>
              <a:lumOff val="20581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059" tIns="50059" rIns="50059" bIns="50059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>
                <a:solidFill>
                  <a:schemeClr val="tx2">
                    <a:lumMod val="75000"/>
                  </a:schemeClr>
                </a:solidFill>
              </a:rPr>
              <a:t>Understanding Protocol and CRF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58026" y="3318345"/>
            <a:ext cx="3440071" cy="196855"/>
          </a:xfrm>
          <a:prstGeom prst="rect">
            <a:avLst/>
          </a:prstGeom>
          <a:gradFill flip="none" rotWithShape="1">
            <a:gsLst>
              <a:gs pos="14179">
                <a:schemeClr val="bg1">
                  <a:lumMod val="75000"/>
                </a:schemeClr>
              </a:gs>
              <a:gs pos="47788">
                <a:schemeClr val="bg1">
                  <a:lumMod val="85000"/>
                </a:schemeClr>
              </a:gs>
              <a:gs pos="0">
                <a:schemeClr val="bg1">
                  <a:alpha val="0"/>
                  <a:lumMod val="97000"/>
                </a:schemeClr>
              </a:gs>
              <a:gs pos="7000">
                <a:schemeClr val="bg1">
                  <a:lumMod val="65000"/>
                </a:schemeClr>
              </a:gs>
            </a:gsLst>
            <a:lin ang="0" scaled="1"/>
            <a:tileRect/>
          </a:gra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>
              <a:shade val="50000"/>
              <a:hueOff val="458635"/>
              <a:satOff val="-31999"/>
              <a:lumOff val="27441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059" tIns="50059" rIns="50059" bIns="50059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>
                <a:solidFill>
                  <a:schemeClr val="tx2">
                    <a:lumMod val="75000"/>
                  </a:schemeClr>
                </a:solidFill>
              </a:rPr>
              <a:t>Commonly used Statistical Methods in Clinical Trials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358026" y="3623401"/>
            <a:ext cx="3440071" cy="196855"/>
          </a:xfrm>
          <a:prstGeom prst="rect">
            <a:avLst/>
          </a:prstGeom>
          <a:gradFill flip="none" rotWithShape="1">
            <a:gsLst>
              <a:gs pos="14179">
                <a:schemeClr val="bg1">
                  <a:lumMod val="75000"/>
                </a:schemeClr>
              </a:gs>
              <a:gs pos="47788">
                <a:schemeClr val="bg1">
                  <a:lumMod val="85000"/>
                </a:schemeClr>
              </a:gs>
              <a:gs pos="0">
                <a:schemeClr val="bg1">
                  <a:alpha val="0"/>
                  <a:lumMod val="97000"/>
                </a:schemeClr>
              </a:gs>
              <a:gs pos="7000">
                <a:schemeClr val="bg1">
                  <a:lumMod val="65000"/>
                </a:schemeClr>
              </a:gs>
            </a:gsLst>
            <a:lin ang="0" scaled="1"/>
            <a:tileRect/>
          </a:gra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>
              <a:shade val="50000"/>
              <a:hueOff val="573293"/>
              <a:satOff val="-39999"/>
              <a:lumOff val="34301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059" tIns="50059" rIns="50059" bIns="50059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>
                <a:solidFill>
                  <a:schemeClr val="tx2">
                    <a:lumMod val="75000"/>
                  </a:schemeClr>
                </a:solidFill>
              </a:rPr>
              <a:t>Understanding Statistical Analysis Plan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58026" y="3928457"/>
            <a:ext cx="3440071" cy="196855"/>
          </a:xfrm>
          <a:prstGeom prst="rect">
            <a:avLst/>
          </a:prstGeom>
          <a:gradFill flip="none" rotWithShape="1">
            <a:gsLst>
              <a:gs pos="14179">
                <a:schemeClr val="bg1">
                  <a:lumMod val="75000"/>
                </a:schemeClr>
              </a:gs>
              <a:gs pos="47788">
                <a:schemeClr val="bg1">
                  <a:lumMod val="85000"/>
                </a:schemeClr>
              </a:gs>
              <a:gs pos="0">
                <a:schemeClr val="bg1">
                  <a:alpha val="0"/>
                  <a:lumMod val="97000"/>
                </a:schemeClr>
              </a:gs>
              <a:gs pos="7000">
                <a:schemeClr val="bg1">
                  <a:lumMod val="65000"/>
                </a:schemeClr>
              </a:gs>
            </a:gsLst>
            <a:lin ang="0" scaled="1"/>
            <a:tileRect/>
          </a:gra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>
              <a:shade val="50000"/>
              <a:hueOff val="687952"/>
              <a:satOff val="-47998"/>
              <a:lumOff val="41162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059" tIns="50059" rIns="50059" bIns="50059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>
                <a:solidFill>
                  <a:schemeClr val="tx2">
                    <a:lumMod val="75000"/>
                  </a:schemeClr>
                </a:solidFill>
              </a:rPr>
              <a:t>Statistical Programming in Clinical Trial - Basic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58026" y="4233513"/>
            <a:ext cx="3440071" cy="196855"/>
          </a:xfrm>
          <a:prstGeom prst="rect">
            <a:avLst/>
          </a:prstGeom>
          <a:gradFill flip="none" rotWithShape="1">
            <a:gsLst>
              <a:gs pos="14179">
                <a:schemeClr val="bg1">
                  <a:lumMod val="75000"/>
                </a:schemeClr>
              </a:gs>
              <a:gs pos="47788">
                <a:schemeClr val="bg1">
                  <a:lumMod val="85000"/>
                </a:schemeClr>
              </a:gs>
              <a:gs pos="0">
                <a:schemeClr val="bg1">
                  <a:alpha val="0"/>
                  <a:lumMod val="97000"/>
                </a:schemeClr>
              </a:gs>
              <a:gs pos="7000">
                <a:schemeClr val="bg1">
                  <a:lumMod val="65000"/>
                </a:schemeClr>
              </a:gs>
            </a:gsLst>
            <a:lin ang="0" scaled="1"/>
            <a:tileRect/>
          </a:gra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>
              <a:shade val="50000"/>
              <a:hueOff val="802611"/>
              <a:satOff val="-55998"/>
              <a:lumOff val="48022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059" tIns="50059" rIns="50059" bIns="50059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>
                <a:solidFill>
                  <a:schemeClr val="tx2">
                    <a:lumMod val="75000"/>
                  </a:schemeClr>
                </a:solidFill>
              </a:rPr>
              <a:t>Statistical Programming in Clinical Trial - Advanced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358026" y="4538569"/>
            <a:ext cx="3440071" cy="196855"/>
          </a:xfrm>
          <a:prstGeom prst="rect">
            <a:avLst/>
          </a:prstGeom>
          <a:gradFill flip="none" rotWithShape="1">
            <a:gsLst>
              <a:gs pos="14179">
                <a:schemeClr val="bg1">
                  <a:lumMod val="75000"/>
                </a:schemeClr>
              </a:gs>
              <a:gs pos="47788">
                <a:schemeClr val="bg1">
                  <a:lumMod val="85000"/>
                </a:schemeClr>
              </a:gs>
              <a:gs pos="0">
                <a:schemeClr val="bg1">
                  <a:alpha val="0"/>
                  <a:lumMod val="97000"/>
                </a:schemeClr>
              </a:gs>
              <a:gs pos="7000">
                <a:schemeClr val="bg1">
                  <a:lumMod val="65000"/>
                </a:schemeClr>
              </a:gs>
            </a:gsLst>
            <a:lin ang="0" scaled="1"/>
            <a:tileRect/>
          </a:gra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>
              <a:shade val="50000"/>
              <a:hueOff val="802611"/>
              <a:satOff val="-55998"/>
              <a:lumOff val="48022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059" tIns="50059" rIns="50059" bIns="50059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>
                <a:solidFill>
                  <a:schemeClr val="tx2">
                    <a:lumMod val="75000"/>
                  </a:schemeClr>
                </a:solidFill>
              </a:rPr>
              <a:t>Application of CDISC Standards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358026" y="4843625"/>
            <a:ext cx="3440071" cy="196855"/>
          </a:xfrm>
          <a:prstGeom prst="rect">
            <a:avLst/>
          </a:prstGeom>
          <a:gradFill flip="none" rotWithShape="1">
            <a:gsLst>
              <a:gs pos="14179">
                <a:schemeClr val="bg1">
                  <a:lumMod val="75000"/>
                </a:schemeClr>
              </a:gs>
              <a:gs pos="47788">
                <a:schemeClr val="bg1">
                  <a:lumMod val="85000"/>
                </a:schemeClr>
              </a:gs>
              <a:gs pos="0">
                <a:schemeClr val="bg1">
                  <a:alpha val="0"/>
                  <a:lumMod val="97000"/>
                </a:schemeClr>
              </a:gs>
              <a:gs pos="7000">
                <a:schemeClr val="bg1">
                  <a:lumMod val="65000"/>
                </a:schemeClr>
              </a:gs>
            </a:gsLst>
            <a:lin ang="0" scaled="1"/>
            <a:tileRect/>
          </a:gra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>
              <a:shade val="50000"/>
              <a:hueOff val="687952"/>
              <a:satOff val="-47998"/>
              <a:lumOff val="41162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059" tIns="50059" rIns="50059" bIns="50059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>
                <a:solidFill>
                  <a:schemeClr val="tx2">
                    <a:lumMod val="75000"/>
                  </a:schemeClr>
                </a:solidFill>
              </a:rPr>
              <a:t>Good Programming Practices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58026" y="5148681"/>
            <a:ext cx="3440071" cy="196855"/>
          </a:xfrm>
          <a:prstGeom prst="rect">
            <a:avLst/>
          </a:prstGeom>
          <a:gradFill flip="none" rotWithShape="1">
            <a:gsLst>
              <a:gs pos="14179">
                <a:schemeClr val="bg1">
                  <a:lumMod val="75000"/>
                </a:schemeClr>
              </a:gs>
              <a:gs pos="47788">
                <a:schemeClr val="bg1">
                  <a:lumMod val="85000"/>
                </a:schemeClr>
              </a:gs>
              <a:gs pos="0">
                <a:schemeClr val="bg1">
                  <a:alpha val="0"/>
                  <a:lumMod val="97000"/>
                </a:schemeClr>
              </a:gs>
              <a:gs pos="7000">
                <a:schemeClr val="bg1">
                  <a:lumMod val="65000"/>
                </a:schemeClr>
              </a:gs>
            </a:gsLst>
            <a:lin ang="0" scaled="1"/>
            <a:tileRect/>
          </a:gra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>
              <a:shade val="50000"/>
              <a:hueOff val="573293"/>
              <a:satOff val="-39999"/>
              <a:lumOff val="34301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059" tIns="50059" rIns="50059" bIns="50059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>
                <a:solidFill>
                  <a:schemeClr val="tx2">
                    <a:lumMod val="75000"/>
                  </a:schemeClr>
                </a:solidFill>
              </a:rPr>
              <a:t>TCS Standard Operating Procedures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358026" y="5453737"/>
            <a:ext cx="3440071" cy="196855"/>
          </a:xfrm>
          <a:prstGeom prst="rect">
            <a:avLst/>
          </a:prstGeom>
          <a:gradFill flip="none" rotWithShape="1">
            <a:gsLst>
              <a:gs pos="14179">
                <a:schemeClr val="bg1">
                  <a:lumMod val="75000"/>
                </a:schemeClr>
              </a:gs>
              <a:gs pos="47788">
                <a:schemeClr val="bg1">
                  <a:lumMod val="85000"/>
                </a:schemeClr>
              </a:gs>
              <a:gs pos="0">
                <a:schemeClr val="bg1">
                  <a:alpha val="0"/>
                  <a:lumMod val="97000"/>
                </a:schemeClr>
              </a:gs>
              <a:gs pos="7000">
                <a:schemeClr val="bg1">
                  <a:lumMod val="65000"/>
                </a:schemeClr>
              </a:gs>
            </a:gsLst>
            <a:lin ang="0" scaled="1"/>
            <a:tileRect/>
          </a:gra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>
              <a:shade val="50000"/>
              <a:hueOff val="458635"/>
              <a:satOff val="-31999"/>
              <a:lumOff val="27441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059" tIns="50059" rIns="50059" bIns="50059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>
                <a:solidFill>
                  <a:schemeClr val="tx2">
                    <a:lumMod val="75000"/>
                  </a:schemeClr>
                </a:solidFill>
              </a:rPr>
              <a:t>Introduction to TCS Tools and Platform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358026" y="5758793"/>
            <a:ext cx="3440071" cy="196855"/>
          </a:xfrm>
          <a:prstGeom prst="rect">
            <a:avLst/>
          </a:prstGeom>
          <a:gradFill flip="none" rotWithShape="1">
            <a:gsLst>
              <a:gs pos="14179">
                <a:schemeClr val="bg1">
                  <a:lumMod val="75000"/>
                </a:schemeClr>
              </a:gs>
              <a:gs pos="47788">
                <a:schemeClr val="bg1">
                  <a:lumMod val="85000"/>
                </a:schemeClr>
              </a:gs>
              <a:gs pos="0">
                <a:schemeClr val="bg1">
                  <a:alpha val="0"/>
                  <a:lumMod val="97000"/>
                </a:schemeClr>
              </a:gs>
              <a:gs pos="7000">
                <a:schemeClr val="bg1">
                  <a:lumMod val="65000"/>
                </a:schemeClr>
              </a:gs>
            </a:gsLst>
            <a:lin ang="0" scaled="1"/>
            <a:tileRect/>
          </a:gra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>
              <a:shade val="50000"/>
              <a:hueOff val="343976"/>
              <a:satOff val="-23999"/>
              <a:lumOff val="20581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059" tIns="50059" rIns="50059" bIns="50059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>
                <a:solidFill>
                  <a:schemeClr val="tx2">
                    <a:lumMod val="75000"/>
                  </a:schemeClr>
                </a:solidFill>
              </a:rPr>
              <a:t>Hands on Exercise - Statistical Programming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358026" y="6063849"/>
            <a:ext cx="3440071" cy="196855"/>
          </a:xfrm>
          <a:prstGeom prst="rect">
            <a:avLst/>
          </a:prstGeom>
          <a:gradFill flip="none" rotWithShape="1">
            <a:gsLst>
              <a:gs pos="14179">
                <a:schemeClr val="bg1">
                  <a:lumMod val="75000"/>
                </a:schemeClr>
              </a:gs>
              <a:gs pos="47788">
                <a:schemeClr val="bg1">
                  <a:lumMod val="85000"/>
                </a:schemeClr>
              </a:gs>
              <a:gs pos="0">
                <a:schemeClr val="bg1">
                  <a:alpha val="0"/>
                  <a:lumMod val="97000"/>
                </a:schemeClr>
              </a:gs>
              <a:gs pos="7000">
                <a:schemeClr val="bg1">
                  <a:lumMod val="65000"/>
                </a:schemeClr>
              </a:gs>
            </a:gsLst>
            <a:lin ang="0" scaled="1"/>
            <a:tileRect/>
          </a:gra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>
              <a:shade val="50000"/>
              <a:hueOff val="229317"/>
              <a:satOff val="-15999"/>
              <a:lumOff val="13721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059" tIns="50059" rIns="50059" bIns="50059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>
                <a:solidFill>
                  <a:schemeClr val="tx2">
                    <a:lumMod val="75000"/>
                  </a:schemeClr>
                </a:solidFill>
              </a:rPr>
              <a:t>Hands on Exercise - Biostatistics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58026" y="6368909"/>
            <a:ext cx="3440071" cy="196855"/>
          </a:xfrm>
          <a:prstGeom prst="rect">
            <a:avLst/>
          </a:prstGeom>
          <a:gradFill flip="none" rotWithShape="1">
            <a:gsLst>
              <a:gs pos="14179">
                <a:schemeClr val="bg1">
                  <a:lumMod val="75000"/>
                </a:schemeClr>
              </a:gs>
              <a:gs pos="47788">
                <a:schemeClr val="bg1">
                  <a:lumMod val="85000"/>
                </a:schemeClr>
              </a:gs>
              <a:gs pos="0">
                <a:schemeClr val="bg1">
                  <a:alpha val="0"/>
                  <a:lumMod val="97000"/>
                </a:schemeClr>
              </a:gs>
              <a:gs pos="7000">
                <a:schemeClr val="bg1">
                  <a:lumMod val="65000"/>
                </a:schemeClr>
              </a:gs>
            </a:gsLst>
            <a:lin ang="0" scaled="1"/>
            <a:tileRect/>
          </a:gra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>
              <a:shade val="50000"/>
              <a:hueOff val="114659"/>
              <a:satOff val="-8000"/>
              <a:lumOff val="686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059" tIns="50059" rIns="50059" bIns="50059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>
                <a:solidFill>
                  <a:schemeClr val="tx2">
                    <a:lumMod val="75000"/>
                  </a:schemeClr>
                </a:solidFill>
              </a:rPr>
              <a:t>Evaluation and Sign-off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708436"/>
              </p:ext>
            </p:extLst>
          </p:nvPr>
        </p:nvGraphicFramePr>
        <p:xfrm>
          <a:off x="7183847" y="315693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Acrobat Document" showAsIcon="1" r:id="rId8" imgW="914400" imgH="771480" progId="AcroExch.Document.11">
                  <p:embed/>
                </p:oleObj>
              </mc:Choice>
              <mc:Fallback>
                <p:oleObj name="Acrobat Document" showAsIcon="1" r:id="rId8" imgW="914400" imgH="77148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183847" y="3156932"/>
                        <a:ext cx="914400" cy="7715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389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Process - for Potential Built-up of Biostatistics and Statistical Programming</a:t>
            </a:r>
            <a:endParaRPr lang="en-US" sz="3200" dirty="0"/>
          </a:p>
        </p:txBody>
      </p:sp>
      <p:graphicFrame>
        <p:nvGraphicFramePr>
          <p:cNvPr id="6" name="Content Placeholder 8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31493788"/>
              </p:ext>
            </p:extLst>
          </p:nvPr>
        </p:nvGraphicFramePr>
        <p:xfrm>
          <a:off x="469900" y="2366963"/>
          <a:ext cx="6803097" cy="4160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8021151" y="2475911"/>
            <a:ext cx="3440071" cy="329623"/>
          </a:xfrm>
          <a:prstGeom prst="rect">
            <a:avLst/>
          </a:prstGeom>
          <a:gradFill flip="none" rotWithShape="1">
            <a:gsLst>
              <a:gs pos="14179">
                <a:schemeClr val="bg1">
                  <a:lumMod val="75000"/>
                </a:schemeClr>
              </a:gs>
              <a:gs pos="47788">
                <a:schemeClr val="bg1">
                  <a:lumMod val="85000"/>
                </a:schemeClr>
              </a:gs>
              <a:gs pos="0">
                <a:schemeClr val="bg1">
                  <a:alpha val="0"/>
                  <a:lumMod val="97000"/>
                </a:schemeClr>
              </a:gs>
              <a:gs pos="7000">
                <a:schemeClr val="bg1">
                  <a:lumMod val="65000"/>
                </a:schemeClr>
              </a:gs>
            </a:gsLst>
            <a:lin ang="0" scaled="1"/>
            <a:tileRect/>
          </a:gra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>
              <a:shade val="5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869" tIns="53869" rIns="53869" bIns="53869" numCol="1" spcCol="1270" anchor="ctr" anchorCtr="0">
            <a:noAutofit/>
          </a:bodyPr>
          <a:lstStyle/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</a:rPr>
              <a:t>Understanding the Difference between ISS, SCS,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</a:rPr>
              <a:t>ISE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</a:rPr>
              <a:t>, SCE</a:t>
            </a:r>
            <a:endParaRPr lang="en-US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1151" y="2871531"/>
            <a:ext cx="3440071" cy="277137"/>
          </a:xfrm>
          <a:prstGeom prst="rect">
            <a:avLst/>
          </a:prstGeom>
          <a:gradFill flip="none" rotWithShape="1">
            <a:gsLst>
              <a:gs pos="14179">
                <a:schemeClr val="bg1">
                  <a:lumMod val="75000"/>
                </a:schemeClr>
              </a:gs>
              <a:gs pos="47788">
                <a:schemeClr val="bg1">
                  <a:lumMod val="85000"/>
                </a:schemeClr>
              </a:gs>
              <a:gs pos="0">
                <a:schemeClr val="bg1">
                  <a:alpha val="0"/>
                  <a:lumMod val="97000"/>
                </a:schemeClr>
              </a:gs>
              <a:gs pos="7000">
                <a:schemeClr val="bg1">
                  <a:lumMod val="65000"/>
                </a:schemeClr>
              </a:gs>
            </a:gsLst>
            <a:lin ang="0" scaled="1"/>
            <a:tileRect/>
          </a:gra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>
              <a:shade val="50000"/>
              <a:hueOff val="114659"/>
              <a:satOff val="-8000"/>
              <a:lumOff val="686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059" tIns="50059" rIns="50059" bIns="50059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</a:rPr>
              <a:t>MedDRA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</a:rPr>
              <a:t> – WHODD CTCAE</a:t>
            </a:r>
            <a:endParaRPr lang="en-US" sz="11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21151" y="3218791"/>
            <a:ext cx="3440071" cy="277137"/>
          </a:xfrm>
          <a:prstGeom prst="rect">
            <a:avLst/>
          </a:prstGeom>
          <a:gradFill flip="none" rotWithShape="1">
            <a:gsLst>
              <a:gs pos="14179">
                <a:schemeClr val="bg1">
                  <a:lumMod val="75000"/>
                </a:schemeClr>
              </a:gs>
              <a:gs pos="47788">
                <a:schemeClr val="bg1">
                  <a:lumMod val="85000"/>
                </a:schemeClr>
              </a:gs>
              <a:gs pos="0">
                <a:schemeClr val="bg1">
                  <a:alpha val="0"/>
                  <a:lumMod val="97000"/>
                </a:schemeClr>
              </a:gs>
              <a:gs pos="7000">
                <a:schemeClr val="bg1">
                  <a:lumMod val="65000"/>
                </a:schemeClr>
              </a:gs>
            </a:gsLst>
            <a:lin ang="0" scaled="1"/>
            <a:tileRect/>
          </a:gra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>
              <a:shade val="50000"/>
              <a:hueOff val="229317"/>
              <a:satOff val="-15999"/>
              <a:lumOff val="13721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059" tIns="50059" rIns="50059" bIns="50059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</a:rPr>
              <a:t>Overview of Risk Management Plan</a:t>
            </a:r>
            <a:endParaRPr lang="en-US" sz="11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21151" y="3590061"/>
            <a:ext cx="3440071" cy="264484"/>
          </a:xfrm>
          <a:prstGeom prst="rect">
            <a:avLst/>
          </a:prstGeom>
          <a:gradFill flip="none" rotWithShape="1">
            <a:gsLst>
              <a:gs pos="14179">
                <a:schemeClr val="bg1">
                  <a:lumMod val="75000"/>
                </a:schemeClr>
              </a:gs>
              <a:gs pos="47788">
                <a:schemeClr val="bg1">
                  <a:lumMod val="85000"/>
                </a:schemeClr>
              </a:gs>
              <a:gs pos="0">
                <a:schemeClr val="bg1">
                  <a:alpha val="0"/>
                  <a:lumMod val="97000"/>
                </a:schemeClr>
              </a:gs>
              <a:gs pos="7000">
                <a:schemeClr val="bg1">
                  <a:lumMod val="65000"/>
                </a:schemeClr>
              </a:gs>
            </a:gsLst>
            <a:lin ang="0" scaled="1"/>
            <a:tileRect/>
          </a:gra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>
              <a:shade val="50000"/>
              <a:hueOff val="343976"/>
              <a:satOff val="-23999"/>
              <a:lumOff val="20581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059" tIns="50059" rIns="50059" bIns="50059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</a:rPr>
              <a:t>Understanding Investigator Brochure</a:t>
            </a:r>
            <a:endParaRPr lang="en-US" sz="11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21151" y="3909185"/>
            <a:ext cx="3440071" cy="305056"/>
          </a:xfrm>
          <a:prstGeom prst="rect">
            <a:avLst/>
          </a:prstGeom>
          <a:gradFill flip="none" rotWithShape="1">
            <a:gsLst>
              <a:gs pos="14179">
                <a:schemeClr val="bg1">
                  <a:lumMod val="75000"/>
                </a:schemeClr>
              </a:gs>
              <a:gs pos="47788">
                <a:schemeClr val="bg1">
                  <a:lumMod val="85000"/>
                </a:schemeClr>
              </a:gs>
              <a:gs pos="0">
                <a:schemeClr val="bg1">
                  <a:alpha val="0"/>
                  <a:lumMod val="97000"/>
                </a:schemeClr>
              </a:gs>
              <a:gs pos="7000">
                <a:schemeClr val="bg1">
                  <a:lumMod val="65000"/>
                </a:schemeClr>
              </a:gs>
            </a:gsLst>
            <a:lin ang="0" scaled="1"/>
            <a:tileRect/>
          </a:gra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>
              <a:shade val="50000"/>
              <a:hueOff val="458635"/>
              <a:satOff val="-31999"/>
              <a:lumOff val="27441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059" tIns="50059" rIns="50059" bIns="50059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</a:rPr>
              <a:t>Data Monitoring Committee versus Interim Analysis</a:t>
            </a:r>
            <a:endParaRPr lang="en-US" sz="11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21151" y="4317061"/>
            <a:ext cx="3440071" cy="305056"/>
          </a:xfrm>
          <a:prstGeom prst="rect">
            <a:avLst/>
          </a:prstGeom>
          <a:gradFill flip="none" rotWithShape="1">
            <a:gsLst>
              <a:gs pos="14179">
                <a:schemeClr val="bg1">
                  <a:lumMod val="75000"/>
                </a:schemeClr>
              </a:gs>
              <a:gs pos="47788">
                <a:schemeClr val="bg1">
                  <a:lumMod val="85000"/>
                </a:schemeClr>
              </a:gs>
              <a:gs pos="0">
                <a:schemeClr val="bg1">
                  <a:alpha val="0"/>
                  <a:lumMod val="97000"/>
                </a:schemeClr>
              </a:gs>
              <a:gs pos="7000">
                <a:schemeClr val="bg1">
                  <a:lumMod val="65000"/>
                </a:schemeClr>
              </a:gs>
            </a:gsLst>
            <a:lin ang="0" scaled="1"/>
            <a:tileRect/>
          </a:gra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>
              <a:shade val="50000"/>
              <a:hueOff val="573293"/>
              <a:satOff val="-39999"/>
              <a:lumOff val="34301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059" tIns="50059" rIns="50059" bIns="50059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</a:rPr>
              <a:t>What is a DSUR? What is a PSUR/PBRER?</a:t>
            </a:r>
            <a:endParaRPr lang="en-US" sz="11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021151" y="4683769"/>
            <a:ext cx="3440071" cy="299676"/>
          </a:xfrm>
          <a:prstGeom prst="rect">
            <a:avLst/>
          </a:prstGeom>
          <a:gradFill flip="none" rotWithShape="1">
            <a:gsLst>
              <a:gs pos="14179">
                <a:schemeClr val="bg1">
                  <a:lumMod val="75000"/>
                </a:schemeClr>
              </a:gs>
              <a:gs pos="47788">
                <a:schemeClr val="bg1">
                  <a:lumMod val="85000"/>
                </a:schemeClr>
              </a:gs>
              <a:gs pos="0">
                <a:schemeClr val="bg1">
                  <a:alpha val="0"/>
                  <a:lumMod val="97000"/>
                </a:schemeClr>
              </a:gs>
              <a:gs pos="7000">
                <a:schemeClr val="bg1">
                  <a:lumMod val="65000"/>
                </a:schemeClr>
              </a:gs>
            </a:gsLst>
            <a:lin ang="0" scaled="1"/>
            <a:tileRect/>
          </a:gra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>
              <a:shade val="50000"/>
              <a:hueOff val="687952"/>
              <a:satOff val="-47998"/>
              <a:lumOff val="41162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059" tIns="50059" rIns="50059" bIns="50059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</a:rPr>
              <a:t>Defining different populations and reporting?</a:t>
            </a:r>
            <a:endParaRPr lang="en-US" sz="11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021151" y="5059165"/>
            <a:ext cx="3440071" cy="243403"/>
          </a:xfrm>
          <a:prstGeom prst="rect">
            <a:avLst/>
          </a:prstGeom>
          <a:gradFill flip="none" rotWithShape="1">
            <a:gsLst>
              <a:gs pos="14179">
                <a:schemeClr val="bg1">
                  <a:lumMod val="75000"/>
                </a:schemeClr>
              </a:gs>
              <a:gs pos="47788">
                <a:schemeClr val="bg1">
                  <a:lumMod val="85000"/>
                </a:schemeClr>
              </a:gs>
              <a:gs pos="0">
                <a:schemeClr val="bg1">
                  <a:alpha val="0"/>
                  <a:lumMod val="97000"/>
                </a:schemeClr>
              </a:gs>
              <a:gs pos="7000">
                <a:schemeClr val="bg1">
                  <a:lumMod val="65000"/>
                </a:schemeClr>
              </a:gs>
            </a:gsLst>
            <a:lin ang="0" scaled="1"/>
            <a:tileRect/>
          </a:gra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>
              <a:shade val="50000"/>
              <a:hueOff val="802611"/>
              <a:satOff val="-55998"/>
              <a:lumOff val="48022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059" tIns="50059" rIns="50059" bIns="50059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</a:rPr>
              <a:t>FDA meetings and response letters</a:t>
            </a:r>
            <a:endParaRPr lang="en-US" sz="11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021151" y="5396701"/>
            <a:ext cx="3440071" cy="253127"/>
          </a:xfrm>
          <a:prstGeom prst="rect">
            <a:avLst/>
          </a:prstGeom>
          <a:gradFill flip="none" rotWithShape="1">
            <a:gsLst>
              <a:gs pos="14179">
                <a:schemeClr val="bg1">
                  <a:lumMod val="75000"/>
                </a:schemeClr>
              </a:gs>
              <a:gs pos="47788">
                <a:schemeClr val="bg1">
                  <a:lumMod val="85000"/>
                </a:schemeClr>
              </a:gs>
              <a:gs pos="0">
                <a:schemeClr val="bg1">
                  <a:alpha val="0"/>
                  <a:lumMod val="97000"/>
                </a:schemeClr>
              </a:gs>
              <a:gs pos="7000">
                <a:schemeClr val="bg1">
                  <a:lumMod val="65000"/>
                </a:schemeClr>
              </a:gs>
            </a:gsLst>
            <a:lin ang="0" scaled="1"/>
            <a:tileRect/>
          </a:gra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>
              <a:shade val="50000"/>
              <a:hueOff val="802611"/>
              <a:satOff val="-55998"/>
              <a:lumOff val="48022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059" tIns="50059" rIns="50059" bIns="50059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</a:rPr>
              <a:t>BIMO and OSI listings</a:t>
            </a:r>
            <a:endParaRPr lang="en-US" sz="11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21151" y="5715825"/>
            <a:ext cx="3440071" cy="239059"/>
          </a:xfrm>
          <a:prstGeom prst="rect">
            <a:avLst/>
          </a:prstGeom>
          <a:gradFill flip="none" rotWithShape="1">
            <a:gsLst>
              <a:gs pos="14179">
                <a:schemeClr val="bg1">
                  <a:lumMod val="75000"/>
                </a:schemeClr>
              </a:gs>
              <a:gs pos="47788">
                <a:schemeClr val="bg1">
                  <a:lumMod val="85000"/>
                </a:schemeClr>
              </a:gs>
              <a:gs pos="0">
                <a:schemeClr val="bg1">
                  <a:alpha val="0"/>
                  <a:lumMod val="97000"/>
                </a:schemeClr>
              </a:gs>
              <a:gs pos="7000">
                <a:schemeClr val="bg1">
                  <a:lumMod val="65000"/>
                </a:schemeClr>
              </a:gs>
            </a:gsLst>
            <a:lin ang="0" scaled="1"/>
            <a:tileRect/>
          </a:gra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>
              <a:shade val="50000"/>
              <a:hueOff val="687952"/>
              <a:satOff val="-47998"/>
              <a:lumOff val="41162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059" tIns="50059" rIns="50059" bIns="50059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</a:rPr>
              <a:t>Annotation of CRF and DEFINE</a:t>
            </a:r>
            <a:endParaRPr lang="en-US" sz="11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021151" y="6020881"/>
            <a:ext cx="3440071" cy="239059"/>
          </a:xfrm>
          <a:prstGeom prst="rect">
            <a:avLst/>
          </a:prstGeom>
          <a:gradFill flip="none" rotWithShape="1">
            <a:gsLst>
              <a:gs pos="14179">
                <a:schemeClr val="bg1">
                  <a:lumMod val="75000"/>
                </a:schemeClr>
              </a:gs>
              <a:gs pos="47788">
                <a:schemeClr val="bg1">
                  <a:lumMod val="85000"/>
                </a:schemeClr>
              </a:gs>
              <a:gs pos="0">
                <a:schemeClr val="bg1">
                  <a:alpha val="0"/>
                  <a:lumMod val="97000"/>
                </a:schemeClr>
              </a:gs>
              <a:gs pos="7000">
                <a:schemeClr val="bg1">
                  <a:lumMod val="65000"/>
                </a:schemeClr>
              </a:gs>
            </a:gsLst>
            <a:lin ang="0" scaled="1"/>
            <a:tileRect/>
          </a:gra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>
              <a:shade val="50000"/>
              <a:hueOff val="573293"/>
              <a:satOff val="-39999"/>
              <a:lumOff val="34301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059" tIns="50059" rIns="50059" bIns="50059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</a:rPr>
              <a:t>Understanding eCTD</a:t>
            </a:r>
            <a:endParaRPr lang="en-US" sz="11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021151" y="6325937"/>
            <a:ext cx="3440071" cy="342149"/>
          </a:xfrm>
          <a:prstGeom prst="rect">
            <a:avLst/>
          </a:prstGeom>
          <a:gradFill flip="none" rotWithShape="1">
            <a:gsLst>
              <a:gs pos="14179">
                <a:schemeClr val="bg1">
                  <a:lumMod val="75000"/>
                </a:schemeClr>
              </a:gs>
              <a:gs pos="47788">
                <a:schemeClr val="bg1">
                  <a:lumMod val="85000"/>
                </a:schemeClr>
              </a:gs>
              <a:gs pos="0">
                <a:schemeClr val="bg1">
                  <a:alpha val="0"/>
                  <a:lumMod val="97000"/>
                </a:schemeClr>
              </a:gs>
              <a:gs pos="7000">
                <a:schemeClr val="bg1">
                  <a:lumMod val="65000"/>
                </a:schemeClr>
              </a:gs>
            </a:gsLst>
            <a:lin ang="0" scaled="1"/>
            <a:tileRect/>
          </a:gra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>
              <a:shade val="50000"/>
              <a:hueOff val="458635"/>
              <a:satOff val="-31999"/>
              <a:lumOff val="27441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059" tIns="50059" rIns="50059" bIns="50059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</a:rPr>
              <a:t>Concepts of Baseline and Post-baseline and Shift tables</a:t>
            </a:r>
            <a:endParaRPr lang="en-US" sz="11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29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82411"/>
            <a:ext cx="10364451" cy="159617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Process - for Potential Built-up of Biostatistics and Statistical Programming</a:t>
            </a:r>
            <a:endParaRPr lang="en-US" sz="3200" dirty="0"/>
          </a:p>
        </p:txBody>
      </p:sp>
      <p:graphicFrame>
        <p:nvGraphicFramePr>
          <p:cNvPr id="6" name="Content Placeholder 8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528772082"/>
              </p:ext>
            </p:extLst>
          </p:nvPr>
        </p:nvGraphicFramePr>
        <p:xfrm>
          <a:off x="154746" y="2366963"/>
          <a:ext cx="3875834" cy="3921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4153973" y="1846170"/>
            <a:ext cx="15160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sz="1600" b="1" u="sng" dirty="0">
                <a:solidFill>
                  <a:srgbClr val="000000"/>
                </a:solidFill>
                <a:ea typeface="SimSun" pitchFamily="2" charset="-122"/>
              </a:rPr>
              <a:t>Bio-statisticians</a:t>
            </a:r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8135134" y="1820480"/>
            <a:ext cx="21881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sz="1600" b="1" u="sng" dirty="0">
                <a:solidFill>
                  <a:srgbClr val="000000"/>
                </a:solidFill>
                <a:ea typeface="SimSun" pitchFamily="2" charset="-122"/>
              </a:rPr>
              <a:t>Statistical programmers</a:t>
            </a:r>
          </a:p>
        </p:txBody>
      </p:sp>
      <p:graphicFrame>
        <p:nvGraphicFramePr>
          <p:cNvPr id="27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599099"/>
              </p:ext>
            </p:extLst>
          </p:nvPr>
        </p:nvGraphicFramePr>
        <p:xfrm>
          <a:off x="4088320" y="2170461"/>
          <a:ext cx="3938954" cy="4329640"/>
        </p:xfrm>
        <a:graphic>
          <a:graphicData uri="http://schemas.openxmlformats.org/drawingml/2006/table">
            <a:tbl>
              <a:tblPr/>
              <a:tblGrid>
                <a:gridCol w="2260056"/>
                <a:gridCol w="1678898"/>
              </a:tblGrid>
              <a:tr h="251227">
                <a:tc>
                  <a:txBody>
                    <a:bodyPr/>
                    <a:lstStyle/>
                    <a:p>
                      <a:pPr marL="122238" marR="0" lvl="0" indent="-122238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Topics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2238" marR="0" lvl="0" indent="-122238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How and Who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62884">
                <a:tc>
                  <a:txBody>
                    <a:bodyPr/>
                    <a:lstStyle/>
                    <a:p>
                      <a:pPr marL="122238" marR="0" lvl="0" indent="-122238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Statistical section of the protocol</a:t>
                      </a:r>
                      <a:endParaRPr kumimoji="0" 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2238" marR="0" lvl="0" indent="-122238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Pilot protocol/on-the job by Sr. </a:t>
                      </a:r>
                      <a:r>
                        <a:rPr kumimoji="0" lang="en-US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Statistican</a:t>
                      </a:r>
                      <a:endParaRPr kumimoji="0" 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2884">
                <a:tc>
                  <a:txBody>
                    <a:bodyPr/>
                    <a:lstStyle/>
                    <a:p>
                      <a:pPr marL="122238" marR="0" lvl="0" indent="-122238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Objective and the related hypothesis</a:t>
                      </a:r>
                      <a:endParaRPr kumimoji="0" 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2238" marR="0" lvl="0" indent="-122238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Pilot protocol/on-the job by Sr. Statistican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2884">
                <a:tc>
                  <a:txBody>
                    <a:bodyPr/>
                    <a:lstStyle/>
                    <a:p>
                      <a:pPr marL="122238" marR="0" lvl="0" indent="-122238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Sample size methodology by example using SAS (optional)</a:t>
                      </a:r>
                      <a:endParaRPr kumimoji="0" lang="en-US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2238" marR="0" lvl="0" indent="-122238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Pilot protocol/on-the job by Sr. Statistican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81596">
                <a:tc>
                  <a:txBody>
                    <a:bodyPr/>
                    <a:lstStyle/>
                    <a:p>
                      <a:pPr marL="122238" marR="0" lvl="0" indent="-122238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Concepts of missing value, imputation, LOCF by example, Protocol violations </a:t>
                      </a:r>
                      <a:r>
                        <a:rPr kumimoji="0" lang="en-US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vs</a:t>
                      </a: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protocol deviations, Randomization and blinding</a:t>
                      </a:r>
                      <a:endParaRPr kumimoji="0" 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2238" marR="0" lvl="0" indent="-122238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Classroom by SME/external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2884">
                <a:tc>
                  <a:txBody>
                    <a:bodyPr/>
                    <a:lstStyle/>
                    <a:p>
                      <a:pPr marL="122238" marR="0" lvl="0" indent="-122238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Study designs and analysis by example</a:t>
                      </a:r>
                      <a:endParaRPr kumimoji="0" 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2238" marR="0" lvl="0" indent="-122238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Pilot protocol/on-the job by Sr. Statistican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2884">
                <a:tc>
                  <a:txBody>
                    <a:bodyPr/>
                    <a:lstStyle/>
                    <a:p>
                      <a:pPr marL="122238" marR="0" lvl="0" indent="-122238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SAS procedures</a:t>
                      </a:r>
                      <a:endParaRPr kumimoji="0" lang="en-US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2238" marR="0" lvl="0" indent="-122238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Pilot protocol/on-the job by Sr. Statistican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2884">
                <a:tc>
                  <a:txBody>
                    <a:bodyPr/>
                    <a:lstStyle/>
                    <a:p>
                      <a:pPr marL="122238" marR="0" lvl="0" indent="-122238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Adaptive designs, Bayesian designs</a:t>
                      </a:r>
                      <a:endParaRPr kumimoji="0" lang="en-US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2238" marR="0" lvl="0" indent="-122238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Classroom by SME/external</a:t>
                      </a:r>
                      <a:endParaRPr kumimoji="0" lang="en-US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2884">
                <a:tc>
                  <a:txBody>
                    <a:bodyPr/>
                    <a:lstStyle/>
                    <a:p>
                      <a:pPr marL="122238" marR="0" lvl="0" indent="-122238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SAP preparation and review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2238" marR="0" lvl="0" indent="-122238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Pilot protocol/on-the job by Sr. Statistican</a:t>
                      </a:r>
                      <a:endParaRPr kumimoji="0" lang="en-US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2884">
                <a:tc>
                  <a:txBody>
                    <a:bodyPr/>
                    <a:lstStyle/>
                    <a:p>
                      <a:pPr marL="122238" marR="0" lvl="0" indent="-122238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Data Management process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2238" marR="0" lvl="0" indent="-122238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Good to know (Client specific)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Group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377074"/>
              </p:ext>
            </p:extLst>
          </p:nvPr>
        </p:nvGraphicFramePr>
        <p:xfrm>
          <a:off x="8205924" y="2170461"/>
          <a:ext cx="3614936" cy="4329642"/>
        </p:xfrm>
        <a:graphic>
          <a:graphicData uri="http://schemas.openxmlformats.org/drawingml/2006/table">
            <a:tbl>
              <a:tblPr/>
              <a:tblGrid>
                <a:gridCol w="1977984"/>
                <a:gridCol w="1636952"/>
              </a:tblGrid>
              <a:tr h="318172">
                <a:tc>
                  <a:txBody>
                    <a:bodyPr/>
                    <a:lstStyle/>
                    <a:p>
                      <a:pPr marL="122238" marR="0" lvl="0" indent="-122238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Topics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2238" marR="0" lvl="0" indent="-122238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How and Who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32038">
                <a:tc>
                  <a:txBody>
                    <a:bodyPr/>
                    <a:lstStyle/>
                    <a:p>
                      <a:pPr marL="122238" marR="0" lvl="0" indent="-122238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Basic SAS Programming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2238" marR="0" lvl="0" indent="-122238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Self Learning / on-the job by Sr. Programmer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532">
                <a:tc>
                  <a:txBody>
                    <a:bodyPr/>
                    <a:lstStyle/>
                    <a:p>
                      <a:pPr marL="122238" marR="0" lvl="0" indent="-122238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SAS exercises </a:t>
                      </a:r>
                      <a:endParaRPr kumimoji="0" lang="en-US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2238" marR="0" lvl="0" indent="-122238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Exercises by Sr. Programmer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572">
                <a:tc>
                  <a:txBody>
                    <a:bodyPr/>
                    <a:lstStyle/>
                    <a:p>
                      <a:pPr marL="122238" marR="0" lvl="0" indent="-122238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Specification Understanding (Requirement understanding)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2238" marR="0" lvl="0" indent="-122238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Pilot study /on-the job by Sr. Programmer</a:t>
                      </a:r>
                      <a:endParaRPr kumimoji="0" lang="en-US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122238" marR="0" lvl="0" indent="-122238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572">
                <a:tc>
                  <a:txBody>
                    <a:bodyPr/>
                    <a:lstStyle/>
                    <a:p>
                      <a:pPr marL="122238" marR="0" lvl="0" indent="-122238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Analytical Thinking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2238" marR="0" lvl="0" indent="-122238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Learning and Development Team / on-the job by Sr. Programmer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3612">
                <a:tc>
                  <a:txBody>
                    <a:bodyPr/>
                    <a:lstStyle/>
                    <a:p>
                      <a:pPr marL="122238" marR="0" lvl="0" indent="-122238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Logic Building Training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2238" marR="0" lvl="0" indent="-122238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Learning and Development Team / on-the job by Sr. Programmer</a:t>
                      </a:r>
                    </a:p>
                    <a:p>
                      <a:pPr marL="122238" marR="0" lvl="0" indent="-122238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572">
                <a:tc>
                  <a:txBody>
                    <a:bodyPr/>
                    <a:lstStyle/>
                    <a:p>
                      <a:pPr marL="122238" marR="0" lvl="0" indent="-122238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Quality  Check Training (How to QC your code)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2238" marR="0" lvl="0" indent="-122238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Team Leader / </a:t>
                      </a:r>
                      <a:r>
                        <a:rPr kumimoji="0" 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on-the job by Sr. Programmer</a:t>
                      </a:r>
                      <a:endParaRPr kumimoji="0" lang="en-US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122238" marR="0" lvl="0" indent="-122238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572">
                <a:tc>
                  <a:txBody>
                    <a:bodyPr/>
                    <a:lstStyle/>
                    <a:p>
                      <a:pPr marL="122238" marR="0" lvl="0" indent="-122238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SAS STAT Procedures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2238" marR="0" lvl="0" indent="-122238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Subject Matter Expert (SME)</a:t>
                      </a:r>
                    </a:p>
                    <a:p>
                      <a:pPr marL="122238" marR="0" lvl="0" indent="-122238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972811"/>
              </p:ext>
            </p:extLst>
          </p:nvPr>
        </p:nvGraphicFramePr>
        <p:xfrm>
          <a:off x="6504448" y="1404574"/>
          <a:ext cx="9144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Worksheet" showAsIcon="1" r:id="rId8" imgW="914400" imgH="714240" progId="Excel.Sheet.8">
                  <p:embed/>
                </p:oleObj>
              </mc:Choice>
              <mc:Fallback>
                <p:oleObj name="Worksheet" showAsIcon="1" r:id="rId8" imgW="914400" imgH="7142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4448" y="1404574"/>
                        <a:ext cx="914400" cy="7143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10648"/>
              </p:ext>
            </p:extLst>
          </p:nvPr>
        </p:nvGraphicFramePr>
        <p:xfrm>
          <a:off x="10455838" y="135673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Worksheet" showAsIcon="1" r:id="rId10" imgW="914400" imgH="771480" progId="Excel.Sheet.8">
                  <p:embed/>
                </p:oleObj>
              </mc:Choice>
              <mc:Fallback>
                <p:oleObj name="Worksheet" showAsIcon="1" r:id="rId10" imgW="914400" imgH="77148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455838" y="1356732"/>
                        <a:ext cx="914400" cy="7715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076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26143"/>
            <a:ext cx="10364451" cy="159617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Process - for Potential Built-up of Biostatistics and Statistical Programming</a:t>
            </a:r>
            <a:br>
              <a:rPr lang="en-US" sz="3200" dirty="0" smtClean="0"/>
            </a:br>
            <a:r>
              <a:rPr lang="en-US" sz="3200" dirty="0"/>
              <a:t>	</a:t>
            </a:r>
            <a:r>
              <a:rPr lang="en-US" sz="3200" dirty="0" smtClean="0"/>
              <a:t>								--</a:t>
            </a:r>
            <a:r>
              <a:rPr lang="en-US" sz="3200" dirty="0" err="1" smtClean="0"/>
              <a:t>contd</a:t>
            </a:r>
            <a:endParaRPr lang="en-US" sz="3200" dirty="0"/>
          </a:p>
        </p:txBody>
      </p:sp>
      <p:graphicFrame>
        <p:nvGraphicFramePr>
          <p:cNvPr id="6" name="Content Placeholder 8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210132195"/>
              </p:ext>
            </p:extLst>
          </p:nvPr>
        </p:nvGraphicFramePr>
        <p:xfrm>
          <a:off x="187498" y="1722320"/>
          <a:ext cx="7131378" cy="4805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/>
          <p:cNvSpPr/>
          <p:nvPr/>
        </p:nvSpPr>
        <p:spPr>
          <a:xfrm>
            <a:off x="7445479" y="2102551"/>
            <a:ext cx="3440071" cy="329623"/>
          </a:xfrm>
          <a:prstGeom prst="rect">
            <a:avLst/>
          </a:prstGeom>
          <a:gradFill flip="none" rotWithShape="1">
            <a:gsLst>
              <a:gs pos="14179">
                <a:schemeClr val="bg1">
                  <a:lumMod val="75000"/>
                </a:schemeClr>
              </a:gs>
              <a:gs pos="47788">
                <a:schemeClr val="bg1">
                  <a:lumMod val="85000"/>
                </a:schemeClr>
              </a:gs>
              <a:gs pos="0">
                <a:schemeClr val="bg1">
                  <a:alpha val="0"/>
                  <a:lumMod val="97000"/>
                </a:schemeClr>
              </a:gs>
              <a:gs pos="7000">
                <a:schemeClr val="bg1">
                  <a:lumMod val="65000"/>
                </a:schemeClr>
              </a:gs>
            </a:gsLst>
            <a:lin ang="0" scaled="1"/>
            <a:tileRect/>
          </a:gra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>
              <a:shade val="5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869" tIns="53869" rIns="53869" bIns="53869" numCol="1" spcCol="1270" anchor="ctr" anchorCtr="0">
            <a:noAutofit/>
          </a:bodyPr>
          <a:lstStyle/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>
                <a:solidFill>
                  <a:schemeClr val="tx2">
                    <a:lumMod val="75000"/>
                  </a:schemeClr>
                </a:solidFill>
              </a:rPr>
              <a:t>Basic Training on SDTM (6 sessions) - Discuss SDTM IG + Controlled Terminology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45479" y="2498171"/>
            <a:ext cx="3440071" cy="347260"/>
          </a:xfrm>
          <a:prstGeom prst="rect">
            <a:avLst/>
          </a:prstGeom>
          <a:gradFill flip="none" rotWithShape="1">
            <a:gsLst>
              <a:gs pos="14179">
                <a:schemeClr val="bg1">
                  <a:lumMod val="75000"/>
                </a:schemeClr>
              </a:gs>
              <a:gs pos="47788">
                <a:schemeClr val="bg1">
                  <a:lumMod val="85000"/>
                </a:schemeClr>
              </a:gs>
              <a:gs pos="0">
                <a:schemeClr val="bg1">
                  <a:alpha val="0"/>
                  <a:lumMod val="97000"/>
                </a:schemeClr>
              </a:gs>
              <a:gs pos="7000">
                <a:schemeClr val="bg1">
                  <a:lumMod val="65000"/>
                </a:schemeClr>
              </a:gs>
            </a:gsLst>
            <a:lin ang="0" scaled="1"/>
            <a:tileRect/>
          </a:gra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>
              <a:shade val="50000"/>
              <a:hueOff val="114659"/>
              <a:satOff val="-8000"/>
              <a:lumOff val="686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059" tIns="50059" rIns="50059" bIns="50059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>
                <a:solidFill>
                  <a:schemeClr val="tx2">
                    <a:lumMod val="75000"/>
                  </a:schemeClr>
                </a:solidFill>
              </a:rPr>
              <a:t>Basic Training on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</a:rPr>
              <a:t>ADaM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</a:rPr>
              <a:t> (3 sessions) - Discuss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</a:rPr>
              <a:t>ADaM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</a:rPr>
              <a:t> IG + Controlled Terminology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45479" y="2939684"/>
            <a:ext cx="3440071" cy="358617"/>
          </a:xfrm>
          <a:prstGeom prst="rect">
            <a:avLst/>
          </a:prstGeom>
          <a:gradFill flip="none" rotWithShape="1">
            <a:gsLst>
              <a:gs pos="14179">
                <a:schemeClr val="bg1">
                  <a:lumMod val="75000"/>
                </a:schemeClr>
              </a:gs>
              <a:gs pos="47788">
                <a:schemeClr val="bg1">
                  <a:lumMod val="85000"/>
                </a:schemeClr>
              </a:gs>
              <a:gs pos="0">
                <a:schemeClr val="bg1">
                  <a:alpha val="0"/>
                  <a:lumMod val="97000"/>
                </a:schemeClr>
              </a:gs>
              <a:gs pos="7000">
                <a:schemeClr val="bg1">
                  <a:lumMod val="65000"/>
                </a:schemeClr>
              </a:gs>
            </a:gsLst>
            <a:lin ang="0" scaled="1"/>
            <a:tileRect/>
          </a:gra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>
              <a:shade val="50000"/>
              <a:hueOff val="343976"/>
              <a:satOff val="-23999"/>
              <a:lumOff val="20581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059" tIns="50059" rIns="50059" bIns="50059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>
                <a:solidFill>
                  <a:schemeClr val="tx2">
                    <a:lumMod val="75000"/>
                  </a:schemeClr>
                </a:solidFill>
              </a:rPr>
              <a:t>Advanced Training for Non Standard Domains (6-8 sessions)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45479" y="3662344"/>
            <a:ext cx="3440071" cy="305056"/>
          </a:xfrm>
          <a:prstGeom prst="rect">
            <a:avLst/>
          </a:prstGeom>
          <a:gradFill flip="none" rotWithShape="1">
            <a:gsLst>
              <a:gs pos="14179">
                <a:schemeClr val="bg1">
                  <a:lumMod val="75000"/>
                </a:schemeClr>
              </a:gs>
              <a:gs pos="47788">
                <a:schemeClr val="bg1">
                  <a:lumMod val="85000"/>
                </a:schemeClr>
              </a:gs>
              <a:gs pos="0">
                <a:schemeClr val="bg1">
                  <a:alpha val="0"/>
                  <a:lumMod val="97000"/>
                </a:schemeClr>
              </a:gs>
              <a:gs pos="7000">
                <a:schemeClr val="bg1">
                  <a:lumMod val="65000"/>
                </a:schemeClr>
              </a:gs>
            </a:gsLst>
            <a:lin ang="0" scaled="1"/>
            <a:tileRect/>
          </a:gra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>
              <a:shade val="50000"/>
              <a:hueOff val="573293"/>
              <a:satOff val="-39999"/>
              <a:lumOff val="34301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059" tIns="50059" rIns="50059" bIns="50059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</a:rPr>
              <a:t>General Overview on ADAM concept</a:t>
            </a:r>
            <a:endParaRPr lang="en-US" sz="11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45479" y="4057188"/>
            <a:ext cx="3440071" cy="310261"/>
          </a:xfrm>
          <a:prstGeom prst="rect">
            <a:avLst/>
          </a:prstGeom>
          <a:gradFill flip="none" rotWithShape="1">
            <a:gsLst>
              <a:gs pos="14179">
                <a:schemeClr val="bg1">
                  <a:lumMod val="75000"/>
                </a:schemeClr>
              </a:gs>
              <a:gs pos="47788">
                <a:schemeClr val="bg1">
                  <a:lumMod val="85000"/>
                </a:schemeClr>
              </a:gs>
              <a:gs pos="0">
                <a:schemeClr val="bg1">
                  <a:alpha val="0"/>
                  <a:lumMod val="97000"/>
                </a:schemeClr>
              </a:gs>
              <a:gs pos="7000">
                <a:schemeClr val="bg1">
                  <a:lumMod val="65000"/>
                </a:schemeClr>
              </a:gs>
            </a:gsLst>
            <a:lin ang="0" scaled="1"/>
            <a:tileRect/>
          </a:gra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>
              <a:shade val="50000"/>
              <a:hueOff val="687952"/>
              <a:satOff val="-47998"/>
              <a:lumOff val="41162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059" tIns="50059" rIns="50059" bIns="50059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</a:rPr>
              <a:t>IG concepts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</a:rPr>
              <a:t>Relationship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</a:rPr>
              <a:t>between SDTM and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</a:rPr>
              <a:t>ADaM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</a:rPr>
              <a:t>.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445479" y="4456692"/>
            <a:ext cx="3440071" cy="334052"/>
          </a:xfrm>
          <a:prstGeom prst="rect">
            <a:avLst/>
          </a:prstGeom>
          <a:gradFill flip="none" rotWithShape="1">
            <a:gsLst>
              <a:gs pos="14179">
                <a:schemeClr val="bg1">
                  <a:lumMod val="75000"/>
                </a:schemeClr>
              </a:gs>
              <a:gs pos="47788">
                <a:schemeClr val="bg1">
                  <a:lumMod val="85000"/>
                </a:schemeClr>
              </a:gs>
              <a:gs pos="0">
                <a:schemeClr val="bg1">
                  <a:alpha val="0"/>
                  <a:lumMod val="97000"/>
                </a:schemeClr>
              </a:gs>
              <a:gs pos="7000">
                <a:schemeClr val="bg1">
                  <a:lumMod val="65000"/>
                </a:schemeClr>
              </a:gs>
            </a:gsLst>
            <a:lin ang="0" scaled="1"/>
            <a:tileRect/>
          </a:gra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>
              <a:shade val="50000"/>
              <a:hueOff val="802611"/>
              <a:satOff val="-55998"/>
              <a:lumOff val="48022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059" tIns="50059" rIns="50059" bIns="50059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</a:rPr>
              <a:t>IG concepts: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</a:rPr>
              <a:t>Discussion on BDS structure.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445479" y="4871825"/>
            <a:ext cx="3440071" cy="343934"/>
          </a:xfrm>
          <a:prstGeom prst="rect">
            <a:avLst/>
          </a:prstGeom>
          <a:gradFill flip="none" rotWithShape="1">
            <a:gsLst>
              <a:gs pos="14179">
                <a:schemeClr val="bg1">
                  <a:lumMod val="75000"/>
                </a:schemeClr>
              </a:gs>
              <a:gs pos="47788">
                <a:schemeClr val="bg1">
                  <a:lumMod val="85000"/>
                </a:schemeClr>
              </a:gs>
              <a:gs pos="0">
                <a:schemeClr val="bg1">
                  <a:alpha val="0"/>
                  <a:lumMod val="97000"/>
                </a:schemeClr>
              </a:gs>
              <a:gs pos="7000">
                <a:schemeClr val="bg1">
                  <a:lumMod val="65000"/>
                </a:schemeClr>
              </a:gs>
            </a:gsLst>
            <a:lin ang="0" scaled="1"/>
            <a:tileRect/>
          </a:gra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>
              <a:shade val="50000"/>
              <a:hueOff val="687952"/>
              <a:satOff val="-47998"/>
              <a:lumOff val="41162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059" tIns="50059" rIns="50059" bIns="50059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>
                <a:solidFill>
                  <a:schemeClr val="tx2">
                    <a:lumMod val="75000"/>
                  </a:schemeClr>
                </a:solidFill>
              </a:rPr>
              <a:t>IG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</a:rPr>
              <a:t>concepts: Discussion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</a:rPr>
              <a:t>on traceability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</a:rPr>
              <a:t>. </a:t>
            </a:r>
            <a:endParaRPr lang="en-US" sz="11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45483" y="5296840"/>
            <a:ext cx="3440071" cy="350587"/>
          </a:xfrm>
          <a:prstGeom prst="rect">
            <a:avLst/>
          </a:prstGeom>
          <a:gradFill flip="none" rotWithShape="1">
            <a:gsLst>
              <a:gs pos="14179">
                <a:schemeClr val="bg1">
                  <a:lumMod val="75000"/>
                </a:schemeClr>
              </a:gs>
              <a:gs pos="47788">
                <a:schemeClr val="bg1">
                  <a:lumMod val="85000"/>
                </a:schemeClr>
              </a:gs>
              <a:gs pos="0">
                <a:schemeClr val="bg1">
                  <a:alpha val="0"/>
                  <a:lumMod val="97000"/>
                </a:schemeClr>
              </a:gs>
              <a:gs pos="7000">
                <a:schemeClr val="bg1">
                  <a:lumMod val="65000"/>
                </a:schemeClr>
              </a:gs>
            </a:gsLst>
            <a:lin ang="0" scaled="1"/>
            <a:tileRect/>
          </a:gra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>
              <a:shade val="50000"/>
              <a:hueOff val="573293"/>
              <a:satOff val="-39999"/>
              <a:lumOff val="34301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059" tIns="50059" rIns="50059" bIns="50059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>
                <a:solidFill>
                  <a:schemeClr val="tx2">
                    <a:lumMod val="75000"/>
                  </a:schemeClr>
                </a:solidFill>
              </a:rPr>
              <a:t>IG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</a:rPr>
              <a:t>concepts: Utilizing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</a:rPr>
              <a:t>SUPPQUAL and RELREC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</a:rPr>
              <a:t>domains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431411" y="6163597"/>
            <a:ext cx="3440071" cy="342149"/>
          </a:xfrm>
          <a:prstGeom prst="rect">
            <a:avLst/>
          </a:prstGeom>
          <a:gradFill flip="none" rotWithShape="1">
            <a:gsLst>
              <a:gs pos="14179">
                <a:schemeClr val="bg1">
                  <a:lumMod val="75000"/>
                </a:schemeClr>
              </a:gs>
              <a:gs pos="47788">
                <a:schemeClr val="bg1">
                  <a:lumMod val="85000"/>
                </a:schemeClr>
              </a:gs>
              <a:gs pos="0">
                <a:schemeClr val="bg1">
                  <a:alpha val="0"/>
                  <a:lumMod val="97000"/>
                </a:schemeClr>
              </a:gs>
              <a:gs pos="7000">
                <a:schemeClr val="bg1">
                  <a:lumMod val="65000"/>
                </a:schemeClr>
              </a:gs>
            </a:gsLst>
            <a:lin ang="0" scaled="1"/>
            <a:tileRect/>
          </a:gra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>
              <a:shade val="50000"/>
              <a:hueOff val="458635"/>
              <a:satOff val="-31999"/>
              <a:lumOff val="27441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059" tIns="50059" rIns="50059" bIns="50059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>
                <a:solidFill>
                  <a:schemeClr val="tx2">
                    <a:lumMod val="75000"/>
                  </a:schemeClr>
                </a:solidFill>
              </a:rPr>
              <a:t>Dummy studies: Hands on implementation</a:t>
            </a: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7568344" y="1712098"/>
            <a:ext cx="33144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b="1" u="sng" dirty="0"/>
              <a:t>Basic SDTM and ADAM Training 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7565996" y="3327538"/>
            <a:ext cx="18790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b="1" u="sng" dirty="0" smtClean="0"/>
              <a:t>CDSIC workshops</a:t>
            </a:r>
            <a:endParaRPr lang="en-US" b="1" u="sng" dirty="0"/>
          </a:p>
        </p:txBody>
      </p:sp>
      <p:sp>
        <p:nvSpPr>
          <p:cNvPr id="23" name="Rectangle 22"/>
          <p:cNvSpPr/>
          <p:nvPr/>
        </p:nvSpPr>
        <p:spPr>
          <a:xfrm>
            <a:off x="7443131" y="5728508"/>
            <a:ext cx="3440071" cy="349431"/>
          </a:xfrm>
          <a:prstGeom prst="rect">
            <a:avLst/>
          </a:prstGeom>
          <a:gradFill flip="none" rotWithShape="1">
            <a:gsLst>
              <a:gs pos="14179">
                <a:schemeClr val="bg1">
                  <a:lumMod val="75000"/>
                </a:schemeClr>
              </a:gs>
              <a:gs pos="47788">
                <a:schemeClr val="bg1">
                  <a:lumMod val="85000"/>
                </a:schemeClr>
              </a:gs>
              <a:gs pos="0">
                <a:schemeClr val="bg1">
                  <a:alpha val="0"/>
                  <a:lumMod val="97000"/>
                </a:schemeClr>
              </a:gs>
              <a:gs pos="7000">
                <a:schemeClr val="bg1">
                  <a:lumMod val="65000"/>
                </a:schemeClr>
              </a:gs>
            </a:gsLst>
            <a:lin ang="0" scaled="1"/>
            <a:tileRect/>
          </a:gra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>
              <a:shade val="50000"/>
              <a:hueOff val="573293"/>
              <a:satOff val="-39999"/>
              <a:lumOff val="34301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059" tIns="50059" rIns="50059" bIns="50059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>
                <a:solidFill>
                  <a:schemeClr val="tx2">
                    <a:lumMod val="75000"/>
                  </a:schemeClr>
                </a:solidFill>
              </a:rPr>
              <a:t>IG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</a:rPr>
              <a:t>concepts: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</a:rPr>
              <a:t>TA specific datasets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</a:rPr>
              <a:t>.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12300"/>
              </p:ext>
            </p:extLst>
          </p:nvPr>
        </p:nvGraphicFramePr>
        <p:xfrm>
          <a:off x="10998085" y="317909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Worksheet" showAsIcon="1" r:id="rId8" imgW="914400" imgH="771480" progId="Excel.Sheet.8">
                  <p:embed/>
                </p:oleObj>
              </mc:Choice>
              <mc:Fallback>
                <p:oleObj name="Worksheet" showAsIcon="1" r:id="rId8" imgW="914400" imgH="77148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998085" y="3179093"/>
                        <a:ext cx="914400" cy="771525"/>
                      </a:xfrm>
                      <a:prstGeom prst="rect">
                        <a:avLst/>
                      </a:prstGeom>
                      <a:ln>
                        <a:solidFill>
                          <a:schemeClr val="tx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448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351</TotalTime>
  <Words>2104</Words>
  <Application>Microsoft Office PowerPoint</Application>
  <PresentationFormat>Widescreen</PresentationFormat>
  <Paragraphs>327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SimSun</vt:lpstr>
      <vt:lpstr>Arial</vt:lpstr>
      <vt:lpstr>Myriad Pro</vt:lpstr>
      <vt:lpstr>Tw Cen MT</vt:lpstr>
      <vt:lpstr>Droplet</vt:lpstr>
      <vt:lpstr>Acrobat Document</vt:lpstr>
      <vt:lpstr>Worksheet</vt:lpstr>
      <vt:lpstr>Document</vt:lpstr>
      <vt:lpstr>Business Direction and Vision – focus on Internal Training and Onboarding</vt:lpstr>
      <vt:lpstr>Business Strategy</vt:lpstr>
      <vt:lpstr>Key drivers / contributors</vt:lpstr>
      <vt:lpstr>Way forward strategic – inputs – planning – future </vt:lpstr>
      <vt:lpstr>Strategy - for Potential Built-up of Biostatistics and Statistical Programming PLAN–Process–future </vt:lpstr>
      <vt:lpstr>Process - for Potential Built-up of Biostatistics and Statistical Programming</vt:lpstr>
      <vt:lpstr>Process - for Potential Built-up of Biostatistics and Statistical Programming</vt:lpstr>
      <vt:lpstr>Process - for Potential Built-up of Biostatistics and Statistical Programming</vt:lpstr>
      <vt:lpstr>Process - for Potential Built-up of Biostatistics and Statistical Programming          --contd</vt:lpstr>
      <vt:lpstr>Process - for Potential Built-up of Biostatistics and Statistical Programming</vt:lpstr>
      <vt:lpstr>Process - for Potential Built-up of Biostatistics and Statistical Programming</vt:lpstr>
      <vt:lpstr>Process - for Potential Built-up of Biostatistics and Statistical Programming Competency Mapping - Biostatistics </vt:lpstr>
      <vt:lpstr>Process - for Potential Built-up of Biostatistics and Statistical Programming Competency Mapping – Statistical Programming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Direction and Vision</dc:title>
  <dc:creator>Varsha Mahajan</dc:creator>
  <cp:lastModifiedBy>Varsha Mahajan</cp:lastModifiedBy>
  <cp:revision>47</cp:revision>
  <dcterms:created xsi:type="dcterms:W3CDTF">2016-12-15T04:47:53Z</dcterms:created>
  <dcterms:modified xsi:type="dcterms:W3CDTF">2017-02-09T08:19:21Z</dcterms:modified>
</cp:coreProperties>
</file>