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3" r:id="rId2"/>
    <p:sldMasterId id="2147483699" r:id="rId3"/>
    <p:sldMasterId id="2147483705" r:id="rId4"/>
  </p:sldMasterIdLst>
  <p:notesMasterIdLst>
    <p:notesMasterId r:id="rId29"/>
  </p:notesMasterIdLst>
  <p:handoutMasterIdLst>
    <p:handoutMasterId r:id="rId30"/>
  </p:handoutMasterIdLst>
  <p:sldIdLst>
    <p:sldId id="390" r:id="rId5"/>
    <p:sldId id="356" r:id="rId6"/>
    <p:sldId id="400" r:id="rId7"/>
    <p:sldId id="398" r:id="rId8"/>
    <p:sldId id="401" r:id="rId9"/>
    <p:sldId id="399" r:id="rId10"/>
    <p:sldId id="392" r:id="rId11"/>
    <p:sldId id="364" r:id="rId12"/>
    <p:sldId id="365" r:id="rId13"/>
    <p:sldId id="366" r:id="rId14"/>
    <p:sldId id="367" r:id="rId15"/>
    <p:sldId id="368" r:id="rId16"/>
    <p:sldId id="393" r:id="rId17"/>
    <p:sldId id="370" r:id="rId18"/>
    <p:sldId id="371" r:id="rId19"/>
    <p:sldId id="372" r:id="rId20"/>
    <p:sldId id="373" r:id="rId21"/>
    <p:sldId id="374" r:id="rId22"/>
    <p:sldId id="395" r:id="rId23"/>
    <p:sldId id="384" r:id="rId24"/>
    <p:sldId id="396" r:id="rId25"/>
    <p:sldId id="386" r:id="rId26"/>
    <p:sldId id="387" r:id="rId27"/>
    <p:sldId id="397" r:id="rId28"/>
  </p:sldIdLst>
  <p:sldSz cx="12192000" cy="6858000"/>
  <p:notesSz cx="9144000" cy="6858000"/>
  <p:defaultTextStyle>
    <a:defPPr>
      <a:defRPr lang="en-US"/>
    </a:defPPr>
    <a:lvl1pPr marL="0" algn="l" defTabSz="914377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416" userDrawn="1">
          <p15:clr>
            <a:srgbClr val="A4A3A4"/>
          </p15:clr>
        </p15:guide>
        <p15:guide id="2" pos="512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rghya  Chattopadhyay" initials="AC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D38C"/>
    <a:srgbClr val="ECFAE2"/>
    <a:srgbClr val="CBC3DB"/>
    <a:srgbClr val="EAEA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4" autoAdjust="0"/>
    <p:restoredTop sz="94671" autoAdjust="0"/>
  </p:normalViewPr>
  <p:slideViewPr>
    <p:cSldViewPr snapToGrid="0">
      <p:cViewPr varScale="1">
        <p:scale>
          <a:sx n="72" d="100"/>
          <a:sy n="72" d="100"/>
        </p:scale>
        <p:origin x="522" y="60"/>
      </p:cViewPr>
      <p:guideLst>
        <p:guide orient="horz" pos="4416"/>
        <p:guide pos="5120"/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4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Project\Competency\VK%20RAMAN\Biostatistics%20and%20Statistical%20Programming%20competency_11May2017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700" b="1" i="0" u="none" strike="noStrike" kern="1200" cap="none" spc="2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700" b="1">
                <a:solidFill>
                  <a:schemeClr val="bg1">
                    <a:lumMod val="50000"/>
                  </a:schemeClr>
                </a:solidFill>
              </a:rPr>
              <a:t>BEHAVIOURAL COMPETENCY BREAK UP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1" i="0" u="none" strike="noStrike" kern="1200" cap="none" spc="20" baseline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>
                <a:noFill/>
              </a:ln>
              <a:effectLst/>
              <a:sp3d/>
            </c:spPr>
          </c:dPt>
          <c:dPt>
            <c:idx val="1"/>
            <c:bubble3D val="0"/>
            <c:explosion val="16"/>
            <c:spPr>
              <a:solidFill>
                <a:srgbClr val="FF9999"/>
              </a:solidFill>
              <a:ln>
                <a:noFill/>
              </a:ln>
              <a:effectLst/>
              <a:sp3d/>
            </c:spPr>
          </c:dPt>
          <c:dLbls>
            <c:dLbl>
              <c:idx val="0"/>
              <c:layout>
                <c:manualLayout>
                  <c:x val="-0.10497443491192503"/>
                  <c:y val="0.2900305539876267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700" b="1" i="0" u="none" strike="noStrike" kern="1200" baseline="0">
                      <a:solidFill>
                        <a:srgbClr val="55A51C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6.7637480807959199E-2"/>
                  <c:y val="-0.3081950872509155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900" b="1" i="0" u="none" strike="noStrike" kern="1200" baseline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F542CE4B-3986-4356-A58C-D6A42C6F2EBA}" type="CATEGORYNAME">
                      <a:rPr lang="en-US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pPr>
                        <a:defRPr b="1">
                          <a:solidFill>
                            <a:schemeClr val="accent1">
                              <a:lumMod val="75000"/>
                            </a:schemeClr>
                          </a:solidFill>
                        </a:defRPr>
                      </a:pPr>
                      <a:t>[CATEGORY NAME]</a:t>
                    </a:fld>
                    <a:r>
                      <a:rPr lang="en-US" baseline="0" dirty="0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
</a:t>
                    </a:r>
                    <a:fld id="{B2F7D21A-CA82-4C89-A635-B05330FD27BF}" type="PERCENTAGE">
                      <a:rPr lang="en-US" baseline="0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pPr>
                        <a:defRPr b="1">
                          <a:solidFill>
                            <a:schemeClr val="accent1">
                              <a:lumMod val="75000"/>
                            </a:schemeClr>
                          </a:solidFill>
                        </a:defRPr>
                      </a:pPr>
                      <a:t>[PERCENTAGE]</a:t>
                    </a:fld>
                    <a:endParaRPr lang="en-US" baseline="0" dirty="0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accent1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7336483064834798"/>
                      <c:h val="0.17761750750676425"/>
                    </c:manualLayout>
                  </c15:layout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rgbClr val="55A51C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Sheet2!$G$17:$G$18</c:f>
              <c:strCache>
                <c:ptCount val="2"/>
                <c:pt idx="0">
                  <c:v>Planning and organization</c:v>
                </c:pt>
                <c:pt idx="1">
                  <c:v>Soft skills</c:v>
                </c:pt>
              </c:strCache>
            </c:strRef>
          </c:cat>
          <c:val>
            <c:numRef>
              <c:f>Sheet2!$H$17:$H$18</c:f>
              <c:numCache>
                <c:formatCode>0%</c:formatCode>
                <c:ptCount val="2"/>
                <c:pt idx="0">
                  <c:v>0.15</c:v>
                </c:pt>
                <c:pt idx="1">
                  <c:v>0.15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5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182BE2-D9C5-4FEB-A45F-12107D632CF6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C6EBAF-DB07-4E73-9E2D-B4EF450C1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34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98B9DC-9996-45F5-B125-BC0C42F2E83D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10427-2174-4A35-989F-8974A0FF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74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494A98A-C4C1-45E0-A003-7290FCAF2623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329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Date Format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4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91440" tIns="45720" rIns="91440" bIns="45720"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5" y="2080611"/>
            <a:ext cx="9542777" cy="530352"/>
          </a:xfrm>
        </p:spPr>
        <p:txBody>
          <a:bodyPr>
            <a:noAutofit/>
          </a:bodyPr>
          <a:lstStyle>
            <a:lvl1pPr algn="l">
              <a:defRPr sz="3067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8005" y="2675800"/>
            <a:ext cx="9542777" cy="457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2861" y="5879701"/>
            <a:ext cx="2475555" cy="40234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67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Date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132628"/>
            <a:ext cx="2454503" cy="112517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264977" y="6384273"/>
            <a:ext cx="2723823" cy="235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33" dirty="0">
                <a:solidFill>
                  <a:prstClr val="white"/>
                </a:solidFill>
                <a:latin typeface="+mj-lt"/>
              </a:rPr>
              <a:t>Copyright © 2016 Tata Consultancy Services Limited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81005" y="257176"/>
            <a:ext cx="11507764" cy="424339"/>
            <a:chOff x="285753" y="192882"/>
            <a:chExt cx="8630823" cy="318254"/>
          </a:xfrm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2489" dirty="0">
                <a:latin typeface="Myriad Pro"/>
              </a:endParaRPr>
            </a:p>
          </p:txBody>
        </p:sp>
        <p:grpSp>
          <p:nvGrpSpPr>
            <p:cNvPr id="22" name="Group 15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30" name="Freeform 29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32" name="Freeform 31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33" name="Freeform 32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8" name="Freeform 27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60146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880" userDrawn="1">
          <p15:clr>
            <a:srgbClr val="FBAE40"/>
          </p15:clr>
        </p15:guide>
        <p15:guide id="2" pos="988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4405" y="1190626"/>
            <a:ext cx="11161184" cy="132397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306952" y="6518754"/>
            <a:ext cx="3751448" cy="256109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 marL="0" indent="0" algn="ctr">
              <a:buNone/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344143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192" y="1168400"/>
            <a:ext cx="11237408" cy="5156200"/>
          </a:xfrm>
          <a:prstGeom prst="rect">
            <a:avLst/>
          </a:prstGeo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306952" y="6518754"/>
            <a:ext cx="3751448" cy="256109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 marL="0" indent="0" algn="ctr">
              <a:buNone/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617605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71424" y="1189039"/>
            <a:ext cx="2743200" cy="5135563"/>
          </a:xfrm>
        </p:spPr>
        <p:txBody>
          <a:bodyPr vert="eaVer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544" y="1189039"/>
            <a:ext cx="8253789" cy="5135563"/>
          </a:xfrm>
          <a:prstGeom prst="rect">
            <a:avLst/>
          </a:prstGeo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306952" y="6518754"/>
            <a:ext cx="3751448" cy="256109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 marL="0" indent="0" algn="ctr">
              <a:buNone/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253475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75488" y="911352"/>
            <a:ext cx="11253216" cy="9144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2200" b="0" kern="1200" noProof="0" dirty="0" smtClean="0">
                <a:solidFill>
                  <a:srgbClr val="4E84C4"/>
                </a:solidFill>
                <a:latin typeface="Myriad Pro" pitchFamily="34" charset="0"/>
                <a:ea typeface="+mn-ea"/>
                <a:cs typeface="+mn-cs"/>
              </a:defRPr>
            </a:lvl1pPr>
            <a:lvl2pPr>
              <a:defRPr lang="en-US" sz="2200" kern="1200" dirty="0" smtClean="0">
                <a:solidFill>
                  <a:srgbClr val="4E84C4"/>
                </a:solidFill>
                <a:latin typeface="Myriad Pro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1B6F2ABA-C0CD-4841-B7A5-04CFE7DE9CE0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3105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885" y="720726"/>
            <a:ext cx="11603567" cy="13239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04E5189B-5320-4F27-BC5B-F0258FB61084}" type="datetimeFigureOut">
              <a:rPr lang="en-US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53618" y="6405563"/>
            <a:ext cx="884767" cy="3603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E37C9-3220-472A-B05A-34A38E8CA4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26242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ith Visual Option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"/>
          <a:stretch>
            <a:fillRect/>
          </a:stretch>
        </p:blipFill>
        <p:spPr bwMode="auto">
          <a:xfrm>
            <a:off x="0" y="717550"/>
            <a:ext cx="12206292" cy="614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 flipH="1">
            <a:off x="1422771" y="4648200"/>
            <a:ext cx="10769229" cy="2209800"/>
          </a:xfrm>
          <a:prstGeom prst="rect">
            <a:avLst/>
          </a:prstGeom>
          <a:solidFill>
            <a:srgbClr val="D6492A">
              <a:alpha val="8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 dirty="0">
              <a:solidFill>
                <a:prstClr val="white"/>
              </a:solidFill>
            </a:endParaRPr>
          </a:p>
        </p:txBody>
      </p:sp>
      <p:pic>
        <p:nvPicPr>
          <p:cNvPr id="7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8"/>
          <a:stretch>
            <a:fillRect/>
          </a:stretch>
        </p:blipFill>
        <p:spPr bwMode="auto">
          <a:xfrm>
            <a:off x="8919311" y="6296026"/>
            <a:ext cx="3272689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84615" y="6538913"/>
            <a:ext cx="3252047" cy="207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750" dirty="0">
                <a:solidFill>
                  <a:prstClr val="white"/>
                </a:solidFill>
              </a:rPr>
              <a:t>Copyright © 2014 Tata Consultancy Services Limited</a:t>
            </a:r>
          </a:p>
        </p:txBody>
      </p:sp>
      <p:grpSp>
        <p:nvGrpSpPr>
          <p:cNvPr id="9" name="Group 14"/>
          <p:cNvGrpSpPr>
            <a:grpSpLocks/>
          </p:cNvGrpSpPr>
          <p:nvPr/>
        </p:nvGrpSpPr>
        <p:grpSpPr bwMode="auto">
          <a:xfrm>
            <a:off x="1" y="1"/>
            <a:ext cx="12192000" cy="760413"/>
            <a:chOff x="0" y="4"/>
            <a:chExt cx="9144000" cy="759624"/>
          </a:xfrm>
        </p:grpSpPr>
        <p:sp>
          <p:nvSpPr>
            <p:cNvPr id="10" name="Rectangle 16"/>
            <p:cNvSpPr>
              <a:spLocks noChangeArrowheads="1"/>
            </p:cNvSpPr>
            <p:nvPr/>
          </p:nvSpPr>
          <p:spPr bwMode="auto">
            <a:xfrm>
              <a:off x="0" y="4"/>
              <a:ext cx="9144000" cy="759624"/>
            </a:xfrm>
            <a:prstGeom prst="rect">
              <a:avLst/>
            </a:prstGeom>
            <a:gradFill rotWithShape="1">
              <a:gsLst>
                <a:gs pos="0">
                  <a:srgbClr val="0067AC"/>
                </a:gs>
                <a:gs pos="10001">
                  <a:srgbClr val="0067AC"/>
                </a:gs>
                <a:gs pos="100000">
                  <a:srgbClr val="56BBED"/>
                </a:gs>
              </a:gsLst>
              <a:lin ang="912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867">
                <a:solidFill>
                  <a:srgbClr val="FFFFFF"/>
                </a:solidFill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8365792" y="124823"/>
              <a:ext cx="485458" cy="424339"/>
            </a:xfrm>
            <a:custGeom>
              <a:avLst/>
              <a:gdLst>
                <a:gd name="T0" fmla="*/ 491 w 835"/>
                <a:gd name="T1" fmla="*/ 5 h 727"/>
                <a:gd name="T2" fmla="*/ 581 w 835"/>
                <a:gd name="T3" fmla="*/ 30 h 727"/>
                <a:gd name="T4" fmla="*/ 653 w 835"/>
                <a:gd name="T5" fmla="*/ 71 h 727"/>
                <a:gd name="T6" fmla="*/ 705 w 835"/>
                <a:gd name="T7" fmla="*/ 124 h 727"/>
                <a:gd name="T8" fmla="*/ 602 w 835"/>
                <a:gd name="T9" fmla="*/ 117 h 727"/>
                <a:gd name="T10" fmla="*/ 478 w 835"/>
                <a:gd name="T11" fmla="*/ 104 h 727"/>
                <a:gd name="T12" fmla="*/ 444 w 835"/>
                <a:gd name="T13" fmla="*/ 106 h 727"/>
                <a:gd name="T14" fmla="*/ 432 w 835"/>
                <a:gd name="T15" fmla="*/ 119 h 727"/>
                <a:gd name="T16" fmla="*/ 403 w 835"/>
                <a:gd name="T17" fmla="*/ 415 h 727"/>
                <a:gd name="T18" fmla="*/ 402 w 835"/>
                <a:gd name="T19" fmla="*/ 115 h 727"/>
                <a:gd name="T20" fmla="*/ 388 w 835"/>
                <a:gd name="T21" fmla="*/ 105 h 727"/>
                <a:gd name="T22" fmla="*/ 331 w 835"/>
                <a:gd name="T23" fmla="*/ 106 h 727"/>
                <a:gd name="T24" fmla="*/ 195 w 835"/>
                <a:gd name="T25" fmla="*/ 124 h 727"/>
                <a:gd name="T26" fmla="*/ 140 w 835"/>
                <a:gd name="T27" fmla="*/ 110 h 727"/>
                <a:gd name="T28" fmla="*/ 197 w 835"/>
                <a:gd name="T29" fmla="*/ 59 h 727"/>
                <a:gd name="T30" fmla="*/ 274 w 835"/>
                <a:gd name="T31" fmla="*/ 22 h 727"/>
                <a:gd name="T32" fmla="*/ 367 w 835"/>
                <a:gd name="T33" fmla="*/ 2 h 727"/>
                <a:gd name="T34" fmla="*/ 201 w 835"/>
                <a:gd name="T35" fmla="*/ 519 h 727"/>
                <a:gd name="T36" fmla="*/ 100 w 835"/>
                <a:gd name="T37" fmla="*/ 519 h 727"/>
                <a:gd name="T38" fmla="*/ 0 w 835"/>
                <a:gd name="T39" fmla="*/ 519 h 727"/>
                <a:gd name="T40" fmla="*/ 141 w 835"/>
                <a:gd name="T41" fmla="*/ 727 h 727"/>
                <a:gd name="T42" fmla="*/ 261 w 835"/>
                <a:gd name="T43" fmla="*/ 727 h 727"/>
                <a:gd name="T44" fmla="*/ 303 w 835"/>
                <a:gd name="T45" fmla="*/ 519 h 727"/>
                <a:gd name="T46" fmla="*/ 346 w 835"/>
                <a:gd name="T47" fmla="*/ 727 h 727"/>
                <a:gd name="T48" fmla="*/ 583 w 835"/>
                <a:gd name="T49" fmla="*/ 519 h 727"/>
                <a:gd name="T50" fmla="*/ 483 w 835"/>
                <a:gd name="T51" fmla="*/ 519 h 727"/>
                <a:gd name="T52" fmla="*/ 407 w 835"/>
                <a:gd name="T53" fmla="*/ 579 h 727"/>
                <a:gd name="T54" fmla="*/ 548 w 835"/>
                <a:gd name="T55" fmla="*/ 579 h 727"/>
                <a:gd name="T56" fmla="*/ 587 w 835"/>
                <a:gd name="T57" fmla="*/ 727 h 727"/>
                <a:gd name="T58" fmla="*/ 733 w 835"/>
                <a:gd name="T59" fmla="*/ 519 h 727"/>
                <a:gd name="T60" fmla="*/ 712 w 835"/>
                <a:gd name="T61" fmla="*/ 602 h 727"/>
                <a:gd name="T62" fmla="*/ 731 w 835"/>
                <a:gd name="T63" fmla="*/ 198 h 727"/>
                <a:gd name="T64" fmla="*/ 722 w 835"/>
                <a:gd name="T65" fmla="*/ 257 h 727"/>
                <a:gd name="T66" fmla="*/ 685 w 835"/>
                <a:gd name="T67" fmla="*/ 316 h 727"/>
                <a:gd name="T68" fmla="*/ 622 w 835"/>
                <a:gd name="T69" fmla="*/ 365 h 727"/>
                <a:gd name="T70" fmla="*/ 541 w 835"/>
                <a:gd name="T71" fmla="*/ 398 h 727"/>
                <a:gd name="T72" fmla="*/ 474 w 835"/>
                <a:gd name="T73" fmla="*/ 183 h 727"/>
                <a:gd name="T74" fmla="*/ 477 w 835"/>
                <a:gd name="T75" fmla="*/ 158 h 727"/>
                <a:gd name="T76" fmla="*/ 489 w 835"/>
                <a:gd name="T77" fmla="*/ 146 h 727"/>
                <a:gd name="T78" fmla="*/ 556 w 835"/>
                <a:gd name="T79" fmla="*/ 148 h 727"/>
                <a:gd name="T80" fmla="*/ 669 w 835"/>
                <a:gd name="T81" fmla="*/ 163 h 727"/>
                <a:gd name="T82" fmla="*/ 295 w 835"/>
                <a:gd name="T83" fmla="*/ 399 h 727"/>
                <a:gd name="T84" fmla="*/ 213 w 835"/>
                <a:gd name="T85" fmla="*/ 365 h 727"/>
                <a:gd name="T86" fmla="*/ 150 w 835"/>
                <a:gd name="T87" fmla="*/ 316 h 727"/>
                <a:gd name="T88" fmla="*/ 112 w 835"/>
                <a:gd name="T89" fmla="*/ 257 h 727"/>
                <a:gd name="T90" fmla="*/ 103 w 835"/>
                <a:gd name="T91" fmla="*/ 198 h 727"/>
                <a:gd name="T92" fmla="*/ 136 w 835"/>
                <a:gd name="T93" fmla="*/ 168 h 727"/>
                <a:gd name="T94" fmla="*/ 250 w 835"/>
                <a:gd name="T95" fmla="*/ 151 h 727"/>
                <a:gd name="T96" fmla="*/ 342 w 835"/>
                <a:gd name="T97" fmla="*/ 144 h 727"/>
                <a:gd name="T98" fmla="*/ 357 w 835"/>
                <a:gd name="T99" fmla="*/ 153 h 727"/>
                <a:gd name="T100" fmla="*/ 362 w 835"/>
                <a:gd name="T101" fmla="*/ 175 h 727"/>
                <a:gd name="T102" fmla="*/ 317 w 835"/>
                <a:gd name="T103" fmla="*/ 405 h 72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67"/>
            </a:p>
          </p:txBody>
        </p:sp>
        <p:grpSp>
          <p:nvGrpSpPr>
            <p:cNvPr id="12" name="Group 18"/>
            <p:cNvGrpSpPr>
              <a:grpSpLocks/>
            </p:cNvGrpSpPr>
            <p:nvPr/>
          </p:nvGrpSpPr>
          <p:grpSpPr bwMode="auto">
            <a:xfrm>
              <a:off x="381000" y="249151"/>
              <a:ext cx="2373191" cy="314216"/>
              <a:chOff x="381000" y="333375"/>
              <a:chExt cx="2373191" cy="314216"/>
            </a:xfrm>
          </p:grpSpPr>
          <p:grpSp>
            <p:nvGrpSpPr>
              <p:cNvPr id="13" name="Group 15"/>
              <p:cNvGrpSpPr/>
              <p:nvPr/>
            </p:nvGrpSpPr>
            <p:grpSpPr>
              <a:xfrm>
                <a:off x="381000" y="333375"/>
                <a:ext cx="2227429" cy="112270"/>
                <a:chOff x="68096" y="6650480"/>
                <a:chExt cx="2503487" cy="127000"/>
              </a:xfrm>
              <a:solidFill>
                <a:schemeClr val="bg1"/>
              </a:solidFill>
            </p:grpSpPr>
            <p:sp>
              <p:nvSpPr>
                <p:cNvPr id="15" name="Freeform 14"/>
                <p:cNvSpPr>
                  <a:spLocks noEditPoints="1"/>
                </p:cNvSpPr>
                <p:nvPr/>
              </p:nvSpPr>
              <p:spPr bwMode="auto">
                <a:xfrm>
                  <a:off x="1838158" y="6650480"/>
                  <a:ext cx="733425" cy="127000"/>
                </a:xfrm>
                <a:custGeom>
                  <a:avLst/>
                  <a:gdLst/>
                  <a:ahLst/>
                  <a:cxnLst>
                    <a:cxn ang="0">
                      <a:pos x="3511" y="637"/>
                    </a:cxn>
                    <a:cxn ang="0">
                      <a:pos x="3625" y="591"/>
                    </a:cxn>
                    <a:cxn ang="0">
                      <a:pos x="3691" y="454"/>
                    </a:cxn>
                    <a:cxn ang="0">
                      <a:pos x="3616" y="313"/>
                    </a:cxn>
                    <a:cxn ang="0">
                      <a:pos x="3441" y="224"/>
                    </a:cxn>
                    <a:cxn ang="0">
                      <a:pos x="3415" y="147"/>
                    </a:cxn>
                    <a:cxn ang="0">
                      <a:pos x="3489" y="95"/>
                    </a:cxn>
                    <a:cxn ang="0">
                      <a:pos x="3666" y="31"/>
                    </a:cxn>
                    <a:cxn ang="0">
                      <a:pos x="3447" y="8"/>
                    </a:cxn>
                    <a:cxn ang="0">
                      <a:pos x="3301" y="142"/>
                    </a:cxn>
                    <a:cxn ang="0">
                      <a:pos x="3355" y="299"/>
                    </a:cxn>
                    <a:cxn ang="0">
                      <a:pos x="3534" y="392"/>
                    </a:cxn>
                    <a:cxn ang="0">
                      <a:pos x="3575" y="471"/>
                    </a:cxn>
                    <a:cxn ang="0">
                      <a:pos x="3511" y="540"/>
                    </a:cxn>
                    <a:cxn ang="0">
                      <a:pos x="3327" y="514"/>
                    </a:cxn>
                    <a:cxn ang="0">
                      <a:pos x="3216" y="537"/>
                    </a:cxn>
                    <a:cxn ang="0">
                      <a:pos x="2637" y="544"/>
                    </a:cxn>
                    <a:cxn ang="0">
                      <a:pos x="2502" y="526"/>
                    </a:cxn>
                    <a:cxn ang="0">
                      <a:pos x="2420" y="453"/>
                    </a:cxn>
                    <a:cxn ang="0">
                      <a:pos x="2390" y="282"/>
                    </a:cxn>
                    <a:cxn ang="0">
                      <a:pos x="2435" y="168"/>
                    </a:cxn>
                    <a:cxn ang="0">
                      <a:pos x="2538" y="102"/>
                    </a:cxn>
                    <a:cxn ang="0">
                      <a:pos x="2726" y="118"/>
                    </a:cxn>
                    <a:cxn ang="0">
                      <a:pos x="2566" y="2"/>
                    </a:cxn>
                    <a:cxn ang="0">
                      <a:pos x="2399" y="59"/>
                    </a:cxn>
                    <a:cxn ang="0">
                      <a:pos x="2293" y="190"/>
                    </a:cxn>
                    <a:cxn ang="0">
                      <a:pos x="2272" y="380"/>
                    </a:cxn>
                    <a:cxn ang="0">
                      <a:pos x="2333" y="534"/>
                    </a:cxn>
                    <a:cxn ang="0">
                      <a:pos x="2467" y="623"/>
                    </a:cxn>
                    <a:cxn ang="0">
                      <a:pos x="2684" y="632"/>
                    </a:cxn>
                    <a:cxn ang="0">
                      <a:pos x="1776" y="631"/>
                    </a:cxn>
                    <a:cxn ang="0">
                      <a:pos x="1717" y="518"/>
                    </a:cxn>
                    <a:cxn ang="0">
                      <a:pos x="1447" y="10"/>
                    </a:cxn>
                    <a:cxn ang="0">
                      <a:pos x="1210" y="97"/>
                    </a:cxn>
                    <a:cxn ang="0">
                      <a:pos x="1281" y="178"/>
                    </a:cxn>
                    <a:cxn ang="0">
                      <a:pos x="1231" y="277"/>
                    </a:cxn>
                    <a:cxn ang="0">
                      <a:pos x="1090" y="375"/>
                    </a:cxn>
                    <a:cxn ang="0">
                      <a:pos x="1233" y="415"/>
                    </a:cxn>
                    <a:cxn ang="0">
                      <a:pos x="1297" y="622"/>
                    </a:cxn>
                    <a:cxn ang="0">
                      <a:pos x="1362" y="436"/>
                    </a:cxn>
                    <a:cxn ang="0">
                      <a:pos x="1282" y="337"/>
                    </a:cxn>
                    <a:cxn ang="0">
                      <a:pos x="1374" y="258"/>
                    </a:cxn>
                    <a:cxn ang="0">
                      <a:pos x="1373" y="94"/>
                    </a:cxn>
                    <a:cxn ang="0">
                      <a:pos x="1263" y="17"/>
                    </a:cxn>
                    <a:cxn ang="0">
                      <a:pos x="995" y="15"/>
                    </a:cxn>
                    <a:cxn ang="0">
                      <a:pos x="879" y="537"/>
                    </a:cxn>
                    <a:cxn ang="0">
                      <a:pos x="118" y="637"/>
                    </a:cxn>
                    <a:cxn ang="0">
                      <a:pos x="303" y="613"/>
                    </a:cxn>
                    <a:cxn ang="0">
                      <a:pos x="388" y="526"/>
                    </a:cxn>
                    <a:cxn ang="0">
                      <a:pos x="373" y="355"/>
                    </a:cxn>
                    <a:cxn ang="0">
                      <a:pos x="190" y="247"/>
                    </a:cxn>
                    <a:cxn ang="0">
                      <a:pos x="125" y="177"/>
                    </a:cxn>
                    <a:cxn ang="0">
                      <a:pos x="163" y="107"/>
                    </a:cxn>
                    <a:cxn ang="0">
                      <a:pos x="317" y="108"/>
                    </a:cxn>
                    <a:cxn ang="0">
                      <a:pos x="254" y="1"/>
                    </a:cxn>
                    <a:cxn ang="0">
                      <a:pos x="44" y="77"/>
                    </a:cxn>
                    <a:cxn ang="0">
                      <a:pos x="29" y="253"/>
                    </a:cxn>
                    <a:cxn ang="0">
                      <a:pos x="178" y="359"/>
                    </a:cxn>
                    <a:cxn ang="0">
                      <a:pos x="284" y="437"/>
                    </a:cxn>
                    <a:cxn ang="0">
                      <a:pos x="259" y="524"/>
                    </a:cxn>
                    <a:cxn ang="0">
                      <a:pos x="112" y="540"/>
                    </a:cxn>
                  </a:cxnLst>
                  <a:rect l="0" t="0" r="r" b="b"/>
                  <a:pathLst>
                    <a:path w="3691" h="641">
                      <a:moveTo>
                        <a:pt x="3288" y="601"/>
                      </a:moveTo>
                      <a:lnTo>
                        <a:pt x="3302" y="609"/>
                      </a:lnTo>
                      <a:lnTo>
                        <a:pt x="3319" y="616"/>
                      </a:lnTo>
                      <a:lnTo>
                        <a:pt x="3338" y="622"/>
                      </a:lnTo>
                      <a:lnTo>
                        <a:pt x="3360" y="629"/>
                      </a:lnTo>
                      <a:lnTo>
                        <a:pt x="3382" y="634"/>
                      </a:lnTo>
                      <a:lnTo>
                        <a:pt x="3406" y="637"/>
                      </a:lnTo>
                      <a:lnTo>
                        <a:pt x="3431" y="640"/>
                      </a:lnTo>
                      <a:lnTo>
                        <a:pt x="3455" y="641"/>
                      </a:lnTo>
                      <a:lnTo>
                        <a:pt x="3484" y="640"/>
                      </a:lnTo>
                      <a:lnTo>
                        <a:pt x="3511" y="637"/>
                      </a:lnTo>
                      <a:lnTo>
                        <a:pt x="3524" y="635"/>
                      </a:lnTo>
                      <a:lnTo>
                        <a:pt x="3536" y="632"/>
                      </a:lnTo>
                      <a:lnTo>
                        <a:pt x="3548" y="629"/>
                      </a:lnTo>
                      <a:lnTo>
                        <a:pt x="3559" y="625"/>
                      </a:lnTo>
                      <a:lnTo>
                        <a:pt x="3570" y="621"/>
                      </a:lnTo>
                      <a:lnTo>
                        <a:pt x="3581" y="617"/>
                      </a:lnTo>
                      <a:lnTo>
                        <a:pt x="3590" y="613"/>
                      </a:lnTo>
                      <a:lnTo>
                        <a:pt x="3600" y="608"/>
                      </a:lnTo>
                      <a:lnTo>
                        <a:pt x="3608" y="603"/>
                      </a:lnTo>
                      <a:lnTo>
                        <a:pt x="3618" y="597"/>
                      </a:lnTo>
                      <a:lnTo>
                        <a:pt x="3625" y="591"/>
                      </a:lnTo>
                      <a:lnTo>
                        <a:pt x="3633" y="584"/>
                      </a:lnTo>
                      <a:lnTo>
                        <a:pt x="3639" y="578"/>
                      </a:lnTo>
                      <a:lnTo>
                        <a:pt x="3646" y="571"/>
                      </a:lnTo>
                      <a:lnTo>
                        <a:pt x="3653" y="564"/>
                      </a:lnTo>
                      <a:lnTo>
                        <a:pt x="3658" y="557"/>
                      </a:lnTo>
                      <a:lnTo>
                        <a:pt x="3668" y="541"/>
                      </a:lnTo>
                      <a:lnTo>
                        <a:pt x="3676" y="526"/>
                      </a:lnTo>
                      <a:lnTo>
                        <a:pt x="3682" y="508"/>
                      </a:lnTo>
                      <a:lnTo>
                        <a:pt x="3687" y="491"/>
                      </a:lnTo>
                      <a:lnTo>
                        <a:pt x="3690" y="472"/>
                      </a:lnTo>
                      <a:lnTo>
                        <a:pt x="3691" y="454"/>
                      </a:lnTo>
                      <a:lnTo>
                        <a:pt x="3690" y="437"/>
                      </a:lnTo>
                      <a:lnTo>
                        <a:pt x="3688" y="422"/>
                      </a:lnTo>
                      <a:lnTo>
                        <a:pt x="3684" y="407"/>
                      </a:lnTo>
                      <a:lnTo>
                        <a:pt x="3680" y="393"/>
                      </a:lnTo>
                      <a:lnTo>
                        <a:pt x="3675" y="380"/>
                      </a:lnTo>
                      <a:lnTo>
                        <a:pt x="3668" y="367"/>
                      </a:lnTo>
                      <a:lnTo>
                        <a:pt x="3660" y="355"/>
                      </a:lnTo>
                      <a:lnTo>
                        <a:pt x="3651" y="344"/>
                      </a:lnTo>
                      <a:lnTo>
                        <a:pt x="3640" y="332"/>
                      </a:lnTo>
                      <a:lnTo>
                        <a:pt x="3629" y="322"/>
                      </a:lnTo>
                      <a:lnTo>
                        <a:pt x="3616" y="313"/>
                      </a:lnTo>
                      <a:lnTo>
                        <a:pt x="3601" y="303"/>
                      </a:lnTo>
                      <a:lnTo>
                        <a:pt x="3586" y="294"/>
                      </a:lnTo>
                      <a:lnTo>
                        <a:pt x="3568" y="286"/>
                      </a:lnTo>
                      <a:lnTo>
                        <a:pt x="3550" y="278"/>
                      </a:lnTo>
                      <a:lnTo>
                        <a:pt x="3530" y="270"/>
                      </a:lnTo>
                      <a:lnTo>
                        <a:pt x="3502" y="258"/>
                      </a:lnTo>
                      <a:lnTo>
                        <a:pt x="3477" y="247"/>
                      </a:lnTo>
                      <a:lnTo>
                        <a:pt x="3467" y="242"/>
                      </a:lnTo>
                      <a:lnTo>
                        <a:pt x="3457" y="236"/>
                      </a:lnTo>
                      <a:lnTo>
                        <a:pt x="3448" y="230"/>
                      </a:lnTo>
                      <a:lnTo>
                        <a:pt x="3441" y="224"/>
                      </a:lnTo>
                      <a:lnTo>
                        <a:pt x="3434" y="219"/>
                      </a:lnTo>
                      <a:lnTo>
                        <a:pt x="3428" y="213"/>
                      </a:lnTo>
                      <a:lnTo>
                        <a:pt x="3423" y="206"/>
                      </a:lnTo>
                      <a:lnTo>
                        <a:pt x="3419" y="200"/>
                      </a:lnTo>
                      <a:lnTo>
                        <a:pt x="3416" y="192"/>
                      </a:lnTo>
                      <a:lnTo>
                        <a:pt x="3414" y="184"/>
                      </a:lnTo>
                      <a:lnTo>
                        <a:pt x="3412" y="177"/>
                      </a:lnTo>
                      <a:lnTo>
                        <a:pt x="3412" y="168"/>
                      </a:lnTo>
                      <a:lnTo>
                        <a:pt x="3412" y="162"/>
                      </a:lnTo>
                      <a:lnTo>
                        <a:pt x="3413" y="154"/>
                      </a:lnTo>
                      <a:lnTo>
                        <a:pt x="3415" y="147"/>
                      </a:lnTo>
                      <a:lnTo>
                        <a:pt x="3418" y="141"/>
                      </a:lnTo>
                      <a:lnTo>
                        <a:pt x="3421" y="135"/>
                      </a:lnTo>
                      <a:lnTo>
                        <a:pt x="3426" y="129"/>
                      </a:lnTo>
                      <a:lnTo>
                        <a:pt x="3431" y="122"/>
                      </a:lnTo>
                      <a:lnTo>
                        <a:pt x="3437" y="117"/>
                      </a:lnTo>
                      <a:lnTo>
                        <a:pt x="3443" y="112"/>
                      </a:lnTo>
                      <a:lnTo>
                        <a:pt x="3450" y="107"/>
                      </a:lnTo>
                      <a:lnTo>
                        <a:pt x="3459" y="103"/>
                      </a:lnTo>
                      <a:lnTo>
                        <a:pt x="3469" y="100"/>
                      </a:lnTo>
                      <a:lnTo>
                        <a:pt x="3479" y="97"/>
                      </a:lnTo>
                      <a:lnTo>
                        <a:pt x="3489" y="95"/>
                      </a:lnTo>
                      <a:lnTo>
                        <a:pt x="3502" y="94"/>
                      </a:lnTo>
                      <a:lnTo>
                        <a:pt x="3515" y="94"/>
                      </a:lnTo>
                      <a:lnTo>
                        <a:pt x="3535" y="94"/>
                      </a:lnTo>
                      <a:lnTo>
                        <a:pt x="3555" y="96"/>
                      </a:lnTo>
                      <a:lnTo>
                        <a:pt x="3573" y="100"/>
                      </a:lnTo>
                      <a:lnTo>
                        <a:pt x="3590" y="104"/>
                      </a:lnTo>
                      <a:lnTo>
                        <a:pt x="3604" y="108"/>
                      </a:lnTo>
                      <a:lnTo>
                        <a:pt x="3618" y="113"/>
                      </a:lnTo>
                      <a:lnTo>
                        <a:pt x="3629" y="118"/>
                      </a:lnTo>
                      <a:lnTo>
                        <a:pt x="3638" y="122"/>
                      </a:lnTo>
                      <a:lnTo>
                        <a:pt x="3666" y="31"/>
                      </a:lnTo>
                      <a:lnTo>
                        <a:pt x="3653" y="25"/>
                      </a:lnTo>
                      <a:lnTo>
                        <a:pt x="3638" y="20"/>
                      </a:lnTo>
                      <a:lnTo>
                        <a:pt x="3622" y="14"/>
                      </a:lnTo>
                      <a:lnTo>
                        <a:pt x="3604" y="9"/>
                      </a:lnTo>
                      <a:lnTo>
                        <a:pt x="3585" y="6"/>
                      </a:lnTo>
                      <a:lnTo>
                        <a:pt x="3564" y="3"/>
                      </a:lnTo>
                      <a:lnTo>
                        <a:pt x="3542" y="1"/>
                      </a:lnTo>
                      <a:lnTo>
                        <a:pt x="3517" y="0"/>
                      </a:lnTo>
                      <a:lnTo>
                        <a:pt x="3492" y="1"/>
                      </a:lnTo>
                      <a:lnTo>
                        <a:pt x="3469" y="4"/>
                      </a:lnTo>
                      <a:lnTo>
                        <a:pt x="3447" y="8"/>
                      </a:lnTo>
                      <a:lnTo>
                        <a:pt x="3426" y="14"/>
                      </a:lnTo>
                      <a:lnTo>
                        <a:pt x="3406" y="22"/>
                      </a:lnTo>
                      <a:lnTo>
                        <a:pt x="3389" y="30"/>
                      </a:lnTo>
                      <a:lnTo>
                        <a:pt x="3372" y="40"/>
                      </a:lnTo>
                      <a:lnTo>
                        <a:pt x="3357" y="51"/>
                      </a:lnTo>
                      <a:lnTo>
                        <a:pt x="3343" y="64"/>
                      </a:lnTo>
                      <a:lnTo>
                        <a:pt x="3331" y="77"/>
                      </a:lnTo>
                      <a:lnTo>
                        <a:pt x="3322" y="93"/>
                      </a:lnTo>
                      <a:lnTo>
                        <a:pt x="3312" y="108"/>
                      </a:lnTo>
                      <a:lnTo>
                        <a:pt x="3306" y="124"/>
                      </a:lnTo>
                      <a:lnTo>
                        <a:pt x="3301" y="142"/>
                      </a:lnTo>
                      <a:lnTo>
                        <a:pt x="3298" y="159"/>
                      </a:lnTo>
                      <a:lnTo>
                        <a:pt x="3297" y="179"/>
                      </a:lnTo>
                      <a:lnTo>
                        <a:pt x="3298" y="194"/>
                      </a:lnTo>
                      <a:lnTo>
                        <a:pt x="3300" y="211"/>
                      </a:lnTo>
                      <a:lnTo>
                        <a:pt x="3304" y="225"/>
                      </a:lnTo>
                      <a:lnTo>
                        <a:pt x="3309" y="240"/>
                      </a:lnTo>
                      <a:lnTo>
                        <a:pt x="3316" y="253"/>
                      </a:lnTo>
                      <a:lnTo>
                        <a:pt x="3324" y="265"/>
                      </a:lnTo>
                      <a:lnTo>
                        <a:pt x="3333" y="277"/>
                      </a:lnTo>
                      <a:lnTo>
                        <a:pt x="3343" y="288"/>
                      </a:lnTo>
                      <a:lnTo>
                        <a:pt x="3355" y="299"/>
                      </a:lnTo>
                      <a:lnTo>
                        <a:pt x="3367" y="310"/>
                      </a:lnTo>
                      <a:lnTo>
                        <a:pt x="3381" y="319"/>
                      </a:lnTo>
                      <a:lnTo>
                        <a:pt x="3396" y="328"/>
                      </a:lnTo>
                      <a:lnTo>
                        <a:pt x="3412" y="336"/>
                      </a:lnTo>
                      <a:lnTo>
                        <a:pt x="3429" y="345"/>
                      </a:lnTo>
                      <a:lnTo>
                        <a:pt x="3447" y="352"/>
                      </a:lnTo>
                      <a:lnTo>
                        <a:pt x="3466" y="359"/>
                      </a:lnTo>
                      <a:lnTo>
                        <a:pt x="3492" y="369"/>
                      </a:lnTo>
                      <a:lnTo>
                        <a:pt x="3516" y="381"/>
                      </a:lnTo>
                      <a:lnTo>
                        <a:pt x="3525" y="386"/>
                      </a:lnTo>
                      <a:lnTo>
                        <a:pt x="3534" y="392"/>
                      </a:lnTo>
                      <a:lnTo>
                        <a:pt x="3543" y="397"/>
                      </a:lnTo>
                      <a:lnTo>
                        <a:pt x="3550" y="403"/>
                      </a:lnTo>
                      <a:lnTo>
                        <a:pt x="3556" y="409"/>
                      </a:lnTo>
                      <a:lnTo>
                        <a:pt x="3561" y="417"/>
                      </a:lnTo>
                      <a:lnTo>
                        <a:pt x="3565" y="423"/>
                      </a:lnTo>
                      <a:lnTo>
                        <a:pt x="3569" y="430"/>
                      </a:lnTo>
                      <a:lnTo>
                        <a:pt x="3571" y="437"/>
                      </a:lnTo>
                      <a:lnTo>
                        <a:pt x="3573" y="445"/>
                      </a:lnTo>
                      <a:lnTo>
                        <a:pt x="3575" y="454"/>
                      </a:lnTo>
                      <a:lnTo>
                        <a:pt x="3576" y="462"/>
                      </a:lnTo>
                      <a:lnTo>
                        <a:pt x="3575" y="471"/>
                      </a:lnTo>
                      <a:lnTo>
                        <a:pt x="3573" y="480"/>
                      </a:lnTo>
                      <a:lnTo>
                        <a:pt x="3571" y="489"/>
                      </a:lnTo>
                      <a:lnTo>
                        <a:pt x="3567" y="497"/>
                      </a:lnTo>
                      <a:lnTo>
                        <a:pt x="3563" y="504"/>
                      </a:lnTo>
                      <a:lnTo>
                        <a:pt x="3558" y="511"/>
                      </a:lnTo>
                      <a:lnTo>
                        <a:pt x="3553" y="517"/>
                      </a:lnTo>
                      <a:lnTo>
                        <a:pt x="3546" y="524"/>
                      </a:lnTo>
                      <a:lnTo>
                        <a:pt x="3539" y="529"/>
                      </a:lnTo>
                      <a:lnTo>
                        <a:pt x="3530" y="533"/>
                      </a:lnTo>
                      <a:lnTo>
                        <a:pt x="3521" y="537"/>
                      </a:lnTo>
                      <a:lnTo>
                        <a:pt x="3511" y="540"/>
                      </a:lnTo>
                      <a:lnTo>
                        <a:pt x="3500" y="543"/>
                      </a:lnTo>
                      <a:lnTo>
                        <a:pt x="3488" y="545"/>
                      </a:lnTo>
                      <a:lnTo>
                        <a:pt x="3476" y="546"/>
                      </a:lnTo>
                      <a:lnTo>
                        <a:pt x="3463" y="546"/>
                      </a:lnTo>
                      <a:lnTo>
                        <a:pt x="3441" y="546"/>
                      </a:lnTo>
                      <a:lnTo>
                        <a:pt x="3420" y="543"/>
                      </a:lnTo>
                      <a:lnTo>
                        <a:pt x="3400" y="540"/>
                      </a:lnTo>
                      <a:lnTo>
                        <a:pt x="3379" y="535"/>
                      </a:lnTo>
                      <a:lnTo>
                        <a:pt x="3361" y="529"/>
                      </a:lnTo>
                      <a:lnTo>
                        <a:pt x="3343" y="523"/>
                      </a:lnTo>
                      <a:lnTo>
                        <a:pt x="3327" y="514"/>
                      </a:lnTo>
                      <a:lnTo>
                        <a:pt x="3312" y="507"/>
                      </a:lnTo>
                      <a:lnTo>
                        <a:pt x="3288" y="601"/>
                      </a:lnTo>
                      <a:close/>
                      <a:moveTo>
                        <a:pt x="3188" y="263"/>
                      </a:moveTo>
                      <a:lnTo>
                        <a:pt x="2955" y="263"/>
                      </a:lnTo>
                      <a:lnTo>
                        <a:pt x="2955" y="104"/>
                      </a:lnTo>
                      <a:lnTo>
                        <a:pt x="3202" y="104"/>
                      </a:lnTo>
                      <a:lnTo>
                        <a:pt x="3202" y="10"/>
                      </a:lnTo>
                      <a:lnTo>
                        <a:pt x="2841" y="10"/>
                      </a:lnTo>
                      <a:lnTo>
                        <a:pt x="2841" y="631"/>
                      </a:lnTo>
                      <a:lnTo>
                        <a:pt x="3216" y="631"/>
                      </a:lnTo>
                      <a:lnTo>
                        <a:pt x="3216" y="537"/>
                      </a:lnTo>
                      <a:lnTo>
                        <a:pt x="2955" y="537"/>
                      </a:lnTo>
                      <a:lnTo>
                        <a:pt x="2955" y="355"/>
                      </a:lnTo>
                      <a:lnTo>
                        <a:pt x="3188" y="355"/>
                      </a:lnTo>
                      <a:lnTo>
                        <a:pt x="3188" y="263"/>
                      </a:lnTo>
                      <a:close/>
                      <a:moveTo>
                        <a:pt x="2727" y="523"/>
                      </a:moveTo>
                      <a:lnTo>
                        <a:pt x="2714" y="528"/>
                      </a:lnTo>
                      <a:lnTo>
                        <a:pt x="2701" y="532"/>
                      </a:lnTo>
                      <a:lnTo>
                        <a:pt x="2687" y="536"/>
                      </a:lnTo>
                      <a:lnTo>
                        <a:pt x="2671" y="539"/>
                      </a:lnTo>
                      <a:lnTo>
                        <a:pt x="2655" y="542"/>
                      </a:lnTo>
                      <a:lnTo>
                        <a:pt x="2637" y="544"/>
                      </a:lnTo>
                      <a:lnTo>
                        <a:pt x="2621" y="545"/>
                      </a:lnTo>
                      <a:lnTo>
                        <a:pt x="2604" y="545"/>
                      </a:lnTo>
                      <a:lnTo>
                        <a:pt x="2590" y="545"/>
                      </a:lnTo>
                      <a:lnTo>
                        <a:pt x="2579" y="544"/>
                      </a:lnTo>
                      <a:lnTo>
                        <a:pt x="2567" y="543"/>
                      </a:lnTo>
                      <a:lnTo>
                        <a:pt x="2555" y="541"/>
                      </a:lnTo>
                      <a:lnTo>
                        <a:pt x="2544" y="539"/>
                      </a:lnTo>
                      <a:lnTo>
                        <a:pt x="2533" y="537"/>
                      </a:lnTo>
                      <a:lnTo>
                        <a:pt x="2522" y="534"/>
                      </a:lnTo>
                      <a:lnTo>
                        <a:pt x="2512" y="530"/>
                      </a:lnTo>
                      <a:lnTo>
                        <a:pt x="2502" y="526"/>
                      </a:lnTo>
                      <a:lnTo>
                        <a:pt x="2493" y="522"/>
                      </a:lnTo>
                      <a:lnTo>
                        <a:pt x="2483" y="516"/>
                      </a:lnTo>
                      <a:lnTo>
                        <a:pt x="2475" y="511"/>
                      </a:lnTo>
                      <a:lnTo>
                        <a:pt x="2467" y="505"/>
                      </a:lnTo>
                      <a:lnTo>
                        <a:pt x="2459" y="499"/>
                      </a:lnTo>
                      <a:lnTo>
                        <a:pt x="2451" y="492"/>
                      </a:lnTo>
                      <a:lnTo>
                        <a:pt x="2444" y="486"/>
                      </a:lnTo>
                      <a:lnTo>
                        <a:pt x="2437" y="477"/>
                      </a:lnTo>
                      <a:lnTo>
                        <a:pt x="2431" y="470"/>
                      </a:lnTo>
                      <a:lnTo>
                        <a:pt x="2426" y="462"/>
                      </a:lnTo>
                      <a:lnTo>
                        <a:pt x="2420" y="453"/>
                      </a:lnTo>
                      <a:lnTo>
                        <a:pt x="2414" y="443"/>
                      </a:lnTo>
                      <a:lnTo>
                        <a:pt x="2410" y="434"/>
                      </a:lnTo>
                      <a:lnTo>
                        <a:pt x="2406" y="425"/>
                      </a:lnTo>
                      <a:lnTo>
                        <a:pt x="2402" y="415"/>
                      </a:lnTo>
                      <a:lnTo>
                        <a:pt x="2396" y="393"/>
                      </a:lnTo>
                      <a:lnTo>
                        <a:pt x="2391" y="371"/>
                      </a:lnTo>
                      <a:lnTo>
                        <a:pt x="2389" y="347"/>
                      </a:lnTo>
                      <a:lnTo>
                        <a:pt x="2388" y="322"/>
                      </a:lnTo>
                      <a:lnTo>
                        <a:pt x="2388" y="309"/>
                      </a:lnTo>
                      <a:lnTo>
                        <a:pt x="2389" y="295"/>
                      </a:lnTo>
                      <a:lnTo>
                        <a:pt x="2390" y="282"/>
                      </a:lnTo>
                      <a:lnTo>
                        <a:pt x="2392" y="270"/>
                      </a:lnTo>
                      <a:lnTo>
                        <a:pt x="2394" y="257"/>
                      </a:lnTo>
                      <a:lnTo>
                        <a:pt x="2397" y="246"/>
                      </a:lnTo>
                      <a:lnTo>
                        <a:pt x="2400" y="235"/>
                      </a:lnTo>
                      <a:lnTo>
                        <a:pt x="2403" y="223"/>
                      </a:lnTo>
                      <a:lnTo>
                        <a:pt x="2408" y="213"/>
                      </a:lnTo>
                      <a:lnTo>
                        <a:pt x="2412" y="203"/>
                      </a:lnTo>
                      <a:lnTo>
                        <a:pt x="2418" y="193"/>
                      </a:lnTo>
                      <a:lnTo>
                        <a:pt x="2423" y="184"/>
                      </a:lnTo>
                      <a:lnTo>
                        <a:pt x="2429" y="176"/>
                      </a:lnTo>
                      <a:lnTo>
                        <a:pt x="2435" y="168"/>
                      </a:lnTo>
                      <a:lnTo>
                        <a:pt x="2441" y="159"/>
                      </a:lnTo>
                      <a:lnTo>
                        <a:pt x="2448" y="152"/>
                      </a:lnTo>
                      <a:lnTo>
                        <a:pt x="2457" y="145"/>
                      </a:lnTo>
                      <a:lnTo>
                        <a:pt x="2464" y="139"/>
                      </a:lnTo>
                      <a:lnTo>
                        <a:pt x="2472" y="133"/>
                      </a:lnTo>
                      <a:lnTo>
                        <a:pt x="2480" y="127"/>
                      </a:lnTo>
                      <a:lnTo>
                        <a:pt x="2489" y="121"/>
                      </a:lnTo>
                      <a:lnTo>
                        <a:pt x="2499" y="117"/>
                      </a:lnTo>
                      <a:lnTo>
                        <a:pt x="2508" y="112"/>
                      </a:lnTo>
                      <a:lnTo>
                        <a:pt x="2517" y="109"/>
                      </a:lnTo>
                      <a:lnTo>
                        <a:pt x="2538" y="102"/>
                      </a:lnTo>
                      <a:lnTo>
                        <a:pt x="2559" y="98"/>
                      </a:lnTo>
                      <a:lnTo>
                        <a:pt x="2582" y="95"/>
                      </a:lnTo>
                      <a:lnTo>
                        <a:pt x="2605" y="94"/>
                      </a:lnTo>
                      <a:lnTo>
                        <a:pt x="2623" y="95"/>
                      </a:lnTo>
                      <a:lnTo>
                        <a:pt x="2641" y="96"/>
                      </a:lnTo>
                      <a:lnTo>
                        <a:pt x="2658" y="98"/>
                      </a:lnTo>
                      <a:lnTo>
                        <a:pt x="2673" y="101"/>
                      </a:lnTo>
                      <a:lnTo>
                        <a:pt x="2688" y="105"/>
                      </a:lnTo>
                      <a:lnTo>
                        <a:pt x="2701" y="109"/>
                      </a:lnTo>
                      <a:lnTo>
                        <a:pt x="2714" y="113"/>
                      </a:lnTo>
                      <a:lnTo>
                        <a:pt x="2726" y="118"/>
                      </a:lnTo>
                      <a:lnTo>
                        <a:pt x="2750" y="28"/>
                      </a:lnTo>
                      <a:lnTo>
                        <a:pt x="2740" y="24"/>
                      </a:lnTo>
                      <a:lnTo>
                        <a:pt x="2728" y="19"/>
                      </a:lnTo>
                      <a:lnTo>
                        <a:pt x="2712" y="13"/>
                      </a:lnTo>
                      <a:lnTo>
                        <a:pt x="2695" y="9"/>
                      </a:lnTo>
                      <a:lnTo>
                        <a:pt x="2674" y="6"/>
                      </a:lnTo>
                      <a:lnTo>
                        <a:pt x="2652" y="3"/>
                      </a:lnTo>
                      <a:lnTo>
                        <a:pt x="2627" y="1"/>
                      </a:lnTo>
                      <a:lnTo>
                        <a:pt x="2600" y="0"/>
                      </a:lnTo>
                      <a:lnTo>
                        <a:pt x="2583" y="1"/>
                      </a:lnTo>
                      <a:lnTo>
                        <a:pt x="2566" y="2"/>
                      </a:lnTo>
                      <a:lnTo>
                        <a:pt x="2548" y="4"/>
                      </a:lnTo>
                      <a:lnTo>
                        <a:pt x="2532" y="6"/>
                      </a:lnTo>
                      <a:lnTo>
                        <a:pt x="2515" y="9"/>
                      </a:lnTo>
                      <a:lnTo>
                        <a:pt x="2499" y="13"/>
                      </a:lnTo>
                      <a:lnTo>
                        <a:pt x="2483" y="17"/>
                      </a:lnTo>
                      <a:lnTo>
                        <a:pt x="2468" y="23"/>
                      </a:lnTo>
                      <a:lnTo>
                        <a:pt x="2454" y="29"/>
                      </a:lnTo>
                      <a:lnTo>
                        <a:pt x="2439" y="35"/>
                      </a:lnTo>
                      <a:lnTo>
                        <a:pt x="2426" y="42"/>
                      </a:lnTo>
                      <a:lnTo>
                        <a:pt x="2411" y="50"/>
                      </a:lnTo>
                      <a:lnTo>
                        <a:pt x="2399" y="59"/>
                      </a:lnTo>
                      <a:lnTo>
                        <a:pt x="2387" y="68"/>
                      </a:lnTo>
                      <a:lnTo>
                        <a:pt x="2374" y="77"/>
                      </a:lnTo>
                      <a:lnTo>
                        <a:pt x="2363" y="87"/>
                      </a:lnTo>
                      <a:lnTo>
                        <a:pt x="2352" y="99"/>
                      </a:lnTo>
                      <a:lnTo>
                        <a:pt x="2342" y="110"/>
                      </a:lnTo>
                      <a:lnTo>
                        <a:pt x="2332" y="122"/>
                      </a:lnTo>
                      <a:lnTo>
                        <a:pt x="2323" y="135"/>
                      </a:lnTo>
                      <a:lnTo>
                        <a:pt x="2315" y="148"/>
                      </a:lnTo>
                      <a:lnTo>
                        <a:pt x="2307" y="162"/>
                      </a:lnTo>
                      <a:lnTo>
                        <a:pt x="2300" y="176"/>
                      </a:lnTo>
                      <a:lnTo>
                        <a:pt x="2293" y="190"/>
                      </a:lnTo>
                      <a:lnTo>
                        <a:pt x="2288" y="206"/>
                      </a:lnTo>
                      <a:lnTo>
                        <a:pt x="2283" y="222"/>
                      </a:lnTo>
                      <a:lnTo>
                        <a:pt x="2278" y="239"/>
                      </a:lnTo>
                      <a:lnTo>
                        <a:pt x="2275" y="255"/>
                      </a:lnTo>
                      <a:lnTo>
                        <a:pt x="2272" y="273"/>
                      </a:lnTo>
                      <a:lnTo>
                        <a:pt x="2270" y="290"/>
                      </a:lnTo>
                      <a:lnTo>
                        <a:pt x="2269" y="309"/>
                      </a:lnTo>
                      <a:lnTo>
                        <a:pt x="2269" y="328"/>
                      </a:lnTo>
                      <a:lnTo>
                        <a:pt x="2269" y="346"/>
                      </a:lnTo>
                      <a:lnTo>
                        <a:pt x="2270" y="362"/>
                      </a:lnTo>
                      <a:lnTo>
                        <a:pt x="2272" y="380"/>
                      </a:lnTo>
                      <a:lnTo>
                        <a:pt x="2274" y="395"/>
                      </a:lnTo>
                      <a:lnTo>
                        <a:pt x="2277" y="412"/>
                      </a:lnTo>
                      <a:lnTo>
                        <a:pt x="2281" y="427"/>
                      </a:lnTo>
                      <a:lnTo>
                        <a:pt x="2285" y="441"/>
                      </a:lnTo>
                      <a:lnTo>
                        <a:pt x="2290" y="457"/>
                      </a:lnTo>
                      <a:lnTo>
                        <a:pt x="2295" y="470"/>
                      </a:lnTo>
                      <a:lnTo>
                        <a:pt x="2302" y="484"/>
                      </a:lnTo>
                      <a:lnTo>
                        <a:pt x="2309" y="497"/>
                      </a:lnTo>
                      <a:lnTo>
                        <a:pt x="2317" y="509"/>
                      </a:lnTo>
                      <a:lnTo>
                        <a:pt x="2325" y="522"/>
                      </a:lnTo>
                      <a:lnTo>
                        <a:pt x="2333" y="534"/>
                      </a:lnTo>
                      <a:lnTo>
                        <a:pt x="2343" y="544"/>
                      </a:lnTo>
                      <a:lnTo>
                        <a:pt x="2353" y="555"/>
                      </a:lnTo>
                      <a:lnTo>
                        <a:pt x="2363" y="565"/>
                      </a:lnTo>
                      <a:lnTo>
                        <a:pt x="2374" y="574"/>
                      </a:lnTo>
                      <a:lnTo>
                        <a:pt x="2386" y="583"/>
                      </a:lnTo>
                      <a:lnTo>
                        <a:pt x="2398" y="592"/>
                      </a:lnTo>
                      <a:lnTo>
                        <a:pt x="2411" y="599"/>
                      </a:lnTo>
                      <a:lnTo>
                        <a:pt x="2424" y="606"/>
                      </a:lnTo>
                      <a:lnTo>
                        <a:pt x="2438" y="612"/>
                      </a:lnTo>
                      <a:lnTo>
                        <a:pt x="2452" y="618"/>
                      </a:lnTo>
                      <a:lnTo>
                        <a:pt x="2467" y="623"/>
                      </a:lnTo>
                      <a:lnTo>
                        <a:pt x="2482" y="628"/>
                      </a:lnTo>
                      <a:lnTo>
                        <a:pt x="2499" y="632"/>
                      </a:lnTo>
                      <a:lnTo>
                        <a:pt x="2515" y="635"/>
                      </a:lnTo>
                      <a:lnTo>
                        <a:pt x="2532" y="637"/>
                      </a:lnTo>
                      <a:lnTo>
                        <a:pt x="2549" y="639"/>
                      </a:lnTo>
                      <a:lnTo>
                        <a:pt x="2567" y="640"/>
                      </a:lnTo>
                      <a:lnTo>
                        <a:pt x="2585" y="641"/>
                      </a:lnTo>
                      <a:lnTo>
                        <a:pt x="2612" y="640"/>
                      </a:lnTo>
                      <a:lnTo>
                        <a:pt x="2637" y="638"/>
                      </a:lnTo>
                      <a:lnTo>
                        <a:pt x="2661" y="635"/>
                      </a:lnTo>
                      <a:lnTo>
                        <a:pt x="2684" y="632"/>
                      </a:lnTo>
                      <a:lnTo>
                        <a:pt x="2702" y="628"/>
                      </a:lnTo>
                      <a:lnTo>
                        <a:pt x="2720" y="622"/>
                      </a:lnTo>
                      <a:lnTo>
                        <a:pt x="2734" y="617"/>
                      </a:lnTo>
                      <a:lnTo>
                        <a:pt x="2745" y="612"/>
                      </a:lnTo>
                      <a:lnTo>
                        <a:pt x="2727" y="523"/>
                      </a:lnTo>
                      <a:close/>
                      <a:moveTo>
                        <a:pt x="2058" y="10"/>
                      </a:moveTo>
                      <a:lnTo>
                        <a:pt x="2058" y="631"/>
                      </a:lnTo>
                      <a:lnTo>
                        <a:pt x="2171" y="631"/>
                      </a:lnTo>
                      <a:lnTo>
                        <a:pt x="2171" y="10"/>
                      </a:lnTo>
                      <a:lnTo>
                        <a:pt x="2058" y="10"/>
                      </a:lnTo>
                      <a:close/>
                      <a:moveTo>
                        <a:pt x="1776" y="631"/>
                      </a:moveTo>
                      <a:lnTo>
                        <a:pt x="1991" y="10"/>
                      </a:lnTo>
                      <a:lnTo>
                        <a:pt x="1871" y="10"/>
                      </a:lnTo>
                      <a:lnTo>
                        <a:pt x="1780" y="294"/>
                      </a:lnTo>
                      <a:lnTo>
                        <a:pt x="1771" y="322"/>
                      </a:lnTo>
                      <a:lnTo>
                        <a:pt x="1762" y="351"/>
                      </a:lnTo>
                      <a:lnTo>
                        <a:pt x="1754" y="379"/>
                      </a:lnTo>
                      <a:lnTo>
                        <a:pt x="1746" y="407"/>
                      </a:lnTo>
                      <a:lnTo>
                        <a:pt x="1738" y="435"/>
                      </a:lnTo>
                      <a:lnTo>
                        <a:pt x="1730" y="463"/>
                      </a:lnTo>
                      <a:lnTo>
                        <a:pt x="1724" y="491"/>
                      </a:lnTo>
                      <a:lnTo>
                        <a:pt x="1717" y="518"/>
                      </a:lnTo>
                      <a:lnTo>
                        <a:pt x="1715" y="518"/>
                      </a:lnTo>
                      <a:lnTo>
                        <a:pt x="1709" y="491"/>
                      </a:lnTo>
                      <a:lnTo>
                        <a:pt x="1702" y="462"/>
                      </a:lnTo>
                      <a:lnTo>
                        <a:pt x="1695" y="434"/>
                      </a:lnTo>
                      <a:lnTo>
                        <a:pt x="1688" y="406"/>
                      </a:lnTo>
                      <a:lnTo>
                        <a:pt x="1680" y="379"/>
                      </a:lnTo>
                      <a:lnTo>
                        <a:pt x="1672" y="350"/>
                      </a:lnTo>
                      <a:lnTo>
                        <a:pt x="1663" y="321"/>
                      </a:lnTo>
                      <a:lnTo>
                        <a:pt x="1654" y="292"/>
                      </a:lnTo>
                      <a:lnTo>
                        <a:pt x="1570" y="10"/>
                      </a:lnTo>
                      <a:lnTo>
                        <a:pt x="1447" y="10"/>
                      </a:lnTo>
                      <a:lnTo>
                        <a:pt x="1647" y="631"/>
                      </a:lnTo>
                      <a:lnTo>
                        <a:pt x="1776" y="631"/>
                      </a:lnTo>
                      <a:close/>
                      <a:moveTo>
                        <a:pt x="1090" y="97"/>
                      </a:moveTo>
                      <a:lnTo>
                        <a:pt x="1101" y="95"/>
                      </a:lnTo>
                      <a:lnTo>
                        <a:pt x="1117" y="93"/>
                      </a:lnTo>
                      <a:lnTo>
                        <a:pt x="1136" y="92"/>
                      </a:lnTo>
                      <a:lnTo>
                        <a:pt x="1161" y="91"/>
                      </a:lnTo>
                      <a:lnTo>
                        <a:pt x="1174" y="92"/>
                      </a:lnTo>
                      <a:lnTo>
                        <a:pt x="1187" y="93"/>
                      </a:lnTo>
                      <a:lnTo>
                        <a:pt x="1199" y="95"/>
                      </a:lnTo>
                      <a:lnTo>
                        <a:pt x="1210" y="97"/>
                      </a:lnTo>
                      <a:lnTo>
                        <a:pt x="1222" y="100"/>
                      </a:lnTo>
                      <a:lnTo>
                        <a:pt x="1231" y="105"/>
                      </a:lnTo>
                      <a:lnTo>
                        <a:pt x="1240" y="109"/>
                      </a:lnTo>
                      <a:lnTo>
                        <a:pt x="1248" y="115"/>
                      </a:lnTo>
                      <a:lnTo>
                        <a:pt x="1256" y="121"/>
                      </a:lnTo>
                      <a:lnTo>
                        <a:pt x="1263" y="130"/>
                      </a:lnTo>
                      <a:lnTo>
                        <a:pt x="1268" y="137"/>
                      </a:lnTo>
                      <a:lnTo>
                        <a:pt x="1273" y="146"/>
                      </a:lnTo>
                      <a:lnTo>
                        <a:pt x="1277" y="156"/>
                      </a:lnTo>
                      <a:lnTo>
                        <a:pt x="1279" y="167"/>
                      </a:lnTo>
                      <a:lnTo>
                        <a:pt x="1281" y="178"/>
                      </a:lnTo>
                      <a:lnTo>
                        <a:pt x="1281" y="190"/>
                      </a:lnTo>
                      <a:lnTo>
                        <a:pt x="1281" y="202"/>
                      </a:lnTo>
                      <a:lnTo>
                        <a:pt x="1279" y="212"/>
                      </a:lnTo>
                      <a:lnTo>
                        <a:pt x="1277" y="222"/>
                      </a:lnTo>
                      <a:lnTo>
                        <a:pt x="1273" y="232"/>
                      </a:lnTo>
                      <a:lnTo>
                        <a:pt x="1268" y="242"/>
                      </a:lnTo>
                      <a:lnTo>
                        <a:pt x="1263" y="250"/>
                      </a:lnTo>
                      <a:lnTo>
                        <a:pt x="1255" y="257"/>
                      </a:lnTo>
                      <a:lnTo>
                        <a:pt x="1248" y="264"/>
                      </a:lnTo>
                      <a:lnTo>
                        <a:pt x="1240" y="271"/>
                      </a:lnTo>
                      <a:lnTo>
                        <a:pt x="1231" y="277"/>
                      </a:lnTo>
                      <a:lnTo>
                        <a:pt x="1221" y="281"/>
                      </a:lnTo>
                      <a:lnTo>
                        <a:pt x="1209" y="285"/>
                      </a:lnTo>
                      <a:lnTo>
                        <a:pt x="1197" y="288"/>
                      </a:lnTo>
                      <a:lnTo>
                        <a:pt x="1185" y="291"/>
                      </a:lnTo>
                      <a:lnTo>
                        <a:pt x="1171" y="292"/>
                      </a:lnTo>
                      <a:lnTo>
                        <a:pt x="1158" y="292"/>
                      </a:lnTo>
                      <a:lnTo>
                        <a:pt x="1090" y="292"/>
                      </a:lnTo>
                      <a:lnTo>
                        <a:pt x="1090" y="97"/>
                      </a:lnTo>
                      <a:close/>
                      <a:moveTo>
                        <a:pt x="978" y="631"/>
                      </a:moveTo>
                      <a:lnTo>
                        <a:pt x="1090" y="631"/>
                      </a:lnTo>
                      <a:lnTo>
                        <a:pt x="1090" y="375"/>
                      </a:lnTo>
                      <a:lnTo>
                        <a:pt x="1148" y="375"/>
                      </a:lnTo>
                      <a:lnTo>
                        <a:pt x="1159" y="377"/>
                      </a:lnTo>
                      <a:lnTo>
                        <a:pt x="1170" y="378"/>
                      </a:lnTo>
                      <a:lnTo>
                        <a:pt x="1180" y="380"/>
                      </a:lnTo>
                      <a:lnTo>
                        <a:pt x="1190" y="382"/>
                      </a:lnTo>
                      <a:lnTo>
                        <a:pt x="1198" y="385"/>
                      </a:lnTo>
                      <a:lnTo>
                        <a:pt x="1206" y="389"/>
                      </a:lnTo>
                      <a:lnTo>
                        <a:pt x="1213" y="394"/>
                      </a:lnTo>
                      <a:lnTo>
                        <a:pt x="1221" y="400"/>
                      </a:lnTo>
                      <a:lnTo>
                        <a:pt x="1227" y="407"/>
                      </a:lnTo>
                      <a:lnTo>
                        <a:pt x="1233" y="415"/>
                      </a:lnTo>
                      <a:lnTo>
                        <a:pt x="1238" y="424"/>
                      </a:lnTo>
                      <a:lnTo>
                        <a:pt x="1243" y="433"/>
                      </a:lnTo>
                      <a:lnTo>
                        <a:pt x="1247" y="444"/>
                      </a:lnTo>
                      <a:lnTo>
                        <a:pt x="1251" y="457"/>
                      </a:lnTo>
                      <a:lnTo>
                        <a:pt x="1255" y="470"/>
                      </a:lnTo>
                      <a:lnTo>
                        <a:pt x="1259" y="485"/>
                      </a:lnTo>
                      <a:lnTo>
                        <a:pt x="1272" y="537"/>
                      </a:lnTo>
                      <a:lnTo>
                        <a:pt x="1283" y="579"/>
                      </a:lnTo>
                      <a:lnTo>
                        <a:pt x="1288" y="597"/>
                      </a:lnTo>
                      <a:lnTo>
                        <a:pt x="1292" y="611"/>
                      </a:lnTo>
                      <a:lnTo>
                        <a:pt x="1297" y="622"/>
                      </a:lnTo>
                      <a:lnTo>
                        <a:pt x="1301" y="631"/>
                      </a:lnTo>
                      <a:lnTo>
                        <a:pt x="1417" y="631"/>
                      </a:lnTo>
                      <a:lnTo>
                        <a:pt x="1413" y="619"/>
                      </a:lnTo>
                      <a:lnTo>
                        <a:pt x="1406" y="605"/>
                      </a:lnTo>
                      <a:lnTo>
                        <a:pt x="1401" y="585"/>
                      </a:lnTo>
                      <a:lnTo>
                        <a:pt x="1395" y="565"/>
                      </a:lnTo>
                      <a:lnTo>
                        <a:pt x="1389" y="540"/>
                      </a:lnTo>
                      <a:lnTo>
                        <a:pt x="1382" y="514"/>
                      </a:lnTo>
                      <a:lnTo>
                        <a:pt x="1376" y="487"/>
                      </a:lnTo>
                      <a:lnTo>
                        <a:pt x="1368" y="458"/>
                      </a:lnTo>
                      <a:lnTo>
                        <a:pt x="1362" y="436"/>
                      </a:lnTo>
                      <a:lnTo>
                        <a:pt x="1354" y="416"/>
                      </a:lnTo>
                      <a:lnTo>
                        <a:pt x="1346" y="398"/>
                      </a:lnTo>
                      <a:lnTo>
                        <a:pt x="1336" y="382"/>
                      </a:lnTo>
                      <a:lnTo>
                        <a:pt x="1330" y="374"/>
                      </a:lnTo>
                      <a:lnTo>
                        <a:pt x="1324" y="367"/>
                      </a:lnTo>
                      <a:lnTo>
                        <a:pt x="1318" y="361"/>
                      </a:lnTo>
                      <a:lnTo>
                        <a:pt x="1312" y="355"/>
                      </a:lnTo>
                      <a:lnTo>
                        <a:pt x="1305" y="350"/>
                      </a:lnTo>
                      <a:lnTo>
                        <a:pt x="1298" y="346"/>
                      </a:lnTo>
                      <a:lnTo>
                        <a:pt x="1290" y="342"/>
                      </a:lnTo>
                      <a:lnTo>
                        <a:pt x="1282" y="337"/>
                      </a:lnTo>
                      <a:lnTo>
                        <a:pt x="1282" y="335"/>
                      </a:lnTo>
                      <a:lnTo>
                        <a:pt x="1292" y="330"/>
                      </a:lnTo>
                      <a:lnTo>
                        <a:pt x="1304" y="326"/>
                      </a:lnTo>
                      <a:lnTo>
                        <a:pt x="1314" y="320"/>
                      </a:lnTo>
                      <a:lnTo>
                        <a:pt x="1324" y="314"/>
                      </a:lnTo>
                      <a:lnTo>
                        <a:pt x="1334" y="306"/>
                      </a:lnTo>
                      <a:lnTo>
                        <a:pt x="1343" y="298"/>
                      </a:lnTo>
                      <a:lnTo>
                        <a:pt x="1352" y="289"/>
                      </a:lnTo>
                      <a:lnTo>
                        <a:pt x="1360" y="280"/>
                      </a:lnTo>
                      <a:lnTo>
                        <a:pt x="1367" y="270"/>
                      </a:lnTo>
                      <a:lnTo>
                        <a:pt x="1374" y="258"/>
                      </a:lnTo>
                      <a:lnTo>
                        <a:pt x="1380" y="247"/>
                      </a:lnTo>
                      <a:lnTo>
                        <a:pt x="1385" y="235"/>
                      </a:lnTo>
                      <a:lnTo>
                        <a:pt x="1389" y="222"/>
                      </a:lnTo>
                      <a:lnTo>
                        <a:pt x="1392" y="209"/>
                      </a:lnTo>
                      <a:lnTo>
                        <a:pt x="1394" y="194"/>
                      </a:lnTo>
                      <a:lnTo>
                        <a:pt x="1394" y="180"/>
                      </a:lnTo>
                      <a:lnTo>
                        <a:pt x="1393" y="160"/>
                      </a:lnTo>
                      <a:lnTo>
                        <a:pt x="1391" y="142"/>
                      </a:lnTo>
                      <a:lnTo>
                        <a:pt x="1386" y="124"/>
                      </a:lnTo>
                      <a:lnTo>
                        <a:pt x="1381" y="108"/>
                      </a:lnTo>
                      <a:lnTo>
                        <a:pt x="1373" y="94"/>
                      </a:lnTo>
                      <a:lnTo>
                        <a:pt x="1363" y="79"/>
                      </a:lnTo>
                      <a:lnTo>
                        <a:pt x="1353" y="67"/>
                      </a:lnTo>
                      <a:lnTo>
                        <a:pt x="1341" y="56"/>
                      </a:lnTo>
                      <a:lnTo>
                        <a:pt x="1333" y="49"/>
                      </a:lnTo>
                      <a:lnTo>
                        <a:pt x="1324" y="43"/>
                      </a:lnTo>
                      <a:lnTo>
                        <a:pt x="1315" y="38"/>
                      </a:lnTo>
                      <a:lnTo>
                        <a:pt x="1306" y="33"/>
                      </a:lnTo>
                      <a:lnTo>
                        <a:pt x="1296" y="28"/>
                      </a:lnTo>
                      <a:lnTo>
                        <a:pt x="1285" y="24"/>
                      </a:lnTo>
                      <a:lnTo>
                        <a:pt x="1275" y="21"/>
                      </a:lnTo>
                      <a:lnTo>
                        <a:pt x="1263" y="17"/>
                      </a:lnTo>
                      <a:lnTo>
                        <a:pt x="1238" y="12"/>
                      </a:lnTo>
                      <a:lnTo>
                        <a:pt x="1211" y="8"/>
                      </a:lnTo>
                      <a:lnTo>
                        <a:pt x="1181" y="6"/>
                      </a:lnTo>
                      <a:lnTo>
                        <a:pt x="1150" y="5"/>
                      </a:lnTo>
                      <a:lnTo>
                        <a:pt x="1125" y="5"/>
                      </a:lnTo>
                      <a:lnTo>
                        <a:pt x="1101" y="6"/>
                      </a:lnTo>
                      <a:lnTo>
                        <a:pt x="1078" y="7"/>
                      </a:lnTo>
                      <a:lnTo>
                        <a:pt x="1055" y="9"/>
                      </a:lnTo>
                      <a:lnTo>
                        <a:pt x="1034" y="11"/>
                      </a:lnTo>
                      <a:lnTo>
                        <a:pt x="1014" y="13"/>
                      </a:lnTo>
                      <a:lnTo>
                        <a:pt x="995" y="15"/>
                      </a:lnTo>
                      <a:lnTo>
                        <a:pt x="978" y="19"/>
                      </a:lnTo>
                      <a:lnTo>
                        <a:pt x="978" y="631"/>
                      </a:lnTo>
                      <a:close/>
                      <a:moveTo>
                        <a:pt x="852" y="263"/>
                      </a:moveTo>
                      <a:lnTo>
                        <a:pt x="617" y="263"/>
                      </a:lnTo>
                      <a:lnTo>
                        <a:pt x="617" y="104"/>
                      </a:lnTo>
                      <a:lnTo>
                        <a:pt x="865" y="104"/>
                      </a:lnTo>
                      <a:lnTo>
                        <a:pt x="865" y="10"/>
                      </a:lnTo>
                      <a:lnTo>
                        <a:pt x="504" y="10"/>
                      </a:lnTo>
                      <a:lnTo>
                        <a:pt x="504" y="631"/>
                      </a:lnTo>
                      <a:lnTo>
                        <a:pt x="879" y="631"/>
                      </a:lnTo>
                      <a:lnTo>
                        <a:pt x="879" y="537"/>
                      </a:lnTo>
                      <a:lnTo>
                        <a:pt x="617" y="537"/>
                      </a:lnTo>
                      <a:lnTo>
                        <a:pt x="617" y="355"/>
                      </a:lnTo>
                      <a:lnTo>
                        <a:pt x="852" y="355"/>
                      </a:lnTo>
                      <a:lnTo>
                        <a:pt x="852" y="263"/>
                      </a:lnTo>
                      <a:close/>
                      <a:moveTo>
                        <a:pt x="0" y="601"/>
                      </a:moveTo>
                      <a:lnTo>
                        <a:pt x="14" y="609"/>
                      </a:lnTo>
                      <a:lnTo>
                        <a:pt x="32" y="616"/>
                      </a:lnTo>
                      <a:lnTo>
                        <a:pt x="50" y="622"/>
                      </a:lnTo>
                      <a:lnTo>
                        <a:pt x="72" y="629"/>
                      </a:lnTo>
                      <a:lnTo>
                        <a:pt x="94" y="634"/>
                      </a:lnTo>
                      <a:lnTo>
                        <a:pt x="118" y="637"/>
                      </a:lnTo>
                      <a:lnTo>
                        <a:pt x="143" y="640"/>
                      </a:lnTo>
                      <a:lnTo>
                        <a:pt x="167" y="641"/>
                      </a:lnTo>
                      <a:lnTo>
                        <a:pt x="196" y="640"/>
                      </a:lnTo>
                      <a:lnTo>
                        <a:pt x="224" y="637"/>
                      </a:lnTo>
                      <a:lnTo>
                        <a:pt x="236" y="635"/>
                      </a:lnTo>
                      <a:lnTo>
                        <a:pt x="248" y="632"/>
                      </a:lnTo>
                      <a:lnTo>
                        <a:pt x="261" y="629"/>
                      </a:lnTo>
                      <a:lnTo>
                        <a:pt x="272" y="625"/>
                      </a:lnTo>
                      <a:lnTo>
                        <a:pt x="282" y="621"/>
                      </a:lnTo>
                      <a:lnTo>
                        <a:pt x="293" y="617"/>
                      </a:lnTo>
                      <a:lnTo>
                        <a:pt x="303" y="613"/>
                      </a:lnTo>
                      <a:lnTo>
                        <a:pt x="312" y="608"/>
                      </a:lnTo>
                      <a:lnTo>
                        <a:pt x="321" y="603"/>
                      </a:lnTo>
                      <a:lnTo>
                        <a:pt x="330" y="597"/>
                      </a:lnTo>
                      <a:lnTo>
                        <a:pt x="338" y="591"/>
                      </a:lnTo>
                      <a:lnTo>
                        <a:pt x="345" y="584"/>
                      </a:lnTo>
                      <a:lnTo>
                        <a:pt x="352" y="578"/>
                      </a:lnTo>
                      <a:lnTo>
                        <a:pt x="358" y="571"/>
                      </a:lnTo>
                      <a:lnTo>
                        <a:pt x="365" y="564"/>
                      </a:lnTo>
                      <a:lnTo>
                        <a:pt x="371" y="557"/>
                      </a:lnTo>
                      <a:lnTo>
                        <a:pt x="380" y="541"/>
                      </a:lnTo>
                      <a:lnTo>
                        <a:pt x="388" y="526"/>
                      </a:lnTo>
                      <a:lnTo>
                        <a:pt x="394" y="508"/>
                      </a:lnTo>
                      <a:lnTo>
                        <a:pt x="400" y="491"/>
                      </a:lnTo>
                      <a:lnTo>
                        <a:pt x="402" y="472"/>
                      </a:lnTo>
                      <a:lnTo>
                        <a:pt x="403" y="454"/>
                      </a:lnTo>
                      <a:lnTo>
                        <a:pt x="402" y="437"/>
                      </a:lnTo>
                      <a:lnTo>
                        <a:pt x="401" y="422"/>
                      </a:lnTo>
                      <a:lnTo>
                        <a:pt x="397" y="407"/>
                      </a:lnTo>
                      <a:lnTo>
                        <a:pt x="393" y="393"/>
                      </a:lnTo>
                      <a:lnTo>
                        <a:pt x="387" y="380"/>
                      </a:lnTo>
                      <a:lnTo>
                        <a:pt x="381" y="367"/>
                      </a:lnTo>
                      <a:lnTo>
                        <a:pt x="373" y="355"/>
                      </a:lnTo>
                      <a:lnTo>
                        <a:pt x="364" y="344"/>
                      </a:lnTo>
                      <a:lnTo>
                        <a:pt x="353" y="332"/>
                      </a:lnTo>
                      <a:lnTo>
                        <a:pt x="341" y="322"/>
                      </a:lnTo>
                      <a:lnTo>
                        <a:pt x="328" y="313"/>
                      </a:lnTo>
                      <a:lnTo>
                        <a:pt x="313" y="303"/>
                      </a:lnTo>
                      <a:lnTo>
                        <a:pt x="298" y="294"/>
                      </a:lnTo>
                      <a:lnTo>
                        <a:pt x="281" y="286"/>
                      </a:lnTo>
                      <a:lnTo>
                        <a:pt x="263" y="278"/>
                      </a:lnTo>
                      <a:lnTo>
                        <a:pt x="243" y="270"/>
                      </a:lnTo>
                      <a:lnTo>
                        <a:pt x="215" y="258"/>
                      </a:lnTo>
                      <a:lnTo>
                        <a:pt x="190" y="247"/>
                      </a:lnTo>
                      <a:lnTo>
                        <a:pt x="179" y="242"/>
                      </a:lnTo>
                      <a:lnTo>
                        <a:pt x="169" y="236"/>
                      </a:lnTo>
                      <a:lnTo>
                        <a:pt x="161" y="230"/>
                      </a:lnTo>
                      <a:lnTo>
                        <a:pt x="153" y="224"/>
                      </a:lnTo>
                      <a:lnTo>
                        <a:pt x="146" y="219"/>
                      </a:lnTo>
                      <a:lnTo>
                        <a:pt x="141" y="213"/>
                      </a:lnTo>
                      <a:lnTo>
                        <a:pt x="135" y="206"/>
                      </a:lnTo>
                      <a:lnTo>
                        <a:pt x="131" y="200"/>
                      </a:lnTo>
                      <a:lnTo>
                        <a:pt x="128" y="192"/>
                      </a:lnTo>
                      <a:lnTo>
                        <a:pt x="126" y="184"/>
                      </a:lnTo>
                      <a:lnTo>
                        <a:pt x="125" y="177"/>
                      </a:lnTo>
                      <a:lnTo>
                        <a:pt x="125" y="168"/>
                      </a:lnTo>
                      <a:lnTo>
                        <a:pt x="125" y="162"/>
                      </a:lnTo>
                      <a:lnTo>
                        <a:pt x="126" y="154"/>
                      </a:lnTo>
                      <a:lnTo>
                        <a:pt x="128" y="147"/>
                      </a:lnTo>
                      <a:lnTo>
                        <a:pt x="130" y="141"/>
                      </a:lnTo>
                      <a:lnTo>
                        <a:pt x="134" y="135"/>
                      </a:lnTo>
                      <a:lnTo>
                        <a:pt x="139" y="129"/>
                      </a:lnTo>
                      <a:lnTo>
                        <a:pt x="143" y="122"/>
                      </a:lnTo>
                      <a:lnTo>
                        <a:pt x="149" y="117"/>
                      </a:lnTo>
                      <a:lnTo>
                        <a:pt x="156" y="112"/>
                      </a:lnTo>
                      <a:lnTo>
                        <a:pt x="163" y="107"/>
                      </a:lnTo>
                      <a:lnTo>
                        <a:pt x="171" y="103"/>
                      </a:lnTo>
                      <a:lnTo>
                        <a:pt x="181" y="100"/>
                      </a:lnTo>
                      <a:lnTo>
                        <a:pt x="191" y="97"/>
                      </a:lnTo>
                      <a:lnTo>
                        <a:pt x="202" y="95"/>
                      </a:lnTo>
                      <a:lnTo>
                        <a:pt x="215" y="94"/>
                      </a:lnTo>
                      <a:lnTo>
                        <a:pt x="227" y="94"/>
                      </a:lnTo>
                      <a:lnTo>
                        <a:pt x="248" y="94"/>
                      </a:lnTo>
                      <a:lnTo>
                        <a:pt x="268" y="96"/>
                      </a:lnTo>
                      <a:lnTo>
                        <a:pt x="285" y="100"/>
                      </a:lnTo>
                      <a:lnTo>
                        <a:pt x="302" y="104"/>
                      </a:lnTo>
                      <a:lnTo>
                        <a:pt x="317" y="108"/>
                      </a:lnTo>
                      <a:lnTo>
                        <a:pt x="331" y="113"/>
                      </a:lnTo>
                      <a:lnTo>
                        <a:pt x="342" y="118"/>
                      </a:lnTo>
                      <a:lnTo>
                        <a:pt x="351" y="122"/>
                      </a:lnTo>
                      <a:lnTo>
                        <a:pt x="378" y="31"/>
                      </a:lnTo>
                      <a:lnTo>
                        <a:pt x="366" y="25"/>
                      </a:lnTo>
                      <a:lnTo>
                        <a:pt x="350" y="20"/>
                      </a:lnTo>
                      <a:lnTo>
                        <a:pt x="335" y="14"/>
                      </a:lnTo>
                      <a:lnTo>
                        <a:pt x="316" y="9"/>
                      </a:lnTo>
                      <a:lnTo>
                        <a:pt x="298" y="6"/>
                      </a:lnTo>
                      <a:lnTo>
                        <a:pt x="276" y="3"/>
                      </a:lnTo>
                      <a:lnTo>
                        <a:pt x="254" y="1"/>
                      </a:lnTo>
                      <a:lnTo>
                        <a:pt x="229" y="0"/>
                      </a:lnTo>
                      <a:lnTo>
                        <a:pt x="204" y="1"/>
                      </a:lnTo>
                      <a:lnTo>
                        <a:pt x="182" y="4"/>
                      </a:lnTo>
                      <a:lnTo>
                        <a:pt x="159" y="8"/>
                      </a:lnTo>
                      <a:lnTo>
                        <a:pt x="139" y="14"/>
                      </a:lnTo>
                      <a:lnTo>
                        <a:pt x="119" y="22"/>
                      </a:lnTo>
                      <a:lnTo>
                        <a:pt x="101" y="30"/>
                      </a:lnTo>
                      <a:lnTo>
                        <a:pt x="84" y="40"/>
                      </a:lnTo>
                      <a:lnTo>
                        <a:pt x="70" y="51"/>
                      </a:lnTo>
                      <a:lnTo>
                        <a:pt x="56" y="64"/>
                      </a:lnTo>
                      <a:lnTo>
                        <a:pt x="44" y="77"/>
                      </a:lnTo>
                      <a:lnTo>
                        <a:pt x="34" y="93"/>
                      </a:lnTo>
                      <a:lnTo>
                        <a:pt x="26" y="108"/>
                      </a:lnTo>
                      <a:lnTo>
                        <a:pt x="18" y="124"/>
                      </a:lnTo>
                      <a:lnTo>
                        <a:pt x="14" y="142"/>
                      </a:lnTo>
                      <a:lnTo>
                        <a:pt x="11" y="159"/>
                      </a:lnTo>
                      <a:lnTo>
                        <a:pt x="10" y="179"/>
                      </a:lnTo>
                      <a:lnTo>
                        <a:pt x="11" y="194"/>
                      </a:lnTo>
                      <a:lnTo>
                        <a:pt x="13" y="211"/>
                      </a:lnTo>
                      <a:lnTo>
                        <a:pt x="16" y="225"/>
                      </a:lnTo>
                      <a:lnTo>
                        <a:pt x="21" y="240"/>
                      </a:lnTo>
                      <a:lnTo>
                        <a:pt x="29" y="253"/>
                      </a:lnTo>
                      <a:lnTo>
                        <a:pt x="36" y="265"/>
                      </a:lnTo>
                      <a:lnTo>
                        <a:pt x="45" y="277"/>
                      </a:lnTo>
                      <a:lnTo>
                        <a:pt x="55" y="288"/>
                      </a:lnTo>
                      <a:lnTo>
                        <a:pt x="67" y="299"/>
                      </a:lnTo>
                      <a:lnTo>
                        <a:pt x="80" y="310"/>
                      </a:lnTo>
                      <a:lnTo>
                        <a:pt x="93" y="319"/>
                      </a:lnTo>
                      <a:lnTo>
                        <a:pt x="109" y="328"/>
                      </a:lnTo>
                      <a:lnTo>
                        <a:pt x="124" y="336"/>
                      </a:lnTo>
                      <a:lnTo>
                        <a:pt x="142" y="345"/>
                      </a:lnTo>
                      <a:lnTo>
                        <a:pt x="159" y="352"/>
                      </a:lnTo>
                      <a:lnTo>
                        <a:pt x="178" y="359"/>
                      </a:lnTo>
                      <a:lnTo>
                        <a:pt x="205" y="369"/>
                      </a:lnTo>
                      <a:lnTo>
                        <a:pt x="228" y="381"/>
                      </a:lnTo>
                      <a:lnTo>
                        <a:pt x="238" y="386"/>
                      </a:lnTo>
                      <a:lnTo>
                        <a:pt x="247" y="392"/>
                      </a:lnTo>
                      <a:lnTo>
                        <a:pt x="255" y="397"/>
                      </a:lnTo>
                      <a:lnTo>
                        <a:pt x="262" y="403"/>
                      </a:lnTo>
                      <a:lnTo>
                        <a:pt x="268" y="409"/>
                      </a:lnTo>
                      <a:lnTo>
                        <a:pt x="273" y="417"/>
                      </a:lnTo>
                      <a:lnTo>
                        <a:pt x="278" y="423"/>
                      </a:lnTo>
                      <a:lnTo>
                        <a:pt x="281" y="430"/>
                      </a:lnTo>
                      <a:lnTo>
                        <a:pt x="284" y="437"/>
                      </a:lnTo>
                      <a:lnTo>
                        <a:pt x="287" y="445"/>
                      </a:lnTo>
                      <a:lnTo>
                        <a:pt x="288" y="454"/>
                      </a:lnTo>
                      <a:lnTo>
                        <a:pt x="288" y="462"/>
                      </a:lnTo>
                      <a:lnTo>
                        <a:pt x="288" y="471"/>
                      </a:lnTo>
                      <a:lnTo>
                        <a:pt x="285" y="480"/>
                      </a:lnTo>
                      <a:lnTo>
                        <a:pt x="283" y="489"/>
                      </a:lnTo>
                      <a:lnTo>
                        <a:pt x="280" y="497"/>
                      </a:lnTo>
                      <a:lnTo>
                        <a:pt x="276" y="504"/>
                      </a:lnTo>
                      <a:lnTo>
                        <a:pt x="271" y="511"/>
                      </a:lnTo>
                      <a:lnTo>
                        <a:pt x="265" y="517"/>
                      </a:lnTo>
                      <a:lnTo>
                        <a:pt x="259" y="524"/>
                      </a:lnTo>
                      <a:lnTo>
                        <a:pt x="251" y="529"/>
                      </a:lnTo>
                      <a:lnTo>
                        <a:pt x="242" y="533"/>
                      </a:lnTo>
                      <a:lnTo>
                        <a:pt x="233" y="537"/>
                      </a:lnTo>
                      <a:lnTo>
                        <a:pt x="223" y="540"/>
                      </a:lnTo>
                      <a:lnTo>
                        <a:pt x="213" y="543"/>
                      </a:lnTo>
                      <a:lnTo>
                        <a:pt x="200" y="545"/>
                      </a:lnTo>
                      <a:lnTo>
                        <a:pt x="188" y="546"/>
                      </a:lnTo>
                      <a:lnTo>
                        <a:pt x="175" y="546"/>
                      </a:lnTo>
                      <a:lnTo>
                        <a:pt x="154" y="546"/>
                      </a:lnTo>
                      <a:lnTo>
                        <a:pt x="132" y="543"/>
                      </a:lnTo>
                      <a:lnTo>
                        <a:pt x="112" y="540"/>
                      </a:lnTo>
                      <a:lnTo>
                        <a:pt x="92" y="535"/>
                      </a:lnTo>
                      <a:lnTo>
                        <a:pt x="74" y="529"/>
                      </a:lnTo>
                      <a:lnTo>
                        <a:pt x="56" y="523"/>
                      </a:lnTo>
                      <a:lnTo>
                        <a:pt x="40" y="514"/>
                      </a:lnTo>
                      <a:lnTo>
                        <a:pt x="26" y="507"/>
                      </a:lnTo>
                      <a:lnTo>
                        <a:pt x="0" y="60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1867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" name="Freeform 15"/>
                <p:cNvSpPr>
                  <a:spLocks noEditPoints="1"/>
                </p:cNvSpPr>
                <p:nvPr/>
              </p:nvSpPr>
              <p:spPr bwMode="auto">
                <a:xfrm>
                  <a:off x="623721" y="6650480"/>
                  <a:ext cx="1169987" cy="127000"/>
                </a:xfrm>
                <a:custGeom>
                  <a:avLst/>
                  <a:gdLst/>
                  <a:ahLst/>
                  <a:cxnLst>
                    <a:cxn ang="0">
                      <a:pos x="5506" y="10"/>
                    </a:cxn>
                    <a:cxn ang="0">
                      <a:pos x="5169" y="544"/>
                    </a:cxn>
                    <a:cxn ang="0">
                      <a:pos x="5029" y="477"/>
                    </a:cxn>
                    <a:cxn ang="0">
                      <a:pos x="4982" y="270"/>
                    </a:cxn>
                    <a:cxn ang="0">
                      <a:pos x="5063" y="133"/>
                    </a:cxn>
                    <a:cxn ang="0">
                      <a:pos x="5293" y="109"/>
                    </a:cxn>
                    <a:cxn ang="0">
                      <a:pos x="5122" y="6"/>
                    </a:cxn>
                    <a:cxn ang="0">
                      <a:pos x="4924" y="122"/>
                    </a:cxn>
                    <a:cxn ang="0">
                      <a:pos x="4861" y="362"/>
                    </a:cxn>
                    <a:cxn ang="0">
                      <a:pos x="4955" y="565"/>
                    </a:cxn>
                    <a:cxn ang="0">
                      <a:pos x="5175" y="641"/>
                    </a:cxn>
                    <a:cxn ang="0">
                      <a:pos x="4373" y="269"/>
                    </a:cxn>
                    <a:cxn ang="0">
                      <a:pos x="4761" y="631"/>
                    </a:cxn>
                    <a:cxn ang="0">
                      <a:pos x="4630" y="407"/>
                    </a:cxn>
                    <a:cxn ang="0">
                      <a:pos x="3905" y="100"/>
                    </a:cxn>
                    <a:cxn ang="0">
                      <a:pos x="3809" y="456"/>
                    </a:cxn>
                    <a:cxn ang="0">
                      <a:pos x="3020" y="10"/>
                    </a:cxn>
                    <a:cxn ang="0">
                      <a:pos x="2324" y="528"/>
                    </a:cxn>
                    <a:cxn ang="0">
                      <a:pos x="2455" y="633"/>
                    </a:cxn>
                    <a:cxn ang="0">
                      <a:pos x="2663" y="610"/>
                    </a:cxn>
                    <a:cxn ang="0">
                      <a:pos x="2767" y="461"/>
                    </a:cxn>
                    <a:cxn ang="0">
                      <a:pos x="2644" y="481"/>
                    </a:cxn>
                    <a:cxn ang="0">
                      <a:pos x="2470" y="533"/>
                    </a:cxn>
                    <a:cxn ang="0">
                      <a:pos x="1803" y="609"/>
                    </a:cxn>
                    <a:cxn ang="0">
                      <a:pos x="2082" y="617"/>
                    </a:cxn>
                    <a:cxn ang="0">
                      <a:pos x="2191" y="472"/>
                    </a:cxn>
                    <a:cxn ang="0">
                      <a:pos x="2070" y="286"/>
                    </a:cxn>
                    <a:cxn ang="0">
                      <a:pos x="1914" y="177"/>
                    </a:cxn>
                    <a:cxn ang="0">
                      <a:pos x="1991" y="95"/>
                    </a:cxn>
                    <a:cxn ang="0">
                      <a:pos x="2106" y="9"/>
                    </a:cxn>
                    <a:cxn ang="0">
                      <a:pos x="1823" y="93"/>
                    </a:cxn>
                    <a:cxn ang="0">
                      <a:pos x="1869" y="310"/>
                    </a:cxn>
                    <a:cxn ang="0">
                      <a:pos x="2067" y="423"/>
                    </a:cxn>
                    <a:cxn ang="0">
                      <a:pos x="2031" y="533"/>
                    </a:cxn>
                    <a:cxn ang="0">
                      <a:pos x="1789" y="601"/>
                    </a:cxn>
                    <a:cxn ang="0">
                      <a:pos x="1348" y="251"/>
                    </a:cxn>
                    <a:cxn ang="0">
                      <a:pos x="1587" y="422"/>
                    </a:cxn>
                    <a:cxn ang="0">
                      <a:pos x="1300" y="631"/>
                    </a:cxn>
                    <a:cxn ang="0">
                      <a:pos x="679" y="482"/>
                    </a:cxn>
                    <a:cxn ang="0">
                      <a:pos x="668" y="177"/>
                    </a:cxn>
                    <a:cxn ang="0">
                      <a:pos x="807" y="91"/>
                    </a:cxn>
                    <a:cxn ang="0">
                      <a:pos x="944" y="177"/>
                    </a:cxn>
                    <a:cxn ang="0">
                      <a:pos x="933" y="482"/>
                    </a:cxn>
                    <a:cxn ang="0">
                      <a:pos x="804" y="550"/>
                    </a:cxn>
                    <a:cxn ang="0">
                      <a:pos x="993" y="575"/>
                    </a:cxn>
                    <a:cxn ang="0">
                      <a:pos x="1094" y="370"/>
                    </a:cxn>
                    <a:cxn ang="0">
                      <a:pos x="1054" y="137"/>
                    </a:cxn>
                    <a:cxn ang="0">
                      <a:pos x="890" y="9"/>
                    </a:cxn>
                    <a:cxn ang="0">
                      <a:pos x="665" y="37"/>
                    </a:cxn>
                    <a:cxn ang="0">
                      <a:pos x="531" y="209"/>
                    </a:cxn>
                    <a:cxn ang="0">
                      <a:pos x="535" y="452"/>
                    </a:cxn>
                    <a:cxn ang="0">
                      <a:pos x="670" y="611"/>
                    </a:cxn>
                    <a:cxn ang="0">
                      <a:pos x="403" y="539"/>
                    </a:cxn>
                    <a:cxn ang="0">
                      <a:pos x="216" y="516"/>
                    </a:cxn>
                    <a:cxn ang="0">
                      <a:pos x="123" y="371"/>
                    </a:cxn>
                    <a:cxn ang="0">
                      <a:pos x="160" y="176"/>
                    </a:cxn>
                    <a:cxn ang="0">
                      <a:pos x="337" y="94"/>
                    </a:cxn>
                    <a:cxn ang="0">
                      <a:pos x="383" y="3"/>
                    </a:cxn>
                    <a:cxn ang="0">
                      <a:pos x="130" y="59"/>
                    </a:cxn>
                    <a:cxn ang="0">
                      <a:pos x="6" y="255"/>
                    </a:cxn>
                    <a:cxn ang="0">
                      <a:pos x="41" y="497"/>
                    </a:cxn>
                    <a:cxn ang="0">
                      <a:pos x="215" y="628"/>
                    </a:cxn>
                    <a:cxn ang="0">
                      <a:pos x="458" y="523"/>
                    </a:cxn>
                  </a:cxnLst>
                  <a:rect l="0" t="0" r="r" b="b"/>
                  <a:pathLst>
                    <a:path w="5893" h="641">
                      <a:moveTo>
                        <a:pt x="5686" y="631"/>
                      </a:moveTo>
                      <a:lnTo>
                        <a:pt x="5686" y="369"/>
                      </a:lnTo>
                      <a:lnTo>
                        <a:pt x="5893" y="10"/>
                      </a:lnTo>
                      <a:lnTo>
                        <a:pt x="5764" y="10"/>
                      </a:lnTo>
                      <a:lnTo>
                        <a:pt x="5690" y="169"/>
                      </a:lnTo>
                      <a:lnTo>
                        <a:pt x="5675" y="202"/>
                      </a:lnTo>
                      <a:lnTo>
                        <a:pt x="5661" y="232"/>
                      </a:lnTo>
                      <a:lnTo>
                        <a:pt x="5648" y="262"/>
                      </a:lnTo>
                      <a:lnTo>
                        <a:pt x="5636" y="292"/>
                      </a:lnTo>
                      <a:lnTo>
                        <a:pt x="5635" y="292"/>
                      </a:lnTo>
                      <a:lnTo>
                        <a:pt x="5621" y="261"/>
                      </a:lnTo>
                      <a:lnTo>
                        <a:pt x="5609" y="232"/>
                      </a:lnTo>
                      <a:lnTo>
                        <a:pt x="5596" y="202"/>
                      </a:lnTo>
                      <a:lnTo>
                        <a:pt x="5580" y="170"/>
                      </a:lnTo>
                      <a:lnTo>
                        <a:pt x="5506" y="10"/>
                      </a:lnTo>
                      <a:lnTo>
                        <a:pt x="5377" y="10"/>
                      </a:lnTo>
                      <a:lnTo>
                        <a:pt x="5573" y="372"/>
                      </a:lnTo>
                      <a:lnTo>
                        <a:pt x="5573" y="631"/>
                      </a:lnTo>
                      <a:lnTo>
                        <a:pt x="5686" y="631"/>
                      </a:lnTo>
                      <a:close/>
                      <a:moveTo>
                        <a:pt x="5318" y="523"/>
                      </a:moveTo>
                      <a:lnTo>
                        <a:pt x="5306" y="528"/>
                      </a:lnTo>
                      <a:lnTo>
                        <a:pt x="5293" y="532"/>
                      </a:lnTo>
                      <a:lnTo>
                        <a:pt x="5277" y="536"/>
                      </a:lnTo>
                      <a:lnTo>
                        <a:pt x="5262" y="539"/>
                      </a:lnTo>
                      <a:lnTo>
                        <a:pt x="5245" y="542"/>
                      </a:lnTo>
                      <a:lnTo>
                        <a:pt x="5229" y="544"/>
                      </a:lnTo>
                      <a:lnTo>
                        <a:pt x="5211" y="545"/>
                      </a:lnTo>
                      <a:lnTo>
                        <a:pt x="5194" y="545"/>
                      </a:lnTo>
                      <a:lnTo>
                        <a:pt x="5182" y="545"/>
                      </a:lnTo>
                      <a:lnTo>
                        <a:pt x="5169" y="544"/>
                      </a:lnTo>
                      <a:lnTo>
                        <a:pt x="5157" y="543"/>
                      </a:lnTo>
                      <a:lnTo>
                        <a:pt x="5146" y="541"/>
                      </a:lnTo>
                      <a:lnTo>
                        <a:pt x="5134" y="539"/>
                      </a:lnTo>
                      <a:lnTo>
                        <a:pt x="5124" y="537"/>
                      </a:lnTo>
                      <a:lnTo>
                        <a:pt x="5113" y="534"/>
                      </a:lnTo>
                      <a:lnTo>
                        <a:pt x="5104" y="530"/>
                      </a:lnTo>
                      <a:lnTo>
                        <a:pt x="5093" y="526"/>
                      </a:lnTo>
                      <a:lnTo>
                        <a:pt x="5084" y="522"/>
                      </a:lnTo>
                      <a:lnTo>
                        <a:pt x="5075" y="516"/>
                      </a:lnTo>
                      <a:lnTo>
                        <a:pt x="5067" y="511"/>
                      </a:lnTo>
                      <a:lnTo>
                        <a:pt x="5057" y="505"/>
                      </a:lnTo>
                      <a:lnTo>
                        <a:pt x="5050" y="499"/>
                      </a:lnTo>
                      <a:lnTo>
                        <a:pt x="5042" y="492"/>
                      </a:lnTo>
                      <a:lnTo>
                        <a:pt x="5036" y="486"/>
                      </a:lnTo>
                      <a:lnTo>
                        <a:pt x="5029" y="477"/>
                      </a:lnTo>
                      <a:lnTo>
                        <a:pt x="5022" y="470"/>
                      </a:lnTo>
                      <a:lnTo>
                        <a:pt x="5016" y="462"/>
                      </a:lnTo>
                      <a:lnTo>
                        <a:pt x="5011" y="453"/>
                      </a:lnTo>
                      <a:lnTo>
                        <a:pt x="5006" y="443"/>
                      </a:lnTo>
                      <a:lnTo>
                        <a:pt x="5001" y="434"/>
                      </a:lnTo>
                      <a:lnTo>
                        <a:pt x="4997" y="425"/>
                      </a:lnTo>
                      <a:lnTo>
                        <a:pt x="4993" y="415"/>
                      </a:lnTo>
                      <a:lnTo>
                        <a:pt x="4986" y="393"/>
                      </a:lnTo>
                      <a:lnTo>
                        <a:pt x="4982" y="371"/>
                      </a:lnTo>
                      <a:lnTo>
                        <a:pt x="4979" y="347"/>
                      </a:lnTo>
                      <a:lnTo>
                        <a:pt x="4978" y="322"/>
                      </a:lnTo>
                      <a:lnTo>
                        <a:pt x="4979" y="309"/>
                      </a:lnTo>
                      <a:lnTo>
                        <a:pt x="4979" y="295"/>
                      </a:lnTo>
                      <a:lnTo>
                        <a:pt x="4981" y="282"/>
                      </a:lnTo>
                      <a:lnTo>
                        <a:pt x="4982" y="270"/>
                      </a:lnTo>
                      <a:lnTo>
                        <a:pt x="4985" y="257"/>
                      </a:lnTo>
                      <a:lnTo>
                        <a:pt x="4987" y="246"/>
                      </a:lnTo>
                      <a:lnTo>
                        <a:pt x="4991" y="235"/>
                      </a:lnTo>
                      <a:lnTo>
                        <a:pt x="4995" y="223"/>
                      </a:lnTo>
                      <a:lnTo>
                        <a:pt x="4999" y="213"/>
                      </a:lnTo>
                      <a:lnTo>
                        <a:pt x="5004" y="203"/>
                      </a:lnTo>
                      <a:lnTo>
                        <a:pt x="5008" y="193"/>
                      </a:lnTo>
                      <a:lnTo>
                        <a:pt x="5014" y="184"/>
                      </a:lnTo>
                      <a:lnTo>
                        <a:pt x="5019" y="176"/>
                      </a:lnTo>
                      <a:lnTo>
                        <a:pt x="5026" y="168"/>
                      </a:lnTo>
                      <a:lnTo>
                        <a:pt x="5033" y="159"/>
                      </a:lnTo>
                      <a:lnTo>
                        <a:pt x="5040" y="152"/>
                      </a:lnTo>
                      <a:lnTo>
                        <a:pt x="5047" y="145"/>
                      </a:lnTo>
                      <a:lnTo>
                        <a:pt x="5055" y="139"/>
                      </a:lnTo>
                      <a:lnTo>
                        <a:pt x="5063" y="133"/>
                      </a:lnTo>
                      <a:lnTo>
                        <a:pt x="5072" y="127"/>
                      </a:lnTo>
                      <a:lnTo>
                        <a:pt x="5080" y="121"/>
                      </a:lnTo>
                      <a:lnTo>
                        <a:pt x="5089" y="117"/>
                      </a:lnTo>
                      <a:lnTo>
                        <a:pt x="5098" y="112"/>
                      </a:lnTo>
                      <a:lnTo>
                        <a:pt x="5109" y="109"/>
                      </a:lnTo>
                      <a:lnTo>
                        <a:pt x="5129" y="102"/>
                      </a:lnTo>
                      <a:lnTo>
                        <a:pt x="5150" y="98"/>
                      </a:lnTo>
                      <a:lnTo>
                        <a:pt x="5172" y="95"/>
                      </a:lnTo>
                      <a:lnTo>
                        <a:pt x="5196" y="94"/>
                      </a:lnTo>
                      <a:lnTo>
                        <a:pt x="5215" y="95"/>
                      </a:lnTo>
                      <a:lnTo>
                        <a:pt x="5232" y="96"/>
                      </a:lnTo>
                      <a:lnTo>
                        <a:pt x="5248" y="98"/>
                      </a:lnTo>
                      <a:lnTo>
                        <a:pt x="5264" y="101"/>
                      </a:lnTo>
                      <a:lnTo>
                        <a:pt x="5279" y="105"/>
                      </a:lnTo>
                      <a:lnTo>
                        <a:pt x="5293" y="109"/>
                      </a:lnTo>
                      <a:lnTo>
                        <a:pt x="5305" y="113"/>
                      </a:lnTo>
                      <a:lnTo>
                        <a:pt x="5316" y="118"/>
                      </a:lnTo>
                      <a:lnTo>
                        <a:pt x="5341" y="28"/>
                      </a:lnTo>
                      <a:lnTo>
                        <a:pt x="5332" y="24"/>
                      </a:lnTo>
                      <a:lnTo>
                        <a:pt x="5318" y="19"/>
                      </a:lnTo>
                      <a:lnTo>
                        <a:pt x="5303" y="13"/>
                      </a:lnTo>
                      <a:lnTo>
                        <a:pt x="5285" y="9"/>
                      </a:lnTo>
                      <a:lnTo>
                        <a:pt x="5265" y="6"/>
                      </a:lnTo>
                      <a:lnTo>
                        <a:pt x="5242" y="3"/>
                      </a:lnTo>
                      <a:lnTo>
                        <a:pt x="5218" y="1"/>
                      </a:lnTo>
                      <a:lnTo>
                        <a:pt x="5191" y="0"/>
                      </a:lnTo>
                      <a:lnTo>
                        <a:pt x="5173" y="1"/>
                      </a:lnTo>
                      <a:lnTo>
                        <a:pt x="5156" y="2"/>
                      </a:lnTo>
                      <a:lnTo>
                        <a:pt x="5139" y="4"/>
                      </a:lnTo>
                      <a:lnTo>
                        <a:pt x="5122" y="6"/>
                      </a:lnTo>
                      <a:lnTo>
                        <a:pt x="5106" y="9"/>
                      </a:lnTo>
                      <a:lnTo>
                        <a:pt x="5090" y="13"/>
                      </a:lnTo>
                      <a:lnTo>
                        <a:pt x="5075" y="17"/>
                      </a:lnTo>
                      <a:lnTo>
                        <a:pt x="5059" y="23"/>
                      </a:lnTo>
                      <a:lnTo>
                        <a:pt x="5045" y="29"/>
                      </a:lnTo>
                      <a:lnTo>
                        <a:pt x="5031" y="35"/>
                      </a:lnTo>
                      <a:lnTo>
                        <a:pt x="5016" y="42"/>
                      </a:lnTo>
                      <a:lnTo>
                        <a:pt x="5003" y="50"/>
                      </a:lnTo>
                      <a:lnTo>
                        <a:pt x="4989" y="59"/>
                      </a:lnTo>
                      <a:lnTo>
                        <a:pt x="4977" y="68"/>
                      </a:lnTo>
                      <a:lnTo>
                        <a:pt x="4966" y="77"/>
                      </a:lnTo>
                      <a:lnTo>
                        <a:pt x="4955" y="87"/>
                      </a:lnTo>
                      <a:lnTo>
                        <a:pt x="4943" y="99"/>
                      </a:lnTo>
                      <a:lnTo>
                        <a:pt x="4933" y="110"/>
                      </a:lnTo>
                      <a:lnTo>
                        <a:pt x="4924" y="122"/>
                      </a:lnTo>
                      <a:lnTo>
                        <a:pt x="4914" y="135"/>
                      </a:lnTo>
                      <a:lnTo>
                        <a:pt x="4906" y="148"/>
                      </a:lnTo>
                      <a:lnTo>
                        <a:pt x="4898" y="162"/>
                      </a:lnTo>
                      <a:lnTo>
                        <a:pt x="4891" y="176"/>
                      </a:lnTo>
                      <a:lnTo>
                        <a:pt x="4885" y="190"/>
                      </a:lnTo>
                      <a:lnTo>
                        <a:pt x="4879" y="206"/>
                      </a:lnTo>
                      <a:lnTo>
                        <a:pt x="4873" y="222"/>
                      </a:lnTo>
                      <a:lnTo>
                        <a:pt x="4869" y="239"/>
                      </a:lnTo>
                      <a:lnTo>
                        <a:pt x="4866" y="255"/>
                      </a:lnTo>
                      <a:lnTo>
                        <a:pt x="4863" y="273"/>
                      </a:lnTo>
                      <a:lnTo>
                        <a:pt x="4861" y="290"/>
                      </a:lnTo>
                      <a:lnTo>
                        <a:pt x="4860" y="309"/>
                      </a:lnTo>
                      <a:lnTo>
                        <a:pt x="4859" y="328"/>
                      </a:lnTo>
                      <a:lnTo>
                        <a:pt x="4860" y="346"/>
                      </a:lnTo>
                      <a:lnTo>
                        <a:pt x="4861" y="362"/>
                      </a:lnTo>
                      <a:lnTo>
                        <a:pt x="4862" y="380"/>
                      </a:lnTo>
                      <a:lnTo>
                        <a:pt x="4865" y="395"/>
                      </a:lnTo>
                      <a:lnTo>
                        <a:pt x="4868" y="412"/>
                      </a:lnTo>
                      <a:lnTo>
                        <a:pt x="4871" y="427"/>
                      </a:lnTo>
                      <a:lnTo>
                        <a:pt x="4876" y="441"/>
                      </a:lnTo>
                      <a:lnTo>
                        <a:pt x="4881" y="457"/>
                      </a:lnTo>
                      <a:lnTo>
                        <a:pt x="4887" y="470"/>
                      </a:lnTo>
                      <a:lnTo>
                        <a:pt x="4893" y="484"/>
                      </a:lnTo>
                      <a:lnTo>
                        <a:pt x="4900" y="497"/>
                      </a:lnTo>
                      <a:lnTo>
                        <a:pt x="4907" y="509"/>
                      </a:lnTo>
                      <a:lnTo>
                        <a:pt x="4915" y="522"/>
                      </a:lnTo>
                      <a:lnTo>
                        <a:pt x="4925" y="534"/>
                      </a:lnTo>
                      <a:lnTo>
                        <a:pt x="4934" y="544"/>
                      </a:lnTo>
                      <a:lnTo>
                        <a:pt x="4943" y="555"/>
                      </a:lnTo>
                      <a:lnTo>
                        <a:pt x="4955" y="565"/>
                      </a:lnTo>
                      <a:lnTo>
                        <a:pt x="4965" y="574"/>
                      </a:lnTo>
                      <a:lnTo>
                        <a:pt x="4977" y="583"/>
                      </a:lnTo>
                      <a:lnTo>
                        <a:pt x="4989" y="592"/>
                      </a:lnTo>
                      <a:lnTo>
                        <a:pt x="5002" y="599"/>
                      </a:lnTo>
                      <a:lnTo>
                        <a:pt x="5015" y="606"/>
                      </a:lnTo>
                      <a:lnTo>
                        <a:pt x="5029" y="612"/>
                      </a:lnTo>
                      <a:lnTo>
                        <a:pt x="5043" y="618"/>
                      </a:lnTo>
                      <a:lnTo>
                        <a:pt x="5058" y="623"/>
                      </a:lnTo>
                      <a:lnTo>
                        <a:pt x="5074" y="628"/>
                      </a:lnTo>
                      <a:lnTo>
                        <a:pt x="5089" y="632"/>
                      </a:lnTo>
                      <a:lnTo>
                        <a:pt x="5106" y="635"/>
                      </a:lnTo>
                      <a:lnTo>
                        <a:pt x="5122" y="637"/>
                      </a:lnTo>
                      <a:lnTo>
                        <a:pt x="5139" y="639"/>
                      </a:lnTo>
                      <a:lnTo>
                        <a:pt x="5158" y="640"/>
                      </a:lnTo>
                      <a:lnTo>
                        <a:pt x="5175" y="641"/>
                      </a:lnTo>
                      <a:lnTo>
                        <a:pt x="5203" y="640"/>
                      </a:lnTo>
                      <a:lnTo>
                        <a:pt x="5229" y="638"/>
                      </a:lnTo>
                      <a:lnTo>
                        <a:pt x="5253" y="635"/>
                      </a:lnTo>
                      <a:lnTo>
                        <a:pt x="5274" y="632"/>
                      </a:lnTo>
                      <a:lnTo>
                        <a:pt x="5294" y="628"/>
                      </a:lnTo>
                      <a:lnTo>
                        <a:pt x="5310" y="622"/>
                      </a:lnTo>
                      <a:lnTo>
                        <a:pt x="5324" y="617"/>
                      </a:lnTo>
                      <a:lnTo>
                        <a:pt x="5337" y="612"/>
                      </a:lnTo>
                      <a:lnTo>
                        <a:pt x="5318" y="523"/>
                      </a:lnTo>
                      <a:close/>
                      <a:moveTo>
                        <a:pt x="4374" y="631"/>
                      </a:moveTo>
                      <a:lnTo>
                        <a:pt x="4374" y="408"/>
                      </a:lnTo>
                      <a:lnTo>
                        <a:pt x="4374" y="371"/>
                      </a:lnTo>
                      <a:lnTo>
                        <a:pt x="4374" y="335"/>
                      </a:lnTo>
                      <a:lnTo>
                        <a:pt x="4374" y="301"/>
                      </a:lnTo>
                      <a:lnTo>
                        <a:pt x="4373" y="269"/>
                      </a:lnTo>
                      <a:lnTo>
                        <a:pt x="4372" y="237"/>
                      </a:lnTo>
                      <a:lnTo>
                        <a:pt x="4371" y="205"/>
                      </a:lnTo>
                      <a:lnTo>
                        <a:pt x="4370" y="175"/>
                      </a:lnTo>
                      <a:lnTo>
                        <a:pt x="4369" y="144"/>
                      </a:lnTo>
                      <a:lnTo>
                        <a:pt x="4371" y="144"/>
                      </a:lnTo>
                      <a:lnTo>
                        <a:pt x="4383" y="170"/>
                      </a:lnTo>
                      <a:lnTo>
                        <a:pt x="4396" y="198"/>
                      </a:lnTo>
                      <a:lnTo>
                        <a:pt x="4410" y="224"/>
                      </a:lnTo>
                      <a:lnTo>
                        <a:pt x="4423" y="251"/>
                      </a:lnTo>
                      <a:lnTo>
                        <a:pt x="4438" y="279"/>
                      </a:lnTo>
                      <a:lnTo>
                        <a:pt x="4453" y="306"/>
                      </a:lnTo>
                      <a:lnTo>
                        <a:pt x="4468" y="332"/>
                      </a:lnTo>
                      <a:lnTo>
                        <a:pt x="4483" y="358"/>
                      </a:lnTo>
                      <a:lnTo>
                        <a:pt x="4644" y="631"/>
                      </a:lnTo>
                      <a:lnTo>
                        <a:pt x="4761" y="631"/>
                      </a:lnTo>
                      <a:lnTo>
                        <a:pt x="4761" y="10"/>
                      </a:lnTo>
                      <a:lnTo>
                        <a:pt x="4657" y="10"/>
                      </a:lnTo>
                      <a:lnTo>
                        <a:pt x="4657" y="226"/>
                      </a:lnTo>
                      <a:lnTo>
                        <a:pt x="4657" y="261"/>
                      </a:lnTo>
                      <a:lnTo>
                        <a:pt x="4658" y="295"/>
                      </a:lnTo>
                      <a:lnTo>
                        <a:pt x="4658" y="328"/>
                      </a:lnTo>
                      <a:lnTo>
                        <a:pt x="4659" y="360"/>
                      </a:lnTo>
                      <a:lnTo>
                        <a:pt x="4661" y="391"/>
                      </a:lnTo>
                      <a:lnTo>
                        <a:pt x="4662" y="422"/>
                      </a:lnTo>
                      <a:lnTo>
                        <a:pt x="4665" y="453"/>
                      </a:lnTo>
                      <a:lnTo>
                        <a:pt x="4667" y="484"/>
                      </a:lnTo>
                      <a:lnTo>
                        <a:pt x="4665" y="485"/>
                      </a:lnTo>
                      <a:lnTo>
                        <a:pt x="4653" y="459"/>
                      </a:lnTo>
                      <a:lnTo>
                        <a:pt x="4642" y="433"/>
                      </a:lnTo>
                      <a:lnTo>
                        <a:pt x="4630" y="407"/>
                      </a:lnTo>
                      <a:lnTo>
                        <a:pt x="4616" y="381"/>
                      </a:lnTo>
                      <a:lnTo>
                        <a:pt x="4603" y="355"/>
                      </a:lnTo>
                      <a:lnTo>
                        <a:pt x="4589" y="328"/>
                      </a:lnTo>
                      <a:lnTo>
                        <a:pt x="4574" y="302"/>
                      </a:lnTo>
                      <a:lnTo>
                        <a:pt x="4559" y="277"/>
                      </a:lnTo>
                      <a:lnTo>
                        <a:pt x="4399" y="10"/>
                      </a:lnTo>
                      <a:lnTo>
                        <a:pt x="4270" y="10"/>
                      </a:lnTo>
                      <a:lnTo>
                        <a:pt x="4270" y="631"/>
                      </a:lnTo>
                      <a:lnTo>
                        <a:pt x="4374" y="631"/>
                      </a:lnTo>
                      <a:close/>
                      <a:moveTo>
                        <a:pt x="3827" y="369"/>
                      </a:moveTo>
                      <a:lnTo>
                        <a:pt x="3876" y="216"/>
                      </a:lnTo>
                      <a:lnTo>
                        <a:pt x="3884" y="187"/>
                      </a:lnTo>
                      <a:lnTo>
                        <a:pt x="3891" y="158"/>
                      </a:lnTo>
                      <a:lnTo>
                        <a:pt x="3898" y="129"/>
                      </a:lnTo>
                      <a:lnTo>
                        <a:pt x="3905" y="100"/>
                      </a:lnTo>
                      <a:lnTo>
                        <a:pt x="3908" y="100"/>
                      </a:lnTo>
                      <a:lnTo>
                        <a:pt x="3915" y="128"/>
                      </a:lnTo>
                      <a:lnTo>
                        <a:pt x="3922" y="157"/>
                      </a:lnTo>
                      <a:lnTo>
                        <a:pt x="3930" y="187"/>
                      </a:lnTo>
                      <a:lnTo>
                        <a:pt x="3938" y="217"/>
                      </a:lnTo>
                      <a:lnTo>
                        <a:pt x="3988" y="369"/>
                      </a:lnTo>
                      <a:lnTo>
                        <a:pt x="3827" y="369"/>
                      </a:lnTo>
                      <a:close/>
                      <a:moveTo>
                        <a:pt x="4006" y="456"/>
                      </a:moveTo>
                      <a:lnTo>
                        <a:pt x="4063" y="631"/>
                      </a:lnTo>
                      <a:lnTo>
                        <a:pt x="4184" y="631"/>
                      </a:lnTo>
                      <a:lnTo>
                        <a:pt x="3983" y="10"/>
                      </a:lnTo>
                      <a:lnTo>
                        <a:pt x="3839" y="10"/>
                      </a:lnTo>
                      <a:lnTo>
                        <a:pt x="3639" y="631"/>
                      </a:lnTo>
                      <a:lnTo>
                        <a:pt x="3756" y="631"/>
                      </a:lnTo>
                      <a:lnTo>
                        <a:pt x="3809" y="456"/>
                      </a:lnTo>
                      <a:lnTo>
                        <a:pt x="4006" y="456"/>
                      </a:lnTo>
                      <a:close/>
                      <a:moveTo>
                        <a:pt x="3389" y="631"/>
                      </a:moveTo>
                      <a:lnTo>
                        <a:pt x="3502" y="631"/>
                      </a:lnTo>
                      <a:lnTo>
                        <a:pt x="3502" y="105"/>
                      </a:lnTo>
                      <a:lnTo>
                        <a:pt x="3680" y="105"/>
                      </a:lnTo>
                      <a:lnTo>
                        <a:pt x="3680" y="10"/>
                      </a:lnTo>
                      <a:lnTo>
                        <a:pt x="3211" y="10"/>
                      </a:lnTo>
                      <a:lnTo>
                        <a:pt x="3211" y="105"/>
                      </a:lnTo>
                      <a:lnTo>
                        <a:pt x="3389" y="105"/>
                      </a:lnTo>
                      <a:lnTo>
                        <a:pt x="3389" y="631"/>
                      </a:lnTo>
                      <a:close/>
                      <a:moveTo>
                        <a:pt x="2906" y="631"/>
                      </a:moveTo>
                      <a:lnTo>
                        <a:pt x="3275" y="631"/>
                      </a:lnTo>
                      <a:lnTo>
                        <a:pt x="3275" y="536"/>
                      </a:lnTo>
                      <a:lnTo>
                        <a:pt x="3020" y="536"/>
                      </a:lnTo>
                      <a:lnTo>
                        <a:pt x="3020" y="10"/>
                      </a:lnTo>
                      <a:lnTo>
                        <a:pt x="2906" y="10"/>
                      </a:lnTo>
                      <a:lnTo>
                        <a:pt x="2906" y="631"/>
                      </a:lnTo>
                      <a:close/>
                      <a:moveTo>
                        <a:pt x="2293" y="10"/>
                      </a:moveTo>
                      <a:lnTo>
                        <a:pt x="2293" y="365"/>
                      </a:lnTo>
                      <a:lnTo>
                        <a:pt x="2293" y="383"/>
                      </a:lnTo>
                      <a:lnTo>
                        <a:pt x="2294" y="400"/>
                      </a:lnTo>
                      <a:lnTo>
                        <a:pt x="2295" y="417"/>
                      </a:lnTo>
                      <a:lnTo>
                        <a:pt x="2297" y="433"/>
                      </a:lnTo>
                      <a:lnTo>
                        <a:pt x="2299" y="449"/>
                      </a:lnTo>
                      <a:lnTo>
                        <a:pt x="2303" y="463"/>
                      </a:lnTo>
                      <a:lnTo>
                        <a:pt x="2306" y="477"/>
                      </a:lnTo>
                      <a:lnTo>
                        <a:pt x="2310" y="491"/>
                      </a:lnTo>
                      <a:lnTo>
                        <a:pt x="2314" y="503"/>
                      </a:lnTo>
                      <a:lnTo>
                        <a:pt x="2319" y="515"/>
                      </a:lnTo>
                      <a:lnTo>
                        <a:pt x="2324" y="528"/>
                      </a:lnTo>
                      <a:lnTo>
                        <a:pt x="2330" y="538"/>
                      </a:lnTo>
                      <a:lnTo>
                        <a:pt x="2336" y="548"/>
                      </a:lnTo>
                      <a:lnTo>
                        <a:pt x="2343" y="559"/>
                      </a:lnTo>
                      <a:lnTo>
                        <a:pt x="2350" y="568"/>
                      </a:lnTo>
                      <a:lnTo>
                        <a:pt x="2357" y="576"/>
                      </a:lnTo>
                      <a:lnTo>
                        <a:pt x="2365" y="584"/>
                      </a:lnTo>
                      <a:lnTo>
                        <a:pt x="2373" y="592"/>
                      </a:lnTo>
                      <a:lnTo>
                        <a:pt x="2383" y="599"/>
                      </a:lnTo>
                      <a:lnTo>
                        <a:pt x="2392" y="605"/>
                      </a:lnTo>
                      <a:lnTo>
                        <a:pt x="2401" y="611"/>
                      </a:lnTo>
                      <a:lnTo>
                        <a:pt x="2411" y="616"/>
                      </a:lnTo>
                      <a:lnTo>
                        <a:pt x="2422" y="621"/>
                      </a:lnTo>
                      <a:lnTo>
                        <a:pt x="2432" y="625"/>
                      </a:lnTo>
                      <a:lnTo>
                        <a:pt x="2443" y="629"/>
                      </a:lnTo>
                      <a:lnTo>
                        <a:pt x="2455" y="633"/>
                      </a:lnTo>
                      <a:lnTo>
                        <a:pt x="2466" y="635"/>
                      </a:lnTo>
                      <a:lnTo>
                        <a:pt x="2478" y="637"/>
                      </a:lnTo>
                      <a:lnTo>
                        <a:pt x="2503" y="640"/>
                      </a:lnTo>
                      <a:lnTo>
                        <a:pt x="2530" y="641"/>
                      </a:lnTo>
                      <a:lnTo>
                        <a:pt x="2543" y="641"/>
                      </a:lnTo>
                      <a:lnTo>
                        <a:pt x="2556" y="640"/>
                      </a:lnTo>
                      <a:lnTo>
                        <a:pt x="2570" y="639"/>
                      </a:lnTo>
                      <a:lnTo>
                        <a:pt x="2583" y="637"/>
                      </a:lnTo>
                      <a:lnTo>
                        <a:pt x="2595" y="635"/>
                      </a:lnTo>
                      <a:lnTo>
                        <a:pt x="2608" y="632"/>
                      </a:lnTo>
                      <a:lnTo>
                        <a:pt x="2619" y="629"/>
                      </a:lnTo>
                      <a:lnTo>
                        <a:pt x="2631" y="624"/>
                      </a:lnTo>
                      <a:lnTo>
                        <a:pt x="2643" y="620"/>
                      </a:lnTo>
                      <a:lnTo>
                        <a:pt x="2653" y="615"/>
                      </a:lnTo>
                      <a:lnTo>
                        <a:pt x="2663" y="610"/>
                      </a:lnTo>
                      <a:lnTo>
                        <a:pt x="2673" y="604"/>
                      </a:lnTo>
                      <a:lnTo>
                        <a:pt x="2683" y="598"/>
                      </a:lnTo>
                      <a:lnTo>
                        <a:pt x="2692" y="591"/>
                      </a:lnTo>
                      <a:lnTo>
                        <a:pt x="2701" y="582"/>
                      </a:lnTo>
                      <a:lnTo>
                        <a:pt x="2709" y="574"/>
                      </a:lnTo>
                      <a:lnTo>
                        <a:pt x="2718" y="566"/>
                      </a:lnTo>
                      <a:lnTo>
                        <a:pt x="2725" y="557"/>
                      </a:lnTo>
                      <a:lnTo>
                        <a:pt x="2732" y="546"/>
                      </a:lnTo>
                      <a:lnTo>
                        <a:pt x="2738" y="536"/>
                      </a:lnTo>
                      <a:lnTo>
                        <a:pt x="2744" y="525"/>
                      </a:lnTo>
                      <a:lnTo>
                        <a:pt x="2750" y="513"/>
                      </a:lnTo>
                      <a:lnTo>
                        <a:pt x="2755" y="501"/>
                      </a:lnTo>
                      <a:lnTo>
                        <a:pt x="2760" y="489"/>
                      </a:lnTo>
                      <a:lnTo>
                        <a:pt x="2764" y="475"/>
                      </a:lnTo>
                      <a:lnTo>
                        <a:pt x="2767" y="461"/>
                      </a:lnTo>
                      <a:lnTo>
                        <a:pt x="2770" y="446"/>
                      </a:lnTo>
                      <a:lnTo>
                        <a:pt x="2772" y="431"/>
                      </a:lnTo>
                      <a:lnTo>
                        <a:pt x="2774" y="416"/>
                      </a:lnTo>
                      <a:lnTo>
                        <a:pt x="2776" y="399"/>
                      </a:lnTo>
                      <a:lnTo>
                        <a:pt x="2777" y="383"/>
                      </a:lnTo>
                      <a:lnTo>
                        <a:pt x="2777" y="364"/>
                      </a:lnTo>
                      <a:lnTo>
                        <a:pt x="2777" y="10"/>
                      </a:lnTo>
                      <a:lnTo>
                        <a:pt x="2664" y="10"/>
                      </a:lnTo>
                      <a:lnTo>
                        <a:pt x="2664" y="372"/>
                      </a:lnTo>
                      <a:lnTo>
                        <a:pt x="2663" y="394"/>
                      </a:lnTo>
                      <a:lnTo>
                        <a:pt x="2661" y="415"/>
                      </a:lnTo>
                      <a:lnTo>
                        <a:pt x="2659" y="433"/>
                      </a:lnTo>
                      <a:lnTo>
                        <a:pt x="2655" y="451"/>
                      </a:lnTo>
                      <a:lnTo>
                        <a:pt x="2650" y="467"/>
                      </a:lnTo>
                      <a:lnTo>
                        <a:pt x="2644" y="481"/>
                      </a:lnTo>
                      <a:lnTo>
                        <a:pt x="2638" y="495"/>
                      </a:lnTo>
                      <a:lnTo>
                        <a:pt x="2629" y="506"/>
                      </a:lnTo>
                      <a:lnTo>
                        <a:pt x="2620" y="516"/>
                      </a:lnTo>
                      <a:lnTo>
                        <a:pt x="2611" y="526"/>
                      </a:lnTo>
                      <a:lnTo>
                        <a:pt x="2600" y="533"/>
                      </a:lnTo>
                      <a:lnTo>
                        <a:pt x="2588" y="539"/>
                      </a:lnTo>
                      <a:lnTo>
                        <a:pt x="2576" y="544"/>
                      </a:lnTo>
                      <a:lnTo>
                        <a:pt x="2563" y="547"/>
                      </a:lnTo>
                      <a:lnTo>
                        <a:pt x="2548" y="549"/>
                      </a:lnTo>
                      <a:lnTo>
                        <a:pt x="2534" y="549"/>
                      </a:lnTo>
                      <a:lnTo>
                        <a:pt x="2519" y="549"/>
                      </a:lnTo>
                      <a:lnTo>
                        <a:pt x="2506" y="547"/>
                      </a:lnTo>
                      <a:lnTo>
                        <a:pt x="2493" y="543"/>
                      </a:lnTo>
                      <a:lnTo>
                        <a:pt x="2481" y="539"/>
                      </a:lnTo>
                      <a:lnTo>
                        <a:pt x="2470" y="533"/>
                      </a:lnTo>
                      <a:lnTo>
                        <a:pt x="2460" y="526"/>
                      </a:lnTo>
                      <a:lnTo>
                        <a:pt x="2449" y="516"/>
                      </a:lnTo>
                      <a:lnTo>
                        <a:pt x="2441" y="506"/>
                      </a:lnTo>
                      <a:lnTo>
                        <a:pt x="2433" y="495"/>
                      </a:lnTo>
                      <a:lnTo>
                        <a:pt x="2426" y="481"/>
                      </a:lnTo>
                      <a:lnTo>
                        <a:pt x="2421" y="467"/>
                      </a:lnTo>
                      <a:lnTo>
                        <a:pt x="2416" y="451"/>
                      </a:lnTo>
                      <a:lnTo>
                        <a:pt x="2411" y="433"/>
                      </a:lnTo>
                      <a:lnTo>
                        <a:pt x="2408" y="415"/>
                      </a:lnTo>
                      <a:lnTo>
                        <a:pt x="2406" y="394"/>
                      </a:lnTo>
                      <a:lnTo>
                        <a:pt x="2406" y="372"/>
                      </a:lnTo>
                      <a:lnTo>
                        <a:pt x="2406" y="10"/>
                      </a:lnTo>
                      <a:lnTo>
                        <a:pt x="2293" y="10"/>
                      </a:lnTo>
                      <a:close/>
                      <a:moveTo>
                        <a:pt x="1789" y="601"/>
                      </a:moveTo>
                      <a:lnTo>
                        <a:pt x="1803" y="609"/>
                      </a:lnTo>
                      <a:lnTo>
                        <a:pt x="1821" y="616"/>
                      </a:lnTo>
                      <a:lnTo>
                        <a:pt x="1840" y="622"/>
                      </a:lnTo>
                      <a:lnTo>
                        <a:pt x="1861" y="629"/>
                      </a:lnTo>
                      <a:lnTo>
                        <a:pt x="1883" y="634"/>
                      </a:lnTo>
                      <a:lnTo>
                        <a:pt x="1908" y="637"/>
                      </a:lnTo>
                      <a:lnTo>
                        <a:pt x="1932" y="640"/>
                      </a:lnTo>
                      <a:lnTo>
                        <a:pt x="1956" y="641"/>
                      </a:lnTo>
                      <a:lnTo>
                        <a:pt x="1986" y="640"/>
                      </a:lnTo>
                      <a:lnTo>
                        <a:pt x="2013" y="637"/>
                      </a:lnTo>
                      <a:lnTo>
                        <a:pt x="2025" y="635"/>
                      </a:lnTo>
                      <a:lnTo>
                        <a:pt x="2037" y="632"/>
                      </a:lnTo>
                      <a:lnTo>
                        <a:pt x="2050" y="629"/>
                      </a:lnTo>
                      <a:lnTo>
                        <a:pt x="2061" y="625"/>
                      </a:lnTo>
                      <a:lnTo>
                        <a:pt x="2071" y="621"/>
                      </a:lnTo>
                      <a:lnTo>
                        <a:pt x="2082" y="617"/>
                      </a:lnTo>
                      <a:lnTo>
                        <a:pt x="2092" y="613"/>
                      </a:lnTo>
                      <a:lnTo>
                        <a:pt x="2101" y="608"/>
                      </a:lnTo>
                      <a:lnTo>
                        <a:pt x="2110" y="603"/>
                      </a:lnTo>
                      <a:lnTo>
                        <a:pt x="2119" y="597"/>
                      </a:lnTo>
                      <a:lnTo>
                        <a:pt x="2127" y="591"/>
                      </a:lnTo>
                      <a:lnTo>
                        <a:pt x="2134" y="584"/>
                      </a:lnTo>
                      <a:lnTo>
                        <a:pt x="2141" y="578"/>
                      </a:lnTo>
                      <a:lnTo>
                        <a:pt x="2147" y="571"/>
                      </a:lnTo>
                      <a:lnTo>
                        <a:pt x="2154" y="564"/>
                      </a:lnTo>
                      <a:lnTo>
                        <a:pt x="2160" y="557"/>
                      </a:lnTo>
                      <a:lnTo>
                        <a:pt x="2170" y="541"/>
                      </a:lnTo>
                      <a:lnTo>
                        <a:pt x="2177" y="526"/>
                      </a:lnTo>
                      <a:lnTo>
                        <a:pt x="2183" y="508"/>
                      </a:lnTo>
                      <a:lnTo>
                        <a:pt x="2189" y="491"/>
                      </a:lnTo>
                      <a:lnTo>
                        <a:pt x="2191" y="472"/>
                      </a:lnTo>
                      <a:lnTo>
                        <a:pt x="2192" y="454"/>
                      </a:lnTo>
                      <a:lnTo>
                        <a:pt x="2192" y="437"/>
                      </a:lnTo>
                      <a:lnTo>
                        <a:pt x="2190" y="422"/>
                      </a:lnTo>
                      <a:lnTo>
                        <a:pt x="2186" y="407"/>
                      </a:lnTo>
                      <a:lnTo>
                        <a:pt x="2182" y="393"/>
                      </a:lnTo>
                      <a:lnTo>
                        <a:pt x="2176" y="380"/>
                      </a:lnTo>
                      <a:lnTo>
                        <a:pt x="2170" y="367"/>
                      </a:lnTo>
                      <a:lnTo>
                        <a:pt x="2162" y="355"/>
                      </a:lnTo>
                      <a:lnTo>
                        <a:pt x="2153" y="344"/>
                      </a:lnTo>
                      <a:lnTo>
                        <a:pt x="2142" y="332"/>
                      </a:lnTo>
                      <a:lnTo>
                        <a:pt x="2130" y="322"/>
                      </a:lnTo>
                      <a:lnTo>
                        <a:pt x="2117" y="313"/>
                      </a:lnTo>
                      <a:lnTo>
                        <a:pt x="2102" y="303"/>
                      </a:lnTo>
                      <a:lnTo>
                        <a:pt x="2087" y="294"/>
                      </a:lnTo>
                      <a:lnTo>
                        <a:pt x="2070" y="286"/>
                      </a:lnTo>
                      <a:lnTo>
                        <a:pt x="2052" y="278"/>
                      </a:lnTo>
                      <a:lnTo>
                        <a:pt x="2032" y="270"/>
                      </a:lnTo>
                      <a:lnTo>
                        <a:pt x="2004" y="258"/>
                      </a:lnTo>
                      <a:lnTo>
                        <a:pt x="1979" y="247"/>
                      </a:lnTo>
                      <a:lnTo>
                        <a:pt x="1969" y="242"/>
                      </a:lnTo>
                      <a:lnTo>
                        <a:pt x="1958" y="236"/>
                      </a:lnTo>
                      <a:lnTo>
                        <a:pt x="1950" y="230"/>
                      </a:lnTo>
                      <a:lnTo>
                        <a:pt x="1942" y="224"/>
                      </a:lnTo>
                      <a:lnTo>
                        <a:pt x="1936" y="219"/>
                      </a:lnTo>
                      <a:lnTo>
                        <a:pt x="1930" y="213"/>
                      </a:lnTo>
                      <a:lnTo>
                        <a:pt x="1924" y="206"/>
                      </a:lnTo>
                      <a:lnTo>
                        <a:pt x="1920" y="200"/>
                      </a:lnTo>
                      <a:lnTo>
                        <a:pt x="1917" y="192"/>
                      </a:lnTo>
                      <a:lnTo>
                        <a:pt x="1915" y="184"/>
                      </a:lnTo>
                      <a:lnTo>
                        <a:pt x="1914" y="177"/>
                      </a:lnTo>
                      <a:lnTo>
                        <a:pt x="1914" y="168"/>
                      </a:lnTo>
                      <a:lnTo>
                        <a:pt x="1914" y="162"/>
                      </a:lnTo>
                      <a:lnTo>
                        <a:pt x="1915" y="154"/>
                      </a:lnTo>
                      <a:lnTo>
                        <a:pt x="1917" y="147"/>
                      </a:lnTo>
                      <a:lnTo>
                        <a:pt x="1919" y="141"/>
                      </a:lnTo>
                      <a:lnTo>
                        <a:pt x="1923" y="135"/>
                      </a:lnTo>
                      <a:lnTo>
                        <a:pt x="1928" y="129"/>
                      </a:lnTo>
                      <a:lnTo>
                        <a:pt x="1933" y="122"/>
                      </a:lnTo>
                      <a:lnTo>
                        <a:pt x="1938" y="117"/>
                      </a:lnTo>
                      <a:lnTo>
                        <a:pt x="1945" y="112"/>
                      </a:lnTo>
                      <a:lnTo>
                        <a:pt x="1952" y="107"/>
                      </a:lnTo>
                      <a:lnTo>
                        <a:pt x="1960" y="103"/>
                      </a:lnTo>
                      <a:lnTo>
                        <a:pt x="1970" y="100"/>
                      </a:lnTo>
                      <a:lnTo>
                        <a:pt x="1980" y="97"/>
                      </a:lnTo>
                      <a:lnTo>
                        <a:pt x="1991" y="95"/>
                      </a:lnTo>
                      <a:lnTo>
                        <a:pt x="2004" y="94"/>
                      </a:lnTo>
                      <a:lnTo>
                        <a:pt x="2016" y="94"/>
                      </a:lnTo>
                      <a:lnTo>
                        <a:pt x="2037" y="94"/>
                      </a:lnTo>
                      <a:lnTo>
                        <a:pt x="2057" y="96"/>
                      </a:lnTo>
                      <a:lnTo>
                        <a:pt x="2075" y="100"/>
                      </a:lnTo>
                      <a:lnTo>
                        <a:pt x="2092" y="104"/>
                      </a:lnTo>
                      <a:lnTo>
                        <a:pt x="2106" y="108"/>
                      </a:lnTo>
                      <a:lnTo>
                        <a:pt x="2120" y="113"/>
                      </a:lnTo>
                      <a:lnTo>
                        <a:pt x="2131" y="118"/>
                      </a:lnTo>
                      <a:lnTo>
                        <a:pt x="2140" y="122"/>
                      </a:lnTo>
                      <a:lnTo>
                        <a:pt x="2167" y="31"/>
                      </a:lnTo>
                      <a:lnTo>
                        <a:pt x="2155" y="25"/>
                      </a:lnTo>
                      <a:lnTo>
                        <a:pt x="2139" y="20"/>
                      </a:lnTo>
                      <a:lnTo>
                        <a:pt x="2124" y="14"/>
                      </a:lnTo>
                      <a:lnTo>
                        <a:pt x="2106" y="9"/>
                      </a:lnTo>
                      <a:lnTo>
                        <a:pt x="2087" y="6"/>
                      </a:lnTo>
                      <a:lnTo>
                        <a:pt x="2065" y="3"/>
                      </a:lnTo>
                      <a:lnTo>
                        <a:pt x="2043" y="1"/>
                      </a:lnTo>
                      <a:lnTo>
                        <a:pt x="2019" y="0"/>
                      </a:lnTo>
                      <a:lnTo>
                        <a:pt x="1994" y="1"/>
                      </a:lnTo>
                      <a:lnTo>
                        <a:pt x="1971" y="4"/>
                      </a:lnTo>
                      <a:lnTo>
                        <a:pt x="1948" y="8"/>
                      </a:lnTo>
                      <a:lnTo>
                        <a:pt x="1928" y="14"/>
                      </a:lnTo>
                      <a:lnTo>
                        <a:pt x="1908" y="22"/>
                      </a:lnTo>
                      <a:lnTo>
                        <a:pt x="1890" y="30"/>
                      </a:lnTo>
                      <a:lnTo>
                        <a:pt x="1873" y="40"/>
                      </a:lnTo>
                      <a:lnTo>
                        <a:pt x="1859" y="51"/>
                      </a:lnTo>
                      <a:lnTo>
                        <a:pt x="1845" y="64"/>
                      </a:lnTo>
                      <a:lnTo>
                        <a:pt x="1833" y="77"/>
                      </a:lnTo>
                      <a:lnTo>
                        <a:pt x="1823" y="93"/>
                      </a:lnTo>
                      <a:lnTo>
                        <a:pt x="1815" y="108"/>
                      </a:lnTo>
                      <a:lnTo>
                        <a:pt x="1808" y="124"/>
                      </a:lnTo>
                      <a:lnTo>
                        <a:pt x="1803" y="142"/>
                      </a:lnTo>
                      <a:lnTo>
                        <a:pt x="1800" y="159"/>
                      </a:lnTo>
                      <a:lnTo>
                        <a:pt x="1799" y="179"/>
                      </a:lnTo>
                      <a:lnTo>
                        <a:pt x="1800" y="194"/>
                      </a:lnTo>
                      <a:lnTo>
                        <a:pt x="1802" y="211"/>
                      </a:lnTo>
                      <a:lnTo>
                        <a:pt x="1806" y="225"/>
                      </a:lnTo>
                      <a:lnTo>
                        <a:pt x="1811" y="240"/>
                      </a:lnTo>
                      <a:lnTo>
                        <a:pt x="1818" y="253"/>
                      </a:lnTo>
                      <a:lnTo>
                        <a:pt x="1825" y="265"/>
                      </a:lnTo>
                      <a:lnTo>
                        <a:pt x="1834" y="277"/>
                      </a:lnTo>
                      <a:lnTo>
                        <a:pt x="1844" y="288"/>
                      </a:lnTo>
                      <a:lnTo>
                        <a:pt x="1857" y="299"/>
                      </a:lnTo>
                      <a:lnTo>
                        <a:pt x="1869" y="310"/>
                      </a:lnTo>
                      <a:lnTo>
                        <a:pt x="1882" y="319"/>
                      </a:lnTo>
                      <a:lnTo>
                        <a:pt x="1898" y="328"/>
                      </a:lnTo>
                      <a:lnTo>
                        <a:pt x="1913" y="336"/>
                      </a:lnTo>
                      <a:lnTo>
                        <a:pt x="1931" y="345"/>
                      </a:lnTo>
                      <a:lnTo>
                        <a:pt x="1948" y="352"/>
                      </a:lnTo>
                      <a:lnTo>
                        <a:pt x="1967" y="359"/>
                      </a:lnTo>
                      <a:lnTo>
                        <a:pt x="1994" y="369"/>
                      </a:lnTo>
                      <a:lnTo>
                        <a:pt x="2017" y="381"/>
                      </a:lnTo>
                      <a:lnTo>
                        <a:pt x="2027" y="386"/>
                      </a:lnTo>
                      <a:lnTo>
                        <a:pt x="2036" y="392"/>
                      </a:lnTo>
                      <a:lnTo>
                        <a:pt x="2044" y="397"/>
                      </a:lnTo>
                      <a:lnTo>
                        <a:pt x="2051" y="403"/>
                      </a:lnTo>
                      <a:lnTo>
                        <a:pt x="2057" y="409"/>
                      </a:lnTo>
                      <a:lnTo>
                        <a:pt x="2062" y="417"/>
                      </a:lnTo>
                      <a:lnTo>
                        <a:pt x="2067" y="423"/>
                      </a:lnTo>
                      <a:lnTo>
                        <a:pt x="2070" y="430"/>
                      </a:lnTo>
                      <a:lnTo>
                        <a:pt x="2073" y="437"/>
                      </a:lnTo>
                      <a:lnTo>
                        <a:pt x="2075" y="445"/>
                      </a:lnTo>
                      <a:lnTo>
                        <a:pt x="2077" y="454"/>
                      </a:lnTo>
                      <a:lnTo>
                        <a:pt x="2077" y="462"/>
                      </a:lnTo>
                      <a:lnTo>
                        <a:pt x="2077" y="471"/>
                      </a:lnTo>
                      <a:lnTo>
                        <a:pt x="2074" y="480"/>
                      </a:lnTo>
                      <a:lnTo>
                        <a:pt x="2072" y="489"/>
                      </a:lnTo>
                      <a:lnTo>
                        <a:pt x="2069" y="497"/>
                      </a:lnTo>
                      <a:lnTo>
                        <a:pt x="2065" y="504"/>
                      </a:lnTo>
                      <a:lnTo>
                        <a:pt x="2060" y="511"/>
                      </a:lnTo>
                      <a:lnTo>
                        <a:pt x="2054" y="517"/>
                      </a:lnTo>
                      <a:lnTo>
                        <a:pt x="2048" y="524"/>
                      </a:lnTo>
                      <a:lnTo>
                        <a:pt x="2040" y="529"/>
                      </a:lnTo>
                      <a:lnTo>
                        <a:pt x="2031" y="533"/>
                      </a:lnTo>
                      <a:lnTo>
                        <a:pt x="2022" y="537"/>
                      </a:lnTo>
                      <a:lnTo>
                        <a:pt x="2012" y="540"/>
                      </a:lnTo>
                      <a:lnTo>
                        <a:pt x="2002" y="543"/>
                      </a:lnTo>
                      <a:lnTo>
                        <a:pt x="1989" y="545"/>
                      </a:lnTo>
                      <a:lnTo>
                        <a:pt x="1977" y="546"/>
                      </a:lnTo>
                      <a:lnTo>
                        <a:pt x="1965" y="546"/>
                      </a:lnTo>
                      <a:lnTo>
                        <a:pt x="1943" y="546"/>
                      </a:lnTo>
                      <a:lnTo>
                        <a:pt x="1921" y="543"/>
                      </a:lnTo>
                      <a:lnTo>
                        <a:pt x="1901" y="540"/>
                      </a:lnTo>
                      <a:lnTo>
                        <a:pt x="1881" y="535"/>
                      </a:lnTo>
                      <a:lnTo>
                        <a:pt x="1863" y="529"/>
                      </a:lnTo>
                      <a:lnTo>
                        <a:pt x="1845" y="523"/>
                      </a:lnTo>
                      <a:lnTo>
                        <a:pt x="1829" y="514"/>
                      </a:lnTo>
                      <a:lnTo>
                        <a:pt x="1815" y="507"/>
                      </a:lnTo>
                      <a:lnTo>
                        <a:pt x="1789" y="601"/>
                      </a:lnTo>
                      <a:close/>
                      <a:moveTo>
                        <a:pt x="1300" y="631"/>
                      </a:moveTo>
                      <a:lnTo>
                        <a:pt x="1300" y="408"/>
                      </a:lnTo>
                      <a:lnTo>
                        <a:pt x="1300" y="371"/>
                      </a:lnTo>
                      <a:lnTo>
                        <a:pt x="1299" y="335"/>
                      </a:lnTo>
                      <a:lnTo>
                        <a:pt x="1299" y="301"/>
                      </a:lnTo>
                      <a:lnTo>
                        <a:pt x="1298" y="269"/>
                      </a:lnTo>
                      <a:lnTo>
                        <a:pt x="1298" y="237"/>
                      </a:lnTo>
                      <a:lnTo>
                        <a:pt x="1297" y="205"/>
                      </a:lnTo>
                      <a:lnTo>
                        <a:pt x="1295" y="175"/>
                      </a:lnTo>
                      <a:lnTo>
                        <a:pt x="1294" y="144"/>
                      </a:lnTo>
                      <a:lnTo>
                        <a:pt x="1297" y="144"/>
                      </a:lnTo>
                      <a:lnTo>
                        <a:pt x="1308" y="170"/>
                      </a:lnTo>
                      <a:lnTo>
                        <a:pt x="1321" y="198"/>
                      </a:lnTo>
                      <a:lnTo>
                        <a:pt x="1335" y="224"/>
                      </a:lnTo>
                      <a:lnTo>
                        <a:pt x="1348" y="251"/>
                      </a:lnTo>
                      <a:lnTo>
                        <a:pt x="1362" y="279"/>
                      </a:lnTo>
                      <a:lnTo>
                        <a:pt x="1378" y="306"/>
                      </a:lnTo>
                      <a:lnTo>
                        <a:pt x="1392" y="332"/>
                      </a:lnTo>
                      <a:lnTo>
                        <a:pt x="1408" y="358"/>
                      </a:lnTo>
                      <a:lnTo>
                        <a:pt x="1569" y="631"/>
                      </a:lnTo>
                      <a:lnTo>
                        <a:pt x="1686" y="631"/>
                      </a:lnTo>
                      <a:lnTo>
                        <a:pt x="1686" y="10"/>
                      </a:lnTo>
                      <a:lnTo>
                        <a:pt x="1582" y="10"/>
                      </a:lnTo>
                      <a:lnTo>
                        <a:pt x="1582" y="226"/>
                      </a:lnTo>
                      <a:lnTo>
                        <a:pt x="1582" y="261"/>
                      </a:lnTo>
                      <a:lnTo>
                        <a:pt x="1582" y="295"/>
                      </a:lnTo>
                      <a:lnTo>
                        <a:pt x="1583" y="328"/>
                      </a:lnTo>
                      <a:lnTo>
                        <a:pt x="1584" y="360"/>
                      </a:lnTo>
                      <a:lnTo>
                        <a:pt x="1585" y="391"/>
                      </a:lnTo>
                      <a:lnTo>
                        <a:pt x="1587" y="422"/>
                      </a:lnTo>
                      <a:lnTo>
                        <a:pt x="1589" y="453"/>
                      </a:lnTo>
                      <a:lnTo>
                        <a:pt x="1592" y="484"/>
                      </a:lnTo>
                      <a:lnTo>
                        <a:pt x="1589" y="485"/>
                      </a:lnTo>
                      <a:lnTo>
                        <a:pt x="1578" y="459"/>
                      </a:lnTo>
                      <a:lnTo>
                        <a:pt x="1567" y="433"/>
                      </a:lnTo>
                      <a:lnTo>
                        <a:pt x="1555" y="407"/>
                      </a:lnTo>
                      <a:lnTo>
                        <a:pt x="1541" y="381"/>
                      </a:lnTo>
                      <a:lnTo>
                        <a:pt x="1528" y="355"/>
                      </a:lnTo>
                      <a:lnTo>
                        <a:pt x="1513" y="328"/>
                      </a:lnTo>
                      <a:lnTo>
                        <a:pt x="1499" y="302"/>
                      </a:lnTo>
                      <a:lnTo>
                        <a:pt x="1484" y="277"/>
                      </a:lnTo>
                      <a:lnTo>
                        <a:pt x="1324" y="10"/>
                      </a:lnTo>
                      <a:lnTo>
                        <a:pt x="1195" y="10"/>
                      </a:lnTo>
                      <a:lnTo>
                        <a:pt x="1195" y="631"/>
                      </a:lnTo>
                      <a:lnTo>
                        <a:pt x="1300" y="631"/>
                      </a:lnTo>
                      <a:close/>
                      <a:moveTo>
                        <a:pt x="804" y="550"/>
                      </a:moveTo>
                      <a:lnTo>
                        <a:pt x="795" y="549"/>
                      </a:lnTo>
                      <a:lnTo>
                        <a:pt x="785" y="549"/>
                      </a:lnTo>
                      <a:lnTo>
                        <a:pt x="776" y="547"/>
                      </a:lnTo>
                      <a:lnTo>
                        <a:pt x="766" y="545"/>
                      </a:lnTo>
                      <a:lnTo>
                        <a:pt x="757" y="543"/>
                      </a:lnTo>
                      <a:lnTo>
                        <a:pt x="749" y="540"/>
                      </a:lnTo>
                      <a:lnTo>
                        <a:pt x="741" y="536"/>
                      </a:lnTo>
                      <a:lnTo>
                        <a:pt x="733" y="532"/>
                      </a:lnTo>
                      <a:lnTo>
                        <a:pt x="724" y="527"/>
                      </a:lnTo>
                      <a:lnTo>
                        <a:pt x="717" y="523"/>
                      </a:lnTo>
                      <a:lnTo>
                        <a:pt x="710" y="516"/>
                      </a:lnTo>
                      <a:lnTo>
                        <a:pt x="703" y="510"/>
                      </a:lnTo>
                      <a:lnTo>
                        <a:pt x="690" y="497"/>
                      </a:lnTo>
                      <a:lnTo>
                        <a:pt x="679" y="482"/>
                      </a:lnTo>
                      <a:lnTo>
                        <a:pt x="668" y="466"/>
                      </a:lnTo>
                      <a:lnTo>
                        <a:pt x="660" y="449"/>
                      </a:lnTo>
                      <a:lnTo>
                        <a:pt x="651" y="430"/>
                      </a:lnTo>
                      <a:lnTo>
                        <a:pt x="645" y="410"/>
                      </a:lnTo>
                      <a:lnTo>
                        <a:pt x="640" y="389"/>
                      </a:lnTo>
                      <a:lnTo>
                        <a:pt x="637" y="367"/>
                      </a:lnTo>
                      <a:lnTo>
                        <a:pt x="634" y="346"/>
                      </a:lnTo>
                      <a:lnTo>
                        <a:pt x="634" y="322"/>
                      </a:lnTo>
                      <a:lnTo>
                        <a:pt x="634" y="299"/>
                      </a:lnTo>
                      <a:lnTo>
                        <a:pt x="636" y="277"/>
                      </a:lnTo>
                      <a:lnTo>
                        <a:pt x="640" y="255"/>
                      </a:lnTo>
                      <a:lnTo>
                        <a:pt x="645" y="235"/>
                      </a:lnTo>
                      <a:lnTo>
                        <a:pt x="651" y="214"/>
                      </a:lnTo>
                      <a:lnTo>
                        <a:pt x="659" y="194"/>
                      </a:lnTo>
                      <a:lnTo>
                        <a:pt x="668" y="177"/>
                      </a:lnTo>
                      <a:lnTo>
                        <a:pt x="677" y="160"/>
                      </a:lnTo>
                      <a:lnTo>
                        <a:pt x="689" y="145"/>
                      </a:lnTo>
                      <a:lnTo>
                        <a:pt x="702" y="132"/>
                      </a:lnTo>
                      <a:lnTo>
                        <a:pt x="709" y="126"/>
                      </a:lnTo>
                      <a:lnTo>
                        <a:pt x="716" y="119"/>
                      </a:lnTo>
                      <a:lnTo>
                        <a:pt x="723" y="114"/>
                      </a:lnTo>
                      <a:lnTo>
                        <a:pt x="732" y="109"/>
                      </a:lnTo>
                      <a:lnTo>
                        <a:pt x="740" y="105"/>
                      </a:lnTo>
                      <a:lnTo>
                        <a:pt x="748" y="102"/>
                      </a:lnTo>
                      <a:lnTo>
                        <a:pt x="757" y="99"/>
                      </a:lnTo>
                      <a:lnTo>
                        <a:pt x="766" y="96"/>
                      </a:lnTo>
                      <a:lnTo>
                        <a:pt x="776" y="94"/>
                      </a:lnTo>
                      <a:lnTo>
                        <a:pt x="786" y="92"/>
                      </a:lnTo>
                      <a:lnTo>
                        <a:pt x="795" y="91"/>
                      </a:lnTo>
                      <a:lnTo>
                        <a:pt x="807" y="91"/>
                      </a:lnTo>
                      <a:lnTo>
                        <a:pt x="817" y="91"/>
                      </a:lnTo>
                      <a:lnTo>
                        <a:pt x="827" y="92"/>
                      </a:lnTo>
                      <a:lnTo>
                        <a:pt x="836" y="94"/>
                      </a:lnTo>
                      <a:lnTo>
                        <a:pt x="846" y="96"/>
                      </a:lnTo>
                      <a:lnTo>
                        <a:pt x="855" y="99"/>
                      </a:lnTo>
                      <a:lnTo>
                        <a:pt x="864" y="102"/>
                      </a:lnTo>
                      <a:lnTo>
                        <a:pt x="872" y="106"/>
                      </a:lnTo>
                      <a:lnTo>
                        <a:pt x="881" y="110"/>
                      </a:lnTo>
                      <a:lnTo>
                        <a:pt x="889" y="114"/>
                      </a:lnTo>
                      <a:lnTo>
                        <a:pt x="896" y="120"/>
                      </a:lnTo>
                      <a:lnTo>
                        <a:pt x="903" y="126"/>
                      </a:lnTo>
                      <a:lnTo>
                        <a:pt x="910" y="132"/>
                      </a:lnTo>
                      <a:lnTo>
                        <a:pt x="923" y="145"/>
                      </a:lnTo>
                      <a:lnTo>
                        <a:pt x="934" y="160"/>
                      </a:lnTo>
                      <a:lnTo>
                        <a:pt x="944" y="177"/>
                      </a:lnTo>
                      <a:lnTo>
                        <a:pt x="952" y="194"/>
                      </a:lnTo>
                      <a:lnTo>
                        <a:pt x="961" y="214"/>
                      </a:lnTo>
                      <a:lnTo>
                        <a:pt x="967" y="234"/>
                      </a:lnTo>
                      <a:lnTo>
                        <a:pt x="971" y="254"/>
                      </a:lnTo>
                      <a:lnTo>
                        <a:pt x="974" y="275"/>
                      </a:lnTo>
                      <a:lnTo>
                        <a:pt x="976" y="296"/>
                      </a:lnTo>
                      <a:lnTo>
                        <a:pt x="977" y="318"/>
                      </a:lnTo>
                      <a:lnTo>
                        <a:pt x="976" y="343"/>
                      </a:lnTo>
                      <a:lnTo>
                        <a:pt x="974" y="365"/>
                      </a:lnTo>
                      <a:lnTo>
                        <a:pt x="971" y="388"/>
                      </a:lnTo>
                      <a:lnTo>
                        <a:pt x="966" y="409"/>
                      </a:lnTo>
                      <a:lnTo>
                        <a:pt x="960" y="430"/>
                      </a:lnTo>
                      <a:lnTo>
                        <a:pt x="951" y="449"/>
                      </a:lnTo>
                      <a:lnTo>
                        <a:pt x="943" y="467"/>
                      </a:lnTo>
                      <a:lnTo>
                        <a:pt x="933" y="482"/>
                      </a:lnTo>
                      <a:lnTo>
                        <a:pt x="921" y="498"/>
                      </a:lnTo>
                      <a:lnTo>
                        <a:pt x="908" y="511"/>
                      </a:lnTo>
                      <a:lnTo>
                        <a:pt x="901" y="517"/>
                      </a:lnTo>
                      <a:lnTo>
                        <a:pt x="894" y="523"/>
                      </a:lnTo>
                      <a:lnTo>
                        <a:pt x="887" y="528"/>
                      </a:lnTo>
                      <a:lnTo>
                        <a:pt x="878" y="532"/>
                      </a:lnTo>
                      <a:lnTo>
                        <a:pt x="870" y="536"/>
                      </a:lnTo>
                      <a:lnTo>
                        <a:pt x="862" y="540"/>
                      </a:lnTo>
                      <a:lnTo>
                        <a:pt x="854" y="543"/>
                      </a:lnTo>
                      <a:lnTo>
                        <a:pt x="845" y="545"/>
                      </a:lnTo>
                      <a:lnTo>
                        <a:pt x="835" y="547"/>
                      </a:lnTo>
                      <a:lnTo>
                        <a:pt x="826" y="549"/>
                      </a:lnTo>
                      <a:lnTo>
                        <a:pt x="816" y="549"/>
                      </a:lnTo>
                      <a:lnTo>
                        <a:pt x="805" y="550"/>
                      </a:lnTo>
                      <a:lnTo>
                        <a:pt x="804" y="550"/>
                      </a:lnTo>
                      <a:close/>
                      <a:moveTo>
                        <a:pt x="802" y="641"/>
                      </a:moveTo>
                      <a:lnTo>
                        <a:pt x="818" y="641"/>
                      </a:lnTo>
                      <a:lnTo>
                        <a:pt x="833" y="640"/>
                      </a:lnTo>
                      <a:lnTo>
                        <a:pt x="849" y="638"/>
                      </a:lnTo>
                      <a:lnTo>
                        <a:pt x="863" y="636"/>
                      </a:lnTo>
                      <a:lnTo>
                        <a:pt x="878" y="633"/>
                      </a:lnTo>
                      <a:lnTo>
                        <a:pt x="893" y="629"/>
                      </a:lnTo>
                      <a:lnTo>
                        <a:pt x="906" y="624"/>
                      </a:lnTo>
                      <a:lnTo>
                        <a:pt x="920" y="619"/>
                      </a:lnTo>
                      <a:lnTo>
                        <a:pt x="933" y="613"/>
                      </a:lnTo>
                      <a:lnTo>
                        <a:pt x="946" y="607"/>
                      </a:lnTo>
                      <a:lnTo>
                        <a:pt x="959" y="600"/>
                      </a:lnTo>
                      <a:lnTo>
                        <a:pt x="970" y="593"/>
                      </a:lnTo>
                      <a:lnTo>
                        <a:pt x="982" y="584"/>
                      </a:lnTo>
                      <a:lnTo>
                        <a:pt x="993" y="575"/>
                      </a:lnTo>
                      <a:lnTo>
                        <a:pt x="1004" y="566"/>
                      </a:lnTo>
                      <a:lnTo>
                        <a:pt x="1013" y="556"/>
                      </a:lnTo>
                      <a:lnTo>
                        <a:pt x="1023" y="545"/>
                      </a:lnTo>
                      <a:lnTo>
                        <a:pt x="1033" y="533"/>
                      </a:lnTo>
                      <a:lnTo>
                        <a:pt x="1041" y="522"/>
                      </a:lnTo>
                      <a:lnTo>
                        <a:pt x="1049" y="509"/>
                      </a:lnTo>
                      <a:lnTo>
                        <a:pt x="1056" y="496"/>
                      </a:lnTo>
                      <a:lnTo>
                        <a:pt x="1063" y="482"/>
                      </a:lnTo>
                      <a:lnTo>
                        <a:pt x="1070" y="468"/>
                      </a:lnTo>
                      <a:lnTo>
                        <a:pt x="1076" y="453"/>
                      </a:lnTo>
                      <a:lnTo>
                        <a:pt x="1081" y="437"/>
                      </a:lnTo>
                      <a:lnTo>
                        <a:pt x="1085" y="422"/>
                      </a:lnTo>
                      <a:lnTo>
                        <a:pt x="1089" y="405"/>
                      </a:lnTo>
                      <a:lnTo>
                        <a:pt x="1092" y="388"/>
                      </a:lnTo>
                      <a:lnTo>
                        <a:pt x="1094" y="370"/>
                      </a:lnTo>
                      <a:lnTo>
                        <a:pt x="1096" y="352"/>
                      </a:lnTo>
                      <a:lnTo>
                        <a:pt x="1097" y="333"/>
                      </a:lnTo>
                      <a:lnTo>
                        <a:pt x="1097" y="314"/>
                      </a:lnTo>
                      <a:lnTo>
                        <a:pt x="1097" y="297"/>
                      </a:lnTo>
                      <a:lnTo>
                        <a:pt x="1096" y="281"/>
                      </a:lnTo>
                      <a:lnTo>
                        <a:pt x="1095" y="265"/>
                      </a:lnTo>
                      <a:lnTo>
                        <a:pt x="1093" y="250"/>
                      </a:lnTo>
                      <a:lnTo>
                        <a:pt x="1090" y="235"/>
                      </a:lnTo>
                      <a:lnTo>
                        <a:pt x="1087" y="219"/>
                      </a:lnTo>
                      <a:lnTo>
                        <a:pt x="1083" y="205"/>
                      </a:lnTo>
                      <a:lnTo>
                        <a:pt x="1078" y="190"/>
                      </a:lnTo>
                      <a:lnTo>
                        <a:pt x="1073" y="176"/>
                      </a:lnTo>
                      <a:lnTo>
                        <a:pt x="1068" y="163"/>
                      </a:lnTo>
                      <a:lnTo>
                        <a:pt x="1061" y="149"/>
                      </a:lnTo>
                      <a:lnTo>
                        <a:pt x="1054" y="137"/>
                      </a:lnTo>
                      <a:lnTo>
                        <a:pt x="1047" y="124"/>
                      </a:lnTo>
                      <a:lnTo>
                        <a:pt x="1039" y="113"/>
                      </a:lnTo>
                      <a:lnTo>
                        <a:pt x="1031" y="102"/>
                      </a:lnTo>
                      <a:lnTo>
                        <a:pt x="1021" y="91"/>
                      </a:lnTo>
                      <a:lnTo>
                        <a:pt x="1012" y="80"/>
                      </a:lnTo>
                      <a:lnTo>
                        <a:pt x="1002" y="71"/>
                      </a:lnTo>
                      <a:lnTo>
                        <a:pt x="991" y="62"/>
                      </a:lnTo>
                      <a:lnTo>
                        <a:pt x="980" y="52"/>
                      </a:lnTo>
                      <a:lnTo>
                        <a:pt x="969" y="44"/>
                      </a:lnTo>
                      <a:lnTo>
                        <a:pt x="957" y="37"/>
                      </a:lnTo>
                      <a:lnTo>
                        <a:pt x="944" y="30"/>
                      </a:lnTo>
                      <a:lnTo>
                        <a:pt x="932" y="24"/>
                      </a:lnTo>
                      <a:lnTo>
                        <a:pt x="917" y="19"/>
                      </a:lnTo>
                      <a:lnTo>
                        <a:pt x="904" y="13"/>
                      </a:lnTo>
                      <a:lnTo>
                        <a:pt x="890" y="9"/>
                      </a:lnTo>
                      <a:lnTo>
                        <a:pt x="874" y="6"/>
                      </a:lnTo>
                      <a:lnTo>
                        <a:pt x="859" y="3"/>
                      </a:lnTo>
                      <a:lnTo>
                        <a:pt x="844" y="2"/>
                      </a:lnTo>
                      <a:lnTo>
                        <a:pt x="827" y="0"/>
                      </a:lnTo>
                      <a:lnTo>
                        <a:pt x="811" y="0"/>
                      </a:lnTo>
                      <a:lnTo>
                        <a:pt x="794" y="0"/>
                      </a:lnTo>
                      <a:lnTo>
                        <a:pt x="778" y="2"/>
                      </a:lnTo>
                      <a:lnTo>
                        <a:pt x="762" y="3"/>
                      </a:lnTo>
                      <a:lnTo>
                        <a:pt x="747" y="6"/>
                      </a:lnTo>
                      <a:lnTo>
                        <a:pt x="733" y="9"/>
                      </a:lnTo>
                      <a:lnTo>
                        <a:pt x="718" y="13"/>
                      </a:lnTo>
                      <a:lnTo>
                        <a:pt x="704" y="19"/>
                      </a:lnTo>
                      <a:lnTo>
                        <a:pt x="690" y="24"/>
                      </a:lnTo>
                      <a:lnTo>
                        <a:pt x="677" y="30"/>
                      </a:lnTo>
                      <a:lnTo>
                        <a:pt x="665" y="37"/>
                      </a:lnTo>
                      <a:lnTo>
                        <a:pt x="652" y="44"/>
                      </a:lnTo>
                      <a:lnTo>
                        <a:pt x="640" y="52"/>
                      </a:lnTo>
                      <a:lnTo>
                        <a:pt x="629" y="62"/>
                      </a:lnTo>
                      <a:lnTo>
                        <a:pt x="617" y="71"/>
                      </a:lnTo>
                      <a:lnTo>
                        <a:pt x="607" y="80"/>
                      </a:lnTo>
                      <a:lnTo>
                        <a:pt x="597" y="92"/>
                      </a:lnTo>
                      <a:lnTo>
                        <a:pt x="588" y="102"/>
                      </a:lnTo>
                      <a:lnTo>
                        <a:pt x="578" y="114"/>
                      </a:lnTo>
                      <a:lnTo>
                        <a:pt x="570" y="126"/>
                      </a:lnTo>
                      <a:lnTo>
                        <a:pt x="562" y="139"/>
                      </a:lnTo>
                      <a:lnTo>
                        <a:pt x="555" y="151"/>
                      </a:lnTo>
                      <a:lnTo>
                        <a:pt x="549" y="166"/>
                      </a:lnTo>
                      <a:lnTo>
                        <a:pt x="542" y="179"/>
                      </a:lnTo>
                      <a:lnTo>
                        <a:pt x="536" y="194"/>
                      </a:lnTo>
                      <a:lnTo>
                        <a:pt x="531" y="209"/>
                      </a:lnTo>
                      <a:lnTo>
                        <a:pt x="527" y="224"/>
                      </a:lnTo>
                      <a:lnTo>
                        <a:pt x="524" y="241"/>
                      </a:lnTo>
                      <a:lnTo>
                        <a:pt x="521" y="256"/>
                      </a:lnTo>
                      <a:lnTo>
                        <a:pt x="518" y="273"/>
                      </a:lnTo>
                      <a:lnTo>
                        <a:pt x="517" y="290"/>
                      </a:lnTo>
                      <a:lnTo>
                        <a:pt x="516" y="308"/>
                      </a:lnTo>
                      <a:lnTo>
                        <a:pt x="515" y="325"/>
                      </a:lnTo>
                      <a:lnTo>
                        <a:pt x="516" y="342"/>
                      </a:lnTo>
                      <a:lnTo>
                        <a:pt x="517" y="359"/>
                      </a:lnTo>
                      <a:lnTo>
                        <a:pt x="518" y="374"/>
                      </a:lnTo>
                      <a:lnTo>
                        <a:pt x="520" y="391"/>
                      </a:lnTo>
                      <a:lnTo>
                        <a:pt x="523" y="406"/>
                      </a:lnTo>
                      <a:lnTo>
                        <a:pt x="526" y="422"/>
                      </a:lnTo>
                      <a:lnTo>
                        <a:pt x="530" y="436"/>
                      </a:lnTo>
                      <a:lnTo>
                        <a:pt x="535" y="452"/>
                      </a:lnTo>
                      <a:lnTo>
                        <a:pt x="540" y="465"/>
                      </a:lnTo>
                      <a:lnTo>
                        <a:pt x="547" y="479"/>
                      </a:lnTo>
                      <a:lnTo>
                        <a:pt x="553" y="492"/>
                      </a:lnTo>
                      <a:lnTo>
                        <a:pt x="559" y="505"/>
                      </a:lnTo>
                      <a:lnTo>
                        <a:pt x="567" y="517"/>
                      </a:lnTo>
                      <a:lnTo>
                        <a:pt x="575" y="529"/>
                      </a:lnTo>
                      <a:lnTo>
                        <a:pt x="584" y="540"/>
                      </a:lnTo>
                      <a:lnTo>
                        <a:pt x="593" y="551"/>
                      </a:lnTo>
                      <a:lnTo>
                        <a:pt x="602" y="562"/>
                      </a:lnTo>
                      <a:lnTo>
                        <a:pt x="612" y="571"/>
                      </a:lnTo>
                      <a:lnTo>
                        <a:pt x="623" y="580"/>
                      </a:lnTo>
                      <a:lnTo>
                        <a:pt x="634" y="588"/>
                      </a:lnTo>
                      <a:lnTo>
                        <a:pt x="645" y="597"/>
                      </a:lnTo>
                      <a:lnTo>
                        <a:pt x="658" y="604"/>
                      </a:lnTo>
                      <a:lnTo>
                        <a:pt x="670" y="611"/>
                      </a:lnTo>
                      <a:lnTo>
                        <a:pt x="682" y="617"/>
                      </a:lnTo>
                      <a:lnTo>
                        <a:pt x="696" y="622"/>
                      </a:lnTo>
                      <a:lnTo>
                        <a:pt x="710" y="628"/>
                      </a:lnTo>
                      <a:lnTo>
                        <a:pt x="724" y="632"/>
                      </a:lnTo>
                      <a:lnTo>
                        <a:pt x="739" y="635"/>
                      </a:lnTo>
                      <a:lnTo>
                        <a:pt x="753" y="638"/>
                      </a:lnTo>
                      <a:lnTo>
                        <a:pt x="769" y="640"/>
                      </a:lnTo>
                      <a:lnTo>
                        <a:pt x="785" y="641"/>
                      </a:lnTo>
                      <a:lnTo>
                        <a:pt x="801" y="641"/>
                      </a:lnTo>
                      <a:lnTo>
                        <a:pt x="802" y="641"/>
                      </a:lnTo>
                      <a:close/>
                      <a:moveTo>
                        <a:pt x="458" y="523"/>
                      </a:moveTo>
                      <a:lnTo>
                        <a:pt x="447" y="528"/>
                      </a:lnTo>
                      <a:lnTo>
                        <a:pt x="434" y="532"/>
                      </a:lnTo>
                      <a:lnTo>
                        <a:pt x="418" y="536"/>
                      </a:lnTo>
                      <a:lnTo>
                        <a:pt x="403" y="539"/>
                      </a:lnTo>
                      <a:lnTo>
                        <a:pt x="386" y="542"/>
                      </a:lnTo>
                      <a:lnTo>
                        <a:pt x="370" y="544"/>
                      </a:lnTo>
                      <a:lnTo>
                        <a:pt x="352" y="545"/>
                      </a:lnTo>
                      <a:lnTo>
                        <a:pt x="335" y="545"/>
                      </a:lnTo>
                      <a:lnTo>
                        <a:pt x="323" y="545"/>
                      </a:lnTo>
                      <a:lnTo>
                        <a:pt x="310" y="544"/>
                      </a:lnTo>
                      <a:lnTo>
                        <a:pt x="298" y="543"/>
                      </a:lnTo>
                      <a:lnTo>
                        <a:pt x="287" y="541"/>
                      </a:lnTo>
                      <a:lnTo>
                        <a:pt x="275" y="539"/>
                      </a:lnTo>
                      <a:lnTo>
                        <a:pt x="265" y="537"/>
                      </a:lnTo>
                      <a:lnTo>
                        <a:pt x="254" y="534"/>
                      </a:lnTo>
                      <a:lnTo>
                        <a:pt x="243" y="530"/>
                      </a:lnTo>
                      <a:lnTo>
                        <a:pt x="234" y="526"/>
                      </a:lnTo>
                      <a:lnTo>
                        <a:pt x="225" y="522"/>
                      </a:lnTo>
                      <a:lnTo>
                        <a:pt x="216" y="516"/>
                      </a:lnTo>
                      <a:lnTo>
                        <a:pt x="207" y="511"/>
                      </a:lnTo>
                      <a:lnTo>
                        <a:pt x="198" y="505"/>
                      </a:lnTo>
                      <a:lnTo>
                        <a:pt x="191" y="499"/>
                      </a:lnTo>
                      <a:lnTo>
                        <a:pt x="183" y="492"/>
                      </a:lnTo>
                      <a:lnTo>
                        <a:pt x="177" y="486"/>
                      </a:lnTo>
                      <a:lnTo>
                        <a:pt x="169" y="477"/>
                      </a:lnTo>
                      <a:lnTo>
                        <a:pt x="163" y="470"/>
                      </a:lnTo>
                      <a:lnTo>
                        <a:pt x="157" y="462"/>
                      </a:lnTo>
                      <a:lnTo>
                        <a:pt x="152" y="453"/>
                      </a:lnTo>
                      <a:lnTo>
                        <a:pt x="147" y="443"/>
                      </a:lnTo>
                      <a:lnTo>
                        <a:pt x="142" y="434"/>
                      </a:lnTo>
                      <a:lnTo>
                        <a:pt x="138" y="425"/>
                      </a:lnTo>
                      <a:lnTo>
                        <a:pt x="134" y="415"/>
                      </a:lnTo>
                      <a:lnTo>
                        <a:pt x="127" y="393"/>
                      </a:lnTo>
                      <a:lnTo>
                        <a:pt x="123" y="371"/>
                      </a:lnTo>
                      <a:lnTo>
                        <a:pt x="120" y="347"/>
                      </a:lnTo>
                      <a:lnTo>
                        <a:pt x="119" y="322"/>
                      </a:lnTo>
                      <a:lnTo>
                        <a:pt x="119" y="309"/>
                      </a:lnTo>
                      <a:lnTo>
                        <a:pt x="120" y="295"/>
                      </a:lnTo>
                      <a:lnTo>
                        <a:pt x="122" y="282"/>
                      </a:lnTo>
                      <a:lnTo>
                        <a:pt x="123" y="270"/>
                      </a:lnTo>
                      <a:lnTo>
                        <a:pt x="125" y="257"/>
                      </a:lnTo>
                      <a:lnTo>
                        <a:pt x="128" y="246"/>
                      </a:lnTo>
                      <a:lnTo>
                        <a:pt x="131" y="235"/>
                      </a:lnTo>
                      <a:lnTo>
                        <a:pt x="136" y="223"/>
                      </a:lnTo>
                      <a:lnTo>
                        <a:pt x="140" y="213"/>
                      </a:lnTo>
                      <a:lnTo>
                        <a:pt x="145" y="203"/>
                      </a:lnTo>
                      <a:lnTo>
                        <a:pt x="149" y="193"/>
                      </a:lnTo>
                      <a:lnTo>
                        <a:pt x="155" y="184"/>
                      </a:lnTo>
                      <a:lnTo>
                        <a:pt x="160" y="176"/>
                      </a:lnTo>
                      <a:lnTo>
                        <a:pt x="167" y="168"/>
                      </a:lnTo>
                      <a:lnTo>
                        <a:pt x="174" y="159"/>
                      </a:lnTo>
                      <a:lnTo>
                        <a:pt x="181" y="152"/>
                      </a:lnTo>
                      <a:lnTo>
                        <a:pt x="188" y="145"/>
                      </a:lnTo>
                      <a:lnTo>
                        <a:pt x="196" y="139"/>
                      </a:lnTo>
                      <a:lnTo>
                        <a:pt x="204" y="133"/>
                      </a:lnTo>
                      <a:lnTo>
                        <a:pt x="213" y="127"/>
                      </a:lnTo>
                      <a:lnTo>
                        <a:pt x="221" y="121"/>
                      </a:lnTo>
                      <a:lnTo>
                        <a:pt x="230" y="117"/>
                      </a:lnTo>
                      <a:lnTo>
                        <a:pt x="239" y="112"/>
                      </a:lnTo>
                      <a:lnTo>
                        <a:pt x="250" y="109"/>
                      </a:lnTo>
                      <a:lnTo>
                        <a:pt x="270" y="102"/>
                      </a:lnTo>
                      <a:lnTo>
                        <a:pt x="291" y="98"/>
                      </a:lnTo>
                      <a:lnTo>
                        <a:pt x="313" y="95"/>
                      </a:lnTo>
                      <a:lnTo>
                        <a:pt x="337" y="94"/>
                      </a:lnTo>
                      <a:lnTo>
                        <a:pt x="355" y="95"/>
                      </a:lnTo>
                      <a:lnTo>
                        <a:pt x="373" y="96"/>
                      </a:lnTo>
                      <a:lnTo>
                        <a:pt x="389" y="98"/>
                      </a:lnTo>
                      <a:lnTo>
                        <a:pt x="405" y="101"/>
                      </a:lnTo>
                      <a:lnTo>
                        <a:pt x="420" y="105"/>
                      </a:lnTo>
                      <a:lnTo>
                        <a:pt x="434" y="109"/>
                      </a:lnTo>
                      <a:lnTo>
                        <a:pt x="446" y="113"/>
                      </a:lnTo>
                      <a:lnTo>
                        <a:pt x="457" y="118"/>
                      </a:lnTo>
                      <a:lnTo>
                        <a:pt x="482" y="28"/>
                      </a:lnTo>
                      <a:lnTo>
                        <a:pt x="473" y="24"/>
                      </a:lnTo>
                      <a:lnTo>
                        <a:pt x="459" y="19"/>
                      </a:lnTo>
                      <a:lnTo>
                        <a:pt x="444" y="13"/>
                      </a:lnTo>
                      <a:lnTo>
                        <a:pt x="426" y="9"/>
                      </a:lnTo>
                      <a:lnTo>
                        <a:pt x="406" y="6"/>
                      </a:lnTo>
                      <a:lnTo>
                        <a:pt x="383" y="3"/>
                      </a:lnTo>
                      <a:lnTo>
                        <a:pt x="359" y="1"/>
                      </a:lnTo>
                      <a:lnTo>
                        <a:pt x="332" y="0"/>
                      </a:lnTo>
                      <a:lnTo>
                        <a:pt x="314" y="1"/>
                      </a:lnTo>
                      <a:lnTo>
                        <a:pt x="297" y="2"/>
                      </a:lnTo>
                      <a:lnTo>
                        <a:pt x="280" y="4"/>
                      </a:lnTo>
                      <a:lnTo>
                        <a:pt x="263" y="6"/>
                      </a:lnTo>
                      <a:lnTo>
                        <a:pt x="247" y="9"/>
                      </a:lnTo>
                      <a:lnTo>
                        <a:pt x="231" y="13"/>
                      </a:lnTo>
                      <a:lnTo>
                        <a:pt x="216" y="17"/>
                      </a:lnTo>
                      <a:lnTo>
                        <a:pt x="200" y="23"/>
                      </a:lnTo>
                      <a:lnTo>
                        <a:pt x="185" y="29"/>
                      </a:lnTo>
                      <a:lnTo>
                        <a:pt x="172" y="35"/>
                      </a:lnTo>
                      <a:lnTo>
                        <a:pt x="157" y="42"/>
                      </a:lnTo>
                      <a:lnTo>
                        <a:pt x="144" y="50"/>
                      </a:lnTo>
                      <a:lnTo>
                        <a:pt x="130" y="59"/>
                      </a:lnTo>
                      <a:lnTo>
                        <a:pt x="118" y="68"/>
                      </a:lnTo>
                      <a:lnTo>
                        <a:pt x="107" y="77"/>
                      </a:lnTo>
                      <a:lnTo>
                        <a:pt x="94" y="87"/>
                      </a:lnTo>
                      <a:lnTo>
                        <a:pt x="84" y="99"/>
                      </a:lnTo>
                      <a:lnTo>
                        <a:pt x="74" y="110"/>
                      </a:lnTo>
                      <a:lnTo>
                        <a:pt x="65" y="122"/>
                      </a:lnTo>
                      <a:lnTo>
                        <a:pt x="55" y="135"/>
                      </a:lnTo>
                      <a:lnTo>
                        <a:pt x="47" y="148"/>
                      </a:lnTo>
                      <a:lnTo>
                        <a:pt x="39" y="162"/>
                      </a:lnTo>
                      <a:lnTo>
                        <a:pt x="32" y="176"/>
                      </a:lnTo>
                      <a:lnTo>
                        <a:pt x="26" y="190"/>
                      </a:lnTo>
                      <a:lnTo>
                        <a:pt x="19" y="206"/>
                      </a:lnTo>
                      <a:lnTo>
                        <a:pt x="14" y="222"/>
                      </a:lnTo>
                      <a:lnTo>
                        <a:pt x="10" y="239"/>
                      </a:lnTo>
                      <a:lnTo>
                        <a:pt x="6" y="255"/>
                      </a:lnTo>
                      <a:lnTo>
                        <a:pt x="4" y="273"/>
                      </a:lnTo>
                      <a:lnTo>
                        <a:pt x="2" y="290"/>
                      </a:lnTo>
                      <a:lnTo>
                        <a:pt x="1" y="309"/>
                      </a:lnTo>
                      <a:lnTo>
                        <a:pt x="0" y="328"/>
                      </a:lnTo>
                      <a:lnTo>
                        <a:pt x="1" y="346"/>
                      </a:lnTo>
                      <a:lnTo>
                        <a:pt x="2" y="362"/>
                      </a:lnTo>
                      <a:lnTo>
                        <a:pt x="3" y="380"/>
                      </a:lnTo>
                      <a:lnTo>
                        <a:pt x="6" y="395"/>
                      </a:lnTo>
                      <a:lnTo>
                        <a:pt x="9" y="412"/>
                      </a:lnTo>
                      <a:lnTo>
                        <a:pt x="12" y="427"/>
                      </a:lnTo>
                      <a:lnTo>
                        <a:pt x="16" y="441"/>
                      </a:lnTo>
                      <a:lnTo>
                        <a:pt x="22" y="457"/>
                      </a:lnTo>
                      <a:lnTo>
                        <a:pt x="28" y="470"/>
                      </a:lnTo>
                      <a:lnTo>
                        <a:pt x="34" y="484"/>
                      </a:lnTo>
                      <a:lnTo>
                        <a:pt x="41" y="497"/>
                      </a:lnTo>
                      <a:lnTo>
                        <a:pt x="48" y="509"/>
                      </a:lnTo>
                      <a:lnTo>
                        <a:pt x="56" y="522"/>
                      </a:lnTo>
                      <a:lnTo>
                        <a:pt x="66" y="534"/>
                      </a:lnTo>
                      <a:lnTo>
                        <a:pt x="75" y="544"/>
                      </a:lnTo>
                      <a:lnTo>
                        <a:pt x="84" y="555"/>
                      </a:lnTo>
                      <a:lnTo>
                        <a:pt x="95" y="565"/>
                      </a:lnTo>
                      <a:lnTo>
                        <a:pt x="106" y="574"/>
                      </a:lnTo>
                      <a:lnTo>
                        <a:pt x="118" y="583"/>
                      </a:lnTo>
                      <a:lnTo>
                        <a:pt x="130" y="592"/>
                      </a:lnTo>
                      <a:lnTo>
                        <a:pt x="143" y="599"/>
                      </a:lnTo>
                      <a:lnTo>
                        <a:pt x="156" y="606"/>
                      </a:lnTo>
                      <a:lnTo>
                        <a:pt x="169" y="612"/>
                      </a:lnTo>
                      <a:lnTo>
                        <a:pt x="184" y="618"/>
                      </a:lnTo>
                      <a:lnTo>
                        <a:pt x="199" y="623"/>
                      </a:lnTo>
                      <a:lnTo>
                        <a:pt x="215" y="628"/>
                      </a:lnTo>
                      <a:lnTo>
                        <a:pt x="230" y="632"/>
                      </a:lnTo>
                      <a:lnTo>
                        <a:pt x="247" y="635"/>
                      </a:lnTo>
                      <a:lnTo>
                        <a:pt x="263" y="637"/>
                      </a:lnTo>
                      <a:lnTo>
                        <a:pt x="280" y="639"/>
                      </a:lnTo>
                      <a:lnTo>
                        <a:pt x="298" y="640"/>
                      </a:lnTo>
                      <a:lnTo>
                        <a:pt x="316" y="641"/>
                      </a:lnTo>
                      <a:lnTo>
                        <a:pt x="344" y="640"/>
                      </a:lnTo>
                      <a:lnTo>
                        <a:pt x="370" y="638"/>
                      </a:lnTo>
                      <a:lnTo>
                        <a:pt x="393" y="635"/>
                      </a:lnTo>
                      <a:lnTo>
                        <a:pt x="415" y="632"/>
                      </a:lnTo>
                      <a:lnTo>
                        <a:pt x="435" y="628"/>
                      </a:lnTo>
                      <a:lnTo>
                        <a:pt x="451" y="622"/>
                      </a:lnTo>
                      <a:lnTo>
                        <a:pt x="465" y="617"/>
                      </a:lnTo>
                      <a:lnTo>
                        <a:pt x="478" y="612"/>
                      </a:lnTo>
                      <a:lnTo>
                        <a:pt x="458" y="523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1867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" name="Freeform 16"/>
                <p:cNvSpPr>
                  <a:spLocks noEditPoints="1"/>
                </p:cNvSpPr>
                <p:nvPr/>
              </p:nvSpPr>
              <p:spPr bwMode="auto">
                <a:xfrm>
                  <a:off x="68096" y="6652068"/>
                  <a:ext cx="493712" cy="123825"/>
                </a:xfrm>
                <a:custGeom>
                  <a:avLst/>
                  <a:gdLst/>
                  <a:ahLst/>
                  <a:cxnLst>
                    <a:cxn ang="0">
                      <a:pos x="598" y="179"/>
                    </a:cxn>
                    <a:cxn ang="0">
                      <a:pos x="598" y="0"/>
                    </a:cxn>
                    <a:cxn ang="0">
                      <a:pos x="524" y="0"/>
                    </a:cxn>
                    <a:cxn ang="0">
                      <a:pos x="449" y="0"/>
                    </a:cxn>
                    <a:cxn ang="0">
                      <a:pos x="374" y="0"/>
                    </a:cxn>
                    <a:cxn ang="0">
                      <a:pos x="299" y="0"/>
                    </a:cxn>
                    <a:cxn ang="0">
                      <a:pos x="224" y="0"/>
                    </a:cxn>
                    <a:cxn ang="0">
                      <a:pos x="150" y="0"/>
                    </a:cxn>
                    <a:cxn ang="0">
                      <a:pos x="75" y="0"/>
                    </a:cxn>
                    <a:cxn ang="0">
                      <a:pos x="0" y="0"/>
                    </a:cxn>
                    <a:cxn ang="0">
                      <a:pos x="0" y="179"/>
                    </a:cxn>
                    <a:cxn ang="0">
                      <a:pos x="176" y="179"/>
                    </a:cxn>
                    <a:cxn ang="0">
                      <a:pos x="176" y="621"/>
                    </a:cxn>
                    <a:cxn ang="0">
                      <a:pos x="423" y="621"/>
                    </a:cxn>
                    <a:cxn ang="0">
                      <a:pos x="423" y="179"/>
                    </a:cxn>
                    <a:cxn ang="0">
                      <a:pos x="598" y="179"/>
                    </a:cxn>
                    <a:cxn ang="0">
                      <a:pos x="907" y="250"/>
                    </a:cxn>
                    <a:cxn ang="0">
                      <a:pos x="781" y="621"/>
                    </a:cxn>
                    <a:cxn ang="0">
                      <a:pos x="539" y="621"/>
                    </a:cxn>
                    <a:cxn ang="0">
                      <a:pos x="776" y="0"/>
                    </a:cxn>
                    <a:cxn ang="0">
                      <a:pos x="809" y="0"/>
                    </a:cxn>
                    <a:cxn ang="0">
                      <a:pos x="842" y="0"/>
                    </a:cxn>
                    <a:cxn ang="0">
                      <a:pos x="874" y="0"/>
                    </a:cxn>
                    <a:cxn ang="0">
                      <a:pos x="907" y="0"/>
                    </a:cxn>
                    <a:cxn ang="0">
                      <a:pos x="939" y="0"/>
                    </a:cxn>
                    <a:cxn ang="0">
                      <a:pos x="972" y="0"/>
                    </a:cxn>
                    <a:cxn ang="0">
                      <a:pos x="1005" y="0"/>
                    </a:cxn>
                    <a:cxn ang="0">
                      <a:pos x="1038" y="0"/>
                    </a:cxn>
                    <a:cxn ang="0">
                      <a:pos x="1275" y="621"/>
                    </a:cxn>
                    <a:cxn ang="0">
                      <a:pos x="1033" y="621"/>
                    </a:cxn>
                    <a:cxn ang="0">
                      <a:pos x="907" y="250"/>
                    </a:cxn>
                    <a:cxn ang="0">
                      <a:pos x="1814" y="179"/>
                    </a:cxn>
                    <a:cxn ang="0">
                      <a:pos x="1814" y="0"/>
                    </a:cxn>
                    <a:cxn ang="0">
                      <a:pos x="1740" y="0"/>
                    </a:cxn>
                    <a:cxn ang="0">
                      <a:pos x="1665" y="0"/>
                    </a:cxn>
                    <a:cxn ang="0">
                      <a:pos x="1590" y="0"/>
                    </a:cxn>
                    <a:cxn ang="0">
                      <a:pos x="1515" y="0"/>
                    </a:cxn>
                    <a:cxn ang="0">
                      <a:pos x="1440" y="0"/>
                    </a:cxn>
                    <a:cxn ang="0">
                      <a:pos x="1366" y="0"/>
                    </a:cxn>
                    <a:cxn ang="0">
                      <a:pos x="1291" y="0"/>
                    </a:cxn>
                    <a:cxn ang="0">
                      <a:pos x="1216" y="0"/>
                    </a:cxn>
                    <a:cxn ang="0">
                      <a:pos x="1216" y="179"/>
                    </a:cxn>
                    <a:cxn ang="0">
                      <a:pos x="1391" y="179"/>
                    </a:cxn>
                    <a:cxn ang="0">
                      <a:pos x="1391" y="621"/>
                    </a:cxn>
                    <a:cxn ang="0">
                      <a:pos x="1639" y="621"/>
                    </a:cxn>
                    <a:cxn ang="0">
                      <a:pos x="1639" y="179"/>
                    </a:cxn>
                    <a:cxn ang="0">
                      <a:pos x="1814" y="179"/>
                    </a:cxn>
                    <a:cxn ang="0">
                      <a:pos x="2123" y="250"/>
                    </a:cxn>
                    <a:cxn ang="0">
                      <a:pos x="1996" y="621"/>
                    </a:cxn>
                    <a:cxn ang="0">
                      <a:pos x="1754" y="621"/>
                    </a:cxn>
                    <a:cxn ang="0">
                      <a:pos x="1991" y="0"/>
                    </a:cxn>
                    <a:cxn ang="0">
                      <a:pos x="2024" y="0"/>
                    </a:cxn>
                    <a:cxn ang="0">
                      <a:pos x="2057" y="0"/>
                    </a:cxn>
                    <a:cxn ang="0">
                      <a:pos x="2090" y="0"/>
                    </a:cxn>
                    <a:cxn ang="0">
                      <a:pos x="2123" y="0"/>
                    </a:cxn>
                    <a:cxn ang="0">
                      <a:pos x="2155" y="0"/>
                    </a:cxn>
                    <a:cxn ang="0">
                      <a:pos x="2188" y="0"/>
                    </a:cxn>
                    <a:cxn ang="0">
                      <a:pos x="2220" y="0"/>
                    </a:cxn>
                    <a:cxn ang="0">
                      <a:pos x="2253" y="0"/>
                    </a:cxn>
                    <a:cxn ang="0">
                      <a:pos x="2491" y="621"/>
                    </a:cxn>
                    <a:cxn ang="0">
                      <a:pos x="2248" y="621"/>
                    </a:cxn>
                    <a:cxn ang="0">
                      <a:pos x="2123" y="250"/>
                    </a:cxn>
                  </a:cxnLst>
                  <a:rect l="0" t="0" r="r" b="b"/>
                  <a:pathLst>
                    <a:path w="2491" h="621">
                      <a:moveTo>
                        <a:pt x="598" y="179"/>
                      </a:moveTo>
                      <a:lnTo>
                        <a:pt x="598" y="0"/>
                      </a:lnTo>
                      <a:lnTo>
                        <a:pt x="524" y="0"/>
                      </a:lnTo>
                      <a:lnTo>
                        <a:pt x="449" y="0"/>
                      </a:lnTo>
                      <a:lnTo>
                        <a:pt x="374" y="0"/>
                      </a:lnTo>
                      <a:lnTo>
                        <a:pt x="299" y="0"/>
                      </a:lnTo>
                      <a:lnTo>
                        <a:pt x="224" y="0"/>
                      </a:lnTo>
                      <a:lnTo>
                        <a:pt x="150" y="0"/>
                      </a:lnTo>
                      <a:lnTo>
                        <a:pt x="75" y="0"/>
                      </a:lnTo>
                      <a:lnTo>
                        <a:pt x="0" y="0"/>
                      </a:lnTo>
                      <a:lnTo>
                        <a:pt x="0" y="179"/>
                      </a:lnTo>
                      <a:lnTo>
                        <a:pt x="176" y="179"/>
                      </a:lnTo>
                      <a:lnTo>
                        <a:pt x="176" y="621"/>
                      </a:lnTo>
                      <a:lnTo>
                        <a:pt x="423" y="621"/>
                      </a:lnTo>
                      <a:lnTo>
                        <a:pt x="423" y="179"/>
                      </a:lnTo>
                      <a:lnTo>
                        <a:pt x="598" y="179"/>
                      </a:lnTo>
                      <a:close/>
                      <a:moveTo>
                        <a:pt x="907" y="250"/>
                      </a:moveTo>
                      <a:lnTo>
                        <a:pt x="781" y="621"/>
                      </a:lnTo>
                      <a:lnTo>
                        <a:pt x="539" y="621"/>
                      </a:lnTo>
                      <a:lnTo>
                        <a:pt x="776" y="0"/>
                      </a:lnTo>
                      <a:lnTo>
                        <a:pt x="809" y="0"/>
                      </a:lnTo>
                      <a:lnTo>
                        <a:pt x="842" y="0"/>
                      </a:lnTo>
                      <a:lnTo>
                        <a:pt x="874" y="0"/>
                      </a:lnTo>
                      <a:lnTo>
                        <a:pt x="907" y="0"/>
                      </a:lnTo>
                      <a:lnTo>
                        <a:pt x="939" y="0"/>
                      </a:lnTo>
                      <a:lnTo>
                        <a:pt x="972" y="0"/>
                      </a:lnTo>
                      <a:lnTo>
                        <a:pt x="1005" y="0"/>
                      </a:lnTo>
                      <a:lnTo>
                        <a:pt x="1038" y="0"/>
                      </a:lnTo>
                      <a:lnTo>
                        <a:pt x="1275" y="621"/>
                      </a:lnTo>
                      <a:lnTo>
                        <a:pt x="1033" y="621"/>
                      </a:lnTo>
                      <a:lnTo>
                        <a:pt x="907" y="250"/>
                      </a:lnTo>
                      <a:close/>
                      <a:moveTo>
                        <a:pt x="1814" y="179"/>
                      </a:moveTo>
                      <a:lnTo>
                        <a:pt x="1814" y="0"/>
                      </a:lnTo>
                      <a:lnTo>
                        <a:pt x="1740" y="0"/>
                      </a:lnTo>
                      <a:lnTo>
                        <a:pt x="1665" y="0"/>
                      </a:lnTo>
                      <a:lnTo>
                        <a:pt x="1590" y="0"/>
                      </a:lnTo>
                      <a:lnTo>
                        <a:pt x="1515" y="0"/>
                      </a:lnTo>
                      <a:lnTo>
                        <a:pt x="1440" y="0"/>
                      </a:lnTo>
                      <a:lnTo>
                        <a:pt x="1366" y="0"/>
                      </a:lnTo>
                      <a:lnTo>
                        <a:pt x="1291" y="0"/>
                      </a:lnTo>
                      <a:lnTo>
                        <a:pt x="1216" y="0"/>
                      </a:lnTo>
                      <a:lnTo>
                        <a:pt x="1216" y="179"/>
                      </a:lnTo>
                      <a:lnTo>
                        <a:pt x="1391" y="179"/>
                      </a:lnTo>
                      <a:lnTo>
                        <a:pt x="1391" y="621"/>
                      </a:lnTo>
                      <a:lnTo>
                        <a:pt x="1639" y="621"/>
                      </a:lnTo>
                      <a:lnTo>
                        <a:pt x="1639" y="179"/>
                      </a:lnTo>
                      <a:lnTo>
                        <a:pt x="1814" y="179"/>
                      </a:lnTo>
                      <a:close/>
                      <a:moveTo>
                        <a:pt x="2123" y="250"/>
                      </a:moveTo>
                      <a:lnTo>
                        <a:pt x="1996" y="621"/>
                      </a:lnTo>
                      <a:lnTo>
                        <a:pt x="1754" y="621"/>
                      </a:lnTo>
                      <a:lnTo>
                        <a:pt x="1991" y="0"/>
                      </a:lnTo>
                      <a:lnTo>
                        <a:pt x="2024" y="0"/>
                      </a:lnTo>
                      <a:lnTo>
                        <a:pt x="2057" y="0"/>
                      </a:lnTo>
                      <a:lnTo>
                        <a:pt x="2090" y="0"/>
                      </a:lnTo>
                      <a:lnTo>
                        <a:pt x="2123" y="0"/>
                      </a:lnTo>
                      <a:lnTo>
                        <a:pt x="2155" y="0"/>
                      </a:lnTo>
                      <a:lnTo>
                        <a:pt x="2188" y="0"/>
                      </a:lnTo>
                      <a:lnTo>
                        <a:pt x="2220" y="0"/>
                      </a:lnTo>
                      <a:lnTo>
                        <a:pt x="2253" y="0"/>
                      </a:lnTo>
                      <a:lnTo>
                        <a:pt x="2491" y="621"/>
                      </a:lnTo>
                      <a:lnTo>
                        <a:pt x="2248" y="621"/>
                      </a:lnTo>
                      <a:lnTo>
                        <a:pt x="2123" y="25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1867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4" name="Freeform 20"/>
              <p:cNvSpPr>
                <a:spLocks noEditPoints="1"/>
              </p:cNvSpPr>
              <p:nvPr/>
            </p:nvSpPr>
            <p:spPr bwMode="auto">
              <a:xfrm>
                <a:off x="1582363" y="523806"/>
                <a:ext cx="1171828" cy="123785"/>
              </a:xfrm>
              <a:custGeom>
                <a:avLst/>
                <a:gdLst>
                  <a:gd name="T0" fmla="*/ 805 w 7953"/>
                  <a:gd name="T1" fmla="*/ 637 h 842"/>
                  <a:gd name="T2" fmla="*/ 996 w 7953"/>
                  <a:gd name="T3" fmla="*/ 219 h 842"/>
                  <a:gd name="T4" fmla="*/ 1304 w 7953"/>
                  <a:gd name="T5" fmla="*/ 357 h 842"/>
                  <a:gd name="T6" fmla="*/ 1069 w 7953"/>
                  <a:gd name="T7" fmla="*/ 644 h 842"/>
                  <a:gd name="T8" fmla="*/ 1040 w 7953"/>
                  <a:gd name="T9" fmla="*/ 573 h 842"/>
                  <a:gd name="T10" fmla="*/ 1182 w 7953"/>
                  <a:gd name="T11" fmla="*/ 280 h 842"/>
                  <a:gd name="T12" fmla="*/ 1457 w 7953"/>
                  <a:gd name="T13" fmla="*/ 426 h 842"/>
                  <a:gd name="T14" fmla="*/ 1680 w 7953"/>
                  <a:gd name="T15" fmla="*/ 639 h 842"/>
                  <a:gd name="T16" fmla="*/ 1384 w 7953"/>
                  <a:gd name="T17" fmla="*/ 480 h 842"/>
                  <a:gd name="T18" fmla="*/ 1565 w 7953"/>
                  <a:gd name="T19" fmla="*/ 178 h 842"/>
                  <a:gd name="T20" fmla="*/ 1772 w 7953"/>
                  <a:gd name="T21" fmla="*/ 419 h 842"/>
                  <a:gd name="T22" fmla="*/ 1479 w 7953"/>
                  <a:gd name="T23" fmla="*/ 300 h 842"/>
                  <a:gd name="T24" fmla="*/ 2054 w 7953"/>
                  <a:gd name="T25" fmla="*/ 179 h 842"/>
                  <a:gd name="T26" fmla="*/ 2260 w 7953"/>
                  <a:gd name="T27" fmla="*/ 188 h 842"/>
                  <a:gd name="T28" fmla="*/ 2257 w 7953"/>
                  <a:gd name="T29" fmla="*/ 15 h 842"/>
                  <a:gd name="T30" fmla="*/ 2523 w 7953"/>
                  <a:gd name="T31" fmla="*/ 568 h 842"/>
                  <a:gd name="T32" fmla="*/ 2483 w 7953"/>
                  <a:gd name="T33" fmla="*/ 627 h 842"/>
                  <a:gd name="T34" fmla="*/ 2395 w 7953"/>
                  <a:gd name="T35" fmla="*/ 282 h 842"/>
                  <a:gd name="T36" fmla="*/ 2669 w 7953"/>
                  <a:gd name="T37" fmla="*/ 201 h 842"/>
                  <a:gd name="T38" fmla="*/ 2657 w 7953"/>
                  <a:gd name="T39" fmla="*/ 282 h 842"/>
                  <a:gd name="T40" fmla="*/ 2858 w 7953"/>
                  <a:gd name="T41" fmla="*/ 220 h 842"/>
                  <a:gd name="T42" fmla="*/ 3192 w 7953"/>
                  <a:gd name="T43" fmla="*/ 222 h 842"/>
                  <a:gd name="T44" fmla="*/ 3092 w 7953"/>
                  <a:gd name="T45" fmla="*/ 249 h 842"/>
                  <a:gd name="T46" fmla="*/ 3666 w 7953"/>
                  <a:gd name="T47" fmla="*/ 632 h 842"/>
                  <a:gd name="T48" fmla="*/ 3354 w 7953"/>
                  <a:gd name="T49" fmla="*/ 500 h 842"/>
                  <a:gd name="T50" fmla="*/ 3484 w 7953"/>
                  <a:gd name="T51" fmla="*/ 195 h 842"/>
                  <a:gd name="T52" fmla="*/ 3516 w 7953"/>
                  <a:gd name="T53" fmla="*/ 256 h 842"/>
                  <a:gd name="T54" fmla="*/ 3592 w 7953"/>
                  <a:gd name="T55" fmla="*/ 581 h 842"/>
                  <a:gd name="T56" fmla="*/ 4055 w 7953"/>
                  <a:gd name="T57" fmla="*/ 577 h 842"/>
                  <a:gd name="T58" fmla="*/ 3803 w 7953"/>
                  <a:gd name="T59" fmla="*/ 567 h 842"/>
                  <a:gd name="T60" fmla="*/ 3854 w 7953"/>
                  <a:gd name="T61" fmla="*/ 210 h 842"/>
                  <a:gd name="T62" fmla="*/ 4132 w 7953"/>
                  <a:gd name="T63" fmla="*/ 281 h 842"/>
                  <a:gd name="T64" fmla="*/ 3947 w 7953"/>
                  <a:gd name="T65" fmla="*/ 237 h 842"/>
                  <a:gd name="T66" fmla="*/ 4571 w 7953"/>
                  <a:gd name="T67" fmla="*/ 638 h 842"/>
                  <a:gd name="T68" fmla="*/ 4425 w 7953"/>
                  <a:gd name="T69" fmla="*/ 355 h 842"/>
                  <a:gd name="T70" fmla="*/ 4692 w 7953"/>
                  <a:gd name="T71" fmla="*/ 179 h 842"/>
                  <a:gd name="T72" fmla="*/ 4503 w 7953"/>
                  <a:gd name="T73" fmla="*/ 378 h 842"/>
                  <a:gd name="T74" fmla="*/ 4914 w 7953"/>
                  <a:gd name="T75" fmla="*/ 445 h 842"/>
                  <a:gd name="T76" fmla="*/ 5116 w 7953"/>
                  <a:gd name="T77" fmla="*/ 642 h 842"/>
                  <a:gd name="T78" fmla="*/ 4837 w 7953"/>
                  <a:gd name="T79" fmla="*/ 469 h 842"/>
                  <a:gd name="T80" fmla="*/ 5032 w 7953"/>
                  <a:gd name="T81" fmla="*/ 177 h 842"/>
                  <a:gd name="T82" fmla="*/ 5225 w 7953"/>
                  <a:gd name="T83" fmla="*/ 427 h 842"/>
                  <a:gd name="T84" fmla="*/ 4929 w 7953"/>
                  <a:gd name="T85" fmla="*/ 310 h 842"/>
                  <a:gd name="T86" fmla="*/ 5520 w 7953"/>
                  <a:gd name="T87" fmla="*/ 177 h 842"/>
                  <a:gd name="T88" fmla="*/ 5849 w 7953"/>
                  <a:gd name="T89" fmla="*/ 249 h 842"/>
                  <a:gd name="T90" fmla="*/ 5745 w 7953"/>
                  <a:gd name="T91" fmla="*/ 644 h 842"/>
                  <a:gd name="T92" fmla="*/ 6173 w 7953"/>
                  <a:gd name="T93" fmla="*/ 588 h 842"/>
                  <a:gd name="T94" fmla="*/ 5907 w 7953"/>
                  <a:gd name="T95" fmla="*/ 543 h 842"/>
                  <a:gd name="T96" fmla="*/ 6173 w 7953"/>
                  <a:gd name="T97" fmla="*/ 317 h 842"/>
                  <a:gd name="T98" fmla="*/ 6044 w 7953"/>
                  <a:gd name="T99" fmla="*/ 179 h 842"/>
                  <a:gd name="T100" fmla="*/ 6022 w 7953"/>
                  <a:gd name="T101" fmla="*/ 438 h 842"/>
                  <a:gd name="T102" fmla="*/ 6118 w 7953"/>
                  <a:gd name="T103" fmla="*/ 573 h 842"/>
                  <a:gd name="T104" fmla="*/ 6379 w 7953"/>
                  <a:gd name="T105" fmla="*/ 72 h 842"/>
                  <a:gd name="T106" fmla="*/ 6454 w 7953"/>
                  <a:gd name="T107" fmla="*/ 99 h 842"/>
                  <a:gd name="T108" fmla="*/ 6815 w 7953"/>
                  <a:gd name="T109" fmla="*/ 177 h 842"/>
                  <a:gd name="T110" fmla="*/ 6901 w 7953"/>
                  <a:gd name="T111" fmla="*/ 333 h 842"/>
                  <a:gd name="T112" fmla="*/ 6691 w 7953"/>
                  <a:gd name="T113" fmla="*/ 329 h 842"/>
                  <a:gd name="T114" fmla="*/ 7278 w 7953"/>
                  <a:gd name="T115" fmla="*/ 580 h 842"/>
                  <a:gd name="T116" fmla="*/ 7137 w 7953"/>
                  <a:gd name="T117" fmla="*/ 188 h 842"/>
                  <a:gd name="T118" fmla="*/ 7541 w 7953"/>
                  <a:gd name="T119" fmla="*/ 759 h 842"/>
                  <a:gd name="T120" fmla="*/ 7366 w 7953"/>
                  <a:gd name="T121" fmla="*/ 188 h 842"/>
                  <a:gd name="T122" fmla="*/ 7881 w 7953"/>
                  <a:gd name="T123" fmla="*/ 532 h 842"/>
                  <a:gd name="T124" fmla="*/ 7920 w 7953"/>
                  <a:gd name="T125" fmla="*/ 642 h 842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7953" h="842">
                    <a:moveTo>
                      <a:pt x="324" y="277"/>
                    </a:moveTo>
                    <a:lnTo>
                      <a:pt x="324" y="344"/>
                    </a:lnTo>
                    <a:lnTo>
                      <a:pt x="81" y="344"/>
                    </a:lnTo>
                    <a:lnTo>
                      <a:pt x="81" y="569"/>
                    </a:lnTo>
                    <a:lnTo>
                      <a:pt x="352" y="569"/>
                    </a:lnTo>
                    <a:lnTo>
                      <a:pt x="352" y="637"/>
                    </a:lnTo>
                    <a:lnTo>
                      <a:pt x="0" y="637"/>
                    </a:lnTo>
                    <a:lnTo>
                      <a:pt x="0" y="11"/>
                    </a:lnTo>
                    <a:lnTo>
                      <a:pt x="338" y="11"/>
                    </a:lnTo>
                    <a:lnTo>
                      <a:pt x="338" y="79"/>
                    </a:lnTo>
                    <a:lnTo>
                      <a:pt x="81" y="79"/>
                    </a:lnTo>
                    <a:lnTo>
                      <a:pt x="81" y="277"/>
                    </a:lnTo>
                    <a:lnTo>
                      <a:pt x="324" y="277"/>
                    </a:lnTo>
                    <a:close/>
                    <a:moveTo>
                      <a:pt x="401" y="188"/>
                    </a:moveTo>
                    <a:lnTo>
                      <a:pt x="492" y="188"/>
                    </a:lnTo>
                    <a:lnTo>
                      <a:pt x="556" y="284"/>
                    </a:lnTo>
                    <a:lnTo>
                      <a:pt x="566" y="300"/>
                    </a:lnTo>
                    <a:lnTo>
                      <a:pt x="578" y="317"/>
                    </a:lnTo>
                    <a:lnTo>
                      <a:pt x="589" y="337"/>
                    </a:lnTo>
                    <a:lnTo>
                      <a:pt x="601" y="357"/>
                    </a:lnTo>
                    <a:lnTo>
                      <a:pt x="604" y="357"/>
                    </a:lnTo>
                    <a:lnTo>
                      <a:pt x="614" y="340"/>
                    </a:lnTo>
                    <a:lnTo>
                      <a:pt x="625" y="321"/>
                    </a:lnTo>
                    <a:lnTo>
                      <a:pt x="636" y="303"/>
                    </a:lnTo>
                    <a:lnTo>
                      <a:pt x="649" y="283"/>
                    </a:lnTo>
                    <a:lnTo>
                      <a:pt x="712" y="188"/>
                    </a:lnTo>
                    <a:lnTo>
                      <a:pt x="800" y="188"/>
                    </a:lnTo>
                    <a:lnTo>
                      <a:pt x="646" y="405"/>
                    </a:lnTo>
                    <a:lnTo>
                      <a:pt x="805" y="637"/>
                    </a:lnTo>
                    <a:lnTo>
                      <a:pt x="712" y="637"/>
                    </a:lnTo>
                    <a:lnTo>
                      <a:pt x="646" y="535"/>
                    </a:lnTo>
                    <a:lnTo>
                      <a:pt x="635" y="520"/>
                    </a:lnTo>
                    <a:lnTo>
                      <a:pt x="624" y="501"/>
                    </a:lnTo>
                    <a:lnTo>
                      <a:pt x="612" y="481"/>
                    </a:lnTo>
                    <a:lnTo>
                      <a:pt x="598" y="457"/>
                    </a:lnTo>
                    <a:lnTo>
                      <a:pt x="596" y="457"/>
                    </a:lnTo>
                    <a:lnTo>
                      <a:pt x="588" y="472"/>
                    </a:lnTo>
                    <a:lnTo>
                      <a:pt x="578" y="490"/>
                    </a:lnTo>
                    <a:lnTo>
                      <a:pt x="564" y="511"/>
                    </a:lnTo>
                    <a:lnTo>
                      <a:pt x="549" y="535"/>
                    </a:lnTo>
                    <a:lnTo>
                      <a:pt x="484" y="637"/>
                    </a:lnTo>
                    <a:lnTo>
                      <a:pt x="394" y="637"/>
                    </a:lnTo>
                    <a:lnTo>
                      <a:pt x="553" y="408"/>
                    </a:lnTo>
                    <a:lnTo>
                      <a:pt x="401" y="188"/>
                    </a:lnTo>
                    <a:close/>
                    <a:moveTo>
                      <a:pt x="883" y="820"/>
                    </a:moveTo>
                    <a:lnTo>
                      <a:pt x="883" y="334"/>
                    </a:lnTo>
                    <a:lnTo>
                      <a:pt x="883" y="298"/>
                    </a:lnTo>
                    <a:lnTo>
                      <a:pt x="882" y="261"/>
                    </a:lnTo>
                    <a:lnTo>
                      <a:pt x="881" y="224"/>
                    </a:lnTo>
                    <a:lnTo>
                      <a:pt x="880" y="188"/>
                    </a:lnTo>
                    <a:lnTo>
                      <a:pt x="953" y="188"/>
                    </a:lnTo>
                    <a:lnTo>
                      <a:pt x="957" y="265"/>
                    </a:lnTo>
                    <a:lnTo>
                      <a:pt x="958" y="265"/>
                    </a:lnTo>
                    <a:lnTo>
                      <a:pt x="965" y="255"/>
                    </a:lnTo>
                    <a:lnTo>
                      <a:pt x="972" y="244"/>
                    </a:lnTo>
                    <a:lnTo>
                      <a:pt x="979" y="235"/>
                    </a:lnTo>
                    <a:lnTo>
                      <a:pt x="988" y="227"/>
                    </a:lnTo>
                    <a:lnTo>
                      <a:pt x="996" y="219"/>
                    </a:lnTo>
                    <a:lnTo>
                      <a:pt x="1005" y="211"/>
                    </a:lnTo>
                    <a:lnTo>
                      <a:pt x="1014" y="205"/>
                    </a:lnTo>
                    <a:lnTo>
                      <a:pt x="1024" y="199"/>
                    </a:lnTo>
                    <a:lnTo>
                      <a:pt x="1034" y="194"/>
                    </a:lnTo>
                    <a:lnTo>
                      <a:pt x="1045" y="190"/>
                    </a:lnTo>
                    <a:lnTo>
                      <a:pt x="1055" y="186"/>
                    </a:lnTo>
                    <a:lnTo>
                      <a:pt x="1068" y="183"/>
                    </a:lnTo>
                    <a:lnTo>
                      <a:pt x="1079" y="181"/>
                    </a:lnTo>
                    <a:lnTo>
                      <a:pt x="1091" y="178"/>
                    </a:lnTo>
                    <a:lnTo>
                      <a:pt x="1105" y="177"/>
                    </a:lnTo>
                    <a:lnTo>
                      <a:pt x="1118" y="177"/>
                    </a:lnTo>
                    <a:lnTo>
                      <a:pt x="1138" y="178"/>
                    </a:lnTo>
                    <a:lnTo>
                      <a:pt x="1157" y="182"/>
                    </a:lnTo>
                    <a:lnTo>
                      <a:pt x="1166" y="184"/>
                    </a:lnTo>
                    <a:lnTo>
                      <a:pt x="1176" y="187"/>
                    </a:lnTo>
                    <a:lnTo>
                      <a:pt x="1185" y="190"/>
                    </a:lnTo>
                    <a:lnTo>
                      <a:pt x="1193" y="193"/>
                    </a:lnTo>
                    <a:lnTo>
                      <a:pt x="1201" y="198"/>
                    </a:lnTo>
                    <a:lnTo>
                      <a:pt x="1210" y="202"/>
                    </a:lnTo>
                    <a:lnTo>
                      <a:pt x="1218" y="207"/>
                    </a:lnTo>
                    <a:lnTo>
                      <a:pt x="1225" y="213"/>
                    </a:lnTo>
                    <a:lnTo>
                      <a:pt x="1240" y="226"/>
                    </a:lnTo>
                    <a:lnTo>
                      <a:pt x="1254" y="241"/>
                    </a:lnTo>
                    <a:lnTo>
                      <a:pt x="1266" y="258"/>
                    </a:lnTo>
                    <a:lnTo>
                      <a:pt x="1277" y="275"/>
                    </a:lnTo>
                    <a:lnTo>
                      <a:pt x="1287" y="294"/>
                    </a:lnTo>
                    <a:lnTo>
                      <a:pt x="1294" y="314"/>
                    </a:lnTo>
                    <a:lnTo>
                      <a:pt x="1300" y="335"/>
                    </a:lnTo>
                    <a:lnTo>
                      <a:pt x="1304" y="357"/>
                    </a:lnTo>
                    <a:lnTo>
                      <a:pt x="1307" y="381"/>
                    </a:lnTo>
                    <a:lnTo>
                      <a:pt x="1308" y="406"/>
                    </a:lnTo>
                    <a:lnTo>
                      <a:pt x="1307" y="434"/>
                    </a:lnTo>
                    <a:lnTo>
                      <a:pt x="1304" y="460"/>
                    </a:lnTo>
                    <a:lnTo>
                      <a:pt x="1302" y="473"/>
                    </a:lnTo>
                    <a:lnTo>
                      <a:pt x="1299" y="485"/>
                    </a:lnTo>
                    <a:lnTo>
                      <a:pt x="1296" y="497"/>
                    </a:lnTo>
                    <a:lnTo>
                      <a:pt x="1292" y="509"/>
                    </a:lnTo>
                    <a:lnTo>
                      <a:pt x="1288" y="520"/>
                    </a:lnTo>
                    <a:lnTo>
                      <a:pt x="1283" y="530"/>
                    </a:lnTo>
                    <a:lnTo>
                      <a:pt x="1278" y="541"/>
                    </a:lnTo>
                    <a:lnTo>
                      <a:pt x="1272" y="551"/>
                    </a:lnTo>
                    <a:lnTo>
                      <a:pt x="1266" y="560"/>
                    </a:lnTo>
                    <a:lnTo>
                      <a:pt x="1260" y="569"/>
                    </a:lnTo>
                    <a:lnTo>
                      <a:pt x="1253" y="579"/>
                    </a:lnTo>
                    <a:lnTo>
                      <a:pt x="1245" y="587"/>
                    </a:lnTo>
                    <a:lnTo>
                      <a:pt x="1231" y="601"/>
                    </a:lnTo>
                    <a:lnTo>
                      <a:pt x="1215" y="614"/>
                    </a:lnTo>
                    <a:lnTo>
                      <a:pt x="1207" y="619"/>
                    </a:lnTo>
                    <a:lnTo>
                      <a:pt x="1198" y="624"/>
                    </a:lnTo>
                    <a:lnTo>
                      <a:pt x="1190" y="628"/>
                    </a:lnTo>
                    <a:lnTo>
                      <a:pt x="1181" y="632"/>
                    </a:lnTo>
                    <a:lnTo>
                      <a:pt x="1163" y="638"/>
                    </a:lnTo>
                    <a:lnTo>
                      <a:pt x="1144" y="643"/>
                    </a:lnTo>
                    <a:lnTo>
                      <a:pt x="1123" y="647"/>
                    </a:lnTo>
                    <a:lnTo>
                      <a:pt x="1103" y="648"/>
                    </a:lnTo>
                    <a:lnTo>
                      <a:pt x="1091" y="647"/>
                    </a:lnTo>
                    <a:lnTo>
                      <a:pt x="1079" y="646"/>
                    </a:lnTo>
                    <a:lnTo>
                      <a:pt x="1069" y="644"/>
                    </a:lnTo>
                    <a:lnTo>
                      <a:pt x="1058" y="642"/>
                    </a:lnTo>
                    <a:lnTo>
                      <a:pt x="1048" y="640"/>
                    </a:lnTo>
                    <a:lnTo>
                      <a:pt x="1038" y="637"/>
                    </a:lnTo>
                    <a:lnTo>
                      <a:pt x="1029" y="633"/>
                    </a:lnTo>
                    <a:lnTo>
                      <a:pt x="1019" y="629"/>
                    </a:lnTo>
                    <a:lnTo>
                      <a:pt x="1011" y="625"/>
                    </a:lnTo>
                    <a:lnTo>
                      <a:pt x="1003" y="620"/>
                    </a:lnTo>
                    <a:lnTo>
                      <a:pt x="996" y="614"/>
                    </a:lnTo>
                    <a:lnTo>
                      <a:pt x="989" y="607"/>
                    </a:lnTo>
                    <a:lnTo>
                      <a:pt x="981" y="600"/>
                    </a:lnTo>
                    <a:lnTo>
                      <a:pt x="975" y="593"/>
                    </a:lnTo>
                    <a:lnTo>
                      <a:pt x="969" y="585"/>
                    </a:lnTo>
                    <a:lnTo>
                      <a:pt x="964" y="577"/>
                    </a:lnTo>
                    <a:lnTo>
                      <a:pt x="964" y="820"/>
                    </a:lnTo>
                    <a:lnTo>
                      <a:pt x="883" y="820"/>
                    </a:lnTo>
                    <a:close/>
                    <a:moveTo>
                      <a:pt x="964" y="377"/>
                    </a:moveTo>
                    <a:lnTo>
                      <a:pt x="964" y="454"/>
                    </a:lnTo>
                    <a:lnTo>
                      <a:pt x="964" y="468"/>
                    </a:lnTo>
                    <a:lnTo>
                      <a:pt x="966" y="480"/>
                    </a:lnTo>
                    <a:lnTo>
                      <a:pt x="969" y="492"/>
                    </a:lnTo>
                    <a:lnTo>
                      <a:pt x="972" y="504"/>
                    </a:lnTo>
                    <a:lnTo>
                      <a:pt x="977" y="515"/>
                    </a:lnTo>
                    <a:lnTo>
                      <a:pt x="983" y="525"/>
                    </a:lnTo>
                    <a:lnTo>
                      <a:pt x="991" y="535"/>
                    </a:lnTo>
                    <a:lnTo>
                      <a:pt x="1000" y="546"/>
                    </a:lnTo>
                    <a:lnTo>
                      <a:pt x="1009" y="554"/>
                    </a:lnTo>
                    <a:lnTo>
                      <a:pt x="1018" y="562"/>
                    </a:lnTo>
                    <a:lnTo>
                      <a:pt x="1029" y="568"/>
                    </a:lnTo>
                    <a:lnTo>
                      <a:pt x="1040" y="573"/>
                    </a:lnTo>
                    <a:lnTo>
                      <a:pt x="1051" y="578"/>
                    </a:lnTo>
                    <a:lnTo>
                      <a:pt x="1064" y="581"/>
                    </a:lnTo>
                    <a:lnTo>
                      <a:pt x="1077" y="583"/>
                    </a:lnTo>
                    <a:lnTo>
                      <a:pt x="1090" y="583"/>
                    </a:lnTo>
                    <a:lnTo>
                      <a:pt x="1106" y="583"/>
                    </a:lnTo>
                    <a:lnTo>
                      <a:pt x="1120" y="580"/>
                    </a:lnTo>
                    <a:lnTo>
                      <a:pt x="1133" y="577"/>
                    </a:lnTo>
                    <a:lnTo>
                      <a:pt x="1147" y="571"/>
                    </a:lnTo>
                    <a:lnTo>
                      <a:pt x="1159" y="564"/>
                    </a:lnTo>
                    <a:lnTo>
                      <a:pt x="1170" y="556"/>
                    </a:lnTo>
                    <a:lnTo>
                      <a:pt x="1181" y="547"/>
                    </a:lnTo>
                    <a:lnTo>
                      <a:pt x="1190" y="535"/>
                    </a:lnTo>
                    <a:lnTo>
                      <a:pt x="1198" y="523"/>
                    </a:lnTo>
                    <a:lnTo>
                      <a:pt x="1205" y="510"/>
                    </a:lnTo>
                    <a:lnTo>
                      <a:pt x="1212" y="495"/>
                    </a:lnTo>
                    <a:lnTo>
                      <a:pt x="1217" y="480"/>
                    </a:lnTo>
                    <a:lnTo>
                      <a:pt x="1221" y="463"/>
                    </a:lnTo>
                    <a:lnTo>
                      <a:pt x="1224" y="447"/>
                    </a:lnTo>
                    <a:lnTo>
                      <a:pt x="1226" y="428"/>
                    </a:lnTo>
                    <a:lnTo>
                      <a:pt x="1226" y="410"/>
                    </a:lnTo>
                    <a:lnTo>
                      <a:pt x="1226" y="392"/>
                    </a:lnTo>
                    <a:lnTo>
                      <a:pt x="1224" y="376"/>
                    </a:lnTo>
                    <a:lnTo>
                      <a:pt x="1221" y="360"/>
                    </a:lnTo>
                    <a:lnTo>
                      <a:pt x="1218" y="345"/>
                    </a:lnTo>
                    <a:lnTo>
                      <a:pt x="1213" y="331"/>
                    </a:lnTo>
                    <a:lnTo>
                      <a:pt x="1206" y="317"/>
                    </a:lnTo>
                    <a:lnTo>
                      <a:pt x="1200" y="305"/>
                    </a:lnTo>
                    <a:lnTo>
                      <a:pt x="1192" y="293"/>
                    </a:lnTo>
                    <a:lnTo>
                      <a:pt x="1182" y="280"/>
                    </a:lnTo>
                    <a:lnTo>
                      <a:pt x="1172" y="271"/>
                    </a:lnTo>
                    <a:lnTo>
                      <a:pt x="1160" y="262"/>
                    </a:lnTo>
                    <a:lnTo>
                      <a:pt x="1149" y="255"/>
                    </a:lnTo>
                    <a:lnTo>
                      <a:pt x="1136" y="249"/>
                    </a:lnTo>
                    <a:lnTo>
                      <a:pt x="1122" y="245"/>
                    </a:lnTo>
                    <a:lnTo>
                      <a:pt x="1108" y="243"/>
                    </a:lnTo>
                    <a:lnTo>
                      <a:pt x="1092" y="242"/>
                    </a:lnTo>
                    <a:lnTo>
                      <a:pt x="1082" y="243"/>
                    </a:lnTo>
                    <a:lnTo>
                      <a:pt x="1072" y="244"/>
                    </a:lnTo>
                    <a:lnTo>
                      <a:pt x="1062" y="246"/>
                    </a:lnTo>
                    <a:lnTo>
                      <a:pt x="1052" y="249"/>
                    </a:lnTo>
                    <a:lnTo>
                      <a:pt x="1042" y="254"/>
                    </a:lnTo>
                    <a:lnTo>
                      <a:pt x="1033" y="258"/>
                    </a:lnTo>
                    <a:lnTo>
                      <a:pt x="1024" y="264"/>
                    </a:lnTo>
                    <a:lnTo>
                      <a:pt x="1015" y="270"/>
                    </a:lnTo>
                    <a:lnTo>
                      <a:pt x="1007" y="277"/>
                    </a:lnTo>
                    <a:lnTo>
                      <a:pt x="999" y="285"/>
                    </a:lnTo>
                    <a:lnTo>
                      <a:pt x="993" y="294"/>
                    </a:lnTo>
                    <a:lnTo>
                      <a:pt x="987" y="303"/>
                    </a:lnTo>
                    <a:lnTo>
                      <a:pt x="981" y="312"/>
                    </a:lnTo>
                    <a:lnTo>
                      <a:pt x="976" y="321"/>
                    </a:lnTo>
                    <a:lnTo>
                      <a:pt x="972" y="333"/>
                    </a:lnTo>
                    <a:lnTo>
                      <a:pt x="969" y="344"/>
                    </a:lnTo>
                    <a:lnTo>
                      <a:pt x="967" y="353"/>
                    </a:lnTo>
                    <a:lnTo>
                      <a:pt x="965" y="363"/>
                    </a:lnTo>
                    <a:lnTo>
                      <a:pt x="964" y="370"/>
                    </a:lnTo>
                    <a:lnTo>
                      <a:pt x="964" y="377"/>
                    </a:lnTo>
                    <a:close/>
                    <a:moveTo>
                      <a:pt x="1771" y="427"/>
                    </a:moveTo>
                    <a:lnTo>
                      <a:pt x="1457" y="426"/>
                    </a:lnTo>
                    <a:lnTo>
                      <a:pt x="1458" y="445"/>
                    </a:lnTo>
                    <a:lnTo>
                      <a:pt x="1460" y="463"/>
                    </a:lnTo>
                    <a:lnTo>
                      <a:pt x="1464" y="480"/>
                    </a:lnTo>
                    <a:lnTo>
                      <a:pt x="1469" y="495"/>
                    </a:lnTo>
                    <a:lnTo>
                      <a:pt x="1477" y="510"/>
                    </a:lnTo>
                    <a:lnTo>
                      <a:pt x="1484" y="523"/>
                    </a:lnTo>
                    <a:lnTo>
                      <a:pt x="1493" y="535"/>
                    </a:lnTo>
                    <a:lnTo>
                      <a:pt x="1504" y="546"/>
                    </a:lnTo>
                    <a:lnTo>
                      <a:pt x="1515" y="554"/>
                    </a:lnTo>
                    <a:lnTo>
                      <a:pt x="1526" y="562"/>
                    </a:lnTo>
                    <a:lnTo>
                      <a:pt x="1537" y="568"/>
                    </a:lnTo>
                    <a:lnTo>
                      <a:pt x="1551" y="573"/>
                    </a:lnTo>
                    <a:lnTo>
                      <a:pt x="1564" y="577"/>
                    </a:lnTo>
                    <a:lnTo>
                      <a:pt x="1578" y="580"/>
                    </a:lnTo>
                    <a:lnTo>
                      <a:pt x="1594" y="582"/>
                    </a:lnTo>
                    <a:lnTo>
                      <a:pt x="1610" y="582"/>
                    </a:lnTo>
                    <a:lnTo>
                      <a:pt x="1628" y="582"/>
                    </a:lnTo>
                    <a:lnTo>
                      <a:pt x="1644" y="581"/>
                    </a:lnTo>
                    <a:lnTo>
                      <a:pt x="1660" y="579"/>
                    </a:lnTo>
                    <a:lnTo>
                      <a:pt x="1676" y="577"/>
                    </a:lnTo>
                    <a:lnTo>
                      <a:pt x="1690" y="573"/>
                    </a:lnTo>
                    <a:lnTo>
                      <a:pt x="1706" y="569"/>
                    </a:lnTo>
                    <a:lnTo>
                      <a:pt x="1720" y="564"/>
                    </a:lnTo>
                    <a:lnTo>
                      <a:pt x="1735" y="559"/>
                    </a:lnTo>
                    <a:lnTo>
                      <a:pt x="1748" y="618"/>
                    </a:lnTo>
                    <a:lnTo>
                      <a:pt x="1733" y="624"/>
                    </a:lnTo>
                    <a:lnTo>
                      <a:pt x="1715" y="630"/>
                    </a:lnTo>
                    <a:lnTo>
                      <a:pt x="1698" y="635"/>
                    </a:lnTo>
                    <a:lnTo>
                      <a:pt x="1680" y="639"/>
                    </a:lnTo>
                    <a:lnTo>
                      <a:pt x="1661" y="642"/>
                    </a:lnTo>
                    <a:lnTo>
                      <a:pt x="1641" y="644"/>
                    </a:lnTo>
                    <a:lnTo>
                      <a:pt x="1621" y="646"/>
                    </a:lnTo>
                    <a:lnTo>
                      <a:pt x="1599" y="647"/>
                    </a:lnTo>
                    <a:lnTo>
                      <a:pt x="1574" y="646"/>
                    </a:lnTo>
                    <a:lnTo>
                      <a:pt x="1551" y="642"/>
                    </a:lnTo>
                    <a:lnTo>
                      <a:pt x="1539" y="640"/>
                    </a:lnTo>
                    <a:lnTo>
                      <a:pt x="1528" y="637"/>
                    </a:lnTo>
                    <a:lnTo>
                      <a:pt x="1518" y="634"/>
                    </a:lnTo>
                    <a:lnTo>
                      <a:pt x="1507" y="631"/>
                    </a:lnTo>
                    <a:lnTo>
                      <a:pt x="1497" y="627"/>
                    </a:lnTo>
                    <a:lnTo>
                      <a:pt x="1488" y="622"/>
                    </a:lnTo>
                    <a:lnTo>
                      <a:pt x="1479" y="617"/>
                    </a:lnTo>
                    <a:lnTo>
                      <a:pt x="1469" y="612"/>
                    </a:lnTo>
                    <a:lnTo>
                      <a:pt x="1461" y="605"/>
                    </a:lnTo>
                    <a:lnTo>
                      <a:pt x="1453" y="598"/>
                    </a:lnTo>
                    <a:lnTo>
                      <a:pt x="1445" y="592"/>
                    </a:lnTo>
                    <a:lnTo>
                      <a:pt x="1438" y="584"/>
                    </a:lnTo>
                    <a:lnTo>
                      <a:pt x="1430" y="576"/>
                    </a:lnTo>
                    <a:lnTo>
                      <a:pt x="1423" y="567"/>
                    </a:lnTo>
                    <a:lnTo>
                      <a:pt x="1417" y="559"/>
                    </a:lnTo>
                    <a:lnTo>
                      <a:pt x="1412" y="551"/>
                    </a:lnTo>
                    <a:lnTo>
                      <a:pt x="1406" y="542"/>
                    </a:lnTo>
                    <a:lnTo>
                      <a:pt x="1402" y="531"/>
                    </a:lnTo>
                    <a:lnTo>
                      <a:pt x="1397" y="522"/>
                    </a:lnTo>
                    <a:lnTo>
                      <a:pt x="1393" y="512"/>
                    </a:lnTo>
                    <a:lnTo>
                      <a:pt x="1389" y="501"/>
                    </a:lnTo>
                    <a:lnTo>
                      <a:pt x="1386" y="490"/>
                    </a:lnTo>
                    <a:lnTo>
                      <a:pt x="1384" y="480"/>
                    </a:lnTo>
                    <a:lnTo>
                      <a:pt x="1382" y="469"/>
                    </a:lnTo>
                    <a:lnTo>
                      <a:pt x="1379" y="445"/>
                    </a:lnTo>
                    <a:lnTo>
                      <a:pt x="1378" y="419"/>
                    </a:lnTo>
                    <a:lnTo>
                      <a:pt x="1379" y="394"/>
                    </a:lnTo>
                    <a:lnTo>
                      <a:pt x="1382" y="370"/>
                    </a:lnTo>
                    <a:lnTo>
                      <a:pt x="1386" y="346"/>
                    </a:lnTo>
                    <a:lnTo>
                      <a:pt x="1392" y="324"/>
                    </a:lnTo>
                    <a:lnTo>
                      <a:pt x="1397" y="313"/>
                    </a:lnTo>
                    <a:lnTo>
                      <a:pt x="1401" y="303"/>
                    </a:lnTo>
                    <a:lnTo>
                      <a:pt x="1406" y="293"/>
                    </a:lnTo>
                    <a:lnTo>
                      <a:pt x="1411" y="282"/>
                    </a:lnTo>
                    <a:lnTo>
                      <a:pt x="1416" y="273"/>
                    </a:lnTo>
                    <a:lnTo>
                      <a:pt x="1422" y="264"/>
                    </a:lnTo>
                    <a:lnTo>
                      <a:pt x="1428" y="255"/>
                    </a:lnTo>
                    <a:lnTo>
                      <a:pt x="1436" y="246"/>
                    </a:lnTo>
                    <a:lnTo>
                      <a:pt x="1443" y="238"/>
                    </a:lnTo>
                    <a:lnTo>
                      <a:pt x="1451" y="230"/>
                    </a:lnTo>
                    <a:lnTo>
                      <a:pt x="1458" y="223"/>
                    </a:lnTo>
                    <a:lnTo>
                      <a:pt x="1466" y="217"/>
                    </a:lnTo>
                    <a:lnTo>
                      <a:pt x="1476" y="210"/>
                    </a:lnTo>
                    <a:lnTo>
                      <a:pt x="1484" y="204"/>
                    </a:lnTo>
                    <a:lnTo>
                      <a:pt x="1493" y="199"/>
                    </a:lnTo>
                    <a:lnTo>
                      <a:pt x="1502" y="195"/>
                    </a:lnTo>
                    <a:lnTo>
                      <a:pt x="1513" y="191"/>
                    </a:lnTo>
                    <a:lnTo>
                      <a:pt x="1522" y="187"/>
                    </a:lnTo>
                    <a:lnTo>
                      <a:pt x="1532" y="185"/>
                    </a:lnTo>
                    <a:lnTo>
                      <a:pt x="1543" y="182"/>
                    </a:lnTo>
                    <a:lnTo>
                      <a:pt x="1554" y="179"/>
                    </a:lnTo>
                    <a:lnTo>
                      <a:pt x="1565" y="178"/>
                    </a:lnTo>
                    <a:lnTo>
                      <a:pt x="1576" y="177"/>
                    </a:lnTo>
                    <a:lnTo>
                      <a:pt x="1589" y="177"/>
                    </a:lnTo>
                    <a:lnTo>
                      <a:pt x="1601" y="177"/>
                    </a:lnTo>
                    <a:lnTo>
                      <a:pt x="1612" y="178"/>
                    </a:lnTo>
                    <a:lnTo>
                      <a:pt x="1624" y="181"/>
                    </a:lnTo>
                    <a:lnTo>
                      <a:pt x="1635" y="183"/>
                    </a:lnTo>
                    <a:lnTo>
                      <a:pt x="1645" y="185"/>
                    </a:lnTo>
                    <a:lnTo>
                      <a:pt x="1655" y="188"/>
                    </a:lnTo>
                    <a:lnTo>
                      <a:pt x="1665" y="192"/>
                    </a:lnTo>
                    <a:lnTo>
                      <a:pt x="1675" y="196"/>
                    </a:lnTo>
                    <a:lnTo>
                      <a:pt x="1683" y="201"/>
                    </a:lnTo>
                    <a:lnTo>
                      <a:pt x="1692" y="206"/>
                    </a:lnTo>
                    <a:lnTo>
                      <a:pt x="1701" y="212"/>
                    </a:lnTo>
                    <a:lnTo>
                      <a:pt x="1708" y="220"/>
                    </a:lnTo>
                    <a:lnTo>
                      <a:pt x="1716" y="227"/>
                    </a:lnTo>
                    <a:lnTo>
                      <a:pt x="1723" y="234"/>
                    </a:lnTo>
                    <a:lnTo>
                      <a:pt x="1729" y="242"/>
                    </a:lnTo>
                    <a:lnTo>
                      <a:pt x="1736" y="251"/>
                    </a:lnTo>
                    <a:lnTo>
                      <a:pt x="1745" y="266"/>
                    </a:lnTo>
                    <a:lnTo>
                      <a:pt x="1753" y="281"/>
                    </a:lnTo>
                    <a:lnTo>
                      <a:pt x="1759" y="298"/>
                    </a:lnTo>
                    <a:lnTo>
                      <a:pt x="1764" y="314"/>
                    </a:lnTo>
                    <a:lnTo>
                      <a:pt x="1768" y="332"/>
                    </a:lnTo>
                    <a:lnTo>
                      <a:pt x="1772" y="349"/>
                    </a:lnTo>
                    <a:lnTo>
                      <a:pt x="1774" y="369"/>
                    </a:lnTo>
                    <a:lnTo>
                      <a:pt x="1774" y="388"/>
                    </a:lnTo>
                    <a:lnTo>
                      <a:pt x="1774" y="400"/>
                    </a:lnTo>
                    <a:lnTo>
                      <a:pt x="1773" y="410"/>
                    </a:lnTo>
                    <a:lnTo>
                      <a:pt x="1772" y="419"/>
                    </a:lnTo>
                    <a:lnTo>
                      <a:pt x="1771" y="427"/>
                    </a:lnTo>
                    <a:close/>
                    <a:moveTo>
                      <a:pt x="1457" y="368"/>
                    </a:moveTo>
                    <a:lnTo>
                      <a:pt x="1696" y="368"/>
                    </a:lnTo>
                    <a:lnTo>
                      <a:pt x="1696" y="355"/>
                    </a:lnTo>
                    <a:lnTo>
                      <a:pt x="1694" y="344"/>
                    </a:lnTo>
                    <a:lnTo>
                      <a:pt x="1692" y="332"/>
                    </a:lnTo>
                    <a:lnTo>
                      <a:pt x="1690" y="321"/>
                    </a:lnTo>
                    <a:lnTo>
                      <a:pt x="1687" y="311"/>
                    </a:lnTo>
                    <a:lnTo>
                      <a:pt x="1683" y="301"/>
                    </a:lnTo>
                    <a:lnTo>
                      <a:pt x="1678" y="292"/>
                    </a:lnTo>
                    <a:lnTo>
                      <a:pt x="1673" y="282"/>
                    </a:lnTo>
                    <a:lnTo>
                      <a:pt x="1666" y="271"/>
                    </a:lnTo>
                    <a:lnTo>
                      <a:pt x="1656" y="262"/>
                    </a:lnTo>
                    <a:lnTo>
                      <a:pt x="1646" y="254"/>
                    </a:lnTo>
                    <a:lnTo>
                      <a:pt x="1636" y="247"/>
                    </a:lnTo>
                    <a:lnTo>
                      <a:pt x="1624" y="242"/>
                    </a:lnTo>
                    <a:lnTo>
                      <a:pt x="1611" y="239"/>
                    </a:lnTo>
                    <a:lnTo>
                      <a:pt x="1597" y="237"/>
                    </a:lnTo>
                    <a:lnTo>
                      <a:pt x="1583" y="236"/>
                    </a:lnTo>
                    <a:lnTo>
                      <a:pt x="1568" y="237"/>
                    </a:lnTo>
                    <a:lnTo>
                      <a:pt x="1555" y="239"/>
                    </a:lnTo>
                    <a:lnTo>
                      <a:pt x="1542" y="242"/>
                    </a:lnTo>
                    <a:lnTo>
                      <a:pt x="1531" y="247"/>
                    </a:lnTo>
                    <a:lnTo>
                      <a:pt x="1520" y="254"/>
                    </a:lnTo>
                    <a:lnTo>
                      <a:pt x="1510" y="261"/>
                    </a:lnTo>
                    <a:lnTo>
                      <a:pt x="1500" y="270"/>
                    </a:lnTo>
                    <a:lnTo>
                      <a:pt x="1491" y="280"/>
                    </a:lnTo>
                    <a:lnTo>
                      <a:pt x="1485" y="290"/>
                    </a:lnTo>
                    <a:lnTo>
                      <a:pt x="1479" y="300"/>
                    </a:lnTo>
                    <a:lnTo>
                      <a:pt x="1474" y="310"/>
                    </a:lnTo>
                    <a:lnTo>
                      <a:pt x="1468" y="320"/>
                    </a:lnTo>
                    <a:lnTo>
                      <a:pt x="1464" y="332"/>
                    </a:lnTo>
                    <a:lnTo>
                      <a:pt x="1461" y="343"/>
                    </a:lnTo>
                    <a:lnTo>
                      <a:pt x="1459" y="355"/>
                    </a:lnTo>
                    <a:lnTo>
                      <a:pt x="1457" y="368"/>
                    </a:lnTo>
                    <a:close/>
                    <a:moveTo>
                      <a:pt x="1875" y="637"/>
                    </a:moveTo>
                    <a:lnTo>
                      <a:pt x="1875" y="328"/>
                    </a:lnTo>
                    <a:lnTo>
                      <a:pt x="1875" y="291"/>
                    </a:lnTo>
                    <a:lnTo>
                      <a:pt x="1874" y="256"/>
                    </a:lnTo>
                    <a:lnTo>
                      <a:pt x="1873" y="221"/>
                    </a:lnTo>
                    <a:lnTo>
                      <a:pt x="1872" y="188"/>
                    </a:lnTo>
                    <a:lnTo>
                      <a:pt x="1944" y="188"/>
                    </a:lnTo>
                    <a:lnTo>
                      <a:pt x="1946" y="276"/>
                    </a:lnTo>
                    <a:lnTo>
                      <a:pt x="1950" y="276"/>
                    </a:lnTo>
                    <a:lnTo>
                      <a:pt x="1954" y="265"/>
                    </a:lnTo>
                    <a:lnTo>
                      <a:pt x="1959" y="255"/>
                    </a:lnTo>
                    <a:lnTo>
                      <a:pt x="1964" y="245"/>
                    </a:lnTo>
                    <a:lnTo>
                      <a:pt x="1970" y="236"/>
                    </a:lnTo>
                    <a:lnTo>
                      <a:pt x="1976" y="227"/>
                    </a:lnTo>
                    <a:lnTo>
                      <a:pt x="1983" y="219"/>
                    </a:lnTo>
                    <a:lnTo>
                      <a:pt x="1991" y="211"/>
                    </a:lnTo>
                    <a:lnTo>
                      <a:pt x="2000" y="204"/>
                    </a:lnTo>
                    <a:lnTo>
                      <a:pt x="2008" y="198"/>
                    </a:lnTo>
                    <a:lnTo>
                      <a:pt x="2017" y="193"/>
                    </a:lnTo>
                    <a:lnTo>
                      <a:pt x="2026" y="188"/>
                    </a:lnTo>
                    <a:lnTo>
                      <a:pt x="2036" y="185"/>
                    </a:lnTo>
                    <a:lnTo>
                      <a:pt x="2045" y="182"/>
                    </a:lnTo>
                    <a:lnTo>
                      <a:pt x="2054" y="179"/>
                    </a:lnTo>
                    <a:lnTo>
                      <a:pt x="2064" y="177"/>
                    </a:lnTo>
                    <a:lnTo>
                      <a:pt x="2075" y="177"/>
                    </a:lnTo>
                    <a:lnTo>
                      <a:pt x="2087" y="178"/>
                    </a:lnTo>
                    <a:lnTo>
                      <a:pt x="2097" y="181"/>
                    </a:lnTo>
                    <a:lnTo>
                      <a:pt x="2097" y="258"/>
                    </a:lnTo>
                    <a:lnTo>
                      <a:pt x="2084" y="256"/>
                    </a:lnTo>
                    <a:lnTo>
                      <a:pt x="2069" y="255"/>
                    </a:lnTo>
                    <a:lnTo>
                      <a:pt x="2055" y="256"/>
                    </a:lnTo>
                    <a:lnTo>
                      <a:pt x="2043" y="258"/>
                    </a:lnTo>
                    <a:lnTo>
                      <a:pt x="2032" y="261"/>
                    </a:lnTo>
                    <a:lnTo>
                      <a:pt x="2020" y="266"/>
                    </a:lnTo>
                    <a:lnTo>
                      <a:pt x="2010" y="272"/>
                    </a:lnTo>
                    <a:lnTo>
                      <a:pt x="2000" y="280"/>
                    </a:lnTo>
                    <a:lnTo>
                      <a:pt x="1990" y="290"/>
                    </a:lnTo>
                    <a:lnTo>
                      <a:pt x="1982" y="300"/>
                    </a:lnTo>
                    <a:lnTo>
                      <a:pt x="1976" y="310"/>
                    </a:lnTo>
                    <a:lnTo>
                      <a:pt x="1971" y="321"/>
                    </a:lnTo>
                    <a:lnTo>
                      <a:pt x="1966" y="333"/>
                    </a:lnTo>
                    <a:lnTo>
                      <a:pt x="1963" y="344"/>
                    </a:lnTo>
                    <a:lnTo>
                      <a:pt x="1960" y="356"/>
                    </a:lnTo>
                    <a:lnTo>
                      <a:pt x="1958" y="370"/>
                    </a:lnTo>
                    <a:lnTo>
                      <a:pt x="1957" y="383"/>
                    </a:lnTo>
                    <a:lnTo>
                      <a:pt x="1955" y="398"/>
                    </a:lnTo>
                    <a:lnTo>
                      <a:pt x="1955" y="637"/>
                    </a:lnTo>
                    <a:lnTo>
                      <a:pt x="1875" y="637"/>
                    </a:lnTo>
                    <a:close/>
                    <a:moveTo>
                      <a:pt x="2260" y="637"/>
                    </a:moveTo>
                    <a:lnTo>
                      <a:pt x="2178" y="637"/>
                    </a:lnTo>
                    <a:lnTo>
                      <a:pt x="2178" y="188"/>
                    </a:lnTo>
                    <a:lnTo>
                      <a:pt x="2260" y="188"/>
                    </a:lnTo>
                    <a:lnTo>
                      <a:pt x="2260" y="637"/>
                    </a:lnTo>
                    <a:close/>
                    <a:moveTo>
                      <a:pt x="2219" y="105"/>
                    </a:moveTo>
                    <a:lnTo>
                      <a:pt x="2217" y="105"/>
                    </a:lnTo>
                    <a:lnTo>
                      <a:pt x="2206" y="104"/>
                    </a:lnTo>
                    <a:lnTo>
                      <a:pt x="2197" y="101"/>
                    </a:lnTo>
                    <a:lnTo>
                      <a:pt x="2193" y="99"/>
                    </a:lnTo>
                    <a:lnTo>
                      <a:pt x="2189" y="96"/>
                    </a:lnTo>
                    <a:lnTo>
                      <a:pt x="2185" y="93"/>
                    </a:lnTo>
                    <a:lnTo>
                      <a:pt x="2181" y="90"/>
                    </a:lnTo>
                    <a:lnTo>
                      <a:pt x="2174" y="82"/>
                    </a:lnTo>
                    <a:lnTo>
                      <a:pt x="2170" y="72"/>
                    </a:lnTo>
                    <a:lnTo>
                      <a:pt x="2167" y="63"/>
                    </a:lnTo>
                    <a:lnTo>
                      <a:pt x="2166" y="52"/>
                    </a:lnTo>
                    <a:lnTo>
                      <a:pt x="2167" y="42"/>
                    </a:lnTo>
                    <a:lnTo>
                      <a:pt x="2170" y="32"/>
                    </a:lnTo>
                    <a:lnTo>
                      <a:pt x="2174" y="23"/>
                    </a:lnTo>
                    <a:lnTo>
                      <a:pt x="2182" y="16"/>
                    </a:lnTo>
                    <a:lnTo>
                      <a:pt x="2185" y="12"/>
                    </a:lnTo>
                    <a:lnTo>
                      <a:pt x="2189" y="9"/>
                    </a:lnTo>
                    <a:lnTo>
                      <a:pt x="2194" y="6"/>
                    </a:lnTo>
                    <a:lnTo>
                      <a:pt x="2198" y="4"/>
                    </a:lnTo>
                    <a:lnTo>
                      <a:pt x="2208" y="2"/>
                    </a:lnTo>
                    <a:lnTo>
                      <a:pt x="2220" y="0"/>
                    </a:lnTo>
                    <a:lnTo>
                      <a:pt x="2230" y="2"/>
                    </a:lnTo>
                    <a:lnTo>
                      <a:pt x="2240" y="4"/>
                    </a:lnTo>
                    <a:lnTo>
                      <a:pt x="2244" y="6"/>
                    </a:lnTo>
                    <a:lnTo>
                      <a:pt x="2249" y="9"/>
                    </a:lnTo>
                    <a:lnTo>
                      <a:pt x="2253" y="12"/>
                    </a:lnTo>
                    <a:lnTo>
                      <a:pt x="2257" y="15"/>
                    </a:lnTo>
                    <a:lnTo>
                      <a:pt x="2263" y="23"/>
                    </a:lnTo>
                    <a:lnTo>
                      <a:pt x="2268" y="31"/>
                    </a:lnTo>
                    <a:lnTo>
                      <a:pt x="2270" y="42"/>
                    </a:lnTo>
                    <a:lnTo>
                      <a:pt x="2271" y="52"/>
                    </a:lnTo>
                    <a:lnTo>
                      <a:pt x="2270" y="63"/>
                    </a:lnTo>
                    <a:lnTo>
                      <a:pt x="2268" y="72"/>
                    </a:lnTo>
                    <a:lnTo>
                      <a:pt x="2263" y="82"/>
                    </a:lnTo>
                    <a:lnTo>
                      <a:pt x="2257" y="90"/>
                    </a:lnTo>
                    <a:lnTo>
                      <a:pt x="2253" y="93"/>
                    </a:lnTo>
                    <a:lnTo>
                      <a:pt x="2249" y="96"/>
                    </a:lnTo>
                    <a:lnTo>
                      <a:pt x="2244" y="99"/>
                    </a:lnTo>
                    <a:lnTo>
                      <a:pt x="2240" y="101"/>
                    </a:lnTo>
                    <a:lnTo>
                      <a:pt x="2235" y="103"/>
                    </a:lnTo>
                    <a:lnTo>
                      <a:pt x="2230" y="104"/>
                    </a:lnTo>
                    <a:lnTo>
                      <a:pt x="2224" y="104"/>
                    </a:lnTo>
                    <a:lnTo>
                      <a:pt x="2219" y="105"/>
                    </a:lnTo>
                    <a:close/>
                    <a:moveTo>
                      <a:pt x="2755" y="427"/>
                    </a:moveTo>
                    <a:lnTo>
                      <a:pt x="2441" y="426"/>
                    </a:lnTo>
                    <a:lnTo>
                      <a:pt x="2443" y="445"/>
                    </a:lnTo>
                    <a:lnTo>
                      <a:pt x="2446" y="463"/>
                    </a:lnTo>
                    <a:lnTo>
                      <a:pt x="2449" y="480"/>
                    </a:lnTo>
                    <a:lnTo>
                      <a:pt x="2454" y="495"/>
                    </a:lnTo>
                    <a:lnTo>
                      <a:pt x="2461" y="510"/>
                    </a:lnTo>
                    <a:lnTo>
                      <a:pt x="2469" y="523"/>
                    </a:lnTo>
                    <a:lnTo>
                      <a:pt x="2478" y="535"/>
                    </a:lnTo>
                    <a:lnTo>
                      <a:pt x="2489" y="546"/>
                    </a:lnTo>
                    <a:lnTo>
                      <a:pt x="2499" y="554"/>
                    </a:lnTo>
                    <a:lnTo>
                      <a:pt x="2510" y="562"/>
                    </a:lnTo>
                    <a:lnTo>
                      <a:pt x="2523" y="568"/>
                    </a:lnTo>
                    <a:lnTo>
                      <a:pt x="2535" y="573"/>
                    </a:lnTo>
                    <a:lnTo>
                      <a:pt x="2548" y="577"/>
                    </a:lnTo>
                    <a:lnTo>
                      <a:pt x="2564" y="580"/>
                    </a:lnTo>
                    <a:lnTo>
                      <a:pt x="2579" y="582"/>
                    </a:lnTo>
                    <a:lnTo>
                      <a:pt x="2595" y="582"/>
                    </a:lnTo>
                    <a:lnTo>
                      <a:pt x="2612" y="582"/>
                    </a:lnTo>
                    <a:lnTo>
                      <a:pt x="2628" y="581"/>
                    </a:lnTo>
                    <a:lnTo>
                      <a:pt x="2644" y="579"/>
                    </a:lnTo>
                    <a:lnTo>
                      <a:pt x="2660" y="577"/>
                    </a:lnTo>
                    <a:lnTo>
                      <a:pt x="2676" y="573"/>
                    </a:lnTo>
                    <a:lnTo>
                      <a:pt x="2690" y="569"/>
                    </a:lnTo>
                    <a:lnTo>
                      <a:pt x="2705" y="564"/>
                    </a:lnTo>
                    <a:lnTo>
                      <a:pt x="2719" y="559"/>
                    </a:lnTo>
                    <a:lnTo>
                      <a:pt x="2732" y="618"/>
                    </a:lnTo>
                    <a:lnTo>
                      <a:pt x="2717" y="624"/>
                    </a:lnTo>
                    <a:lnTo>
                      <a:pt x="2700" y="630"/>
                    </a:lnTo>
                    <a:lnTo>
                      <a:pt x="2683" y="635"/>
                    </a:lnTo>
                    <a:lnTo>
                      <a:pt x="2664" y="639"/>
                    </a:lnTo>
                    <a:lnTo>
                      <a:pt x="2645" y="642"/>
                    </a:lnTo>
                    <a:lnTo>
                      <a:pt x="2625" y="644"/>
                    </a:lnTo>
                    <a:lnTo>
                      <a:pt x="2605" y="646"/>
                    </a:lnTo>
                    <a:lnTo>
                      <a:pt x="2583" y="647"/>
                    </a:lnTo>
                    <a:lnTo>
                      <a:pt x="2559" y="646"/>
                    </a:lnTo>
                    <a:lnTo>
                      <a:pt x="2535" y="642"/>
                    </a:lnTo>
                    <a:lnTo>
                      <a:pt x="2524" y="640"/>
                    </a:lnTo>
                    <a:lnTo>
                      <a:pt x="2512" y="637"/>
                    </a:lnTo>
                    <a:lnTo>
                      <a:pt x="2502" y="634"/>
                    </a:lnTo>
                    <a:lnTo>
                      <a:pt x="2492" y="631"/>
                    </a:lnTo>
                    <a:lnTo>
                      <a:pt x="2483" y="627"/>
                    </a:lnTo>
                    <a:lnTo>
                      <a:pt x="2472" y="622"/>
                    </a:lnTo>
                    <a:lnTo>
                      <a:pt x="2463" y="617"/>
                    </a:lnTo>
                    <a:lnTo>
                      <a:pt x="2455" y="612"/>
                    </a:lnTo>
                    <a:lnTo>
                      <a:pt x="2446" y="605"/>
                    </a:lnTo>
                    <a:lnTo>
                      <a:pt x="2437" y="598"/>
                    </a:lnTo>
                    <a:lnTo>
                      <a:pt x="2429" y="592"/>
                    </a:lnTo>
                    <a:lnTo>
                      <a:pt x="2422" y="584"/>
                    </a:lnTo>
                    <a:lnTo>
                      <a:pt x="2415" y="576"/>
                    </a:lnTo>
                    <a:lnTo>
                      <a:pt x="2409" y="567"/>
                    </a:lnTo>
                    <a:lnTo>
                      <a:pt x="2401" y="559"/>
                    </a:lnTo>
                    <a:lnTo>
                      <a:pt x="2396" y="551"/>
                    </a:lnTo>
                    <a:lnTo>
                      <a:pt x="2391" y="542"/>
                    </a:lnTo>
                    <a:lnTo>
                      <a:pt x="2386" y="531"/>
                    </a:lnTo>
                    <a:lnTo>
                      <a:pt x="2382" y="522"/>
                    </a:lnTo>
                    <a:lnTo>
                      <a:pt x="2378" y="512"/>
                    </a:lnTo>
                    <a:lnTo>
                      <a:pt x="2374" y="501"/>
                    </a:lnTo>
                    <a:lnTo>
                      <a:pt x="2371" y="490"/>
                    </a:lnTo>
                    <a:lnTo>
                      <a:pt x="2369" y="480"/>
                    </a:lnTo>
                    <a:lnTo>
                      <a:pt x="2366" y="469"/>
                    </a:lnTo>
                    <a:lnTo>
                      <a:pt x="2363" y="445"/>
                    </a:lnTo>
                    <a:lnTo>
                      <a:pt x="2362" y="419"/>
                    </a:lnTo>
                    <a:lnTo>
                      <a:pt x="2363" y="394"/>
                    </a:lnTo>
                    <a:lnTo>
                      <a:pt x="2366" y="370"/>
                    </a:lnTo>
                    <a:lnTo>
                      <a:pt x="2371" y="346"/>
                    </a:lnTo>
                    <a:lnTo>
                      <a:pt x="2377" y="324"/>
                    </a:lnTo>
                    <a:lnTo>
                      <a:pt x="2381" y="313"/>
                    </a:lnTo>
                    <a:lnTo>
                      <a:pt x="2385" y="303"/>
                    </a:lnTo>
                    <a:lnTo>
                      <a:pt x="2390" y="293"/>
                    </a:lnTo>
                    <a:lnTo>
                      <a:pt x="2395" y="282"/>
                    </a:lnTo>
                    <a:lnTo>
                      <a:pt x="2400" y="273"/>
                    </a:lnTo>
                    <a:lnTo>
                      <a:pt x="2407" y="264"/>
                    </a:lnTo>
                    <a:lnTo>
                      <a:pt x="2414" y="255"/>
                    </a:lnTo>
                    <a:lnTo>
                      <a:pt x="2420" y="246"/>
                    </a:lnTo>
                    <a:lnTo>
                      <a:pt x="2427" y="238"/>
                    </a:lnTo>
                    <a:lnTo>
                      <a:pt x="2435" y="230"/>
                    </a:lnTo>
                    <a:lnTo>
                      <a:pt x="2444" y="223"/>
                    </a:lnTo>
                    <a:lnTo>
                      <a:pt x="2452" y="217"/>
                    </a:lnTo>
                    <a:lnTo>
                      <a:pt x="2460" y="210"/>
                    </a:lnTo>
                    <a:lnTo>
                      <a:pt x="2468" y="204"/>
                    </a:lnTo>
                    <a:lnTo>
                      <a:pt x="2477" y="199"/>
                    </a:lnTo>
                    <a:lnTo>
                      <a:pt x="2487" y="195"/>
                    </a:lnTo>
                    <a:lnTo>
                      <a:pt x="2497" y="191"/>
                    </a:lnTo>
                    <a:lnTo>
                      <a:pt x="2507" y="187"/>
                    </a:lnTo>
                    <a:lnTo>
                      <a:pt x="2518" y="185"/>
                    </a:lnTo>
                    <a:lnTo>
                      <a:pt x="2528" y="182"/>
                    </a:lnTo>
                    <a:lnTo>
                      <a:pt x="2539" y="179"/>
                    </a:lnTo>
                    <a:lnTo>
                      <a:pt x="2549" y="178"/>
                    </a:lnTo>
                    <a:lnTo>
                      <a:pt x="2562" y="177"/>
                    </a:lnTo>
                    <a:lnTo>
                      <a:pt x="2573" y="177"/>
                    </a:lnTo>
                    <a:lnTo>
                      <a:pt x="2585" y="177"/>
                    </a:lnTo>
                    <a:lnTo>
                      <a:pt x="2597" y="178"/>
                    </a:lnTo>
                    <a:lnTo>
                      <a:pt x="2608" y="181"/>
                    </a:lnTo>
                    <a:lnTo>
                      <a:pt x="2619" y="183"/>
                    </a:lnTo>
                    <a:lnTo>
                      <a:pt x="2630" y="185"/>
                    </a:lnTo>
                    <a:lnTo>
                      <a:pt x="2640" y="188"/>
                    </a:lnTo>
                    <a:lnTo>
                      <a:pt x="2650" y="192"/>
                    </a:lnTo>
                    <a:lnTo>
                      <a:pt x="2659" y="196"/>
                    </a:lnTo>
                    <a:lnTo>
                      <a:pt x="2669" y="201"/>
                    </a:lnTo>
                    <a:lnTo>
                      <a:pt x="2677" y="206"/>
                    </a:lnTo>
                    <a:lnTo>
                      <a:pt x="2685" y="212"/>
                    </a:lnTo>
                    <a:lnTo>
                      <a:pt x="2693" y="220"/>
                    </a:lnTo>
                    <a:lnTo>
                      <a:pt x="2700" y="227"/>
                    </a:lnTo>
                    <a:lnTo>
                      <a:pt x="2708" y="234"/>
                    </a:lnTo>
                    <a:lnTo>
                      <a:pt x="2714" y="242"/>
                    </a:lnTo>
                    <a:lnTo>
                      <a:pt x="2721" y="251"/>
                    </a:lnTo>
                    <a:lnTo>
                      <a:pt x="2729" y="266"/>
                    </a:lnTo>
                    <a:lnTo>
                      <a:pt x="2737" y="281"/>
                    </a:lnTo>
                    <a:lnTo>
                      <a:pt x="2744" y="298"/>
                    </a:lnTo>
                    <a:lnTo>
                      <a:pt x="2749" y="314"/>
                    </a:lnTo>
                    <a:lnTo>
                      <a:pt x="2753" y="332"/>
                    </a:lnTo>
                    <a:lnTo>
                      <a:pt x="2756" y="349"/>
                    </a:lnTo>
                    <a:lnTo>
                      <a:pt x="2758" y="369"/>
                    </a:lnTo>
                    <a:lnTo>
                      <a:pt x="2759" y="388"/>
                    </a:lnTo>
                    <a:lnTo>
                      <a:pt x="2758" y="400"/>
                    </a:lnTo>
                    <a:lnTo>
                      <a:pt x="2758" y="410"/>
                    </a:lnTo>
                    <a:lnTo>
                      <a:pt x="2757" y="419"/>
                    </a:lnTo>
                    <a:lnTo>
                      <a:pt x="2755" y="427"/>
                    </a:lnTo>
                    <a:close/>
                    <a:moveTo>
                      <a:pt x="2441" y="368"/>
                    </a:moveTo>
                    <a:lnTo>
                      <a:pt x="2680" y="368"/>
                    </a:lnTo>
                    <a:lnTo>
                      <a:pt x="2680" y="355"/>
                    </a:lnTo>
                    <a:lnTo>
                      <a:pt x="2679" y="344"/>
                    </a:lnTo>
                    <a:lnTo>
                      <a:pt x="2677" y="332"/>
                    </a:lnTo>
                    <a:lnTo>
                      <a:pt x="2675" y="321"/>
                    </a:lnTo>
                    <a:lnTo>
                      <a:pt x="2672" y="311"/>
                    </a:lnTo>
                    <a:lnTo>
                      <a:pt x="2668" y="301"/>
                    </a:lnTo>
                    <a:lnTo>
                      <a:pt x="2663" y="292"/>
                    </a:lnTo>
                    <a:lnTo>
                      <a:pt x="2657" y="282"/>
                    </a:lnTo>
                    <a:lnTo>
                      <a:pt x="2650" y="271"/>
                    </a:lnTo>
                    <a:lnTo>
                      <a:pt x="2641" y="262"/>
                    </a:lnTo>
                    <a:lnTo>
                      <a:pt x="2632" y="254"/>
                    </a:lnTo>
                    <a:lnTo>
                      <a:pt x="2620" y="247"/>
                    </a:lnTo>
                    <a:lnTo>
                      <a:pt x="2609" y="242"/>
                    </a:lnTo>
                    <a:lnTo>
                      <a:pt x="2596" y="239"/>
                    </a:lnTo>
                    <a:lnTo>
                      <a:pt x="2581" y="237"/>
                    </a:lnTo>
                    <a:lnTo>
                      <a:pt x="2567" y="236"/>
                    </a:lnTo>
                    <a:lnTo>
                      <a:pt x="2552" y="237"/>
                    </a:lnTo>
                    <a:lnTo>
                      <a:pt x="2540" y="239"/>
                    </a:lnTo>
                    <a:lnTo>
                      <a:pt x="2528" y="242"/>
                    </a:lnTo>
                    <a:lnTo>
                      <a:pt x="2515" y="247"/>
                    </a:lnTo>
                    <a:lnTo>
                      <a:pt x="2504" y="254"/>
                    </a:lnTo>
                    <a:lnTo>
                      <a:pt x="2494" y="261"/>
                    </a:lnTo>
                    <a:lnTo>
                      <a:pt x="2485" y="270"/>
                    </a:lnTo>
                    <a:lnTo>
                      <a:pt x="2475" y="280"/>
                    </a:lnTo>
                    <a:lnTo>
                      <a:pt x="2469" y="290"/>
                    </a:lnTo>
                    <a:lnTo>
                      <a:pt x="2463" y="300"/>
                    </a:lnTo>
                    <a:lnTo>
                      <a:pt x="2458" y="310"/>
                    </a:lnTo>
                    <a:lnTo>
                      <a:pt x="2454" y="320"/>
                    </a:lnTo>
                    <a:lnTo>
                      <a:pt x="2450" y="332"/>
                    </a:lnTo>
                    <a:lnTo>
                      <a:pt x="2446" y="343"/>
                    </a:lnTo>
                    <a:lnTo>
                      <a:pt x="2444" y="355"/>
                    </a:lnTo>
                    <a:lnTo>
                      <a:pt x="2441" y="368"/>
                    </a:lnTo>
                    <a:close/>
                    <a:moveTo>
                      <a:pt x="2860" y="637"/>
                    </a:moveTo>
                    <a:lnTo>
                      <a:pt x="2860" y="309"/>
                    </a:lnTo>
                    <a:lnTo>
                      <a:pt x="2860" y="280"/>
                    </a:lnTo>
                    <a:lnTo>
                      <a:pt x="2859" y="250"/>
                    </a:lnTo>
                    <a:lnTo>
                      <a:pt x="2858" y="220"/>
                    </a:lnTo>
                    <a:lnTo>
                      <a:pt x="2856" y="188"/>
                    </a:lnTo>
                    <a:lnTo>
                      <a:pt x="2929" y="188"/>
                    </a:lnTo>
                    <a:lnTo>
                      <a:pt x="2933" y="262"/>
                    </a:lnTo>
                    <a:lnTo>
                      <a:pt x="2935" y="262"/>
                    </a:lnTo>
                    <a:lnTo>
                      <a:pt x="2940" y="254"/>
                    </a:lnTo>
                    <a:lnTo>
                      <a:pt x="2945" y="245"/>
                    </a:lnTo>
                    <a:lnTo>
                      <a:pt x="2951" y="237"/>
                    </a:lnTo>
                    <a:lnTo>
                      <a:pt x="2958" y="230"/>
                    </a:lnTo>
                    <a:lnTo>
                      <a:pt x="2964" y="223"/>
                    </a:lnTo>
                    <a:lnTo>
                      <a:pt x="2973" y="217"/>
                    </a:lnTo>
                    <a:lnTo>
                      <a:pt x="2981" y="210"/>
                    </a:lnTo>
                    <a:lnTo>
                      <a:pt x="2989" y="204"/>
                    </a:lnTo>
                    <a:lnTo>
                      <a:pt x="3000" y="198"/>
                    </a:lnTo>
                    <a:lnTo>
                      <a:pt x="3011" y="193"/>
                    </a:lnTo>
                    <a:lnTo>
                      <a:pt x="3022" y="188"/>
                    </a:lnTo>
                    <a:lnTo>
                      <a:pt x="3033" y="185"/>
                    </a:lnTo>
                    <a:lnTo>
                      <a:pt x="3046" y="182"/>
                    </a:lnTo>
                    <a:lnTo>
                      <a:pt x="3058" y="179"/>
                    </a:lnTo>
                    <a:lnTo>
                      <a:pt x="3070" y="177"/>
                    </a:lnTo>
                    <a:lnTo>
                      <a:pt x="3084" y="177"/>
                    </a:lnTo>
                    <a:lnTo>
                      <a:pt x="3098" y="178"/>
                    </a:lnTo>
                    <a:lnTo>
                      <a:pt x="3112" y="179"/>
                    </a:lnTo>
                    <a:lnTo>
                      <a:pt x="3126" y="183"/>
                    </a:lnTo>
                    <a:lnTo>
                      <a:pt x="3139" y="187"/>
                    </a:lnTo>
                    <a:lnTo>
                      <a:pt x="3151" y="192"/>
                    </a:lnTo>
                    <a:lnTo>
                      <a:pt x="3163" y="199"/>
                    </a:lnTo>
                    <a:lnTo>
                      <a:pt x="3174" y="206"/>
                    </a:lnTo>
                    <a:lnTo>
                      <a:pt x="3185" y="215"/>
                    </a:lnTo>
                    <a:lnTo>
                      <a:pt x="3192" y="222"/>
                    </a:lnTo>
                    <a:lnTo>
                      <a:pt x="3199" y="229"/>
                    </a:lnTo>
                    <a:lnTo>
                      <a:pt x="3205" y="236"/>
                    </a:lnTo>
                    <a:lnTo>
                      <a:pt x="3210" y="244"/>
                    </a:lnTo>
                    <a:lnTo>
                      <a:pt x="3215" y="251"/>
                    </a:lnTo>
                    <a:lnTo>
                      <a:pt x="3219" y="261"/>
                    </a:lnTo>
                    <a:lnTo>
                      <a:pt x="3223" y="269"/>
                    </a:lnTo>
                    <a:lnTo>
                      <a:pt x="3228" y="279"/>
                    </a:lnTo>
                    <a:lnTo>
                      <a:pt x="3231" y="289"/>
                    </a:lnTo>
                    <a:lnTo>
                      <a:pt x="3234" y="299"/>
                    </a:lnTo>
                    <a:lnTo>
                      <a:pt x="3236" y="309"/>
                    </a:lnTo>
                    <a:lnTo>
                      <a:pt x="3238" y="320"/>
                    </a:lnTo>
                    <a:lnTo>
                      <a:pt x="3241" y="344"/>
                    </a:lnTo>
                    <a:lnTo>
                      <a:pt x="3242" y="369"/>
                    </a:lnTo>
                    <a:lnTo>
                      <a:pt x="3242" y="637"/>
                    </a:lnTo>
                    <a:lnTo>
                      <a:pt x="3160" y="637"/>
                    </a:lnTo>
                    <a:lnTo>
                      <a:pt x="3160" y="378"/>
                    </a:lnTo>
                    <a:lnTo>
                      <a:pt x="3160" y="362"/>
                    </a:lnTo>
                    <a:lnTo>
                      <a:pt x="3159" y="346"/>
                    </a:lnTo>
                    <a:lnTo>
                      <a:pt x="3157" y="333"/>
                    </a:lnTo>
                    <a:lnTo>
                      <a:pt x="3154" y="319"/>
                    </a:lnTo>
                    <a:lnTo>
                      <a:pt x="3150" y="307"/>
                    </a:lnTo>
                    <a:lnTo>
                      <a:pt x="3145" y="297"/>
                    </a:lnTo>
                    <a:lnTo>
                      <a:pt x="3140" y="286"/>
                    </a:lnTo>
                    <a:lnTo>
                      <a:pt x="3134" y="277"/>
                    </a:lnTo>
                    <a:lnTo>
                      <a:pt x="3127" y="270"/>
                    </a:lnTo>
                    <a:lnTo>
                      <a:pt x="3120" y="263"/>
                    </a:lnTo>
                    <a:lnTo>
                      <a:pt x="3111" y="258"/>
                    </a:lnTo>
                    <a:lnTo>
                      <a:pt x="3102" y="253"/>
                    </a:lnTo>
                    <a:lnTo>
                      <a:pt x="3092" y="249"/>
                    </a:lnTo>
                    <a:lnTo>
                      <a:pt x="3081" y="246"/>
                    </a:lnTo>
                    <a:lnTo>
                      <a:pt x="3069" y="244"/>
                    </a:lnTo>
                    <a:lnTo>
                      <a:pt x="3056" y="244"/>
                    </a:lnTo>
                    <a:lnTo>
                      <a:pt x="3047" y="244"/>
                    </a:lnTo>
                    <a:lnTo>
                      <a:pt x="3037" y="245"/>
                    </a:lnTo>
                    <a:lnTo>
                      <a:pt x="3028" y="247"/>
                    </a:lnTo>
                    <a:lnTo>
                      <a:pt x="3020" y="250"/>
                    </a:lnTo>
                    <a:lnTo>
                      <a:pt x="3012" y="254"/>
                    </a:lnTo>
                    <a:lnTo>
                      <a:pt x="3004" y="258"/>
                    </a:lnTo>
                    <a:lnTo>
                      <a:pt x="2995" y="263"/>
                    </a:lnTo>
                    <a:lnTo>
                      <a:pt x="2988" y="268"/>
                    </a:lnTo>
                    <a:lnTo>
                      <a:pt x="2981" y="274"/>
                    </a:lnTo>
                    <a:lnTo>
                      <a:pt x="2974" y="281"/>
                    </a:lnTo>
                    <a:lnTo>
                      <a:pt x="2968" y="289"/>
                    </a:lnTo>
                    <a:lnTo>
                      <a:pt x="2962" y="296"/>
                    </a:lnTo>
                    <a:lnTo>
                      <a:pt x="2958" y="303"/>
                    </a:lnTo>
                    <a:lnTo>
                      <a:pt x="2953" y="311"/>
                    </a:lnTo>
                    <a:lnTo>
                      <a:pt x="2950" y="319"/>
                    </a:lnTo>
                    <a:lnTo>
                      <a:pt x="2947" y="329"/>
                    </a:lnTo>
                    <a:lnTo>
                      <a:pt x="2945" y="337"/>
                    </a:lnTo>
                    <a:lnTo>
                      <a:pt x="2943" y="346"/>
                    </a:lnTo>
                    <a:lnTo>
                      <a:pt x="2942" y="356"/>
                    </a:lnTo>
                    <a:lnTo>
                      <a:pt x="2942" y="367"/>
                    </a:lnTo>
                    <a:lnTo>
                      <a:pt x="2942" y="637"/>
                    </a:lnTo>
                    <a:lnTo>
                      <a:pt x="2860" y="637"/>
                    </a:lnTo>
                    <a:close/>
                    <a:moveTo>
                      <a:pt x="3680" y="559"/>
                    </a:moveTo>
                    <a:lnTo>
                      <a:pt x="3694" y="620"/>
                    </a:lnTo>
                    <a:lnTo>
                      <a:pt x="3681" y="627"/>
                    </a:lnTo>
                    <a:lnTo>
                      <a:pt x="3666" y="632"/>
                    </a:lnTo>
                    <a:lnTo>
                      <a:pt x="3651" y="636"/>
                    </a:lnTo>
                    <a:lnTo>
                      <a:pt x="3635" y="640"/>
                    </a:lnTo>
                    <a:lnTo>
                      <a:pt x="3619" y="643"/>
                    </a:lnTo>
                    <a:lnTo>
                      <a:pt x="3602" y="646"/>
                    </a:lnTo>
                    <a:lnTo>
                      <a:pt x="3584" y="647"/>
                    </a:lnTo>
                    <a:lnTo>
                      <a:pt x="3566" y="648"/>
                    </a:lnTo>
                    <a:lnTo>
                      <a:pt x="3541" y="647"/>
                    </a:lnTo>
                    <a:lnTo>
                      <a:pt x="3517" y="643"/>
                    </a:lnTo>
                    <a:lnTo>
                      <a:pt x="3506" y="641"/>
                    </a:lnTo>
                    <a:lnTo>
                      <a:pt x="3495" y="638"/>
                    </a:lnTo>
                    <a:lnTo>
                      <a:pt x="3484" y="635"/>
                    </a:lnTo>
                    <a:lnTo>
                      <a:pt x="3474" y="631"/>
                    </a:lnTo>
                    <a:lnTo>
                      <a:pt x="3464" y="627"/>
                    </a:lnTo>
                    <a:lnTo>
                      <a:pt x="3455" y="623"/>
                    </a:lnTo>
                    <a:lnTo>
                      <a:pt x="3445" y="618"/>
                    </a:lnTo>
                    <a:lnTo>
                      <a:pt x="3436" y="612"/>
                    </a:lnTo>
                    <a:lnTo>
                      <a:pt x="3427" y="605"/>
                    </a:lnTo>
                    <a:lnTo>
                      <a:pt x="3419" y="599"/>
                    </a:lnTo>
                    <a:lnTo>
                      <a:pt x="3410" y="592"/>
                    </a:lnTo>
                    <a:lnTo>
                      <a:pt x="3403" y="584"/>
                    </a:lnTo>
                    <a:lnTo>
                      <a:pt x="3395" y="576"/>
                    </a:lnTo>
                    <a:lnTo>
                      <a:pt x="3389" y="567"/>
                    </a:lnTo>
                    <a:lnTo>
                      <a:pt x="3382" y="559"/>
                    </a:lnTo>
                    <a:lnTo>
                      <a:pt x="3377" y="550"/>
                    </a:lnTo>
                    <a:lnTo>
                      <a:pt x="3370" y="541"/>
                    </a:lnTo>
                    <a:lnTo>
                      <a:pt x="3365" y="531"/>
                    </a:lnTo>
                    <a:lnTo>
                      <a:pt x="3361" y="521"/>
                    </a:lnTo>
                    <a:lnTo>
                      <a:pt x="3357" y="511"/>
                    </a:lnTo>
                    <a:lnTo>
                      <a:pt x="3354" y="500"/>
                    </a:lnTo>
                    <a:lnTo>
                      <a:pt x="3351" y="489"/>
                    </a:lnTo>
                    <a:lnTo>
                      <a:pt x="3348" y="478"/>
                    </a:lnTo>
                    <a:lnTo>
                      <a:pt x="3346" y="467"/>
                    </a:lnTo>
                    <a:lnTo>
                      <a:pt x="3343" y="442"/>
                    </a:lnTo>
                    <a:lnTo>
                      <a:pt x="3342" y="417"/>
                    </a:lnTo>
                    <a:lnTo>
                      <a:pt x="3342" y="404"/>
                    </a:lnTo>
                    <a:lnTo>
                      <a:pt x="3343" y="391"/>
                    </a:lnTo>
                    <a:lnTo>
                      <a:pt x="3344" y="379"/>
                    </a:lnTo>
                    <a:lnTo>
                      <a:pt x="3346" y="367"/>
                    </a:lnTo>
                    <a:lnTo>
                      <a:pt x="3348" y="355"/>
                    </a:lnTo>
                    <a:lnTo>
                      <a:pt x="3351" y="344"/>
                    </a:lnTo>
                    <a:lnTo>
                      <a:pt x="3354" y="333"/>
                    </a:lnTo>
                    <a:lnTo>
                      <a:pt x="3358" y="321"/>
                    </a:lnTo>
                    <a:lnTo>
                      <a:pt x="3363" y="311"/>
                    </a:lnTo>
                    <a:lnTo>
                      <a:pt x="3367" y="301"/>
                    </a:lnTo>
                    <a:lnTo>
                      <a:pt x="3373" y="291"/>
                    </a:lnTo>
                    <a:lnTo>
                      <a:pt x="3379" y="281"/>
                    </a:lnTo>
                    <a:lnTo>
                      <a:pt x="3386" y="272"/>
                    </a:lnTo>
                    <a:lnTo>
                      <a:pt x="3393" y="263"/>
                    </a:lnTo>
                    <a:lnTo>
                      <a:pt x="3400" y="254"/>
                    </a:lnTo>
                    <a:lnTo>
                      <a:pt x="3408" y="245"/>
                    </a:lnTo>
                    <a:lnTo>
                      <a:pt x="3417" y="237"/>
                    </a:lnTo>
                    <a:lnTo>
                      <a:pt x="3425" y="230"/>
                    </a:lnTo>
                    <a:lnTo>
                      <a:pt x="3434" y="223"/>
                    </a:lnTo>
                    <a:lnTo>
                      <a:pt x="3443" y="215"/>
                    </a:lnTo>
                    <a:lnTo>
                      <a:pt x="3454" y="210"/>
                    </a:lnTo>
                    <a:lnTo>
                      <a:pt x="3464" y="204"/>
                    </a:lnTo>
                    <a:lnTo>
                      <a:pt x="3474" y="199"/>
                    </a:lnTo>
                    <a:lnTo>
                      <a:pt x="3484" y="195"/>
                    </a:lnTo>
                    <a:lnTo>
                      <a:pt x="3496" y="191"/>
                    </a:lnTo>
                    <a:lnTo>
                      <a:pt x="3507" y="188"/>
                    </a:lnTo>
                    <a:lnTo>
                      <a:pt x="3519" y="185"/>
                    </a:lnTo>
                    <a:lnTo>
                      <a:pt x="3532" y="183"/>
                    </a:lnTo>
                    <a:lnTo>
                      <a:pt x="3544" y="181"/>
                    </a:lnTo>
                    <a:lnTo>
                      <a:pt x="3556" y="179"/>
                    </a:lnTo>
                    <a:lnTo>
                      <a:pt x="3570" y="178"/>
                    </a:lnTo>
                    <a:lnTo>
                      <a:pt x="3583" y="178"/>
                    </a:lnTo>
                    <a:lnTo>
                      <a:pt x="3599" y="178"/>
                    </a:lnTo>
                    <a:lnTo>
                      <a:pt x="3616" y="179"/>
                    </a:lnTo>
                    <a:lnTo>
                      <a:pt x="3631" y="182"/>
                    </a:lnTo>
                    <a:lnTo>
                      <a:pt x="3646" y="185"/>
                    </a:lnTo>
                    <a:lnTo>
                      <a:pt x="3659" y="188"/>
                    </a:lnTo>
                    <a:lnTo>
                      <a:pt x="3672" y="192"/>
                    </a:lnTo>
                    <a:lnTo>
                      <a:pt x="3685" y="196"/>
                    </a:lnTo>
                    <a:lnTo>
                      <a:pt x="3696" y="201"/>
                    </a:lnTo>
                    <a:lnTo>
                      <a:pt x="3678" y="265"/>
                    </a:lnTo>
                    <a:lnTo>
                      <a:pt x="3667" y="260"/>
                    </a:lnTo>
                    <a:lnTo>
                      <a:pt x="3656" y="256"/>
                    </a:lnTo>
                    <a:lnTo>
                      <a:pt x="3646" y="251"/>
                    </a:lnTo>
                    <a:lnTo>
                      <a:pt x="3633" y="248"/>
                    </a:lnTo>
                    <a:lnTo>
                      <a:pt x="3622" y="246"/>
                    </a:lnTo>
                    <a:lnTo>
                      <a:pt x="3609" y="244"/>
                    </a:lnTo>
                    <a:lnTo>
                      <a:pt x="3596" y="243"/>
                    </a:lnTo>
                    <a:lnTo>
                      <a:pt x="3583" y="243"/>
                    </a:lnTo>
                    <a:lnTo>
                      <a:pt x="3565" y="244"/>
                    </a:lnTo>
                    <a:lnTo>
                      <a:pt x="3548" y="246"/>
                    </a:lnTo>
                    <a:lnTo>
                      <a:pt x="3532" y="250"/>
                    </a:lnTo>
                    <a:lnTo>
                      <a:pt x="3516" y="256"/>
                    </a:lnTo>
                    <a:lnTo>
                      <a:pt x="3502" y="263"/>
                    </a:lnTo>
                    <a:lnTo>
                      <a:pt x="3489" y="271"/>
                    </a:lnTo>
                    <a:lnTo>
                      <a:pt x="3476" y="281"/>
                    </a:lnTo>
                    <a:lnTo>
                      <a:pt x="3465" y="294"/>
                    </a:lnTo>
                    <a:lnTo>
                      <a:pt x="3456" y="305"/>
                    </a:lnTo>
                    <a:lnTo>
                      <a:pt x="3447" y="318"/>
                    </a:lnTo>
                    <a:lnTo>
                      <a:pt x="3440" y="332"/>
                    </a:lnTo>
                    <a:lnTo>
                      <a:pt x="3434" y="346"/>
                    </a:lnTo>
                    <a:lnTo>
                      <a:pt x="3430" y="362"/>
                    </a:lnTo>
                    <a:lnTo>
                      <a:pt x="3427" y="378"/>
                    </a:lnTo>
                    <a:lnTo>
                      <a:pt x="3425" y="396"/>
                    </a:lnTo>
                    <a:lnTo>
                      <a:pt x="3424" y="413"/>
                    </a:lnTo>
                    <a:lnTo>
                      <a:pt x="3425" y="432"/>
                    </a:lnTo>
                    <a:lnTo>
                      <a:pt x="3427" y="449"/>
                    </a:lnTo>
                    <a:lnTo>
                      <a:pt x="3430" y="467"/>
                    </a:lnTo>
                    <a:lnTo>
                      <a:pt x="3435" y="482"/>
                    </a:lnTo>
                    <a:lnTo>
                      <a:pt x="3441" y="496"/>
                    </a:lnTo>
                    <a:lnTo>
                      <a:pt x="3449" y="511"/>
                    </a:lnTo>
                    <a:lnTo>
                      <a:pt x="3458" y="523"/>
                    </a:lnTo>
                    <a:lnTo>
                      <a:pt x="3468" y="535"/>
                    </a:lnTo>
                    <a:lnTo>
                      <a:pt x="3479" y="546"/>
                    </a:lnTo>
                    <a:lnTo>
                      <a:pt x="3492" y="555"/>
                    </a:lnTo>
                    <a:lnTo>
                      <a:pt x="3505" y="563"/>
                    </a:lnTo>
                    <a:lnTo>
                      <a:pt x="3518" y="569"/>
                    </a:lnTo>
                    <a:lnTo>
                      <a:pt x="3533" y="575"/>
                    </a:lnTo>
                    <a:lnTo>
                      <a:pt x="3548" y="579"/>
                    </a:lnTo>
                    <a:lnTo>
                      <a:pt x="3564" y="581"/>
                    </a:lnTo>
                    <a:lnTo>
                      <a:pt x="3580" y="581"/>
                    </a:lnTo>
                    <a:lnTo>
                      <a:pt x="3592" y="581"/>
                    </a:lnTo>
                    <a:lnTo>
                      <a:pt x="3605" y="580"/>
                    </a:lnTo>
                    <a:lnTo>
                      <a:pt x="3618" y="578"/>
                    </a:lnTo>
                    <a:lnTo>
                      <a:pt x="3630" y="576"/>
                    </a:lnTo>
                    <a:lnTo>
                      <a:pt x="3643" y="572"/>
                    </a:lnTo>
                    <a:lnTo>
                      <a:pt x="3655" y="568"/>
                    </a:lnTo>
                    <a:lnTo>
                      <a:pt x="3667" y="564"/>
                    </a:lnTo>
                    <a:lnTo>
                      <a:pt x="3680" y="559"/>
                    </a:lnTo>
                    <a:close/>
                    <a:moveTo>
                      <a:pt x="4149" y="427"/>
                    </a:moveTo>
                    <a:lnTo>
                      <a:pt x="3836" y="426"/>
                    </a:lnTo>
                    <a:lnTo>
                      <a:pt x="3837" y="445"/>
                    </a:lnTo>
                    <a:lnTo>
                      <a:pt x="3840" y="463"/>
                    </a:lnTo>
                    <a:lnTo>
                      <a:pt x="3843" y="480"/>
                    </a:lnTo>
                    <a:lnTo>
                      <a:pt x="3848" y="495"/>
                    </a:lnTo>
                    <a:lnTo>
                      <a:pt x="3855" y="510"/>
                    </a:lnTo>
                    <a:lnTo>
                      <a:pt x="3864" y="523"/>
                    </a:lnTo>
                    <a:lnTo>
                      <a:pt x="3873" y="535"/>
                    </a:lnTo>
                    <a:lnTo>
                      <a:pt x="3883" y="546"/>
                    </a:lnTo>
                    <a:lnTo>
                      <a:pt x="3893" y="554"/>
                    </a:lnTo>
                    <a:lnTo>
                      <a:pt x="3905" y="562"/>
                    </a:lnTo>
                    <a:lnTo>
                      <a:pt x="3917" y="568"/>
                    </a:lnTo>
                    <a:lnTo>
                      <a:pt x="3929" y="573"/>
                    </a:lnTo>
                    <a:lnTo>
                      <a:pt x="3943" y="577"/>
                    </a:lnTo>
                    <a:lnTo>
                      <a:pt x="3958" y="580"/>
                    </a:lnTo>
                    <a:lnTo>
                      <a:pt x="3973" y="582"/>
                    </a:lnTo>
                    <a:lnTo>
                      <a:pt x="3989" y="582"/>
                    </a:lnTo>
                    <a:lnTo>
                      <a:pt x="4006" y="582"/>
                    </a:lnTo>
                    <a:lnTo>
                      <a:pt x="4023" y="581"/>
                    </a:lnTo>
                    <a:lnTo>
                      <a:pt x="4038" y="579"/>
                    </a:lnTo>
                    <a:lnTo>
                      <a:pt x="4055" y="577"/>
                    </a:lnTo>
                    <a:lnTo>
                      <a:pt x="4070" y="573"/>
                    </a:lnTo>
                    <a:lnTo>
                      <a:pt x="4084" y="569"/>
                    </a:lnTo>
                    <a:lnTo>
                      <a:pt x="4099" y="564"/>
                    </a:lnTo>
                    <a:lnTo>
                      <a:pt x="4113" y="559"/>
                    </a:lnTo>
                    <a:lnTo>
                      <a:pt x="4127" y="618"/>
                    </a:lnTo>
                    <a:lnTo>
                      <a:pt x="4111" y="624"/>
                    </a:lnTo>
                    <a:lnTo>
                      <a:pt x="4095" y="630"/>
                    </a:lnTo>
                    <a:lnTo>
                      <a:pt x="4077" y="635"/>
                    </a:lnTo>
                    <a:lnTo>
                      <a:pt x="4059" y="639"/>
                    </a:lnTo>
                    <a:lnTo>
                      <a:pt x="4039" y="642"/>
                    </a:lnTo>
                    <a:lnTo>
                      <a:pt x="4020" y="644"/>
                    </a:lnTo>
                    <a:lnTo>
                      <a:pt x="3999" y="646"/>
                    </a:lnTo>
                    <a:lnTo>
                      <a:pt x="3978" y="647"/>
                    </a:lnTo>
                    <a:lnTo>
                      <a:pt x="3953" y="646"/>
                    </a:lnTo>
                    <a:lnTo>
                      <a:pt x="3929" y="642"/>
                    </a:lnTo>
                    <a:lnTo>
                      <a:pt x="3918" y="640"/>
                    </a:lnTo>
                    <a:lnTo>
                      <a:pt x="3907" y="637"/>
                    </a:lnTo>
                    <a:lnTo>
                      <a:pt x="3896" y="634"/>
                    </a:lnTo>
                    <a:lnTo>
                      <a:pt x="3886" y="631"/>
                    </a:lnTo>
                    <a:lnTo>
                      <a:pt x="3877" y="627"/>
                    </a:lnTo>
                    <a:lnTo>
                      <a:pt x="3867" y="622"/>
                    </a:lnTo>
                    <a:lnTo>
                      <a:pt x="3857" y="617"/>
                    </a:lnTo>
                    <a:lnTo>
                      <a:pt x="3849" y="612"/>
                    </a:lnTo>
                    <a:lnTo>
                      <a:pt x="3840" y="605"/>
                    </a:lnTo>
                    <a:lnTo>
                      <a:pt x="3832" y="598"/>
                    </a:lnTo>
                    <a:lnTo>
                      <a:pt x="3823" y="592"/>
                    </a:lnTo>
                    <a:lnTo>
                      <a:pt x="3816" y="584"/>
                    </a:lnTo>
                    <a:lnTo>
                      <a:pt x="3809" y="576"/>
                    </a:lnTo>
                    <a:lnTo>
                      <a:pt x="3803" y="567"/>
                    </a:lnTo>
                    <a:lnTo>
                      <a:pt x="3796" y="559"/>
                    </a:lnTo>
                    <a:lnTo>
                      <a:pt x="3791" y="551"/>
                    </a:lnTo>
                    <a:lnTo>
                      <a:pt x="3785" y="542"/>
                    </a:lnTo>
                    <a:lnTo>
                      <a:pt x="3780" y="531"/>
                    </a:lnTo>
                    <a:lnTo>
                      <a:pt x="3776" y="522"/>
                    </a:lnTo>
                    <a:lnTo>
                      <a:pt x="3772" y="512"/>
                    </a:lnTo>
                    <a:lnTo>
                      <a:pt x="3768" y="501"/>
                    </a:lnTo>
                    <a:lnTo>
                      <a:pt x="3765" y="490"/>
                    </a:lnTo>
                    <a:lnTo>
                      <a:pt x="3763" y="480"/>
                    </a:lnTo>
                    <a:lnTo>
                      <a:pt x="3761" y="469"/>
                    </a:lnTo>
                    <a:lnTo>
                      <a:pt x="3758" y="445"/>
                    </a:lnTo>
                    <a:lnTo>
                      <a:pt x="3757" y="419"/>
                    </a:lnTo>
                    <a:lnTo>
                      <a:pt x="3758" y="394"/>
                    </a:lnTo>
                    <a:lnTo>
                      <a:pt x="3761" y="370"/>
                    </a:lnTo>
                    <a:lnTo>
                      <a:pt x="3765" y="346"/>
                    </a:lnTo>
                    <a:lnTo>
                      <a:pt x="3771" y="324"/>
                    </a:lnTo>
                    <a:lnTo>
                      <a:pt x="3775" y="313"/>
                    </a:lnTo>
                    <a:lnTo>
                      <a:pt x="3779" y="303"/>
                    </a:lnTo>
                    <a:lnTo>
                      <a:pt x="3784" y="293"/>
                    </a:lnTo>
                    <a:lnTo>
                      <a:pt x="3790" y="282"/>
                    </a:lnTo>
                    <a:lnTo>
                      <a:pt x="3795" y="273"/>
                    </a:lnTo>
                    <a:lnTo>
                      <a:pt x="3801" y="264"/>
                    </a:lnTo>
                    <a:lnTo>
                      <a:pt x="3808" y="255"/>
                    </a:lnTo>
                    <a:lnTo>
                      <a:pt x="3814" y="246"/>
                    </a:lnTo>
                    <a:lnTo>
                      <a:pt x="3821" y="238"/>
                    </a:lnTo>
                    <a:lnTo>
                      <a:pt x="3830" y="230"/>
                    </a:lnTo>
                    <a:lnTo>
                      <a:pt x="3838" y="223"/>
                    </a:lnTo>
                    <a:lnTo>
                      <a:pt x="3846" y="217"/>
                    </a:lnTo>
                    <a:lnTo>
                      <a:pt x="3854" y="210"/>
                    </a:lnTo>
                    <a:lnTo>
                      <a:pt x="3863" y="204"/>
                    </a:lnTo>
                    <a:lnTo>
                      <a:pt x="3872" y="199"/>
                    </a:lnTo>
                    <a:lnTo>
                      <a:pt x="3881" y="195"/>
                    </a:lnTo>
                    <a:lnTo>
                      <a:pt x="3891" y="191"/>
                    </a:lnTo>
                    <a:lnTo>
                      <a:pt x="3902" y="187"/>
                    </a:lnTo>
                    <a:lnTo>
                      <a:pt x="3912" y="185"/>
                    </a:lnTo>
                    <a:lnTo>
                      <a:pt x="3922" y="182"/>
                    </a:lnTo>
                    <a:lnTo>
                      <a:pt x="3933" y="179"/>
                    </a:lnTo>
                    <a:lnTo>
                      <a:pt x="3944" y="178"/>
                    </a:lnTo>
                    <a:lnTo>
                      <a:pt x="3956" y="177"/>
                    </a:lnTo>
                    <a:lnTo>
                      <a:pt x="3967" y="177"/>
                    </a:lnTo>
                    <a:lnTo>
                      <a:pt x="3980" y="177"/>
                    </a:lnTo>
                    <a:lnTo>
                      <a:pt x="3991" y="178"/>
                    </a:lnTo>
                    <a:lnTo>
                      <a:pt x="4002" y="181"/>
                    </a:lnTo>
                    <a:lnTo>
                      <a:pt x="4014" y="183"/>
                    </a:lnTo>
                    <a:lnTo>
                      <a:pt x="4024" y="185"/>
                    </a:lnTo>
                    <a:lnTo>
                      <a:pt x="4034" y="188"/>
                    </a:lnTo>
                    <a:lnTo>
                      <a:pt x="4044" y="192"/>
                    </a:lnTo>
                    <a:lnTo>
                      <a:pt x="4054" y="196"/>
                    </a:lnTo>
                    <a:lnTo>
                      <a:pt x="4063" y="201"/>
                    </a:lnTo>
                    <a:lnTo>
                      <a:pt x="4071" y="206"/>
                    </a:lnTo>
                    <a:lnTo>
                      <a:pt x="4079" y="212"/>
                    </a:lnTo>
                    <a:lnTo>
                      <a:pt x="4088" y="220"/>
                    </a:lnTo>
                    <a:lnTo>
                      <a:pt x="4095" y="227"/>
                    </a:lnTo>
                    <a:lnTo>
                      <a:pt x="4102" y="234"/>
                    </a:lnTo>
                    <a:lnTo>
                      <a:pt x="4108" y="242"/>
                    </a:lnTo>
                    <a:lnTo>
                      <a:pt x="4115" y="251"/>
                    </a:lnTo>
                    <a:lnTo>
                      <a:pt x="4124" y="266"/>
                    </a:lnTo>
                    <a:lnTo>
                      <a:pt x="4132" y="281"/>
                    </a:lnTo>
                    <a:lnTo>
                      <a:pt x="4138" y="298"/>
                    </a:lnTo>
                    <a:lnTo>
                      <a:pt x="4143" y="314"/>
                    </a:lnTo>
                    <a:lnTo>
                      <a:pt x="4147" y="332"/>
                    </a:lnTo>
                    <a:lnTo>
                      <a:pt x="4150" y="349"/>
                    </a:lnTo>
                    <a:lnTo>
                      <a:pt x="4152" y="369"/>
                    </a:lnTo>
                    <a:lnTo>
                      <a:pt x="4153" y="388"/>
                    </a:lnTo>
                    <a:lnTo>
                      <a:pt x="4152" y="400"/>
                    </a:lnTo>
                    <a:lnTo>
                      <a:pt x="4152" y="410"/>
                    </a:lnTo>
                    <a:lnTo>
                      <a:pt x="4151" y="419"/>
                    </a:lnTo>
                    <a:lnTo>
                      <a:pt x="4149" y="427"/>
                    </a:lnTo>
                    <a:close/>
                    <a:moveTo>
                      <a:pt x="3836" y="368"/>
                    </a:moveTo>
                    <a:lnTo>
                      <a:pt x="4074" y="368"/>
                    </a:lnTo>
                    <a:lnTo>
                      <a:pt x="4074" y="355"/>
                    </a:lnTo>
                    <a:lnTo>
                      <a:pt x="4073" y="344"/>
                    </a:lnTo>
                    <a:lnTo>
                      <a:pt x="4071" y="332"/>
                    </a:lnTo>
                    <a:lnTo>
                      <a:pt x="4069" y="321"/>
                    </a:lnTo>
                    <a:lnTo>
                      <a:pt x="4066" y="311"/>
                    </a:lnTo>
                    <a:lnTo>
                      <a:pt x="4062" y="301"/>
                    </a:lnTo>
                    <a:lnTo>
                      <a:pt x="4058" y="292"/>
                    </a:lnTo>
                    <a:lnTo>
                      <a:pt x="4052" y="282"/>
                    </a:lnTo>
                    <a:lnTo>
                      <a:pt x="4044" y="271"/>
                    </a:lnTo>
                    <a:lnTo>
                      <a:pt x="4035" y="262"/>
                    </a:lnTo>
                    <a:lnTo>
                      <a:pt x="4026" y="254"/>
                    </a:lnTo>
                    <a:lnTo>
                      <a:pt x="4015" y="247"/>
                    </a:lnTo>
                    <a:lnTo>
                      <a:pt x="4003" y="242"/>
                    </a:lnTo>
                    <a:lnTo>
                      <a:pt x="3990" y="239"/>
                    </a:lnTo>
                    <a:lnTo>
                      <a:pt x="3976" y="237"/>
                    </a:lnTo>
                    <a:lnTo>
                      <a:pt x="3961" y="236"/>
                    </a:lnTo>
                    <a:lnTo>
                      <a:pt x="3947" y="237"/>
                    </a:lnTo>
                    <a:lnTo>
                      <a:pt x="3934" y="239"/>
                    </a:lnTo>
                    <a:lnTo>
                      <a:pt x="3922" y="242"/>
                    </a:lnTo>
                    <a:lnTo>
                      <a:pt x="3910" y="247"/>
                    </a:lnTo>
                    <a:lnTo>
                      <a:pt x="3900" y="254"/>
                    </a:lnTo>
                    <a:lnTo>
                      <a:pt x="3888" y="261"/>
                    </a:lnTo>
                    <a:lnTo>
                      <a:pt x="3879" y="270"/>
                    </a:lnTo>
                    <a:lnTo>
                      <a:pt x="3870" y="280"/>
                    </a:lnTo>
                    <a:lnTo>
                      <a:pt x="3864" y="290"/>
                    </a:lnTo>
                    <a:lnTo>
                      <a:pt x="3857" y="300"/>
                    </a:lnTo>
                    <a:lnTo>
                      <a:pt x="3852" y="310"/>
                    </a:lnTo>
                    <a:lnTo>
                      <a:pt x="3848" y="320"/>
                    </a:lnTo>
                    <a:lnTo>
                      <a:pt x="3844" y="332"/>
                    </a:lnTo>
                    <a:lnTo>
                      <a:pt x="3840" y="343"/>
                    </a:lnTo>
                    <a:lnTo>
                      <a:pt x="3838" y="355"/>
                    </a:lnTo>
                    <a:lnTo>
                      <a:pt x="3836" y="368"/>
                    </a:lnTo>
                    <a:close/>
                    <a:moveTo>
                      <a:pt x="4756" y="559"/>
                    </a:moveTo>
                    <a:lnTo>
                      <a:pt x="4771" y="620"/>
                    </a:lnTo>
                    <a:lnTo>
                      <a:pt x="4756" y="627"/>
                    </a:lnTo>
                    <a:lnTo>
                      <a:pt x="4742" y="632"/>
                    </a:lnTo>
                    <a:lnTo>
                      <a:pt x="4728" y="636"/>
                    </a:lnTo>
                    <a:lnTo>
                      <a:pt x="4711" y="640"/>
                    </a:lnTo>
                    <a:lnTo>
                      <a:pt x="4695" y="643"/>
                    </a:lnTo>
                    <a:lnTo>
                      <a:pt x="4678" y="646"/>
                    </a:lnTo>
                    <a:lnTo>
                      <a:pt x="4660" y="647"/>
                    </a:lnTo>
                    <a:lnTo>
                      <a:pt x="4641" y="648"/>
                    </a:lnTo>
                    <a:lnTo>
                      <a:pt x="4617" y="647"/>
                    </a:lnTo>
                    <a:lnTo>
                      <a:pt x="4593" y="643"/>
                    </a:lnTo>
                    <a:lnTo>
                      <a:pt x="4582" y="641"/>
                    </a:lnTo>
                    <a:lnTo>
                      <a:pt x="4571" y="638"/>
                    </a:lnTo>
                    <a:lnTo>
                      <a:pt x="4560" y="635"/>
                    </a:lnTo>
                    <a:lnTo>
                      <a:pt x="4550" y="631"/>
                    </a:lnTo>
                    <a:lnTo>
                      <a:pt x="4541" y="627"/>
                    </a:lnTo>
                    <a:lnTo>
                      <a:pt x="4530" y="623"/>
                    </a:lnTo>
                    <a:lnTo>
                      <a:pt x="4521" y="618"/>
                    </a:lnTo>
                    <a:lnTo>
                      <a:pt x="4512" y="612"/>
                    </a:lnTo>
                    <a:lnTo>
                      <a:pt x="4504" y="605"/>
                    </a:lnTo>
                    <a:lnTo>
                      <a:pt x="4495" y="599"/>
                    </a:lnTo>
                    <a:lnTo>
                      <a:pt x="4487" y="592"/>
                    </a:lnTo>
                    <a:lnTo>
                      <a:pt x="4479" y="584"/>
                    </a:lnTo>
                    <a:lnTo>
                      <a:pt x="4472" y="576"/>
                    </a:lnTo>
                    <a:lnTo>
                      <a:pt x="4465" y="567"/>
                    </a:lnTo>
                    <a:lnTo>
                      <a:pt x="4458" y="559"/>
                    </a:lnTo>
                    <a:lnTo>
                      <a:pt x="4452" y="550"/>
                    </a:lnTo>
                    <a:lnTo>
                      <a:pt x="4447" y="541"/>
                    </a:lnTo>
                    <a:lnTo>
                      <a:pt x="4442" y="531"/>
                    </a:lnTo>
                    <a:lnTo>
                      <a:pt x="4437" y="521"/>
                    </a:lnTo>
                    <a:lnTo>
                      <a:pt x="4434" y="511"/>
                    </a:lnTo>
                    <a:lnTo>
                      <a:pt x="4430" y="500"/>
                    </a:lnTo>
                    <a:lnTo>
                      <a:pt x="4427" y="489"/>
                    </a:lnTo>
                    <a:lnTo>
                      <a:pt x="4424" y="478"/>
                    </a:lnTo>
                    <a:lnTo>
                      <a:pt x="4421" y="467"/>
                    </a:lnTo>
                    <a:lnTo>
                      <a:pt x="4419" y="442"/>
                    </a:lnTo>
                    <a:lnTo>
                      <a:pt x="4418" y="417"/>
                    </a:lnTo>
                    <a:lnTo>
                      <a:pt x="4418" y="404"/>
                    </a:lnTo>
                    <a:lnTo>
                      <a:pt x="4419" y="391"/>
                    </a:lnTo>
                    <a:lnTo>
                      <a:pt x="4420" y="379"/>
                    </a:lnTo>
                    <a:lnTo>
                      <a:pt x="4423" y="367"/>
                    </a:lnTo>
                    <a:lnTo>
                      <a:pt x="4425" y="355"/>
                    </a:lnTo>
                    <a:lnTo>
                      <a:pt x="4428" y="344"/>
                    </a:lnTo>
                    <a:lnTo>
                      <a:pt x="4431" y="333"/>
                    </a:lnTo>
                    <a:lnTo>
                      <a:pt x="4435" y="321"/>
                    </a:lnTo>
                    <a:lnTo>
                      <a:pt x="4439" y="311"/>
                    </a:lnTo>
                    <a:lnTo>
                      <a:pt x="4444" y="301"/>
                    </a:lnTo>
                    <a:lnTo>
                      <a:pt x="4449" y="291"/>
                    </a:lnTo>
                    <a:lnTo>
                      <a:pt x="4455" y="281"/>
                    </a:lnTo>
                    <a:lnTo>
                      <a:pt x="4462" y="272"/>
                    </a:lnTo>
                    <a:lnTo>
                      <a:pt x="4469" y="263"/>
                    </a:lnTo>
                    <a:lnTo>
                      <a:pt x="4476" y="254"/>
                    </a:lnTo>
                    <a:lnTo>
                      <a:pt x="4484" y="245"/>
                    </a:lnTo>
                    <a:lnTo>
                      <a:pt x="4492" y="237"/>
                    </a:lnTo>
                    <a:lnTo>
                      <a:pt x="4502" y="230"/>
                    </a:lnTo>
                    <a:lnTo>
                      <a:pt x="4511" y="223"/>
                    </a:lnTo>
                    <a:lnTo>
                      <a:pt x="4520" y="215"/>
                    </a:lnTo>
                    <a:lnTo>
                      <a:pt x="4529" y="210"/>
                    </a:lnTo>
                    <a:lnTo>
                      <a:pt x="4540" y="204"/>
                    </a:lnTo>
                    <a:lnTo>
                      <a:pt x="4550" y="199"/>
                    </a:lnTo>
                    <a:lnTo>
                      <a:pt x="4561" y="195"/>
                    </a:lnTo>
                    <a:lnTo>
                      <a:pt x="4573" y="191"/>
                    </a:lnTo>
                    <a:lnTo>
                      <a:pt x="4584" y="188"/>
                    </a:lnTo>
                    <a:lnTo>
                      <a:pt x="4595" y="185"/>
                    </a:lnTo>
                    <a:lnTo>
                      <a:pt x="4607" y="183"/>
                    </a:lnTo>
                    <a:lnTo>
                      <a:pt x="4620" y="181"/>
                    </a:lnTo>
                    <a:lnTo>
                      <a:pt x="4632" y="179"/>
                    </a:lnTo>
                    <a:lnTo>
                      <a:pt x="4645" y="178"/>
                    </a:lnTo>
                    <a:lnTo>
                      <a:pt x="4659" y="178"/>
                    </a:lnTo>
                    <a:lnTo>
                      <a:pt x="4676" y="178"/>
                    </a:lnTo>
                    <a:lnTo>
                      <a:pt x="4692" y="179"/>
                    </a:lnTo>
                    <a:lnTo>
                      <a:pt x="4707" y="182"/>
                    </a:lnTo>
                    <a:lnTo>
                      <a:pt x="4722" y="185"/>
                    </a:lnTo>
                    <a:lnTo>
                      <a:pt x="4736" y="188"/>
                    </a:lnTo>
                    <a:lnTo>
                      <a:pt x="4748" y="192"/>
                    </a:lnTo>
                    <a:lnTo>
                      <a:pt x="4761" y="196"/>
                    </a:lnTo>
                    <a:lnTo>
                      <a:pt x="4772" y="201"/>
                    </a:lnTo>
                    <a:lnTo>
                      <a:pt x="4753" y="265"/>
                    </a:lnTo>
                    <a:lnTo>
                      <a:pt x="4743" y="260"/>
                    </a:lnTo>
                    <a:lnTo>
                      <a:pt x="4733" y="256"/>
                    </a:lnTo>
                    <a:lnTo>
                      <a:pt x="4722" y="251"/>
                    </a:lnTo>
                    <a:lnTo>
                      <a:pt x="4710" y="248"/>
                    </a:lnTo>
                    <a:lnTo>
                      <a:pt x="4698" y="246"/>
                    </a:lnTo>
                    <a:lnTo>
                      <a:pt x="4686" y="244"/>
                    </a:lnTo>
                    <a:lnTo>
                      <a:pt x="4672" y="243"/>
                    </a:lnTo>
                    <a:lnTo>
                      <a:pt x="4659" y="243"/>
                    </a:lnTo>
                    <a:lnTo>
                      <a:pt x="4641" y="244"/>
                    </a:lnTo>
                    <a:lnTo>
                      <a:pt x="4624" y="246"/>
                    </a:lnTo>
                    <a:lnTo>
                      <a:pt x="4607" y="250"/>
                    </a:lnTo>
                    <a:lnTo>
                      <a:pt x="4593" y="256"/>
                    </a:lnTo>
                    <a:lnTo>
                      <a:pt x="4579" y="263"/>
                    </a:lnTo>
                    <a:lnTo>
                      <a:pt x="4565" y="271"/>
                    </a:lnTo>
                    <a:lnTo>
                      <a:pt x="4553" y="281"/>
                    </a:lnTo>
                    <a:lnTo>
                      <a:pt x="4542" y="294"/>
                    </a:lnTo>
                    <a:lnTo>
                      <a:pt x="4531" y="305"/>
                    </a:lnTo>
                    <a:lnTo>
                      <a:pt x="4523" y="318"/>
                    </a:lnTo>
                    <a:lnTo>
                      <a:pt x="4516" y="332"/>
                    </a:lnTo>
                    <a:lnTo>
                      <a:pt x="4511" y="346"/>
                    </a:lnTo>
                    <a:lnTo>
                      <a:pt x="4507" y="362"/>
                    </a:lnTo>
                    <a:lnTo>
                      <a:pt x="4503" y="378"/>
                    </a:lnTo>
                    <a:lnTo>
                      <a:pt x="4502" y="396"/>
                    </a:lnTo>
                    <a:lnTo>
                      <a:pt x="4501" y="413"/>
                    </a:lnTo>
                    <a:lnTo>
                      <a:pt x="4502" y="432"/>
                    </a:lnTo>
                    <a:lnTo>
                      <a:pt x="4504" y="449"/>
                    </a:lnTo>
                    <a:lnTo>
                      <a:pt x="4507" y="467"/>
                    </a:lnTo>
                    <a:lnTo>
                      <a:pt x="4512" y="482"/>
                    </a:lnTo>
                    <a:lnTo>
                      <a:pt x="4518" y="496"/>
                    </a:lnTo>
                    <a:lnTo>
                      <a:pt x="4525" y="511"/>
                    </a:lnTo>
                    <a:lnTo>
                      <a:pt x="4535" y="523"/>
                    </a:lnTo>
                    <a:lnTo>
                      <a:pt x="4545" y="535"/>
                    </a:lnTo>
                    <a:lnTo>
                      <a:pt x="4556" y="546"/>
                    </a:lnTo>
                    <a:lnTo>
                      <a:pt x="4568" y="555"/>
                    </a:lnTo>
                    <a:lnTo>
                      <a:pt x="4581" y="563"/>
                    </a:lnTo>
                    <a:lnTo>
                      <a:pt x="4594" y="569"/>
                    </a:lnTo>
                    <a:lnTo>
                      <a:pt x="4608" y="575"/>
                    </a:lnTo>
                    <a:lnTo>
                      <a:pt x="4624" y="579"/>
                    </a:lnTo>
                    <a:lnTo>
                      <a:pt x="4639" y="581"/>
                    </a:lnTo>
                    <a:lnTo>
                      <a:pt x="4657" y="581"/>
                    </a:lnTo>
                    <a:lnTo>
                      <a:pt x="4669" y="581"/>
                    </a:lnTo>
                    <a:lnTo>
                      <a:pt x="4681" y="580"/>
                    </a:lnTo>
                    <a:lnTo>
                      <a:pt x="4694" y="578"/>
                    </a:lnTo>
                    <a:lnTo>
                      <a:pt x="4706" y="576"/>
                    </a:lnTo>
                    <a:lnTo>
                      <a:pt x="4718" y="572"/>
                    </a:lnTo>
                    <a:lnTo>
                      <a:pt x="4732" y="568"/>
                    </a:lnTo>
                    <a:lnTo>
                      <a:pt x="4744" y="564"/>
                    </a:lnTo>
                    <a:lnTo>
                      <a:pt x="4756" y="559"/>
                    </a:lnTo>
                    <a:close/>
                    <a:moveTo>
                      <a:pt x="5225" y="427"/>
                    </a:moveTo>
                    <a:lnTo>
                      <a:pt x="4913" y="426"/>
                    </a:lnTo>
                    <a:lnTo>
                      <a:pt x="4914" y="445"/>
                    </a:lnTo>
                    <a:lnTo>
                      <a:pt x="4916" y="463"/>
                    </a:lnTo>
                    <a:lnTo>
                      <a:pt x="4920" y="480"/>
                    </a:lnTo>
                    <a:lnTo>
                      <a:pt x="4925" y="495"/>
                    </a:lnTo>
                    <a:lnTo>
                      <a:pt x="4931" y="510"/>
                    </a:lnTo>
                    <a:lnTo>
                      <a:pt x="4939" y="523"/>
                    </a:lnTo>
                    <a:lnTo>
                      <a:pt x="4949" y="535"/>
                    </a:lnTo>
                    <a:lnTo>
                      <a:pt x="4959" y="546"/>
                    </a:lnTo>
                    <a:lnTo>
                      <a:pt x="4969" y="554"/>
                    </a:lnTo>
                    <a:lnTo>
                      <a:pt x="4980" y="562"/>
                    </a:lnTo>
                    <a:lnTo>
                      <a:pt x="4993" y="568"/>
                    </a:lnTo>
                    <a:lnTo>
                      <a:pt x="5006" y="573"/>
                    </a:lnTo>
                    <a:lnTo>
                      <a:pt x="5019" y="577"/>
                    </a:lnTo>
                    <a:lnTo>
                      <a:pt x="5034" y="580"/>
                    </a:lnTo>
                    <a:lnTo>
                      <a:pt x="5049" y="582"/>
                    </a:lnTo>
                    <a:lnTo>
                      <a:pt x="5066" y="582"/>
                    </a:lnTo>
                    <a:lnTo>
                      <a:pt x="5082" y="582"/>
                    </a:lnTo>
                    <a:lnTo>
                      <a:pt x="5099" y="581"/>
                    </a:lnTo>
                    <a:lnTo>
                      <a:pt x="5115" y="579"/>
                    </a:lnTo>
                    <a:lnTo>
                      <a:pt x="5130" y="577"/>
                    </a:lnTo>
                    <a:lnTo>
                      <a:pt x="5146" y="573"/>
                    </a:lnTo>
                    <a:lnTo>
                      <a:pt x="5161" y="569"/>
                    </a:lnTo>
                    <a:lnTo>
                      <a:pt x="5176" y="564"/>
                    </a:lnTo>
                    <a:lnTo>
                      <a:pt x="5189" y="559"/>
                    </a:lnTo>
                    <a:lnTo>
                      <a:pt x="5203" y="618"/>
                    </a:lnTo>
                    <a:lnTo>
                      <a:pt x="5187" y="624"/>
                    </a:lnTo>
                    <a:lnTo>
                      <a:pt x="5171" y="630"/>
                    </a:lnTo>
                    <a:lnTo>
                      <a:pt x="5153" y="635"/>
                    </a:lnTo>
                    <a:lnTo>
                      <a:pt x="5135" y="639"/>
                    </a:lnTo>
                    <a:lnTo>
                      <a:pt x="5116" y="642"/>
                    </a:lnTo>
                    <a:lnTo>
                      <a:pt x="5096" y="644"/>
                    </a:lnTo>
                    <a:lnTo>
                      <a:pt x="5075" y="646"/>
                    </a:lnTo>
                    <a:lnTo>
                      <a:pt x="5054" y="647"/>
                    </a:lnTo>
                    <a:lnTo>
                      <a:pt x="5029" y="646"/>
                    </a:lnTo>
                    <a:lnTo>
                      <a:pt x="5006" y="642"/>
                    </a:lnTo>
                    <a:lnTo>
                      <a:pt x="4995" y="640"/>
                    </a:lnTo>
                    <a:lnTo>
                      <a:pt x="4984" y="637"/>
                    </a:lnTo>
                    <a:lnTo>
                      <a:pt x="4973" y="634"/>
                    </a:lnTo>
                    <a:lnTo>
                      <a:pt x="4963" y="631"/>
                    </a:lnTo>
                    <a:lnTo>
                      <a:pt x="4953" y="627"/>
                    </a:lnTo>
                    <a:lnTo>
                      <a:pt x="4943" y="622"/>
                    </a:lnTo>
                    <a:lnTo>
                      <a:pt x="4934" y="617"/>
                    </a:lnTo>
                    <a:lnTo>
                      <a:pt x="4925" y="612"/>
                    </a:lnTo>
                    <a:lnTo>
                      <a:pt x="4917" y="605"/>
                    </a:lnTo>
                    <a:lnTo>
                      <a:pt x="4909" y="598"/>
                    </a:lnTo>
                    <a:lnTo>
                      <a:pt x="4900" y="592"/>
                    </a:lnTo>
                    <a:lnTo>
                      <a:pt x="4893" y="584"/>
                    </a:lnTo>
                    <a:lnTo>
                      <a:pt x="4886" y="576"/>
                    </a:lnTo>
                    <a:lnTo>
                      <a:pt x="4879" y="567"/>
                    </a:lnTo>
                    <a:lnTo>
                      <a:pt x="4873" y="559"/>
                    </a:lnTo>
                    <a:lnTo>
                      <a:pt x="4866" y="551"/>
                    </a:lnTo>
                    <a:lnTo>
                      <a:pt x="4861" y="542"/>
                    </a:lnTo>
                    <a:lnTo>
                      <a:pt x="4856" y="531"/>
                    </a:lnTo>
                    <a:lnTo>
                      <a:pt x="4852" y="522"/>
                    </a:lnTo>
                    <a:lnTo>
                      <a:pt x="4848" y="512"/>
                    </a:lnTo>
                    <a:lnTo>
                      <a:pt x="4845" y="501"/>
                    </a:lnTo>
                    <a:lnTo>
                      <a:pt x="4842" y="490"/>
                    </a:lnTo>
                    <a:lnTo>
                      <a:pt x="4840" y="480"/>
                    </a:lnTo>
                    <a:lnTo>
                      <a:pt x="4837" y="469"/>
                    </a:lnTo>
                    <a:lnTo>
                      <a:pt x="4835" y="445"/>
                    </a:lnTo>
                    <a:lnTo>
                      <a:pt x="4834" y="419"/>
                    </a:lnTo>
                    <a:lnTo>
                      <a:pt x="4835" y="394"/>
                    </a:lnTo>
                    <a:lnTo>
                      <a:pt x="4837" y="370"/>
                    </a:lnTo>
                    <a:lnTo>
                      <a:pt x="4842" y="346"/>
                    </a:lnTo>
                    <a:lnTo>
                      <a:pt x="4848" y="324"/>
                    </a:lnTo>
                    <a:lnTo>
                      <a:pt x="4852" y="313"/>
                    </a:lnTo>
                    <a:lnTo>
                      <a:pt x="4856" y="303"/>
                    </a:lnTo>
                    <a:lnTo>
                      <a:pt x="4860" y="293"/>
                    </a:lnTo>
                    <a:lnTo>
                      <a:pt x="4865" y="282"/>
                    </a:lnTo>
                    <a:lnTo>
                      <a:pt x="4872" y="273"/>
                    </a:lnTo>
                    <a:lnTo>
                      <a:pt x="4878" y="264"/>
                    </a:lnTo>
                    <a:lnTo>
                      <a:pt x="4884" y="255"/>
                    </a:lnTo>
                    <a:lnTo>
                      <a:pt x="4891" y="246"/>
                    </a:lnTo>
                    <a:lnTo>
                      <a:pt x="4898" y="238"/>
                    </a:lnTo>
                    <a:lnTo>
                      <a:pt x="4905" y="230"/>
                    </a:lnTo>
                    <a:lnTo>
                      <a:pt x="4914" y="223"/>
                    </a:lnTo>
                    <a:lnTo>
                      <a:pt x="4922" y="217"/>
                    </a:lnTo>
                    <a:lnTo>
                      <a:pt x="4930" y="210"/>
                    </a:lnTo>
                    <a:lnTo>
                      <a:pt x="4939" y="204"/>
                    </a:lnTo>
                    <a:lnTo>
                      <a:pt x="4949" y="199"/>
                    </a:lnTo>
                    <a:lnTo>
                      <a:pt x="4958" y="195"/>
                    </a:lnTo>
                    <a:lnTo>
                      <a:pt x="4967" y="191"/>
                    </a:lnTo>
                    <a:lnTo>
                      <a:pt x="4977" y="187"/>
                    </a:lnTo>
                    <a:lnTo>
                      <a:pt x="4988" y="185"/>
                    </a:lnTo>
                    <a:lnTo>
                      <a:pt x="4999" y="182"/>
                    </a:lnTo>
                    <a:lnTo>
                      <a:pt x="5009" y="179"/>
                    </a:lnTo>
                    <a:lnTo>
                      <a:pt x="5021" y="178"/>
                    </a:lnTo>
                    <a:lnTo>
                      <a:pt x="5032" y="177"/>
                    </a:lnTo>
                    <a:lnTo>
                      <a:pt x="5044" y="177"/>
                    </a:lnTo>
                    <a:lnTo>
                      <a:pt x="5055" y="177"/>
                    </a:lnTo>
                    <a:lnTo>
                      <a:pt x="5068" y="178"/>
                    </a:lnTo>
                    <a:lnTo>
                      <a:pt x="5079" y="181"/>
                    </a:lnTo>
                    <a:lnTo>
                      <a:pt x="5090" y="183"/>
                    </a:lnTo>
                    <a:lnTo>
                      <a:pt x="5101" y="185"/>
                    </a:lnTo>
                    <a:lnTo>
                      <a:pt x="5111" y="188"/>
                    </a:lnTo>
                    <a:lnTo>
                      <a:pt x="5120" y="192"/>
                    </a:lnTo>
                    <a:lnTo>
                      <a:pt x="5129" y="196"/>
                    </a:lnTo>
                    <a:lnTo>
                      <a:pt x="5139" y="201"/>
                    </a:lnTo>
                    <a:lnTo>
                      <a:pt x="5148" y="206"/>
                    </a:lnTo>
                    <a:lnTo>
                      <a:pt x="5156" y="212"/>
                    </a:lnTo>
                    <a:lnTo>
                      <a:pt x="5163" y="220"/>
                    </a:lnTo>
                    <a:lnTo>
                      <a:pt x="5172" y="227"/>
                    </a:lnTo>
                    <a:lnTo>
                      <a:pt x="5178" y="234"/>
                    </a:lnTo>
                    <a:lnTo>
                      <a:pt x="5185" y="242"/>
                    </a:lnTo>
                    <a:lnTo>
                      <a:pt x="5191" y="251"/>
                    </a:lnTo>
                    <a:lnTo>
                      <a:pt x="5200" y="266"/>
                    </a:lnTo>
                    <a:lnTo>
                      <a:pt x="5208" y="281"/>
                    </a:lnTo>
                    <a:lnTo>
                      <a:pt x="5215" y="298"/>
                    </a:lnTo>
                    <a:lnTo>
                      <a:pt x="5220" y="314"/>
                    </a:lnTo>
                    <a:lnTo>
                      <a:pt x="5224" y="332"/>
                    </a:lnTo>
                    <a:lnTo>
                      <a:pt x="5227" y="349"/>
                    </a:lnTo>
                    <a:lnTo>
                      <a:pt x="5229" y="369"/>
                    </a:lnTo>
                    <a:lnTo>
                      <a:pt x="5229" y="388"/>
                    </a:lnTo>
                    <a:lnTo>
                      <a:pt x="5229" y="400"/>
                    </a:lnTo>
                    <a:lnTo>
                      <a:pt x="5228" y="410"/>
                    </a:lnTo>
                    <a:lnTo>
                      <a:pt x="5227" y="419"/>
                    </a:lnTo>
                    <a:lnTo>
                      <a:pt x="5225" y="427"/>
                    </a:lnTo>
                    <a:close/>
                    <a:moveTo>
                      <a:pt x="4913" y="368"/>
                    </a:moveTo>
                    <a:lnTo>
                      <a:pt x="5150" y="368"/>
                    </a:lnTo>
                    <a:lnTo>
                      <a:pt x="5150" y="355"/>
                    </a:lnTo>
                    <a:lnTo>
                      <a:pt x="5149" y="344"/>
                    </a:lnTo>
                    <a:lnTo>
                      <a:pt x="5148" y="332"/>
                    </a:lnTo>
                    <a:lnTo>
                      <a:pt x="5145" y="321"/>
                    </a:lnTo>
                    <a:lnTo>
                      <a:pt x="5142" y="311"/>
                    </a:lnTo>
                    <a:lnTo>
                      <a:pt x="5139" y="301"/>
                    </a:lnTo>
                    <a:lnTo>
                      <a:pt x="5134" y="292"/>
                    </a:lnTo>
                    <a:lnTo>
                      <a:pt x="5128" y="282"/>
                    </a:lnTo>
                    <a:lnTo>
                      <a:pt x="5120" y="271"/>
                    </a:lnTo>
                    <a:lnTo>
                      <a:pt x="5112" y="262"/>
                    </a:lnTo>
                    <a:lnTo>
                      <a:pt x="5102" y="254"/>
                    </a:lnTo>
                    <a:lnTo>
                      <a:pt x="5091" y="247"/>
                    </a:lnTo>
                    <a:lnTo>
                      <a:pt x="5079" y="242"/>
                    </a:lnTo>
                    <a:lnTo>
                      <a:pt x="5067" y="239"/>
                    </a:lnTo>
                    <a:lnTo>
                      <a:pt x="5052" y="237"/>
                    </a:lnTo>
                    <a:lnTo>
                      <a:pt x="5037" y="236"/>
                    </a:lnTo>
                    <a:lnTo>
                      <a:pt x="5024" y="237"/>
                    </a:lnTo>
                    <a:lnTo>
                      <a:pt x="5010" y="239"/>
                    </a:lnTo>
                    <a:lnTo>
                      <a:pt x="4998" y="242"/>
                    </a:lnTo>
                    <a:lnTo>
                      <a:pt x="4987" y="247"/>
                    </a:lnTo>
                    <a:lnTo>
                      <a:pt x="4975" y="254"/>
                    </a:lnTo>
                    <a:lnTo>
                      <a:pt x="4965" y="261"/>
                    </a:lnTo>
                    <a:lnTo>
                      <a:pt x="4956" y="270"/>
                    </a:lnTo>
                    <a:lnTo>
                      <a:pt x="4947" y="280"/>
                    </a:lnTo>
                    <a:lnTo>
                      <a:pt x="4940" y="290"/>
                    </a:lnTo>
                    <a:lnTo>
                      <a:pt x="4934" y="300"/>
                    </a:lnTo>
                    <a:lnTo>
                      <a:pt x="4929" y="310"/>
                    </a:lnTo>
                    <a:lnTo>
                      <a:pt x="4924" y="320"/>
                    </a:lnTo>
                    <a:lnTo>
                      <a:pt x="4920" y="332"/>
                    </a:lnTo>
                    <a:lnTo>
                      <a:pt x="4917" y="343"/>
                    </a:lnTo>
                    <a:lnTo>
                      <a:pt x="4914" y="355"/>
                    </a:lnTo>
                    <a:lnTo>
                      <a:pt x="4913" y="368"/>
                    </a:lnTo>
                    <a:close/>
                    <a:moveTo>
                      <a:pt x="5330" y="637"/>
                    </a:moveTo>
                    <a:lnTo>
                      <a:pt x="5330" y="328"/>
                    </a:lnTo>
                    <a:lnTo>
                      <a:pt x="5330" y="291"/>
                    </a:lnTo>
                    <a:lnTo>
                      <a:pt x="5330" y="256"/>
                    </a:lnTo>
                    <a:lnTo>
                      <a:pt x="5329" y="221"/>
                    </a:lnTo>
                    <a:lnTo>
                      <a:pt x="5328" y="188"/>
                    </a:lnTo>
                    <a:lnTo>
                      <a:pt x="5399" y="188"/>
                    </a:lnTo>
                    <a:lnTo>
                      <a:pt x="5402" y="276"/>
                    </a:lnTo>
                    <a:lnTo>
                      <a:pt x="5406" y="276"/>
                    </a:lnTo>
                    <a:lnTo>
                      <a:pt x="5409" y="265"/>
                    </a:lnTo>
                    <a:lnTo>
                      <a:pt x="5414" y="255"/>
                    </a:lnTo>
                    <a:lnTo>
                      <a:pt x="5419" y="245"/>
                    </a:lnTo>
                    <a:lnTo>
                      <a:pt x="5425" y="236"/>
                    </a:lnTo>
                    <a:lnTo>
                      <a:pt x="5432" y="227"/>
                    </a:lnTo>
                    <a:lnTo>
                      <a:pt x="5439" y="219"/>
                    </a:lnTo>
                    <a:lnTo>
                      <a:pt x="5446" y="211"/>
                    </a:lnTo>
                    <a:lnTo>
                      <a:pt x="5454" y="204"/>
                    </a:lnTo>
                    <a:lnTo>
                      <a:pt x="5463" y="198"/>
                    </a:lnTo>
                    <a:lnTo>
                      <a:pt x="5472" y="193"/>
                    </a:lnTo>
                    <a:lnTo>
                      <a:pt x="5481" y="188"/>
                    </a:lnTo>
                    <a:lnTo>
                      <a:pt x="5490" y="185"/>
                    </a:lnTo>
                    <a:lnTo>
                      <a:pt x="5500" y="182"/>
                    </a:lnTo>
                    <a:lnTo>
                      <a:pt x="5510" y="179"/>
                    </a:lnTo>
                    <a:lnTo>
                      <a:pt x="5520" y="177"/>
                    </a:lnTo>
                    <a:lnTo>
                      <a:pt x="5529" y="177"/>
                    </a:lnTo>
                    <a:lnTo>
                      <a:pt x="5541" y="178"/>
                    </a:lnTo>
                    <a:lnTo>
                      <a:pt x="5553" y="181"/>
                    </a:lnTo>
                    <a:lnTo>
                      <a:pt x="5553" y="258"/>
                    </a:lnTo>
                    <a:lnTo>
                      <a:pt x="5539" y="256"/>
                    </a:lnTo>
                    <a:lnTo>
                      <a:pt x="5524" y="255"/>
                    </a:lnTo>
                    <a:lnTo>
                      <a:pt x="5511" y="256"/>
                    </a:lnTo>
                    <a:lnTo>
                      <a:pt x="5498" y="258"/>
                    </a:lnTo>
                    <a:lnTo>
                      <a:pt x="5486" y="261"/>
                    </a:lnTo>
                    <a:lnTo>
                      <a:pt x="5475" y="266"/>
                    </a:lnTo>
                    <a:lnTo>
                      <a:pt x="5464" y="272"/>
                    </a:lnTo>
                    <a:lnTo>
                      <a:pt x="5455" y="280"/>
                    </a:lnTo>
                    <a:lnTo>
                      <a:pt x="5446" y="290"/>
                    </a:lnTo>
                    <a:lnTo>
                      <a:pt x="5438" y="300"/>
                    </a:lnTo>
                    <a:lnTo>
                      <a:pt x="5432" y="310"/>
                    </a:lnTo>
                    <a:lnTo>
                      <a:pt x="5426" y="321"/>
                    </a:lnTo>
                    <a:lnTo>
                      <a:pt x="5421" y="333"/>
                    </a:lnTo>
                    <a:lnTo>
                      <a:pt x="5418" y="344"/>
                    </a:lnTo>
                    <a:lnTo>
                      <a:pt x="5415" y="356"/>
                    </a:lnTo>
                    <a:lnTo>
                      <a:pt x="5413" y="370"/>
                    </a:lnTo>
                    <a:lnTo>
                      <a:pt x="5411" y="383"/>
                    </a:lnTo>
                    <a:lnTo>
                      <a:pt x="5411" y="398"/>
                    </a:lnTo>
                    <a:lnTo>
                      <a:pt x="5411" y="637"/>
                    </a:lnTo>
                    <a:lnTo>
                      <a:pt x="5330" y="637"/>
                    </a:lnTo>
                    <a:close/>
                    <a:moveTo>
                      <a:pt x="5652" y="105"/>
                    </a:moveTo>
                    <a:lnTo>
                      <a:pt x="5732" y="80"/>
                    </a:lnTo>
                    <a:lnTo>
                      <a:pt x="5732" y="188"/>
                    </a:lnTo>
                    <a:lnTo>
                      <a:pt x="5849" y="188"/>
                    </a:lnTo>
                    <a:lnTo>
                      <a:pt x="5849" y="249"/>
                    </a:lnTo>
                    <a:lnTo>
                      <a:pt x="5732" y="249"/>
                    </a:lnTo>
                    <a:lnTo>
                      <a:pt x="5732" y="492"/>
                    </a:lnTo>
                    <a:lnTo>
                      <a:pt x="5733" y="503"/>
                    </a:lnTo>
                    <a:lnTo>
                      <a:pt x="5733" y="513"/>
                    </a:lnTo>
                    <a:lnTo>
                      <a:pt x="5734" y="522"/>
                    </a:lnTo>
                    <a:lnTo>
                      <a:pt x="5736" y="530"/>
                    </a:lnTo>
                    <a:lnTo>
                      <a:pt x="5738" y="539"/>
                    </a:lnTo>
                    <a:lnTo>
                      <a:pt x="5741" y="546"/>
                    </a:lnTo>
                    <a:lnTo>
                      <a:pt x="5744" y="552"/>
                    </a:lnTo>
                    <a:lnTo>
                      <a:pt x="5747" y="557"/>
                    </a:lnTo>
                    <a:lnTo>
                      <a:pt x="5751" y="562"/>
                    </a:lnTo>
                    <a:lnTo>
                      <a:pt x="5756" y="567"/>
                    </a:lnTo>
                    <a:lnTo>
                      <a:pt x="5760" y="570"/>
                    </a:lnTo>
                    <a:lnTo>
                      <a:pt x="5766" y="573"/>
                    </a:lnTo>
                    <a:lnTo>
                      <a:pt x="5773" y="577"/>
                    </a:lnTo>
                    <a:lnTo>
                      <a:pt x="5779" y="578"/>
                    </a:lnTo>
                    <a:lnTo>
                      <a:pt x="5786" y="579"/>
                    </a:lnTo>
                    <a:lnTo>
                      <a:pt x="5793" y="580"/>
                    </a:lnTo>
                    <a:lnTo>
                      <a:pt x="5807" y="579"/>
                    </a:lnTo>
                    <a:lnTo>
                      <a:pt x="5819" y="578"/>
                    </a:lnTo>
                    <a:lnTo>
                      <a:pt x="5830" y="577"/>
                    </a:lnTo>
                    <a:lnTo>
                      <a:pt x="5840" y="573"/>
                    </a:lnTo>
                    <a:lnTo>
                      <a:pt x="5844" y="635"/>
                    </a:lnTo>
                    <a:lnTo>
                      <a:pt x="5829" y="640"/>
                    </a:lnTo>
                    <a:lnTo>
                      <a:pt x="5812" y="644"/>
                    </a:lnTo>
                    <a:lnTo>
                      <a:pt x="5792" y="647"/>
                    </a:lnTo>
                    <a:lnTo>
                      <a:pt x="5772" y="648"/>
                    </a:lnTo>
                    <a:lnTo>
                      <a:pt x="5758" y="647"/>
                    </a:lnTo>
                    <a:lnTo>
                      <a:pt x="5745" y="644"/>
                    </a:lnTo>
                    <a:lnTo>
                      <a:pt x="5733" y="642"/>
                    </a:lnTo>
                    <a:lnTo>
                      <a:pt x="5721" y="638"/>
                    </a:lnTo>
                    <a:lnTo>
                      <a:pt x="5710" y="633"/>
                    </a:lnTo>
                    <a:lnTo>
                      <a:pt x="5701" y="627"/>
                    </a:lnTo>
                    <a:lnTo>
                      <a:pt x="5691" y="620"/>
                    </a:lnTo>
                    <a:lnTo>
                      <a:pt x="5683" y="612"/>
                    </a:lnTo>
                    <a:lnTo>
                      <a:pt x="5676" y="602"/>
                    </a:lnTo>
                    <a:lnTo>
                      <a:pt x="5670" y="591"/>
                    </a:lnTo>
                    <a:lnTo>
                      <a:pt x="5665" y="579"/>
                    </a:lnTo>
                    <a:lnTo>
                      <a:pt x="5660" y="565"/>
                    </a:lnTo>
                    <a:lnTo>
                      <a:pt x="5657" y="550"/>
                    </a:lnTo>
                    <a:lnTo>
                      <a:pt x="5654" y="532"/>
                    </a:lnTo>
                    <a:lnTo>
                      <a:pt x="5652" y="515"/>
                    </a:lnTo>
                    <a:lnTo>
                      <a:pt x="5652" y="495"/>
                    </a:lnTo>
                    <a:lnTo>
                      <a:pt x="5652" y="249"/>
                    </a:lnTo>
                    <a:lnTo>
                      <a:pt x="5583" y="249"/>
                    </a:lnTo>
                    <a:lnTo>
                      <a:pt x="5583" y="188"/>
                    </a:lnTo>
                    <a:lnTo>
                      <a:pt x="5652" y="188"/>
                    </a:lnTo>
                    <a:lnTo>
                      <a:pt x="5652" y="105"/>
                    </a:lnTo>
                    <a:close/>
                    <a:moveTo>
                      <a:pt x="6256" y="362"/>
                    </a:moveTo>
                    <a:lnTo>
                      <a:pt x="6256" y="529"/>
                    </a:lnTo>
                    <a:lnTo>
                      <a:pt x="6257" y="561"/>
                    </a:lnTo>
                    <a:lnTo>
                      <a:pt x="6258" y="589"/>
                    </a:lnTo>
                    <a:lnTo>
                      <a:pt x="6260" y="615"/>
                    </a:lnTo>
                    <a:lnTo>
                      <a:pt x="6263" y="637"/>
                    </a:lnTo>
                    <a:lnTo>
                      <a:pt x="6189" y="637"/>
                    </a:lnTo>
                    <a:lnTo>
                      <a:pt x="6183" y="581"/>
                    </a:lnTo>
                    <a:lnTo>
                      <a:pt x="6180" y="581"/>
                    </a:lnTo>
                    <a:lnTo>
                      <a:pt x="6173" y="588"/>
                    </a:lnTo>
                    <a:lnTo>
                      <a:pt x="6167" y="596"/>
                    </a:lnTo>
                    <a:lnTo>
                      <a:pt x="6160" y="603"/>
                    </a:lnTo>
                    <a:lnTo>
                      <a:pt x="6154" y="610"/>
                    </a:lnTo>
                    <a:lnTo>
                      <a:pt x="6146" y="616"/>
                    </a:lnTo>
                    <a:lnTo>
                      <a:pt x="6138" y="621"/>
                    </a:lnTo>
                    <a:lnTo>
                      <a:pt x="6130" y="626"/>
                    </a:lnTo>
                    <a:lnTo>
                      <a:pt x="6122" y="630"/>
                    </a:lnTo>
                    <a:lnTo>
                      <a:pt x="6113" y="634"/>
                    </a:lnTo>
                    <a:lnTo>
                      <a:pt x="6104" y="637"/>
                    </a:lnTo>
                    <a:lnTo>
                      <a:pt x="6094" y="640"/>
                    </a:lnTo>
                    <a:lnTo>
                      <a:pt x="6085" y="642"/>
                    </a:lnTo>
                    <a:lnTo>
                      <a:pt x="6075" y="644"/>
                    </a:lnTo>
                    <a:lnTo>
                      <a:pt x="6064" y="647"/>
                    </a:lnTo>
                    <a:lnTo>
                      <a:pt x="6053" y="647"/>
                    </a:lnTo>
                    <a:lnTo>
                      <a:pt x="6043" y="648"/>
                    </a:lnTo>
                    <a:lnTo>
                      <a:pt x="6026" y="647"/>
                    </a:lnTo>
                    <a:lnTo>
                      <a:pt x="6012" y="644"/>
                    </a:lnTo>
                    <a:lnTo>
                      <a:pt x="5998" y="641"/>
                    </a:lnTo>
                    <a:lnTo>
                      <a:pt x="5984" y="637"/>
                    </a:lnTo>
                    <a:lnTo>
                      <a:pt x="5972" y="631"/>
                    </a:lnTo>
                    <a:lnTo>
                      <a:pt x="5961" y="625"/>
                    </a:lnTo>
                    <a:lnTo>
                      <a:pt x="5949" y="617"/>
                    </a:lnTo>
                    <a:lnTo>
                      <a:pt x="5939" y="607"/>
                    </a:lnTo>
                    <a:lnTo>
                      <a:pt x="5932" y="598"/>
                    </a:lnTo>
                    <a:lnTo>
                      <a:pt x="5925" y="588"/>
                    </a:lnTo>
                    <a:lnTo>
                      <a:pt x="5919" y="578"/>
                    </a:lnTo>
                    <a:lnTo>
                      <a:pt x="5913" y="566"/>
                    </a:lnTo>
                    <a:lnTo>
                      <a:pt x="5910" y="555"/>
                    </a:lnTo>
                    <a:lnTo>
                      <a:pt x="5907" y="543"/>
                    </a:lnTo>
                    <a:lnTo>
                      <a:pt x="5906" y="531"/>
                    </a:lnTo>
                    <a:lnTo>
                      <a:pt x="5905" y="518"/>
                    </a:lnTo>
                    <a:lnTo>
                      <a:pt x="5905" y="508"/>
                    </a:lnTo>
                    <a:lnTo>
                      <a:pt x="5906" y="498"/>
                    </a:lnTo>
                    <a:lnTo>
                      <a:pt x="5907" y="489"/>
                    </a:lnTo>
                    <a:lnTo>
                      <a:pt x="5909" y="480"/>
                    </a:lnTo>
                    <a:lnTo>
                      <a:pt x="5912" y="471"/>
                    </a:lnTo>
                    <a:lnTo>
                      <a:pt x="5915" y="462"/>
                    </a:lnTo>
                    <a:lnTo>
                      <a:pt x="5919" y="454"/>
                    </a:lnTo>
                    <a:lnTo>
                      <a:pt x="5923" y="446"/>
                    </a:lnTo>
                    <a:lnTo>
                      <a:pt x="5928" y="439"/>
                    </a:lnTo>
                    <a:lnTo>
                      <a:pt x="5933" y="432"/>
                    </a:lnTo>
                    <a:lnTo>
                      <a:pt x="5938" y="424"/>
                    </a:lnTo>
                    <a:lnTo>
                      <a:pt x="5944" y="417"/>
                    </a:lnTo>
                    <a:lnTo>
                      <a:pt x="5951" y="411"/>
                    </a:lnTo>
                    <a:lnTo>
                      <a:pt x="5959" y="405"/>
                    </a:lnTo>
                    <a:lnTo>
                      <a:pt x="5967" y="399"/>
                    </a:lnTo>
                    <a:lnTo>
                      <a:pt x="5975" y="393"/>
                    </a:lnTo>
                    <a:lnTo>
                      <a:pt x="5994" y="383"/>
                    </a:lnTo>
                    <a:lnTo>
                      <a:pt x="6014" y="374"/>
                    </a:lnTo>
                    <a:lnTo>
                      <a:pt x="6036" y="367"/>
                    </a:lnTo>
                    <a:lnTo>
                      <a:pt x="6060" y="362"/>
                    </a:lnTo>
                    <a:lnTo>
                      <a:pt x="6086" y="356"/>
                    </a:lnTo>
                    <a:lnTo>
                      <a:pt x="6114" y="353"/>
                    </a:lnTo>
                    <a:lnTo>
                      <a:pt x="6144" y="351"/>
                    </a:lnTo>
                    <a:lnTo>
                      <a:pt x="6175" y="351"/>
                    </a:lnTo>
                    <a:lnTo>
                      <a:pt x="6175" y="342"/>
                    </a:lnTo>
                    <a:lnTo>
                      <a:pt x="6174" y="329"/>
                    </a:lnTo>
                    <a:lnTo>
                      <a:pt x="6173" y="317"/>
                    </a:lnTo>
                    <a:lnTo>
                      <a:pt x="6171" y="306"/>
                    </a:lnTo>
                    <a:lnTo>
                      <a:pt x="6168" y="296"/>
                    </a:lnTo>
                    <a:lnTo>
                      <a:pt x="6165" y="286"/>
                    </a:lnTo>
                    <a:lnTo>
                      <a:pt x="6161" y="278"/>
                    </a:lnTo>
                    <a:lnTo>
                      <a:pt x="6156" y="271"/>
                    </a:lnTo>
                    <a:lnTo>
                      <a:pt x="6150" y="264"/>
                    </a:lnTo>
                    <a:lnTo>
                      <a:pt x="6143" y="258"/>
                    </a:lnTo>
                    <a:lnTo>
                      <a:pt x="6135" y="253"/>
                    </a:lnTo>
                    <a:lnTo>
                      <a:pt x="6127" y="248"/>
                    </a:lnTo>
                    <a:lnTo>
                      <a:pt x="6118" y="244"/>
                    </a:lnTo>
                    <a:lnTo>
                      <a:pt x="6108" y="241"/>
                    </a:lnTo>
                    <a:lnTo>
                      <a:pt x="6097" y="239"/>
                    </a:lnTo>
                    <a:lnTo>
                      <a:pt x="6085" y="238"/>
                    </a:lnTo>
                    <a:lnTo>
                      <a:pt x="6073" y="238"/>
                    </a:lnTo>
                    <a:lnTo>
                      <a:pt x="6056" y="238"/>
                    </a:lnTo>
                    <a:lnTo>
                      <a:pt x="6041" y="240"/>
                    </a:lnTo>
                    <a:lnTo>
                      <a:pt x="6025" y="242"/>
                    </a:lnTo>
                    <a:lnTo>
                      <a:pt x="6010" y="246"/>
                    </a:lnTo>
                    <a:lnTo>
                      <a:pt x="5996" y="250"/>
                    </a:lnTo>
                    <a:lnTo>
                      <a:pt x="5982" y="257"/>
                    </a:lnTo>
                    <a:lnTo>
                      <a:pt x="5969" y="264"/>
                    </a:lnTo>
                    <a:lnTo>
                      <a:pt x="5957" y="271"/>
                    </a:lnTo>
                    <a:lnTo>
                      <a:pt x="5938" y="218"/>
                    </a:lnTo>
                    <a:lnTo>
                      <a:pt x="5953" y="208"/>
                    </a:lnTo>
                    <a:lnTo>
                      <a:pt x="5970" y="200"/>
                    </a:lnTo>
                    <a:lnTo>
                      <a:pt x="5987" y="193"/>
                    </a:lnTo>
                    <a:lnTo>
                      <a:pt x="6005" y="188"/>
                    </a:lnTo>
                    <a:lnTo>
                      <a:pt x="6024" y="183"/>
                    </a:lnTo>
                    <a:lnTo>
                      <a:pt x="6044" y="179"/>
                    </a:lnTo>
                    <a:lnTo>
                      <a:pt x="6063" y="178"/>
                    </a:lnTo>
                    <a:lnTo>
                      <a:pt x="6085" y="177"/>
                    </a:lnTo>
                    <a:lnTo>
                      <a:pt x="6106" y="178"/>
                    </a:lnTo>
                    <a:lnTo>
                      <a:pt x="6125" y="181"/>
                    </a:lnTo>
                    <a:lnTo>
                      <a:pt x="6143" y="184"/>
                    </a:lnTo>
                    <a:lnTo>
                      <a:pt x="6160" y="189"/>
                    </a:lnTo>
                    <a:lnTo>
                      <a:pt x="6175" y="195"/>
                    </a:lnTo>
                    <a:lnTo>
                      <a:pt x="6189" y="203"/>
                    </a:lnTo>
                    <a:lnTo>
                      <a:pt x="6202" y="212"/>
                    </a:lnTo>
                    <a:lnTo>
                      <a:pt x="6213" y="224"/>
                    </a:lnTo>
                    <a:lnTo>
                      <a:pt x="6223" y="236"/>
                    </a:lnTo>
                    <a:lnTo>
                      <a:pt x="6232" y="249"/>
                    </a:lnTo>
                    <a:lnTo>
                      <a:pt x="6239" y="264"/>
                    </a:lnTo>
                    <a:lnTo>
                      <a:pt x="6245" y="280"/>
                    </a:lnTo>
                    <a:lnTo>
                      <a:pt x="6249" y="299"/>
                    </a:lnTo>
                    <a:lnTo>
                      <a:pt x="6254" y="318"/>
                    </a:lnTo>
                    <a:lnTo>
                      <a:pt x="6255" y="339"/>
                    </a:lnTo>
                    <a:lnTo>
                      <a:pt x="6256" y="362"/>
                    </a:lnTo>
                    <a:close/>
                    <a:moveTo>
                      <a:pt x="6175" y="486"/>
                    </a:moveTo>
                    <a:lnTo>
                      <a:pt x="6175" y="408"/>
                    </a:lnTo>
                    <a:lnTo>
                      <a:pt x="6152" y="408"/>
                    </a:lnTo>
                    <a:lnTo>
                      <a:pt x="6131" y="409"/>
                    </a:lnTo>
                    <a:lnTo>
                      <a:pt x="6111" y="410"/>
                    </a:lnTo>
                    <a:lnTo>
                      <a:pt x="6092" y="413"/>
                    </a:lnTo>
                    <a:lnTo>
                      <a:pt x="6076" y="416"/>
                    </a:lnTo>
                    <a:lnTo>
                      <a:pt x="6060" y="420"/>
                    </a:lnTo>
                    <a:lnTo>
                      <a:pt x="6046" y="425"/>
                    </a:lnTo>
                    <a:lnTo>
                      <a:pt x="6034" y="432"/>
                    </a:lnTo>
                    <a:lnTo>
                      <a:pt x="6022" y="438"/>
                    </a:lnTo>
                    <a:lnTo>
                      <a:pt x="6013" y="445"/>
                    </a:lnTo>
                    <a:lnTo>
                      <a:pt x="6005" y="454"/>
                    </a:lnTo>
                    <a:lnTo>
                      <a:pt x="5999" y="463"/>
                    </a:lnTo>
                    <a:lnTo>
                      <a:pt x="5994" y="474"/>
                    </a:lnTo>
                    <a:lnTo>
                      <a:pt x="5989" y="484"/>
                    </a:lnTo>
                    <a:lnTo>
                      <a:pt x="5987" y="496"/>
                    </a:lnTo>
                    <a:lnTo>
                      <a:pt x="5986" y="509"/>
                    </a:lnTo>
                    <a:lnTo>
                      <a:pt x="5987" y="518"/>
                    </a:lnTo>
                    <a:lnTo>
                      <a:pt x="5988" y="527"/>
                    </a:lnTo>
                    <a:lnTo>
                      <a:pt x="5990" y="534"/>
                    </a:lnTo>
                    <a:lnTo>
                      <a:pt x="5993" y="543"/>
                    </a:lnTo>
                    <a:lnTo>
                      <a:pt x="5996" y="550"/>
                    </a:lnTo>
                    <a:lnTo>
                      <a:pt x="6000" y="556"/>
                    </a:lnTo>
                    <a:lnTo>
                      <a:pt x="6005" y="562"/>
                    </a:lnTo>
                    <a:lnTo>
                      <a:pt x="6010" y="567"/>
                    </a:lnTo>
                    <a:lnTo>
                      <a:pt x="6015" y="571"/>
                    </a:lnTo>
                    <a:lnTo>
                      <a:pt x="6020" y="576"/>
                    </a:lnTo>
                    <a:lnTo>
                      <a:pt x="6026" y="579"/>
                    </a:lnTo>
                    <a:lnTo>
                      <a:pt x="6034" y="582"/>
                    </a:lnTo>
                    <a:lnTo>
                      <a:pt x="6040" y="584"/>
                    </a:lnTo>
                    <a:lnTo>
                      <a:pt x="6047" y="586"/>
                    </a:lnTo>
                    <a:lnTo>
                      <a:pt x="6055" y="587"/>
                    </a:lnTo>
                    <a:lnTo>
                      <a:pt x="6063" y="587"/>
                    </a:lnTo>
                    <a:lnTo>
                      <a:pt x="6073" y="587"/>
                    </a:lnTo>
                    <a:lnTo>
                      <a:pt x="6083" y="585"/>
                    </a:lnTo>
                    <a:lnTo>
                      <a:pt x="6092" y="584"/>
                    </a:lnTo>
                    <a:lnTo>
                      <a:pt x="6100" y="581"/>
                    </a:lnTo>
                    <a:lnTo>
                      <a:pt x="6110" y="578"/>
                    </a:lnTo>
                    <a:lnTo>
                      <a:pt x="6118" y="573"/>
                    </a:lnTo>
                    <a:lnTo>
                      <a:pt x="6126" y="569"/>
                    </a:lnTo>
                    <a:lnTo>
                      <a:pt x="6133" y="563"/>
                    </a:lnTo>
                    <a:lnTo>
                      <a:pt x="6140" y="558"/>
                    </a:lnTo>
                    <a:lnTo>
                      <a:pt x="6146" y="553"/>
                    </a:lnTo>
                    <a:lnTo>
                      <a:pt x="6152" y="547"/>
                    </a:lnTo>
                    <a:lnTo>
                      <a:pt x="6156" y="541"/>
                    </a:lnTo>
                    <a:lnTo>
                      <a:pt x="6161" y="533"/>
                    </a:lnTo>
                    <a:lnTo>
                      <a:pt x="6164" y="526"/>
                    </a:lnTo>
                    <a:lnTo>
                      <a:pt x="6167" y="519"/>
                    </a:lnTo>
                    <a:lnTo>
                      <a:pt x="6170" y="512"/>
                    </a:lnTo>
                    <a:lnTo>
                      <a:pt x="6172" y="506"/>
                    </a:lnTo>
                    <a:lnTo>
                      <a:pt x="6173" y="499"/>
                    </a:lnTo>
                    <a:lnTo>
                      <a:pt x="6174" y="493"/>
                    </a:lnTo>
                    <a:lnTo>
                      <a:pt x="6175" y="486"/>
                    </a:lnTo>
                    <a:close/>
                    <a:moveTo>
                      <a:pt x="6469" y="637"/>
                    </a:moveTo>
                    <a:lnTo>
                      <a:pt x="6387" y="637"/>
                    </a:lnTo>
                    <a:lnTo>
                      <a:pt x="6387" y="188"/>
                    </a:lnTo>
                    <a:lnTo>
                      <a:pt x="6469" y="188"/>
                    </a:lnTo>
                    <a:lnTo>
                      <a:pt x="6469" y="637"/>
                    </a:lnTo>
                    <a:close/>
                    <a:moveTo>
                      <a:pt x="6427" y="105"/>
                    </a:moveTo>
                    <a:lnTo>
                      <a:pt x="6426" y="105"/>
                    </a:lnTo>
                    <a:lnTo>
                      <a:pt x="6416" y="104"/>
                    </a:lnTo>
                    <a:lnTo>
                      <a:pt x="6406" y="101"/>
                    </a:lnTo>
                    <a:lnTo>
                      <a:pt x="6401" y="99"/>
                    </a:lnTo>
                    <a:lnTo>
                      <a:pt x="6397" y="96"/>
                    </a:lnTo>
                    <a:lnTo>
                      <a:pt x="6393" y="93"/>
                    </a:lnTo>
                    <a:lnTo>
                      <a:pt x="6389" y="90"/>
                    </a:lnTo>
                    <a:lnTo>
                      <a:pt x="6383" y="82"/>
                    </a:lnTo>
                    <a:lnTo>
                      <a:pt x="6379" y="72"/>
                    </a:lnTo>
                    <a:lnTo>
                      <a:pt x="6376" y="63"/>
                    </a:lnTo>
                    <a:lnTo>
                      <a:pt x="6375" y="52"/>
                    </a:lnTo>
                    <a:lnTo>
                      <a:pt x="6376" y="42"/>
                    </a:lnTo>
                    <a:lnTo>
                      <a:pt x="6379" y="32"/>
                    </a:lnTo>
                    <a:lnTo>
                      <a:pt x="6384" y="23"/>
                    </a:lnTo>
                    <a:lnTo>
                      <a:pt x="6390" y="16"/>
                    </a:lnTo>
                    <a:lnTo>
                      <a:pt x="6394" y="12"/>
                    </a:lnTo>
                    <a:lnTo>
                      <a:pt x="6398" y="9"/>
                    </a:lnTo>
                    <a:lnTo>
                      <a:pt x="6403" y="6"/>
                    </a:lnTo>
                    <a:lnTo>
                      <a:pt x="6407" y="4"/>
                    </a:lnTo>
                    <a:lnTo>
                      <a:pt x="6417" y="2"/>
                    </a:lnTo>
                    <a:lnTo>
                      <a:pt x="6428" y="0"/>
                    </a:lnTo>
                    <a:lnTo>
                      <a:pt x="6439" y="2"/>
                    </a:lnTo>
                    <a:lnTo>
                      <a:pt x="6449" y="4"/>
                    </a:lnTo>
                    <a:lnTo>
                      <a:pt x="6454" y="6"/>
                    </a:lnTo>
                    <a:lnTo>
                      <a:pt x="6458" y="9"/>
                    </a:lnTo>
                    <a:lnTo>
                      <a:pt x="6462" y="12"/>
                    </a:lnTo>
                    <a:lnTo>
                      <a:pt x="6465" y="15"/>
                    </a:lnTo>
                    <a:lnTo>
                      <a:pt x="6472" y="23"/>
                    </a:lnTo>
                    <a:lnTo>
                      <a:pt x="6476" y="31"/>
                    </a:lnTo>
                    <a:lnTo>
                      <a:pt x="6480" y="42"/>
                    </a:lnTo>
                    <a:lnTo>
                      <a:pt x="6480" y="52"/>
                    </a:lnTo>
                    <a:lnTo>
                      <a:pt x="6480" y="63"/>
                    </a:lnTo>
                    <a:lnTo>
                      <a:pt x="6476" y="72"/>
                    </a:lnTo>
                    <a:lnTo>
                      <a:pt x="6472" y="82"/>
                    </a:lnTo>
                    <a:lnTo>
                      <a:pt x="6465" y="90"/>
                    </a:lnTo>
                    <a:lnTo>
                      <a:pt x="6462" y="93"/>
                    </a:lnTo>
                    <a:lnTo>
                      <a:pt x="6458" y="96"/>
                    </a:lnTo>
                    <a:lnTo>
                      <a:pt x="6454" y="99"/>
                    </a:lnTo>
                    <a:lnTo>
                      <a:pt x="6449" y="101"/>
                    </a:lnTo>
                    <a:lnTo>
                      <a:pt x="6444" y="103"/>
                    </a:lnTo>
                    <a:lnTo>
                      <a:pt x="6438" y="104"/>
                    </a:lnTo>
                    <a:lnTo>
                      <a:pt x="6433" y="104"/>
                    </a:lnTo>
                    <a:lnTo>
                      <a:pt x="6427" y="105"/>
                    </a:lnTo>
                    <a:close/>
                    <a:moveTo>
                      <a:pt x="6604" y="637"/>
                    </a:moveTo>
                    <a:lnTo>
                      <a:pt x="6604" y="309"/>
                    </a:lnTo>
                    <a:lnTo>
                      <a:pt x="6604" y="280"/>
                    </a:lnTo>
                    <a:lnTo>
                      <a:pt x="6603" y="250"/>
                    </a:lnTo>
                    <a:lnTo>
                      <a:pt x="6602" y="220"/>
                    </a:lnTo>
                    <a:lnTo>
                      <a:pt x="6601" y="188"/>
                    </a:lnTo>
                    <a:lnTo>
                      <a:pt x="6673" y="188"/>
                    </a:lnTo>
                    <a:lnTo>
                      <a:pt x="6678" y="262"/>
                    </a:lnTo>
                    <a:lnTo>
                      <a:pt x="6679" y="262"/>
                    </a:lnTo>
                    <a:lnTo>
                      <a:pt x="6684" y="254"/>
                    </a:lnTo>
                    <a:lnTo>
                      <a:pt x="6690" y="245"/>
                    </a:lnTo>
                    <a:lnTo>
                      <a:pt x="6695" y="237"/>
                    </a:lnTo>
                    <a:lnTo>
                      <a:pt x="6703" y="230"/>
                    </a:lnTo>
                    <a:lnTo>
                      <a:pt x="6710" y="223"/>
                    </a:lnTo>
                    <a:lnTo>
                      <a:pt x="6717" y="217"/>
                    </a:lnTo>
                    <a:lnTo>
                      <a:pt x="6725" y="210"/>
                    </a:lnTo>
                    <a:lnTo>
                      <a:pt x="6734" y="204"/>
                    </a:lnTo>
                    <a:lnTo>
                      <a:pt x="6745" y="198"/>
                    </a:lnTo>
                    <a:lnTo>
                      <a:pt x="6756" y="193"/>
                    </a:lnTo>
                    <a:lnTo>
                      <a:pt x="6767" y="188"/>
                    </a:lnTo>
                    <a:lnTo>
                      <a:pt x="6779" y="185"/>
                    </a:lnTo>
                    <a:lnTo>
                      <a:pt x="6790" y="182"/>
                    </a:lnTo>
                    <a:lnTo>
                      <a:pt x="6802" y="179"/>
                    </a:lnTo>
                    <a:lnTo>
                      <a:pt x="6815" y="177"/>
                    </a:lnTo>
                    <a:lnTo>
                      <a:pt x="6828" y="177"/>
                    </a:lnTo>
                    <a:lnTo>
                      <a:pt x="6842" y="178"/>
                    </a:lnTo>
                    <a:lnTo>
                      <a:pt x="6857" y="179"/>
                    </a:lnTo>
                    <a:lnTo>
                      <a:pt x="6870" y="183"/>
                    </a:lnTo>
                    <a:lnTo>
                      <a:pt x="6883" y="187"/>
                    </a:lnTo>
                    <a:lnTo>
                      <a:pt x="6896" y="192"/>
                    </a:lnTo>
                    <a:lnTo>
                      <a:pt x="6908" y="199"/>
                    </a:lnTo>
                    <a:lnTo>
                      <a:pt x="6919" y="206"/>
                    </a:lnTo>
                    <a:lnTo>
                      <a:pt x="6930" y="215"/>
                    </a:lnTo>
                    <a:lnTo>
                      <a:pt x="6937" y="222"/>
                    </a:lnTo>
                    <a:lnTo>
                      <a:pt x="6943" y="229"/>
                    </a:lnTo>
                    <a:lnTo>
                      <a:pt x="6949" y="236"/>
                    </a:lnTo>
                    <a:lnTo>
                      <a:pt x="6954" y="244"/>
                    </a:lnTo>
                    <a:lnTo>
                      <a:pt x="6959" y="251"/>
                    </a:lnTo>
                    <a:lnTo>
                      <a:pt x="6965" y="261"/>
                    </a:lnTo>
                    <a:lnTo>
                      <a:pt x="6969" y="269"/>
                    </a:lnTo>
                    <a:lnTo>
                      <a:pt x="6972" y="279"/>
                    </a:lnTo>
                    <a:lnTo>
                      <a:pt x="6976" y="289"/>
                    </a:lnTo>
                    <a:lnTo>
                      <a:pt x="6978" y="299"/>
                    </a:lnTo>
                    <a:lnTo>
                      <a:pt x="6981" y="309"/>
                    </a:lnTo>
                    <a:lnTo>
                      <a:pt x="6983" y="320"/>
                    </a:lnTo>
                    <a:lnTo>
                      <a:pt x="6985" y="344"/>
                    </a:lnTo>
                    <a:lnTo>
                      <a:pt x="6986" y="369"/>
                    </a:lnTo>
                    <a:lnTo>
                      <a:pt x="6986" y="637"/>
                    </a:lnTo>
                    <a:lnTo>
                      <a:pt x="6905" y="637"/>
                    </a:lnTo>
                    <a:lnTo>
                      <a:pt x="6905" y="378"/>
                    </a:lnTo>
                    <a:lnTo>
                      <a:pt x="6904" y="362"/>
                    </a:lnTo>
                    <a:lnTo>
                      <a:pt x="6903" y="346"/>
                    </a:lnTo>
                    <a:lnTo>
                      <a:pt x="6901" y="333"/>
                    </a:lnTo>
                    <a:lnTo>
                      <a:pt x="6898" y="319"/>
                    </a:lnTo>
                    <a:lnTo>
                      <a:pt x="6895" y="307"/>
                    </a:lnTo>
                    <a:lnTo>
                      <a:pt x="6890" y="297"/>
                    </a:lnTo>
                    <a:lnTo>
                      <a:pt x="6884" y="286"/>
                    </a:lnTo>
                    <a:lnTo>
                      <a:pt x="6878" y="277"/>
                    </a:lnTo>
                    <a:lnTo>
                      <a:pt x="6872" y="270"/>
                    </a:lnTo>
                    <a:lnTo>
                      <a:pt x="6864" y="263"/>
                    </a:lnTo>
                    <a:lnTo>
                      <a:pt x="6856" y="258"/>
                    </a:lnTo>
                    <a:lnTo>
                      <a:pt x="6846" y="253"/>
                    </a:lnTo>
                    <a:lnTo>
                      <a:pt x="6836" y="249"/>
                    </a:lnTo>
                    <a:lnTo>
                      <a:pt x="6825" y="246"/>
                    </a:lnTo>
                    <a:lnTo>
                      <a:pt x="6814" y="244"/>
                    </a:lnTo>
                    <a:lnTo>
                      <a:pt x="6801" y="244"/>
                    </a:lnTo>
                    <a:lnTo>
                      <a:pt x="6791" y="244"/>
                    </a:lnTo>
                    <a:lnTo>
                      <a:pt x="6782" y="245"/>
                    </a:lnTo>
                    <a:lnTo>
                      <a:pt x="6772" y="247"/>
                    </a:lnTo>
                    <a:lnTo>
                      <a:pt x="6764" y="250"/>
                    </a:lnTo>
                    <a:lnTo>
                      <a:pt x="6756" y="254"/>
                    </a:lnTo>
                    <a:lnTo>
                      <a:pt x="6748" y="258"/>
                    </a:lnTo>
                    <a:lnTo>
                      <a:pt x="6740" y="263"/>
                    </a:lnTo>
                    <a:lnTo>
                      <a:pt x="6732" y="268"/>
                    </a:lnTo>
                    <a:lnTo>
                      <a:pt x="6725" y="274"/>
                    </a:lnTo>
                    <a:lnTo>
                      <a:pt x="6719" y="281"/>
                    </a:lnTo>
                    <a:lnTo>
                      <a:pt x="6713" y="289"/>
                    </a:lnTo>
                    <a:lnTo>
                      <a:pt x="6707" y="296"/>
                    </a:lnTo>
                    <a:lnTo>
                      <a:pt x="6703" y="303"/>
                    </a:lnTo>
                    <a:lnTo>
                      <a:pt x="6698" y="311"/>
                    </a:lnTo>
                    <a:lnTo>
                      <a:pt x="6694" y="319"/>
                    </a:lnTo>
                    <a:lnTo>
                      <a:pt x="6691" y="329"/>
                    </a:lnTo>
                    <a:lnTo>
                      <a:pt x="6689" y="337"/>
                    </a:lnTo>
                    <a:lnTo>
                      <a:pt x="6687" y="346"/>
                    </a:lnTo>
                    <a:lnTo>
                      <a:pt x="6686" y="356"/>
                    </a:lnTo>
                    <a:lnTo>
                      <a:pt x="6686" y="367"/>
                    </a:lnTo>
                    <a:lnTo>
                      <a:pt x="6686" y="637"/>
                    </a:lnTo>
                    <a:lnTo>
                      <a:pt x="6604" y="637"/>
                    </a:lnTo>
                    <a:close/>
                    <a:moveTo>
                      <a:pt x="7137" y="105"/>
                    </a:moveTo>
                    <a:lnTo>
                      <a:pt x="7217" y="80"/>
                    </a:lnTo>
                    <a:lnTo>
                      <a:pt x="7217" y="188"/>
                    </a:lnTo>
                    <a:lnTo>
                      <a:pt x="7333" y="188"/>
                    </a:lnTo>
                    <a:lnTo>
                      <a:pt x="7333" y="249"/>
                    </a:lnTo>
                    <a:lnTo>
                      <a:pt x="7217" y="249"/>
                    </a:lnTo>
                    <a:lnTo>
                      <a:pt x="7217" y="492"/>
                    </a:lnTo>
                    <a:lnTo>
                      <a:pt x="7217" y="503"/>
                    </a:lnTo>
                    <a:lnTo>
                      <a:pt x="7218" y="513"/>
                    </a:lnTo>
                    <a:lnTo>
                      <a:pt x="7219" y="522"/>
                    </a:lnTo>
                    <a:lnTo>
                      <a:pt x="7220" y="530"/>
                    </a:lnTo>
                    <a:lnTo>
                      <a:pt x="7223" y="539"/>
                    </a:lnTo>
                    <a:lnTo>
                      <a:pt x="7226" y="546"/>
                    </a:lnTo>
                    <a:lnTo>
                      <a:pt x="7229" y="552"/>
                    </a:lnTo>
                    <a:lnTo>
                      <a:pt x="7233" y="557"/>
                    </a:lnTo>
                    <a:lnTo>
                      <a:pt x="7237" y="562"/>
                    </a:lnTo>
                    <a:lnTo>
                      <a:pt x="7241" y="567"/>
                    </a:lnTo>
                    <a:lnTo>
                      <a:pt x="7246" y="570"/>
                    </a:lnTo>
                    <a:lnTo>
                      <a:pt x="7251" y="573"/>
                    </a:lnTo>
                    <a:lnTo>
                      <a:pt x="7257" y="577"/>
                    </a:lnTo>
                    <a:lnTo>
                      <a:pt x="7264" y="578"/>
                    </a:lnTo>
                    <a:lnTo>
                      <a:pt x="7271" y="579"/>
                    </a:lnTo>
                    <a:lnTo>
                      <a:pt x="7278" y="580"/>
                    </a:lnTo>
                    <a:lnTo>
                      <a:pt x="7291" y="579"/>
                    </a:lnTo>
                    <a:lnTo>
                      <a:pt x="7304" y="578"/>
                    </a:lnTo>
                    <a:lnTo>
                      <a:pt x="7315" y="577"/>
                    </a:lnTo>
                    <a:lnTo>
                      <a:pt x="7325" y="573"/>
                    </a:lnTo>
                    <a:lnTo>
                      <a:pt x="7329" y="635"/>
                    </a:lnTo>
                    <a:lnTo>
                      <a:pt x="7314" y="640"/>
                    </a:lnTo>
                    <a:lnTo>
                      <a:pt x="7296" y="644"/>
                    </a:lnTo>
                    <a:lnTo>
                      <a:pt x="7278" y="647"/>
                    </a:lnTo>
                    <a:lnTo>
                      <a:pt x="7257" y="648"/>
                    </a:lnTo>
                    <a:lnTo>
                      <a:pt x="7243" y="647"/>
                    </a:lnTo>
                    <a:lnTo>
                      <a:pt x="7230" y="644"/>
                    </a:lnTo>
                    <a:lnTo>
                      <a:pt x="7217" y="642"/>
                    </a:lnTo>
                    <a:lnTo>
                      <a:pt x="7206" y="638"/>
                    </a:lnTo>
                    <a:lnTo>
                      <a:pt x="7196" y="633"/>
                    </a:lnTo>
                    <a:lnTo>
                      <a:pt x="7185" y="627"/>
                    </a:lnTo>
                    <a:lnTo>
                      <a:pt x="7176" y="620"/>
                    </a:lnTo>
                    <a:lnTo>
                      <a:pt x="7168" y="612"/>
                    </a:lnTo>
                    <a:lnTo>
                      <a:pt x="7161" y="602"/>
                    </a:lnTo>
                    <a:lnTo>
                      <a:pt x="7155" y="591"/>
                    </a:lnTo>
                    <a:lnTo>
                      <a:pt x="7149" y="579"/>
                    </a:lnTo>
                    <a:lnTo>
                      <a:pt x="7145" y="565"/>
                    </a:lnTo>
                    <a:lnTo>
                      <a:pt x="7141" y="550"/>
                    </a:lnTo>
                    <a:lnTo>
                      <a:pt x="7139" y="532"/>
                    </a:lnTo>
                    <a:lnTo>
                      <a:pt x="7138" y="515"/>
                    </a:lnTo>
                    <a:lnTo>
                      <a:pt x="7137" y="495"/>
                    </a:lnTo>
                    <a:lnTo>
                      <a:pt x="7137" y="249"/>
                    </a:lnTo>
                    <a:lnTo>
                      <a:pt x="7068" y="249"/>
                    </a:lnTo>
                    <a:lnTo>
                      <a:pt x="7068" y="188"/>
                    </a:lnTo>
                    <a:lnTo>
                      <a:pt x="7137" y="188"/>
                    </a:lnTo>
                    <a:lnTo>
                      <a:pt x="7137" y="105"/>
                    </a:lnTo>
                    <a:close/>
                    <a:moveTo>
                      <a:pt x="7366" y="188"/>
                    </a:moveTo>
                    <a:lnTo>
                      <a:pt x="7455" y="188"/>
                    </a:lnTo>
                    <a:lnTo>
                      <a:pt x="7553" y="453"/>
                    </a:lnTo>
                    <a:lnTo>
                      <a:pt x="7560" y="474"/>
                    </a:lnTo>
                    <a:lnTo>
                      <a:pt x="7568" y="495"/>
                    </a:lnTo>
                    <a:lnTo>
                      <a:pt x="7575" y="519"/>
                    </a:lnTo>
                    <a:lnTo>
                      <a:pt x="7582" y="545"/>
                    </a:lnTo>
                    <a:lnTo>
                      <a:pt x="7584" y="545"/>
                    </a:lnTo>
                    <a:lnTo>
                      <a:pt x="7589" y="527"/>
                    </a:lnTo>
                    <a:lnTo>
                      <a:pt x="7595" y="507"/>
                    </a:lnTo>
                    <a:lnTo>
                      <a:pt x="7604" y="481"/>
                    </a:lnTo>
                    <a:lnTo>
                      <a:pt x="7613" y="451"/>
                    </a:lnTo>
                    <a:lnTo>
                      <a:pt x="7701" y="188"/>
                    </a:lnTo>
                    <a:lnTo>
                      <a:pt x="7788" y="188"/>
                    </a:lnTo>
                    <a:lnTo>
                      <a:pt x="7665" y="508"/>
                    </a:lnTo>
                    <a:lnTo>
                      <a:pt x="7654" y="537"/>
                    </a:lnTo>
                    <a:lnTo>
                      <a:pt x="7644" y="564"/>
                    </a:lnTo>
                    <a:lnTo>
                      <a:pt x="7632" y="590"/>
                    </a:lnTo>
                    <a:lnTo>
                      <a:pt x="7623" y="614"/>
                    </a:lnTo>
                    <a:lnTo>
                      <a:pt x="7613" y="635"/>
                    </a:lnTo>
                    <a:lnTo>
                      <a:pt x="7604" y="655"/>
                    </a:lnTo>
                    <a:lnTo>
                      <a:pt x="7595" y="672"/>
                    </a:lnTo>
                    <a:lnTo>
                      <a:pt x="7587" y="688"/>
                    </a:lnTo>
                    <a:lnTo>
                      <a:pt x="7578" y="704"/>
                    </a:lnTo>
                    <a:lnTo>
                      <a:pt x="7569" y="719"/>
                    </a:lnTo>
                    <a:lnTo>
                      <a:pt x="7559" y="733"/>
                    </a:lnTo>
                    <a:lnTo>
                      <a:pt x="7550" y="746"/>
                    </a:lnTo>
                    <a:lnTo>
                      <a:pt x="7541" y="759"/>
                    </a:lnTo>
                    <a:lnTo>
                      <a:pt x="7532" y="770"/>
                    </a:lnTo>
                    <a:lnTo>
                      <a:pt x="7521" y="780"/>
                    </a:lnTo>
                    <a:lnTo>
                      <a:pt x="7512" y="790"/>
                    </a:lnTo>
                    <a:lnTo>
                      <a:pt x="7500" y="800"/>
                    </a:lnTo>
                    <a:lnTo>
                      <a:pt x="7487" y="809"/>
                    </a:lnTo>
                    <a:lnTo>
                      <a:pt x="7474" y="817"/>
                    </a:lnTo>
                    <a:lnTo>
                      <a:pt x="7462" y="825"/>
                    </a:lnTo>
                    <a:lnTo>
                      <a:pt x="7450" y="831"/>
                    </a:lnTo>
                    <a:lnTo>
                      <a:pt x="7437" y="835"/>
                    </a:lnTo>
                    <a:lnTo>
                      <a:pt x="7424" y="839"/>
                    </a:lnTo>
                    <a:lnTo>
                      <a:pt x="7412" y="842"/>
                    </a:lnTo>
                    <a:lnTo>
                      <a:pt x="7391" y="773"/>
                    </a:lnTo>
                    <a:lnTo>
                      <a:pt x="7409" y="766"/>
                    </a:lnTo>
                    <a:lnTo>
                      <a:pt x="7428" y="758"/>
                    </a:lnTo>
                    <a:lnTo>
                      <a:pt x="7445" y="746"/>
                    </a:lnTo>
                    <a:lnTo>
                      <a:pt x="7463" y="733"/>
                    </a:lnTo>
                    <a:lnTo>
                      <a:pt x="7473" y="725"/>
                    </a:lnTo>
                    <a:lnTo>
                      <a:pt x="7482" y="714"/>
                    </a:lnTo>
                    <a:lnTo>
                      <a:pt x="7493" y="704"/>
                    </a:lnTo>
                    <a:lnTo>
                      <a:pt x="7501" y="693"/>
                    </a:lnTo>
                    <a:lnTo>
                      <a:pt x="7509" y="682"/>
                    </a:lnTo>
                    <a:lnTo>
                      <a:pt x="7517" y="669"/>
                    </a:lnTo>
                    <a:lnTo>
                      <a:pt x="7525" y="656"/>
                    </a:lnTo>
                    <a:lnTo>
                      <a:pt x="7531" y="642"/>
                    </a:lnTo>
                    <a:lnTo>
                      <a:pt x="7536" y="631"/>
                    </a:lnTo>
                    <a:lnTo>
                      <a:pt x="7538" y="623"/>
                    </a:lnTo>
                    <a:lnTo>
                      <a:pt x="7536" y="615"/>
                    </a:lnTo>
                    <a:lnTo>
                      <a:pt x="7532" y="601"/>
                    </a:lnTo>
                    <a:lnTo>
                      <a:pt x="7366" y="188"/>
                    </a:lnTo>
                    <a:close/>
                    <a:moveTo>
                      <a:pt x="7898" y="648"/>
                    </a:moveTo>
                    <a:lnTo>
                      <a:pt x="7896" y="648"/>
                    </a:lnTo>
                    <a:lnTo>
                      <a:pt x="7890" y="647"/>
                    </a:lnTo>
                    <a:lnTo>
                      <a:pt x="7885" y="647"/>
                    </a:lnTo>
                    <a:lnTo>
                      <a:pt x="7880" y="644"/>
                    </a:lnTo>
                    <a:lnTo>
                      <a:pt x="7875" y="642"/>
                    </a:lnTo>
                    <a:lnTo>
                      <a:pt x="7871" y="640"/>
                    </a:lnTo>
                    <a:lnTo>
                      <a:pt x="7866" y="637"/>
                    </a:lnTo>
                    <a:lnTo>
                      <a:pt x="7862" y="634"/>
                    </a:lnTo>
                    <a:lnTo>
                      <a:pt x="7857" y="630"/>
                    </a:lnTo>
                    <a:lnTo>
                      <a:pt x="7854" y="626"/>
                    </a:lnTo>
                    <a:lnTo>
                      <a:pt x="7851" y="622"/>
                    </a:lnTo>
                    <a:lnTo>
                      <a:pt x="7848" y="617"/>
                    </a:lnTo>
                    <a:lnTo>
                      <a:pt x="7846" y="612"/>
                    </a:lnTo>
                    <a:lnTo>
                      <a:pt x="7844" y="600"/>
                    </a:lnTo>
                    <a:lnTo>
                      <a:pt x="7843" y="589"/>
                    </a:lnTo>
                    <a:lnTo>
                      <a:pt x="7843" y="583"/>
                    </a:lnTo>
                    <a:lnTo>
                      <a:pt x="7844" y="577"/>
                    </a:lnTo>
                    <a:lnTo>
                      <a:pt x="7845" y="571"/>
                    </a:lnTo>
                    <a:lnTo>
                      <a:pt x="7846" y="565"/>
                    </a:lnTo>
                    <a:lnTo>
                      <a:pt x="7849" y="560"/>
                    </a:lnTo>
                    <a:lnTo>
                      <a:pt x="7851" y="556"/>
                    </a:lnTo>
                    <a:lnTo>
                      <a:pt x="7854" y="551"/>
                    </a:lnTo>
                    <a:lnTo>
                      <a:pt x="7858" y="547"/>
                    </a:lnTo>
                    <a:lnTo>
                      <a:pt x="7863" y="543"/>
                    </a:lnTo>
                    <a:lnTo>
                      <a:pt x="7867" y="540"/>
                    </a:lnTo>
                    <a:lnTo>
                      <a:pt x="7872" y="536"/>
                    </a:lnTo>
                    <a:lnTo>
                      <a:pt x="7876" y="534"/>
                    </a:lnTo>
                    <a:lnTo>
                      <a:pt x="7881" y="532"/>
                    </a:lnTo>
                    <a:lnTo>
                      <a:pt x="7887" y="531"/>
                    </a:lnTo>
                    <a:lnTo>
                      <a:pt x="7892" y="530"/>
                    </a:lnTo>
                    <a:lnTo>
                      <a:pt x="7899" y="530"/>
                    </a:lnTo>
                    <a:lnTo>
                      <a:pt x="7905" y="530"/>
                    </a:lnTo>
                    <a:lnTo>
                      <a:pt x="7910" y="531"/>
                    </a:lnTo>
                    <a:lnTo>
                      <a:pt x="7915" y="532"/>
                    </a:lnTo>
                    <a:lnTo>
                      <a:pt x="7920" y="534"/>
                    </a:lnTo>
                    <a:lnTo>
                      <a:pt x="7925" y="536"/>
                    </a:lnTo>
                    <a:lnTo>
                      <a:pt x="7929" y="540"/>
                    </a:lnTo>
                    <a:lnTo>
                      <a:pt x="7933" y="543"/>
                    </a:lnTo>
                    <a:lnTo>
                      <a:pt x="7938" y="547"/>
                    </a:lnTo>
                    <a:lnTo>
                      <a:pt x="7942" y="551"/>
                    </a:lnTo>
                    <a:lnTo>
                      <a:pt x="7945" y="555"/>
                    </a:lnTo>
                    <a:lnTo>
                      <a:pt x="7947" y="560"/>
                    </a:lnTo>
                    <a:lnTo>
                      <a:pt x="7949" y="565"/>
                    </a:lnTo>
                    <a:lnTo>
                      <a:pt x="7951" y="570"/>
                    </a:lnTo>
                    <a:lnTo>
                      <a:pt x="7952" y="577"/>
                    </a:lnTo>
                    <a:lnTo>
                      <a:pt x="7953" y="583"/>
                    </a:lnTo>
                    <a:lnTo>
                      <a:pt x="7953" y="589"/>
                    </a:lnTo>
                    <a:lnTo>
                      <a:pt x="7952" y="600"/>
                    </a:lnTo>
                    <a:lnTo>
                      <a:pt x="7949" y="612"/>
                    </a:lnTo>
                    <a:lnTo>
                      <a:pt x="7947" y="617"/>
                    </a:lnTo>
                    <a:lnTo>
                      <a:pt x="7945" y="622"/>
                    </a:lnTo>
                    <a:lnTo>
                      <a:pt x="7942" y="626"/>
                    </a:lnTo>
                    <a:lnTo>
                      <a:pt x="7938" y="630"/>
                    </a:lnTo>
                    <a:lnTo>
                      <a:pt x="7933" y="634"/>
                    </a:lnTo>
                    <a:lnTo>
                      <a:pt x="7929" y="637"/>
                    </a:lnTo>
                    <a:lnTo>
                      <a:pt x="7925" y="640"/>
                    </a:lnTo>
                    <a:lnTo>
                      <a:pt x="7920" y="642"/>
                    </a:lnTo>
                    <a:lnTo>
                      <a:pt x="7915" y="644"/>
                    </a:lnTo>
                    <a:lnTo>
                      <a:pt x="7909" y="647"/>
                    </a:lnTo>
                    <a:lnTo>
                      <a:pt x="7904" y="647"/>
                    </a:lnTo>
                    <a:lnTo>
                      <a:pt x="7898" y="648"/>
                    </a:lnTo>
                    <a:close/>
                  </a:path>
                </a:pathLst>
              </a:custGeom>
              <a:solidFill>
                <a:schemeClr val="bg1">
                  <a:alpha val="5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67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1" y="5454335"/>
            <a:ext cx="7936992" cy="457200"/>
          </a:xfrm>
        </p:spPr>
        <p:txBody>
          <a:bodyPr anchor="t">
            <a:noAutofit/>
          </a:bodyPr>
          <a:lstStyle>
            <a:lvl1pPr algn="l">
              <a:defRPr sz="2400" b="0" cap="none">
                <a:solidFill>
                  <a:schemeClr val="bg1"/>
                </a:solidFill>
                <a:latin typeface="Myriad Pro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4873752"/>
            <a:ext cx="8229600" cy="53035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3000" b="0">
                <a:solidFill>
                  <a:schemeClr val="bg1"/>
                </a:solidFill>
                <a:latin typeface="Myriad Pro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844192" y="6387400"/>
            <a:ext cx="2370666" cy="378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85420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1511" r="587" b="16940"/>
          <a:stretch>
            <a:fillRect/>
          </a:stretch>
        </p:blipFill>
        <p:spPr bwMode="auto">
          <a:xfrm>
            <a:off x="0" y="17464"/>
            <a:ext cx="12201527" cy="680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237" y="798513"/>
            <a:ext cx="5811763" cy="327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" y="6697664"/>
            <a:ext cx="12192000" cy="160337"/>
          </a:xfrm>
          <a:prstGeom prst="rect">
            <a:avLst/>
          </a:prstGeom>
          <a:solidFill>
            <a:srgbClr val="002060"/>
          </a:soli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 dirty="0"/>
          </a:p>
        </p:txBody>
      </p:sp>
      <p:sp>
        <p:nvSpPr>
          <p:cNvPr id="5" name="Rectangle 3"/>
          <p:cNvSpPr/>
          <p:nvPr/>
        </p:nvSpPr>
        <p:spPr>
          <a:xfrm>
            <a:off x="473199" y="5426075"/>
            <a:ext cx="8438172" cy="1271588"/>
          </a:xfrm>
          <a:custGeom>
            <a:avLst/>
            <a:gdLst>
              <a:gd name="connsiteX0" fmla="*/ 0 w 5553067"/>
              <a:gd name="connsiteY0" fmla="*/ 0 h 1269321"/>
              <a:gd name="connsiteX1" fmla="*/ 5553067 w 5553067"/>
              <a:gd name="connsiteY1" fmla="*/ 0 h 1269321"/>
              <a:gd name="connsiteX2" fmla="*/ 5553067 w 5553067"/>
              <a:gd name="connsiteY2" fmla="*/ 1269321 h 1269321"/>
              <a:gd name="connsiteX3" fmla="*/ 0 w 5553067"/>
              <a:gd name="connsiteY3" fmla="*/ 1269321 h 1269321"/>
              <a:gd name="connsiteX4" fmla="*/ 0 w 5553067"/>
              <a:gd name="connsiteY4" fmla="*/ 0 h 1269321"/>
              <a:gd name="connsiteX0" fmla="*/ 0 w 5553067"/>
              <a:gd name="connsiteY0" fmla="*/ 0 h 1269321"/>
              <a:gd name="connsiteX1" fmla="*/ 3742555 w 5553067"/>
              <a:gd name="connsiteY1" fmla="*/ 0 h 1269321"/>
              <a:gd name="connsiteX2" fmla="*/ 5553067 w 5553067"/>
              <a:gd name="connsiteY2" fmla="*/ 1269321 h 1269321"/>
              <a:gd name="connsiteX3" fmla="*/ 0 w 5553067"/>
              <a:gd name="connsiteY3" fmla="*/ 1269321 h 1269321"/>
              <a:gd name="connsiteX4" fmla="*/ 0 w 5553067"/>
              <a:gd name="connsiteY4" fmla="*/ 0 h 1269321"/>
              <a:gd name="connsiteX0" fmla="*/ 0 w 5553067"/>
              <a:gd name="connsiteY0" fmla="*/ 943281 h 2212602"/>
              <a:gd name="connsiteX1" fmla="*/ 4565515 w 5553067"/>
              <a:gd name="connsiteY1" fmla="*/ 0 h 2212602"/>
              <a:gd name="connsiteX2" fmla="*/ 5553067 w 5553067"/>
              <a:gd name="connsiteY2" fmla="*/ 2212602 h 2212602"/>
              <a:gd name="connsiteX3" fmla="*/ 0 w 5553067"/>
              <a:gd name="connsiteY3" fmla="*/ 2212602 h 2212602"/>
              <a:gd name="connsiteX4" fmla="*/ 0 w 5553067"/>
              <a:gd name="connsiteY4" fmla="*/ 943281 h 2212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53067" h="2212602">
                <a:moveTo>
                  <a:pt x="0" y="943281"/>
                </a:moveTo>
                <a:lnTo>
                  <a:pt x="4565515" y="0"/>
                </a:lnTo>
                <a:lnTo>
                  <a:pt x="5553067" y="2212602"/>
                </a:lnTo>
                <a:lnTo>
                  <a:pt x="0" y="2212602"/>
                </a:lnTo>
                <a:lnTo>
                  <a:pt x="0" y="94328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 dirty="0"/>
          </a:p>
        </p:txBody>
      </p:sp>
      <p:sp>
        <p:nvSpPr>
          <p:cNvPr id="6" name="Rectangle 3"/>
          <p:cNvSpPr/>
          <p:nvPr/>
        </p:nvSpPr>
        <p:spPr>
          <a:xfrm>
            <a:off x="1" y="5283201"/>
            <a:ext cx="8438172" cy="1414463"/>
          </a:xfrm>
          <a:custGeom>
            <a:avLst/>
            <a:gdLst>
              <a:gd name="connsiteX0" fmla="*/ 0 w 5553067"/>
              <a:gd name="connsiteY0" fmla="*/ 0 h 1269321"/>
              <a:gd name="connsiteX1" fmla="*/ 5553067 w 5553067"/>
              <a:gd name="connsiteY1" fmla="*/ 0 h 1269321"/>
              <a:gd name="connsiteX2" fmla="*/ 5553067 w 5553067"/>
              <a:gd name="connsiteY2" fmla="*/ 1269321 h 1269321"/>
              <a:gd name="connsiteX3" fmla="*/ 0 w 5553067"/>
              <a:gd name="connsiteY3" fmla="*/ 1269321 h 1269321"/>
              <a:gd name="connsiteX4" fmla="*/ 0 w 5553067"/>
              <a:gd name="connsiteY4" fmla="*/ 0 h 1269321"/>
              <a:gd name="connsiteX0" fmla="*/ 0 w 5553067"/>
              <a:gd name="connsiteY0" fmla="*/ 0 h 1269321"/>
              <a:gd name="connsiteX1" fmla="*/ 3742555 w 5553067"/>
              <a:gd name="connsiteY1" fmla="*/ 0 h 1269321"/>
              <a:gd name="connsiteX2" fmla="*/ 5553067 w 5553067"/>
              <a:gd name="connsiteY2" fmla="*/ 1269321 h 1269321"/>
              <a:gd name="connsiteX3" fmla="*/ 0 w 5553067"/>
              <a:gd name="connsiteY3" fmla="*/ 1269321 h 1269321"/>
              <a:gd name="connsiteX4" fmla="*/ 0 w 5553067"/>
              <a:gd name="connsiteY4" fmla="*/ 0 h 1269321"/>
              <a:gd name="connsiteX0" fmla="*/ 0 w 5553067"/>
              <a:gd name="connsiteY0" fmla="*/ 943281 h 2212602"/>
              <a:gd name="connsiteX1" fmla="*/ 4565515 w 5553067"/>
              <a:gd name="connsiteY1" fmla="*/ 0 h 2212602"/>
              <a:gd name="connsiteX2" fmla="*/ 5553067 w 5553067"/>
              <a:gd name="connsiteY2" fmla="*/ 2212602 h 2212602"/>
              <a:gd name="connsiteX3" fmla="*/ 0 w 5553067"/>
              <a:gd name="connsiteY3" fmla="*/ 2212602 h 2212602"/>
              <a:gd name="connsiteX4" fmla="*/ 0 w 5553067"/>
              <a:gd name="connsiteY4" fmla="*/ 943281 h 2212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53067" h="2212602">
                <a:moveTo>
                  <a:pt x="0" y="943281"/>
                </a:moveTo>
                <a:lnTo>
                  <a:pt x="4565515" y="0"/>
                </a:lnTo>
                <a:lnTo>
                  <a:pt x="5553067" y="2212602"/>
                </a:lnTo>
                <a:lnTo>
                  <a:pt x="0" y="2212602"/>
                </a:lnTo>
                <a:lnTo>
                  <a:pt x="0" y="943281"/>
                </a:lnTo>
                <a:close/>
              </a:path>
            </a:pathLst>
          </a:custGeom>
          <a:solidFill>
            <a:srgbClr val="0070C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 dirty="0"/>
          </a:p>
        </p:txBody>
      </p:sp>
      <p:pic>
        <p:nvPicPr>
          <p:cNvPr id="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91150"/>
            <a:ext cx="2337409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1" y="1"/>
            <a:ext cx="12192000" cy="798513"/>
          </a:xfrm>
          <a:prstGeom prst="rect">
            <a:avLst/>
          </a:prstGeom>
          <a:solidFill>
            <a:srgbClr val="00206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473535" y="247746"/>
            <a:ext cx="2507571" cy="332010"/>
            <a:chOff x="238782" y="141372"/>
            <a:chExt cx="2373191" cy="314216"/>
          </a:xfrm>
          <a:solidFill>
            <a:schemeClr val="bg1"/>
          </a:solidFill>
        </p:grpSpPr>
        <p:grpSp>
          <p:nvGrpSpPr>
            <p:cNvPr id="10" name="Group 15"/>
            <p:cNvGrpSpPr/>
            <p:nvPr/>
          </p:nvGrpSpPr>
          <p:grpSpPr>
            <a:xfrm>
              <a:off x="238782" y="141372"/>
              <a:ext cx="2227429" cy="112270"/>
              <a:chOff x="68096" y="6650480"/>
              <a:chExt cx="2503487" cy="127000"/>
            </a:xfrm>
            <a:grpFill/>
          </p:grpSpPr>
          <p:sp>
            <p:nvSpPr>
              <p:cNvPr id="12" name="Freeform 11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867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13" name="Freeform 12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867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14" name="Freeform 13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867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11" name="Freeform 10"/>
            <p:cNvSpPr>
              <a:spLocks noEditPoints="1"/>
            </p:cNvSpPr>
            <p:nvPr/>
          </p:nvSpPr>
          <p:spPr bwMode="auto">
            <a:xfrm>
              <a:off x="1440145" y="331803"/>
              <a:ext cx="1171828" cy="12378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67" kern="0" dirty="0">
                <a:solidFill>
                  <a:schemeClr val="bg1"/>
                </a:solidFill>
                <a:latin typeface="Myriad Pro"/>
              </a:endParaRPr>
            </a:p>
          </p:txBody>
        </p:sp>
      </p:grpSp>
      <p:sp>
        <p:nvSpPr>
          <p:cNvPr id="15" name="Freeform 9"/>
          <p:cNvSpPr>
            <a:spLocks noEditPoints="1"/>
          </p:cNvSpPr>
          <p:nvPr userDrawn="1"/>
        </p:nvSpPr>
        <p:spPr bwMode="auto">
          <a:xfrm>
            <a:off x="11315472" y="190501"/>
            <a:ext cx="485902" cy="423863"/>
          </a:xfrm>
          <a:custGeom>
            <a:avLst/>
            <a:gdLst>
              <a:gd name="T0" fmla="*/ 491 w 835"/>
              <a:gd name="T1" fmla="*/ 5 h 727"/>
              <a:gd name="T2" fmla="*/ 581 w 835"/>
              <a:gd name="T3" fmla="*/ 30 h 727"/>
              <a:gd name="T4" fmla="*/ 653 w 835"/>
              <a:gd name="T5" fmla="*/ 71 h 727"/>
              <a:gd name="T6" fmla="*/ 705 w 835"/>
              <a:gd name="T7" fmla="*/ 124 h 727"/>
              <a:gd name="T8" fmla="*/ 602 w 835"/>
              <a:gd name="T9" fmla="*/ 117 h 727"/>
              <a:gd name="T10" fmla="*/ 478 w 835"/>
              <a:gd name="T11" fmla="*/ 104 h 727"/>
              <a:gd name="T12" fmla="*/ 444 w 835"/>
              <a:gd name="T13" fmla="*/ 106 h 727"/>
              <a:gd name="T14" fmla="*/ 432 w 835"/>
              <a:gd name="T15" fmla="*/ 119 h 727"/>
              <a:gd name="T16" fmla="*/ 403 w 835"/>
              <a:gd name="T17" fmla="*/ 415 h 727"/>
              <a:gd name="T18" fmla="*/ 402 w 835"/>
              <a:gd name="T19" fmla="*/ 115 h 727"/>
              <a:gd name="T20" fmla="*/ 388 w 835"/>
              <a:gd name="T21" fmla="*/ 105 h 727"/>
              <a:gd name="T22" fmla="*/ 331 w 835"/>
              <a:gd name="T23" fmla="*/ 106 h 727"/>
              <a:gd name="T24" fmla="*/ 195 w 835"/>
              <a:gd name="T25" fmla="*/ 124 h 727"/>
              <a:gd name="T26" fmla="*/ 140 w 835"/>
              <a:gd name="T27" fmla="*/ 110 h 727"/>
              <a:gd name="T28" fmla="*/ 197 w 835"/>
              <a:gd name="T29" fmla="*/ 59 h 727"/>
              <a:gd name="T30" fmla="*/ 274 w 835"/>
              <a:gd name="T31" fmla="*/ 22 h 727"/>
              <a:gd name="T32" fmla="*/ 367 w 835"/>
              <a:gd name="T33" fmla="*/ 2 h 727"/>
              <a:gd name="T34" fmla="*/ 201 w 835"/>
              <a:gd name="T35" fmla="*/ 519 h 727"/>
              <a:gd name="T36" fmla="*/ 100 w 835"/>
              <a:gd name="T37" fmla="*/ 519 h 727"/>
              <a:gd name="T38" fmla="*/ 0 w 835"/>
              <a:gd name="T39" fmla="*/ 519 h 727"/>
              <a:gd name="T40" fmla="*/ 141 w 835"/>
              <a:gd name="T41" fmla="*/ 727 h 727"/>
              <a:gd name="T42" fmla="*/ 261 w 835"/>
              <a:gd name="T43" fmla="*/ 727 h 727"/>
              <a:gd name="T44" fmla="*/ 303 w 835"/>
              <a:gd name="T45" fmla="*/ 519 h 727"/>
              <a:gd name="T46" fmla="*/ 346 w 835"/>
              <a:gd name="T47" fmla="*/ 727 h 727"/>
              <a:gd name="T48" fmla="*/ 583 w 835"/>
              <a:gd name="T49" fmla="*/ 519 h 727"/>
              <a:gd name="T50" fmla="*/ 483 w 835"/>
              <a:gd name="T51" fmla="*/ 519 h 727"/>
              <a:gd name="T52" fmla="*/ 407 w 835"/>
              <a:gd name="T53" fmla="*/ 579 h 727"/>
              <a:gd name="T54" fmla="*/ 548 w 835"/>
              <a:gd name="T55" fmla="*/ 579 h 727"/>
              <a:gd name="T56" fmla="*/ 587 w 835"/>
              <a:gd name="T57" fmla="*/ 727 h 727"/>
              <a:gd name="T58" fmla="*/ 733 w 835"/>
              <a:gd name="T59" fmla="*/ 519 h 727"/>
              <a:gd name="T60" fmla="*/ 712 w 835"/>
              <a:gd name="T61" fmla="*/ 602 h 727"/>
              <a:gd name="T62" fmla="*/ 731 w 835"/>
              <a:gd name="T63" fmla="*/ 198 h 727"/>
              <a:gd name="T64" fmla="*/ 722 w 835"/>
              <a:gd name="T65" fmla="*/ 257 h 727"/>
              <a:gd name="T66" fmla="*/ 685 w 835"/>
              <a:gd name="T67" fmla="*/ 316 h 727"/>
              <a:gd name="T68" fmla="*/ 622 w 835"/>
              <a:gd name="T69" fmla="*/ 365 h 727"/>
              <a:gd name="T70" fmla="*/ 541 w 835"/>
              <a:gd name="T71" fmla="*/ 398 h 727"/>
              <a:gd name="T72" fmla="*/ 474 w 835"/>
              <a:gd name="T73" fmla="*/ 183 h 727"/>
              <a:gd name="T74" fmla="*/ 477 w 835"/>
              <a:gd name="T75" fmla="*/ 158 h 727"/>
              <a:gd name="T76" fmla="*/ 489 w 835"/>
              <a:gd name="T77" fmla="*/ 146 h 727"/>
              <a:gd name="T78" fmla="*/ 556 w 835"/>
              <a:gd name="T79" fmla="*/ 148 h 727"/>
              <a:gd name="T80" fmla="*/ 669 w 835"/>
              <a:gd name="T81" fmla="*/ 163 h 727"/>
              <a:gd name="T82" fmla="*/ 295 w 835"/>
              <a:gd name="T83" fmla="*/ 399 h 727"/>
              <a:gd name="T84" fmla="*/ 213 w 835"/>
              <a:gd name="T85" fmla="*/ 365 h 727"/>
              <a:gd name="T86" fmla="*/ 150 w 835"/>
              <a:gd name="T87" fmla="*/ 316 h 727"/>
              <a:gd name="T88" fmla="*/ 112 w 835"/>
              <a:gd name="T89" fmla="*/ 257 h 727"/>
              <a:gd name="T90" fmla="*/ 103 w 835"/>
              <a:gd name="T91" fmla="*/ 198 h 727"/>
              <a:gd name="T92" fmla="*/ 136 w 835"/>
              <a:gd name="T93" fmla="*/ 168 h 727"/>
              <a:gd name="T94" fmla="*/ 250 w 835"/>
              <a:gd name="T95" fmla="*/ 151 h 727"/>
              <a:gd name="T96" fmla="*/ 342 w 835"/>
              <a:gd name="T97" fmla="*/ 144 h 727"/>
              <a:gd name="T98" fmla="*/ 357 w 835"/>
              <a:gd name="T99" fmla="*/ 153 h 727"/>
              <a:gd name="T100" fmla="*/ 362 w 835"/>
              <a:gd name="T101" fmla="*/ 175 h 727"/>
              <a:gd name="T102" fmla="*/ 317 w 835"/>
              <a:gd name="T103" fmla="*/ 405 h 727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67"/>
          </a:p>
        </p:txBody>
      </p:sp>
    </p:spTree>
    <p:extLst>
      <p:ext uri="{BB962C8B-B14F-4D97-AF65-F5344CB8AC3E}">
        <p14:creationId xmlns:p14="http://schemas.microsoft.com/office/powerpoint/2010/main" val="9825483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Slide 1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4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91440" tIns="45720" rIns="91440" bIns="45720"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8919336" y="6295415"/>
            <a:ext cx="3272669" cy="5625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4" y="2702817"/>
            <a:ext cx="8229600" cy="753608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algn="l">
              <a:defRPr sz="3067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Rectangle 14"/>
          <p:cNvSpPr/>
          <p:nvPr/>
        </p:nvSpPr>
        <p:spPr>
          <a:xfrm flipH="1">
            <a:off x="-12971" y="5715001"/>
            <a:ext cx="12204971" cy="1188720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>
              <a:latin typeface="Calibri" panose="020F0502020204030204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37498" y="5137516"/>
            <a:ext cx="2454503" cy="1125173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381005" y="257176"/>
            <a:ext cx="11507764" cy="424339"/>
            <a:chOff x="285753" y="192882"/>
            <a:chExt cx="8630823" cy="318254"/>
          </a:xfrm>
        </p:grpSpPr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2489" dirty="0">
                <a:latin typeface="Myriad Pro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2" name="Freeform 21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1" name="Freeform 20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08239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Slide 4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4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D6492A">
                  <a:shade val="30000"/>
                  <a:satMod val="115000"/>
                </a:srgbClr>
              </a:gs>
              <a:gs pos="50000">
                <a:srgbClr val="D6492A">
                  <a:shade val="67500"/>
                  <a:satMod val="115000"/>
                </a:srgbClr>
              </a:gs>
              <a:gs pos="100000">
                <a:srgbClr val="D6492A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91440" tIns="45720" rIns="91440" bIns="45720"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67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8919336" y="6295415"/>
            <a:ext cx="3272669" cy="562588"/>
          </a:xfrm>
          <a:prstGeom prst="rect">
            <a:avLst/>
          </a:prstGeom>
          <a:gradFill flip="none" rotWithShape="1">
            <a:gsLst>
              <a:gs pos="2000">
                <a:srgbClr val="D6492A"/>
              </a:gs>
              <a:gs pos="100000">
                <a:srgbClr val="F1A434"/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4" y="2702817"/>
            <a:ext cx="8229600" cy="753608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algn="l">
              <a:defRPr sz="3067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flipH="1">
            <a:off x="-12971" y="5715001"/>
            <a:ext cx="12204971" cy="1188720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>
              <a:latin typeface="Calibri" panose="020F050202020403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37498" y="5137516"/>
            <a:ext cx="2454503" cy="1125173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381005" y="257176"/>
            <a:ext cx="11507764" cy="424339"/>
            <a:chOff x="285753" y="192882"/>
            <a:chExt cx="8630823" cy="318254"/>
          </a:xfrm>
        </p:grpSpPr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2489" dirty="0">
                <a:latin typeface="Myriad Pro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1" name="Freeform 20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2" name="Freeform 21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0" name="Freeform 19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1643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971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347" y="924945"/>
            <a:ext cx="11348852" cy="4525963"/>
          </a:xfrm>
          <a:prstGeom prst="rect">
            <a:avLst/>
          </a:prstGeom>
        </p:spPr>
        <p:txBody>
          <a:bodyPr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306952" y="6518754"/>
            <a:ext cx="3751448" cy="256109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 marL="0" indent="0" algn="ctr">
              <a:buNone/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972479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306952" y="6518754"/>
            <a:ext cx="3751448" cy="256109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 marL="0" indent="0" algn="ctr">
              <a:buNone/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4193143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306952" y="6518754"/>
            <a:ext cx="3751448" cy="256109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 marL="0" indent="0" algn="ctr">
              <a:buNone/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340062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0896" y="1189037"/>
            <a:ext cx="5384800" cy="45259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267"/>
            </a:lvl1pPr>
            <a:lvl2pPr>
              <a:defRPr sz="2000"/>
            </a:lvl2pPr>
            <a:lvl3pPr>
              <a:defRPr sz="1867"/>
            </a:lvl3pPr>
            <a:lvl4pPr>
              <a:defRPr sz="1600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6371768" y="1189037"/>
            <a:ext cx="5384800" cy="45259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267"/>
            </a:lvl1pPr>
            <a:lvl2pPr>
              <a:defRPr sz="2000"/>
            </a:lvl2pPr>
            <a:lvl3pPr>
              <a:defRPr sz="1867"/>
            </a:lvl3pPr>
            <a:lvl4pPr>
              <a:defRPr sz="1600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306952" y="6518754"/>
            <a:ext cx="3751448" cy="256109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 marL="0" indent="0" algn="ctr">
              <a:buNone/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114405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3886201"/>
            <a:ext cx="10363200" cy="622300"/>
          </a:xfrm>
        </p:spPr>
        <p:txBody>
          <a:bodyPr anchor="t">
            <a:noAutofit/>
          </a:bodyPr>
          <a:lstStyle>
            <a:lvl1pPr algn="ctr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75088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18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306952" y="6518754"/>
            <a:ext cx="3751448" cy="256109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 marL="0" indent="0" algn="ctr">
              <a:buNone/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986901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896" y="1187451"/>
            <a:ext cx="5386917" cy="71278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67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896" y="1916112"/>
            <a:ext cx="5386917" cy="395128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267"/>
            </a:lvl1pPr>
            <a:lvl2pPr>
              <a:defRPr sz="2000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8185" y="1187451"/>
            <a:ext cx="5389033" cy="71278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67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48185" y="1916112"/>
            <a:ext cx="5389033" cy="395128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267"/>
            </a:lvl1pPr>
            <a:lvl2pPr>
              <a:defRPr sz="2000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306952" y="6518754"/>
            <a:ext cx="3751448" cy="256109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 marL="0" indent="0" algn="ctr">
              <a:buNone/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579184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898" y="1125539"/>
            <a:ext cx="4011084" cy="787399"/>
          </a:xfrm>
        </p:spPr>
        <p:txBody>
          <a:bodyPr anchor="b">
            <a:noAutofit/>
          </a:bodyPr>
          <a:lstStyle>
            <a:lvl1pPr algn="l">
              <a:defRPr sz="2267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5437" y="1125539"/>
            <a:ext cx="6815667" cy="51990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267"/>
            </a:lvl1pPr>
            <a:lvl2pPr>
              <a:defRPr sz="2000"/>
            </a:lvl2pPr>
            <a:lvl3pPr>
              <a:defRPr sz="1867"/>
            </a:lvl3pPr>
            <a:lvl4pPr>
              <a:defRPr sz="16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898" y="1951037"/>
            <a:ext cx="4011084" cy="43735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67"/>
            </a:lvl1pPr>
            <a:lvl2pPr marL="457189" indent="0">
              <a:buNone/>
              <a:defRPr sz="1200"/>
            </a:lvl2pPr>
            <a:lvl3pPr marL="914377" indent="0">
              <a:buNone/>
              <a:defRPr sz="1067"/>
            </a:lvl3pPr>
            <a:lvl4pPr marL="1371566" indent="0">
              <a:buNone/>
              <a:defRPr sz="933"/>
            </a:lvl4pPr>
            <a:lvl5pPr marL="1828754" indent="0">
              <a:buNone/>
              <a:defRPr sz="933"/>
            </a:lvl5pPr>
            <a:lvl6pPr marL="2285943" indent="0">
              <a:buNone/>
              <a:defRPr sz="933"/>
            </a:lvl6pPr>
            <a:lvl7pPr marL="2743131" indent="0">
              <a:buNone/>
              <a:defRPr sz="933"/>
            </a:lvl7pPr>
            <a:lvl8pPr marL="3200320" indent="0">
              <a:buNone/>
              <a:defRPr sz="933"/>
            </a:lvl8pPr>
            <a:lvl9pPr marL="3657509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306952" y="6518754"/>
            <a:ext cx="3751448" cy="256109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 marL="0" indent="0" algn="ctr">
              <a:buNone/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756026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76801"/>
            <a:ext cx="7315200" cy="566739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43002"/>
            <a:ext cx="7315200" cy="36607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443539"/>
            <a:ext cx="7315200" cy="8048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67"/>
            </a:lvl1pPr>
            <a:lvl2pPr marL="457189" indent="0">
              <a:buNone/>
              <a:defRPr sz="1200"/>
            </a:lvl2pPr>
            <a:lvl3pPr marL="914377" indent="0">
              <a:buNone/>
              <a:defRPr sz="1067"/>
            </a:lvl3pPr>
            <a:lvl4pPr marL="1371566" indent="0">
              <a:buNone/>
              <a:defRPr sz="933"/>
            </a:lvl4pPr>
            <a:lvl5pPr marL="1828754" indent="0">
              <a:buNone/>
              <a:defRPr sz="933"/>
            </a:lvl5pPr>
            <a:lvl6pPr marL="2285943" indent="0">
              <a:buNone/>
              <a:defRPr sz="933"/>
            </a:lvl6pPr>
            <a:lvl7pPr marL="2743131" indent="0">
              <a:buNone/>
              <a:defRPr sz="933"/>
            </a:lvl7pPr>
            <a:lvl8pPr marL="3200320" indent="0">
              <a:buNone/>
              <a:defRPr sz="933"/>
            </a:lvl8pPr>
            <a:lvl9pPr marL="3657509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306952" y="6518754"/>
            <a:ext cx="3751448" cy="256109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 marL="0" indent="0" algn="ctr">
              <a:buNone/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491152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51"/>
            <a:ext cx="12192000" cy="787741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91440" tIns="45720" rIns="91440" bIns="45720" rtlCol="0" anchor="ctr"/>
          <a:lstStyle/>
          <a:p>
            <a:pPr algn="ctr"/>
            <a:endParaRPr lang="en-US" sz="1867" kern="0" dirty="0">
              <a:solidFill>
                <a:sysClr val="window" lastClr="FFFFFF"/>
              </a:solidFill>
              <a:latin typeface="+mj-lt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8347" y="60741"/>
            <a:ext cx="11348852" cy="642647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3810001"/>
            <a:ext cx="121920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67">
              <a:latin typeface="+mj-lt"/>
            </a:endParaRPr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5791202" y="6473952"/>
            <a:ext cx="884767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5AB4-0D57-4FBE-946B-A81E4A9D2A4C}" type="slidenum">
              <a:rPr lang="en-US" sz="1067" b="1" kern="1200" noProof="0" smtClean="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  <a:cs typeface="Arial" pitchFamily="34" charset="0"/>
              </a:rPr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67" b="1" kern="1200" noProof="0" dirty="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  <a:cs typeface="Arial" pitchFamily="34" charset="0"/>
              </a:rPr>
              <a:t> </a:t>
            </a:r>
          </a:p>
        </p:txBody>
      </p:sp>
      <p:sp>
        <p:nvSpPr>
          <p:cNvPr id="11" name="Freeform 13"/>
          <p:cNvSpPr>
            <a:spLocks noEditPoints="1"/>
          </p:cNvSpPr>
          <p:nvPr/>
        </p:nvSpPr>
        <p:spPr bwMode="auto">
          <a:xfrm flipH="1">
            <a:off x="1" y="6317015"/>
            <a:ext cx="2197100" cy="546100"/>
          </a:xfrm>
          <a:custGeom>
            <a:avLst/>
            <a:gdLst>
              <a:gd name="T0" fmla="*/ 0 w 16608"/>
              <a:gd name="T1" fmla="*/ 4128 h 4128"/>
              <a:gd name="T2" fmla="*/ 1565 w 16608"/>
              <a:gd name="T3" fmla="*/ 2168 h 4128"/>
              <a:gd name="T4" fmla="*/ 1158 w 16608"/>
              <a:gd name="T5" fmla="*/ 2979 h 4128"/>
              <a:gd name="T6" fmla="*/ 773 w 16608"/>
              <a:gd name="T7" fmla="*/ 564 h 4128"/>
              <a:gd name="T8" fmla="*/ 1158 w 16608"/>
              <a:gd name="T9" fmla="*/ 0 h 4128"/>
              <a:gd name="T10" fmla="*/ 1544 w 16608"/>
              <a:gd name="T11" fmla="*/ 564 h 4128"/>
              <a:gd name="T12" fmla="*/ 3468 w 16608"/>
              <a:gd name="T13" fmla="*/ 4128 h 4128"/>
              <a:gd name="T14" fmla="*/ 4024 w 16608"/>
              <a:gd name="T15" fmla="*/ 2732 h 4128"/>
              <a:gd name="T16" fmla="*/ 3434 w 16608"/>
              <a:gd name="T17" fmla="*/ 2168 h 4128"/>
              <a:gd name="T18" fmla="*/ 2684 w 16608"/>
              <a:gd name="T19" fmla="*/ 2732 h 4128"/>
              <a:gd name="T20" fmla="*/ 3468 w 16608"/>
              <a:gd name="T21" fmla="*/ 4128 h 4128"/>
              <a:gd name="T22" fmla="*/ 3077 w 16608"/>
              <a:gd name="T23" fmla="*/ 788 h 4128"/>
              <a:gd name="T24" fmla="*/ 3475 w 16608"/>
              <a:gd name="T25" fmla="*/ 1960 h 4128"/>
              <a:gd name="T26" fmla="*/ 3491 w 16608"/>
              <a:gd name="T27" fmla="*/ 0 h 4128"/>
              <a:gd name="T28" fmla="*/ 1911 w 16608"/>
              <a:gd name="T29" fmla="*/ 1960 h 4128"/>
              <a:gd name="T30" fmla="*/ 4587 w 16608"/>
              <a:gd name="T31" fmla="*/ 2168 h 4128"/>
              <a:gd name="T32" fmla="*/ 5001 w 16608"/>
              <a:gd name="T33" fmla="*/ 2956 h 4128"/>
              <a:gd name="T34" fmla="*/ 5416 w 16608"/>
              <a:gd name="T35" fmla="*/ 2168 h 4128"/>
              <a:gd name="T36" fmla="*/ 5393 w 16608"/>
              <a:gd name="T37" fmla="*/ 564 h 4128"/>
              <a:gd name="T38" fmla="*/ 4053 w 16608"/>
              <a:gd name="T39" fmla="*/ 0 h 4128"/>
              <a:gd name="T40" fmla="*/ 4610 w 16608"/>
              <a:gd name="T41" fmla="*/ 1960 h 4128"/>
              <a:gd name="T42" fmla="*/ 7325 w 16608"/>
              <a:gd name="T43" fmla="*/ 1960 h 4128"/>
              <a:gd name="T44" fmla="*/ 6511 w 16608"/>
              <a:gd name="T45" fmla="*/ 0 h 4128"/>
              <a:gd name="T46" fmla="*/ 5978 w 16608"/>
              <a:gd name="T47" fmla="*/ 2732 h 4128"/>
              <a:gd name="T48" fmla="*/ 7318 w 16608"/>
              <a:gd name="T49" fmla="*/ 4128 h 4128"/>
              <a:gd name="T50" fmla="*/ 7874 w 16608"/>
              <a:gd name="T51" fmla="*/ 2168 h 4128"/>
              <a:gd name="T52" fmla="*/ 8932 w 16608"/>
              <a:gd name="T53" fmla="*/ 2979 h 4128"/>
              <a:gd name="T54" fmla="*/ 8525 w 16608"/>
              <a:gd name="T55" fmla="*/ 2168 h 4128"/>
              <a:gd name="T56" fmla="*/ 10090 w 16608"/>
              <a:gd name="T57" fmla="*/ 4128 h 4128"/>
              <a:gd name="T58" fmla="*/ 8932 w 16608"/>
              <a:gd name="T59" fmla="*/ 1960 h 4128"/>
              <a:gd name="T60" fmla="*/ 7992 w 16608"/>
              <a:gd name="T61" fmla="*/ 564 h 4128"/>
              <a:gd name="T62" fmla="*/ 9873 w 16608"/>
              <a:gd name="T63" fmla="*/ 0 h 4128"/>
              <a:gd name="T64" fmla="*/ 9317 w 16608"/>
              <a:gd name="T65" fmla="*/ 1960 h 4128"/>
              <a:gd name="T66" fmla="*/ 11243 w 16608"/>
              <a:gd name="T67" fmla="*/ 2732 h 4128"/>
              <a:gd name="T68" fmla="*/ 11799 w 16608"/>
              <a:gd name="T69" fmla="*/ 2168 h 4128"/>
              <a:gd name="T70" fmla="*/ 9903 w 16608"/>
              <a:gd name="T71" fmla="*/ 2168 h 4128"/>
              <a:gd name="T72" fmla="*/ 10459 w 16608"/>
              <a:gd name="T73" fmla="*/ 4128 h 4128"/>
              <a:gd name="T74" fmla="*/ 11243 w 16608"/>
              <a:gd name="T75" fmla="*/ 4128 h 4128"/>
              <a:gd name="T76" fmla="*/ 11207 w 16608"/>
              <a:gd name="T77" fmla="*/ 1835 h 4128"/>
              <a:gd name="T78" fmla="*/ 11250 w 16608"/>
              <a:gd name="T79" fmla="*/ 1960 h 4128"/>
              <a:gd name="T80" fmla="*/ 11207 w 16608"/>
              <a:gd name="T81" fmla="*/ 0 h 4128"/>
              <a:gd name="T82" fmla="*/ 10452 w 16608"/>
              <a:gd name="T83" fmla="*/ 1960 h 4128"/>
              <a:gd name="T84" fmla="*/ 11610 w 16608"/>
              <a:gd name="T85" fmla="*/ 4128 h 4128"/>
              <a:gd name="T86" fmla="*/ 13175 w 16608"/>
              <a:gd name="T87" fmla="*/ 4128 h 4128"/>
              <a:gd name="T88" fmla="*/ 12384 w 16608"/>
              <a:gd name="T89" fmla="*/ 1960 h 4128"/>
              <a:gd name="T90" fmla="*/ 13723 w 16608"/>
              <a:gd name="T91" fmla="*/ 564 h 4128"/>
              <a:gd name="T92" fmla="*/ 11828 w 16608"/>
              <a:gd name="T93" fmla="*/ 564 h 4128"/>
              <a:gd name="T94" fmla="*/ 14302 w 16608"/>
              <a:gd name="T95" fmla="*/ 1960 h 4128"/>
              <a:gd name="T96" fmla="*/ 15866 w 16608"/>
              <a:gd name="T97" fmla="*/ 1960 h 4128"/>
              <a:gd name="T98" fmla="*/ 13534 w 16608"/>
              <a:gd name="T99" fmla="*/ 1960 h 4128"/>
              <a:gd name="T100" fmla="*/ 14309 w 16608"/>
              <a:gd name="T101" fmla="*/ 2732 h 4128"/>
              <a:gd name="T102" fmla="*/ 15093 w 16608"/>
              <a:gd name="T103" fmla="*/ 2732 h 4128"/>
              <a:gd name="T104" fmla="*/ 13752 w 16608"/>
              <a:gd name="T105" fmla="*/ 2168 h 4128"/>
              <a:gd name="T106" fmla="*/ 15460 w 16608"/>
              <a:gd name="T107" fmla="*/ 4128 h 4128"/>
              <a:gd name="T108" fmla="*/ 16608 w 16608"/>
              <a:gd name="T109" fmla="*/ 2168 h 4128"/>
              <a:gd name="T110" fmla="*/ 16608 w 16608"/>
              <a:gd name="T111" fmla="*/ 1960 h 4128"/>
              <a:gd name="T112" fmla="*/ 15678 w 16608"/>
              <a:gd name="T113" fmla="*/ 564 h 4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6608" h="4128">
                <a:moveTo>
                  <a:pt x="1158" y="2979"/>
                </a:moveTo>
                <a:lnTo>
                  <a:pt x="766" y="4128"/>
                </a:lnTo>
                <a:lnTo>
                  <a:pt x="0" y="4128"/>
                </a:lnTo>
                <a:lnTo>
                  <a:pt x="752" y="2168"/>
                </a:lnTo>
                <a:lnTo>
                  <a:pt x="1158" y="2168"/>
                </a:lnTo>
                <a:lnTo>
                  <a:pt x="1565" y="2168"/>
                </a:lnTo>
                <a:lnTo>
                  <a:pt x="2316" y="4128"/>
                </a:lnTo>
                <a:lnTo>
                  <a:pt x="1550" y="4128"/>
                </a:lnTo>
                <a:lnTo>
                  <a:pt x="1158" y="2979"/>
                </a:lnTo>
                <a:close/>
                <a:moveTo>
                  <a:pt x="1158" y="1960"/>
                </a:moveTo>
                <a:lnTo>
                  <a:pt x="773" y="1960"/>
                </a:lnTo>
                <a:lnTo>
                  <a:pt x="773" y="564"/>
                </a:lnTo>
                <a:lnTo>
                  <a:pt x="217" y="564"/>
                </a:lnTo>
                <a:lnTo>
                  <a:pt x="217" y="0"/>
                </a:lnTo>
                <a:lnTo>
                  <a:pt x="1158" y="0"/>
                </a:lnTo>
                <a:lnTo>
                  <a:pt x="2099" y="0"/>
                </a:lnTo>
                <a:lnTo>
                  <a:pt x="2099" y="564"/>
                </a:lnTo>
                <a:lnTo>
                  <a:pt x="1544" y="564"/>
                </a:lnTo>
                <a:lnTo>
                  <a:pt x="1544" y="1960"/>
                </a:lnTo>
                <a:lnTo>
                  <a:pt x="1158" y="1960"/>
                </a:lnTo>
                <a:close/>
                <a:moveTo>
                  <a:pt x="3468" y="4128"/>
                </a:moveTo>
                <a:lnTo>
                  <a:pt x="3468" y="2732"/>
                </a:lnTo>
                <a:lnTo>
                  <a:pt x="4024" y="2732"/>
                </a:lnTo>
                <a:lnTo>
                  <a:pt x="4024" y="2732"/>
                </a:lnTo>
                <a:lnTo>
                  <a:pt x="4024" y="2168"/>
                </a:lnTo>
                <a:lnTo>
                  <a:pt x="4024" y="2168"/>
                </a:lnTo>
                <a:lnTo>
                  <a:pt x="3434" y="2168"/>
                </a:lnTo>
                <a:lnTo>
                  <a:pt x="2128" y="2168"/>
                </a:lnTo>
                <a:lnTo>
                  <a:pt x="2128" y="2732"/>
                </a:lnTo>
                <a:lnTo>
                  <a:pt x="2684" y="2732"/>
                </a:lnTo>
                <a:lnTo>
                  <a:pt x="2684" y="4128"/>
                </a:lnTo>
                <a:lnTo>
                  <a:pt x="3434" y="4128"/>
                </a:lnTo>
                <a:lnTo>
                  <a:pt x="3468" y="4128"/>
                </a:lnTo>
                <a:lnTo>
                  <a:pt x="3468" y="4128"/>
                </a:lnTo>
                <a:close/>
                <a:moveTo>
                  <a:pt x="2677" y="1960"/>
                </a:moveTo>
                <a:lnTo>
                  <a:pt x="3077" y="788"/>
                </a:lnTo>
                <a:lnTo>
                  <a:pt x="3434" y="1835"/>
                </a:lnTo>
                <a:lnTo>
                  <a:pt x="3434" y="1835"/>
                </a:lnTo>
                <a:lnTo>
                  <a:pt x="3475" y="1960"/>
                </a:lnTo>
                <a:lnTo>
                  <a:pt x="3475" y="1960"/>
                </a:lnTo>
                <a:lnTo>
                  <a:pt x="4241" y="1960"/>
                </a:lnTo>
                <a:lnTo>
                  <a:pt x="3491" y="0"/>
                </a:lnTo>
                <a:lnTo>
                  <a:pt x="3434" y="0"/>
                </a:lnTo>
                <a:lnTo>
                  <a:pt x="2661" y="0"/>
                </a:lnTo>
                <a:lnTo>
                  <a:pt x="1911" y="1960"/>
                </a:lnTo>
                <a:lnTo>
                  <a:pt x="2677" y="1960"/>
                </a:lnTo>
                <a:close/>
                <a:moveTo>
                  <a:pt x="5416" y="2168"/>
                </a:moveTo>
                <a:lnTo>
                  <a:pt x="4587" y="2168"/>
                </a:lnTo>
                <a:lnTo>
                  <a:pt x="3835" y="4128"/>
                </a:lnTo>
                <a:lnTo>
                  <a:pt x="4602" y="4128"/>
                </a:lnTo>
                <a:lnTo>
                  <a:pt x="5001" y="2956"/>
                </a:lnTo>
                <a:lnTo>
                  <a:pt x="5401" y="4128"/>
                </a:lnTo>
                <a:lnTo>
                  <a:pt x="6168" y="4128"/>
                </a:lnTo>
                <a:lnTo>
                  <a:pt x="5416" y="2168"/>
                </a:lnTo>
                <a:close/>
                <a:moveTo>
                  <a:pt x="4610" y="1960"/>
                </a:moveTo>
                <a:lnTo>
                  <a:pt x="5393" y="1960"/>
                </a:lnTo>
                <a:lnTo>
                  <a:pt x="5393" y="564"/>
                </a:lnTo>
                <a:lnTo>
                  <a:pt x="5949" y="564"/>
                </a:lnTo>
                <a:lnTo>
                  <a:pt x="5949" y="0"/>
                </a:lnTo>
                <a:lnTo>
                  <a:pt x="4053" y="0"/>
                </a:lnTo>
                <a:lnTo>
                  <a:pt x="4053" y="564"/>
                </a:lnTo>
                <a:lnTo>
                  <a:pt x="4610" y="564"/>
                </a:lnTo>
                <a:lnTo>
                  <a:pt x="4610" y="1960"/>
                </a:lnTo>
                <a:close/>
                <a:moveTo>
                  <a:pt x="6527" y="1960"/>
                </a:moveTo>
                <a:lnTo>
                  <a:pt x="6927" y="788"/>
                </a:lnTo>
                <a:lnTo>
                  <a:pt x="7325" y="1960"/>
                </a:lnTo>
                <a:lnTo>
                  <a:pt x="8092" y="1960"/>
                </a:lnTo>
                <a:lnTo>
                  <a:pt x="7341" y="0"/>
                </a:lnTo>
                <a:lnTo>
                  <a:pt x="6511" y="0"/>
                </a:lnTo>
                <a:lnTo>
                  <a:pt x="5760" y="1960"/>
                </a:lnTo>
                <a:lnTo>
                  <a:pt x="6527" y="1960"/>
                </a:lnTo>
                <a:close/>
                <a:moveTo>
                  <a:pt x="5978" y="2732"/>
                </a:moveTo>
                <a:lnTo>
                  <a:pt x="6534" y="2732"/>
                </a:lnTo>
                <a:lnTo>
                  <a:pt x="6534" y="4128"/>
                </a:lnTo>
                <a:lnTo>
                  <a:pt x="7318" y="4128"/>
                </a:lnTo>
                <a:lnTo>
                  <a:pt x="7318" y="2732"/>
                </a:lnTo>
                <a:lnTo>
                  <a:pt x="7874" y="2732"/>
                </a:lnTo>
                <a:lnTo>
                  <a:pt x="7874" y="2168"/>
                </a:lnTo>
                <a:lnTo>
                  <a:pt x="5978" y="2168"/>
                </a:lnTo>
                <a:lnTo>
                  <a:pt x="5978" y="2732"/>
                </a:lnTo>
                <a:close/>
                <a:moveTo>
                  <a:pt x="8932" y="2979"/>
                </a:moveTo>
                <a:lnTo>
                  <a:pt x="8541" y="4128"/>
                </a:lnTo>
                <a:lnTo>
                  <a:pt x="7775" y="4128"/>
                </a:lnTo>
                <a:lnTo>
                  <a:pt x="8525" y="2168"/>
                </a:lnTo>
                <a:lnTo>
                  <a:pt x="8932" y="2168"/>
                </a:lnTo>
                <a:lnTo>
                  <a:pt x="9339" y="2168"/>
                </a:lnTo>
                <a:lnTo>
                  <a:pt x="10090" y="4128"/>
                </a:lnTo>
                <a:lnTo>
                  <a:pt x="9324" y="4128"/>
                </a:lnTo>
                <a:lnTo>
                  <a:pt x="8932" y="2979"/>
                </a:lnTo>
                <a:close/>
                <a:moveTo>
                  <a:pt x="8932" y="1960"/>
                </a:moveTo>
                <a:lnTo>
                  <a:pt x="8547" y="1960"/>
                </a:lnTo>
                <a:lnTo>
                  <a:pt x="8547" y="564"/>
                </a:lnTo>
                <a:lnTo>
                  <a:pt x="7992" y="564"/>
                </a:lnTo>
                <a:lnTo>
                  <a:pt x="7992" y="0"/>
                </a:lnTo>
                <a:lnTo>
                  <a:pt x="8932" y="0"/>
                </a:lnTo>
                <a:lnTo>
                  <a:pt x="9873" y="0"/>
                </a:lnTo>
                <a:lnTo>
                  <a:pt x="9873" y="564"/>
                </a:lnTo>
                <a:lnTo>
                  <a:pt x="9317" y="564"/>
                </a:lnTo>
                <a:lnTo>
                  <a:pt x="9317" y="1960"/>
                </a:lnTo>
                <a:lnTo>
                  <a:pt x="8932" y="1960"/>
                </a:lnTo>
                <a:close/>
                <a:moveTo>
                  <a:pt x="11243" y="4128"/>
                </a:moveTo>
                <a:lnTo>
                  <a:pt x="11243" y="2732"/>
                </a:lnTo>
                <a:lnTo>
                  <a:pt x="11799" y="2732"/>
                </a:lnTo>
                <a:lnTo>
                  <a:pt x="11799" y="2732"/>
                </a:lnTo>
                <a:lnTo>
                  <a:pt x="11799" y="2168"/>
                </a:lnTo>
                <a:lnTo>
                  <a:pt x="11799" y="2168"/>
                </a:lnTo>
                <a:lnTo>
                  <a:pt x="11207" y="2168"/>
                </a:lnTo>
                <a:lnTo>
                  <a:pt x="9903" y="2168"/>
                </a:lnTo>
                <a:lnTo>
                  <a:pt x="9903" y="2732"/>
                </a:lnTo>
                <a:lnTo>
                  <a:pt x="10459" y="2732"/>
                </a:lnTo>
                <a:lnTo>
                  <a:pt x="10459" y="4128"/>
                </a:lnTo>
                <a:lnTo>
                  <a:pt x="11207" y="4128"/>
                </a:lnTo>
                <a:lnTo>
                  <a:pt x="11243" y="4128"/>
                </a:lnTo>
                <a:lnTo>
                  <a:pt x="11243" y="4128"/>
                </a:lnTo>
                <a:close/>
                <a:moveTo>
                  <a:pt x="10452" y="1960"/>
                </a:moveTo>
                <a:lnTo>
                  <a:pt x="10850" y="788"/>
                </a:lnTo>
                <a:lnTo>
                  <a:pt x="11207" y="1835"/>
                </a:lnTo>
                <a:lnTo>
                  <a:pt x="11207" y="1835"/>
                </a:lnTo>
                <a:lnTo>
                  <a:pt x="11250" y="1960"/>
                </a:lnTo>
                <a:lnTo>
                  <a:pt x="11250" y="1960"/>
                </a:lnTo>
                <a:lnTo>
                  <a:pt x="12016" y="1960"/>
                </a:lnTo>
                <a:lnTo>
                  <a:pt x="11265" y="0"/>
                </a:lnTo>
                <a:lnTo>
                  <a:pt x="11207" y="0"/>
                </a:lnTo>
                <a:lnTo>
                  <a:pt x="10436" y="0"/>
                </a:lnTo>
                <a:lnTo>
                  <a:pt x="9685" y="1960"/>
                </a:lnTo>
                <a:lnTo>
                  <a:pt x="10452" y="1960"/>
                </a:lnTo>
                <a:close/>
                <a:moveTo>
                  <a:pt x="13191" y="2168"/>
                </a:moveTo>
                <a:lnTo>
                  <a:pt x="12362" y="2168"/>
                </a:lnTo>
                <a:lnTo>
                  <a:pt x="11610" y="4128"/>
                </a:lnTo>
                <a:lnTo>
                  <a:pt x="12376" y="4128"/>
                </a:lnTo>
                <a:lnTo>
                  <a:pt x="12776" y="2956"/>
                </a:lnTo>
                <a:lnTo>
                  <a:pt x="13175" y="4128"/>
                </a:lnTo>
                <a:lnTo>
                  <a:pt x="13942" y="4128"/>
                </a:lnTo>
                <a:lnTo>
                  <a:pt x="13191" y="2168"/>
                </a:lnTo>
                <a:close/>
                <a:moveTo>
                  <a:pt x="12384" y="1960"/>
                </a:moveTo>
                <a:lnTo>
                  <a:pt x="13168" y="1960"/>
                </a:lnTo>
                <a:lnTo>
                  <a:pt x="13168" y="564"/>
                </a:lnTo>
                <a:lnTo>
                  <a:pt x="13723" y="564"/>
                </a:lnTo>
                <a:lnTo>
                  <a:pt x="13723" y="0"/>
                </a:lnTo>
                <a:lnTo>
                  <a:pt x="11828" y="0"/>
                </a:lnTo>
                <a:lnTo>
                  <a:pt x="11828" y="564"/>
                </a:lnTo>
                <a:lnTo>
                  <a:pt x="12384" y="564"/>
                </a:lnTo>
                <a:lnTo>
                  <a:pt x="12384" y="1960"/>
                </a:lnTo>
                <a:close/>
                <a:moveTo>
                  <a:pt x="14302" y="1960"/>
                </a:moveTo>
                <a:lnTo>
                  <a:pt x="14700" y="788"/>
                </a:lnTo>
                <a:lnTo>
                  <a:pt x="15100" y="1960"/>
                </a:lnTo>
                <a:lnTo>
                  <a:pt x="15866" y="1960"/>
                </a:lnTo>
                <a:lnTo>
                  <a:pt x="15115" y="0"/>
                </a:lnTo>
                <a:lnTo>
                  <a:pt x="14286" y="0"/>
                </a:lnTo>
                <a:lnTo>
                  <a:pt x="13534" y="1960"/>
                </a:lnTo>
                <a:lnTo>
                  <a:pt x="14302" y="1960"/>
                </a:lnTo>
                <a:close/>
                <a:moveTo>
                  <a:pt x="13752" y="2732"/>
                </a:moveTo>
                <a:lnTo>
                  <a:pt x="14309" y="2732"/>
                </a:lnTo>
                <a:lnTo>
                  <a:pt x="14309" y="4128"/>
                </a:lnTo>
                <a:lnTo>
                  <a:pt x="15093" y="4128"/>
                </a:lnTo>
                <a:lnTo>
                  <a:pt x="15093" y="2732"/>
                </a:lnTo>
                <a:lnTo>
                  <a:pt x="15649" y="2732"/>
                </a:lnTo>
                <a:lnTo>
                  <a:pt x="15649" y="2168"/>
                </a:lnTo>
                <a:lnTo>
                  <a:pt x="13752" y="2168"/>
                </a:lnTo>
                <a:lnTo>
                  <a:pt x="13752" y="2732"/>
                </a:lnTo>
                <a:close/>
                <a:moveTo>
                  <a:pt x="16211" y="2168"/>
                </a:moveTo>
                <a:lnTo>
                  <a:pt x="15460" y="4128"/>
                </a:lnTo>
                <a:lnTo>
                  <a:pt x="16226" y="4128"/>
                </a:lnTo>
                <a:lnTo>
                  <a:pt x="16608" y="3009"/>
                </a:lnTo>
                <a:lnTo>
                  <a:pt x="16608" y="2168"/>
                </a:lnTo>
                <a:lnTo>
                  <a:pt x="16211" y="2168"/>
                </a:lnTo>
                <a:close/>
                <a:moveTo>
                  <a:pt x="16233" y="1960"/>
                </a:moveTo>
                <a:lnTo>
                  <a:pt x="16608" y="1960"/>
                </a:lnTo>
                <a:lnTo>
                  <a:pt x="16608" y="0"/>
                </a:lnTo>
                <a:lnTo>
                  <a:pt x="15678" y="0"/>
                </a:lnTo>
                <a:lnTo>
                  <a:pt x="15678" y="564"/>
                </a:lnTo>
                <a:lnTo>
                  <a:pt x="16233" y="564"/>
                </a:lnTo>
                <a:lnTo>
                  <a:pt x="16233" y="1960"/>
                </a:lnTo>
                <a:close/>
              </a:path>
            </a:pathLst>
          </a:custGeom>
          <a:gradFill flip="none" rotWithShape="1">
            <a:gsLst>
              <a:gs pos="6000">
                <a:schemeClr val="accent1">
                  <a:lumMod val="5000"/>
                  <a:lumOff val="95000"/>
                  <a:alpha val="56000"/>
                </a:schemeClr>
              </a:gs>
              <a:gs pos="68000">
                <a:srgbClr val="D7D4CF"/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89">
              <a:latin typeface="+mj-lt"/>
            </a:endParaRPr>
          </a:p>
        </p:txBody>
      </p:sp>
      <p:sp>
        <p:nvSpPr>
          <p:cNvPr id="30" name="Freeform 29"/>
          <p:cNvSpPr>
            <a:spLocks noEditPoints="1"/>
          </p:cNvSpPr>
          <p:nvPr/>
        </p:nvSpPr>
        <p:spPr bwMode="auto">
          <a:xfrm>
            <a:off x="11234650" y="6593330"/>
            <a:ext cx="652551" cy="112271"/>
          </a:xfrm>
          <a:custGeom>
            <a:avLst/>
            <a:gdLst/>
            <a:ahLst/>
            <a:cxnLst>
              <a:cxn ang="0">
                <a:pos x="3511" y="637"/>
              </a:cxn>
              <a:cxn ang="0">
                <a:pos x="3625" y="591"/>
              </a:cxn>
              <a:cxn ang="0">
                <a:pos x="3691" y="454"/>
              </a:cxn>
              <a:cxn ang="0">
                <a:pos x="3616" y="313"/>
              </a:cxn>
              <a:cxn ang="0">
                <a:pos x="3441" y="224"/>
              </a:cxn>
              <a:cxn ang="0">
                <a:pos x="3415" y="147"/>
              </a:cxn>
              <a:cxn ang="0">
                <a:pos x="3489" y="95"/>
              </a:cxn>
              <a:cxn ang="0">
                <a:pos x="3666" y="31"/>
              </a:cxn>
              <a:cxn ang="0">
                <a:pos x="3447" y="8"/>
              </a:cxn>
              <a:cxn ang="0">
                <a:pos x="3301" y="142"/>
              </a:cxn>
              <a:cxn ang="0">
                <a:pos x="3355" y="299"/>
              </a:cxn>
              <a:cxn ang="0">
                <a:pos x="3534" y="392"/>
              </a:cxn>
              <a:cxn ang="0">
                <a:pos x="3575" y="471"/>
              </a:cxn>
              <a:cxn ang="0">
                <a:pos x="3511" y="540"/>
              </a:cxn>
              <a:cxn ang="0">
                <a:pos x="3327" y="514"/>
              </a:cxn>
              <a:cxn ang="0">
                <a:pos x="3216" y="537"/>
              </a:cxn>
              <a:cxn ang="0">
                <a:pos x="2637" y="544"/>
              </a:cxn>
              <a:cxn ang="0">
                <a:pos x="2502" y="526"/>
              </a:cxn>
              <a:cxn ang="0">
                <a:pos x="2420" y="453"/>
              </a:cxn>
              <a:cxn ang="0">
                <a:pos x="2390" y="282"/>
              </a:cxn>
              <a:cxn ang="0">
                <a:pos x="2435" y="168"/>
              </a:cxn>
              <a:cxn ang="0">
                <a:pos x="2538" y="102"/>
              </a:cxn>
              <a:cxn ang="0">
                <a:pos x="2726" y="118"/>
              </a:cxn>
              <a:cxn ang="0">
                <a:pos x="2566" y="2"/>
              </a:cxn>
              <a:cxn ang="0">
                <a:pos x="2399" y="59"/>
              </a:cxn>
              <a:cxn ang="0">
                <a:pos x="2293" y="190"/>
              </a:cxn>
              <a:cxn ang="0">
                <a:pos x="2272" y="380"/>
              </a:cxn>
              <a:cxn ang="0">
                <a:pos x="2333" y="534"/>
              </a:cxn>
              <a:cxn ang="0">
                <a:pos x="2467" y="623"/>
              </a:cxn>
              <a:cxn ang="0">
                <a:pos x="2684" y="632"/>
              </a:cxn>
              <a:cxn ang="0">
                <a:pos x="1776" y="631"/>
              </a:cxn>
              <a:cxn ang="0">
                <a:pos x="1717" y="518"/>
              </a:cxn>
              <a:cxn ang="0">
                <a:pos x="1447" y="10"/>
              </a:cxn>
              <a:cxn ang="0">
                <a:pos x="1210" y="97"/>
              </a:cxn>
              <a:cxn ang="0">
                <a:pos x="1281" y="178"/>
              </a:cxn>
              <a:cxn ang="0">
                <a:pos x="1231" y="277"/>
              </a:cxn>
              <a:cxn ang="0">
                <a:pos x="1090" y="375"/>
              </a:cxn>
              <a:cxn ang="0">
                <a:pos x="1233" y="415"/>
              </a:cxn>
              <a:cxn ang="0">
                <a:pos x="1297" y="622"/>
              </a:cxn>
              <a:cxn ang="0">
                <a:pos x="1362" y="436"/>
              </a:cxn>
              <a:cxn ang="0">
                <a:pos x="1282" y="337"/>
              </a:cxn>
              <a:cxn ang="0">
                <a:pos x="1374" y="258"/>
              </a:cxn>
              <a:cxn ang="0">
                <a:pos x="1373" y="94"/>
              </a:cxn>
              <a:cxn ang="0">
                <a:pos x="1263" y="17"/>
              </a:cxn>
              <a:cxn ang="0">
                <a:pos x="995" y="15"/>
              </a:cxn>
              <a:cxn ang="0">
                <a:pos x="879" y="537"/>
              </a:cxn>
              <a:cxn ang="0">
                <a:pos x="118" y="637"/>
              </a:cxn>
              <a:cxn ang="0">
                <a:pos x="303" y="613"/>
              </a:cxn>
              <a:cxn ang="0">
                <a:pos x="388" y="526"/>
              </a:cxn>
              <a:cxn ang="0">
                <a:pos x="373" y="355"/>
              </a:cxn>
              <a:cxn ang="0">
                <a:pos x="190" y="247"/>
              </a:cxn>
              <a:cxn ang="0">
                <a:pos x="125" y="177"/>
              </a:cxn>
              <a:cxn ang="0">
                <a:pos x="163" y="107"/>
              </a:cxn>
              <a:cxn ang="0">
                <a:pos x="317" y="108"/>
              </a:cxn>
              <a:cxn ang="0">
                <a:pos x="254" y="1"/>
              </a:cxn>
              <a:cxn ang="0">
                <a:pos x="44" y="77"/>
              </a:cxn>
              <a:cxn ang="0">
                <a:pos x="29" y="253"/>
              </a:cxn>
              <a:cxn ang="0">
                <a:pos x="178" y="359"/>
              </a:cxn>
              <a:cxn ang="0">
                <a:pos x="284" y="437"/>
              </a:cxn>
              <a:cxn ang="0">
                <a:pos x="259" y="524"/>
              </a:cxn>
              <a:cxn ang="0">
                <a:pos x="112" y="540"/>
              </a:cxn>
            </a:cxnLst>
            <a:rect l="0" t="0" r="r" b="b"/>
            <a:pathLst>
              <a:path w="3691" h="641">
                <a:moveTo>
                  <a:pt x="3288" y="601"/>
                </a:moveTo>
                <a:lnTo>
                  <a:pt x="3302" y="609"/>
                </a:lnTo>
                <a:lnTo>
                  <a:pt x="3319" y="616"/>
                </a:lnTo>
                <a:lnTo>
                  <a:pt x="3338" y="622"/>
                </a:lnTo>
                <a:lnTo>
                  <a:pt x="3360" y="629"/>
                </a:lnTo>
                <a:lnTo>
                  <a:pt x="3382" y="634"/>
                </a:lnTo>
                <a:lnTo>
                  <a:pt x="3406" y="637"/>
                </a:lnTo>
                <a:lnTo>
                  <a:pt x="3431" y="640"/>
                </a:lnTo>
                <a:lnTo>
                  <a:pt x="3455" y="641"/>
                </a:lnTo>
                <a:lnTo>
                  <a:pt x="3484" y="640"/>
                </a:lnTo>
                <a:lnTo>
                  <a:pt x="3511" y="637"/>
                </a:lnTo>
                <a:lnTo>
                  <a:pt x="3524" y="635"/>
                </a:lnTo>
                <a:lnTo>
                  <a:pt x="3536" y="632"/>
                </a:lnTo>
                <a:lnTo>
                  <a:pt x="3548" y="629"/>
                </a:lnTo>
                <a:lnTo>
                  <a:pt x="3559" y="625"/>
                </a:lnTo>
                <a:lnTo>
                  <a:pt x="3570" y="621"/>
                </a:lnTo>
                <a:lnTo>
                  <a:pt x="3581" y="617"/>
                </a:lnTo>
                <a:lnTo>
                  <a:pt x="3590" y="613"/>
                </a:lnTo>
                <a:lnTo>
                  <a:pt x="3600" y="608"/>
                </a:lnTo>
                <a:lnTo>
                  <a:pt x="3608" y="603"/>
                </a:lnTo>
                <a:lnTo>
                  <a:pt x="3618" y="597"/>
                </a:lnTo>
                <a:lnTo>
                  <a:pt x="3625" y="591"/>
                </a:lnTo>
                <a:lnTo>
                  <a:pt x="3633" y="584"/>
                </a:lnTo>
                <a:lnTo>
                  <a:pt x="3639" y="578"/>
                </a:lnTo>
                <a:lnTo>
                  <a:pt x="3646" y="571"/>
                </a:lnTo>
                <a:lnTo>
                  <a:pt x="3653" y="564"/>
                </a:lnTo>
                <a:lnTo>
                  <a:pt x="3658" y="557"/>
                </a:lnTo>
                <a:lnTo>
                  <a:pt x="3668" y="541"/>
                </a:lnTo>
                <a:lnTo>
                  <a:pt x="3676" y="526"/>
                </a:lnTo>
                <a:lnTo>
                  <a:pt x="3682" y="508"/>
                </a:lnTo>
                <a:lnTo>
                  <a:pt x="3687" y="491"/>
                </a:lnTo>
                <a:lnTo>
                  <a:pt x="3690" y="472"/>
                </a:lnTo>
                <a:lnTo>
                  <a:pt x="3691" y="454"/>
                </a:lnTo>
                <a:lnTo>
                  <a:pt x="3690" y="437"/>
                </a:lnTo>
                <a:lnTo>
                  <a:pt x="3688" y="422"/>
                </a:lnTo>
                <a:lnTo>
                  <a:pt x="3684" y="407"/>
                </a:lnTo>
                <a:lnTo>
                  <a:pt x="3680" y="393"/>
                </a:lnTo>
                <a:lnTo>
                  <a:pt x="3675" y="380"/>
                </a:lnTo>
                <a:lnTo>
                  <a:pt x="3668" y="367"/>
                </a:lnTo>
                <a:lnTo>
                  <a:pt x="3660" y="355"/>
                </a:lnTo>
                <a:lnTo>
                  <a:pt x="3651" y="344"/>
                </a:lnTo>
                <a:lnTo>
                  <a:pt x="3640" y="332"/>
                </a:lnTo>
                <a:lnTo>
                  <a:pt x="3629" y="322"/>
                </a:lnTo>
                <a:lnTo>
                  <a:pt x="3616" y="313"/>
                </a:lnTo>
                <a:lnTo>
                  <a:pt x="3601" y="303"/>
                </a:lnTo>
                <a:lnTo>
                  <a:pt x="3586" y="294"/>
                </a:lnTo>
                <a:lnTo>
                  <a:pt x="3568" y="286"/>
                </a:lnTo>
                <a:lnTo>
                  <a:pt x="3550" y="278"/>
                </a:lnTo>
                <a:lnTo>
                  <a:pt x="3530" y="270"/>
                </a:lnTo>
                <a:lnTo>
                  <a:pt x="3502" y="258"/>
                </a:lnTo>
                <a:lnTo>
                  <a:pt x="3477" y="247"/>
                </a:lnTo>
                <a:lnTo>
                  <a:pt x="3467" y="242"/>
                </a:lnTo>
                <a:lnTo>
                  <a:pt x="3457" y="236"/>
                </a:lnTo>
                <a:lnTo>
                  <a:pt x="3448" y="230"/>
                </a:lnTo>
                <a:lnTo>
                  <a:pt x="3441" y="224"/>
                </a:lnTo>
                <a:lnTo>
                  <a:pt x="3434" y="219"/>
                </a:lnTo>
                <a:lnTo>
                  <a:pt x="3428" y="213"/>
                </a:lnTo>
                <a:lnTo>
                  <a:pt x="3423" y="206"/>
                </a:lnTo>
                <a:lnTo>
                  <a:pt x="3419" y="200"/>
                </a:lnTo>
                <a:lnTo>
                  <a:pt x="3416" y="192"/>
                </a:lnTo>
                <a:lnTo>
                  <a:pt x="3414" y="184"/>
                </a:lnTo>
                <a:lnTo>
                  <a:pt x="3412" y="177"/>
                </a:lnTo>
                <a:lnTo>
                  <a:pt x="3412" y="168"/>
                </a:lnTo>
                <a:lnTo>
                  <a:pt x="3412" y="162"/>
                </a:lnTo>
                <a:lnTo>
                  <a:pt x="3413" y="154"/>
                </a:lnTo>
                <a:lnTo>
                  <a:pt x="3415" y="147"/>
                </a:lnTo>
                <a:lnTo>
                  <a:pt x="3418" y="141"/>
                </a:lnTo>
                <a:lnTo>
                  <a:pt x="3421" y="135"/>
                </a:lnTo>
                <a:lnTo>
                  <a:pt x="3426" y="129"/>
                </a:lnTo>
                <a:lnTo>
                  <a:pt x="3431" y="122"/>
                </a:lnTo>
                <a:lnTo>
                  <a:pt x="3437" y="117"/>
                </a:lnTo>
                <a:lnTo>
                  <a:pt x="3443" y="112"/>
                </a:lnTo>
                <a:lnTo>
                  <a:pt x="3450" y="107"/>
                </a:lnTo>
                <a:lnTo>
                  <a:pt x="3459" y="103"/>
                </a:lnTo>
                <a:lnTo>
                  <a:pt x="3469" y="100"/>
                </a:lnTo>
                <a:lnTo>
                  <a:pt x="3479" y="97"/>
                </a:lnTo>
                <a:lnTo>
                  <a:pt x="3489" y="95"/>
                </a:lnTo>
                <a:lnTo>
                  <a:pt x="3502" y="94"/>
                </a:lnTo>
                <a:lnTo>
                  <a:pt x="3515" y="94"/>
                </a:lnTo>
                <a:lnTo>
                  <a:pt x="3535" y="94"/>
                </a:lnTo>
                <a:lnTo>
                  <a:pt x="3555" y="96"/>
                </a:lnTo>
                <a:lnTo>
                  <a:pt x="3573" y="100"/>
                </a:lnTo>
                <a:lnTo>
                  <a:pt x="3590" y="104"/>
                </a:lnTo>
                <a:lnTo>
                  <a:pt x="3604" y="108"/>
                </a:lnTo>
                <a:lnTo>
                  <a:pt x="3618" y="113"/>
                </a:lnTo>
                <a:lnTo>
                  <a:pt x="3629" y="118"/>
                </a:lnTo>
                <a:lnTo>
                  <a:pt x="3638" y="122"/>
                </a:lnTo>
                <a:lnTo>
                  <a:pt x="3666" y="31"/>
                </a:lnTo>
                <a:lnTo>
                  <a:pt x="3653" y="25"/>
                </a:lnTo>
                <a:lnTo>
                  <a:pt x="3638" y="20"/>
                </a:lnTo>
                <a:lnTo>
                  <a:pt x="3622" y="14"/>
                </a:lnTo>
                <a:lnTo>
                  <a:pt x="3604" y="9"/>
                </a:lnTo>
                <a:lnTo>
                  <a:pt x="3585" y="6"/>
                </a:lnTo>
                <a:lnTo>
                  <a:pt x="3564" y="3"/>
                </a:lnTo>
                <a:lnTo>
                  <a:pt x="3542" y="1"/>
                </a:lnTo>
                <a:lnTo>
                  <a:pt x="3517" y="0"/>
                </a:lnTo>
                <a:lnTo>
                  <a:pt x="3492" y="1"/>
                </a:lnTo>
                <a:lnTo>
                  <a:pt x="3469" y="4"/>
                </a:lnTo>
                <a:lnTo>
                  <a:pt x="3447" y="8"/>
                </a:lnTo>
                <a:lnTo>
                  <a:pt x="3426" y="14"/>
                </a:lnTo>
                <a:lnTo>
                  <a:pt x="3406" y="22"/>
                </a:lnTo>
                <a:lnTo>
                  <a:pt x="3389" y="30"/>
                </a:lnTo>
                <a:lnTo>
                  <a:pt x="3372" y="40"/>
                </a:lnTo>
                <a:lnTo>
                  <a:pt x="3357" y="51"/>
                </a:lnTo>
                <a:lnTo>
                  <a:pt x="3343" y="64"/>
                </a:lnTo>
                <a:lnTo>
                  <a:pt x="3331" y="77"/>
                </a:lnTo>
                <a:lnTo>
                  <a:pt x="3322" y="93"/>
                </a:lnTo>
                <a:lnTo>
                  <a:pt x="3312" y="108"/>
                </a:lnTo>
                <a:lnTo>
                  <a:pt x="3306" y="124"/>
                </a:lnTo>
                <a:lnTo>
                  <a:pt x="3301" y="142"/>
                </a:lnTo>
                <a:lnTo>
                  <a:pt x="3298" y="159"/>
                </a:lnTo>
                <a:lnTo>
                  <a:pt x="3297" y="179"/>
                </a:lnTo>
                <a:lnTo>
                  <a:pt x="3298" y="194"/>
                </a:lnTo>
                <a:lnTo>
                  <a:pt x="3300" y="211"/>
                </a:lnTo>
                <a:lnTo>
                  <a:pt x="3304" y="225"/>
                </a:lnTo>
                <a:lnTo>
                  <a:pt x="3309" y="240"/>
                </a:lnTo>
                <a:lnTo>
                  <a:pt x="3316" y="253"/>
                </a:lnTo>
                <a:lnTo>
                  <a:pt x="3324" y="265"/>
                </a:lnTo>
                <a:lnTo>
                  <a:pt x="3333" y="277"/>
                </a:lnTo>
                <a:lnTo>
                  <a:pt x="3343" y="288"/>
                </a:lnTo>
                <a:lnTo>
                  <a:pt x="3355" y="299"/>
                </a:lnTo>
                <a:lnTo>
                  <a:pt x="3367" y="310"/>
                </a:lnTo>
                <a:lnTo>
                  <a:pt x="3381" y="319"/>
                </a:lnTo>
                <a:lnTo>
                  <a:pt x="3396" y="328"/>
                </a:lnTo>
                <a:lnTo>
                  <a:pt x="3412" y="336"/>
                </a:lnTo>
                <a:lnTo>
                  <a:pt x="3429" y="345"/>
                </a:lnTo>
                <a:lnTo>
                  <a:pt x="3447" y="352"/>
                </a:lnTo>
                <a:lnTo>
                  <a:pt x="3466" y="359"/>
                </a:lnTo>
                <a:lnTo>
                  <a:pt x="3492" y="369"/>
                </a:lnTo>
                <a:lnTo>
                  <a:pt x="3516" y="381"/>
                </a:lnTo>
                <a:lnTo>
                  <a:pt x="3525" y="386"/>
                </a:lnTo>
                <a:lnTo>
                  <a:pt x="3534" y="392"/>
                </a:lnTo>
                <a:lnTo>
                  <a:pt x="3543" y="397"/>
                </a:lnTo>
                <a:lnTo>
                  <a:pt x="3550" y="403"/>
                </a:lnTo>
                <a:lnTo>
                  <a:pt x="3556" y="409"/>
                </a:lnTo>
                <a:lnTo>
                  <a:pt x="3561" y="417"/>
                </a:lnTo>
                <a:lnTo>
                  <a:pt x="3565" y="423"/>
                </a:lnTo>
                <a:lnTo>
                  <a:pt x="3569" y="430"/>
                </a:lnTo>
                <a:lnTo>
                  <a:pt x="3571" y="437"/>
                </a:lnTo>
                <a:lnTo>
                  <a:pt x="3573" y="445"/>
                </a:lnTo>
                <a:lnTo>
                  <a:pt x="3575" y="454"/>
                </a:lnTo>
                <a:lnTo>
                  <a:pt x="3576" y="462"/>
                </a:lnTo>
                <a:lnTo>
                  <a:pt x="3575" y="471"/>
                </a:lnTo>
                <a:lnTo>
                  <a:pt x="3573" y="480"/>
                </a:lnTo>
                <a:lnTo>
                  <a:pt x="3571" y="489"/>
                </a:lnTo>
                <a:lnTo>
                  <a:pt x="3567" y="497"/>
                </a:lnTo>
                <a:lnTo>
                  <a:pt x="3563" y="504"/>
                </a:lnTo>
                <a:lnTo>
                  <a:pt x="3558" y="511"/>
                </a:lnTo>
                <a:lnTo>
                  <a:pt x="3553" y="517"/>
                </a:lnTo>
                <a:lnTo>
                  <a:pt x="3546" y="524"/>
                </a:lnTo>
                <a:lnTo>
                  <a:pt x="3539" y="529"/>
                </a:lnTo>
                <a:lnTo>
                  <a:pt x="3530" y="533"/>
                </a:lnTo>
                <a:lnTo>
                  <a:pt x="3521" y="537"/>
                </a:lnTo>
                <a:lnTo>
                  <a:pt x="3511" y="540"/>
                </a:lnTo>
                <a:lnTo>
                  <a:pt x="3500" y="543"/>
                </a:lnTo>
                <a:lnTo>
                  <a:pt x="3488" y="545"/>
                </a:lnTo>
                <a:lnTo>
                  <a:pt x="3476" y="546"/>
                </a:lnTo>
                <a:lnTo>
                  <a:pt x="3463" y="546"/>
                </a:lnTo>
                <a:lnTo>
                  <a:pt x="3441" y="546"/>
                </a:lnTo>
                <a:lnTo>
                  <a:pt x="3420" y="543"/>
                </a:lnTo>
                <a:lnTo>
                  <a:pt x="3400" y="540"/>
                </a:lnTo>
                <a:lnTo>
                  <a:pt x="3379" y="535"/>
                </a:lnTo>
                <a:lnTo>
                  <a:pt x="3361" y="529"/>
                </a:lnTo>
                <a:lnTo>
                  <a:pt x="3343" y="523"/>
                </a:lnTo>
                <a:lnTo>
                  <a:pt x="3327" y="514"/>
                </a:lnTo>
                <a:lnTo>
                  <a:pt x="3312" y="507"/>
                </a:lnTo>
                <a:lnTo>
                  <a:pt x="3288" y="601"/>
                </a:lnTo>
                <a:close/>
                <a:moveTo>
                  <a:pt x="3188" y="263"/>
                </a:moveTo>
                <a:lnTo>
                  <a:pt x="2955" y="263"/>
                </a:lnTo>
                <a:lnTo>
                  <a:pt x="2955" y="104"/>
                </a:lnTo>
                <a:lnTo>
                  <a:pt x="3202" y="104"/>
                </a:lnTo>
                <a:lnTo>
                  <a:pt x="3202" y="10"/>
                </a:lnTo>
                <a:lnTo>
                  <a:pt x="2841" y="10"/>
                </a:lnTo>
                <a:lnTo>
                  <a:pt x="2841" y="631"/>
                </a:lnTo>
                <a:lnTo>
                  <a:pt x="3216" y="631"/>
                </a:lnTo>
                <a:lnTo>
                  <a:pt x="3216" y="537"/>
                </a:lnTo>
                <a:lnTo>
                  <a:pt x="2955" y="537"/>
                </a:lnTo>
                <a:lnTo>
                  <a:pt x="2955" y="355"/>
                </a:lnTo>
                <a:lnTo>
                  <a:pt x="3188" y="355"/>
                </a:lnTo>
                <a:lnTo>
                  <a:pt x="3188" y="263"/>
                </a:lnTo>
                <a:close/>
                <a:moveTo>
                  <a:pt x="2727" y="523"/>
                </a:moveTo>
                <a:lnTo>
                  <a:pt x="2714" y="528"/>
                </a:lnTo>
                <a:lnTo>
                  <a:pt x="2701" y="532"/>
                </a:lnTo>
                <a:lnTo>
                  <a:pt x="2687" y="536"/>
                </a:lnTo>
                <a:lnTo>
                  <a:pt x="2671" y="539"/>
                </a:lnTo>
                <a:lnTo>
                  <a:pt x="2655" y="542"/>
                </a:lnTo>
                <a:lnTo>
                  <a:pt x="2637" y="544"/>
                </a:lnTo>
                <a:lnTo>
                  <a:pt x="2621" y="545"/>
                </a:lnTo>
                <a:lnTo>
                  <a:pt x="2604" y="545"/>
                </a:lnTo>
                <a:lnTo>
                  <a:pt x="2590" y="545"/>
                </a:lnTo>
                <a:lnTo>
                  <a:pt x="2579" y="544"/>
                </a:lnTo>
                <a:lnTo>
                  <a:pt x="2567" y="543"/>
                </a:lnTo>
                <a:lnTo>
                  <a:pt x="2555" y="541"/>
                </a:lnTo>
                <a:lnTo>
                  <a:pt x="2544" y="539"/>
                </a:lnTo>
                <a:lnTo>
                  <a:pt x="2533" y="537"/>
                </a:lnTo>
                <a:lnTo>
                  <a:pt x="2522" y="534"/>
                </a:lnTo>
                <a:lnTo>
                  <a:pt x="2512" y="530"/>
                </a:lnTo>
                <a:lnTo>
                  <a:pt x="2502" y="526"/>
                </a:lnTo>
                <a:lnTo>
                  <a:pt x="2493" y="522"/>
                </a:lnTo>
                <a:lnTo>
                  <a:pt x="2483" y="516"/>
                </a:lnTo>
                <a:lnTo>
                  <a:pt x="2475" y="511"/>
                </a:lnTo>
                <a:lnTo>
                  <a:pt x="2467" y="505"/>
                </a:lnTo>
                <a:lnTo>
                  <a:pt x="2459" y="499"/>
                </a:lnTo>
                <a:lnTo>
                  <a:pt x="2451" y="492"/>
                </a:lnTo>
                <a:lnTo>
                  <a:pt x="2444" y="486"/>
                </a:lnTo>
                <a:lnTo>
                  <a:pt x="2437" y="477"/>
                </a:lnTo>
                <a:lnTo>
                  <a:pt x="2431" y="470"/>
                </a:lnTo>
                <a:lnTo>
                  <a:pt x="2426" y="462"/>
                </a:lnTo>
                <a:lnTo>
                  <a:pt x="2420" y="453"/>
                </a:lnTo>
                <a:lnTo>
                  <a:pt x="2414" y="443"/>
                </a:lnTo>
                <a:lnTo>
                  <a:pt x="2410" y="434"/>
                </a:lnTo>
                <a:lnTo>
                  <a:pt x="2406" y="425"/>
                </a:lnTo>
                <a:lnTo>
                  <a:pt x="2402" y="415"/>
                </a:lnTo>
                <a:lnTo>
                  <a:pt x="2396" y="393"/>
                </a:lnTo>
                <a:lnTo>
                  <a:pt x="2391" y="371"/>
                </a:lnTo>
                <a:lnTo>
                  <a:pt x="2389" y="347"/>
                </a:lnTo>
                <a:lnTo>
                  <a:pt x="2388" y="322"/>
                </a:lnTo>
                <a:lnTo>
                  <a:pt x="2388" y="309"/>
                </a:lnTo>
                <a:lnTo>
                  <a:pt x="2389" y="295"/>
                </a:lnTo>
                <a:lnTo>
                  <a:pt x="2390" y="282"/>
                </a:lnTo>
                <a:lnTo>
                  <a:pt x="2392" y="270"/>
                </a:lnTo>
                <a:lnTo>
                  <a:pt x="2394" y="257"/>
                </a:lnTo>
                <a:lnTo>
                  <a:pt x="2397" y="246"/>
                </a:lnTo>
                <a:lnTo>
                  <a:pt x="2400" y="235"/>
                </a:lnTo>
                <a:lnTo>
                  <a:pt x="2403" y="223"/>
                </a:lnTo>
                <a:lnTo>
                  <a:pt x="2408" y="213"/>
                </a:lnTo>
                <a:lnTo>
                  <a:pt x="2412" y="203"/>
                </a:lnTo>
                <a:lnTo>
                  <a:pt x="2418" y="193"/>
                </a:lnTo>
                <a:lnTo>
                  <a:pt x="2423" y="184"/>
                </a:lnTo>
                <a:lnTo>
                  <a:pt x="2429" y="176"/>
                </a:lnTo>
                <a:lnTo>
                  <a:pt x="2435" y="168"/>
                </a:lnTo>
                <a:lnTo>
                  <a:pt x="2441" y="159"/>
                </a:lnTo>
                <a:lnTo>
                  <a:pt x="2448" y="152"/>
                </a:lnTo>
                <a:lnTo>
                  <a:pt x="2457" y="145"/>
                </a:lnTo>
                <a:lnTo>
                  <a:pt x="2464" y="139"/>
                </a:lnTo>
                <a:lnTo>
                  <a:pt x="2472" y="133"/>
                </a:lnTo>
                <a:lnTo>
                  <a:pt x="2480" y="127"/>
                </a:lnTo>
                <a:lnTo>
                  <a:pt x="2489" y="121"/>
                </a:lnTo>
                <a:lnTo>
                  <a:pt x="2499" y="117"/>
                </a:lnTo>
                <a:lnTo>
                  <a:pt x="2508" y="112"/>
                </a:lnTo>
                <a:lnTo>
                  <a:pt x="2517" y="109"/>
                </a:lnTo>
                <a:lnTo>
                  <a:pt x="2538" y="102"/>
                </a:lnTo>
                <a:lnTo>
                  <a:pt x="2559" y="98"/>
                </a:lnTo>
                <a:lnTo>
                  <a:pt x="2582" y="95"/>
                </a:lnTo>
                <a:lnTo>
                  <a:pt x="2605" y="94"/>
                </a:lnTo>
                <a:lnTo>
                  <a:pt x="2623" y="95"/>
                </a:lnTo>
                <a:lnTo>
                  <a:pt x="2641" y="96"/>
                </a:lnTo>
                <a:lnTo>
                  <a:pt x="2658" y="98"/>
                </a:lnTo>
                <a:lnTo>
                  <a:pt x="2673" y="101"/>
                </a:lnTo>
                <a:lnTo>
                  <a:pt x="2688" y="105"/>
                </a:lnTo>
                <a:lnTo>
                  <a:pt x="2701" y="109"/>
                </a:lnTo>
                <a:lnTo>
                  <a:pt x="2714" y="113"/>
                </a:lnTo>
                <a:lnTo>
                  <a:pt x="2726" y="118"/>
                </a:lnTo>
                <a:lnTo>
                  <a:pt x="2750" y="28"/>
                </a:lnTo>
                <a:lnTo>
                  <a:pt x="2740" y="24"/>
                </a:lnTo>
                <a:lnTo>
                  <a:pt x="2728" y="19"/>
                </a:lnTo>
                <a:lnTo>
                  <a:pt x="2712" y="13"/>
                </a:lnTo>
                <a:lnTo>
                  <a:pt x="2695" y="9"/>
                </a:lnTo>
                <a:lnTo>
                  <a:pt x="2674" y="6"/>
                </a:lnTo>
                <a:lnTo>
                  <a:pt x="2652" y="3"/>
                </a:lnTo>
                <a:lnTo>
                  <a:pt x="2627" y="1"/>
                </a:lnTo>
                <a:lnTo>
                  <a:pt x="2600" y="0"/>
                </a:lnTo>
                <a:lnTo>
                  <a:pt x="2583" y="1"/>
                </a:lnTo>
                <a:lnTo>
                  <a:pt x="2566" y="2"/>
                </a:lnTo>
                <a:lnTo>
                  <a:pt x="2548" y="4"/>
                </a:lnTo>
                <a:lnTo>
                  <a:pt x="2532" y="6"/>
                </a:lnTo>
                <a:lnTo>
                  <a:pt x="2515" y="9"/>
                </a:lnTo>
                <a:lnTo>
                  <a:pt x="2499" y="13"/>
                </a:lnTo>
                <a:lnTo>
                  <a:pt x="2483" y="17"/>
                </a:lnTo>
                <a:lnTo>
                  <a:pt x="2468" y="23"/>
                </a:lnTo>
                <a:lnTo>
                  <a:pt x="2454" y="29"/>
                </a:lnTo>
                <a:lnTo>
                  <a:pt x="2439" y="35"/>
                </a:lnTo>
                <a:lnTo>
                  <a:pt x="2426" y="42"/>
                </a:lnTo>
                <a:lnTo>
                  <a:pt x="2411" y="50"/>
                </a:lnTo>
                <a:lnTo>
                  <a:pt x="2399" y="59"/>
                </a:lnTo>
                <a:lnTo>
                  <a:pt x="2387" y="68"/>
                </a:lnTo>
                <a:lnTo>
                  <a:pt x="2374" y="77"/>
                </a:lnTo>
                <a:lnTo>
                  <a:pt x="2363" y="87"/>
                </a:lnTo>
                <a:lnTo>
                  <a:pt x="2352" y="99"/>
                </a:lnTo>
                <a:lnTo>
                  <a:pt x="2342" y="110"/>
                </a:lnTo>
                <a:lnTo>
                  <a:pt x="2332" y="122"/>
                </a:lnTo>
                <a:lnTo>
                  <a:pt x="2323" y="135"/>
                </a:lnTo>
                <a:lnTo>
                  <a:pt x="2315" y="148"/>
                </a:lnTo>
                <a:lnTo>
                  <a:pt x="2307" y="162"/>
                </a:lnTo>
                <a:lnTo>
                  <a:pt x="2300" y="176"/>
                </a:lnTo>
                <a:lnTo>
                  <a:pt x="2293" y="190"/>
                </a:lnTo>
                <a:lnTo>
                  <a:pt x="2288" y="206"/>
                </a:lnTo>
                <a:lnTo>
                  <a:pt x="2283" y="222"/>
                </a:lnTo>
                <a:lnTo>
                  <a:pt x="2278" y="239"/>
                </a:lnTo>
                <a:lnTo>
                  <a:pt x="2275" y="255"/>
                </a:lnTo>
                <a:lnTo>
                  <a:pt x="2272" y="273"/>
                </a:lnTo>
                <a:lnTo>
                  <a:pt x="2270" y="290"/>
                </a:lnTo>
                <a:lnTo>
                  <a:pt x="2269" y="309"/>
                </a:lnTo>
                <a:lnTo>
                  <a:pt x="2269" y="328"/>
                </a:lnTo>
                <a:lnTo>
                  <a:pt x="2269" y="346"/>
                </a:lnTo>
                <a:lnTo>
                  <a:pt x="2270" y="362"/>
                </a:lnTo>
                <a:lnTo>
                  <a:pt x="2272" y="380"/>
                </a:lnTo>
                <a:lnTo>
                  <a:pt x="2274" y="395"/>
                </a:lnTo>
                <a:lnTo>
                  <a:pt x="2277" y="412"/>
                </a:lnTo>
                <a:lnTo>
                  <a:pt x="2281" y="427"/>
                </a:lnTo>
                <a:lnTo>
                  <a:pt x="2285" y="441"/>
                </a:lnTo>
                <a:lnTo>
                  <a:pt x="2290" y="457"/>
                </a:lnTo>
                <a:lnTo>
                  <a:pt x="2295" y="470"/>
                </a:lnTo>
                <a:lnTo>
                  <a:pt x="2302" y="484"/>
                </a:lnTo>
                <a:lnTo>
                  <a:pt x="2309" y="497"/>
                </a:lnTo>
                <a:lnTo>
                  <a:pt x="2317" y="509"/>
                </a:lnTo>
                <a:lnTo>
                  <a:pt x="2325" y="522"/>
                </a:lnTo>
                <a:lnTo>
                  <a:pt x="2333" y="534"/>
                </a:lnTo>
                <a:lnTo>
                  <a:pt x="2343" y="544"/>
                </a:lnTo>
                <a:lnTo>
                  <a:pt x="2353" y="555"/>
                </a:lnTo>
                <a:lnTo>
                  <a:pt x="2363" y="565"/>
                </a:lnTo>
                <a:lnTo>
                  <a:pt x="2374" y="574"/>
                </a:lnTo>
                <a:lnTo>
                  <a:pt x="2386" y="583"/>
                </a:lnTo>
                <a:lnTo>
                  <a:pt x="2398" y="592"/>
                </a:lnTo>
                <a:lnTo>
                  <a:pt x="2411" y="599"/>
                </a:lnTo>
                <a:lnTo>
                  <a:pt x="2424" y="606"/>
                </a:lnTo>
                <a:lnTo>
                  <a:pt x="2438" y="612"/>
                </a:lnTo>
                <a:lnTo>
                  <a:pt x="2452" y="618"/>
                </a:lnTo>
                <a:lnTo>
                  <a:pt x="2467" y="623"/>
                </a:lnTo>
                <a:lnTo>
                  <a:pt x="2482" y="628"/>
                </a:lnTo>
                <a:lnTo>
                  <a:pt x="2499" y="632"/>
                </a:lnTo>
                <a:lnTo>
                  <a:pt x="2515" y="635"/>
                </a:lnTo>
                <a:lnTo>
                  <a:pt x="2532" y="637"/>
                </a:lnTo>
                <a:lnTo>
                  <a:pt x="2549" y="639"/>
                </a:lnTo>
                <a:lnTo>
                  <a:pt x="2567" y="640"/>
                </a:lnTo>
                <a:lnTo>
                  <a:pt x="2585" y="641"/>
                </a:lnTo>
                <a:lnTo>
                  <a:pt x="2612" y="640"/>
                </a:lnTo>
                <a:lnTo>
                  <a:pt x="2637" y="638"/>
                </a:lnTo>
                <a:lnTo>
                  <a:pt x="2661" y="635"/>
                </a:lnTo>
                <a:lnTo>
                  <a:pt x="2684" y="632"/>
                </a:lnTo>
                <a:lnTo>
                  <a:pt x="2702" y="628"/>
                </a:lnTo>
                <a:lnTo>
                  <a:pt x="2720" y="622"/>
                </a:lnTo>
                <a:lnTo>
                  <a:pt x="2734" y="617"/>
                </a:lnTo>
                <a:lnTo>
                  <a:pt x="2745" y="612"/>
                </a:lnTo>
                <a:lnTo>
                  <a:pt x="2727" y="523"/>
                </a:lnTo>
                <a:close/>
                <a:moveTo>
                  <a:pt x="2058" y="10"/>
                </a:moveTo>
                <a:lnTo>
                  <a:pt x="2058" y="631"/>
                </a:lnTo>
                <a:lnTo>
                  <a:pt x="2171" y="631"/>
                </a:lnTo>
                <a:lnTo>
                  <a:pt x="2171" y="10"/>
                </a:lnTo>
                <a:lnTo>
                  <a:pt x="2058" y="10"/>
                </a:lnTo>
                <a:close/>
                <a:moveTo>
                  <a:pt x="1776" y="631"/>
                </a:moveTo>
                <a:lnTo>
                  <a:pt x="1991" y="10"/>
                </a:lnTo>
                <a:lnTo>
                  <a:pt x="1871" y="10"/>
                </a:lnTo>
                <a:lnTo>
                  <a:pt x="1780" y="294"/>
                </a:lnTo>
                <a:lnTo>
                  <a:pt x="1771" y="322"/>
                </a:lnTo>
                <a:lnTo>
                  <a:pt x="1762" y="351"/>
                </a:lnTo>
                <a:lnTo>
                  <a:pt x="1754" y="379"/>
                </a:lnTo>
                <a:lnTo>
                  <a:pt x="1746" y="407"/>
                </a:lnTo>
                <a:lnTo>
                  <a:pt x="1738" y="435"/>
                </a:lnTo>
                <a:lnTo>
                  <a:pt x="1730" y="463"/>
                </a:lnTo>
                <a:lnTo>
                  <a:pt x="1724" y="491"/>
                </a:lnTo>
                <a:lnTo>
                  <a:pt x="1717" y="518"/>
                </a:lnTo>
                <a:lnTo>
                  <a:pt x="1715" y="518"/>
                </a:lnTo>
                <a:lnTo>
                  <a:pt x="1709" y="491"/>
                </a:lnTo>
                <a:lnTo>
                  <a:pt x="1702" y="462"/>
                </a:lnTo>
                <a:lnTo>
                  <a:pt x="1695" y="434"/>
                </a:lnTo>
                <a:lnTo>
                  <a:pt x="1688" y="406"/>
                </a:lnTo>
                <a:lnTo>
                  <a:pt x="1680" y="379"/>
                </a:lnTo>
                <a:lnTo>
                  <a:pt x="1672" y="350"/>
                </a:lnTo>
                <a:lnTo>
                  <a:pt x="1663" y="321"/>
                </a:lnTo>
                <a:lnTo>
                  <a:pt x="1654" y="292"/>
                </a:lnTo>
                <a:lnTo>
                  <a:pt x="1570" y="10"/>
                </a:lnTo>
                <a:lnTo>
                  <a:pt x="1447" y="10"/>
                </a:lnTo>
                <a:lnTo>
                  <a:pt x="1647" y="631"/>
                </a:lnTo>
                <a:lnTo>
                  <a:pt x="1776" y="631"/>
                </a:lnTo>
                <a:close/>
                <a:moveTo>
                  <a:pt x="1090" y="97"/>
                </a:moveTo>
                <a:lnTo>
                  <a:pt x="1101" y="95"/>
                </a:lnTo>
                <a:lnTo>
                  <a:pt x="1117" y="93"/>
                </a:lnTo>
                <a:lnTo>
                  <a:pt x="1136" y="92"/>
                </a:lnTo>
                <a:lnTo>
                  <a:pt x="1161" y="91"/>
                </a:lnTo>
                <a:lnTo>
                  <a:pt x="1174" y="92"/>
                </a:lnTo>
                <a:lnTo>
                  <a:pt x="1187" y="93"/>
                </a:lnTo>
                <a:lnTo>
                  <a:pt x="1199" y="95"/>
                </a:lnTo>
                <a:lnTo>
                  <a:pt x="1210" y="97"/>
                </a:lnTo>
                <a:lnTo>
                  <a:pt x="1222" y="100"/>
                </a:lnTo>
                <a:lnTo>
                  <a:pt x="1231" y="105"/>
                </a:lnTo>
                <a:lnTo>
                  <a:pt x="1240" y="109"/>
                </a:lnTo>
                <a:lnTo>
                  <a:pt x="1248" y="115"/>
                </a:lnTo>
                <a:lnTo>
                  <a:pt x="1256" y="121"/>
                </a:lnTo>
                <a:lnTo>
                  <a:pt x="1263" y="130"/>
                </a:lnTo>
                <a:lnTo>
                  <a:pt x="1268" y="137"/>
                </a:lnTo>
                <a:lnTo>
                  <a:pt x="1273" y="146"/>
                </a:lnTo>
                <a:lnTo>
                  <a:pt x="1277" y="156"/>
                </a:lnTo>
                <a:lnTo>
                  <a:pt x="1279" y="167"/>
                </a:lnTo>
                <a:lnTo>
                  <a:pt x="1281" y="178"/>
                </a:lnTo>
                <a:lnTo>
                  <a:pt x="1281" y="190"/>
                </a:lnTo>
                <a:lnTo>
                  <a:pt x="1281" y="202"/>
                </a:lnTo>
                <a:lnTo>
                  <a:pt x="1279" y="212"/>
                </a:lnTo>
                <a:lnTo>
                  <a:pt x="1277" y="222"/>
                </a:lnTo>
                <a:lnTo>
                  <a:pt x="1273" y="232"/>
                </a:lnTo>
                <a:lnTo>
                  <a:pt x="1268" y="242"/>
                </a:lnTo>
                <a:lnTo>
                  <a:pt x="1263" y="250"/>
                </a:lnTo>
                <a:lnTo>
                  <a:pt x="1255" y="257"/>
                </a:lnTo>
                <a:lnTo>
                  <a:pt x="1248" y="264"/>
                </a:lnTo>
                <a:lnTo>
                  <a:pt x="1240" y="271"/>
                </a:lnTo>
                <a:lnTo>
                  <a:pt x="1231" y="277"/>
                </a:lnTo>
                <a:lnTo>
                  <a:pt x="1221" y="281"/>
                </a:lnTo>
                <a:lnTo>
                  <a:pt x="1209" y="285"/>
                </a:lnTo>
                <a:lnTo>
                  <a:pt x="1197" y="288"/>
                </a:lnTo>
                <a:lnTo>
                  <a:pt x="1185" y="291"/>
                </a:lnTo>
                <a:lnTo>
                  <a:pt x="1171" y="292"/>
                </a:lnTo>
                <a:lnTo>
                  <a:pt x="1158" y="292"/>
                </a:lnTo>
                <a:lnTo>
                  <a:pt x="1090" y="292"/>
                </a:lnTo>
                <a:lnTo>
                  <a:pt x="1090" y="97"/>
                </a:lnTo>
                <a:close/>
                <a:moveTo>
                  <a:pt x="978" y="631"/>
                </a:moveTo>
                <a:lnTo>
                  <a:pt x="1090" y="631"/>
                </a:lnTo>
                <a:lnTo>
                  <a:pt x="1090" y="375"/>
                </a:lnTo>
                <a:lnTo>
                  <a:pt x="1148" y="375"/>
                </a:lnTo>
                <a:lnTo>
                  <a:pt x="1159" y="377"/>
                </a:lnTo>
                <a:lnTo>
                  <a:pt x="1170" y="378"/>
                </a:lnTo>
                <a:lnTo>
                  <a:pt x="1180" y="380"/>
                </a:lnTo>
                <a:lnTo>
                  <a:pt x="1190" y="382"/>
                </a:lnTo>
                <a:lnTo>
                  <a:pt x="1198" y="385"/>
                </a:lnTo>
                <a:lnTo>
                  <a:pt x="1206" y="389"/>
                </a:lnTo>
                <a:lnTo>
                  <a:pt x="1213" y="394"/>
                </a:lnTo>
                <a:lnTo>
                  <a:pt x="1221" y="400"/>
                </a:lnTo>
                <a:lnTo>
                  <a:pt x="1227" y="407"/>
                </a:lnTo>
                <a:lnTo>
                  <a:pt x="1233" y="415"/>
                </a:lnTo>
                <a:lnTo>
                  <a:pt x="1238" y="424"/>
                </a:lnTo>
                <a:lnTo>
                  <a:pt x="1243" y="433"/>
                </a:lnTo>
                <a:lnTo>
                  <a:pt x="1247" y="444"/>
                </a:lnTo>
                <a:lnTo>
                  <a:pt x="1251" y="457"/>
                </a:lnTo>
                <a:lnTo>
                  <a:pt x="1255" y="470"/>
                </a:lnTo>
                <a:lnTo>
                  <a:pt x="1259" y="485"/>
                </a:lnTo>
                <a:lnTo>
                  <a:pt x="1272" y="537"/>
                </a:lnTo>
                <a:lnTo>
                  <a:pt x="1283" y="579"/>
                </a:lnTo>
                <a:lnTo>
                  <a:pt x="1288" y="597"/>
                </a:lnTo>
                <a:lnTo>
                  <a:pt x="1292" y="611"/>
                </a:lnTo>
                <a:lnTo>
                  <a:pt x="1297" y="622"/>
                </a:lnTo>
                <a:lnTo>
                  <a:pt x="1301" y="631"/>
                </a:lnTo>
                <a:lnTo>
                  <a:pt x="1417" y="631"/>
                </a:lnTo>
                <a:lnTo>
                  <a:pt x="1413" y="619"/>
                </a:lnTo>
                <a:lnTo>
                  <a:pt x="1406" y="605"/>
                </a:lnTo>
                <a:lnTo>
                  <a:pt x="1401" y="585"/>
                </a:lnTo>
                <a:lnTo>
                  <a:pt x="1395" y="565"/>
                </a:lnTo>
                <a:lnTo>
                  <a:pt x="1389" y="540"/>
                </a:lnTo>
                <a:lnTo>
                  <a:pt x="1382" y="514"/>
                </a:lnTo>
                <a:lnTo>
                  <a:pt x="1376" y="487"/>
                </a:lnTo>
                <a:lnTo>
                  <a:pt x="1368" y="458"/>
                </a:lnTo>
                <a:lnTo>
                  <a:pt x="1362" y="436"/>
                </a:lnTo>
                <a:lnTo>
                  <a:pt x="1354" y="416"/>
                </a:lnTo>
                <a:lnTo>
                  <a:pt x="1346" y="398"/>
                </a:lnTo>
                <a:lnTo>
                  <a:pt x="1336" y="382"/>
                </a:lnTo>
                <a:lnTo>
                  <a:pt x="1330" y="374"/>
                </a:lnTo>
                <a:lnTo>
                  <a:pt x="1324" y="367"/>
                </a:lnTo>
                <a:lnTo>
                  <a:pt x="1318" y="361"/>
                </a:lnTo>
                <a:lnTo>
                  <a:pt x="1312" y="355"/>
                </a:lnTo>
                <a:lnTo>
                  <a:pt x="1305" y="350"/>
                </a:lnTo>
                <a:lnTo>
                  <a:pt x="1298" y="346"/>
                </a:lnTo>
                <a:lnTo>
                  <a:pt x="1290" y="342"/>
                </a:lnTo>
                <a:lnTo>
                  <a:pt x="1282" y="337"/>
                </a:lnTo>
                <a:lnTo>
                  <a:pt x="1282" y="335"/>
                </a:lnTo>
                <a:lnTo>
                  <a:pt x="1292" y="330"/>
                </a:lnTo>
                <a:lnTo>
                  <a:pt x="1304" y="326"/>
                </a:lnTo>
                <a:lnTo>
                  <a:pt x="1314" y="320"/>
                </a:lnTo>
                <a:lnTo>
                  <a:pt x="1324" y="314"/>
                </a:lnTo>
                <a:lnTo>
                  <a:pt x="1334" y="306"/>
                </a:lnTo>
                <a:lnTo>
                  <a:pt x="1343" y="298"/>
                </a:lnTo>
                <a:lnTo>
                  <a:pt x="1352" y="289"/>
                </a:lnTo>
                <a:lnTo>
                  <a:pt x="1360" y="280"/>
                </a:lnTo>
                <a:lnTo>
                  <a:pt x="1367" y="270"/>
                </a:lnTo>
                <a:lnTo>
                  <a:pt x="1374" y="258"/>
                </a:lnTo>
                <a:lnTo>
                  <a:pt x="1380" y="247"/>
                </a:lnTo>
                <a:lnTo>
                  <a:pt x="1385" y="235"/>
                </a:lnTo>
                <a:lnTo>
                  <a:pt x="1389" y="222"/>
                </a:lnTo>
                <a:lnTo>
                  <a:pt x="1392" y="209"/>
                </a:lnTo>
                <a:lnTo>
                  <a:pt x="1394" y="194"/>
                </a:lnTo>
                <a:lnTo>
                  <a:pt x="1394" y="180"/>
                </a:lnTo>
                <a:lnTo>
                  <a:pt x="1393" y="160"/>
                </a:lnTo>
                <a:lnTo>
                  <a:pt x="1391" y="142"/>
                </a:lnTo>
                <a:lnTo>
                  <a:pt x="1386" y="124"/>
                </a:lnTo>
                <a:lnTo>
                  <a:pt x="1381" y="108"/>
                </a:lnTo>
                <a:lnTo>
                  <a:pt x="1373" y="94"/>
                </a:lnTo>
                <a:lnTo>
                  <a:pt x="1363" y="79"/>
                </a:lnTo>
                <a:lnTo>
                  <a:pt x="1353" y="67"/>
                </a:lnTo>
                <a:lnTo>
                  <a:pt x="1341" y="56"/>
                </a:lnTo>
                <a:lnTo>
                  <a:pt x="1333" y="49"/>
                </a:lnTo>
                <a:lnTo>
                  <a:pt x="1324" y="43"/>
                </a:lnTo>
                <a:lnTo>
                  <a:pt x="1315" y="38"/>
                </a:lnTo>
                <a:lnTo>
                  <a:pt x="1306" y="33"/>
                </a:lnTo>
                <a:lnTo>
                  <a:pt x="1296" y="28"/>
                </a:lnTo>
                <a:lnTo>
                  <a:pt x="1285" y="24"/>
                </a:lnTo>
                <a:lnTo>
                  <a:pt x="1275" y="21"/>
                </a:lnTo>
                <a:lnTo>
                  <a:pt x="1263" y="17"/>
                </a:lnTo>
                <a:lnTo>
                  <a:pt x="1238" y="12"/>
                </a:lnTo>
                <a:lnTo>
                  <a:pt x="1211" y="8"/>
                </a:lnTo>
                <a:lnTo>
                  <a:pt x="1181" y="6"/>
                </a:lnTo>
                <a:lnTo>
                  <a:pt x="1150" y="5"/>
                </a:lnTo>
                <a:lnTo>
                  <a:pt x="1125" y="5"/>
                </a:lnTo>
                <a:lnTo>
                  <a:pt x="1101" y="6"/>
                </a:lnTo>
                <a:lnTo>
                  <a:pt x="1078" y="7"/>
                </a:lnTo>
                <a:lnTo>
                  <a:pt x="1055" y="9"/>
                </a:lnTo>
                <a:lnTo>
                  <a:pt x="1034" y="11"/>
                </a:lnTo>
                <a:lnTo>
                  <a:pt x="1014" y="13"/>
                </a:lnTo>
                <a:lnTo>
                  <a:pt x="995" y="15"/>
                </a:lnTo>
                <a:lnTo>
                  <a:pt x="978" y="19"/>
                </a:lnTo>
                <a:lnTo>
                  <a:pt x="978" y="631"/>
                </a:lnTo>
                <a:close/>
                <a:moveTo>
                  <a:pt x="852" y="263"/>
                </a:moveTo>
                <a:lnTo>
                  <a:pt x="617" y="263"/>
                </a:lnTo>
                <a:lnTo>
                  <a:pt x="617" y="104"/>
                </a:lnTo>
                <a:lnTo>
                  <a:pt x="865" y="104"/>
                </a:lnTo>
                <a:lnTo>
                  <a:pt x="865" y="10"/>
                </a:lnTo>
                <a:lnTo>
                  <a:pt x="504" y="10"/>
                </a:lnTo>
                <a:lnTo>
                  <a:pt x="504" y="631"/>
                </a:lnTo>
                <a:lnTo>
                  <a:pt x="879" y="631"/>
                </a:lnTo>
                <a:lnTo>
                  <a:pt x="879" y="537"/>
                </a:lnTo>
                <a:lnTo>
                  <a:pt x="617" y="537"/>
                </a:lnTo>
                <a:lnTo>
                  <a:pt x="617" y="355"/>
                </a:lnTo>
                <a:lnTo>
                  <a:pt x="852" y="355"/>
                </a:lnTo>
                <a:lnTo>
                  <a:pt x="852" y="263"/>
                </a:lnTo>
                <a:close/>
                <a:moveTo>
                  <a:pt x="0" y="601"/>
                </a:moveTo>
                <a:lnTo>
                  <a:pt x="14" y="609"/>
                </a:lnTo>
                <a:lnTo>
                  <a:pt x="32" y="616"/>
                </a:lnTo>
                <a:lnTo>
                  <a:pt x="50" y="622"/>
                </a:lnTo>
                <a:lnTo>
                  <a:pt x="72" y="629"/>
                </a:lnTo>
                <a:lnTo>
                  <a:pt x="94" y="634"/>
                </a:lnTo>
                <a:lnTo>
                  <a:pt x="118" y="637"/>
                </a:lnTo>
                <a:lnTo>
                  <a:pt x="143" y="640"/>
                </a:lnTo>
                <a:lnTo>
                  <a:pt x="167" y="641"/>
                </a:lnTo>
                <a:lnTo>
                  <a:pt x="196" y="640"/>
                </a:lnTo>
                <a:lnTo>
                  <a:pt x="224" y="637"/>
                </a:lnTo>
                <a:lnTo>
                  <a:pt x="236" y="635"/>
                </a:lnTo>
                <a:lnTo>
                  <a:pt x="248" y="632"/>
                </a:lnTo>
                <a:lnTo>
                  <a:pt x="261" y="629"/>
                </a:lnTo>
                <a:lnTo>
                  <a:pt x="272" y="625"/>
                </a:lnTo>
                <a:lnTo>
                  <a:pt x="282" y="621"/>
                </a:lnTo>
                <a:lnTo>
                  <a:pt x="293" y="617"/>
                </a:lnTo>
                <a:lnTo>
                  <a:pt x="303" y="613"/>
                </a:lnTo>
                <a:lnTo>
                  <a:pt x="312" y="608"/>
                </a:lnTo>
                <a:lnTo>
                  <a:pt x="321" y="603"/>
                </a:lnTo>
                <a:lnTo>
                  <a:pt x="330" y="597"/>
                </a:lnTo>
                <a:lnTo>
                  <a:pt x="338" y="591"/>
                </a:lnTo>
                <a:lnTo>
                  <a:pt x="345" y="584"/>
                </a:lnTo>
                <a:lnTo>
                  <a:pt x="352" y="578"/>
                </a:lnTo>
                <a:lnTo>
                  <a:pt x="358" y="571"/>
                </a:lnTo>
                <a:lnTo>
                  <a:pt x="365" y="564"/>
                </a:lnTo>
                <a:lnTo>
                  <a:pt x="371" y="557"/>
                </a:lnTo>
                <a:lnTo>
                  <a:pt x="380" y="541"/>
                </a:lnTo>
                <a:lnTo>
                  <a:pt x="388" y="526"/>
                </a:lnTo>
                <a:lnTo>
                  <a:pt x="394" y="508"/>
                </a:lnTo>
                <a:lnTo>
                  <a:pt x="400" y="491"/>
                </a:lnTo>
                <a:lnTo>
                  <a:pt x="402" y="472"/>
                </a:lnTo>
                <a:lnTo>
                  <a:pt x="403" y="454"/>
                </a:lnTo>
                <a:lnTo>
                  <a:pt x="402" y="437"/>
                </a:lnTo>
                <a:lnTo>
                  <a:pt x="401" y="422"/>
                </a:lnTo>
                <a:lnTo>
                  <a:pt x="397" y="407"/>
                </a:lnTo>
                <a:lnTo>
                  <a:pt x="393" y="393"/>
                </a:lnTo>
                <a:lnTo>
                  <a:pt x="387" y="380"/>
                </a:lnTo>
                <a:lnTo>
                  <a:pt x="381" y="367"/>
                </a:lnTo>
                <a:lnTo>
                  <a:pt x="373" y="355"/>
                </a:lnTo>
                <a:lnTo>
                  <a:pt x="364" y="344"/>
                </a:lnTo>
                <a:lnTo>
                  <a:pt x="353" y="332"/>
                </a:lnTo>
                <a:lnTo>
                  <a:pt x="341" y="322"/>
                </a:lnTo>
                <a:lnTo>
                  <a:pt x="328" y="313"/>
                </a:lnTo>
                <a:lnTo>
                  <a:pt x="313" y="303"/>
                </a:lnTo>
                <a:lnTo>
                  <a:pt x="298" y="294"/>
                </a:lnTo>
                <a:lnTo>
                  <a:pt x="281" y="286"/>
                </a:lnTo>
                <a:lnTo>
                  <a:pt x="263" y="278"/>
                </a:lnTo>
                <a:lnTo>
                  <a:pt x="243" y="270"/>
                </a:lnTo>
                <a:lnTo>
                  <a:pt x="215" y="258"/>
                </a:lnTo>
                <a:lnTo>
                  <a:pt x="190" y="247"/>
                </a:lnTo>
                <a:lnTo>
                  <a:pt x="179" y="242"/>
                </a:lnTo>
                <a:lnTo>
                  <a:pt x="169" y="236"/>
                </a:lnTo>
                <a:lnTo>
                  <a:pt x="161" y="230"/>
                </a:lnTo>
                <a:lnTo>
                  <a:pt x="153" y="224"/>
                </a:lnTo>
                <a:lnTo>
                  <a:pt x="146" y="219"/>
                </a:lnTo>
                <a:lnTo>
                  <a:pt x="141" y="213"/>
                </a:lnTo>
                <a:lnTo>
                  <a:pt x="135" y="206"/>
                </a:lnTo>
                <a:lnTo>
                  <a:pt x="131" y="200"/>
                </a:lnTo>
                <a:lnTo>
                  <a:pt x="128" y="192"/>
                </a:lnTo>
                <a:lnTo>
                  <a:pt x="126" y="184"/>
                </a:lnTo>
                <a:lnTo>
                  <a:pt x="125" y="177"/>
                </a:lnTo>
                <a:lnTo>
                  <a:pt x="125" y="168"/>
                </a:lnTo>
                <a:lnTo>
                  <a:pt x="125" y="162"/>
                </a:lnTo>
                <a:lnTo>
                  <a:pt x="126" y="154"/>
                </a:lnTo>
                <a:lnTo>
                  <a:pt x="128" y="147"/>
                </a:lnTo>
                <a:lnTo>
                  <a:pt x="130" y="141"/>
                </a:lnTo>
                <a:lnTo>
                  <a:pt x="134" y="135"/>
                </a:lnTo>
                <a:lnTo>
                  <a:pt x="139" y="129"/>
                </a:lnTo>
                <a:lnTo>
                  <a:pt x="143" y="122"/>
                </a:lnTo>
                <a:lnTo>
                  <a:pt x="149" y="117"/>
                </a:lnTo>
                <a:lnTo>
                  <a:pt x="156" y="112"/>
                </a:lnTo>
                <a:lnTo>
                  <a:pt x="163" y="107"/>
                </a:lnTo>
                <a:lnTo>
                  <a:pt x="171" y="103"/>
                </a:lnTo>
                <a:lnTo>
                  <a:pt x="181" y="100"/>
                </a:lnTo>
                <a:lnTo>
                  <a:pt x="191" y="97"/>
                </a:lnTo>
                <a:lnTo>
                  <a:pt x="202" y="95"/>
                </a:lnTo>
                <a:lnTo>
                  <a:pt x="215" y="94"/>
                </a:lnTo>
                <a:lnTo>
                  <a:pt x="227" y="94"/>
                </a:lnTo>
                <a:lnTo>
                  <a:pt x="248" y="94"/>
                </a:lnTo>
                <a:lnTo>
                  <a:pt x="268" y="96"/>
                </a:lnTo>
                <a:lnTo>
                  <a:pt x="285" y="100"/>
                </a:lnTo>
                <a:lnTo>
                  <a:pt x="302" y="104"/>
                </a:lnTo>
                <a:lnTo>
                  <a:pt x="317" y="108"/>
                </a:lnTo>
                <a:lnTo>
                  <a:pt x="331" y="113"/>
                </a:lnTo>
                <a:lnTo>
                  <a:pt x="342" y="118"/>
                </a:lnTo>
                <a:lnTo>
                  <a:pt x="351" y="122"/>
                </a:lnTo>
                <a:lnTo>
                  <a:pt x="378" y="31"/>
                </a:lnTo>
                <a:lnTo>
                  <a:pt x="366" y="25"/>
                </a:lnTo>
                <a:lnTo>
                  <a:pt x="350" y="20"/>
                </a:lnTo>
                <a:lnTo>
                  <a:pt x="335" y="14"/>
                </a:lnTo>
                <a:lnTo>
                  <a:pt x="316" y="9"/>
                </a:lnTo>
                <a:lnTo>
                  <a:pt x="298" y="6"/>
                </a:lnTo>
                <a:lnTo>
                  <a:pt x="276" y="3"/>
                </a:lnTo>
                <a:lnTo>
                  <a:pt x="254" y="1"/>
                </a:lnTo>
                <a:lnTo>
                  <a:pt x="229" y="0"/>
                </a:lnTo>
                <a:lnTo>
                  <a:pt x="204" y="1"/>
                </a:lnTo>
                <a:lnTo>
                  <a:pt x="182" y="4"/>
                </a:lnTo>
                <a:lnTo>
                  <a:pt x="159" y="8"/>
                </a:lnTo>
                <a:lnTo>
                  <a:pt x="139" y="14"/>
                </a:lnTo>
                <a:lnTo>
                  <a:pt x="119" y="22"/>
                </a:lnTo>
                <a:lnTo>
                  <a:pt x="101" y="30"/>
                </a:lnTo>
                <a:lnTo>
                  <a:pt x="84" y="40"/>
                </a:lnTo>
                <a:lnTo>
                  <a:pt x="70" y="51"/>
                </a:lnTo>
                <a:lnTo>
                  <a:pt x="56" y="64"/>
                </a:lnTo>
                <a:lnTo>
                  <a:pt x="44" y="77"/>
                </a:lnTo>
                <a:lnTo>
                  <a:pt x="34" y="93"/>
                </a:lnTo>
                <a:lnTo>
                  <a:pt x="26" y="108"/>
                </a:lnTo>
                <a:lnTo>
                  <a:pt x="18" y="124"/>
                </a:lnTo>
                <a:lnTo>
                  <a:pt x="14" y="142"/>
                </a:lnTo>
                <a:lnTo>
                  <a:pt x="11" y="159"/>
                </a:lnTo>
                <a:lnTo>
                  <a:pt x="10" y="179"/>
                </a:lnTo>
                <a:lnTo>
                  <a:pt x="11" y="194"/>
                </a:lnTo>
                <a:lnTo>
                  <a:pt x="13" y="211"/>
                </a:lnTo>
                <a:lnTo>
                  <a:pt x="16" y="225"/>
                </a:lnTo>
                <a:lnTo>
                  <a:pt x="21" y="240"/>
                </a:lnTo>
                <a:lnTo>
                  <a:pt x="29" y="253"/>
                </a:lnTo>
                <a:lnTo>
                  <a:pt x="36" y="265"/>
                </a:lnTo>
                <a:lnTo>
                  <a:pt x="45" y="277"/>
                </a:lnTo>
                <a:lnTo>
                  <a:pt x="55" y="288"/>
                </a:lnTo>
                <a:lnTo>
                  <a:pt x="67" y="299"/>
                </a:lnTo>
                <a:lnTo>
                  <a:pt x="80" y="310"/>
                </a:lnTo>
                <a:lnTo>
                  <a:pt x="93" y="319"/>
                </a:lnTo>
                <a:lnTo>
                  <a:pt x="109" y="328"/>
                </a:lnTo>
                <a:lnTo>
                  <a:pt x="124" y="336"/>
                </a:lnTo>
                <a:lnTo>
                  <a:pt x="142" y="345"/>
                </a:lnTo>
                <a:lnTo>
                  <a:pt x="159" y="352"/>
                </a:lnTo>
                <a:lnTo>
                  <a:pt x="178" y="359"/>
                </a:lnTo>
                <a:lnTo>
                  <a:pt x="205" y="369"/>
                </a:lnTo>
                <a:lnTo>
                  <a:pt x="228" y="381"/>
                </a:lnTo>
                <a:lnTo>
                  <a:pt x="238" y="386"/>
                </a:lnTo>
                <a:lnTo>
                  <a:pt x="247" y="392"/>
                </a:lnTo>
                <a:lnTo>
                  <a:pt x="255" y="397"/>
                </a:lnTo>
                <a:lnTo>
                  <a:pt x="262" y="403"/>
                </a:lnTo>
                <a:lnTo>
                  <a:pt x="268" y="409"/>
                </a:lnTo>
                <a:lnTo>
                  <a:pt x="273" y="417"/>
                </a:lnTo>
                <a:lnTo>
                  <a:pt x="278" y="423"/>
                </a:lnTo>
                <a:lnTo>
                  <a:pt x="281" y="430"/>
                </a:lnTo>
                <a:lnTo>
                  <a:pt x="284" y="437"/>
                </a:lnTo>
                <a:lnTo>
                  <a:pt x="287" y="445"/>
                </a:lnTo>
                <a:lnTo>
                  <a:pt x="288" y="454"/>
                </a:lnTo>
                <a:lnTo>
                  <a:pt x="288" y="462"/>
                </a:lnTo>
                <a:lnTo>
                  <a:pt x="288" y="471"/>
                </a:lnTo>
                <a:lnTo>
                  <a:pt x="285" y="480"/>
                </a:lnTo>
                <a:lnTo>
                  <a:pt x="283" y="489"/>
                </a:lnTo>
                <a:lnTo>
                  <a:pt x="280" y="497"/>
                </a:lnTo>
                <a:lnTo>
                  <a:pt x="276" y="504"/>
                </a:lnTo>
                <a:lnTo>
                  <a:pt x="271" y="511"/>
                </a:lnTo>
                <a:lnTo>
                  <a:pt x="265" y="517"/>
                </a:lnTo>
                <a:lnTo>
                  <a:pt x="259" y="524"/>
                </a:lnTo>
                <a:lnTo>
                  <a:pt x="251" y="529"/>
                </a:lnTo>
                <a:lnTo>
                  <a:pt x="242" y="533"/>
                </a:lnTo>
                <a:lnTo>
                  <a:pt x="233" y="537"/>
                </a:lnTo>
                <a:lnTo>
                  <a:pt x="223" y="540"/>
                </a:lnTo>
                <a:lnTo>
                  <a:pt x="213" y="543"/>
                </a:lnTo>
                <a:lnTo>
                  <a:pt x="200" y="545"/>
                </a:lnTo>
                <a:lnTo>
                  <a:pt x="188" y="546"/>
                </a:lnTo>
                <a:lnTo>
                  <a:pt x="175" y="546"/>
                </a:lnTo>
                <a:lnTo>
                  <a:pt x="154" y="546"/>
                </a:lnTo>
                <a:lnTo>
                  <a:pt x="132" y="543"/>
                </a:lnTo>
                <a:lnTo>
                  <a:pt x="112" y="540"/>
                </a:lnTo>
                <a:lnTo>
                  <a:pt x="92" y="535"/>
                </a:lnTo>
                <a:lnTo>
                  <a:pt x="74" y="529"/>
                </a:lnTo>
                <a:lnTo>
                  <a:pt x="56" y="523"/>
                </a:lnTo>
                <a:lnTo>
                  <a:pt x="40" y="514"/>
                </a:lnTo>
                <a:lnTo>
                  <a:pt x="26" y="507"/>
                </a:lnTo>
                <a:lnTo>
                  <a:pt x="0" y="60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89" dirty="0">
              <a:solidFill>
                <a:prstClr val="white"/>
              </a:solidFill>
            </a:endParaRPr>
          </a:p>
        </p:txBody>
      </p:sp>
      <p:sp>
        <p:nvSpPr>
          <p:cNvPr id="31" name="Freeform 30"/>
          <p:cNvSpPr>
            <a:spLocks noEditPoints="1"/>
          </p:cNvSpPr>
          <p:nvPr/>
        </p:nvSpPr>
        <p:spPr bwMode="auto">
          <a:xfrm>
            <a:off x="10154128" y="6593330"/>
            <a:ext cx="1040973" cy="112271"/>
          </a:xfrm>
          <a:custGeom>
            <a:avLst/>
            <a:gdLst/>
            <a:ahLst/>
            <a:cxnLst>
              <a:cxn ang="0">
                <a:pos x="5506" y="10"/>
              </a:cxn>
              <a:cxn ang="0">
                <a:pos x="5169" y="544"/>
              </a:cxn>
              <a:cxn ang="0">
                <a:pos x="5029" y="477"/>
              </a:cxn>
              <a:cxn ang="0">
                <a:pos x="4982" y="270"/>
              </a:cxn>
              <a:cxn ang="0">
                <a:pos x="5063" y="133"/>
              </a:cxn>
              <a:cxn ang="0">
                <a:pos x="5293" y="109"/>
              </a:cxn>
              <a:cxn ang="0">
                <a:pos x="5122" y="6"/>
              </a:cxn>
              <a:cxn ang="0">
                <a:pos x="4924" y="122"/>
              </a:cxn>
              <a:cxn ang="0">
                <a:pos x="4861" y="362"/>
              </a:cxn>
              <a:cxn ang="0">
                <a:pos x="4955" y="565"/>
              </a:cxn>
              <a:cxn ang="0">
                <a:pos x="5175" y="641"/>
              </a:cxn>
              <a:cxn ang="0">
                <a:pos x="4373" y="269"/>
              </a:cxn>
              <a:cxn ang="0">
                <a:pos x="4761" y="631"/>
              </a:cxn>
              <a:cxn ang="0">
                <a:pos x="4630" y="407"/>
              </a:cxn>
              <a:cxn ang="0">
                <a:pos x="3905" y="100"/>
              </a:cxn>
              <a:cxn ang="0">
                <a:pos x="3809" y="456"/>
              </a:cxn>
              <a:cxn ang="0">
                <a:pos x="3020" y="10"/>
              </a:cxn>
              <a:cxn ang="0">
                <a:pos x="2324" y="528"/>
              </a:cxn>
              <a:cxn ang="0">
                <a:pos x="2455" y="633"/>
              </a:cxn>
              <a:cxn ang="0">
                <a:pos x="2663" y="610"/>
              </a:cxn>
              <a:cxn ang="0">
                <a:pos x="2767" y="461"/>
              </a:cxn>
              <a:cxn ang="0">
                <a:pos x="2644" y="481"/>
              </a:cxn>
              <a:cxn ang="0">
                <a:pos x="2470" y="533"/>
              </a:cxn>
              <a:cxn ang="0">
                <a:pos x="1803" y="609"/>
              </a:cxn>
              <a:cxn ang="0">
                <a:pos x="2082" y="617"/>
              </a:cxn>
              <a:cxn ang="0">
                <a:pos x="2191" y="472"/>
              </a:cxn>
              <a:cxn ang="0">
                <a:pos x="2070" y="286"/>
              </a:cxn>
              <a:cxn ang="0">
                <a:pos x="1914" y="177"/>
              </a:cxn>
              <a:cxn ang="0">
                <a:pos x="1991" y="95"/>
              </a:cxn>
              <a:cxn ang="0">
                <a:pos x="2106" y="9"/>
              </a:cxn>
              <a:cxn ang="0">
                <a:pos x="1823" y="93"/>
              </a:cxn>
              <a:cxn ang="0">
                <a:pos x="1869" y="310"/>
              </a:cxn>
              <a:cxn ang="0">
                <a:pos x="2067" y="423"/>
              </a:cxn>
              <a:cxn ang="0">
                <a:pos x="2031" y="533"/>
              </a:cxn>
              <a:cxn ang="0">
                <a:pos x="1789" y="601"/>
              </a:cxn>
              <a:cxn ang="0">
                <a:pos x="1348" y="251"/>
              </a:cxn>
              <a:cxn ang="0">
                <a:pos x="1587" y="422"/>
              </a:cxn>
              <a:cxn ang="0">
                <a:pos x="1300" y="631"/>
              </a:cxn>
              <a:cxn ang="0">
                <a:pos x="679" y="482"/>
              </a:cxn>
              <a:cxn ang="0">
                <a:pos x="668" y="177"/>
              </a:cxn>
              <a:cxn ang="0">
                <a:pos x="807" y="91"/>
              </a:cxn>
              <a:cxn ang="0">
                <a:pos x="944" y="177"/>
              </a:cxn>
              <a:cxn ang="0">
                <a:pos x="933" y="482"/>
              </a:cxn>
              <a:cxn ang="0">
                <a:pos x="804" y="550"/>
              </a:cxn>
              <a:cxn ang="0">
                <a:pos x="993" y="575"/>
              </a:cxn>
              <a:cxn ang="0">
                <a:pos x="1094" y="370"/>
              </a:cxn>
              <a:cxn ang="0">
                <a:pos x="1054" y="137"/>
              </a:cxn>
              <a:cxn ang="0">
                <a:pos x="890" y="9"/>
              </a:cxn>
              <a:cxn ang="0">
                <a:pos x="665" y="37"/>
              </a:cxn>
              <a:cxn ang="0">
                <a:pos x="531" y="209"/>
              </a:cxn>
              <a:cxn ang="0">
                <a:pos x="535" y="452"/>
              </a:cxn>
              <a:cxn ang="0">
                <a:pos x="670" y="611"/>
              </a:cxn>
              <a:cxn ang="0">
                <a:pos x="403" y="539"/>
              </a:cxn>
              <a:cxn ang="0">
                <a:pos x="216" y="516"/>
              </a:cxn>
              <a:cxn ang="0">
                <a:pos x="123" y="371"/>
              </a:cxn>
              <a:cxn ang="0">
                <a:pos x="160" y="176"/>
              </a:cxn>
              <a:cxn ang="0">
                <a:pos x="337" y="94"/>
              </a:cxn>
              <a:cxn ang="0">
                <a:pos x="383" y="3"/>
              </a:cxn>
              <a:cxn ang="0">
                <a:pos x="130" y="59"/>
              </a:cxn>
              <a:cxn ang="0">
                <a:pos x="6" y="255"/>
              </a:cxn>
              <a:cxn ang="0">
                <a:pos x="41" y="497"/>
              </a:cxn>
              <a:cxn ang="0">
                <a:pos x="215" y="628"/>
              </a:cxn>
              <a:cxn ang="0">
                <a:pos x="458" y="523"/>
              </a:cxn>
            </a:cxnLst>
            <a:rect l="0" t="0" r="r" b="b"/>
            <a:pathLst>
              <a:path w="5893" h="641">
                <a:moveTo>
                  <a:pt x="5686" y="631"/>
                </a:moveTo>
                <a:lnTo>
                  <a:pt x="5686" y="369"/>
                </a:lnTo>
                <a:lnTo>
                  <a:pt x="5893" y="10"/>
                </a:lnTo>
                <a:lnTo>
                  <a:pt x="5764" y="10"/>
                </a:lnTo>
                <a:lnTo>
                  <a:pt x="5690" y="169"/>
                </a:lnTo>
                <a:lnTo>
                  <a:pt x="5675" y="202"/>
                </a:lnTo>
                <a:lnTo>
                  <a:pt x="5661" y="232"/>
                </a:lnTo>
                <a:lnTo>
                  <a:pt x="5648" y="262"/>
                </a:lnTo>
                <a:lnTo>
                  <a:pt x="5636" y="292"/>
                </a:lnTo>
                <a:lnTo>
                  <a:pt x="5635" y="292"/>
                </a:lnTo>
                <a:lnTo>
                  <a:pt x="5621" y="261"/>
                </a:lnTo>
                <a:lnTo>
                  <a:pt x="5609" y="232"/>
                </a:lnTo>
                <a:lnTo>
                  <a:pt x="5596" y="202"/>
                </a:lnTo>
                <a:lnTo>
                  <a:pt x="5580" y="170"/>
                </a:lnTo>
                <a:lnTo>
                  <a:pt x="5506" y="10"/>
                </a:lnTo>
                <a:lnTo>
                  <a:pt x="5377" y="10"/>
                </a:lnTo>
                <a:lnTo>
                  <a:pt x="5573" y="372"/>
                </a:lnTo>
                <a:lnTo>
                  <a:pt x="5573" y="631"/>
                </a:lnTo>
                <a:lnTo>
                  <a:pt x="5686" y="631"/>
                </a:lnTo>
                <a:close/>
                <a:moveTo>
                  <a:pt x="5318" y="523"/>
                </a:moveTo>
                <a:lnTo>
                  <a:pt x="5306" y="528"/>
                </a:lnTo>
                <a:lnTo>
                  <a:pt x="5293" y="532"/>
                </a:lnTo>
                <a:lnTo>
                  <a:pt x="5277" y="536"/>
                </a:lnTo>
                <a:lnTo>
                  <a:pt x="5262" y="539"/>
                </a:lnTo>
                <a:lnTo>
                  <a:pt x="5245" y="542"/>
                </a:lnTo>
                <a:lnTo>
                  <a:pt x="5229" y="544"/>
                </a:lnTo>
                <a:lnTo>
                  <a:pt x="5211" y="545"/>
                </a:lnTo>
                <a:lnTo>
                  <a:pt x="5194" y="545"/>
                </a:lnTo>
                <a:lnTo>
                  <a:pt x="5182" y="545"/>
                </a:lnTo>
                <a:lnTo>
                  <a:pt x="5169" y="544"/>
                </a:lnTo>
                <a:lnTo>
                  <a:pt x="5157" y="543"/>
                </a:lnTo>
                <a:lnTo>
                  <a:pt x="5146" y="541"/>
                </a:lnTo>
                <a:lnTo>
                  <a:pt x="5134" y="539"/>
                </a:lnTo>
                <a:lnTo>
                  <a:pt x="5124" y="537"/>
                </a:lnTo>
                <a:lnTo>
                  <a:pt x="5113" y="534"/>
                </a:lnTo>
                <a:lnTo>
                  <a:pt x="5104" y="530"/>
                </a:lnTo>
                <a:lnTo>
                  <a:pt x="5093" y="526"/>
                </a:lnTo>
                <a:lnTo>
                  <a:pt x="5084" y="522"/>
                </a:lnTo>
                <a:lnTo>
                  <a:pt x="5075" y="516"/>
                </a:lnTo>
                <a:lnTo>
                  <a:pt x="5067" y="511"/>
                </a:lnTo>
                <a:lnTo>
                  <a:pt x="5057" y="505"/>
                </a:lnTo>
                <a:lnTo>
                  <a:pt x="5050" y="499"/>
                </a:lnTo>
                <a:lnTo>
                  <a:pt x="5042" y="492"/>
                </a:lnTo>
                <a:lnTo>
                  <a:pt x="5036" y="486"/>
                </a:lnTo>
                <a:lnTo>
                  <a:pt x="5029" y="477"/>
                </a:lnTo>
                <a:lnTo>
                  <a:pt x="5022" y="470"/>
                </a:lnTo>
                <a:lnTo>
                  <a:pt x="5016" y="462"/>
                </a:lnTo>
                <a:lnTo>
                  <a:pt x="5011" y="453"/>
                </a:lnTo>
                <a:lnTo>
                  <a:pt x="5006" y="443"/>
                </a:lnTo>
                <a:lnTo>
                  <a:pt x="5001" y="434"/>
                </a:lnTo>
                <a:lnTo>
                  <a:pt x="4997" y="425"/>
                </a:lnTo>
                <a:lnTo>
                  <a:pt x="4993" y="415"/>
                </a:lnTo>
                <a:lnTo>
                  <a:pt x="4986" y="393"/>
                </a:lnTo>
                <a:lnTo>
                  <a:pt x="4982" y="371"/>
                </a:lnTo>
                <a:lnTo>
                  <a:pt x="4979" y="347"/>
                </a:lnTo>
                <a:lnTo>
                  <a:pt x="4978" y="322"/>
                </a:lnTo>
                <a:lnTo>
                  <a:pt x="4979" y="309"/>
                </a:lnTo>
                <a:lnTo>
                  <a:pt x="4979" y="295"/>
                </a:lnTo>
                <a:lnTo>
                  <a:pt x="4981" y="282"/>
                </a:lnTo>
                <a:lnTo>
                  <a:pt x="4982" y="270"/>
                </a:lnTo>
                <a:lnTo>
                  <a:pt x="4985" y="257"/>
                </a:lnTo>
                <a:lnTo>
                  <a:pt x="4987" y="246"/>
                </a:lnTo>
                <a:lnTo>
                  <a:pt x="4991" y="235"/>
                </a:lnTo>
                <a:lnTo>
                  <a:pt x="4995" y="223"/>
                </a:lnTo>
                <a:lnTo>
                  <a:pt x="4999" y="213"/>
                </a:lnTo>
                <a:lnTo>
                  <a:pt x="5004" y="203"/>
                </a:lnTo>
                <a:lnTo>
                  <a:pt x="5008" y="193"/>
                </a:lnTo>
                <a:lnTo>
                  <a:pt x="5014" y="184"/>
                </a:lnTo>
                <a:lnTo>
                  <a:pt x="5019" y="176"/>
                </a:lnTo>
                <a:lnTo>
                  <a:pt x="5026" y="168"/>
                </a:lnTo>
                <a:lnTo>
                  <a:pt x="5033" y="159"/>
                </a:lnTo>
                <a:lnTo>
                  <a:pt x="5040" y="152"/>
                </a:lnTo>
                <a:lnTo>
                  <a:pt x="5047" y="145"/>
                </a:lnTo>
                <a:lnTo>
                  <a:pt x="5055" y="139"/>
                </a:lnTo>
                <a:lnTo>
                  <a:pt x="5063" y="133"/>
                </a:lnTo>
                <a:lnTo>
                  <a:pt x="5072" y="127"/>
                </a:lnTo>
                <a:lnTo>
                  <a:pt x="5080" y="121"/>
                </a:lnTo>
                <a:lnTo>
                  <a:pt x="5089" y="117"/>
                </a:lnTo>
                <a:lnTo>
                  <a:pt x="5098" y="112"/>
                </a:lnTo>
                <a:lnTo>
                  <a:pt x="5109" y="109"/>
                </a:lnTo>
                <a:lnTo>
                  <a:pt x="5129" y="102"/>
                </a:lnTo>
                <a:lnTo>
                  <a:pt x="5150" y="98"/>
                </a:lnTo>
                <a:lnTo>
                  <a:pt x="5172" y="95"/>
                </a:lnTo>
                <a:lnTo>
                  <a:pt x="5196" y="94"/>
                </a:lnTo>
                <a:lnTo>
                  <a:pt x="5215" y="95"/>
                </a:lnTo>
                <a:lnTo>
                  <a:pt x="5232" y="96"/>
                </a:lnTo>
                <a:lnTo>
                  <a:pt x="5248" y="98"/>
                </a:lnTo>
                <a:lnTo>
                  <a:pt x="5264" y="101"/>
                </a:lnTo>
                <a:lnTo>
                  <a:pt x="5279" y="105"/>
                </a:lnTo>
                <a:lnTo>
                  <a:pt x="5293" y="109"/>
                </a:lnTo>
                <a:lnTo>
                  <a:pt x="5305" y="113"/>
                </a:lnTo>
                <a:lnTo>
                  <a:pt x="5316" y="118"/>
                </a:lnTo>
                <a:lnTo>
                  <a:pt x="5341" y="28"/>
                </a:lnTo>
                <a:lnTo>
                  <a:pt x="5332" y="24"/>
                </a:lnTo>
                <a:lnTo>
                  <a:pt x="5318" y="19"/>
                </a:lnTo>
                <a:lnTo>
                  <a:pt x="5303" y="13"/>
                </a:lnTo>
                <a:lnTo>
                  <a:pt x="5285" y="9"/>
                </a:lnTo>
                <a:lnTo>
                  <a:pt x="5265" y="6"/>
                </a:lnTo>
                <a:lnTo>
                  <a:pt x="5242" y="3"/>
                </a:lnTo>
                <a:lnTo>
                  <a:pt x="5218" y="1"/>
                </a:lnTo>
                <a:lnTo>
                  <a:pt x="5191" y="0"/>
                </a:lnTo>
                <a:lnTo>
                  <a:pt x="5173" y="1"/>
                </a:lnTo>
                <a:lnTo>
                  <a:pt x="5156" y="2"/>
                </a:lnTo>
                <a:lnTo>
                  <a:pt x="5139" y="4"/>
                </a:lnTo>
                <a:lnTo>
                  <a:pt x="5122" y="6"/>
                </a:lnTo>
                <a:lnTo>
                  <a:pt x="5106" y="9"/>
                </a:lnTo>
                <a:lnTo>
                  <a:pt x="5090" y="13"/>
                </a:lnTo>
                <a:lnTo>
                  <a:pt x="5075" y="17"/>
                </a:lnTo>
                <a:lnTo>
                  <a:pt x="5059" y="23"/>
                </a:lnTo>
                <a:lnTo>
                  <a:pt x="5045" y="29"/>
                </a:lnTo>
                <a:lnTo>
                  <a:pt x="5031" y="35"/>
                </a:lnTo>
                <a:lnTo>
                  <a:pt x="5016" y="42"/>
                </a:lnTo>
                <a:lnTo>
                  <a:pt x="5003" y="50"/>
                </a:lnTo>
                <a:lnTo>
                  <a:pt x="4989" y="59"/>
                </a:lnTo>
                <a:lnTo>
                  <a:pt x="4977" y="68"/>
                </a:lnTo>
                <a:lnTo>
                  <a:pt x="4966" y="77"/>
                </a:lnTo>
                <a:lnTo>
                  <a:pt x="4955" y="87"/>
                </a:lnTo>
                <a:lnTo>
                  <a:pt x="4943" y="99"/>
                </a:lnTo>
                <a:lnTo>
                  <a:pt x="4933" y="110"/>
                </a:lnTo>
                <a:lnTo>
                  <a:pt x="4924" y="122"/>
                </a:lnTo>
                <a:lnTo>
                  <a:pt x="4914" y="135"/>
                </a:lnTo>
                <a:lnTo>
                  <a:pt x="4906" y="148"/>
                </a:lnTo>
                <a:lnTo>
                  <a:pt x="4898" y="162"/>
                </a:lnTo>
                <a:lnTo>
                  <a:pt x="4891" y="176"/>
                </a:lnTo>
                <a:lnTo>
                  <a:pt x="4885" y="190"/>
                </a:lnTo>
                <a:lnTo>
                  <a:pt x="4879" y="206"/>
                </a:lnTo>
                <a:lnTo>
                  <a:pt x="4873" y="222"/>
                </a:lnTo>
                <a:lnTo>
                  <a:pt x="4869" y="239"/>
                </a:lnTo>
                <a:lnTo>
                  <a:pt x="4866" y="255"/>
                </a:lnTo>
                <a:lnTo>
                  <a:pt x="4863" y="273"/>
                </a:lnTo>
                <a:lnTo>
                  <a:pt x="4861" y="290"/>
                </a:lnTo>
                <a:lnTo>
                  <a:pt x="4860" y="309"/>
                </a:lnTo>
                <a:lnTo>
                  <a:pt x="4859" y="328"/>
                </a:lnTo>
                <a:lnTo>
                  <a:pt x="4860" y="346"/>
                </a:lnTo>
                <a:lnTo>
                  <a:pt x="4861" y="362"/>
                </a:lnTo>
                <a:lnTo>
                  <a:pt x="4862" y="380"/>
                </a:lnTo>
                <a:lnTo>
                  <a:pt x="4865" y="395"/>
                </a:lnTo>
                <a:lnTo>
                  <a:pt x="4868" y="412"/>
                </a:lnTo>
                <a:lnTo>
                  <a:pt x="4871" y="427"/>
                </a:lnTo>
                <a:lnTo>
                  <a:pt x="4876" y="441"/>
                </a:lnTo>
                <a:lnTo>
                  <a:pt x="4881" y="457"/>
                </a:lnTo>
                <a:lnTo>
                  <a:pt x="4887" y="470"/>
                </a:lnTo>
                <a:lnTo>
                  <a:pt x="4893" y="484"/>
                </a:lnTo>
                <a:lnTo>
                  <a:pt x="4900" y="497"/>
                </a:lnTo>
                <a:lnTo>
                  <a:pt x="4907" y="509"/>
                </a:lnTo>
                <a:lnTo>
                  <a:pt x="4915" y="522"/>
                </a:lnTo>
                <a:lnTo>
                  <a:pt x="4925" y="534"/>
                </a:lnTo>
                <a:lnTo>
                  <a:pt x="4934" y="544"/>
                </a:lnTo>
                <a:lnTo>
                  <a:pt x="4943" y="555"/>
                </a:lnTo>
                <a:lnTo>
                  <a:pt x="4955" y="565"/>
                </a:lnTo>
                <a:lnTo>
                  <a:pt x="4965" y="574"/>
                </a:lnTo>
                <a:lnTo>
                  <a:pt x="4977" y="583"/>
                </a:lnTo>
                <a:lnTo>
                  <a:pt x="4989" y="592"/>
                </a:lnTo>
                <a:lnTo>
                  <a:pt x="5002" y="599"/>
                </a:lnTo>
                <a:lnTo>
                  <a:pt x="5015" y="606"/>
                </a:lnTo>
                <a:lnTo>
                  <a:pt x="5029" y="612"/>
                </a:lnTo>
                <a:lnTo>
                  <a:pt x="5043" y="618"/>
                </a:lnTo>
                <a:lnTo>
                  <a:pt x="5058" y="623"/>
                </a:lnTo>
                <a:lnTo>
                  <a:pt x="5074" y="628"/>
                </a:lnTo>
                <a:lnTo>
                  <a:pt x="5089" y="632"/>
                </a:lnTo>
                <a:lnTo>
                  <a:pt x="5106" y="635"/>
                </a:lnTo>
                <a:lnTo>
                  <a:pt x="5122" y="637"/>
                </a:lnTo>
                <a:lnTo>
                  <a:pt x="5139" y="639"/>
                </a:lnTo>
                <a:lnTo>
                  <a:pt x="5158" y="640"/>
                </a:lnTo>
                <a:lnTo>
                  <a:pt x="5175" y="641"/>
                </a:lnTo>
                <a:lnTo>
                  <a:pt x="5203" y="640"/>
                </a:lnTo>
                <a:lnTo>
                  <a:pt x="5229" y="638"/>
                </a:lnTo>
                <a:lnTo>
                  <a:pt x="5253" y="635"/>
                </a:lnTo>
                <a:lnTo>
                  <a:pt x="5274" y="632"/>
                </a:lnTo>
                <a:lnTo>
                  <a:pt x="5294" y="628"/>
                </a:lnTo>
                <a:lnTo>
                  <a:pt x="5310" y="622"/>
                </a:lnTo>
                <a:lnTo>
                  <a:pt x="5324" y="617"/>
                </a:lnTo>
                <a:lnTo>
                  <a:pt x="5337" y="612"/>
                </a:lnTo>
                <a:lnTo>
                  <a:pt x="5318" y="523"/>
                </a:lnTo>
                <a:close/>
                <a:moveTo>
                  <a:pt x="4374" y="631"/>
                </a:moveTo>
                <a:lnTo>
                  <a:pt x="4374" y="408"/>
                </a:lnTo>
                <a:lnTo>
                  <a:pt x="4374" y="371"/>
                </a:lnTo>
                <a:lnTo>
                  <a:pt x="4374" y="335"/>
                </a:lnTo>
                <a:lnTo>
                  <a:pt x="4374" y="301"/>
                </a:lnTo>
                <a:lnTo>
                  <a:pt x="4373" y="269"/>
                </a:lnTo>
                <a:lnTo>
                  <a:pt x="4372" y="237"/>
                </a:lnTo>
                <a:lnTo>
                  <a:pt x="4371" y="205"/>
                </a:lnTo>
                <a:lnTo>
                  <a:pt x="4370" y="175"/>
                </a:lnTo>
                <a:lnTo>
                  <a:pt x="4369" y="144"/>
                </a:lnTo>
                <a:lnTo>
                  <a:pt x="4371" y="144"/>
                </a:lnTo>
                <a:lnTo>
                  <a:pt x="4383" y="170"/>
                </a:lnTo>
                <a:lnTo>
                  <a:pt x="4396" y="198"/>
                </a:lnTo>
                <a:lnTo>
                  <a:pt x="4410" y="224"/>
                </a:lnTo>
                <a:lnTo>
                  <a:pt x="4423" y="251"/>
                </a:lnTo>
                <a:lnTo>
                  <a:pt x="4438" y="279"/>
                </a:lnTo>
                <a:lnTo>
                  <a:pt x="4453" y="306"/>
                </a:lnTo>
                <a:lnTo>
                  <a:pt x="4468" y="332"/>
                </a:lnTo>
                <a:lnTo>
                  <a:pt x="4483" y="358"/>
                </a:lnTo>
                <a:lnTo>
                  <a:pt x="4644" y="631"/>
                </a:lnTo>
                <a:lnTo>
                  <a:pt x="4761" y="631"/>
                </a:lnTo>
                <a:lnTo>
                  <a:pt x="4761" y="10"/>
                </a:lnTo>
                <a:lnTo>
                  <a:pt x="4657" y="10"/>
                </a:lnTo>
                <a:lnTo>
                  <a:pt x="4657" y="226"/>
                </a:lnTo>
                <a:lnTo>
                  <a:pt x="4657" y="261"/>
                </a:lnTo>
                <a:lnTo>
                  <a:pt x="4658" y="295"/>
                </a:lnTo>
                <a:lnTo>
                  <a:pt x="4658" y="328"/>
                </a:lnTo>
                <a:lnTo>
                  <a:pt x="4659" y="360"/>
                </a:lnTo>
                <a:lnTo>
                  <a:pt x="4661" y="391"/>
                </a:lnTo>
                <a:lnTo>
                  <a:pt x="4662" y="422"/>
                </a:lnTo>
                <a:lnTo>
                  <a:pt x="4665" y="453"/>
                </a:lnTo>
                <a:lnTo>
                  <a:pt x="4667" y="484"/>
                </a:lnTo>
                <a:lnTo>
                  <a:pt x="4665" y="485"/>
                </a:lnTo>
                <a:lnTo>
                  <a:pt x="4653" y="459"/>
                </a:lnTo>
                <a:lnTo>
                  <a:pt x="4642" y="433"/>
                </a:lnTo>
                <a:lnTo>
                  <a:pt x="4630" y="407"/>
                </a:lnTo>
                <a:lnTo>
                  <a:pt x="4616" y="381"/>
                </a:lnTo>
                <a:lnTo>
                  <a:pt x="4603" y="355"/>
                </a:lnTo>
                <a:lnTo>
                  <a:pt x="4589" y="328"/>
                </a:lnTo>
                <a:lnTo>
                  <a:pt x="4574" y="302"/>
                </a:lnTo>
                <a:lnTo>
                  <a:pt x="4559" y="277"/>
                </a:lnTo>
                <a:lnTo>
                  <a:pt x="4399" y="10"/>
                </a:lnTo>
                <a:lnTo>
                  <a:pt x="4270" y="10"/>
                </a:lnTo>
                <a:lnTo>
                  <a:pt x="4270" y="631"/>
                </a:lnTo>
                <a:lnTo>
                  <a:pt x="4374" y="631"/>
                </a:lnTo>
                <a:close/>
                <a:moveTo>
                  <a:pt x="3827" y="369"/>
                </a:moveTo>
                <a:lnTo>
                  <a:pt x="3876" y="216"/>
                </a:lnTo>
                <a:lnTo>
                  <a:pt x="3884" y="187"/>
                </a:lnTo>
                <a:lnTo>
                  <a:pt x="3891" y="158"/>
                </a:lnTo>
                <a:lnTo>
                  <a:pt x="3898" y="129"/>
                </a:lnTo>
                <a:lnTo>
                  <a:pt x="3905" y="100"/>
                </a:lnTo>
                <a:lnTo>
                  <a:pt x="3908" y="100"/>
                </a:lnTo>
                <a:lnTo>
                  <a:pt x="3915" y="128"/>
                </a:lnTo>
                <a:lnTo>
                  <a:pt x="3922" y="157"/>
                </a:lnTo>
                <a:lnTo>
                  <a:pt x="3930" y="187"/>
                </a:lnTo>
                <a:lnTo>
                  <a:pt x="3938" y="217"/>
                </a:lnTo>
                <a:lnTo>
                  <a:pt x="3988" y="369"/>
                </a:lnTo>
                <a:lnTo>
                  <a:pt x="3827" y="369"/>
                </a:lnTo>
                <a:close/>
                <a:moveTo>
                  <a:pt x="4006" y="456"/>
                </a:moveTo>
                <a:lnTo>
                  <a:pt x="4063" y="631"/>
                </a:lnTo>
                <a:lnTo>
                  <a:pt x="4184" y="631"/>
                </a:lnTo>
                <a:lnTo>
                  <a:pt x="3983" y="10"/>
                </a:lnTo>
                <a:lnTo>
                  <a:pt x="3839" y="10"/>
                </a:lnTo>
                <a:lnTo>
                  <a:pt x="3639" y="631"/>
                </a:lnTo>
                <a:lnTo>
                  <a:pt x="3756" y="631"/>
                </a:lnTo>
                <a:lnTo>
                  <a:pt x="3809" y="456"/>
                </a:lnTo>
                <a:lnTo>
                  <a:pt x="4006" y="456"/>
                </a:lnTo>
                <a:close/>
                <a:moveTo>
                  <a:pt x="3389" y="631"/>
                </a:moveTo>
                <a:lnTo>
                  <a:pt x="3502" y="631"/>
                </a:lnTo>
                <a:lnTo>
                  <a:pt x="3502" y="105"/>
                </a:lnTo>
                <a:lnTo>
                  <a:pt x="3680" y="105"/>
                </a:lnTo>
                <a:lnTo>
                  <a:pt x="3680" y="10"/>
                </a:lnTo>
                <a:lnTo>
                  <a:pt x="3211" y="10"/>
                </a:lnTo>
                <a:lnTo>
                  <a:pt x="3211" y="105"/>
                </a:lnTo>
                <a:lnTo>
                  <a:pt x="3389" y="105"/>
                </a:lnTo>
                <a:lnTo>
                  <a:pt x="3389" y="631"/>
                </a:lnTo>
                <a:close/>
                <a:moveTo>
                  <a:pt x="2906" y="631"/>
                </a:moveTo>
                <a:lnTo>
                  <a:pt x="3275" y="631"/>
                </a:lnTo>
                <a:lnTo>
                  <a:pt x="3275" y="536"/>
                </a:lnTo>
                <a:lnTo>
                  <a:pt x="3020" y="536"/>
                </a:lnTo>
                <a:lnTo>
                  <a:pt x="3020" y="10"/>
                </a:lnTo>
                <a:lnTo>
                  <a:pt x="2906" y="10"/>
                </a:lnTo>
                <a:lnTo>
                  <a:pt x="2906" y="631"/>
                </a:lnTo>
                <a:close/>
                <a:moveTo>
                  <a:pt x="2293" y="10"/>
                </a:moveTo>
                <a:lnTo>
                  <a:pt x="2293" y="365"/>
                </a:lnTo>
                <a:lnTo>
                  <a:pt x="2293" y="383"/>
                </a:lnTo>
                <a:lnTo>
                  <a:pt x="2294" y="400"/>
                </a:lnTo>
                <a:lnTo>
                  <a:pt x="2295" y="417"/>
                </a:lnTo>
                <a:lnTo>
                  <a:pt x="2297" y="433"/>
                </a:lnTo>
                <a:lnTo>
                  <a:pt x="2299" y="449"/>
                </a:lnTo>
                <a:lnTo>
                  <a:pt x="2303" y="463"/>
                </a:lnTo>
                <a:lnTo>
                  <a:pt x="2306" y="477"/>
                </a:lnTo>
                <a:lnTo>
                  <a:pt x="2310" y="491"/>
                </a:lnTo>
                <a:lnTo>
                  <a:pt x="2314" y="503"/>
                </a:lnTo>
                <a:lnTo>
                  <a:pt x="2319" y="515"/>
                </a:lnTo>
                <a:lnTo>
                  <a:pt x="2324" y="528"/>
                </a:lnTo>
                <a:lnTo>
                  <a:pt x="2330" y="538"/>
                </a:lnTo>
                <a:lnTo>
                  <a:pt x="2336" y="548"/>
                </a:lnTo>
                <a:lnTo>
                  <a:pt x="2343" y="559"/>
                </a:lnTo>
                <a:lnTo>
                  <a:pt x="2350" y="568"/>
                </a:lnTo>
                <a:lnTo>
                  <a:pt x="2357" y="576"/>
                </a:lnTo>
                <a:lnTo>
                  <a:pt x="2365" y="584"/>
                </a:lnTo>
                <a:lnTo>
                  <a:pt x="2373" y="592"/>
                </a:lnTo>
                <a:lnTo>
                  <a:pt x="2383" y="599"/>
                </a:lnTo>
                <a:lnTo>
                  <a:pt x="2392" y="605"/>
                </a:lnTo>
                <a:lnTo>
                  <a:pt x="2401" y="611"/>
                </a:lnTo>
                <a:lnTo>
                  <a:pt x="2411" y="616"/>
                </a:lnTo>
                <a:lnTo>
                  <a:pt x="2422" y="621"/>
                </a:lnTo>
                <a:lnTo>
                  <a:pt x="2432" y="625"/>
                </a:lnTo>
                <a:lnTo>
                  <a:pt x="2443" y="629"/>
                </a:lnTo>
                <a:lnTo>
                  <a:pt x="2455" y="633"/>
                </a:lnTo>
                <a:lnTo>
                  <a:pt x="2466" y="635"/>
                </a:lnTo>
                <a:lnTo>
                  <a:pt x="2478" y="637"/>
                </a:lnTo>
                <a:lnTo>
                  <a:pt x="2503" y="640"/>
                </a:lnTo>
                <a:lnTo>
                  <a:pt x="2530" y="641"/>
                </a:lnTo>
                <a:lnTo>
                  <a:pt x="2543" y="641"/>
                </a:lnTo>
                <a:lnTo>
                  <a:pt x="2556" y="640"/>
                </a:lnTo>
                <a:lnTo>
                  <a:pt x="2570" y="639"/>
                </a:lnTo>
                <a:lnTo>
                  <a:pt x="2583" y="637"/>
                </a:lnTo>
                <a:lnTo>
                  <a:pt x="2595" y="635"/>
                </a:lnTo>
                <a:lnTo>
                  <a:pt x="2608" y="632"/>
                </a:lnTo>
                <a:lnTo>
                  <a:pt x="2619" y="629"/>
                </a:lnTo>
                <a:lnTo>
                  <a:pt x="2631" y="624"/>
                </a:lnTo>
                <a:lnTo>
                  <a:pt x="2643" y="620"/>
                </a:lnTo>
                <a:lnTo>
                  <a:pt x="2653" y="615"/>
                </a:lnTo>
                <a:lnTo>
                  <a:pt x="2663" y="610"/>
                </a:lnTo>
                <a:lnTo>
                  <a:pt x="2673" y="604"/>
                </a:lnTo>
                <a:lnTo>
                  <a:pt x="2683" y="598"/>
                </a:lnTo>
                <a:lnTo>
                  <a:pt x="2692" y="591"/>
                </a:lnTo>
                <a:lnTo>
                  <a:pt x="2701" y="582"/>
                </a:lnTo>
                <a:lnTo>
                  <a:pt x="2709" y="574"/>
                </a:lnTo>
                <a:lnTo>
                  <a:pt x="2718" y="566"/>
                </a:lnTo>
                <a:lnTo>
                  <a:pt x="2725" y="557"/>
                </a:lnTo>
                <a:lnTo>
                  <a:pt x="2732" y="546"/>
                </a:lnTo>
                <a:lnTo>
                  <a:pt x="2738" y="536"/>
                </a:lnTo>
                <a:lnTo>
                  <a:pt x="2744" y="525"/>
                </a:lnTo>
                <a:lnTo>
                  <a:pt x="2750" y="513"/>
                </a:lnTo>
                <a:lnTo>
                  <a:pt x="2755" y="501"/>
                </a:lnTo>
                <a:lnTo>
                  <a:pt x="2760" y="489"/>
                </a:lnTo>
                <a:lnTo>
                  <a:pt x="2764" y="475"/>
                </a:lnTo>
                <a:lnTo>
                  <a:pt x="2767" y="461"/>
                </a:lnTo>
                <a:lnTo>
                  <a:pt x="2770" y="446"/>
                </a:lnTo>
                <a:lnTo>
                  <a:pt x="2772" y="431"/>
                </a:lnTo>
                <a:lnTo>
                  <a:pt x="2774" y="416"/>
                </a:lnTo>
                <a:lnTo>
                  <a:pt x="2776" y="399"/>
                </a:lnTo>
                <a:lnTo>
                  <a:pt x="2777" y="383"/>
                </a:lnTo>
                <a:lnTo>
                  <a:pt x="2777" y="364"/>
                </a:lnTo>
                <a:lnTo>
                  <a:pt x="2777" y="10"/>
                </a:lnTo>
                <a:lnTo>
                  <a:pt x="2664" y="10"/>
                </a:lnTo>
                <a:lnTo>
                  <a:pt x="2664" y="372"/>
                </a:lnTo>
                <a:lnTo>
                  <a:pt x="2663" y="394"/>
                </a:lnTo>
                <a:lnTo>
                  <a:pt x="2661" y="415"/>
                </a:lnTo>
                <a:lnTo>
                  <a:pt x="2659" y="433"/>
                </a:lnTo>
                <a:lnTo>
                  <a:pt x="2655" y="451"/>
                </a:lnTo>
                <a:lnTo>
                  <a:pt x="2650" y="467"/>
                </a:lnTo>
                <a:lnTo>
                  <a:pt x="2644" y="481"/>
                </a:lnTo>
                <a:lnTo>
                  <a:pt x="2638" y="495"/>
                </a:lnTo>
                <a:lnTo>
                  <a:pt x="2629" y="506"/>
                </a:lnTo>
                <a:lnTo>
                  <a:pt x="2620" y="516"/>
                </a:lnTo>
                <a:lnTo>
                  <a:pt x="2611" y="526"/>
                </a:lnTo>
                <a:lnTo>
                  <a:pt x="2600" y="533"/>
                </a:lnTo>
                <a:lnTo>
                  <a:pt x="2588" y="539"/>
                </a:lnTo>
                <a:lnTo>
                  <a:pt x="2576" y="544"/>
                </a:lnTo>
                <a:lnTo>
                  <a:pt x="2563" y="547"/>
                </a:lnTo>
                <a:lnTo>
                  <a:pt x="2548" y="549"/>
                </a:lnTo>
                <a:lnTo>
                  <a:pt x="2534" y="549"/>
                </a:lnTo>
                <a:lnTo>
                  <a:pt x="2519" y="549"/>
                </a:lnTo>
                <a:lnTo>
                  <a:pt x="2506" y="547"/>
                </a:lnTo>
                <a:lnTo>
                  <a:pt x="2493" y="543"/>
                </a:lnTo>
                <a:lnTo>
                  <a:pt x="2481" y="539"/>
                </a:lnTo>
                <a:lnTo>
                  <a:pt x="2470" y="533"/>
                </a:lnTo>
                <a:lnTo>
                  <a:pt x="2460" y="526"/>
                </a:lnTo>
                <a:lnTo>
                  <a:pt x="2449" y="516"/>
                </a:lnTo>
                <a:lnTo>
                  <a:pt x="2441" y="506"/>
                </a:lnTo>
                <a:lnTo>
                  <a:pt x="2433" y="495"/>
                </a:lnTo>
                <a:lnTo>
                  <a:pt x="2426" y="481"/>
                </a:lnTo>
                <a:lnTo>
                  <a:pt x="2421" y="467"/>
                </a:lnTo>
                <a:lnTo>
                  <a:pt x="2416" y="451"/>
                </a:lnTo>
                <a:lnTo>
                  <a:pt x="2411" y="433"/>
                </a:lnTo>
                <a:lnTo>
                  <a:pt x="2408" y="415"/>
                </a:lnTo>
                <a:lnTo>
                  <a:pt x="2406" y="394"/>
                </a:lnTo>
                <a:lnTo>
                  <a:pt x="2406" y="372"/>
                </a:lnTo>
                <a:lnTo>
                  <a:pt x="2406" y="10"/>
                </a:lnTo>
                <a:lnTo>
                  <a:pt x="2293" y="10"/>
                </a:lnTo>
                <a:close/>
                <a:moveTo>
                  <a:pt x="1789" y="601"/>
                </a:moveTo>
                <a:lnTo>
                  <a:pt x="1803" y="609"/>
                </a:lnTo>
                <a:lnTo>
                  <a:pt x="1821" y="616"/>
                </a:lnTo>
                <a:lnTo>
                  <a:pt x="1840" y="622"/>
                </a:lnTo>
                <a:lnTo>
                  <a:pt x="1861" y="629"/>
                </a:lnTo>
                <a:lnTo>
                  <a:pt x="1883" y="634"/>
                </a:lnTo>
                <a:lnTo>
                  <a:pt x="1908" y="637"/>
                </a:lnTo>
                <a:lnTo>
                  <a:pt x="1932" y="640"/>
                </a:lnTo>
                <a:lnTo>
                  <a:pt x="1956" y="641"/>
                </a:lnTo>
                <a:lnTo>
                  <a:pt x="1986" y="640"/>
                </a:lnTo>
                <a:lnTo>
                  <a:pt x="2013" y="637"/>
                </a:lnTo>
                <a:lnTo>
                  <a:pt x="2025" y="635"/>
                </a:lnTo>
                <a:lnTo>
                  <a:pt x="2037" y="632"/>
                </a:lnTo>
                <a:lnTo>
                  <a:pt x="2050" y="629"/>
                </a:lnTo>
                <a:lnTo>
                  <a:pt x="2061" y="625"/>
                </a:lnTo>
                <a:lnTo>
                  <a:pt x="2071" y="621"/>
                </a:lnTo>
                <a:lnTo>
                  <a:pt x="2082" y="617"/>
                </a:lnTo>
                <a:lnTo>
                  <a:pt x="2092" y="613"/>
                </a:lnTo>
                <a:lnTo>
                  <a:pt x="2101" y="608"/>
                </a:lnTo>
                <a:lnTo>
                  <a:pt x="2110" y="603"/>
                </a:lnTo>
                <a:lnTo>
                  <a:pt x="2119" y="597"/>
                </a:lnTo>
                <a:lnTo>
                  <a:pt x="2127" y="591"/>
                </a:lnTo>
                <a:lnTo>
                  <a:pt x="2134" y="584"/>
                </a:lnTo>
                <a:lnTo>
                  <a:pt x="2141" y="578"/>
                </a:lnTo>
                <a:lnTo>
                  <a:pt x="2147" y="571"/>
                </a:lnTo>
                <a:lnTo>
                  <a:pt x="2154" y="564"/>
                </a:lnTo>
                <a:lnTo>
                  <a:pt x="2160" y="557"/>
                </a:lnTo>
                <a:lnTo>
                  <a:pt x="2170" y="541"/>
                </a:lnTo>
                <a:lnTo>
                  <a:pt x="2177" y="526"/>
                </a:lnTo>
                <a:lnTo>
                  <a:pt x="2183" y="508"/>
                </a:lnTo>
                <a:lnTo>
                  <a:pt x="2189" y="491"/>
                </a:lnTo>
                <a:lnTo>
                  <a:pt x="2191" y="472"/>
                </a:lnTo>
                <a:lnTo>
                  <a:pt x="2192" y="454"/>
                </a:lnTo>
                <a:lnTo>
                  <a:pt x="2192" y="437"/>
                </a:lnTo>
                <a:lnTo>
                  <a:pt x="2190" y="422"/>
                </a:lnTo>
                <a:lnTo>
                  <a:pt x="2186" y="407"/>
                </a:lnTo>
                <a:lnTo>
                  <a:pt x="2182" y="393"/>
                </a:lnTo>
                <a:lnTo>
                  <a:pt x="2176" y="380"/>
                </a:lnTo>
                <a:lnTo>
                  <a:pt x="2170" y="367"/>
                </a:lnTo>
                <a:lnTo>
                  <a:pt x="2162" y="355"/>
                </a:lnTo>
                <a:lnTo>
                  <a:pt x="2153" y="344"/>
                </a:lnTo>
                <a:lnTo>
                  <a:pt x="2142" y="332"/>
                </a:lnTo>
                <a:lnTo>
                  <a:pt x="2130" y="322"/>
                </a:lnTo>
                <a:lnTo>
                  <a:pt x="2117" y="313"/>
                </a:lnTo>
                <a:lnTo>
                  <a:pt x="2102" y="303"/>
                </a:lnTo>
                <a:lnTo>
                  <a:pt x="2087" y="294"/>
                </a:lnTo>
                <a:lnTo>
                  <a:pt x="2070" y="286"/>
                </a:lnTo>
                <a:lnTo>
                  <a:pt x="2052" y="278"/>
                </a:lnTo>
                <a:lnTo>
                  <a:pt x="2032" y="270"/>
                </a:lnTo>
                <a:lnTo>
                  <a:pt x="2004" y="258"/>
                </a:lnTo>
                <a:lnTo>
                  <a:pt x="1979" y="247"/>
                </a:lnTo>
                <a:lnTo>
                  <a:pt x="1969" y="242"/>
                </a:lnTo>
                <a:lnTo>
                  <a:pt x="1958" y="236"/>
                </a:lnTo>
                <a:lnTo>
                  <a:pt x="1950" y="230"/>
                </a:lnTo>
                <a:lnTo>
                  <a:pt x="1942" y="224"/>
                </a:lnTo>
                <a:lnTo>
                  <a:pt x="1936" y="219"/>
                </a:lnTo>
                <a:lnTo>
                  <a:pt x="1930" y="213"/>
                </a:lnTo>
                <a:lnTo>
                  <a:pt x="1924" y="206"/>
                </a:lnTo>
                <a:lnTo>
                  <a:pt x="1920" y="200"/>
                </a:lnTo>
                <a:lnTo>
                  <a:pt x="1917" y="192"/>
                </a:lnTo>
                <a:lnTo>
                  <a:pt x="1915" y="184"/>
                </a:lnTo>
                <a:lnTo>
                  <a:pt x="1914" y="177"/>
                </a:lnTo>
                <a:lnTo>
                  <a:pt x="1914" y="168"/>
                </a:lnTo>
                <a:lnTo>
                  <a:pt x="1914" y="162"/>
                </a:lnTo>
                <a:lnTo>
                  <a:pt x="1915" y="154"/>
                </a:lnTo>
                <a:lnTo>
                  <a:pt x="1917" y="147"/>
                </a:lnTo>
                <a:lnTo>
                  <a:pt x="1919" y="141"/>
                </a:lnTo>
                <a:lnTo>
                  <a:pt x="1923" y="135"/>
                </a:lnTo>
                <a:lnTo>
                  <a:pt x="1928" y="129"/>
                </a:lnTo>
                <a:lnTo>
                  <a:pt x="1933" y="122"/>
                </a:lnTo>
                <a:lnTo>
                  <a:pt x="1938" y="117"/>
                </a:lnTo>
                <a:lnTo>
                  <a:pt x="1945" y="112"/>
                </a:lnTo>
                <a:lnTo>
                  <a:pt x="1952" y="107"/>
                </a:lnTo>
                <a:lnTo>
                  <a:pt x="1960" y="103"/>
                </a:lnTo>
                <a:lnTo>
                  <a:pt x="1970" y="100"/>
                </a:lnTo>
                <a:lnTo>
                  <a:pt x="1980" y="97"/>
                </a:lnTo>
                <a:lnTo>
                  <a:pt x="1991" y="95"/>
                </a:lnTo>
                <a:lnTo>
                  <a:pt x="2004" y="94"/>
                </a:lnTo>
                <a:lnTo>
                  <a:pt x="2016" y="94"/>
                </a:lnTo>
                <a:lnTo>
                  <a:pt x="2037" y="94"/>
                </a:lnTo>
                <a:lnTo>
                  <a:pt x="2057" y="96"/>
                </a:lnTo>
                <a:lnTo>
                  <a:pt x="2075" y="100"/>
                </a:lnTo>
                <a:lnTo>
                  <a:pt x="2092" y="104"/>
                </a:lnTo>
                <a:lnTo>
                  <a:pt x="2106" y="108"/>
                </a:lnTo>
                <a:lnTo>
                  <a:pt x="2120" y="113"/>
                </a:lnTo>
                <a:lnTo>
                  <a:pt x="2131" y="118"/>
                </a:lnTo>
                <a:lnTo>
                  <a:pt x="2140" y="122"/>
                </a:lnTo>
                <a:lnTo>
                  <a:pt x="2167" y="31"/>
                </a:lnTo>
                <a:lnTo>
                  <a:pt x="2155" y="25"/>
                </a:lnTo>
                <a:lnTo>
                  <a:pt x="2139" y="20"/>
                </a:lnTo>
                <a:lnTo>
                  <a:pt x="2124" y="14"/>
                </a:lnTo>
                <a:lnTo>
                  <a:pt x="2106" y="9"/>
                </a:lnTo>
                <a:lnTo>
                  <a:pt x="2087" y="6"/>
                </a:lnTo>
                <a:lnTo>
                  <a:pt x="2065" y="3"/>
                </a:lnTo>
                <a:lnTo>
                  <a:pt x="2043" y="1"/>
                </a:lnTo>
                <a:lnTo>
                  <a:pt x="2019" y="0"/>
                </a:lnTo>
                <a:lnTo>
                  <a:pt x="1994" y="1"/>
                </a:lnTo>
                <a:lnTo>
                  <a:pt x="1971" y="4"/>
                </a:lnTo>
                <a:lnTo>
                  <a:pt x="1948" y="8"/>
                </a:lnTo>
                <a:lnTo>
                  <a:pt x="1928" y="14"/>
                </a:lnTo>
                <a:lnTo>
                  <a:pt x="1908" y="22"/>
                </a:lnTo>
                <a:lnTo>
                  <a:pt x="1890" y="30"/>
                </a:lnTo>
                <a:lnTo>
                  <a:pt x="1873" y="40"/>
                </a:lnTo>
                <a:lnTo>
                  <a:pt x="1859" y="51"/>
                </a:lnTo>
                <a:lnTo>
                  <a:pt x="1845" y="64"/>
                </a:lnTo>
                <a:lnTo>
                  <a:pt x="1833" y="77"/>
                </a:lnTo>
                <a:lnTo>
                  <a:pt x="1823" y="93"/>
                </a:lnTo>
                <a:lnTo>
                  <a:pt x="1815" y="108"/>
                </a:lnTo>
                <a:lnTo>
                  <a:pt x="1808" y="124"/>
                </a:lnTo>
                <a:lnTo>
                  <a:pt x="1803" y="142"/>
                </a:lnTo>
                <a:lnTo>
                  <a:pt x="1800" y="159"/>
                </a:lnTo>
                <a:lnTo>
                  <a:pt x="1799" y="179"/>
                </a:lnTo>
                <a:lnTo>
                  <a:pt x="1800" y="194"/>
                </a:lnTo>
                <a:lnTo>
                  <a:pt x="1802" y="211"/>
                </a:lnTo>
                <a:lnTo>
                  <a:pt x="1806" y="225"/>
                </a:lnTo>
                <a:lnTo>
                  <a:pt x="1811" y="240"/>
                </a:lnTo>
                <a:lnTo>
                  <a:pt x="1818" y="253"/>
                </a:lnTo>
                <a:lnTo>
                  <a:pt x="1825" y="265"/>
                </a:lnTo>
                <a:lnTo>
                  <a:pt x="1834" y="277"/>
                </a:lnTo>
                <a:lnTo>
                  <a:pt x="1844" y="288"/>
                </a:lnTo>
                <a:lnTo>
                  <a:pt x="1857" y="299"/>
                </a:lnTo>
                <a:lnTo>
                  <a:pt x="1869" y="310"/>
                </a:lnTo>
                <a:lnTo>
                  <a:pt x="1882" y="319"/>
                </a:lnTo>
                <a:lnTo>
                  <a:pt x="1898" y="328"/>
                </a:lnTo>
                <a:lnTo>
                  <a:pt x="1913" y="336"/>
                </a:lnTo>
                <a:lnTo>
                  <a:pt x="1931" y="345"/>
                </a:lnTo>
                <a:lnTo>
                  <a:pt x="1948" y="352"/>
                </a:lnTo>
                <a:lnTo>
                  <a:pt x="1967" y="359"/>
                </a:lnTo>
                <a:lnTo>
                  <a:pt x="1994" y="369"/>
                </a:lnTo>
                <a:lnTo>
                  <a:pt x="2017" y="381"/>
                </a:lnTo>
                <a:lnTo>
                  <a:pt x="2027" y="386"/>
                </a:lnTo>
                <a:lnTo>
                  <a:pt x="2036" y="392"/>
                </a:lnTo>
                <a:lnTo>
                  <a:pt x="2044" y="397"/>
                </a:lnTo>
                <a:lnTo>
                  <a:pt x="2051" y="403"/>
                </a:lnTo>
                <a:lnTo>
                  <a:pt x="2057" y="409"/>
                </a:lnTo>
                <a:lnTo>
                  <a:pt x="2062" y="417"/>
                </a:lnTo>
                <a:lnTo>
                  <a:pt x="2067" y="423"/>
                </a:lnTo>
                <a:lnTo>
                  <a:pt x="2070" y="430"/>
                </a:lnTo>
                <a:lnTo>
                  <a:pt x="2073" y="437"/>
                </a:lnTo>
                <a:lnTo>
                  <a:pt x="2075" y="445"/>
                </a:lnTo>
                <a:lnTo>
                  <a:pt x="2077" y="454"/>
                </a:lnTo>
                <a:lnTo>
                  <a:pt x="2077" y="462"/>
                </a:lnTo>
                <a:lnTo>
                  <a:pt x="2077" y="471"/>
                </a:lnTo>
                <a:lnTo>
                  <a:pt x="2074" y="480"/>
                </a:lnTo>
                <a:lnTo>
                  <a:pt x="2072" y="489"/>
                </a:lnTo>
                <a:lnTo>
                  <a:pt x="2069" y="497"/>
                </a:lnTo>
                <a:lnTo>
                  <a:pt x="2065" y="504"/>
                </a:lnTo>
                <a:lnTo>
                  <a:pt x="2060" y="511"/>
                </a:lnTo>
                <a:lnTo>
                  <a:pt x="2054" y="517"/>
                </a:lnTo>
                <a:lnTo>
                  <a:pt x="2048" y="524"/>
                </a:lnTo>
                <a:lnTo>
                  <a:pt x="2040" y="529"/>
                </a:lnTo>
                <a:lnTo>
                  <a:pt x="2031" y="533"/>
                </a:lnTo>
                <a:lnTo>
                  <a:pt x="2022" y="537"/>
                </a:lnTo>
                <a:lnTo>
                  <a:pt x="2012" y="540"/>
                </a:lnTo>
                <a:lnTo>
                  <a:pt x="2002" y="543"/>
                </a:lnTo>
                <a:lnTo>
                  <a:pt x="1989" y="545"/>
                </a:lnTo>
                <a:lnTo>
                  <a:pt x="1977" y="546"/>
                </a:lnTo>
                <a:lnTo>
                  <a:pt x="1965" y="546"/>
                </a:lnTo>
                <a:lnTo>
                  <a:pt x="1943" y="546"/>
                </a:lnTo>
                <a:lnTo>
                  <a:pt x="1921" y="543"/>
                </a:lnTo>
                <a:lnTo>
                  <a:pt x="1901" y="540"/>
                </a:lnTo>
                <a:lnTo>
                  <a:pt x="1881" y="535"/>
                </a:lnTo>
                <a:lnTo>
                  <a:pt x="1863" y="529"/>
                </a:lnTo>
                <a:lnTo>
                  <a:pt x="1845" y="523"/>
                </a:lnTo>
                <a:lnTo>
                  <a:pt x="1829" y="514"/>
                </a:lnTo>
                <a:lnTo>
                  <a:pt x="1815" y="507"/>
                </a:lnTo>
                <a:lnTo>
                  <a:pt x="1789" y="601"/>
                </a:lnTo>
                <a:close/>
                <a:moveTo>
                  <a:pt x="1300" y="631"/>
                </a:moveTo>
                <a:lnTo>
                  <a:pt x="1300" y="408"/>
                </a:lnTo>
                <a:lnTo>
                  <a:pt x="1300" y="371"/>
                </a:lnTo>
                <a:lnTo>
                  <a:pt x="1299" y="335"/>
                </a:lnTo>
                <a:lnTo>
                  <a:pt x="1299" y="301"/>
                </a:lnTo>
                <a:lnTo>
                  <a:pt x="1298" y="269"/>
                </a:lnTo>
                <a:lnTo>
                  <a:pt x="1298" y="237"/>
                </a:lnTo>
                <a:lnTo>
                  <a:pt x="1297" y="205"/>
                </a:lnTo>
                <a:lnTo>
                  <a:pt x="1295" y="175"/>
                </a:lnTo>
                <a:lnTo>
                  <a:pt x="1294" y="144"/>
                </a:lnTo>
                <a:lnTo>
                  <a:pt x="1297" y="144"/>
                </a:lnTo>
                <a:lnTo>
                  <a:pt x="1308" y="170"/>
                </a:lnTo>
                <a:lnTo>
                  <a:pt x="1321" y="198"/>
                </a:lnTo>
                <a:lnTo>
                  <a:pt x="1335" y="224"/>
                </a:lnTo>
                <a:lnTo>
                  <a:pt x="1348" y="251"/>
                </a:lnTo>
                <a:lnTo>
                  <a:pt x="1362" y="279"/>
                </a:lnTo>
                <a:lnTo>
                  <a:pt x="1378" y="306"/>
                </a:lnTo>
                <a:lnTo>
                  <a:pt x="1392" y="332"/>
                </a:lnTo>
                <a:lnTo>
                  <a:pt x="1408" y="358"/>
                </a:lnTo>
                <a:lnTo>
                  <a:pt x="1569" y="631"/>
                </a:lnTo>
                <a:lnTo>
                  <a:pt x="1686" y="631"/>
                </a:lnTo>
                <a:lnTo>
                  <a:pt x="1686" y="10"/>
                </a:lnTo>
                <a:lnTo>
                  <a:pt x="1582" y="10"/>
                </a:lnTo>
                <a:lnTo>
                  <a:pt x="1582" y="226"/>
                </a:lnTo>
                <a:lnTo>
                  <a:pt x="1582" y="261"/>
                </a:lnTo>
                <a:lnTo>
                  <a:pt x="1582" y="295"/>
                </a:lnTo>
                <a:lnTo>
                  <a:pt x="1583" y="328"/>
                </a:lnTo>
                <a:lnTo>
                  <a:pt x="1584" y="360"/>
                </a:lnTo>
                <a:lnTo>
                  <a:pt x="1585" y="391"/>
                </a:lnTo>
                <a:lnTo>
                  <a:pt x="1587" y="422"/>
                </a:lnTo>
                <a:lnTo>
                  <a:pt x="1589" y="453"/>
                </a:lnTo>
                <a:lnTo>
                  <a:pt x="1592" y="484"/>
                </a:lnTo>
                <a:lnTo>
                  <a:pt x="1589" y="485"/>
                </a:lnTo>
                <a:lnTo>
                  <a:pt x="1578" y="459"/>
                </a:lnTo>
                <a:lnTo>
                  <a:pt x="1567" y="433"/>
                </a:lnTo>
                <a:lnTo>
                  <a:pt x="1555" y="407"/>
                </a:lnTo>
                <a:lnTo>
                  <a:pt x="1541" y="381"/>
                </a:lnTo>
                <a:lnTo>
                  <a:pt x="1528" y="355"/>
                </a:lnTo>
                <a:lnTo>
                  <a:pt x="1513" y="328"/>
                </a:lnTo>
                <a:lnTo>
                  <a:pt x="1499" y="302"/>
                </a:lnTo>
                <a:lnTo>
                  <a:pt x="1484" y="277"/>
                </a:lnTo>
                <a:lnTo>
                  <a:pt x="1324" y="10"/>
                </a:lnTo>
                <a:lnTo>
                  <a:pt x="1195" y="10"/>
                </a:lnTo>
                <a:lnTo>
                  <a:pt x="1195" y="631"/>
                </a:lnTo>
                <a:lnTo>
                  <a:pt x="1300" y="631"/>
                </a:lnTo>
                <a:close/>
                <a:moveTo>
                  <a:pt x="804" y="550"/>
                </a:moveTo>
                <a:lnTo>
                  <a:pt x="795" y="549"/>
                </a:lnTo>
                <a:lnTo>
                  <a:pt x="785" y="549"/>
                </a:lnTo>
                <a:lnTo>
                  <a:pt x="776" y="547"/>
                </a:lnTo>
                <a:lnTo>
                  <a:pt x="766" y="545"/>
                </a:lnTo>
                <a:lnTo>
                  <a:pt x="757" y="543"/>
                </a:lnTo>
                <a:lnTo>
                  <a:pt x="749" y="540"/>
                </a:lnTo>
                <a:lnTo>
                  <a:pt x="741" y="536"/>
                </a:lnTo>
                <a:lnTo>
                  <a:pt x="733" y="532"/>
                </a:lnTo>
                <a:lnTo>
                  <a:pt x="724" y="527"/>
                </a:lnTo>
                <a:lnTo>
                  <a:pt x="717" y="523"/>
                </a:lnTo>
                <a:lnTo>
                  <a:pt x="710" y="516"/>
                </a:lnTo>
                <a:lnTo>
                  <a:pt x="703" y="510"/>
                </a:lnTo>
                <a:lnTo>
                  <a:pt x="690" y="497"/>
                </a:lnTo>
                <a:lnTo>
                  <a:pt x="679" y="482"/>
                </a:lnTo>
                <a:lnTo>
                  <a:pt x="668" y="466"/>
                </a:lnTo>
                <a:lnTo>
                  <a:pt x="660" y="449"/>
                </a:lnTo>
                <a:lnTo>
                  <a:pt x="651" y="430"/>
                </a:lnTo>
                <a:lnTo>
                  <a:pt x="645" y="410"/>
                </a:lnTo>
                <a:lnTo>
                  <a:pt x="640" y="389"/>
                </a:lnTo>
                <a:lnTo>
                  <a:pt x="637" y="367"/>
                </a:lnTo>
                <a:lnTo>
                  <a:pt x="634" y="346"/>
                </a:lnTo>
                <a:lnTo>
                  <a:pt x="634" y="322"/>
                </a:lnTo>
                <a:lnTo>
                  <a:pt x="634" y="299"/>
                </a:lnTo>
                <a:lnTo>
                  <a:pt x="636" y="277"/>
                </a:lnTo>
                <a:lnTo>
                  <a:pt x="640" y="255"/>
                </a:lnTo>
                <a:lnTo>
                  <a:pt x="645" y="235"/>
                </a:lnTo>
                <a:lnTo>
                  <a:pt x="651" y="214"/>
                </a:lnTo>
                <a:lnTo>
                  <a:pt x="659" y="194"/>
                </a:lnTo>
                <a:lnTo>
                  <a:pt x="668" y="177"/>
                </a:lnTo>
                <a:lnTo>
                  <a:pt x="677" y="160"/>
                </a:lnTo>
                <a:lnTo>
                  <a:pt x="689" y="145"/>
                </a:lnTo>
                <a:lnTo>
                  <a:pt x="702" y="132"/>
                </a:lnTo>
                <a:lnTo>
                  <a:pt x="709" y="126"/>
                </a:lnTo>
                <a:lnTo>
                  <a:pt x="716" y="119"/>
                </a:lnTo>
                <a:lnTo>
                  <a:pt x="723" y="114"/>
                </a:lnTo>
                <a:lnTo>
                  <a:pt x="732" y="109"/>
                </a:lnTo>
                <a:lnTo>
                  <a:pt x="740" y="105"/>
                </a:lnTo>
                <a:lnTo>
                  <a:pt x="748" y="102"/>
                </a:lnTo>
                <a:lnTo>
                  <a:pt x="757" y="99"/>
                </a:lnTo>
                <a:lnTo>
                  <a:pt x="766" y="96"/>
                </a:lnTo>
                <a:lnTo>
                  <a:pt x="776" y="94"/>
                </a:lnTo>
                <a:lnTo>
                  <a:pt x="786" y="92"/>
                </a:lnTo>
                <a:lnTo>
                  <a:pt x="795" y="91"/>
                </a:lnTo>
                <a:lnTo>
                  <a:pt x="807" y="91"/>
                </a:lnTo>
                <a:lnTo>
                  <a:pt x="817" y="91"/>
                </a:lnTo>
                <a:lnTo>
                  <a:pt x="827" y="92"/>
                </a:lnTo>
                <a:lnTo>
                  <a:pt x="836" y="94"/>
                </a:lnTo>
                <a:lnTo>
                  <a:pt x="846" y="96"/>
                </a:lnTo>
                <a:lnTo>
                  <a:pt x="855" y="99"/>
                </a:lnTo>
                <a:lnTo>
                  <a:pt x="864" y="102"/>
                </a:lnTo>
                <a:lnTo>
                  <a:pt x="872" y="106"/>
                </a:lnTo>
                <a:lnTo>
                  <a:pt x="881" y="110"/>
                </a:lnTo>
                <a:lnTo>
                  <a:pt x="889" y="114"/>
                </a:lnTo>
                <a:lnTo>
                  <a:pt x="896" y="120"/>
                </a:lnTo>
                <a:lnTo>
                  <a:pt x="903" y="126"/>
                </a:lnTo>
                <a:lnTo>
                  <a:pt x="910" y="132"/>
                </a:lnTo>
                <a:lnTo>
                  <a:pt x="923" y="145"/>
                </a:lnTo>
                <a:lnTo>
                  <a:pt x="934" y="160"/>
                </a:lnTo>
                <a:lnTo>
                  <a:pt x="944" y="177"/>
                </a:lnTo>
                <a:lnTo>
                  <a:pt x="952" y="194"/>
                </a:lnTo>
                <a:lnTo>
                  <a:pt x="961" y="214"/>
                </a:lnTo>
                <a:lnTo>
                  <a:pt x="967" y="234"/>
                </a:lnTo>
                <a:lnTo>
                  <a:pt x="971" y="254"/>
                </a:lnTo>
                <a:lnTo>
                  <a:pt x="974" y="275"/>
                </a:lnTo>
                <a:lnTo>
                  <a:pt x="976" y="296"/>
                </a:lnTo>
                <a:lnTo>
                  <a:pt x="977" y="318"/>
                </a:lnTo>
                <a:lnTo>
                  <a:pt x="976" y="343"/>
                </a:lnTo>
                <a:lnTo>
                  <a:pt x="974" y="365"/>
                </a:lnTo>
                <a:lnTo>
                  <a:pt x="971" y="388"/>
                </a:lnTo>
                <a:lnTo>
                  <a:pt x="966" y="409"/>
                </a:lnTo>
                <a:lnTo>
                  <a:pt x="960" y="430"/>
                </a:lnTo>
                <a:lnTo>
                  <a:pt x="951" y="449"/>
                </a:lnTo>
                <a:lnTo>
                  <a:pt x="943" y="467"/>
                </a:lnTo>
                <a:lnTo>
                  <a:pt x="933" y="482"/>
                </a:lnTo>
                <a:lnTo>
                  <a:pt x="921" y="498"/>
                </a:lnTo>
                <a:lnTo>
                  <a:pt x="908" y="511"/>
                </a:lnTo>
                <a:lnTo>
                  <a:pt x="901" y="517"/>
                </a:lnTo>
                <a:lnTo>
                  <a:pt x="894" y="523"/>
                </a:lnTo>
                <a:lnTo>
                  <a:pt x="887" y="528"/>
                </a:lnTo>
                <a:lnTo>
                  <a:pt x="878" y="532"/>
                </a:lnTo>
                <a:lnTo>
                  <a:pt x="870" y="536"/>
                </a:lnTo>
                <a:lnTo>
                  <a:pt x="862" y="540"/>
                </a:lnTo>
                <a:lnTo>
                  <a:pt x="854" y="543"/>
                </a:lnTo>
                <a:lnTo>
                  <a:pt x="845" y="545"/>
                </a:lnTo>
                <a:lnTo>
                  <a:pt x="835" y="547"/>
                </a:lnTo>
                <a:lnTo>
                  <a:pt x="826" y="549"/>
                </a:lnTo>
                <a:lnTo>
                  <a:pt x="816" y="549"/>
                </a:lnTo>
                <a:lnTo>
                  <a:pt x="805" y="550"/>
                </a:lnTo>
                <a:lnTo>
                  <a:pt x="804" y="550"/>
                </a:lnTo>
                <a:close/>
                <a:moveTo>
                  <a:pt x="802" y="641"/>
                </a:moveTo>
                <a:lnTo>
                  <a:pt x="818" y="641"/>
                </a:lnTo>
                <a:lnTo>
                  <a:pt x="833" y="640"/>
                </a:lnTo>
                <a:lnTo>
                  <a:pt x="849" y="638"/>
                </a:lnTo>
                <a:lnTo>
                  <a:pt x="863" y="636"/>
                </a:lnTo>
                <a:lnTo>
                  <a:pt x="878" y="633"/>
                </a:lnTo>
                <a:lnTo>
                  <a:pt x="893" y="629"/>
                </a:lnTo>
                <a:lnTo>
                  <a:pt x="906" y="624"/>
                </a:lnTo>
                <a:lnTo>
                  <a:pt x="920" y="619"/>
                </a:lnTo>
                <a:lnTo>
                  <a:pt x="933" y="613"/>
                </a:lnTo>
                <a:lnTo>
                  <a:pt x="946" y="607"/>
                </a:lnTo>
                <a:lnTo>
                  <a:pt x="959" y="600"/>
                </a:lnTo>
                <a:lnTo>
                  <a:pt x="970" y="593"/>
                </a:lnTo>
                <a:lnTo>
                  <a:pt x="982" y="584"/>
                </a:lnTo>
                <a:lnTo>
                  <a:pt x="993" y="575"/>
                </a:lnTo>
                <a:lnTo>
                  <a:pt x="1004" y="566"/>
                </a:lnTo>
                <a:lnTo>
                  <a:pt x="1013" y="556"/>
                </a:lnTo>
                <a:lnTo>
                  <a:pt x="1023" y="545"/>
                </a:lnTo>
                <a:lnTo>
                  <a:pt x="1033" y="533"/>
                </a:lnTo>
                <a:lnTo>
                  <a:pt x="1041" y="522"/>
                </a:lnTo>
                <a:lnTo>
                  <a:pt x="1049" y="509"/>
                </a:lnTo>
                <a:lnTo>
                  <a:pt x="1056" y="496"/>
                </a:lnTo>
                <a:lnTo>
                  <a:pt x="1063" y="482"/>
                </a:lnTo>
                <a:lnTo>
                  <a:pt x="1070" y="468"/>
                </a:lnTo>
                <a:lnTo>
                  <a:pt x="1076" y="453"/>
                </a:lnTo>
                <a:lnTo>
                  <a:pt x="1081" y="437"/>
                </a:lnTo>
                <a:lnTo>
                  <a:pt x="1085" y="422"/>
                </a:lnTo>
                <a:lnTo>
                  <a:pt x="1089" y="405"/>
                </a:lnTo>
                <a:lnTo>
                  <a:pt x="1092" y="388"/>
                </a:lnTo>
                <a:lnTo>
                  <a:pt x="1094" y="370"/>
                </a:lnTo>
                <a:lnTo>
                  <a:pt x="1096" y="352"/>
                </a:lnTo>
                <a:lnTo>
                  <a:pt x="1097" y="333"/>
                </a:lnTo>
                <a:lnTo>
                  <a:pt x="1097" y="314"/>
                </a:lnTo>
                <a:lnTo>
                  <a:pt x="1097" y="297"/>
                </a:lnTo>
                <a:lnTo>
                  <a:pt x="1096" y="281"/>
                </a:lnTo>
                <a:lnTo>
                  <a:pt x="1095" y="265"/>
                </a:lnTo>
                <a:lnTo>
                  <a:pt x="1093" y="250"/>
                </a:lnTo>
                <a:lnTo>
                  <a:pt x="1090" y="235"/>
                </a:lnTo>
                <a:lnTo>
                  <a:pt x="1087" y="219"/>
                </a:lnTo>
                <a:lnTo>
                  <a:pt x="1083" y="205"/>
                </a:lnTo>
                <a:lnTo>
                  <a:pt x="1078" y="190"/>
                </a:lnTo>
                <a:lnTo>
                  <a:pt x="1073" y="176"/>
                </a:lnTo>
                <a:lnTo>
                  <a:pt x="1068" y="163"/>
                </a:lnTo>
                <a:lnTo>
                  <a:pt x="1061" y="149"/>
                </a:lnTo>
                <a:lnTo>
                  <a:pt x="1054" y="137"/>
                </a:lnTo>
                <a:lnTo>
                  <a:pt x="1047" y="124"/>
                </a:lnTo>
                <a:lnTo>
                  <a:pt x="1039" y="113"/>
                </a:lnTo>
                <a:lnTo>
                  <a:pt x="1031" y="102"/>
                </a:lnTo>
                <a:lnTo>
                  <a:pt x="1021" y="91"/>
                </a:lnTo>
                <a:lnTo>
                  <a:pt x="1012" y="80"/>
                </a:lnTo>
                <a:lnTo>
                  <a:pt x="1002" y="71"/>
                </a:lnTo>
                <a:lnTo>
                  <a:pt x="991" y="62"/>
                </a:lnTo>
                <a:lnTo>
                  <a:pt x="980" y="52"/>
                </a:lnTo>
                <a:lnTo>
                  <a:pt x="969" y="44"/>
                </a:lnTo>
                <a:lnTo>
                  <a:pt x="957" y="37"/>
                </a:lnTo>
                <a:lnTo>
                  <a:pt x="944" y="30"/>
                </a:lnTo>
                <a:lnTo>
                  <a:pt x="932" y="24"/>
                </a:lnTo>
                <a:lnTo>
                  <a:pt x="917" y="19"/>
                </a:lnTo>
                <a:lnTo>
                  <a:pt x="904" y="13"/>
                </a:lnTo>
                <a:lnTo>
                  <a:pt x="890" y="9"/>
                </a:lnTo>
                <a:lnTo>
                  <a:pt x="874" y="6"/>
                </a:lnTo>
                <a:lnTo>
                  <a:pt x="859" y="3"/>
                </a:lnTo>
                <a:lnTo>
                  <a:pt x="844" y="2"/>
                </a:lnTo>
                <a:lnTo>
                  <a:pt x="827" y="0"/>
                </a:lnTo>
                <a:lnTo>
                  <a:pt x="811" y="0"/>
                </a:lnTo>
                <a:lnTo>
                  <a:pt x="794" y="0"/>
                </a:lnTo>
                <a:lnTo>
                  <a:pt x="778" y="2"/>
                </a:lnTo>
                <a:lnTo>
                  <a:pt x="762" y="3"/>
                </a:lnTo>
                <a:lnTo>
                  <a:pt x="747" y="6"/>
                </a:lnTo>
                <a:lnTo>
                  <a:pt x="733" y="9"/>
                </a:lnTo>
                <a:lnTo>
                  <a:pt x="718" y="13"/>
                </a:lnTo>
                <a:lnTo>
                  <a:pt x="704" y="19"/>
                </a:lnTo>
                <a:lnTo>
                  <a:pt x="690" y="24"/>
                </a:lnTo>
                <a:lnTo>
                  <a:pt x="677" y="30"/>
                </a:lnTo>
                <a:lnTo>
                  <a:pt x="665" y="37"/>
                </a:lnTo>
                <a:lnTo>
                  <a:pt x="652" y="44"/>
                </a:lnTo>
                <a:lnTo>
                  <a:pt x="640" y="52"/>
                </a:lnTo>
                <a:lnTo>
                  <a:pt x="629" y="62"/>
                </a:lnTo>
                <a:lnTo>
                  <a:pt x="617" y="71"/>
                </a:lnTo>
                <a:lnTo>
                  <a:pt x="607" y="80"/>
                </a:lnTo>
                <a:lnTo>
                  <a:pt x="597" y="92"/>
                </a:lnTo>
                <a:lnTo>
                  <a:pt x="588" y="102"/>
                </a:lnTo>
                <a:lnTo>
                  <a:pt x="578" y="114"/>
                </a:lnTo>
                <a:lnTo>
                  <a:pt x="570" y="126"/>
                </a:lnTo>
                <a:lnTo>
                  <a:pt x="562" y="139"/>
                </a:lnTo>
                <a:lnTo>
                  <a:pt x="555" y="151"/>
                </a:lnTo>
                <a:lnTo>
                  <a:pt x="549" y="166"/>
                </a:lnTo>
                <a:lnTo>
                  <a:pt x="542" y="179"/>
                </a:lnTo>
                <a:lnTo>
                  <a:pt x="536" y="194"/>
                </a:lnTo>
                <a:lnTo>
                  <a:pt x="531" y="209"/>
                </a:lnTo>
                <a:lnTo>
                  <a:pt x="527" y="224"/>
                </a:lnTo>
                <a:lnTo>
                  <a:pt x="524" y="241"/>
                </a:lnTo>
                <a:lnTo>
                  <a:pt x="521" y="256"/>
                </a:lnTo>
                <a:lnTo>
                  <a:pt x="518" y="273"/>
                </a:lnTo>
                <a:lnTo>
                  <a:pt x="517" y="290"/>
                </a:lnTo>
                <a:lnTo>
                  <a:pt x="516" y="308"/>
                </a:lnTo>
                <a:lnTo>
                  <a:pt x="515" y="325"/>
                </a:lnTo>
                <a:lnTo>
                  <a:pt x="516" y="342"/>
                </a:lnTo>
                <a:lnTo>
                  <a:pt x="517" y="359"/>
                </a:lnTo>
                <a:lnTo>
                  <a:pt x="518" y="374"/>
                </a:lnTo>
                <a:lnTo>
                  <a:pt x="520" y="391"/>
                </a:lnTo>
                <a:lnTo>
                  <a:pt x="523" y="406"/>
                </a:lnTo>
                <a:lnTo>
                  <a:pt x="526" y="422"/>
                </a:lnTo>
                <a:lnTo>
                  <a:pt x="530" y="436"/>
                </a:lnTo>
                <a:lnTo>
                  <a:pt x="535" y="452"/>
                </a:lnTo>
                <a:lnTo>
                  <a:pt x="540" y="465"/>
                </a:lnTo>
                <a:lnTo>
                  <a:pt x="547" y="479"/>
                </a:lnTo>
                <a:lnTo>
                  <a:pt x="553" y="492"/>
                </a:lnTo>
                <a:lnTo>
                  <a:pt x="559" y="505"/>
                </a:lnTo>
                <a:lnTo>
                  <a:pt x="567" y="517"/>
                </a:lnTo>
                <a:lnTo>
                  <a:pt x="575" y="529"/>
                </a:lnTo>
                <a:lnTo>
                  <a:pt x="584" y="540"/>
                </a:lnTo>
                <a:lnTo>
                  <a:pt x="593" y="551"/>
                </a:lnTo>
                <a:lnTo>
                  <a:pt x="602" y="562"/>
                </a:lnTo>
                <a:lnTo>
                  <a:pt x="612" y="571"/>
                </a:lnTo>
                <a:lnTo>
                  <a:pt x="623" y="580"/>
                </a:lnTo>
                <a:lnTo>
                  <a:pt x="634" y="588"/>
                </a:lnTo>
                <a:lnTo>
                  <a:pt x="645" y="597"/>
                </a:lnTo>
                <a:lnTo>
                  <a:pt x="658" y="604"/>
                </a:lnTo>
                <a:lnTo>
                  <a:pt x="670" y="611"/>
                </a:lnTo>
                <a:lnTo>
                  <a:pt x="682" y="617"/>
                </a:lnTo>
                <a:lnTo>
                  <a:pt x="696" y="622"/>
                </a:lnTo>
                <a:lnTo>
                  <a:pt x="710" y="628"/>
                </a:lnTo>
                <a:lnTo>
                  <a:pt x="724" y="632"/>
                </a:lnTo>
                <a:lnTo>
                  <a:pt x="739" y="635"/>
                </a:lnTo>
                <a:lnTo>
                  <a:pt x="753" y="638"/>
                </a:lnTo>
                <a:lnTo>
                  <a:pt x="769" y="640"/>
                </a:lnTo>
                <a:lnTo>
                  <a:pt x="785" y="641"/>
                </a:lnTo>
                <a:lnTo>
                  <a:pt x="801" y="641"/>
                </a:lnTo>
                <a:lnTo>
                  <a:pt x="802" y="641"/>
                </a:lnTo>
                <a:close/>
                <a:moveTo>
                  <a:pt x="458" y="523"/>
                </a:moveTo>
                <a:lnTo>
                  <a:pt x="447" y="528"/>
                </a:lnTo>
                <a:lnTo>
                  <a:pt x="434" y="532"/>
                </a:lnTo>
                <a:lnTo>
                  <a:pt x="418" y="536"/>
                </a:lnTo>
                <a:lnTo>
                  <a:pt x="403" y="539"/>
                </a:lnTo>
                <a:lnTo>
                  <a:pt x="386" y="542"/>
                </a:lnTo>
                <a:lnTo>
                  <a:pt x="370" y="544"/>
                </a:lnTo>
                <a:lnTo>
                  <a:pt x="352" y="545"/>
                </a:lnTo>
                <a:lnTo>
                  <a:pt x="335" y="545"/>
                </a:lnTo>
                <a:lnTo>
                  <a:pt x="323" y="545"/>
                </a:lnTo>
                <a:lnTo>
                  <a:pt x="310" y="544"/>
                </a:lnTo>
                <a:lnTo>
                  <a:pt x="298" y="543"/>
                </a:lnTo>
                <a:lnTo>
                  <a:pt x="287" y="541"/>
                </a:lnTo>
                <a:lnTo>
                  <a:pt x="275" y="539"/>
                </a:lnTo>
                <a:lnTo>
                  <a:pt x="265" y="537"/>
                </a:lnTo>
                <a:lnTo>
                  <a:pt x="254" y="534"/>
                </a:lnTo>
                <a:lnTo>
                  <a:pt x="243" y="530"/>
                </a:lnTo>
                <a:lnTo>
                  <a:pt x="234" y="526"/>
                </a:lnTo>
                <a:lnTo>
                  <a:pt x="225" y="522"/>
                </a:lnTo>
                <a:lnTo>
                  <a:pt x="216" y="516"/>
                </a:lnTo>
                <a:lnTo>
                  <a:pt x="207" y="511"/>
                </a:lnTo>
                <a:lnTo>
                  <a:pt x="198" y="505"/>
                </a:lnTo>
                <a:lnTo>
                  <a:pt x="191" y="499"/>
                </a:lnTo>
                <a:lnTo>
                  <a:pt x="183" y="492"/>
                </a:lnTo>
                <a:lnTo>
                  <a:pt x="177" y="486"/>
                </a:lnTo>
                <a:lnTo>
                  <a:pt x="169" y="477"/>
                </a:lnTo>
                <a:lnTo>
                  <a:pt x="163" y="470"/>
                </a:lnTo>
                <a:lnTo>
                  <a:pt x="157" y="462"/>
                </a:lnTo>
                <a:lnTo>
                  <a:pt x="152" y="453"/>
                </a:lnTo>
                <a:lnTo>
                  <a:pt x="147" y="443"/>
                </a:lnTo>
                <a:lnTo>
                  <a:pt x="142" y="434"/>
                </a:lnTo>
                <a:lnTo>
                  <a:pt x="138" y="425"/>
                </a:lnTo>
                <a:lnTo>
                  <a:pt x="134" y="415"/>
                </a:lnTo>
                <a:lnTo>
                  <a:pt x="127" y="393"/>
                </a:lnTo>
                <a:lnTo>
                  <a:pt x="123" y="371"/>
                </a:lnTo>
                <a:lnTo>
                  <a:pt x="120" y="347"/>
                </a:lnTo>
                <a:lnTo>
                  <a:pt x="119" y="322"/>
                </a:lnTo>
                <a:lnTo>
                  <a:pt x="119" y="309"/>
                </a:lnTo>
                <a:lnTo>
                  <a:pt x="120" y="295"/>
                </a:lnTo>
                <a:lnTo>
                  <a:pt x="122" y="282"/>
                </a:lnTo>
                <a:lnTo>
                  <a:pt x="123" y="270"/>
                </a:lnTo>
                <a:lnTo>
                  <a:pt x="125" y="257"/>
                </a:lnTo>
                <a:lnTo>
                  <a:pt x="128" y="246"/>
                </a:lnTo>
                <a:lnTo>
                  <a:pt x="131" y="235"/>
                </a:lnTo>
                <a:lnTo>
                  <a:pt x="136" y="223"/>
                </a:lnTo>
                <a:lnTo>
                  <a:pt x="140" y="213"/>
                </a:lnTo>
                <a:lnTo>
                  <a:pt x="145" y="203"/>
                </a:lnTo>
                <a:lnTo>
                  <a:pt x="149" y="193"/>
                </a:lnTo>
                <a:lnTo>
                  <a:pt x="155" y="184"/>
                </a:lnTo>
                <a:lnTo>
                  <a:pt x="160" y="176"/>
                </a:lnTo>
                <a:lnTo>
                  <a:pt x="167" y="168"/>
                </a:lnTo>
                <a:lnTo>
                  <a:pt x="174" y="159"/>
                </a:lnTo>
                <a:lnTo>
                  <a:pt x="181" y="152"/>
                </a:lnTo>
                <a:lnTo>
                  <a:pt x="188" y="145"/>
                </a:lnTo>
                <a:lnTo>
                  <a:pt x="196" y="139"/>
                </a:lnTo>
                <a:lnTo>
                  <a:pt x="204" y="133"/>
                </a:lnTo>
                <a:lnTo>
                  <a:pt x="213" y="127"/>
                </a:lnTo>
                <a:lnTo>
                  <a:pt x="221" y="121"/>
                </a:lnTo>
                <a:lnTo>
                  <a:pt x="230" y="117"/>
                </a:lnTo>
                <a:lnTo>
                  <a:pt x="239" y="112"/>
                </a:lnTo>
                <a:lnTo>
                  <a:pt x="250" y="109"/>
                </a:lnTo>
                <a:lnTo>
                  <a:pt x="270" y="102"/>
                </a:lnTo>
                <a:lnTo>
                  <a:pt x="291" y="98"/>
                </a:lnTo>
                <a:lnTo>
                  <a:pt x="313" y="95"/>
                </a:lnTo>
                <a:lnTo>
                  <a:pt x="337" y="94"/>
                </a:lnTo>
                <a:lnTo>
                  <a:pt x="355" y="95"/>
                </a:lnTo>
                <a:lnTo>
                  <a:pt x="373" y="96"/>
                </a:lnTo>
                <a:lnTo>
                  <a:pt x="389" y="98"/>
                </a:lnTo>
                <a:lnTo>
                  <a:pt x="405" y="101"/>
                </a:lnTo>
                <a:lnTo>
                  <a:pt x="420" y="105"/>
                </a:lnTo>
                <a:lnTo>
                  <a:pt x="434" y="109"/>
                </a:lnTo>
                <a:lnTo>
                  <a:pt x="446" y="113"/>
                </a:lnTo>
                <a:lnTo>
                  <a:pt x="457" y="118"/>
                </a:lnTo>
                <a:lnTo>
                  <a:pt x="482" y="28"/>
                </a:lnTo>
                <a:lnTo>
                  <a:pt x="473" y="24"/>
                </a:lnTo>
                <a:lnTo>
                  <a:pt x="459" y="19"/>
                </a:lnTo>
                <a:lnTo>
                  <a:pt x="444" y="13"/>
                </a:lnTo>
                <a:lnTo>
                  <a:pt x="426" y="9"/>
                </a:lnTo>
                <a:lnTo>
                  <a:pt x="406" y="6"/>
                </a:lnTo>
                <a:lnTo>
                  <a:pt x="383" y="3"/>
                </a:lnTo>
                <a:lnTo>
                  <a:pt x="359" y="1"/>
                </a:lnTo>
                <a:lnTo>
                  <a:pt x="332" y="0"/>
                </a:lnTo>
                <a:lnTo>
                  <a:pt x="314" y="1"/>
                </a:lnTo>
                <a:lnTo>
                  <a:pt x="297" y="2"/>
                </a:lnTo>
                <a:lnTo>
                  <a:pt x="280" y="4"/>
                </a:lnTo>
                <a:lnTo>
                  <a:pt x="263" y="6"/>
                </a:lnTo>
                <a:lnTo>
                  <a:pt x="247" y="9"/>
                </a:lnTo>
                <a:lnTo>
                  <a:pt x="231" y="13"/>
                </a:lnTo>
                <a:lnTo>
                  <a:pt x="216" y="17"/>
                </a:lnTo>
                <a:lnTo>
                  <a:pt x="200" y="23"/>
                </a:lnTo>
                <a:lnTo>
                  <a:pt x="185" y="29"/>
                </a:lnTo>
                <a:lnTo>
                  <a:pt x="172" y="35"/>
                </a:lnTo>
                <a:lnTo>
                  <a:pt x="157" y="42"/>
                </a:lnTo>
                <a:lnTo>
                  <a:pt x="144" y="50"/>
                </a:lnTo>
                <a:lnTo>
                  <a:pt x="130" y="59"/>
                </a:lnTo>
                <a:lnTo>
                  <a:pt x="118" y="68"/>
                </a:lnTo>
                <a:lnTo>
                  <a:pt x="107" y="77"/>
                </a:lnTo>
                <a:lnTo>
                  <a:pt x="94" y="87"/>
                </a:lnTo>
                <a:lnTo>
                  <a:pt x="84" y="99"/>
                </a:lnTo>
                <a:lnTo>
                  <a:pt x="74" y="110"/>
                </a:lnTo>
                <a:lnTo>
                  <a:pt x="65" y="122"/>
                </a:lnTo>
                <a:lnTo>
                  <a:pt x="55" y="135"/>
                </a:lnTo>
                <a:lnTo>
                  <a:pt x="47" y="148"/>
                </a:lnTo>
                <a:lnTo>
                  <a:pt x="39" y="162"/>
                </a:lnTo>
                <a:lnTo>
                  <a:pt x="32" y="176"/>
                </a:lnTo>
                <a:lnTo>
                  <a:pt x="26" y="190"/>
                </a:lnTo>
                <a:lnTo>
                  <a:pt x="19" y="206"/>
                </a:lnTo>
                <a:lnTo>
                  <a:pt x="14" y="222"/>
                </a:lnTo>
                <a:lnTo>
                  <a:pt x="10" y="239"/>
                </a:lnTo>
                <a:lnTo>
                  <a:pt x="6" y="255"/>
                </a:lnTo>
                <a:lnTo>
                  <a:pt x="4" y="273"/>
                </a:lnTo>
                <a:lnTo>
                  <a:pt x="2" y="290"/>
                </a:lnTo>
                <a:lnTo>
                  <a:pt x="1" y="309"/>
                </a:lnTo>
                <a:lnTo>
                  <a:pt x="0" y="328"/>
                </a:lnTo>
                <a:lnTo>
                  <a:pt x="1" y="346"/>
                </a:lnTo>
                <a:lnTo>
                  <a:pt x="2" y="362"/>
                </a:lnTo>
                <a:lnTo>
                  <a:pt x="3" y="380"/>
                </a:lnTo>
                <a:lnTo>
                  <a:pt x="6" y="395"/>
                </a:lnTo>
                <a:lnTo>
                  <a:pt x="9" y="412"/>
                </a:lnTo>
                <a:lnTo>
                  <a:pt x="12" y="427"/>
                </a:lnTo>
                <a:lnTo>
                  <a:pt x="16" y="441"/>
                </a:lnTo>
                <a:lnTo>
                  <a:pt x="22" y="457"/>
                </a:lnTo>
                <a:lnTo>
                  <a:pt x="28" y="470"/>
                </a:lnTo>
                <a:lnTo>
                  <a:pt x="34" y="484"/>
                </a:lnTo>
                <a:lnTo>
                  <a:pt x="41" y="497"/>
                </a:lnTo>
                <a:lnTo>
                  <a:pt x="48" y="509"/>
                </a:lnTo>
                <a:lnTo>
                  <a:pt x="56" y="522"/>
                </a:lnTo>
                <a:lnTo>
                  <a:pt x="66" y="534"/>
                </a:lnTo>
                <a:lnTo>
                  <a:pt x="75" y="544"/>
                </a:lnTo>
                <a:lnTo>
                  <a:pt x="84" y="555"/>
                </a:lnTo>
                <a:lnTo>
                  <a:pt x="95" y="565"/>
                </a:lnTo>
                <a:lnTo>
                  <a:pt x="106" y="574"/>
                </a:lnTo>
                <a:lnTo>
                  <a:pt x="118" y="583"/>
                </a:lnTo>
                <a:lnTo>
                  <a:pt x="130" y="592"/>
                </a:lnTo>
                <a:lnTo>
                  <a:pt x="143" y="599"/>
                </a:lnTo>
                <a:lnTo>
                  <a:pt x="156" y="606"/>
                </a:lnTo>
                <a:lnTo>
                  <a:pt x="169" y="612"/>
                </a:lnTo>
                <a:lnTo>
                  <a:pt x="184" y="618"/>
                </a:lnTo>
                <a:lnTo>
                  <a:pt x="199" y="623"/>
                </a:lnTo>
                <a:lnTo>
                  <a:pt x="215" y="628"/>
                </a:lnTo>
                <a:lnTo>
                  <a:pt x="230" y="632"/>
                </a:lnTo>
                <a:lnTo>
                  <a:pt x="247" y="635"/>
                </a:lnTo>
                <a:lnTo>
                  <a:pt x="263" y="637"/>
                </a:lnTo>
                <a:lnTo>
                  <a:pt x="280" y="639"/>
                </a:lnTo>
                <a:lnTo>
                  <a:pt x="298" y="640"/>
                </a:lnTo>
                <a:lnTo>
                  <a:pt x="316" y="641"/>
                </a:lnTo>
                <a:lnTo>
                  <a:pt x="344" y="640"/>
                </a:lnTo>
                <a:lnTo>
                  <a:pt x="370" y="638"/>
                </a:lnTo>
                <a:lnTo>
                  <a:pt x="393" y="635"/>
                </a:lnTo>
                <a:lnTo>
                  <a:pt x="415" y="632"/>
                </a:lnTo>
                <a:lnTo>
                  <a:pt x="435" y="628"/>
                </a:lnTo>
                <a:lnTo>
                  <a:pt x="451" y="622"/>
                </a:lnTo>
                <a:lnTo>
                  <a:pt x="465" y="617"/>
                </a:lnTo>
                <a:lnTo>
                  <a:pt x="478" y="612"/>
                </a:lnTo>
                <a:lnTo>
                  <a:pt x="458" y="52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89" dirty="0">
              <a:solidFill>
                <a:prstClr val="white"/>
              </a:solidFill>
            </a:endParaRPr>
          </a:p>
        </p:txBody>
      </p:sp>
      <p:sp>
        <p:nvSpPr>
          <p:cNvPr id="32" name="Freeform 31"/>
          <p:cNvSpPr>
            <a:spLocks noEditPoints="1"/>
          </p:cNvSpPr>
          <p:nvPr/>
        </p:nvSpPr>
        <p:spPr bwMode="auto">
          <a:xfrm>
            <a:off x="9659771" y="6594735"/>
            <a:ext cx="439271" cy="109463"/>
          </a:xfrm>
          <a:custGeom>
            <a:avLst/>
            <a:gdLst/>
            <a:ahLst/>
            <a:cxnLst>
              <a:cxn ang="0">
                <a:pos x="598" y="179"/>
              </a:cxn>
              <a:cxn ang="0">
                <a:pos x="598" y="0"/>
              </a:cxn>
              <a:cxn ang="0">
                <a:pos x="524" y="0"/>
              </a:cxn>
              <a:cxn ang="0">
                <a:pos x="449" y="0"/>
              </a:cxn>
              <a:cxn ang="0">
                <a:pos x="374" y="0"/>
              </a:cxn>
              <a:cxn ang="0">
                <a:pos x="299" y="0"/>
              </a:cxn>
              <a:cxn ang="0">
                <a:pos x="224" y="0"/>
              </a:cxn>
              <a:cxn ang="0">
                <a:pos x="150" y="0"/>
              </a:cxn>
              <a:cxn ang="0">
                <a:pos x="75" y="0"/>
              </a:cxn>
              <a:cxn ang="0">
                <a:pos x="0" y="0"/>
              </a:cxn>
              <a:cxn ang="0">
                <a:pos x="0" y="179"/>
              </a:cxn>
              <a:cxn ang="0">
                <a:pos x="176" y="179"/>
              </a:cxn>
              <a:cxn ang="0">
                <a:pos x="176" y="621"/>
              </a:cxn>
              <a:cxn ang="0">
                <a:pos x="423" y="621"/>
              </a:cxn>
              <a:cxn ang="0">
                <a:pos x="423" y="179"/>
              </a:cxn>
              <a:cxn ang="0">
                <a:pos x="598" y="179"/>
              </a:cxn>
              <a:cxn ang="0">
                <a:pos x="907" y="250"/>
              </a:cxn>
              <a:cxn ang="0">
                <a:pos x="781" y="621"/>
              </a:cxn>
              <a:cxn ang="0">
                <a:pos x="539" y="621"/>
              </a:cxn>
              <a:cxn ang="0">
                <a:pos x="776" y="0"/>
              </a:cxn>
              <a:cxn ang="0">
                <a:pos x="809" y="0"/>
              </a:cxn>
              <a:cxn ang="0">
                <a:pos x="842" y="0"/>
              </a:cxn>
              <a:cxn ang="0">
                <a:pos x="874" y="0"/>
              </a:cxn>
              <a:cxn ang="0">
                <a:pos x="907" y="0"/>
              </a:cxn>
              <a:cxn ang="0">
                <a:pos x="939" y="0"/>
              </a:cxn>
              <a:cxn ang="0">
                <a:pos x="972" y="0"/>
              </a:cxn>
              <a:cxn ang="0">
                <a:pos x="1005" y="0"/>
              </a:cxn>
              <a:cxn ang="0">
                <a:pos x="1038" y="0"/>
              </a:cxn>
              <a:cxn ang="0">
                <a:pos x="1275" y="621"/>
              </a:cxn>
              <a:cxn ang="0">
                <a:pos x="1033" y="621"/>
              </a:cxn>
              <a:cxn ang="0">
                <a:pos x="907" y="250"/>
              </a:cxn>
              <a:cxn ang="0">
                <a:pos x="1814" y="179"/>
              </a:cxn>
              <a:cxn ang="0">
                <a:pos x="1814" y="0"/>
              </a:cxn>
              <a:cxn ang="0">
                <a:pos x="1740" y="0"/>
              </a:cxn>
              <a:cxn ang="0">
                <a:pos x="1665" y="0"/>
              </a:cxn>
              <a:cxn ang="0">
                <a:pos x="1590" y="0"/>
              </a:cxn>
              <a:cxn ang="0">
                <a:pos x="1515" y="0"/>
              </a:cxn>
              <a:cxn ang="0">
                <a:pos x="1440" y="0"/>
              </a:cxn>
              <a:cxn ang="0">
                <a:pos x="1366" y="0"/>
              </a:cxn>
              <a:cxn ang="0">
                <a:pos x="1291" y="0"/>
              </a:cxn>
              <a:cxn ang="0">
                <a:pos x="1216" y="0"/>
              </a:cxn>
              <a:cxn ang="0">
                <a:pos x="1216" y="179"/>
              </a:cxn>
              <a:cxn ang="0">
                <a:pos x="1391" y="179"/>
              </a:cxn>
              <a:cxn ang="0">
                <a:pos x="1391" y="621"/>
              </a:cxn>
              <a:cxn ang="0">
                <a:pos x="1639" y="621"/>
              </a:cxn>
              <a:cxn ang="0">
                <a:pos x="1639" y="179"/>
              </a:cxn>
              <a:cxn ang="0">
                <a:pos x="1814" y="179"/>
              </a:cxn>
              <a:cxn ang="0">
                <a:pos x="2123" y="250"/>
              </a:cxn>
              <a:cxn ang="0">
                <a:pos x="1996" y="621"/>
              </a:cxn>
              <a:cxn ang="0">
                <a:pos x="1754" y="621"/>
              </a:cxn>
              <a:cxn ang="0">
                <a:pos x="1991" y="0"/>
              </a:cxn>
              <a:cxn ang="0">
                <a:pos x="2024" y="0"/>
              </a:cxn>
              <a:cxn ang="0">
                <a:pos x="2057" y="0"/>
              </a:cxn>
              <a:cxn ang="0">
                <a:pos x="2090" y="0"/>
              </a:cxn>
              <a:cxn ang="0">
                <a:pos x="2123" y="0"/>
              </a:cxn>
              <a:cxn ang="0">
                <a:pos x="2155" y="0"/>
              </a:cxn>
              <a:cxn ang="0">
                <a:pos x="2188" y="0"/>
              </a:cxn>
              <a:cxn ang="0">
                <a:pos x="2220" y="0"/>
              </a:cxn>
              <a:cxn ang="0">
                <a:pos x="2253" y="0"/>
              </a:cxn>
              <a:cxn ang="0">
                <a:pos x="2491" y="621"/>
              </a:cxn>
              <a:cxn ang="0">
                <a:pos x="2248" y="621"/>
              </a:cxn>
              <a:cxn ang="0">
                <a:pos x="2123" y="250"/>
              </a:cxn>
            </a:cxnLst>
            <a:rect l="0" t="0" r="r" b="b"/>
            <a:pathLst>
              <a:path w="2491" h="621">
                <a:moveTo>
                  <a:pt x="598" y="179"/>
                </a:moveTo>
                <a:lnTo>
                  <a:pt x="598" y="0"/>
                </a:lnTo>
                <a:lnTo>
                  <a:pt x="524" y="0"/>
                </a:lnTo>
                <a:lnTo>
                  <a:pt x="449" y="0"/>
                </a:lnTo>
                <a:lnTo>
                  <a:pt x="374" y="0"/>
                </a:lnTo>
                <a:lnTo>
                  <a:pt x="299" y="0"/>
                </a:lnTo>
                <a:lnTo>
                  <a:pt x="224" y="0"/>
                </a:lnTo>
                <a:lnTo>
                  <a:pt x="150" y="0"/>
                </a:lnTo>
                <a:lnTo>
                  <a:pt x="75" y="0"/>
                </a:lnTo>
                <a:lnTo>
                  <a:pt x="0" y="0"/>
                </a:lnTo>
                <a:lnTo>
                  <a:pt x="0" y="179"/>
                </a:lnTo>
                <a:lnTo>
                  <a:pt x="176" y="179"/>
                </a:lnTo>
                <a:lnTo>
                  <a:pt x="176" y="621"/>
                </a:lnTo>
                <a:lnTo>
                  <a:pt x="423" y="621"/>
                </a:lnTo>
                <a:lnTo>
                  <a:pt x="423" y="179"/>
                </a:lnTo>
                <a:lnTo>
                  <a:pt x="598" y="179"/>
                </a:lnTo>
                <a:close/>
                <a:moveTo>
                  <a:pt x="907" y="250"/>
                </a:moveTo>
                <a:lnTo>
                  <a:pt x="781" y="621"/>
                </a:lnTo>
                <a:lnTo>
                  <a:pt x="539" y="621"/>
                </a:lnTo>
                <a:lnTo>
                  <a:pt x="776" y="0"/>
                </a:lnTo>
                <a:lnTo>
                  <a:pt x="809" y="0"/>
                </a:lnTo>
                <a:lnTo>
                  <a:pt x="842" y="0"/>
                </a:lnTo>
                <a:lnTo>
                  <a:pt x="874" y="0"/>
                </a:lnTo>
                <a:lnTo>
                  <a:pt x="907" y="0"/>
                </a:lnTo>
                <a:lnTo>
                  <a:pt x="939" y="0"/>
                </a:lnTo>
                <a:lnTo>
                  <a:pt x="972" y="0"/>
                </a:lnTo>
                <a:lnTo>
                  <a:pt x="1005" y="0"/>
                </a:lnTo>
                <a:lnTo>
                  <a:pt x="1038" y="0"/>
                </a:lnTo>
                <a:lnTo>
                  <a:pt x="1275" y="621"/>
                </a:lnTo>
                <a:lnTo>
                  <a:pt x="1033" y="621"/>
                </a:lnTo>
                <a:lnTo>
                  <a:pt x="907" y="250"/>
                </a:lnTo>
                <a:close/>
                <a:moveTo>
                  <a:pt x="1814" y="179"/>
                </a:moveTo>
                <a:lnTo>
                  <a:pt x="1814" y="0"/>
                </a:lnTo>
                <a:lnTo>
                  <a:pt x="1740" y="0"/>
                </a:lnTo>
                <a:lnTo>
                  <a:pt x="1665" y="0"/>
                </a:lnTo>
                <a:lnTo>
                  <a:pt x="1590" y="0"/>
                </a:lnTo>
                <a:lnTo>
                  <a:pt x="1515" y="0"/>
                </a:lnTo>
                <a:lnTo>
                  <a:pt x="1440" y="0"/>
                </a:lnTo>
                <a:lnTo>
                  <a:pt x="1366" y="0"/>
                </a:lnTo>
                <a:lnTo>
                  <a:pt x="1291" y="0"/>
                </a:lnTo>
                <a:lnTo>
                  <a:pt x="1216" y="0"/>
                </a:lnTo>
                <a:lnTo>
                  <a:pt x="1216" y="179"/>
                </a:lnTo>
                <a:lnTo>
                  <a:pt x="1391" y="179"/>
                </a:lnTo>
                <a:lnTo>
                  <a:pt x="1391" y="621"/>
                </a:lnTo>
                <a:lnTo>
                  <a:pt x="1639" y="621"/>
                </a:lnTo>
                <a:lnTo>
                  <a:pt x="1639" y="179"/>
                </a:lnTo>
                <a:lnTo>
                  <a:pt x="1814" y="179"/>
                </a:lnTo>
                <a:close/>
                <a:moveTo>
                  <a:pt x="2123" y="250"/>
                </a:moveTo>
                <a:lnTo>
                  <a:pt x="1996" y="621"/>
                </a:lnTo>
                <a:lnTo>
                  <a:pt x="1754" y="621"/>
                </a:lnTo>
                <a:lnTo>
                  <a:pt x="1991" y="0"/>
                </a:lnTo>
                <a:lnTo>
                  <a:pt x="2024" y="0"/>
                </a:lnTo>
                <a:lnTo>
                  <a:pt x="2057" y="0"/>
                </a:lnTo>
                <a:lnTo>
                  <a:pt x="2090" y="0"/>
                </a:lnTo>
                <a:lnTo>
                  <a:pt x="2123" y="0"/>
                </a:lnTo>
                <a:lnTo>
                  <a:pt x="2155" y="0"/>
                </a:lnTo>
                <a:lnTo>
                  <a:pt x="2188" y="0"/>
                </a:lnTo>
                <a:lnTo>
                  <a:pt x="2220" y="0"/>
                </a:lnTo>
                <a:lnTo>
                  <a:pt x="2253" y="0"/>
                </a:lnTo>
                <a:lnTo>
                  <a:pt x="2491" y="621"/>
                </a:lnTo>
                <a:lnTo>
                  <a:pt x="2248" y="621"/>
                </a:lnTo>
                <a:lnTo>
                  <a:pt x="2123" y="25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89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42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2" r:id="rId2"/>
    <p:sldLayoutId id="2147483686" r:id="rId3"/>
    <p:sldLayoutId id="2147483687" r:id="rId4"/>
    <p:sldLayoutId id="2147483684" r:id="rId5"/>
    <p:sldLayoutId id="2147483683" r:id="rId6"/>
    <p:sldLayoutId id="2147483685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709" r:id="rId13"/>
    <p:sldLayoutId id="2147483710" r:id="rId14"/>
    <p:sldLayoutId id="2147483713" r:id="rId15"/>
    <p:sldLayoutId id="2147483714" r:id="rId16"/>
  </p:sldLayoutIdLst>
  <p:txStyles>
    <p:titleStyle>
      <a:lvl1pPr algn="r" defTabSz="914377" rtl="0" eaLnBrk="1" latinLnBrk="0" hangingPunct="1">
        <a:spcBef>
          <a:spcPct val="0"/>
        </a:spcBef>
        <a:buNone/>
        <a:defRPr sz="2800" b="1" kern="1200">
          <a:solidFill>
            <a:schemeClr val="bg1"/>
          </a:solidFill>
          <a:latin typeface="+mj-lt"/>
          <a:ea typeface="+mj-ea"/>
          <a:cs typeface="Arial" pitchFamily="34" charset="0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j-lt"/>
          <a:ea typeface="+mn-ea"/>
          <a:cs typeface="Arial" pitchFamily="34" charset="0"/>
        </a:defRPr>
      </a:lvl1pPr>
      <a:lvl2pPr marL="742932" indent="-285744" algn="l" defTabSz="914377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Arial" pitchFamily="34" charset="0"/>
        </a:defRPr>
      </a:lvl2pPr>
      <a:lvl3pPr marL="1142971" indent="-228594" algn="l" defTabSz="914377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867" kern="1200">
          <a:solidFill>
            <a:schemeClr val="tx1"/>
          </a:solidFill>
          <a:latin typeface="+mj-lt"/>
          <a:ea typeface="+mn-ea"/>
          <a:cs typeface="Arial" pitchFamily="34" charset="0"/>
        </a:defRPr>
      </a:lvl3pPr>
      <a:lvl4pPr marL="1600160" indent="-228594" algn="l" defTabSz="914377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j-lt"/>
          <a:ea typeface="+mn-ea"/>
          <a:cs typeface="Arial" pitchFamily="34" charset="0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32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3810001"/>
            <a:ext cx="121920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67">
              <a:latin typeface="Calibri" panose="020F0502020204030204" pitchFamily="34" charset="0"/>
            </a:endParaRPr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5791202" y="6473952"/>
            <a:ext cx="884767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5AB4-0D57-4FBE-946B-A81E4A9D2A4C}" type="slidenum">
              <a:rPr lang="en-US" sz="1067" b="1" kern="1200" noProof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itchFamily="34" charset="0"/>
              </a:rPr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67" b="1" kern="1200" noProof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itchFamily="34" charset="0"/>
              </a:rPr>
              <a:t>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91440" tIns="45720" rIns="91440" bIns="45720"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7" name="Rectangle 26"/>
          <p:cNvSpPr/>
          <p:nvPr/>
        </p:nvSpPr>
        <p:spPr>
          <a:xfrm flipH="1">
            <a:off x="-12971" y="5715001"/>
            <a:ext cx="12204971" cy="1188720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>
              <a:latin typeface="Calibri" panose="020F0502020204030204" pitchFamily="34" charset="0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508004" y="2702817"/>
            <a:ext cx="8229600" cy="753608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3067">
                <a:latin typeface="Calibri" panose="020F0502020204030204" pitchFamily="34" charset="0"/>
              </a:rPr>
              <a:t>Click to edit Master title style</a:t>
            </a:r>
            <a:endParaRPr lang="en-US" sz="3067" dirty="0">
              <a:latin typeface="Calibri" panose="020F0502020204030204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37498" y="5137516"/>
            <a:ext cx="2454503" cy="1125173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381005" y="257176"/>
            <a:ext cx="11507764" cy="424339"/>
            <a:chOff x="285753" y="192882"/>
            <a:chExt cx="8630823" cy="318254"/>
          </a:xfrm>
        </p:grpSpPr>
        <p:sp>
          <p:nvSpPr>
            <p:cNvPr id="23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2489" dirty="0">
                <a:latin typeface="Myriad Pro"/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6" name="Freeform 25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30" name="Freeform 29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6366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txStyles>
    <p:titleStyle>
      <a:lvl1pPr algn="l" defTabSz="914377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Myriad Pro"/>
          <a:ea typeface="+mj-ea"/>
          <a:cs typeface="Arial" pitchFamily="34" charset="0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32" indent="-285744" algn="l" defTabSz="914377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2971" indent="-228594" algn="l" defTabSz="914377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867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160" indent="-228594" algn="l" defTabSz="914377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-12975" y="-23687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D6492A">
                  <a:shade val="30000"/>
                  <a:satMod val="115000"/>
                </a:srgbClr>
              </a:gs>
              <a:gs pos="50000">
                <a:srgbClr val="D6492A">
                  <a:shade val="67500"/>
                  <a:satMod val="115000"/>
                </a:srgbClr>
              </a:gs>
              <a:gs pos="100000">
                <a:srgbClr val="D6492A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91440" tIns="45720" rIns="91440" bIns="45720"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67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3810001"/>
            <a:ext cx="121920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67">
              <a:latin typeface="Calibri" panose="020F0502020204030204" pitchFamily="34" charset="0"/>
            </a:endParaRPr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5791202" y="6473952"/>
            <a:ext cx="884767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5AB4-0D57-4FBE-946B-A81E4A9D2A4C}" type="slidenum">
              <a:rPr lang="en-US" sz="1067" b="1" kern="1200" noProof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itchFamily="34" charset="0"/>
              </a:rPr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67" b="1" kern="1200" noProof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itchFamily="34" charset="0"/>
              </a:rPr>
              <a:t> </a:t>
            </a:r>
          </a:p>
        </p:txBody>
      </p:sp>
      <p:sp>
        <p:nvSpPr>
          <p:cNvPr id="27" name="Rectangle 26"/>
          <p:cNvSpPr/>
          <p:nvPr/>
        </p:nvSpPr>
        <p:spPr>
          <a:xfrm flipH="1">
            <a:off x="-12971" y="5715001"/>
            <a:ext cx="12204971" cy="1188720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>
              <a:latin typeface="Calibri" panose="020F0502020204030204" pitchFamily="34" charset="0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508004" y="2702817"/>
            <a:ext cx="8229600" cy="753608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3067" dirty="0">
                <a:latin typeface="Calibri" panose="020F0502020204030204" pitchFamily="34" charset="0"/>
              </a:rPr>
              <a:t>Click to edit Master title style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37498" y="5137516"/>
            <a:ext cx="2454503" cy="1125173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381005" y="257176"/>
            <a:ext cx="11507764" cy="424339"/>
            <a:chOff x="285753" y="192882"/>
            <a:chExt cx="8630823" cy="318254"/>
          </a:xfrm>
        </p:grpSpPr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2489" dirty="0">
                <a:latin typeface="Myriad Pro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5" name="Freeform 24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6" name="Freeform 25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31" name="Freeform 30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3" name="Freeform 22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2894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377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32" indent="-285744" algn="l" defTabSz="914377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2971" indent="-228594" algn="l" defTabSz="914377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867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160" indent="-228594" algn="l" defTabSz="914377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7"/>
          <p:cNvSpPr/>
          <p:nvPr/>
        </p:nvSpPr>
        <p:spPr>
          <a:xfrm>
            <a:off x="-25401" y="3"/>
            <a:ext cx="12217400" cy="6324600"/>
          </a:xfrm>
          <a:custGeom>
            <a:avLst/>
            <a:gdLst>
              <a:gd name="connsiteX0" fmla="*/ 0 w 9144000"/>
              <a:gd name="connsiteY0" fmla="*/ 0 h 4648200"/>
              <a:gd name="connsiteX1" fmla="*/ 9144000 w 9144000"/>
              <a:gd name="connsiteY1" fmla="*/ 0 h 4648200"/>
              <a:gd name="connsiteX2" fmla="*/ 9144000 w 9144000"/>
              <a:gd name="connsiteY2" fmla="*/ 4648200 h 4648200"/>
              <a:gd name="connsiteX3" fmla="*/ 0 w 9144000"/>
              <a:gd name="connsiteY3" fmla="*/ 4648200 h 4648200"/>
              <a:gd name="connsiteX4" fmla="*/ 0 w 9144000"/>
              <a:gd name="connsiteY4" fmla="*/ 0 h 4648200"/>
              <a:gd name="connsiteX0" fmla="*/ 0 w 9144000"/>
              <a:gd name="connsiteY0" fmla="*/ 0 h 4648200"/>
              <a:gd name="connsiteX1" fmla="*/ 9144000 w 9144000"/>
              <a:gd name="connsiteY1" fmla="*/ 0 h 4648200"/>
              <a:gd name="connsiteX2" fmla="*/ 9144000 w 9144000"/>
              <a:gd name="connsiteY2" fmla="*/ 4648200 h 4648200"/>
              <a:gd name="connsiteX3" fmla="*/ 952500 w 9144000"/>
              <a:gd name="connsiteY3" fmla="*/ 4648200 h 4648200"/>
              <a:gd name="connsiteX4" fmla="*/ 0 w 9144000"/>
              <a:gd name="connsiteY4" fmla="*/ 4648200 h 4648200"/>
              <a:gd name="connsiteX5" fmla="*/ 0 w 9144000"/>
              <a:gd name="connsiteY5" fmla="*/ 0 h 4648200"/>
              <a:gd name="connsiteX0" fmla="*/ 0 w 9144000"/>
              <a:gd name="connsiteY0" fmla="*/ 0 h 4648200"/>
              <a:gd name="connsiteX1" fmla="*/ 9144000 w 9144000"/>
              <a:gd name="connsiteY1" fmla="*/ 0 h 4648200"/>
              <a:gd name="connsiteX2" fmla="*/ 9144000 w 9144000"/>
              <a:gd name="connsiteY2" fmla="*/ 4648200 h 4648200"/>
              <a:gd name="connsiteX3" fmla="*/ 952500 w 9144000"/>
              <a:gd name="connsiteY3" fmla="*/ 4648200 h 4648200"/>
              <a:gd name="connsiteX4" fmla="*/ 819150 w 9144000"/>
              <a:gd name="connsiteY4" fmla="*/ 4648200 h 4648200"/>
              <a:gd name="connsiteX5" fmla="*/ 0 w 9144000"/>
              <a:gd name="connsiteY5" fmla="*/ 4648200 h 4648200"/>
              <a:gd name="connsiteX6" fmla="*/ 0 w 9144000"/>
              <a:gd name="connsiteY6" fmla="*/ 0 h 4648200"/>
              <a:gd name="connsiteX0" fmla="*/ 0 w 9144000"/>
              <a:gd name="connsiteY0" fmla="*/ 0 h 6181725"/>
              <a:gd name="connsiteX1" fmla="*/ 9144000 w 9144000"/>
              <a:gd name="connsiteY1" fmla="*/ 0 h 6181725"/>
              <a:gd name="connsiteX2" fmla="*/ 9144000 w 9144000"/>
              <a:gd name="connsiteY2" fmla="*/ 4648200 h 6181725"/>
              <a:gd name="connsiteX3" fmla="*/ 952500 w 9144000"/>
              <a:gd name="connsiteY3" fmla="*/ 4648200 h 6181725"/>
              <a:gd name="connsiteX4" fmla="*/ 942975 w 9144000"/>
              <a:gd name="connsiteY4" fmla="*/ 6181725 h 6181725"/>
              <a:gd name="connsiteX5" fmla="*/ 0 w 9144000"/>
              <a:gd name="connsiteY5" fmla="*/ 4648200 h 6181725"/>
              <a:gd name="connsiteX6" fmla="*/ 0 w 9144000"/>
              <a:gd name="connsiteY6" fmla="*/ 0 h 6181725"/>
              <a:gd name="connsiteX0" fmla="*/ 0 w 9144000"/>
              <a:gd name="connsiteY0" fmla="*/ 0 h 6181725"/>
              <a:gd name="connsiteX1" fmla="*/ 9144000 w 9144000"/>
              <a:gd name="connsiteY1" fmla="*/ 0 h 6181725"/>
              <a:gd name="connsiteX2" fmla="*/ 9144000 w 9144000"/>
              <a:gd name="connsiteY2" fmla="*/ 4648200 h 6181725"/>
              <a:gd name="connsiteX3" fmla="*/ 952500 w 9144000"/>
              <a:gd name="connsiteY3" fmla="*/ 4648200 h 6181725"/>
              <a:gd name="connsiteX4" fmla="*/ 942975 w 9144000"/>
              <a:gd name="connsiteY4" fmla="*/ 6181725 h 6181725"/>
              <a:gd name="connsiteX5" fmla="*/ 552450 w 9144000"/>
              <a:gd name="connsiteY5" fmla="*/ 5534025 h 6181725"/>
              <a:gd name="connsiteX6" fmla="*/ 0 w 9144000"/>
              <a:gd name="connsiteY6" fmla="*/ 4648200 h 6181725"/>
              <a:gd name="connsiteX7" fmla="*/ 0 w 9144000"/>
              <a:gd name="connsiteY7" fmla="*/ 0 h 6181725"/>
              <a:gd name="connsiteX0" fmla="*/ 9525 w 9153525"/>
              <a:gd name="connsiteY0" fmla="*/ 0 h 6267450"/>
              <a:gd name="connsiteX1" fmla="*/ 9153525 w 9153525"/>
              <a:gd name="connsiteY1" fmla="*/ 0 h 6267450"/>
              <a:gd name="connsiteX2" fmla="*/ 9153525 w 9153525"/>
              <a:gd name="connsiteY2" fmla="*/ 4648200 h 6267450"/>
              <a:gd name="connsiteX3" fmla="*/ 962025 w 9153525"/>
              <a:gd name="connsiteY3" fmla="*/ 4648200 h 6267450"/>
              <a:gd name="connsiteX4" fmla="*/ 952500 w 9153525"/>
              <a:gd name="connsiteY4" fmla="*/ 6181725 h 6267450"/>
              <a:gd name="connsiteX5" fmla="*/ 0 w 9153525"/>
              <a:gd name="connsiteY5" fmla="*/ 6267450 h 6267450"/>
              <a:gd name="connsiteX6" fmla="*/ 9525 w 9153525"/>
              <a:gd name="connsiteY6" fmla="*/ 4648200 h 6267450"/>
              <a:gd name="connsiteX7" fmla="*/ 9525 w 9153525"/>
              <a:gd name="connsiteY7" fmla="*/ 0 h 6267450"/>
              <a:gd name="connsiteX0" fmla="*/ 9525 w 9153525"/>
              <a:gd name="connsiteY0" fmla="*/ 0 h 6315075"/>
              <a:gd name="connsiteX1" fmla="*/ 9153525 w 9153525"/>
              <a:gd name="connsiteY1" fmla="*/ 0 h 6315075"/>
              <a:gd name="connsiteX2" fmla="*/ 9153525 w 9153525"/>
              <a:gd name="connsiteY2" fmla="*/ 4648200 h 6315075"/>
              <a:gd name="connsiteX3" fmla="*/ 962025 w 9153525"/>
              <a:gd name="connsiteY3" fmla="*/ 4648200 h 6315075"/>
              <a:gd name="connsiteX4" fmla="*/ 1076325 w 9153525"/>
              <a:gd name="connsiteY4" fmla="*/ 6315075 h 6315075"/>
              <a:gd name="connsiteX5" fmla="*/ 0 w 9153525"/>
              <a:gd name="connsiteY5" fmla="*/ 6267450 h 6315075"/>
              <a:gd name="connsiteX6" fmla="*/ 9525 w 9153525"/>
              <a:gd name="connsiteY6" fmla="*/ 4648200 h 6315075"/>
              <a:gd name="connsiteX7" fmla="*/ 9525 w 9153525"/>
              <a:gd name="connsiteY7" fmla="*/ 0 h 6315075"/>
              <a:gd name="connsiteX0" fmla="*/ 9525 w 9153525"/>
              <a:gd name="connsiteY0" fmla="*/ 0 h 6315075"/>
              <a:gd name="connsiteX1" fmla="*/ 9153525 w 9153525"/>
              <a:gd name="connsiteY1" fmla="*/ 0 h 6315075"/>
              <a:gd name="connsiteX2" fmla="*/ 9153525 w 9153525"/>
              <a:gd name="connsiteY2" fmla="*/ 4648200 h 6315075"/>
              <a:gd name="connsiteX3" fmla="*/ 1076325 w 9153525"/>
              <a:gd name="connsiteY3" fmla="*/ 4648200 h 6315075"/>
              <a:gd name="connsiteX4" fmla="*/ 1076325 w 9153525"/>
              <a:gd name="connsiteY4" fmla="*/ 6315075 h 6315075"/>
              <a:gd name="connsiteX5" fmla="*/ 0 w 9153525"/>
              <a:gd name="connsiteY5" fmla="*/ 6267450 h 6315075"/>
              <a:gd name="connsiteX6" fmla="*/ 9525 w 9153525"/>
              <a:gd name="connsiteY6" fmla="*/ 4648200 h 6315075"/>
              <a:gd name="connsiteX7" fmla="*/ 9525 w 9153525"/>
              <a:gd name="connsiteY7" fmla="*/ 0 h 6315075"/>
              <a:gd name="connsiteX0" fmla="*/ 19050 w 9163050"/>
              <a:gd name="connsiteY0" fmla="*/ 0 h 6324600"/>
              <a:gd name="connsiteX1" fmla="*/ 9163050 w 9163050"/>
              <a:gd name="connsiteY1" fmla="*/ 0 h 6324600"/>
              <a:gd name="connsiteX2" fmla="*/ 9163050 w 9163050"/>
              <a:gd name="connsiteY2" fmla="*/ 4648200 h 6324600"/>
              <a:gd name="connsiteX3" fmla="*/ 1085850 w 9163050"/>
              <a:gd name="connsiteY3" fmla="*/ 4648200 h 6324600"/>
              <a:gd name="connsiteX4" fmla="*/ 1085850 w 9163050"/>
              <a:gd name="connsiteY4" fmla="*/ 6315075 h 6324600"/>
              <a:gd name="connsiteX5" fmla="*/ 0 w 9163050"/>
              <a:gd name="connsiteY5" fmla="*/ 6324600 h 6324600"/>
              <a:gd name="connsiteX6" fmla="*/ 19050 w 9163050"/>
              <a:gd name="connsiteY6" fmla="*/ 4648200 h 6324600"/>
              <a:gd name="connsiteX7" fmla="*/ 19050 w 9163050"/>
              <a:gd name="connsiteY7" fmla="*/ 0 h 632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63050" h="6324600">
                <a:moveTo>
                  <a:pt x="19050" y="0"/>
                </a:moveTo>
                <a:lnTo>
                  <a:pt x="9163050" y="0"/>
                </a:lnTo>
                <a:lnTo>
                  <a:pt x="9163050" y="4648200"/>
                </a:lnTo>
                <a:lnTo>
                  <a:pt x="1085850" y="4648200"/>
                </a:lnTo>
                <a:lnTo>
                  <a:pt x="1085850" y="6315075"/>
                </a:lnTo>
                <a:lnTo>
                  <a:pt x="0" y="6324600"/>
                </a:lnTo>
                <a:lnTo>
                  <a:pt x="19050" y="4648200"/>
                </a:lnTo>
                <a:lnTo>
                  <a:pt x="19050" y="0"/>
                </a:lnTo>
                <a:close/>
              </a:path>
            </a:pathLst>
          </a:cu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91440" tIns="45720" rIns="91440" bIns="45720"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0400" y="2933701"/>
            <a:ext cx="10769600" cy="553999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Autofit/>
          </a:bodyPr>
          <a:lstStyle/>
          <a:p>
            <a:pPr algn="l" defTabSz="914377" rtl="0" eaLnBrk="1" latinLnBrk="0" hangingPunct="1">
              <a:spcBef>
                <a:spcPct val="0"/>
              </a:spcBef>
              <a:buNone/>
            </a:pPr>
            <a:r>
              <a:rPr lang="en-US" sz="3067" kern="12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Arial" pitchFamily="34" charset="0"/>
              </a:rPr>
              <a:t>Thank You</a:t>
            </a:r>
          </a:p>
        </p:txBody>
      </p:sp>
      <p:sp>
        <p:nvSpPr>
          <p:cNvPr id="19" name="Rectangle 18"/>
          <p:cNvSpPr/>
          <p:nvPr/>
        </p:nvSpPr>
        <p:spPr>
          <a:xfrm flipH="1">
            <a:off x="-12971" y="5715001"/>
            <a:ext cx="12204971" cy="1188720"/>
          </a:xfrm>
          <a:prstGeom prst="rect">
            <a:avLst/>
          </a:prstGeom>
          <a:solidFill>
            <a:srgbClr val="B9AFA4"/>
          </a:solidFill>
          <a:ln w="9525" cap="flat" cmpd="sng" algn="ctr">
            <a:noFill/>
            <a:prstDash val="solid"/>
          </a:ln>
          <a:effectLst/>
        </p:spPr>
        <p:txBody>
          <a:bodyPr lIns="91440" tIns="45720" rIns="91440" bIns="45720" rtlCol="0" anchor="ctr"/>
          <a:lstStyle/>
          <a:p>
            <a:pPr algn="ctr"/>
            <a:endParaRPr lang="en-US" sz="1867" kern="0" dirty="0">
              <a:solidFill>
                <a:sysClr val="window" lastClr="FFFFFF"/>
              </a:solidFill>
              <a:latin typeface="Calibri" panose="020F050202020403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2064" y="5943600"/>
            <a:ext cx="2611997" cy="818744"/>
          </a:xfrm>
          <a:prstGeom prst="rect">
            <a:avLst/>
          </a:prstGeom>
          <a:noFill/>
        </p:spPr>
        <p:txBody>
          <a:bodyPr wrap="none" lIns="91440" tIns="45720" rIns="91440" bIns="45720" rtlCol="0">
            <a:noAutofit/>
          </a:bodyPr>
          <a:lstStyle/>
          <a:p>
            <a:r>
              <a:rPr lang="en-US" sz="1467" dirty="0">
                <a:solidFill>
                  <a:srgbClr val="EEECE1">
                    <a:lumMod val="90000"/>
                  </a:srgbClr>
                </a:solidFill>
                <a:latin typeface="Calibri" panose="020F0502020204030204" pitchFamily="34" charset="0"/>
              </a:rPr>
              <a:t>IT Services</a:t>
            </a:r>
          </a:p>
          <a:p>
            <a:r>
              <a:rPr lang="en-US" sz="1467" dirty="0">
                <a:solidFill>
                  <a:srgbClr val="EEECE1">
                    <a:lumMod val="90000"/>
                  </a:srgbClr>
                </a:solidFill>
                <a:latin typeface="Calibri" panose="020F0502020204030204" pitchFamily="34" charset="0"/>
              </a:rPr>
              <a:t>Business Solutions</a:t>
            </a:r>
          </a:p>
          <a:p>
            <a:r>
              <a:rPr lang="en-US" sz="1467" dirty="0">
                <a:solidFill>
                  <a:srgbClr val="EEECE1">
                    <a:lumMod val="90000"/>
                  </a:srgbClr>
                </a:solidFill>
                <a:latin typeface="Calibri" panose="020F0502020204030204" pitchFamily="34" charset="0"/>
              </a:rPr>
              <a:t>Consulting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37498" y="5137516"/>
            <a:ext cx="2454503" cy="1125173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381005" y="257176"/>
            <a:ext cx="11507764" cy="424339"/>
            <a:chOff x="285753" y="192882"/>
            <a:chExt cx="8630823" cy="318254"/>
          </a:xfrm>
        </p:grpSpPr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2489" dirty="0">
                <a:latin typeface="Myriad Pro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5" name="Freeform 24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6" name="Freeform 25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30" name="Freeform 29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18" name="Freeform 17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5492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txStyles>
    <p:titleStyle>
      <a:lvl1pPr algn="l" defTabSz="914377" rtl="0" eaLnBrk="1" latinLnBrk="0" hangingPunct="1">
        <a:spcBef>
          <a:spcPct val="0"/>
        </a:spcBef>
        <a:buNone/>
        <a:defRPr sz="3067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6.wmf"/><Relationship Id="rId4" Type="http://schemas.openxmlformats.org/officeDocument/2006/relationships/package" Target="../embeddings/Microsoft_Word_Document1.docx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/>
          <p:cNvSpPr>
            <a:spLocks noGrp="1"/>
          </p:cNvSpPr>
          <p:nvPr>
            <p:ph type="title"/>
          </p:nvPr>
        </p:nvSpPr>
        <p:spPr>
          <a:xfrm>
            <a:off x="1830389" y="5454650"/>
            <a:ext cx="7934325" cy="457200"/>
          </a:xfrm>
        </p:spPr>
        <p:txBody>
          <a:bodyPr/>
          <a:lstStyle/>
          <a:p>
            <a:r>
              <a:rPr lang="en-US" altLang="en-US" smtClean="0"/>
              <a:t>Biostatistics and Statistical Programming</a:t>
            </a:r>
          </a:p>
        </p:txBody>
      </p:sp>
      <p:sp>
        <p:nvSpPr>
          <p:cNvPr id="12291" name="Text Placeholder 3"/>
          <p:cNvSpPr>
            <a:spLocks noGrp="1"/>
          </p:cNvSpPr>
          <p:nvPr>
            <p:ph type="body" idx="1"/>
          </p:nvPr>
        </p:nvSpPr>
        <p:spPr bwMode="auto">
          <a:xfrm>
            <a:off x="1830389" y="4873626"/>
            <a:ext cx="8226425" cy="530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 smtClean="0"/>
              <a:t>Competency Development Methodology </a:t>
            </a:r>
            <a:endParaRPr lang="en-IN" altLang="en-US" smtClean="0"/>
          </a:p>
        </p:txBody>
      </p:sp>
      <p:sp>
        <p:nvSpPr>
          <p:cNvPr id="12292" name="Text Placeholder 4"/>
          <p:cNvSpPr>
            <a:spLocks noGrp="1"/>
          </p:cNvSpPr>
          <p:nvPr>
            <p:ph type="body" sz="quarter" idx="10"/>
          </p:nvPr>
        </p:nvSpPr>
        <p:spPr bwMode="auto">
          <a:xfrm>
            <a:off x="1844677" y="6388101"/>
            <a:ext cx="2370137" cy="377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 smtClean="0"/>
              <a:t>May 22, 2017</a:t>
            </a:r>
            <a:endParaRPr lang="en-IN" altLang="en-US" smtClean="0"/>
          </a:p>
        </p:txBody>
      </p:sp>
    </p:spTree>
    <p:extLst>
      <p:ext uri="{BB962C8B-B14F-4D97-AF65-F5344CB8AC3E}">
        <p14:creationId xmlns:p14="http://schemas.microsoft.com/office/powerpoint/2010/main" val="141282111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Functional competency – Statistical Programming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8783" y="831840"/>
            <a:ext cx="11781182" cy="409463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</a:rPr>
              <a:t>Process Improvement (Automation, Asset Creation and Process Framework)</a:t>
            </a:r>
            <a:endParaRPr lang="en-US" sz="1600" b="1" dirty="0"/>
          </a:p>
        </p:txBody>
      </p:sp>
      <p:grpSp>
        <p:nvGrpSpPr>
          <p:cNvPr id="42" name="Group 21"/>
          <p:cNvGrpSpPr>
            <a:grpSpLocks/>
          </p:cNvGrpSpPr>
          <p:nvPr/>
        </p:nvGrpSpPr>
        <p:grpSpPr bwMode="auto">
          <a:xfrm>
            <a:off x="318798" y="1212936"/>
            <a:ext cx="11601597" cy="5470315"/>
            <a:chOff x="1496965" y="809232"/>
            <a:chExt cx="9133446" cy="6190722"/>
          </a:xfrm>
        </p:grpSpPr>
        <p:pic>
          <p:nvPicPr>
            <p:cNvPr id="43" name="Picture 7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944"/>
            <a:stretch>
              <a:fillRect/>
            </a:stretch>
          </p:blipFill>
          <p:spPr bwMode="auto">
            <a:xfrm>
              <a:off x="4887977" y="3462294"/>
              <a:ext cx="1288646" cy="2100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6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6885" y="4867376"/>
              <a:ext cx="1884309" cy="1396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45" name="Group 1"/>
            <p:cNvGrpSpPr>
              <a:grpSpLocks/>
            </p:cNvGrpSpPr>
            <p:nvPr/>
          </p:nvGrpSpPr>
          <p:grpSpPr bwMode="auto">
            <a:xfrm>
              <a:off x="4516904" y="892308"/>
              <a:ext cx="2819534" cy="2569987"/>
              <a:chOff x="2929486" y="4604504"/>
              <a:chExt cx="3140521" cy="2865557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2936347" y="4604504"/>
                <a:ext cx="3133660" cy="2865557"/>
              </a:xfrm>
              <a:prstGeom prst="rect">
                <a:avLst/>
              </a:prstGeom>
              <a:solidFill>
                <a:srgbClr val="974B07">
                  <a:lumMod val="40000"/>
                  <a:lumOff val="60000"/>
                  <a:alpha val="43000"/>
                </a:srgbClr>
              </a:solidFill>
              <a:ln w="25400" cap="flat" cmpd="sng" algn="ctr">
                <a:noFill/>
                <a:prstDash val="solid"/>
              </a:ln>
              <a:effectLst>
                <a:outerShdw blurRad="88900" dist="1016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anchor="ctr"/>
              <a:lstStyle/>
              <a:p>
                <a:pPr algn="ctr" defTabSz="685783" eaLnBrk="1" hangingPunct="1">
                  <a:defRPr/>
                </a:pPr>
                <a:endParaRPr lang="en-US" sz="2000" b="1" kern="0" dirty="0">
                  <a:solidFill>
                    <a:prstClr val="black"/>
                  </a:solidFill>
                  <a:latin typeface="Myriad Pro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2929486" y="4753041"/>
                <a:ext cx="3077786" cy="112626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defTabSz="685783" eaLnBrk="1" fontAlgn="t" hangingPunct="1">
                  <a:defRPr/>
                </a:pPr>
                <a:r>
                  <a:rPr lang="en-US" sz="2000" b="1" kern="0" dirty="0">
                    <a:solidFill>
                      <a:srgbClr val="002060"/>
                    </a:solidFill>
                  </a:rPr>
                  <a:t>Intermediate Level (E1)</a:t>
                </a:r>
              </a:p>
              <a:p>
                <a:pPr marL="128588" indent="-128588" defTabSz="685783" eaLnBrk="1" fontAlgn="t" hangingPunct="1">
                  <a:buFont typeface="Arial" panose="020B0604020202020204" pitchFamily="34" charset="0"/>
                  <a:buChar char="•"/>
                  <a:defRPr/>
                </a:pPr>
                <a:r>
                  <a:rPr lang="en-US" sz="1600" dirty="0">
                    <a:solidFill>
                      <a:srgbClr val="000000"/>
                    </a:solidFill>
                  </a:rPr>
                  <a:t>Ability to understand and use available automated tools</a:t>
                </a:r>
              </a:p>
            </p:txBody>
          </p:sp>
        </p:grpSp>
        <p:grpSp>
          <p:nvGrpSpPr>
            <p:cNvPr id="46" name="Group 2"/>
            <p:cNvGrpSpPr>
              <a:grpSpLocks/>
            </p:cNvGrpSpPr>
            <p:nvPr/>
          </p:nvGrpSpPr>
          <p:grpSpPr bwMode="auto">
            <a:xfrm>
              <a:off x="1545934" y="882246"/>
              <a:ext cx="2813374" cy="2580048"/>
              <a:chOff x="69770" y="5181600"/>
              <a:chExt cx="3457234" cy="2017883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69770" y="5181600"/>
                <a:ext cx="3457234" cy="2017883"/>
              </a:xfrm>
              <a:prstGeom prst="rect">
                <a:avLst/>
              </a:prstGeom>
              <a:solidFill>
                <a:srgbClr val="83389B">
                  <a:lumMod val="40000"/>
                  <a:lumOff val="60000"/>
                  <a:alpha val="37000"/>
                </a:srgbClr>
              </a:solidFill>
              <a:ln w="25400" cap="flat" cmpd="sng" algn="ctr">
                <a:noFill/>
                <a:prstDash val="solid"/>
              </a:ln>
              <a:effectLst>
                <a:outerShdw blurRad="88900" dist="1016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anchor="ctr"/>
              <a:lstStyle/>
              <a:p>
                <a:pPr algn="ctr" defTabSz="685783" eaLnBrk="1" hangingPunct="1">
                  <a:defRPr/>
                </a:pPr>
                <a:endParaRPr lang="en-US" sz="2400" b="1" kern="0" dirty="0">
                  <a:solidFill>
                    <a:prstClr val="black"/>
                  </a:solidFill>
                  <a:latin typeface="Myriad Pro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50617" y="5252905"/>
                <a:ext cx="3355166" cy="84448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defTabSz="685783" eaLnBrk="1" fontAlgn="t" hangingPunct="1">
                  <a:defRPr/>
                </a:pPr>
                <a:r>
                  <a:rPr lang="en-US" sz="2400" b="1" kern="0" dirty="0">
                    <a:solidFill>
                      <a:srgbClr val="002060"/>
                    </a:solidFill>
                  </a:rPr>
                  <a:t>Basic Level (E0)</a:t>
                </a:r>
              </a:p>
              <a:p>
                <a:pPr marL="128588" indent="-128588" defTabSz="685783" eaLnBrk="1" fontAlgn="t" hangingPunct="1">
                  <a:buFont typeface="Arial" panose="020B0604020202020204" pitchFamily="34" charset="0"/>
                  <a:buChar char="•"/>
                  <a:defRPr/>
                </a:pPr>
                <a:r>
                  <a:rPr lang="en-US" sz="1600" dirty="0">
                    <a:solidFill>
                      <a:srgbClr val="000000"/>
                    </a:solidFill>
                  </a:rPr>
                  <a:t>Ability to understand and use available automated tools</a:t>
                </a:r>
              </a:p>
            </p:txBody>
          </p:sp>
        </p:grpSp>
        <p:grpSp>
          <p:nvGrpSpPr>
            <p:cNvPr id="47" name="Group 3"/>
            <p:cNvGrpSpPr>
              <a:grpSpLocks/>
            </p:cNvGrpSpPr>
            <p:nvPr/>
          </p:nvGrpSpPr>
          <p:grpSpPr bwMode="auto">
            <a:xfrm>
              <a:off x="7494799" y="809232"/>
              <a:ext cx="3135612" cy="2769056"/>
              <a:chOff x="3663405" y="3373728"/>
              <a:chExt cx="3823504" cy="2554411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3707287" y="3464335"/>
                <a:ext cx="3729026" cy="2356806"/>
              </a:xfrm>
              <a:prstGeom prst="rect">
                <a:avLst/>
              </a:prstGeom>
              <a:solidFill>
                <a:srgbClr val="0063BE">
                  <a:lumMod val="40000"/>
                  <a:lumOff val="60000"/>
                  <a:alpha val="30000"/>
                </a:srgbClr>
              </a:solidFill>
              <a:ln w="25400" cap="flat" cmpd="sng" algn="ctr">
                <a:noFill/>
                <a:prstDash val="solid"/>
              </a:ln>
              <a:effectLst>
                <a:outerShdw blurRad="88900" dist="1016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anchor="ctr"/>
              <a:lstStyle/>
              <a:p>
                <a:pPr algn="ctr" defTabSz="685783" eaLnBrk="1" hangingPunct="1">
                  <a:defRPr/>
                </a:pPr>
                <a:endParaRPr lang="en-US" sz="2000" b="1" kern="0" dirty="0">
                  <a:solidFill>
                    <a:prstClr val="black"/>
                  </a:solidFill>
                  <a:latin typeface="Myriad Pro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3663405" y="3373728"/>
                <a:ext cx="3823504" cy="25544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685783" eaLnBrk="1" fontAlgn="t" hangingPunct="1">
                  <a:defRPr/>
                </a:pPr>
                <a:r>
                  <a:rPr lang="en-US" sz="1600" b="1" kern="0" dirty="0">
                    <a:solidFill>
                      <a:srgbClr val="002060"/>
                    </a:solidFill>
                  </a:rPr>
                  <a:t>Advance  Level (E2</a:t>
                </a:r>
                <a:r>
                  <a:rPr lang="en-US" sz="1800" b="1" kern="0" dirty="0">
                    <a:solidFill>
                      <a:srgbClr val="002060"/>
                    </a:solidFill>
                  </a:rPr>
                  <a:t>)</a:t>
                </a:r>
              </a:p>
              <a:p>
                <a:pPr marL="128588" indent="-128588" defTabSz="685783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en-US" sz="1350" dirty="0">
                    <a:solidFill>
                      <a:srgbClr val="000000"/>
                    </a:solidFill>
                  </a:rPr>
                  <a:t>Ability to identify the limitations of the existing tool and the probable bugs that the tool can encounter and propose the appropriate solution.</a:t>
                </a:r>
              </a:p>
              <a:p>
                <a:pPr marL="128588" indent="-128588" defTabSz="685783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en-US" sz="1350" dirty="0">
                    <a:solidFill>
                      <a:srgbClr val="000000"/>
                    </a:solidFill>
                  </a:rPr>
                  <a:t>Ability to contribute in creation of assets such as templates, presentations, forms, reusable checklists, reports, project plans etc.</a:t>
                </a:r>
              </a:p>
              <a:p>
                <a:pPr marL="128588" indent="-128588" defTabSz="685783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en-US" sz="1350" dirty="0">
                    <a:solidFill>
                      <a:srgbClr val="000000"/>
                    </a:solidFill>
                  </a:rPr>
                  <a:t>Should have been a part of a process improvement initiative/ project</a:t>
                </a:r>
              </a:p>
              <a:p>
                <a:pPr marL="128588" indent="-128588" defTabSz="685783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en-US" sz="1350" dirty="0">
                    <a:solidFill>
                      <a:srgbClr val="000000"/>
                    </a:solidFill>
                  </a:rPr>
                  <a:t>Should have contributed to developing  lessons learnt and best practices documents</a:t>
                </a:r>
              </a:p>
            </p:txBody>
          </p:sp>
        </p:grpSp>
        <p:grpSp>
          <p:nvGrpSpPr>
            <p:cNvPr id="48" name="Group 27"/>
            <p:cNvGrpSpPr>
              <a:grpSpLocks/>
            </p:cNvGrpSpPr>
            <p:nvPr/>
          </p:nvGrpSpPr>
          <p:grpSpPr bwMode="auto">
            <a:xfrm>
              <a:off x="1496965" y="3516866"/>
              <a:ext cx="3539340" cy="3483088"/>
              <a:chOff x="3790332" y="3628006"/>
              <a:chExt cx="4340963" cy="3772439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3850393" y="3697898"/>
                <a:ext cx="4280902" cy="3535019"/>
              </a:xfrm>
              <a:prstGeom prst="rect">
                <a:avLst/>
              </a:prstGeom>
              <a:solidFill>
                <a:srgbClr val="55A51C">
                  <a:lumMod val="40000"/>
                  <a:lumOff val="60000"/>
                  <a:alpha val="58000"/>
                </a:srgbClr>
              </a:solidFill>
              <a:ln w="25400" cap="flat" cmpd="sng" algn="ctr">
                <a:noFill/>
                <a:prstDash val="solid"/>
              </a:ln>
              <a:effectLst>
                <a:outerShdw blurRad="88900" dist="1016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anchor="ctr"/>
              <a:lstStyle/>
              <a:p>
                <a:pPr algn="ctr" defTabSz="685783" eaLnBrk="1" hangingPunct="1">
                  <a:defRPr/>
                </a:pPr>
                <a:endParaRPr lang="en-US" sz="2000" b="1" kern="0" dirty="0">
                  <a:solidFill>
                    <a:prstClr val="black"/>
                  </a:solidFill>
                  <a:latin typeface="Myriad Pro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790332" y="3628006"/>
                <a:ext cx="4340963" cy="3772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685783" eaLnBrk="1" hangingPunct="1">
                  <a:defRPr/>
                </a:pPr>
                <a:r>
                  <a:rPr lang="en-US" sz="1600" b="1" kern="0" dirty="0">
                    <a:solidFill>
                      <a:srgbClr val="002060"/>
                    </a:solidFill>
                  </a:rPr>
                  <a:t>Expert Level (E3)</a:t>
                </a:r>
              </a:p>
              <a:p>
                <a:pPr marL="128588" indent="-128588" defTabSz="685783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en-US" sz="1600" dirty="0">
                    <a:solidFill>
                      <a:srgbClr val="000000"/>
                    </a:solidFill>
                  </a:rPr>
                  <a:t>Ability to develop automation tools/macro/utility/concept with assimilation of various / all possible concepts for the particular domain.</a:t>
                </a:r>
              </a:p>
              <a:p>
                <a:pPr marL="128588" indent="-128588" defTabSz="685783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en-US" sz="1600" dirty="0">
                    <a:solidFill>
                      <a:srgbClr val="000000"/>
                    </a:solidFill>
                  </a:rPr>
                  <a:t>Ability to contribute in creation of assets such as work instructions, guidelines and Process flows to streamline statistical programming activities .</a:t>
                </a:r>
              </a:p>
              <a:p>
                <a:pPr marL="128588" indent="-128588" defTabSz="685783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en-US" sz="1600" dirty="0">
                    <a:solidFill>
                      <a:srgbClr val="000000"/>
                    </a:solidFill>
                  </a:rPr>
                  <a:t>Should have lead a process improvement initiative/ project.</a:t>
                </a:r>
              </a:p>
              <a:p>
                <a:pPr marL="128588" indent="-128588" defTabSz="685783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en-US" sz="1600" dirty="0">
                    <a:solidFill>
                      <a:srgbClr val="000000"/>
                    </a:solidFill>
                  </a:rPr>
                  <a:t>Should have developed lessons learnt and best practices documents on topics of expertise.</a:t>
                </a:r>
              </a:p>
            </p:txBody>
          </p:sp>
        </p:grpSp>
        <p:pic>
          <p:nvPicPr>
            <p:cNvPr id="49" name="Picture 2" descr="C:\Users\687557\AppData\Local\Temp\notes835DBD\final-pals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177254" y="4656506"/>
              <a:ext cx="820653" cy="42229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0" name="Group 20"/>
            <p:cNvGrpSpPr>
              <a:grpSpLocks/>
            </p:cNvGrpSpPr>
            <p:nvPr/>
          </p:nvGrpSpPr>
          <p:grpSpPr bwMode="auto">
            <a:xfrm>
              <a:off x="7207086" y="3616274"/>
              <a:ext cx="3393935" cy="3274104"/>
              <a:chOff x="3370286" y="3723022"/>
              <a:chExt cx="3970048" cy="3399218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3404666" y="3758157"/>
                <a:ext cx="3935668" cy="3317256"/>
              </a:xfrm>
              <a:prstGeom prst="rect">
                <a:avLst/>
              </a:prstGeom>
              <a:solidFill>
                <a:srgbClr val="000000">
                  <a:lumMod val="50000"/>
                  <a:lumOff val="50000"/>
                  <a:alpha val="26000"/>
                </a:srgbClr>
              </a:solidFill>
              <a:ln w="25400" cap="flat" cmpd="sng" algn="ctr">
                <a:noFill/>
                <a:prstDash val="solid"/>
              </a:ln>
              <a:effectLst>
                <a:outerShdw blurRad="88900" dist="1016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anchor="ctr"/>
              <a:lstStyle/>
              <a:p>
                <a:pPr algn="ctr" defTabSz="685783" eaLnBrk="1" hangingPunct="1">
                  <a:defRPr/>
                </a:pPr>
                <a:endParaRPr lang="en-US" sz="2000" b="1" kern="0" dirty="0">
                  <a:solidFill>
                    <a:prstClr val="black"/>
                  </a:solidFill>
                  <a:latin typeface="Myriad Pro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3370286" y="3723022"/>
                <a:ext cx="3955629" cy="3399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685783" eaLnBrk="1" hangingPunct="1">
                  <a:defRPr/>
                </a:pPr>
                <a:r>
                  <a:rPr lang="en-US" sz="1400" b="1" kern="0" dirty="0">
                    <a:solidFill>
                      <a:srgbClr val="002060"/>
                    </a:solidFill>
                  </a:rPr>
                  <a:t>Master Level (E4)</a:t>
                </a:r>
              </a:p>
              <a:p>
                <a:pPr marL="128588" indent="-128588" defTabSz="685783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en-US" sz="1400" dirty="0">
                    <a:solidFill>
                      <a:srgbClr val="000000"/>
                    </a:solidFill>
                  </a:rPr>
                  <a:t>Ability to evolve with similar or improvised versions of the tool for TCS own platform.</a:t>
                </a:r>
              </a:p>
              <a:p>
                <a:pPr marL="128588" indent="-128588" defTabSz="685783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en-US" sz="1400" dirty="0">
                    <a:solidFill>
                      <a:srgbClr val="000000"/>
                    </a:solidFill>
                  </a:rPr>
                  <a:t>Ability to contribute in creation of assets such as work instructions, SOPs, guidelines and Process flows.</a:t>
                </a:r>
              </a:p>
              <a:p>
                <a:pPr marL="128588" indent="-128588" defTabSz="685783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en-US" sz="1400" dirty="0">
                    <a:solidFill>
                      <a:srgbClr val="000000"/>
                    </a:solidFill>
                  </a:rPr>
                  <a:t>Ability to provide guidance and mentor team members.</a:t>
                </a:r>
              </a:p>
              <a:p>
                <a:pPr marL="128588" indent="-128588" defTabSz="685783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en-US" sz="1400" dirty="0">
                    <a:solidFill>
                      <a:srgbClr val="000000"/>
                    </a:solidFill>
                  </a:rPr>
                  <a:t>Should have lead a process improvement initiative/ project which resulted in substantial financial benefits.</a:t>
                </a:r>
              </a:p>
              <a:p>
                <a:pPr marL="128588" indent="-128588" defTabSz="685783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en-US" sz="1400" dirty="0">
                    <a:solidFill>
                      <a:srgbClr val="000000"/>
                    </a:solidFill>
                  </a:rPr>
                  <a:t>Should have developed lessons learnt and best practices documents on the areas of expertise. </a:t>
                </a:r>
              </a:p>
              <a:p>
                <a:pPr marL="128588" indent="-128588" defTabSz="685783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en-US" sz="1400" dirty="0">
                    <a:solidFill>
                      <a:srgbClr val="000000"/>
                    </a:solidFill>
                  </a:rPr>
                  <a:t>Should have created some level of automation/ macros for process improvement.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60759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Behavioural</a:t>
            </a:r>
            <a:r>
              <a:rPr lang="en-US" altLang="en-US" dirty="0" smtClean="0"/>
              <a:t> </a:t>
            </a:r>
            <a:r>
              <a:rPr lang="en-US" altLang="en-US" dirty="0"/>
              <a:t>competency – Statistical Programming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8783" y="831840"/>
            <a:ext cx="11781182" cy="409463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</a:rPr>
              <a:t>Planning and organization (Project management and Team management)</a:t>
            </a:r>
            <a:endParaRPr lang="en-US" sz="1600" b="1" dirty="0"/>
          </a:p>
        </p:txBody>
      </p:sp>
      <p:grpSp>
        <p:nvGrpSpPr>
          <p:cNvPr id="23" name="Group 21"/>
          <p:cNvGrpSpPr>
            <a:grpSpLocks/>
          </p:cNvGrpSpPr>
          <p:nvPr/>
        </p:nvGrpSpPr>
        <p:grpSpPr bwMode="auto">
          <a:xfrm>
            <a:off x="312577" y="1156252"/>
            <a:ext cx="11574623" cy="5300830"/>
            <a:chOff x="1544553" y="822011"/>
            <a:chExt cx="9140692" cy="6023265"/>
          </a:xfrm>
        </p:grpSpPr>
        <p:pic>
          <p:nvPicPr>
            <p:cNvPr id="24" name="Picture 7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944"/>
            <a:stretch>
              <a:fillRect/>
            </a:stretch>
          </p:blipFill>
          <p:spPr bwMode="auto">
            <a:xfrm>
              <a:off x="4887977" y="3462294"/>
              <a:ext cx="1288646" cy="2100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6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6885" y="4867376"/>
              <a:ext cx="1884309" cy="1396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6" name="Group 1"/>
            <p:cNvGrpSpPr>
              <a:grpSpLocks/>
            </p:cNvGrpSpPr>
            <p:nvPr/>
          </p:nvGrpSpPr>
          <p:grpSpPr bwMode="auto">
            <a:xfrm>
              <a:off x="4474293" y="822011"/>
              <a:ext cx="2965469" cy="2727835"/>
              <a:chOff x="2882024" y="4526122"/>
              <a:chExt cx="3303070" cy="3041558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2936347" y="4604504"/>
                <a:ext cx="3133660" cy="2865557"/>
              </a:xfrm>
              <a:prstGeom prst="rect">
                <a:avLst/>
              </a:prstGeom>
              <a:solidFill>
                <a:srgbClr val="974B07">
                  <a:lumMod val="40000"/>
                  <a:lumOff val="60000"/>
                  <a:alpha val="43000"/>
                </a:srgbClr>
              </a:solidFill>
              <a:ln w="25400" cap="flat" cmpd="sng" algn="ctr">
                <a:noFill/>
                <a:prstDash val="solid"/>
              </a:ln>
              <a:effectLst>
                <a:outerShdw blurRad="88900" dist="1016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anchor="ctr"/>
              <a:lstStyle/>
              <a:p>
                <a:pPr algn="ctr" defTabSz="685783" eaLnBrk="1" hangingPunct="1">
                  <a:defRPr/>
                </a:pPr>
                <a:endParaRPr lang="en-US" sz="1600" b="1" kern="0" dirty="0">
                  <a:solidFill>
                    <a:prstClr val="black"/>
                  </a:solidFill>
                  <a:latin typeface="Myriad Pro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2882024" y="4526122"/>
                <a:ext cx="3303070" cy="304155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defTabSz="685783" eaLnBrk="1" fontAlgn="t" hangingPunct="1">
                  <a:defRPr/>
                </a:pPr>
                <a:r>
                  <a:rPr lang="en-US" sz="1500" b="1" kern="0" dirty="0">
                    <a:solidFill>
                      <a:srgbClr val="002060"/>
                    </a:solidFill>
                  </a:rPr>
                  <a:t>Intermediate Level (E1)</a:t>
                </a:r>
              </a:p>
              <a:p>
                <a:pPr marL="228600" indent="-228600" defTabSz="685783" eaLnBrk="1" hangingPunct="1">
                  <a:buFontTx/>
                  <a:buAutoNum type="arabicParenR"/>
                  <a:defRPr/>
                </a:pPr>
                <a:r>
                  <a:rPr lang="en-US" sz="1500" dirty="0">
                    <a:solidFill>
                      <a:srgbClr val="000000"/>
                    </a:solidFill>
                  </a:rPr>
                  <a:t>Support building timelines for delivery by providing inputs. </a:t>
                </a:r>
              </a:p>
              <a:p>
                <a:pPr marL="228600" indent="-228600" defTabSz="685783" eaLnBrk="1" hangingPunct="1">
                  <a:buFontTx/>
                  <a:buAutoNum type="arabicParenR"/>
                  <a:defRPr/>
                </a:pPr>
                <a:r>
                  <a:rPr lang="en-US" sz="1500" dirty="0">
                    <a:solidFill>
                      <a:srgbClr val="000000"/>
                    </a:solidFill>
                  </a:rPr>
                  <a:t>Ability to manage deliverables assigned and meet timelines as agreed within the team</a:t>
                </a:r>
              </a:p>
              <a:p>
                <a:pPr marL="228600" indent="-228600" defTabSz="685783" eaLnBrk="1" hangingPunct="1">
                  <a:buFontTx/>
                  <a:buAutoNum type="arabicParenR"/>
                  <a:defRPr/>
                </a:pPr>
                <a:r>
                  <a:rPr lang="en-US" sz="1500" dirty="0">
                    <a:solidFill>
                      <a:srgbClr val="000000"/>
                    </a:solidFill>
                  </a:rPr>
                  <a:t>Accountable for quality of the deliverables produced by self</a:t>
                </a:r>
              </a:p>
              <a:p>
                <a:pPr marL="228600" indent="-228600" defTabSz="685783" eaLnBrk="1" hangingPunct="1">
                  <a:buFontTx/>
                  <a:buAutoNum type="arabicParenR"/>
                  <a:defRPr/>
                </a:pPr>
                <a:r>
                  <a:rPr lang="en-US" sz="1500" dirty="0">
                    <a:solidFill>
                      <a:srgbClr val="000000"/>
                    </a:solidFill>
                  </a:rPr>
                  <a:t>Provide timely update to the study / project lead on the deliverable status</a:t>
                </a:r>
                <a:endParaRPr lang="en-IN" sz="15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7" name="Group 2"/>
            <p:cNvGrpSpPr>
              <a:grpSpLocks/>
            </p:cNvGrpSpPr>
            <p:nvPr/>
          </p:nvGrpSpPr>
          <p:grpSpPr bwMode="auto">
            <a:xfrm>
              <a:off x="1545934" y="882242"/>
              <a:ext cx="2813374" cy="2622919"/>
              <a:chOff x="69770" y="5181600"/>
              <a:chExt cx="3457234" cy="2051414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69770" y="5181600"/>
                <a:ext cx="3457234" cy="2017883"/>
              </a:xfrm>
              <a:prstGeom prst="rect">
                <a:avLst/>
              </a:prstGeom>
              <a:solidFill>
                <a:srgbClr val="83389B">
                  <a:lumMod val="40000"/>
                  <a:lumOff val="60000"/>
                  <a:alpha val="37000"/>
                </a:srgbClr>
              </a:solidFill>
              <a:ln w="25400" cap="flat" cmpd="sng" algn="ctr">
                <a:noFill/>
                <a:prstDash val="solid"/>
              </a:ln>
              <a:effectLst>
                <a:outerShdw blurRad="88900" dist="1016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anchor="ctr"/>
              <a:lstStyle/>
              <a:p>
                <a:pPr algn="ctr" defTabSz="685783" eaLnBrk="1" hangingPunct="1">
                  <a:defRPr/>
                </a:pPr>
                <a:endParaRPr lang="en-US" sz="1800" b="1" kern="0" dirty="0">
                  <a:solidFill>
                    <a:prstClr val="black"/>
                  </a:solidFill>
                  <a:latin typeface="Myriad Pro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50613" y="5181600"/>
                <a:ext cx="3356004" cy="205141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defTabSz="685783" eaLnBrk="1" fontAlgn="t" hangingPunct="1">
                  <a:defRPr/>
                </a:pPr>
                <a:r>
                  <a:rPr lang="en-US" sz="1600" b="1" kern="0" dirty="0">
                    <a:solidFill>
                      <a:srgbClr val="002060"/>
                    </a:solidFill>
                  </a:rPr>
                  <a:t>Basic Level (E0)</a:t>
                </a:r>
              </a:p>
              <a:p>
                <a:pPr marL="228600" indent="-228600" defTabSz="685783" eaLnBrk="1" fontAlgn="t" hangingPunct="1">
                  <a:buFontTx/>
                  <a:buAutoNum type="arabicParenR"/>
                  <a:defRPr/>
                </a:pPr>
                <a:r>
                  <a:rPr lang="en-US" sz="1600" dirty="0">
                    <a:solidFill>
                      <a:srgbClr val="000000"/>
                    </a:solidFill>
                  </a:rPr>
                  <a:t>Ability to manage deliverables assigned and meet timelines as agreed within the team</a:t>
                </a:r>
              </a:p>
              <a:p>
                <a:pPr marL="228600" indent="-228600" defTabSz="685783" eaLnBrk="1" fontAlgn="t" hangingPunct="1">
                  <a:buFontTx/>
                  <a:buAutoNum type="arabicParenR"/>
                  <a:defRPr/>
                </a:pPr>
                <a:r>
                  <a:rPr lang="en-US" sz="1600" dirty="0">
                    <a:solidFill>
                      <a:srgbClr val="000000"/>
                    </a:solidFill>
                  </a:rPr>
                  <a:t>Taking ownership for quality of the deliverables produced by self</a:t>
                </a:r>
              </a:p>
              <a:p>
                <a:pPr marL="228600" indent="-228600" defTabSz="685783" eaLnBrk="1" fontAlgn="t" hangingPunct="1">
                  <a:buFontTx/>
                  <a:buAutoNum type="arabicParenR"/>
                  <a:defRPr/>
                </a:pPr>
                <a:r>
                  <a:rPr lang="en-US" sz="1600" dirty="0">
                    <a:solidFill>
                      <a:srgbClr val="000000"/>
                    </a:solidFill>
                  </a:rPr>
                  <a:t>Provide timely update to the study / project lead on the deliverable status</a:t>
                </a:r>
              </a:p>
            </p:txBody>
          </p:sp>
        </p:grpSp>
        <p:grpSp>
          <p:nvGrpSpPr>
            <p:cNvPr id="28" name="Group 3"/>
            <p:cNvGrpSpPr>
              <a:grpSpLocks/>
            </p:cNvGrpSpPr>
            <p:nvPr/>
          </p:nvGrpSpPr>
          <p:grpSpPr bwMode="auto">
            <a:xfrm>
              <a:off x="7495427" y="882242"/>
              <a:ext cx="3093491" cy="2622919"/>
              <a:chOff x="3664171" y="3441082"/>
              <a:chExt cx="3772142" cy="2419604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3707287" y="3464335"/>
                <a:ext cx="3729026" cy="2356806"/>
              </a:xfrm>
              <a:prstGeom prst="rect">
                <a:avLst/>
              </a:prstGeom>
              <a:solidFill>
                <a:srgbClr val="0063BE">
                  <a:lumMod val="40000"/>
                  <a:lumOff val="60000"/>
                  <a:alpha val="30000"/>
                </a:srgbClr>
              </a:solidFill>
              <a:ln w="25400" cap="flat" cmpd="sng" algn="ctr">
                <a:noFill/>
                <a:prstDash val="solid"/>
              </a:ln>
              <a:effectLst>
                <a:outerShdw blurRad="88900" dist="1016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anchor="ctr"/>
              <a:lstStyle/>
              <a:p>
                <a:pPr algn="ctr" defTabSz="685783" eaLnBrk="1" hangingPunct="1">
                  <a:defRPr/>
                </a:pPr>
                <a:endParaRPr lang="en-US" sz="1600" b="1" kern="0" dirty="0">
                  <a:solidFill>
                    <a:prstClr val="black"/>
                  </a:solidFill>
                  <a:latin typeface="Myriad Pro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3664171" y="3441082"/>
                <a:ext cx="3593407" cy="241960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defTabSz="685783" eaLnBrk="1" fontAlgn="t" hangingPunct="1">
                  <a:defRPr/>
                </a:pPr>
                <a:r>
                  <a:rPr lang="en-US" sz="1600" b="1" kern="0" dirty="0">
                    <a:solidFill>
                      <a:srgbClr val="002060"/>
                    </a:solidFill>
                  </a:rPr>
                  <a:t>Advance  Level (E2)</a:t>
                </a:r>
              </a:p>
              <a:p>
                <a:pPr marL="228600" indent="-228600" defTabSz="685783" eaLnBrk="1" hangingPunct="1">
                  <a:buFontTx/>
                  <a:buAutoNum type="arabicParenR"/>
                  <a:defRPr/>
                </a:pPr>
                <a:r>
                  <a:rPr lang="en-US" sz="1600" dirty="0">
                    <a:solidFill>
                      <a:srgbClr val="000000"/>
                    </a:solidFill>
                  </a:rPr>
                  <a:t>Planning timelines for deliverable for study</a:t>
                </a:r>
              </a:p>
              <a:p>
                <a:pPr marL="228600" indent="-228600" defTabSz="685783" eaLnBrk="1" hangingPunct="1">
                  <a:buFontTx/>
                  <a:buAutoNum type="arabicParenR"/>
                  <a:defRPr/>
                </a:pPr>
                <a:r>
                  <a:rPr lang="en-US" sz="1600" dirty="0">
                    <a:solidFill>
                      <a:srgbClr val="000000"/>
                    </a:solidFill>
                  </a:rPr>
                  <a:t>Accountable for overall quality of the deliverables for self and team</a:t>
                </a:r>
              </a:p>
              <a:p>
                <a:pPr marL="228600" indent="-228600" defTabSz="685783" eaLnBrk="1" hangingPunct="1">
                  <a:buFontTx/>
                  <a:buAutoNum type="arabicParenR"/>
                  <a:defRPr/>
                </a:pPr>
                <a:r>
                  <a:rPr lang="en-US" sz="1600" dirty="0">
                    <a:solidFill>
                      <a:srgbClr val="000000"/>
                    </a:solidFill>
                  </a:rPr>
                  <a:t>Ability to communicate with client and within the team</a:t>
                </a:r>
              </a:p>
              <a:p>
                <a:pPr marL="228600" indent="-228600" defTabSz="685783" eaLnBrk="1" hangingPunct="1">
                  <a:buFontTx/>
                  <a:buAutoNum type="arabicParenR"/>
                  <a:defRPr/>
                </a:pPr>
                <a:r>
                  <a:rPr lang="en-US" sz="1600" dirty="0">
                    <a:solidFill>
                      <a:srgbClr val="000000"/>
                    </a:solidFill>
                  </a:rPr>
                  <a:t>Ability to manage study team and  deliverables </a:t>
                </a:r>
              </a:p>
            </p:txBody>
          </p:sp>
        </p:grpSp>
        <p:grpSp>
          <p:nvGrpSpPr>
            <p:cNvPr id="29" name="Group 27"/>
            <p:cNvGrpSpPr>
              <a:grpSpLocks/>
            </p:cNvGrpSpPr>
            <p:nvPr/>
          </p:nvGrpSpPr>
          <p:grpSpPr bwMode="auto">
            <a:xfrm>
              <a:off x="1544553" y="3581397"/>
              <a:ext cx="3491750" cy="3263879"/>
              <a:chOff x="3848700" y="3697898"/>
              <a:chExt cx="4282595" cy="3535019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3850393" y="3697898"/>
                <a:ext cx="4280902" cy="3535019"/>
              </a:xfrm>
              <a:prstGeom prst="rect">
                <a:avLst/>
              </a:prstGeom>
              <a:solidFill>
                <a:srgbClr val="55A51C">
                  <a:lumMod val="40000"/>
                  <a:lumOff val="60000"/>
                  <a:alpha val="58000"/>
                </a:srgbClr>
              </a:solidFill>
              <a:ln w="25400" cap="flat" cmpd="sng" algn="ctr">
                <a:noFill/>
                <a:prstDash val="solid"/>
              </a:ln>
              <a:effectLst>
                <a:outerShdw blurRad="88900" dist="1016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anchor="ctr"/>
              <a:lstStyle/>
              <a:p>
                <a:pPr algn="ctr" defTabSz="685783" eaLnBrk="1" hangingPunct="1">
                  <a:defRPr/>
                </a:pPr>
                <a:endParaRPr lang="en-US" sz="1600" b="1" kern="0" dirty="0">
                  <a:solidFill>
                    <a:prstClr val="black"/>
                  </a:solidFill>
                  <a:latin typeface="Myriad Pro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848700" y="3714847"/>
                <a:ext cx="4282236" cy="34544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685783" eaLnBrk="1" hangingPunct="1">
                  <a:defRPr/>
                </a:pPr>
                <a:r>
                  <a:rPr lang="en-US" sz="1470" b="1" kern="0" dirty="0">
                    <a:solidFill>
                      <a:srgbClr val="002060"/>
                    </a:solidFill>
                  </a:rPr>
                  <a:t>Expert Level (E3)</a:t>
                </a:r>
              </a:p>
              <a:p>
                <a:pPr marL="228600" indent="-228600" defTabSz="685783" eaLnBrk="1" hangingPunct="1">
                  <a:buFontTx/>
                  <a:buAutoNum type="arabicParenR"/>
                  <a:defRPr/>
                </a:pPr>
                <a:r>
                  <a:rPr lang="en-US" sz="1470" dirty="0">
                    <a:solidFill>
                      <a:srgbClr val="000000"/>
                    </a:solidFill>
                  </a:rPr>
                  <a:t>Planning timelines for deliverable</a:t>
                </a:r>
              </a:p>
              <a:p>
                <a:pPr marL="228600" indent="-228600" defTabSz="685783" eaLnBrk="1" hangingPunct="1">
                  <a:buFontTx/>
                  <a:buAutoNum type="arabicParenR"/>
                  <a:defRPr/>
                </a:pPr>
                <a:r>
                  <a:rPr lang="en-US" sz="1470" dirty="0">
                    <a:solidFill>
                      <a:srgbClr val="000000"/>
                    </a:solidFill>
                  </a:rPr>
                  <a:t>Manage deliverables for multiple studies</a:t>
                </a:r>
              </a:p>
              <a:p>
                <a:pPr marL="228600" indent="-228600" defTabSz="685783" eaLnBrk="1" hangingPunct="1">
                  <a:buFontTx/>
                  <a:buAutoNum type="arabicParenR"/>
                  <a:defRPr/>
                </a:pPr>
                <a:r>
                  <a:rPr lang="en-US" sz="1470" dirty="0">
                    <a:solidFill>
                      <a:srgbClr val="000000"/>
                    </a:solidFill>
                  </a:rPr>
                  <a:t>Accountable for overall quality of the deliverables</a:t>
                </a:r>
              </a:p>
              <a:p>
                <a:pPr marL="228600" indent="-228600" defTabSz="685783" eaLnBrk="1" hangingPunct="1">
                  <a:buFontTx/>
                  <a:buAutoNum type="arabicParenR"/>
                  <a:defRPr/>
                </a:pPr>
                <a:r>
                  <a:rPr lang="en-US" sz="1470" dirty="0">
                    <a:solidFill>
                      <a:srgbClr val="000000"/>
                    </a:solidFill>
                  </a:rPr>
                  <a:t>Effective communication with client and within the team</a:t>
                </a:r>
              </a:p>
              <a:p>
                <a:pPr marL="228600" indent="-228600" defTabSz="685783" eaLnBrk="1" hangingPunct="1">
                  <a:buFontTx/>
                  <a:buAutoNum type="arabicParenR"/>
                  <a:defRPr/>
                </a:pPr>
                <a:r>
                  <a:rPr lang="en-US" sz="1470" dirty="0">
                    <a:solidFill>
                      <a:srgbClr val="000000"/>
                    </a:solidFill>
                  </a:rPr>
                  <a:t>Ability to Negotiate deliverables by providing inputs to timelines</a:t>
                </a:r>
              </a:p>
              <a:p>
                <a:pPr marL="228600" indent="-228600" defTabSz="685783" eaLnBrk="1" hangingPunct="1">
                  <a:buFontTx/>
                  <a:buAutoNum type="arabicParenR"/>
                  <a:defRPr/>
                </a:pPr>
                <a:r>
                  <a:rPr lang="en-US" sz="1470" dirty="0">
                    <a:solidFill>
                      <a:srgbClr val="000000"/>
                    </a:solidFill>
                  </a:rPr>
                  <a:t>Ability to forecast issues and provide mitigation plan</a:t>
                </a:r>
              </a:p>
              <a:p>
                <a:pPr marL="228600" indent="-228600" defTabSz="685783" eaLnBrk="1" hangingPunct="1">
                  <a:buFontTx/>
                  <a:buAutoNum type="arabicParenR"/>
                  <a:defRPr/>
                </a:pPr>
                <a:r>
                  <a:rPr lang="en-US" sz="1470" dirty="0">
                    <a:solidFill>
                      <a:srgbClr val="000000"/>
                    </a:solidFill>
                  </a:rPr>
                  <a:t>Provide cross functional inputs (timely escalation of data issues to DM)</a:t>
                </a:r>
              </a:p>
              <a:p>
                <a:pPr marL="228600" indent="-228600" defTabSz="685783" eaLnBrk="1" hangingPunct="1">
                  <a:buFontTx/>
                  <a:buAutoNum type="arabicParenR"/>
                  <a:defRPr/>
                </a:pPr>
                <a:r>
                  <a:rPr lang="en-US" sz="1470" dirty="0">
                    <a:solidFill>
                      <a:srgbClr val="000000"/>
                    </a:solidFill>
                  </a:rPr>
                  <a:t>Ability to lead multiple study teams</a:t>
                </a:r>
              </a:p>
            </p:txBody>
          </p:sp>
        </p:grpSp>
        <p:pic>
          <p:nvPicPr>
            <p:cNvPr id="30" name="Picture 2" descr="C:\Users\687557\AppData\Local\Temp\notes835DBD\final-pals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178003" y="4655909"/>
              <a:ext cx="819805" cy="42390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1" name="Group 20"/>
            <p:cNvGrpSpPr>
              <a:grpSpLocks/>
            </p:cNvGrpSpPr>
            <p:nvPr/>
          </p:nvGrpSpPr>
          <p:grpSpPr bwMode="auto">
            <a:xfrm>
              <a:off x="7235654" y="3650116"/>
              <a:ext cx="3449591" cy="3195159"/>
              <a:chOff x="3403703" y="3758157"/>
              <a:chExt cx="4035152" cy="3317256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3404666" y="3758157"/>
                <a:ext cx="3935668" cy="3317256"/>
              </a:xfrm>
              <a:prstGeom prst="rect">
                <a:avLst/>
              </a:prstGeom>
              <a:solidFill>
                <a:srgbClr val="000000">
                  <a:lumMod val="50000"/>
                  <a:lumOff val="50000"/>
                  <a:alpha val="26000"/>
                </a:srgbClr>
              </a:solidFill>
              <a:ln w="25400" cap="flat" cmpd="sng" algn="ctr">
                <a:noFill/>
                <a:prstDash val="solid"/>
              </a:ln>
              <a:effectLst>
                <a:outerShdw blurRad="88900" dist="1016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anchor="ctr"/>
              <a:lstStyle/>
              <a:p>
                <a:pPr algn="ctr" defTabSz="685783" eaLnBrk="1" hangingPunct="1">
                  <a:defRPr/>
                </a:pPr>
                <a:endParaRPr lang="en-US" sz="1600" b="1" kern="0" dirty="0">
                  <a:solidFill>
                    <a:prstClr val="black"/>
                  </a:solidFill>
                  <a:latin typeface="Myriad Pro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403703" y="3761115"/>
                <a:ext cx="4035152" cy="322420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defTabSz="685783" eaLnBrk="1" hangingPunct="1">
                  <a:defRPr/>
                </a:pPr>
                <a:r>
                  <a:rPr lang="en-US" sz="1430" b="1" kern="0" dirty="0">
                    <a:solidFill>
                      <a:srgbClr val="002060"/>
                    </a:solidFill>
                  </a:rPr>
                  <a:t>Master Level (E4)</a:t>
                </a:r>
              </a:p>
              <a:p>
                <a:pPr marL="228600" indent="-228600" defTabSz="685783" eaLnBrk="1" hangingPunct="1">
                  <a:buFontTx/>
                  <a:buAutoNum type="arabicParenR"/>
                  <a:defRPr/>
                </a:pPr>
                <a:r>
                  <a:rPr lang="en-US" sz="1430" dirty="0">
                    <a:solidFill>
                      <a:srgbClr val="000000"/>
                    </a:solidFill>
                  </a:rPr>
                  <a:t>Planning timelines for deliverable</a:t>
                </a:r>
              </a:p>
              <a:p>
                <a:pPr marL="228600" indent="-228600" defTabSz="685783" eaLnBrk="1" hangingPunct="1">
                  <a:buFontTx/>
                  <a:buAutoNum type="arabicParenR"/>
                  <a:defRPr/>
                </a:pPr>
                <a:r>
                  <a:rPr lang="en-US" sz="1430" dirty="0">
                    <a:solidFill>
                      <a:srgbClr val="000000"/>
                    </a:solidFill>
                  </a:rPr>
                  <a:t>Manage deliverables for multiple studies/ submission</a:t>
                </a:r>
              </a:p>
              <a:p>
                <a:pPr marL="228600" indent="-228600" defTabSz="685783" eaLnBrk="1" hangingPunct="1">
                  <a:buFontTx/>
                  <a:buAutoNum type="arabicParenR"/>
                  <a:defRPr/>
                </a:pPr>
                <a:r>
                  <a:rPr lang="en-US" sz="1430" dirty="0">
                    <a:solidFill>
                      <a:srgbClr val="000000"/>
                    </a:solidFill>
                  </a:rPr>
                  <a:t>Accountable for overall quality of the deliverables</a:t>
                </a:r>
              </a:p>
              <a:p>
                <a:pPr marL="228600" indent="-228600" defTabSz="685783" eaLnBrk="1" hangingPunct="1">
                  <a:buFontTx/>
                  <a:buAutoNum type="arabicParenR"/>
                  <a:defRPr/>
                </a:pPr>
                <a:r>
                  <a:rPr lang="en-US" sz="1430" dirty="0">
                    <a:solidFill>
                      <a:srgbClr val="000000"/>
                    </a:solidFill>
                  </a:rPr>
                  <a:t>Effective communication with client and within the team</a:t>
                </a:r>
              </a:p>
              <a:p>
                <a:pPr marL="228600" indent="-228600" defTabSz="685783" eaLnBrk="1" hangingPunct="1">
                  <a:buFontTx/>
                  <a:buAutoNum type="arabicParenR"/>
                  <a:defRPr/>
                </a:pPr>
                <a:r>
                  <a:rPr lang="en-US" sz="1430" dirty="0">
                    <a:solidFill>
                      <a:srgbClr val="000000"/>
                    </a:solidFill>
                  </a:rPr>
                  <a:t>Ability to Negotiate deliverables by providing inputs to timelines</a:t>
                </a:r>
              </a:p>
              <a:p>
                <a:pPr marL="228600" indent="-228600" defTabSz="685783" eaLnBrk="1" hangingPunct="1">
                  <a:buFontTx/>
                  <a:buAutoNum type="arabicParenR"/>
                  <a:defRPr/>
                </a:pPr>
                <a:r>
                  <a:rPr lang="en-US" sz="1430" dirty="0">
                    <a:solidFill>
                      <a:srgbClr val="000000"/>
                    </a:solidFill>
                  </a:rPr>
                  <a:t>Ability to forecast issues and provide mitigation plan</a:t>
                </a:r>
              </a:p>
              <a:p>
                <a:pPr marL="228600" indent="-228600" defTabSz="685783" eaLnBrk="1" hangingPunct="1">
                  <a:buFontTx/>
                  <a:buAutoNum type="arabicParenR"/>
                  <a:defRPr/>
                </a:pPr>
                <a:r>
                  <a:rPr lang="en-US" sz="1430" dirty="0">
                    <a:solidFill>
                      <a:srgbClr val="000000"/>
                    </a:solidFill>
                  </a:rPr>
                  <a:t>Provide cross functional inputs (timely escalation of data issues to DM)</a:t>
                </a:r>
              </a:p>
              <a:p>
                <a:pPr marL="228600" indent="-228600" defTabSz="685783" eaLnBrk="1" hangingPunct="1">
                  <a:buFontTx/>
                  <a:buAutoNum type="arabicParenR"/>
                  <a:defRPr/>
                </a:pPr>
                <a:r>
                  <a:rPr lang="en-US" sz="1430" dirty="0">
                    <a:solidFill>
                      <a:srgbClr val="000000"/>
                    </a:solidFill>
                  </a:rPr>
                  <a:t>Ability to manage client delivery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57427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Behavioural</a:t>
            </a:r>
            <a:r>
              <a:rPr lang="en-US" altLang="en-US" dirty="0" smtClean="0"/>
              <a:t> </a:t>
            </a:r>
            <a:r>
              <a:rPr lang="en-US" altLang="en-US" dirty="0"/>
              <a:t>competency – Statistical Programming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8783" y="831840"/>
            <a:ext cx="11781182" cy="409463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 smtClean="0">
                <a:solidFill>
                  <a:srgbClr val="000000"/>
                </a:solidFill>
              </a:rPr>
              <a:t>Soft Skills</a:t>
            </a:r>
            <a:endParaRPr lang="en-US" sz="1600" b="1" dirty="0"/>
          </a:p>
        </p:txBody>
      </p:sp>
      <p:grpSp>
        <p:nvGrpSpPr>
          <p:cNvPr id="42" name="Group 21"/>
          <p:cNvGrpSpPr>
            <a:grpSpLocks/>
          </p:cNvGrpSpPr>
          <p:nvPr/>
        </p:nvGrpSpPr>
        <p:grpSpPr bwMode="auto">
          <a:xfrm>
            <a:off x="314325" y="1089994"/>
            <a:ext cx="11466223" cy="5355930"/>
            <a:chOff x="1545934" y="822013"/>
            <a:chExt cx="9055087" cy="6085965"/>
          </a:xfrm>
        </p:grpSpPr>
        <p:pic>
          <p:nvPicPr>
            <p:cNvPr id="43" name="Picture 7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944"/>
            <a:stretch>
              <a:fillRect/>
            </a:stretch>
          </p:blipFill>
          <p:spPr bwMode="auto">
            <a:xfrm>
              <a:off x="4887977" y="3462294"/>
              <a:ext cx="1288646" cy="2100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6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6885" y="4867376"/>
              <a:ext cx="1884309" cy="1396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45" name="Group 1"/>
            <p:cNvGrpSpPr>
              <a:grpSpLocks/>
            </p:cNvGrpSpPr>
            <p:nvPr/>
          </p:nvGrpSpPr>
          <p:grpSpPr bwMode="auto">
            <a:xfrm>
              <a:off x="4474293" y="882244"/>
              <a:ext cx="2965469" cy="2622958"/>
              <a:chOff x="2882024" y="4593282"/>
              <a:chExt cx="3303070" cy="2924619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2936347" y="4604504"/>
                <a:ext cx="3133660" cy="2865557"/>
              </a:xfrm>
              <a:prstGeom prst="rect">
                <a:avLst/>
              </a:prstGeom>
              <a:solidFill>
                <a:srgbClr val="974B07">
                  <a:lumMod val="40000"/>
                  <a:lumOff val="60000"/>
                  <a:alpha val="43000"/>
                </a:srgbClr>
              </a:solidFill>
              <a:ln w="25400" cap="flat" cmpd="sng" algn="ctr">
                <a:noFill/>
                <a:prstDash val="solid"/>
              </a:ln>
              <a:effectLst>
                <a:outerShdw blurRad="88900" dist="1016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anchor="ctr"/>
              <a:lstStyle/>
              <a:p>
                <a:pPr algn="ctr" defTabSz="685783" eaLnBrk="1" hangingPunct="1">
                  <a:defRPr/>
                </a:pPr>
                <a:endParaRPr lang="en-US" sz="1400" b="1" kern="0" dirty="0">
                  <a:solidFill>
                    <a:prstClr val="black"/>
                  </a:solidFill>
                  <a:latin typeface="Myriad Pro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2882024" y="4593282"/>
                <a:ext cx="3303070" cy="292461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defTabSz="685783" eaLnBrk="1" fontAlgn="t" hangingPunct="1">
                  <a:defRPr/>
                </a:pPr>
                <a:r>
                  <a:rPr lang="en-US" sz="1600" b="1" kern="0" dirty="0">
                    <a:solidFill>
                      <a:srgbClr val="002060"/>
                    </a:solidFill>
                  </a:rPr>
                  <a:t>Intermediate Level (E1)</a:t>
                </a:r>
              </a:p>
              <a:p>
                <a:pPr marL="228600" indent="-228600" defTabSz="685783" eaLnBrk="1" fontAlgn="t" hangingPunct="1">
                  <a:buFontTx/>
                  <a:buAutoNum type="arabicParenR"/>
                  <a:defRPr/>
                </a:pPr>
                <a:r>
                  <a:rPr lang="en-US" sz="1600" dirty="0">
                    <a:solidFill>
                      <a:srgbClr val="000000"/>
                    </a:solidFill>
                  </a:rPr>
                  <a:t>Oral Communication</a:t>
                </a:r>
              </a:p>
              <a:p>
                <a:pPr marL="228600" indent="-228600" defTabSz="685783" eaLnBrk="1" fontAlgn="t" hangingPunct="1">
                  <a:buFontTx/>
                  <a:buAutoNum type="arabicParenR"/>
                  <a:defRPr/>
                </a:pPr>
                <a:r>
                  <a:rPr lang="en-US" sz="1600" dirty="0">
                    <a:solidFill>
                      <a:srgbClr val="000000"/>
                    </a:solidFill>
                  </a:rPr>
                  <a:t>Technological orientation</a:t>
                </a:r>
              </a:p>
              <a:p>
                <a:pPr marL="228600" indent="-228600" defTabSz="685783" eaLnBrk="1" fontAlgn="t" hangingPunct="1">
                  <a:buFontTx/>
                  <a:buAutoNum type="arabicParenR"/>
                  <a:defRPr/>
                </a:pPr>
                <a:r>
                  <a:rPr lang="en-US" sz="1600" dirty="0">
                    <a:solidFill>
                      <a:srgbClr val="000000"/>
                    </a:solidFill>
                  </a:rPr>
                  <a:t>Problem Solving</a:t>
                </a:r>
              </a:p>
              <a:p>
                <a:pPr marL="228600" indent="-228600" defTabSz="685783" eaLnBrk="1" fontAlgn="t" hangingPunct="1">
                  <a:buFontTx/>
                  <a:buAutoNum type="arabicParenR"/>
                  <a:defRPr/>
                </a:pPr>
                <a:r>
                  <a:rPr lang="en-US" sz="1600" dirty="0">
                    <a:solidFill>
                      <a:srgbClr val="000000"/>
                    </a:solidFill>
                  </a:rPr>
                  <a:t>Planning and Organizing</a:t>
                </a:r>
              </a:p>
              <a:p>
                <a:pPr marL="228600" indent="-228600" defTabSz="685783" eaLnBrk="1" fontAlgn="t" hangingPunct="1">
                  <a:buFontTx/>
                  <a:buAutoNum type="arabicParenR"/>
                  <a:defRPr/>
                </a:pPr>
                <a:r>
                  <a:rPr lang="en-US" sz="1600" dirty="0">
                    <a:solidFill>
                      <a:srgbClr val="000000"/>
                    </a:solidFill>
                  </a:rPr>
                  <a:t>Teamwork</a:t>
                </a:r>
              </a:p>
              <a:p>
                <a:pPr marL="228600" indent="-228600" defTabSz="685783" eaLnBrk="1" fontAlgn="t" hangingPunct="1">
                  <a:buFontTx/>
                  <a:buAutoNum type="arabicParenR"/>
                  <a:defRPr/>
                </a:pPr>
                <a:r>
                  <a:rPr lang="en-US" sz="1600" dirty="0">
                    <a:solidFill>
                      <a:srgbClr val="000000"/>
                    </a:solidFill>
                  </a:rPr>
                  <a:t>Attention to detail</a:t>
                </a:r>
              </a:p>
              <a:p>
                <a:pPr marL="228600" indent="-228600" defTabSz="685783" eaLnBrk="1" fontAlgn="t" hangingPunct="1">
                  <a:buFontTx/>
                  <a:buAutoNum type="arabicParenR"/>
                  <a:defRPr/>
                </a:pPr>
                <a:r>
                  <a:rPr lang="en-US" sz="1600" dirty="0">
                    <a:solidFill>
                      <a:srgbClr val="000000"/>
                    </a:solidFill>
                  </a:rPr>
                  <a:t>Seeking information</a:t>
                </a:r>
              </a:p>
              <a:p>
                <a:pPr marL="228600" indent="-228600" defTabSz="685783" eaLnBrk="1" fontAlgn="t" hangingPunct="1">
                  <a:buFontTx/>
                  <a:buAutoNum type="arabicParenR"/>
                  <a:defRPr/>
                </a:pPr>
                <a:r>
                  <a:rPr lang="en-US" sz="1600" dirty="0">
                    <a:solidFill>
                      <a:srgbClr val="000000"/>
                    </a:solidFill>
                  </a:rPr>
                  <a:t>Result orientation</a:t>
                </a:r>
              </a:p>
            </p:txBody>
          </p:sp>
        </p:grpSp>
        <p:grpSp>
          <p:nvGrpSpPr>
            <p:cNvPr id="46" name="Group 2"/>
            <p:cNvGrpSpPr>
              <a:grpSpLocks/>
            </p:cNvGrpSpPr>
            <p:nvPr/>
          </p:nvGrpSpPr>
          <p:grpSpPr bwMode="auto">
            <a:xfrm>
              <a:off x="1545934" y="882243"/>
              <a:ext cx="2813374" cy="2580047"/>
              <a:chOff x="69770" y="5181600"/>
              <a:chExt cx="3457234" cy="2017883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69770" y="5181600"/>
                <a:ext cx="3457234" cy="2017883"/>
              </a:xfrm>
              <a:prstGeom prst="rect">
                <a:avLst/>
              </a:prstGeom>
              <a:solidFill>
                <a:srgbClr val="83389B">
                  <a:lumMod val="40000"/>
                  <a:lumOff val="60000"/>
                  <a:alpha val="37000"/>
                </a:srgbClr>
              </a:solidFill>
              <a:ln w="25400" cap="flat" cmpd="sng" algn="ctr">
                <a:noFill/>
                <a:prstDash val="solid"/>
              </a:ln>
              <a:effectLst>
                <a:outerShdw blurRad="88900" dist="1016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anchor="ctr"/>
              <a:lstStyle/>
              <a:p>
                <a:pPr algn="ctr" defTabSz="685783" eaLnBrk="1" hangingPunct="1">
                  <a:defRPr/>
                </a:pPr>
                <a:endParaRPr lang="en-US" sz="1600" b="1" kern="0" dirty="0">
                  <a:solidFill>
                    <a:prstClr val="black"/>
                  </a:solidFill>
                  <a:latin typeface="Myriad Pro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50613" y="5181600"/>
                <a:ext cx="3356004" cy="180527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defTabSz="685783" eaLnBrk="1" fontAlgn="t" hangingPunct="1">
                  <a:defRPr/>
                </a:pPr>
                <a:r>
                  <a:rPr lang="en-US" sz="1800" b="1" kern="0" dirty="0">
                    <a:solidFill>
                      <a:srgbClr val="002060"/>
                    </a:solidFill>
                  </a:rPr>
                  <a:t>Basic Level (E0)</a:t>
                </a:r>
              </a:p>
              <a:p>
                <a:pPr marL="228600" indent="-228600" defTabSz="685783" eaLnBrk="1" fontAlgn="t" hangingPunct="1">
                  <a:buFontTx/>
                  <a:buAutoNum type="arabicParenR"/>
                  <a:defRPr/>
                </a:pPr>
                <a:r>
                  <a:rPr lang="en-US" sz="1800" dirty="0">
                    <a:solidFill>
                      <a:srgbClr val="000000"/>
                    </a:solidFill>
                  </a:rPr>
                  <a:t>Oral Communication</a:t>
                </a:r>
              </a:p>
              <a:p>
                <a:pPr marL="228600" indent="-228600" defTabSz="685783" eaLnBrk="1" fontAlgn="t" hangingPunct="1">
                  <a:buFontTx/>
                  <a:buAutoNum type="arabicParenR"/>
                  <a:defRPr/>
                </a:pPr>
                <a:r>
                  <a:rPr lang="en-US" sz="1800" dirty="0">
                    <a:solidFill>
                      <a:srgbClr val="000000"/>
                    </a:solidFill>
                  </a:rPr>
                  <a:t>Problem Solving</a:t>
                </a:r>
              </a:p>
              <a:p>
                <a:pPr marL="228600" indent="-228600" defTabSz="685783" eaLnBrk="1" fontAlgn="t" hangingPunct="1">
                  <a:buFontTx/>
                  <a:buAutoNum type="arabicParenR"/>
                  <a:defRPr/>
                </a:pPr>
                <a:r>
                  <a:rPr lang="en-US" sz="1800" dirty="0">
                    <a:solidFill>
                      <a:srgbClr val="000000"/>
                    </a:solidFill>
                  </a:rPr>
                  <a:t>Planning and Organizing</a:t>
                </a:r>
              </a:p>
              <a:p>
                <a:pPr marL="228600" indent="-228600" defTabSz="685783" eaLnBrk="1" fontAlgn="t" hangingPunct="1">
                  <a:buFontTx/>
                  <a:buAutoNum type="arabicParenR"/>
                  <a:defRPr/>
                </a:pPr>
                <a:r>
                  <a:rPr lang="en-US" sz="1800" dirty="0">
                    <a:solidFill>
                      <a:srgbClr val="000000"/>
                    </a:solidFill>
                  </a:rPr>
                  <a:t>Teamwork</a:t>
                </a:r>
              </a:p>
              <a:p>
                <a:pPr marL="228600" indent="-228600" defTabSz="685783" eaLnBrk="1" fontAlgn="t" hangingPunct="1">
                  <a:buFontTx/>
                  <a:buAutoNum type="arabicParenR"/>
                  <a:defRPr/>
                </a:pPr>
                <a:r>
                  <a:rPr lang="en-US" sz="1800" dirty="0">
                    <a:solidFill>
                      <a:srgbClr val="000000"/>
                    </a:solidFill>
                  </a:rPr>
                  <a:t>Attention to detail</a:t>
                </a:r>
              </a:p>
              <a:p>
                <a:pPr marL="228600" indent="-228600" defTabSz="685783" eaLnBrk="1" fontAlgn="t" hangingPunct="1">
                  <a:buFontTx/>
                  <a:buAutoNum type="arabicParenR"/>
                  <a:defRPr/>
                </a:pPr>
                <a:r>
                  <a:rPr lang="en-US" sz="1800" dirty="0">
                    <a:solidFill>
                      <a:srgbClr val="000000"/>
                    </a:solidFill>
                  </a:rPr>
                  <a:t>Seeking information</a:t>
                </a:r>
              </a:p>
            </p:txBody>
          </p:sp>
        </p:grpSp>
        <p:grpSp>
          <p:nvGrpSpPr>
            <p:cNvPr id="47" name="Group 3"/>
            <p:cNvGrpSpPr>
              <a:grpSpLocks/>
            </p:cNvGrpSpPr>
            <p:nvPr/>
          </p:nvGrpSpPr>
          <p:grpSpPr bwMode="auto">
            <a:xfrm>
              <a:off x="7495427" y="822013"/>
              <a:ext cx="3093491" cy="2797823"/>
              <a:chOff x="3664171" y="3385518"/>
              <a:chExt cx="3772142" cy="2580949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3707287" y="3464335"/>
                <a:ext cx="3729026" cy="2356806"/>
              </a:xfrm>
              <a:prstGeom prst="rect">
                <a:avLst/>
              </a:prstGeom>
              <a:solidFill>
                <a:srgbClr val="0063BE">
                  <a:lumMod val="40000"/>
                  <a:lumOff val="60000"/>
                  <a:alpha val="30000"/>
                </a:srgbClr>
              </a:solidFill>
              <a:ln w="25400" cap="flat" cmpd="sng" algn="ctr">
                <a:noFill/>
                <a:prstDash val="solid"/>
              </a:ln>
              <a:effectLst>
                <a:outerShdw blurRad="88900" dist="1016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anchor="ctr"/>
              <a:lstStyle/>
              <a:p>
                <a:pPr algn="ctr" defTabSz="685783" eaLnBrk="1" hangingPunct="1">
                  <a:defRPr/>
                </a:pPr>
                <a:endParaRPr lang="en-US" sz="1400" b="1" kern="0" dirty="0">
                  <a:solidFill>
                    <a:prstClr val="black"/>
                  </a:solidFill>
                  <a:latin typeface="Myriad Pro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3664171" y="3385518"/>
                <a:ext cx="3593407" cy="258094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defTabSz="685783" eaLnBrk="1" fontAlgn="t" hangingPunct="1">
                  <a:defRPr/>
                </a:pPr>
                <a:r>
                  <a:rPr lang="en-US" sz="1370" b="1" kern="0" dirty="0">
                    <a:solidFill>
                      <a:srgbClr val="002060"/>
                    </a:solidFill>
                  </a:rPr>
                  <a:t>Advance  Level (E2)</a:t>
                </a:r>
              </a:p>
              <a:p>
                <a:pPr marL="228600" indent="-228600" defTabSz="685783" eaLnBrk="1" fontAlgn="t" hangingPunct="1">
                  <a:buFontTx/>
                  <a:buAutoNum type="arabicParenR"/>
                  <a:defRPr/>
                </a:pPr>
                <a:r>
                  <a:rPr lang="en-US" sz="1370" dirty="0">
                    <a:solidFill>
                      <a:srgbClr val="000000"/>
                    </a:solidFill>
                  </a:rPr>
                  <a:t>Oral Communication</a:t>
                </a:r>
              </a:p>
              <a:p>
                <a:pPr marL="228600" indent="-228600" defTabSz="685783" eaLnBrk="1" fontAlgn="t" hangingPunct="1">
                  <a:buFontTx/>
                  <a:buAutoNum type="arabicParenR"/>
                  <a:defRPr/>
                </a:pPr>
                <a:r>
                  <a:rPr lang="en-US" sz="1370" dirty="0">
                    <a:solidFill>
                      <a:srgbClr val="000000"/>
                    </a:solidFill>
                  </a:rPr>
                  <a:t>Technological orientation</a:t>
                </a:r>
              </a:p>
              <a:p>
                <a:pPr marL="228600" indent="-228600" defTabSz="685783" eaLnBrk="1" fontAlgn="t" hangingPunct="1">
                  <a:buFontTx/>
                  <a:buAutoNum type="arabicParenR"/>
                  <a:defRPr/>
                </a:pPr>
                <a:r>
                  <a:rPr lang="en-US" sz="1370" dirty="0">
                    <a:solidFill>
                      <a:srgbClr val="000000"/>
                    </a:solidFill>
                  </a:rPr>
                  <a:t>Problem Solving</a:t>
                </a:r>
              </a:p>
              <a:p>
                <a:pPr marL="228600" indent="-228600" defTabSz="685783" eaLnBrk="1" fontAlgn="t" hangingPunct="1">
                  <a:buFontTx/>
                  <a:buAutoNum type="arabicParenR"/>
                  <a:defRPr/>
                </a:pPr>
                <a:r>
                  <a:rPr lang="en-US" sz="1370" dirty="0">
                    <a:solidFill>
                      <a:srgbClr val="000000"/>
                    </a:solidFill>
                  </a:rPr>
                  <a:t>Planning and Organizing</a:t>
                </a:r>
              </a:p>
              <a:p>
                <a:pPr marL="228600" indent="-228600" defTabSz="685783" eaLnBrk="1" fontAlgn="t" hangingPunct="1">
                  <a:buFontTx/>
                  <a:buAutoNum type="arabicParenR"/>
                  <a:defRPr/>
                </a:pPr>
                <a:r>
                  <a:rPr lang="en-US" sz="1370" dirty="0">
                    <a:solidFill>
                      <a:srgbClr val="000000"/>
                    </a:solidFill>
                  </a:rPr>
                  <a:t>Teamwork</a:t>
                </a:r>
              </a:p>
              <a:p>
                <a:pPr marL="228600" indent="-228600" defTabSz="685783" eaLnBrk="1" fontAlgn="t" hangingPunct="1">
                  <a:buFontTx/>
                  <a:buAutoNum type="arabicParenR"/>
                  <a:defRPr/>
                </a:pPr>
                <a:r>
                  <a:rPr lang="en-US" sz="1370" dirty="0">
                    <a:solidFill>
                      <a:srgbClr val="000000"/>
                    </a:solidFill>
                  </a:rPr>
                  <a:t>Attention to detail</a:t>
                </a:r>
              </a:p>
              <a:p>
                <a:pPr marL="228600" indent="-228600" defTabSz="685783" eaLnBrk="1" fontAlgn="t" hangingPunct="1">
                  <a:buFontTx/>
                  <a:buAutoNum type="arabicParenR"/>
                  <a:defRPr/>
                </a:pPr>
                <a:r>
                  <a:rPr lang="en-US" sz="1370" dirty="0">
                    <a:solidFill>
                      <a:srgbClr val="000000"/>
                    </a:solidFill>
                  </a:rPr>
                  <a:t>Seeking information</a:t>
                </a:r>
              </a:p>
              <a:p>
                <a:pPr marL="228600" indent="-228600" defTabSz="685783" eaLnBrk="1" fontAlgn="t" hangingPunct="1">
                  <a:buFontTx/>
                  <a:buAutoNum type="arabicParenR"/>
                  <a:defRPr/>
                </a:pPr>
                <a:r>
                  <a:rPr lang="en-US" sz="1370" dirty="0">
                    <a:solidFill>
                      <a:srgbClr val="000000"/>
                    </a:solidFill>
                  </a:rPr>
                  <a:t>Result orientation</a:t>
                </a:r>
              </a:p>
              <a:p>
                <a:pPr marL="228600" indent="-228600" defTabSz="685783" eaLnBrk="1" fontAlgn="t" hangingPunct="1">
                  <a:buFontTx/>
                  <a:buAutoNum type="arabicParenR"/>
                  <a:defRPr/>
                </a:pPr>
                <a:r>
                  <a:rPr lang="en-US" sz="1370" dirty="0">
                    <a:solidFill>
                      <a:srgbClr val="000000"/>
                    </a:solidFill>
                  </a:rPr>
                  <a:t>Decision Making</a:t>
                </a:r>
              </a:p>
              <a:p>
                <a:pPr marL="228600" indent="-228600" defTabSz="685783" eaLnBrk="1" fontAlgn="t" hangingPunct="1">
                  <a:buFontTx/>
                  <a:buAutoNum type="arabicParenR"/>
                  <a:defRPr/>
                </a:pPr>
                <a:r>
                  <a:rPr lang="en-US" sz="1370" dirty="0">
                    <a:solidFill>
                      <a:srgbClr val="000000"/>
                    </a:solidFill>
                  </a:rPr>
                  <a:t>Written Communication</a:t>
                </a:r>
              </a:p>
            </p:txBody>
          </p:sp>
        </p:grpSp>
        <p:grpSp>
          <p:nvGrpSpPr>
            <p:cNvPr id="48" name="Group 27"/>
            <p:cNvGrpSpPr>
              <a:grpSpLocks/>
            </p:cNvGrpSpPr>
            <p:nvPr/>
          </p:nvGrpSpPr>
          <p:grpSpPr bwMode="auto">
            <a:xfrm>
              <a:off x="1545934" y="3581397"/>
              <a:ext cx="3490370" cy="3303129"/>
              <a:chOff x="3850393" y="3697898"/>
              <a:chExt cx="4280902" cy="3577530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3850393" y="3697898"/>
                <a:ext cx="4280902" cy="3535018"/>
              </a:xfrm>
              <a:prstGeom prst="rect">
                <a:avLst/>
              </a:prstGeom>
              <a:solidFill>
                <a:srgbClr val="55A51C">
                  <a:lumMod val="40000"/>
                  <a:lumOff val="60000"/>
                  <a:alpha val="58000"/>
                </a:srgbClr>
              </a:solidFill>
              <a:ln w="25400" cap="flat" cmpd="sng" algn="ctr">
                <a:noFill/>
                <a:prstDash val="solid"/>
              </a:ln>
              <a:effectLst>
                <a:outerShdw blurRad="88900" dist="1016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anchor="ctr"/>
              <a:lstStyle/>
              <a:p>
                <a:pPr algn="ctr" defTabSz="685783" eaLnBrk="1" hangingPunct="1">
                  <a:defRPr/>
                </a:pPr>
                <a:endParaRPr lang="en-US" sz="1000" b="1" kern="0" dirty="0">
                  <a:solidFill>
                    <a:prstClr val="black"/>
                  </a:solidFill>
                  <a:latin typeface="Myriad Pro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931081" y="3714890"/>
                <a:ext cx="1916259" cy="35605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685783" eaLnBrk="1" hangingPunct="1">
                  <a:defRPr/>
                </a:pPr>
                <a:r>
                  <a:rPr lang="en-US" sz="1400" b="1" kern="0" dirty="0">
                    <a:solidFill>
                      <a:srgbClr val="002060"/>
                    </a:solidFill>
                  </a:rPr>
                  <a:t>Expert Level (E3)</a:t>
                </a:r>
              </a:p>
              <a:p>
                <a:pPr marL="228600" indent="-228600" defTabSz="685783" eaLnBrk="1" fontAlgn="t" hangingPunct="1">
                  <a:buFontTx/>
                  <a:buAutoNum type="arabicParenR"/>
                  <a:defRPr/>
                </a:pPr>
                <a:r>
                  <a:rPr lang="en-US" sz="1400" dirty="0">
                    <a:solidFill>
                      <a:srgbClr val="000000"/>
                    </a:solidFill>
                  </a:rPr>
                  <a:t>Oral Communication</a:t>
                </a:r>
              </a:p>
              <a:p>
                <a:pPr marL="228600" indent="-228600" defTabSz="685783" eaLnBrk="1" fontAlgn="t" hangingPunct="1">
                  <a:buFontTx/>
                  <a:buAutoNum type="arabicParenR"/>
                  <a:defRPr/>
                </a:pPr>
                <a:r>
                  <a:rPr lang="en-US" sz="1400" dirty="0">
                    <a:solidFill>
                      <a:srgbClr val="000000"/>
                    </a:solidFill>
                  </a:rPr>
                  <a:t>Technological orientation</a:t>
                </a:r>
              </a:p>
              <a:p>
                <a:pPr marL="228600" indent="-228600" defTabSz="685783" eaLnBrk="1" fontAlgn="t" hangingPunct="1">
                  <a:buFontTx/>
                  <a:buAutoNum type="arabicParenR"/>
                  <a:defRPr/>
                </a:pPr>
                <a:r>
                  <a:rPr lang="en-US" sz="1400" dirty="0">
                    <a:solidFill>
                      <a:srgbClr val="000000"/>
                    </a:solidFill>
                  </a:rPr>
                  <a:t>Problem Solving</a:t>
                </a:r>
              </a:p>
              <a:p>
                <a:pPr marL="228600" indent="-228600" defTabSz="685783" eaLnBrk="1" fontAlgn="t" hangingPunct="1">
                  <a:buFontTx/>
                  <a:buAutoNum type="arabicParenR"/>
                  <a:defRPr/>
                </a:pPr>
                <a:r>
                  <a:rPr lang="en-US" sz="1400" dirty="0">
                    <a:solidFill>
                      <a:srgbClr val="000000"/>
                    </a:solidFill>
                  </a:rPr>
                  <a:t>Planning and Organizing</a:t>
                </a:r>
              </a:p>
              <a:p>
                <a:pPr marL="228600" indent="-228600" defTabSz="685783" eaLnBrk="1" fontAlgn="t" hangingPunct="1">
                  <a:buFontTx/>
                  <a:buAutoNum type="arabicParenR"/>
                  <a:defRPr/>
                </a:pPr>
                <a:r>
                  <a:rPr lang="en-US" sz="1400" dirty="0">
                    <a:solidFill>
                      <a:srgbClr val="000000"/>
                    </a:solidFill>
                  </a:rPr>
                  <a:t>Teamwork</a:t>
                </a:r>
              </a:p>
              <a:p>
                <a:pPr marL="228600" indent="-228600" defTabSz="685783" eaLnBrk="1" fontAlgn="t" hangingPunct="1">
                  <a:buFontTx/>
                  <a:buAutoNum type="arabicParenR"/>
                  <a:defRPr/>
                </a:pPr>
                <a:r>
                  <a:rPr lang="en-US" sz="1400" dirty="0">
                    <a:solidFill>
                      <a:srgbClr val="000000"/>
                    </a:solidFill>
                  </a:rPr>
                  <a:t>Team Leadership</a:t>
                </a:r>
              </a:p>
              <a:p>
                <a:pPr marL="228600" indent="-228600" defTabSz="685783" eaLnBrk="1" fontAlgn="t" hangingPunct="1">
                  <a:buFontTx/>
                  <a:buAutoNum type="arabicParenR"/>
                  <a:defRPr/>
                </a:pPr>
                <a:r>
                  <a:rPr lang="en-US" sz="1400" dirty="0">
                    <a:solidFill>
                      <a:srgbClr val="000000"/>
                    </a:solidFill>
                  </a:rPr>
                  <a:t>Developing Others</a:t>
                </a:r>
              </a:p>
              <a:p>
                <a:pPr marL="228600" indent="-228600" defTabSz="685783" eaLnBrk="1" fontAlgn="t" hangingPunct="1">
                  <a:buFontTx/>
                  <a:buAutoNum type="arabicParenR"/>
                  <a:defRPr/>
                </a:pPr>
                <a:r>
                  <a:rPr lang="en-US" sz="1400" dirty="0">
                    <a:solidFill>
                      <a:srgbClr val="000000"/>
                    </a:solidFill>
                  </a:rPr>
                  <a:t>Client Focus</a:t>
                </a:r>
              </a:p>
              <a:p>
                <a:pPr marL="228600" indent="-228600" defTabSz="685783" eaLnBrk="1" fontAlgn="t" hangingPunct="1">
                  <a:buFontTx/>
                  <a:buAutoNum type="arabicParenR"/>
                  <a:defRPr/>
                </a:pPr>
                <a:r>
                  <a:rPr lang="en-US" sz="1400" dirty="0">
                    <a:solidFill>
                      <a:srgbClr val="000000"/>
                    </a:solidFill>
                  </a:rPr>
                  <a:t>Attention to detail</a:t>
                </a:r>
              </a:p>
              <a:p>
                <a:pPr marL="228600" indent="-228600" defTabSz="685783" eaLnBrk="1" fontAlgn="t" hangingPunct="1">
                  <a:buFontTx/>
                  <a:buAutoNum type="arabicParenR"/>
                  <a:defRPr/>
                </a:pPr>
                <a:r>
                  <a:rPr lang="en-US" sz="1400" dirty="0">
                    <a:solidFill>
                      <a:srgbClr val="000000"/>
                    </a:solidFill>
                  </a:rPr>
                  <a:t>Seeking </a:t>
                </a:r>
                <a:r>
                  <a:rPr lang="en-US" sz="1400" dirty="0" smtClean="0">
                    <a:solidFill>
                      <a:srgbClr val="000000"/>
                    </a:solidFill>
                  </a:rPr>
                  <a:t>information</a:t>
                </a: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49" name="Picture 2" descr="C:\Users\687557\AppData\Local\Temp\notes835DBD\final-pals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178003" y="4655964"/>
              <a:ext cx="819805" cy="42210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0" name="Group 20"/>
            <p:cNvGrpSpPr>
              <a:grpSpLocks/>
            </p:cNvGrpSpPr>
            <p:nvPr/>
          </p:nvGrpSpPr>
          <p:grpSpPr bwMode="auto">
            <a:xfrm>
              <a:off x="7235653" y="3620536"/>
              <a:ext cx="3365368" cy="3287442"/>
              <a:chOff x="3403702" y="3727447"/>
              <a:chExt cx="3936632" cy="3413065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3404666" y="3758157"/>
                <a:ext cx="3935668" cy="3317256"/>
              </a:xfrm>
              <a:prstGeom prst="rect">
                <a:avLst/>
              </a:prstGeom>
              <a:solidFill>
                <a:srgbClr val="000000">
                  <a:lumMod val="50000"/>
                  <a:lumOff val="50000"/>
                  <a:alpha val="26000"/>
                </a:srgbClr>
              </a:solidFill>
              <a:ln w="25400" cap="flat" cmpd="sng" algn="ctr">
                <a:noFill/>
                <a:prstDash val="solid"/>
              </a:ln>
              <a:effectLst>
                <a:outerShdw blurRad="88900" dist="1016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anchor="ctr"/>
              <a:lstStyle/>
              <a:p>
                <a:pPr algn="ctr" defTabSz="685783" eaLnBrk="1" hangingPunct="1">
                  <a:defRPr/>
                </a:pPr>
                <a:endParaRPr lang="en-US" sz="2000" b="1" kern="0" dirty="0">
                  <a:solidFill>
                    <a:prstClr val="black"/>
                  </a:solidFill>
                  <a:latin typeface="Myriad Pro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3403702" y="3727447"/>
                <a:ext cx="1900071" cy="34130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685783" eaLnBrk="1" hangingPunct="1">
                  <a:defRPr/>
                </a:pPr>
                <a:r>
                  <a:rPr lang="en-US" sz="1400" b="1" kern="0" dirty="0">
                    <a:solidFill>
                      <a:srgbClr val="002060"/>
                    </a:solidFill>
                  </a:rPr>
                  <a:t>Master Level (E4)</a:t>
                </a:r>
              </a:p>
              <a:p>
                <a:pPr marL="228600" indent="-228600" defTabSz="685783" eaLnBrk="1" fontAlgn="t" hangingPunct="1">
                  <a:buFontTx/>
                  <a:buAutoNum type="arabicParenR"/>
                  <a:defRPr/>
                </a:pPr>
                <a:r>
                  <a:rPr lang="en-US" sz="1400" dirty="0">
                    <a:solidFill>
                      <a:srgbClr val="000000"/>
                    </a:solidFill>
                  </a:rPr>
                  <a:t>Oral Communication</a:t>
                </a:r>
              </a:p>
              <a:p>
                <a:pPr marL="228600" indent="-228600" defTabSz="685783" eaLnBrk="1" fontAlgn="t" hangingPunct="1">
                  <a:buFontTx/>
                  <a:buAutoNum type="arabicParenR"/>
                  <a:defRPr/>
                </a:pPr>
                <a:r>
                  <a:rPr lang="en-US" sz="1400" dirty="0">
                    <a:solidFill>
                      <a:srgbClr val="000000"/>
                    </a:solidFill>
                  </a:rPr>
                  <a:t>Technological orientation</a:t>
                </a:r>
              </a:p>
              <a:p>
                <a:pPr marL="228600" indent="-228600" defTabSz="685783" eaLnBrk="1" fontAlgn="t" hangingPunct="1">
                  <a:buFontTx/>
                  <a:buAutoNum type="arabicParenR"/>
                  <a:defRPr/>
                </a:pPr>
                <a:r>
                  <a:rPr lang="en-US" sz="1400" dirty="0">
                    <a:solidFill>
                      <a:srgbClr val="000000"/>
                    </a:solidFill>
                  </a:rPr>
                  <a:t>Problem Solving</a:t>
                </a:r>
              </a:p>
              <a:p>
                <a:pPr marL="228600" indent="-228600" defTabSz="685783" eaLnBrk="1" fontAlgn="t" hangingPunct="1">
                  <a:buFontTx/>
                  <a:buAutoNum type="arabicParenR"/>
                  <a:defRPr/>
                </a:pPr>
                <a:r>
                  <a:rPr lang="en-US" sz="1400" dirty="0">
                    <a:solidFill>
                      <a:srgbClr val="000000"/>
                    </a:solidFill>
                  </a:rPr>
                  <a:t>Planning and Organizing</a:t>
                </a:r>
              </a:p>
              <a:p>
                <a:pPr marL="228600" indent="-228600" defTabSz="685783" eaLnBrk="1" fontAlgn="t" hangingPunct="1">
                  <a:buFontTx/>
                  <a:buAutoNum type="arabicParenR"/>
                  <a:defRPr/>
                </a:pPr>
                <a:r>
                  <a:rPr lang="en-US" sz="1400" dirty="0">
                    <a:solidFill>
                      <a:srgbClr val="000000"/>
                    </a:solidFill>
                  </a:rPr>
                  <a:t>Teamwork</a:t>
                </a:r>
              </a:p>
              <a:p>
                <a:pPr marL="228600" indent="-228600" defTabSz="685783" eaLnBrk="1" fontAlgn="t" hangingPunct="1">
                  <a:buFontTx/>
                  <a:buAutoNum type="arabicParenR"/>
                  <a:defRPr/>
                </a:pPr>
                <a:r>
                  <a:rPr lang="en-US" sz="1400" dirty="0">
                    <a:solidFill>
                      <a:srgbClr val="000000"/>
                    </a:solidFill>
                  </a:rPr>
                  <a:t>Team Leadership</a:t>
                </a:r>
              </a:p>
              <a:p>
                <a:pPr marL="228600" indent="-228600" defTabSz="685783" eaLnBrk="1" fontAlgn="t" hangingPunct="1">
                  <a:buFontTx/>
                  <a:buAutoNum type="arabicParenR"/>
                  <a:defRPr/>
                </a:pPr>
                <a:r>
                  <a:rPr lang="en-US" sz="1400" dirty="0">
                    <a:solidFill>
                      <a:srgbClr val="000000"/>
                    </a:solidFill>
                  </a:rPr>
                  <a:t>Developing Others</a:t>
                </a:r>
              </a:p>
              <a:p>
                <a:pPr marL="228600" indent="-228600" defTabSz="685783" eaLnBrk="1" fontAlgn="t" hangingPunct="1">
                  <a:buFontTx/>
                  <a:buAutoNum type="arabicParenR"/>
                  <a:defRPr/>
                </a:pPr>
                <a:r>
                  <a:rPr lang="en-US" sz="1400" dirty="0">
                    <a:solidFill>
                      <a:srgbClr val="000000"/>
                    </a:solidFill>
                  </a:rPr>
                  <a:t>Client Focus</a:t>
                </a:r>
              </a:p>
              <a:p>
                <a:pPr marL="228600" indent="-228600" defTabSz="685783" eaLnBrk="1" fontAlgn="t" hangingPunct="1">
                  <a:buFontTx/>
                  <a:buAutoNum type="arabicParenR"/>
                  <a:defRPr/>
                </a:pPr>
                <a:r>
                  <a:rPr lang="en-US" sz="1400" dirty="0">
                    <a:solidFill>
                      <a:srgbClr val="000000"/>
                    </a:solidFill>
                  </a:rPr>
                  <a:t>Attention to detail</a:t>
                </a:r>
              </a:p>
              <a:p>
                <a:pPr marL="228600" indent="-228600" defTabSz="685783" eaLnBrk="1" fontAlgn="t" hangingPunct="1">
                  <a:buFontTx/>
                  <a:buAutoNum type="arabicParenR"/>
                  <a:defRPr/>
                </a:pPr>
                <a:r>
                  <a:rPr lang="en-US" sz="1400" dirty="0">
                    <a:solidFill>
                      <a:srgbClr val="000000"/>
                    </a:solidFill>
                  </a:rPr>
                  <a:t>Seeking </a:t>
                </a:r>
                <a:r>
                  <a:rPr lang="en-US" sz="1400" dirty="0" smtClean="0">
                    <a:solidFill>
                      <a:srgbClr val="000000"/>
                    </a:solidFill>
                  </a:rPr>
                  <a:t>information</a:t>
                </a: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61" name="Rectangle 60"/>
          <p:cNvSpPr/>
          <p:nvPr/>
        </p:nvSpPr>
        <p:spPr bwMode="auto">
          <a:xfrm>
            <a:off x="2376049" y="3803861"/>
            <a:ext cx="222908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defTabSz="685783" eaLnBrk="1" fontAlgn="t" hangingPunct="1">
              <a:buFont typeface="+mj-lt"/>
              <a:buAutoNum type="arabicParenR" startAt="11"/>
              <a:defRPr/>
            </a:pPr>
            <a:r>
              <a:rPr lang="en-US" sz="1400" dirty="0" smtClean="0">
                <a:solidFill>
                  <a:srgbClr val="000000"/>
                </a:solidFill>
              </a:rPr>
              <a:t>Delegation</a:t>
            </a:r>
            <a:endParaRPr lang="en-US" sz="1400" dirty="0">
              <a:solidFill>
                <a:srgbClr val="000000"/>
              </a:solidFill>
            </a:endParaRPr>
          </a:p>
          <a:p>
            <a:pPr marL="228600" indent="-228600" defTabSz="685783" eaLnBrk="1" fontAlgn="t" hangingPunct="1">
              <a:buFont typeface="+mj-lt"/>
              <a:buAutoNum type="arabicParenR" startAt="11"/>
              <a:defRPr/>
            </a:pPr>
            <a:r>
              <a:rPr lang="en-US" sz="1400" dirty="0">
                <a:solidFill>
                  <a:srgbClr val="000000"/>
                </a:solidFill>
              </a:rPr>
              <a:t>Conceptual Thinking</a:t>
            </a:r>
          </a:p>
          <a:p>
            <a:pPr marL="228600" indent="-228600" defTabSz="685783" eaLnBrk="1" fontAlgn="t" hangingPunct="1">
              <a:buFont typeface="+mj-lt"/>
              <a:buAutoNum type="arabicParenR" startAt="11"/>
              <a:defRPr/>
            </a:pPr>
            <a:r>
              <a:rPr lang="en-US" sz="1400" dirty="0">
                <a:solidFill>
                  <a:srgbClr val="000000"/>
                </a:solidFill>
              </a:rPr>
              <a:t>Result orientation</a:t>
            </a:r>
          </a:p>
          <a:p>
            <a:pPr marL="228600" indent="-228600" defTabSz="685783" eaLnBrk="1" fontAlgn="t" hangingPunct="1">
              <a:buFont typeface="+mj-lt"/>
              <a:buAutoNum type="arabicParenR" startAt="11"/>
              <a:defRPr/>
            </a:pPr>
            <a:r>
              <a:rPr lang="en-US" sz="1400" dirty="0">
                <a:solidFill>
                  <a:srgbClr val="000000"/>
                </a:solidFill>
              </a:rPr>
              <a:t>Consensus Building</a:t>
            </a:r>
          </a:p>
          <a:p>
            <a:pPr marL="228600" indent="-228600" defTabSz="685783" eaLnBrk="1" fontAlgn="t" hangingPunct="1">
              <a:buFont typeface="+mj-lt"/>
              <a:buAutoNum type="arabicParenR" startAt="11"/>
              <a:defRPr/>
            </a:pPr>
            <a:r>
              <a:rPr lang="en-US" sz="1400" dirty="0">
                <a:solidFill>
                  <a:srgbClr val="000000"/>
                </a:solidFill>
              </a:rPr>
              <a:t>Initiative and Drive</a:t>
            </a:r>
          </a:p>
          <a:p>
            <a:pPr marL="228600" indent="-228600" defTabSz="685783" eaLnBrk="1" fontAlgn="t" hangingPunct="1">
              <a:buFont typeface="+mj-lt"/>
              <a:buAutoNum type="arabicParenR" startAt="11"/>
              <a:defRPr/>
            </a:pPr>
            <a:r>
              <a:rPr lang="en-US" sz="1400" dirty="0">
                <a:solidFill>
                  <a:srgbClr val="000000"/>
                </a:solidFill>
              </a:rPr>
              <a:t>Managing Conflict</a:t>
            </a:r>
          </a:p>
          <a:p>
            <a:pPr marL="228600" indent="-228600" defTabSz="685783" eaLnBrk="1" fontAlgn="t" hangingPunct="1">
              <a:buFont typeface="+mj-lt"/>
              <a:buAutoNum type="arabicParenR" startAt="11"/>
              <a:defRPr/>
            </a:pPr>
            <a:r>
              <a:rPr lang="en-US" sz="1400" dirty="0">
                <a:solidFill>
                  <a:srgbClr val="000000"/>
                </a:solidFill>
              </a:rPr>
              <a:t>Risk Management</a:t>
            </a:r>
          </a:p>
          <a:p>
            <a:pPr marL="228600" indent="-228600" defTabSz="685783" eaLnBrk="1" fontAlgn="t" hangingPunct="1">
              <a:buFont typeface="+mj-lt"/>
              <a:buAutoNum type="arabicParenR" startAt="11"/>
              <a:defRPr/>
            </a:pPr>
            <a:r>
              <a:rPr lang="en-US" sz="1400" dirty="0">
                <a:solidFill>
                  <a:srgbClr val="000000"/>
                </a:solidFill>
              </a:rPr>
              <a:t>Decision Making</a:t>
            </a:r>
          </a:p>
          <a:p>
            <a:pPr marL="228600" indent="-228600" defTabSz="685783" eaLnBrk="1" fontAlgn="t" hangingPunct="1">
              <a:buFont typeface="+mj-lt"/>
              <a:buAutoNum type="arabicParenR" startAt="11"/>
              <a:defRPr/>
            </a:pPr>
            <a:r>
              <a:rPr lang="en-US" sz="1400" dirty="0">
                <a:solidFill>
                  <a:srgbClr val="000000"/>
                </a:solidFill>
              </a:rPr>
              <a:t>Written Communication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9474424" y="3771211"/>
            <a:ext cx="236012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defTabSz="685783" eaLnBrk="1" fontAlgn="t" hangingPunct="1">
              <a:buFont typeface="+mj-lt"/>
              <a:buAutoNum type="arabicParenR" startAt="11"/>
              <a:defRPr/>
            </a:pPr>
            <a:r>
              <a:rPr lang="en-US" sz="1400" dirty="0" smtClean="0">
                <a:solidFill>
                  <a:srgbClr val="000000"/>
                </a:solidFill>
              </a:rPr>
              <a:t>Delegation</a:t>
            </a:r>
            <a:endParaRPr lang="en-US" sz="1400" dirty="0">
              <a:solidFill>
                <a:srgbClr val="000000"/>
              </a:solidFill>
            </a:endParaRPr>
          </a:p>
          <a:p>
            <a:pPr marL="228600" indent="-228600" defTabSz="685783" eaLnBrk="1" fontAlgn="t" hangingPunct="1">
              <a:buFont typeface="+mj-lt"/>
              <a:buAutoNum type="arabicParenR" startAt="11"/>
              <a:defRPr/>
            </a:pPr>
            <a:r>
              <a:rPr lang="en-US" sz="1400" dirty="0">
                <a:solidFill>
                  <a:srgbClr val="000000"/>
                </a:solidFill>
              </a:rPr>
              <a:t>Conceptual Thinking</a:t>
            </a:r>
          </a:p>
          <a:p>
            <a:pPr marL="228600" indent="-228600" defTabSz="685783" eaLnBrk="1" fontAlgn="t" hangingPunct="1">
              <a:buFont typeface="+mj-lt"/>
              <a:buAutoNum type="arabicParenR" startAt="11"/>
              <a:defRPr/>
            </a:pPr>
            <a:r>
              <a:rPr lang="en-US" sz="1400" dirty="0">
                <a:solidFill>
                  <a:srgbClr val="000000"/>
                </a:solidFill>
              </a:rPr>
              <a:t>Result orientation</a:t>
            </a:r>
          </a:p>
          <a:p>
            <a:pPr marL="228600" indent="-228600" defTabSz="685783" eaLnBrk="1" fontAlgn="t" hangingPunct="1">
              <a:buFont typeface="+mj-lt"/>
              <a:buAutoNum type="arabicParenR" startAt="11"/>
              <a:defRPr/>
            </a:pPr>
            <a:r>
              <a:rPr lang="en-US" sz="1400" dirty="0">
                <a:solidFill>
                  <a:srgbClr val="000000"/>
                </a:solidFill>
              </a:rPr>
              <a:t>Consensus Building</a:t>
            </a:r>
          </a:p>
          <a:p>
            <a:pPr marL="228600" indent="-228600" defTabSz="685783" eaLnBrk="1" fontAlgn="t" hangingPunct="1">
              <a:buFont typeface="+mj-lt"/>
              <a:buAutoNum type="arabicParenR" startAt="11"/>
              <a:defRPr/>
            </a:pPr>
            <a:r>
              <a:rPr lang="en-US" sz="1400" dirty="0">
                <a:solidFill>
                  <a:srgbClr val="000000"/>
                </a:solidFill>
              </a:rPr>
              <a:t>Initiative and Drive</a:t>
            </a:r>
          </a:p>
          <a:p>
            <a:pPr marL="228600" indent="-228600" defTabSz="685783" eaLnBrk="1" fontAlgn="t" hangingPunct="1">
              <a:buFont typeface="+mj-lt"/>
              <a:buAutoNum type="arabicParenR" startAt="11"/>
              <a:defRPr/>
            </a:pPr>
            <a:r>
              <a:rPr lang="en-US" sz="1400" dirty="0">
                <a:solidFill>
                  <a:srgbClr val="000000"/>
                </a:solidFill>
              </a:rPr>
              <a:t>Managing Conflict</a:t>
            </a:r>
          </a:p>
          <a:p>
            <a:pPr marL="228600" indent="-228600" defTabSz="685783" eaLnBrk="1" fontAlgn="t" hangingPunct="1">
              <a:buFont typeface="+mj-lt"/>
              <a:buAutoNum type="arabicParenR" startAt="11"/>
              <a:defRPr/>
            </a:pPr>
            <a:r>
              <a:rPr lang="en-US" sz="1400" dirty="0">
                <a:solidFill>
                  <a:srgbClr val="000000"/>
                </a:solidFill>
              </a:rPr>
              <a:t>Risk Management</a:t>
            </a:r>
          </a:p>
          <a:p>
            <a:pPr marL="228600" indent="-228600" defTabSz="685783" eaLnBrk="1" fontAlgn="t" hangingPunct="1">
              <a:buFont typeface="+mj-lt"/>
              <a:buAutoNum type="arabicParenR" startAt="11"/>
              <a:defRPr/>
            </a:pPr>
            <a:r>
              <a:rPr lang="en-US" sz="1400" dirty="0">
                <a:solidFill>
                  <a:srgbClr val="000000"/>
                </a:solidFill>
              </a:rPr>
              <a:t>Decision Making</a:t>
            </a:r>
          </a:p>
          <a:p>
            <a:pPr marL="228600" indent="-228600" defTabSz="685783" eaLnBrk="1" fontAlgn="t" hangingPunct="1">
              <a:buFont typeface="+mj-lt"/>
              <a:buAutoNum type="arabicParenR" startAt="11"/>
              <a:defRPr/>
            </a:pPr>
            <a:r>
              <a:rPr lang="en-US" sz="1400" dirty="0">
                <a:solidFill>
                  <a:srgbClr val="000000"/>
                </a:solidFill>
              </a:rPr>
              <a:t>Written Communication</a:t>
            </a:r>
          </a:p>
          <a:p>
            <a:pPr marL="228600" indent="-228600" defTabSz="685783" eaLnBrk="1" fontAlgn="t" hangingPunct="1">
              <a:buFont typeface="+mj-lt"/>
              <a:buAutoNum type="arabicParenR" startAt="11"/>
              <a:defRPr/>
            </a:pPr>
            <a:r>
              <a:rPr lang="en-US" sz="1400" dirty="0">
                <a:solidFill>
                  <a:srgbClr val="000000"/>
                </a:solidFill>
              </a:rPr>
              <a:t>Organizational Awareness</a:t>
            </a:r>
          </a:p>
        </p:txBody>
      </p:sp>
    </p:spTree>
    <p:extLst>
      <p:ext uri="{BB962C8B-B14F-4D97-AF65-F5344CB8AC3E}">
        <p14:creationId xmlns:p14="http://schemas.microsoft.com/office/powerpoint/2010/main" val="3191561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Placeholder 2"/>
          <p:cNvSpPr>
            <a:spLocks noGrp="1"/>
          </p:cNvSpPr>
          <p:nvPr>
            <p:ph idx="4294967295"/>
          </p:nvPr>
        </p:nvSpPr>
        <p:spPr bwMode="auto">
          <a:xfrm>
            <a:off x="228601" y="5562600"/>
            <a:ext cx="73152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indent="0" algn="ctr">
              <a:lnSpc>
                <a:spcPct val="115000"/>
              </a:lnSpc>
              <a:spcBef>
                <a:spcPct val="0"/>
              </a:spcBef>
              <a:buClrTx/>
              <a:buNone/>
            </a:pPr>
            <a:r>
              <a:rPr lang="en-US" altLang="en-US" sz="2800" b="1" dirty="0">
                <a:solidFill>
                  <a:schemeClr val="bg1"/>
                </a:solidFill>
              </a:rPr>
              <a:t>Competency </a:t>
            </a:r>
            <a:r>
              <a:rPr lang="en-US" altLang="en-US" sz="2800" b="1" dirty="0" smtClean="0">
                <a:solidFill>
                  <a:schemeClr val="bg1"/>
                </a:solidFill>
              </a:rPr>
              <a:t>Assessment - </a:t>
            </a:r>
            <a:r>
              <a:rPr lang="en-US" altLang="en-US" sz="2800" b="1" dirty="0">
                <a:solidFill>
                  <a:schemeClr val="bg1"/>
                </a:solidFill>
              </a:rPr>
              <a:t>Biostatistics</a:t>
            </a:r>
          </a:p>
        </p:txBody>
      </p:sp>
    </p:spTree>
    <p:extLst>
      <p:ext uri="{BB962C8B-B14F-4D97-AF65-F5344CB8AC3E}">
        <p14:creationId xmlns:p14="http://schemas.microsoft.com/office/powerpoint/2010/main" val="81152866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Functional competency – </a:t>
            </a:r>
            <a:r>
              <a:rPr lang="en-US" altLang="en-US" dirty="0" smtClean="0"/>
              <a:t>Biostatistics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8783" y="831840"/>
            <a:ext cx="11781182" cy="409463"/>
          </a:xfrm>
        </p:spPr>
        <p:txBody>
          <a:bodyPr/>
          <a:lstStyle/>
          <a:p>
            <a:pPr marL="0" indent="0">
              <a:buNone/>
            </a:pPr>
            <a:r>
              <a:rPr lang="en-IN" sz="1600" b="1" dirty="0">
                <a:solidFill>
                  <a:srgbClr val="000000"/>
                </a:solidFill>
              </a:rPr>
              <a:t>Knowledge </a:t>
            </a:r>
            <a:r>
              <a:rPr lang="en-US" sz="1600" b="1" dirty="0">
                <a:solidFill>
                  <a:srgbClr val="000000"/>
                </a:solidFill>
              </a:rPr>
              <a:t>[Expressed as Area of knowledge and not skill, includes knowledge of process, methodologies, concepts and tools]</a:t>
            </a:r>
            <a:endParaRPr lang="en-US" sz="1600" b="1" dirty="0"/>
          </a:p>
        </p:txBody>
      </p:sp>
      <p:grpSp>
        <p:nvGrpSpPr>
          <p:cNvPr id="23" name="Group 21"/>
          <p:cNvGrpSpPr>
            <a:grpSpLocks/>
          </p:cNvGrpSpPr>
          <p:nvPr/>
        </p:nvGrpSpPr>
        <p:grpSpPr bwMode="auto">
          <a:xfrm>
            <a:off x="314734" y="1382849"/>
            <a:ext cx="11665231" cy="5240700"/>
            <a:chOff x="1493448" y="818557"/>
            <a:chExt cx="9239515" cy="6223861"/>
          </a:xfrm>
        </p:grpSpPr>
        <p:pic>
          <p:nvPicPr>
            <p:cNvPr id="24" name="Picture 7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944"/>
            <a:stretch>
              <a:fillRect/>
            </a:stretch>
          </p:blipFill>
          <p:spPr bwMode="auto">
            <a:xfrm>
              <a:off x="4887977" y="3462294"/>
              <a:ext cx="1288646" cy="2100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6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6885" y="4867376"/>
              <a:ext cx="1884309" cy="1396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6" name="Group 1"/>
            <p:cNvGrpSpPr>
              <a:grpSpLocks/>
            </p:cNvGrpSpPr>
            <p:nvPr/>
          </p:nvGrpSpPr>
          <p:grpSpPr bwMode="auto">
            <a:xfrm>
              <a:off x="4469560" y="828642"/>
              <a:ext cx="2866877" cy="2796198"/>
              <a:chOff x="2876753" y="4533512"/>
              <a:chExt cx="3193255" cy="3117783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2936347" y="4604504"/>
                <a:ext cx="3133660" cy="2865557"/>
              </a:xfrm>
              <a:prstGeom prst="rect">
                <a:avLst/>
              </a:prstGeom>
              <a:solidFill>
                <a:srgbClr val="974B07">
                  <a:lumMod val="40000"/>
                  <a:lumOff val="60000"/>
                  <a:alpha val="43000"/>
                </a:srgbClr>
              </a:solidFill>
              <a:ln w="25400" cap="flat" cmpd="sng" algn="ctr">
                <a:noFill/>
                <a:prstDash val="solid"/>
              </a:ln>
              <a:effectLst>
                <a:outerShdw blurRad="88900" dist="1016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anchor="ctr"/>
              <a:lstStyle/>
              <a:p>
                <a:pPr algn="ctr" defTabSz="685783" eaLnBrk="1" hangingPunct="1">
                  <a:defRPr/>
                </a:pPr>
                <a:endParaRPr lang="en-US" sz="1800" b="1" kern="0" dirty="0">
                  <a:solidFill>
                    <a:prstClr val="black"/>
                  </a:solidFill>
                  <a:latin typeface="Myriad Pro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2876753" y="4533512"/>
                <a:ext cx="3193255" cy="31177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685783" eaLnBrk="1" fontAlgn="t" hangingPunct="1">
                  <a:defRPr/>
                </a:pPr>
                <a:r>
                  <a:rPr lang="en-US" sz="1140" b="1" kern="0" dirty="0">
                    <a:solidFill>
                      <a:srgbClr val="002060"/>
                    </a:solidFill>
                  </a:rPr>
                  <a:t>Intermediate Level (E1)</a:t>
                </a:r>
              </a:p>
              <a:p>
                <a:pPr marL="128588" indent="-128588" defTabSz="685783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en-US" sz="1130" dirty="0">
                    <a:solidFill>
                      <a:srgbClr val="000000"/>
                    </a:solidFill>
                  </a:rPr>
                  <a:t>Application of statistical methods in clinical trials using SAS statistical procedures including basic SAS programming and setting up low complexity SAP under senior guidance</a:t>
                </a:r>
              </a:p>
              <a:p>
                <a:pPr marL="128588" indent="-128588" defTabSz="685783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en-US" sz="1130" dirty="0">
                    <a:solidFill>
                      <a:srgbClr val="000000"/>
                    </a:solidFill>
                  </a:rPr>
                  <a:t>Understanding of clinical research phases, </a:t>
                </a:r>
              </a:p>
              <a:p>
                <a:pPr marL="128588" indent="-128588" defTabSz="685783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en-US" sz="1130" dirty="0">
                    <a:solidFill>
                      <a:srgbClr val="000000"/>
                    </a:solidFill>
                  </a:rPr>
                  <a:t>ICH guidelines (Good clinical practice), FDA regulations.</a:t>
                </a:r>
              </a:p>
              <a:p>
                <a:pPr marL="128588" indent="-128588" defTabSz="685783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en-US" sz="1130" dirty="0">
                    <a:solidFill>
                      <a:srgbClr val="000000"/>
                    </a:solidFill>
                  </a:rPr>
                  <a:t>Should have basic understanding of study design(parallel/cross-over). </a:t>
                </a:r>
              </a:p>
              <a:p>
                <a:pPr marL="128588" indent="-128588" defTabSz="685783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en-US" sz="1130" dirty="0">
                    <a:solidFill>
                      <a:srgbClr val="000000"/>
                    </a:solidFill>
                  </a:rPr>
                  <a:t>Basic understanding of various clinical derivations and end-points.</a:t>
                </a:r>
              </a:p>
              <a:p>
                <a:pPr marL="128588" indent="-128588" defTabSz="685783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en-US" sz="1130" dirty="0">
                    <a:solidFill>
                      <a:srgbClr val="000000"/>
                    </a:solidFill>
                  </a:rPr>
                  <a:t>Understanding of randomization scheme and methodology</a:t>
                </a:r>
                <a:endParaRPr lang="en-IN" sz="113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7" name="Group 2"/>
            <p:cNvGrpSpPr>
              <a:grpSpLocks/>
            </p:cNvGrpSpPr>
            <p:nvPr/>
          </p:nvGrpSpPr>
          <p:grpSpPr bwMode="auto">
            <a:xfrm>
              <a:off x="1545934" y="856344"/>
              <a:ext cx="2813374" cy="2668267"/>
              <a:chOff x="69770" y="5161342"/>
              <a:chExt cx="3457234" cy="2086880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69770" y="5181600"/>
                <a:ext cx="3457234" cy="2017883"/>
              </a:xfrm>
              <a:prstGeom prst="rect">
                <a:avLst/>
              </a:prstGeom>
              <a:solidFill>
                <a:srgbClr val="83389B">
                  <a:lumMod val="40000"/>
                  <a:lumOff val="60000"/>
                  <a:alpha val="37000"/>
                </a:srgbClr>
              </a:solidFill>
              <a:ln w="25400" cap="flat" cmpd="sng" algn="ctr">
                <a:noFill/>
                <a:prstDash val="solid"/>
              </a:ln>
              <a:effectLst>
                <a:outerShdw blurRad="88900" dist="1016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anchor="ctr"/>
              <a:lstStyle/>
              <a:p>
                <a:pPr algn="ctr" defTabSz="685783" eaLnBrk="1" hangingPunct="1">
                  <a:defRPr/>
                </a:pPr>
                <a:endParaRPr lang="en-US" sz="2000" b="1" kern="0" dirty="0">
                  <a:solidFill>
                    <a:prstClr val="black"/>
                  </a:solidFill>
                  <a:latin typeface="Myriad Pro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73231" y="5161342"/>
                <a:ext cx="3416177" cy="20868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685783" eaLnBrk="1" fontAlgn="t" hangingPunct="1">
                  <a:defRPr/>
                </a:pPr>
                <a:r>
                  <a:rPr lang="en-US" sz="1400" b="1" kern="0" dirty="0">
                    <a:solidFill>
                      <a:srgbClr val="002060"/>
                    </a:solidFill>
                  </a:rPr>
                  <a:t>Basic Level (E0)</a:t>
                </a:r>
              </a:p>
              <a:p>
                <a:pPr marL="128588" indent="-128588" defTabSz="685783" eaLnBrk="1" fontAlgn="t" hangingPunct="1">
                  <a:buFont typeface="Arial" panose="020B0604020202020204" pitchFamily="34" charset="0"/>
                  <a:buChar char="•"/>
                  <a:defRPr/>
                </a:pPr>
                <a:r>
                  <a:rPr lang="en-US" sz="1400" dirty="0">
                    <a:solidFill>
                      <a:srgbClr val="000000"/>
                    </a:solidFill>
                  </a:rPr>
                  <a:t>Understanding application of basic statistics in clinical research and application of basics of SAS programming</a:t>
                </a:r>
              </a:p>
              <a:p>
                <a:pPr marL="128588" indent="-128588" defTabSz="685783" eaLnBrk="1" fontAlgn="t" hangingPunct="1">
                  <a:buFont typeface="Arial" panose="020B0604020202020204" pitchFamily="34" charset="0"/>
                  <a:buChar char="•"/>
                  <a:defRPr/>
                </a:pPr>
                <a:r>
                  <a:rPr lang="en-US" sz="1400" dirty="0">
                    <a:solidFill>
                      <a:srgbClr val="000000"/>
                    </a:solidFill>
                  </a:rPr>
                  <a:t>Understanding of clinical research phases</a:t>
                </a:r>
              </a:p>
              <a:p>
                <a:pPr marL="128588" indent="-128588" defTabSz="685783" eaLnBrk="1" fontAlgn="t" hangingPunct="1">
                  <a:buFont typeface="Arial" panose="020B0604020202020204" pitchFamily="34" charset="0"/>
                  <a:buChar char="•"/>
                  <a:defRPr/>
                </a:pPr>
                <a:r>
                  <a:rPr lang="en-US" sz="1400" dirty="0">
                    <a:solidFill>
                      <a:srgbClr val="000000"/>
                    </a:solidFill>
                  </a:rPr>
                  <a:t>ICH guidelines (Good clinical practice) &amp; FDA regulations </a:t>
                </a:r>
              </a:p>
              <a:p>
                <a:pPr marL="128588" indent="-128588" defTabSz="685783" eaLnBrk="1" fontAlgn="t" hangingPunct="1">
                  <a:buFont typeface="Arial" panose="020B0604020202020204" pitchFamily="34" charset="0"/>
                  <a:buChar char="•"/>
                  <a:defRPr/>
                </a:pPr>
                <a:r>
                  <a:rPr lang="en-US" sz="1400" dirty="0">
                    <a:solidFill>
                      <a:srgbClr val="000000"/>
                    </a:solidFill>
                  </a:rPr>
                  <a:t>Should have basic understanding of study design(parallel/cross-over).</a:t>
                </a:r>
              </a:p>
              <a:p>
                <a:pPr marL="128588" indent="-128588" defTabSz="685783" eaLnBrk="1" fontAlgn="t" hangingPunct="1">
                  <a:buFont typeface="Arial" panose="020B0604020202020204" pitchFamily="34" charset="0"/>
                  <a:buChar char="•"/>
                  <a:defRPr/>
                </a:pPr>
                <a:r>
                  <a:rPr lang="en-US" sz="1400" dirty="0">
                    <a:solidFill>
                      <a:srgbClr val="000000"/>
                    </a:solidFill>
                  </a:rPr>
                  <a:t>Understanding of randomization concept</a:t>
                </a:r>
              </a:p>
            </p:txBody>
          </p:sp>
        </p:grpSp>
        <p:grpSp>
          <p:nvGrpSpPr>
            <p:cNvPr id="28" name="Group 3"/>
            <p:cNvGrpSpPr>
              <a:grpSpLocks/>
            </p:cNvGrpSpPr>
            <p:nvPr/>
          </p:nvGrpSpPr>
          <p:grpSpPr bwMode="auto">
            <a:xfrm>
              <a:off x="7446688" y="818557"/>
              <a:ext cx="3286275" cy="2643737"/>
              <a:chOff x="3604739" y="3382333"/>
              <a:chExt cx="4007219" cy="2438808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3707287" y="3464335"/>
                <a:ext cx="3729026" cy="2356806"/>
              </a:xfrm>
              <a:prstGeom prst="rect">
                <a:avLst/>
              </a:prstGeom>
              <a:solidFill>
                <a:srgbClr val="0063BE">
                  <a:lumMod val="40000"/>
                  <a:lumOff val="60000"/>
                  <a:alpha val="30000"/>
                </a:srgbClr>
              </a:solidFill>
              <a:ln w="25400" cap="flat" cmpd="sng" algn="ctr">
                <a:noFill/>
                <a:prstDash val="solid"/>
              </a:ln>
              <a:effectLst>
                <a:outerShdw blurRad="88900" dist="1016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anchor="ctr"/>
              <a:lstStyle/>
              <a:p>
                <a:pPr algn="ctr" defTabSz="685783" eaLnBrk="1" hangingPunct="1">
                  <a:defRPr/>
                </a:pPr>
                <a:endParaRPr lang="en-US" sz="1800" b="1" kern="0" dirty="0">
                  <a:solidFill>
                    <a:prstClr val="black"/>
                  </a:solidFill>
                  <a:latin typeface="Myriad Pro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3604739" y="3382333"/>
                <a:ext cx="4007219" cy="241085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defTabSz="685783" eaLnBrk="1" fontAlgn="t" hangingPunct="1">
                  <a:defRPr/>
                </a:pPr>
                <a:r>
                  <a:rPr lang="en-US" sz="1400" b="1" kern="0" dirty="0">
                    <a:solidFill>
                      <a:srgbClr val="002060"/>
                    </a:solidFill>
                  </a:rPr>
                  <a:t>Advance  Level (E2</a:t>
                </a:r>
                <a:r>
                  <a:rPr lang="en-US" sz="1600" b="1" kern="0" dirty="0">
                    <a:solidFill>
                      <a:srgbClr val="002060"/>
                    </a:solidFill>
                  </a:rPr>
                  <a:t>)</a:t>
                </a:r>
              </a:p>
              <a:p>
                <a:pPr marL="128588" indent="-128588" defTabSz="685783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en-US" sz="1100" dirty="0">
                    <a:solidFill>
                      <a:srgbClr val="000000"/>
                    </a:solidFill>
                  </a:rPr>
                  <a:t>Application of statistical methods in clinical trials using SAS statistical procedures including basic SAS programming</a:t>
                </a:r>
              </a:p>
              <a:p>
                <a:pPr marL="128588" indent="-128588" defTabSz="685783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en-US" sz="1100" dirty="0">
                    <a:solidFill>
                      <a:srgbClr val="000000"/>
                    </a:solidFill>
                  </a:rPr>
                  <a:t>Develop SAP and mock shells for low or medium complex study designs with minimal senior guidance</a:t>
                </a:r>
              </a:p>
              <a:p>
                <a:pPr marL="128588" indent="-128588" defTabSz="685783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en-US" sz="1100" dirty="0">
                    <a:solidFill>
                      <a:srgbClr val="000000"/>
                    </a:solidFill>
                  </a:rPr>
                  <a:t>Understanding of clinical research phases, </a:t>
                </a:r>
              </a:p>
              <a:p>
                <a:pPr marL="128588" indent="-128588" defTabSz="685783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en-US" sz="1100" dirty="0">
                    <a:solidFill>
                      <a:srgbClr val="000000"/>
                    </a:solidFill>
                  </a:rPr>
                  <a:t>ICH guidelines (Good clinical practice), FDA regulations. </a:t>
                </a:r>
              </a:p>
              <a:p>
                <a:pPr marL="128588" indent="-128588" defTabSz="685783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en-US" sz="1100" dirty="0">
                    <a:solidFill>
                      <a:srgbClr val="000000"/>
                    </a:solidFill>
                  </a:rPr>
                  <a:t>Should have understanding of study design(parallel/cross-over)</a:t>
                </a:r>
              </a:p>
              <a:p>
                <a:pPr marL="128588" indent="-128588" defTabSz="685783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en-US" sz="1100" dirty="0">
                    <a:solidFill>
                      <a:srgbClr val="000000"/>
                    </a:solidFill>
                  </a:rPr>
                  <a:t>Basic therapeutic areas and the end-points &amp; basics of drug development process.</a:t>
                </a:r>
              </a:p>
              <a:p>
                <a:pPr marL="128588" indent="-128588" defTabSz="685783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en-US" sz="1100" dirty="0">
                    <a:solidFill>
                      <a:srgbClr val="000000"/>
                    </a:solidFill>
                  </a:rPr>
                  <a:t>Generation of randomization schedule</a:t>
                </a:r>
              </a:p>
              <a:p>
                <a:pPr marL="128588" indent="-128588" defTabSz="685783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en-US" sz="1100" dirty="0">
                    <a:solidFill>
                      <a:srgbClr val="000000"/>
                    </a:solidFill>
                  </a:rPr>
                  <a:t>Ability to perform eCTD submission</a:t>
                </a:r>
              </a:p>
            </p:txBody>
          </p:sp>
        </p:grpSp>
        <p:grpSp>
          <p:nvGrpSpPr>
            <p:cNvPr id="29" name="Group 27"/>
            <p:cNvGrpSpPr>
              <a:grpSpLocks/>
            </p:cNvGrpSpPr>
            <p:nvPr/>
          </p:nvGrpSpPr>
          <p:grpSpPr bwMode="auto">
            <a:xfrm>
              <a:off x="1493448" y="3561120"/>
              <a:ext cx="3613408" cy="3284156"/>
              <a:chOff x="3786022" y="3675936"/>
              <a:chExt cx="4431807" cy="3556981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3850393" y="3697897"/>
                <a:ext cx="4280902" cy="3535020"/>
              </a:xfrm>
              <a:prstGeom prst="rect">
                <a:avLst/>
              </a:prstGeom>
              <a:solidFill>
                <a:srgbClr val="55A51C">
                  <a:lumMod val="40000"/>
                  <a:lumOff val="60000"/>
                  <a:alpha val="58000"/>
                </a:srgbClr>
              </a:solidFill>
              <a:ln w="25400" cap="flat" cmpd="sng" algn="ctr">
                <a:noFill/>
                <a:prstDash val="solid"/>
              </a:ln>
              <a:effectLst>
                <a:outerShdw blurRad="88900" dist="1016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anchor="ctr"/>
              <a:lstStyle/>
              <a:p>
                <a:pPr algn="ctr" defTabSz="685783" eaLnBrk="1" hangingPunct="1">
                  <a:defRPr/>
                </a:pPr>
                <a:endParaRPr lang="en-US" sz="1800" b="1" kern="0" dirty="0">
                  <a:solidFill>
                    <a:prstClr val="black"/>
                  </a:solidFill>
                  <a:latin typeface="Myriad Pro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786022" y="3675936"/>
                <a:ext cx="4431807" cy="34580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685783" eaLnBrk="1" hangingPunct="1">
                  <a:defRPr/>
                </a:pPr>
                <a:r>
                  <a:rPr lang="en-US" sz="1400" b="1" kern="0" dirty="0">
                    <a:solidFill>
                      <a:srgbClr val="002060"/>
                    </a:solidFill>
                  </a:rPr>
                  <a:t>Expert Level (E3)</a:t>
                </a:r>
              </a:p>
              <a:p>
                <a:pPr marL="128588" indent="-128588" defTabSz="685783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en-US" sz="1200" dirty="0">
                    <a:solidFill>
                      <a:srgbClr val="000000"/>
                    </a:solidFill>
                  </a:rPr>
                  <a:t>Application of statistical methods in clinical trials using SAS statistical procedures including basic SAS programming</a:t>
                </a:r>
              </a:p>
              <a:p>
                <a:pPr marL="128588" indent="-128588" defTabSz="685783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en-US" sz="1200" dirty="0">
                    <a:solidFill>
                      <a:srgbClr val="000000"/>
                    </a:solidFill>
                  </a:rPr>
                  <a:t>Develop and Review SAP and mock shells  various complexities including submission plans.</a:t>
                </a:r>
              </a:p>
              <a:p>
                <a:pPr marL="128588" indent="-128588" defTabSz="685783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en-US" sz="1200" dirty="0">
                    <a:solidFill>
                      <a:srgbClr val="000000"/>
                    </a:solidFill>
                  </a:rPr>
                  <a:t>Understanding of clinical research phases, </a:t>
                </a:r>
              </a:p>
              <a:p>
                <a:pPr marL="128588" indent="-128588" defTabSz="685783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en-US" sz="1200" dirty="0">
                    <a:solidFill>
                      <a:srgbClr val="000000"/>
                    </a:solidFill>
                  </a:rPr>
                  <a:t>ICH guidelines (Good clinical practice), FDA regulations. </a:t>
                </a:r>
              </a:p>
              <a:p>
                <a:pPr marL="128588" indent="-128588" defTabSz="685783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en-US" sz="1200" dirty="0">
                    <a:solidFill>
                      <a:srgbClr val="000000"/>
                    </a:solidFill>
                  </a:rPr>
                  <a:t>Should have understanding of study design(parallel/cross-over)</a:t>
                </a:r>
              </a:p>
              <a:p>
                <a:pPr marL="128588" indent="-128588" defTabSz="685783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en-US" sz="1200" dirty="0">
                    <a:solidFill>
                      <a:srgbClr val="000000"/>
                    </a:solidFill>
                  </a:rPr>
                  <a:t>Therapeutic areas and the end-points &amp; drug development process.</a:t>
                </a:r>
              </a:p>
              <a:p>
                <a:pPr marL="128588" indent="-128588" defTabSz="685783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en-US" sz="1200" dirty="0">
                    <a:solidFill>
                      <a:srgbClr val="000000"/>
                    </a:solidFill>
                  </a:rPr>
                  <a:t>Summarizes and interprets statistical results</a:t>
                </a:r>
              </a:p>
              <a:p>
                <a:pPr marL="128588" indent="-128588" defTabSz="685783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en-US" sz="1200" dirty="0">
                    <a:solidFill>
                      <a:srgbClr val="000000"/>
                    </a:solidFill>
                  </a:rPr>
                  <a:t>Provide inputs to cross functional documents (e.g. Data Review Plan, Investigator Brochure, CSR, DSUR,RMP, PSUR/PBREB)</a:t>
                </a:r>
              </a:p>
              <a:p>
                <a:pPr marL="128588" indent="-128588" defTabSz="685783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en-US" sz="1200" dirty="0">
                    <a:solidFill>
                      <a:srgbClr val="000000"/>
                    </a:solidFill>
                  </a:rPr>
                  <a:t>Generation and review of randomization schedule and methodology</a:t>
                </a:r>
              </a:p>
              <a:p>
                <a:pPr marL="128588" indent="-128588" defTabSz="685783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en-US" sz="1200" dirty="0">
                    <a:solidFill>
                      <a:srgbClr val="000000"/>
                    </a:solidFill>
                  </a:rPr>
                  <a:t>Ability to perform eCTD submission</a:t>
                </a:r>
              </a:p>
            </p:txBody>
          </p:sp>
        </p:grpSp>
        <p:pic>
          <p:nvPicPr>
            <p:cNvPr id="30" name="Picture 2" descr="C:\Users\687557\AppData\Local\Temp\notes835DBD\final-pals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177541" y="4656652"/>
              <a:ext cx="820703" cy="42231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1" name="Group 20"/>
            <p:cNvGrpSpPr>
              <a:grpSpLocks/>
            </p:cNvGrpSpPr>
            <p:nvPr/>
          </p:nvGrpSpPr>
          <p:grpSpPr bwMode="auto">
            <a:xfrm>
              <a:off x="7057204" y="3624840"/>
              <a:ext cx="3621279" cy="3417578"/>
              <a:chOff x="3194961" y="3731918"/>
              <a:chExt cx="4235983" cy="3548173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3258688" y="3758157"/>
                <a:ext cx="4081647" cy="3317257"/>
              </a:xfrm>
              <a:prstGeom prst="rect">
                <a:avLst/>
              </a:prstGeom>
              <a:solidFill>
                <a:srgbClr val="000000">
                  <a:lumMod val="50000"/>
                  <a:lumOff val="50000"/>
                  <a:alpha val="26000"/>
                </a:srgbClr>
              </a:solidFill>
              <a:ln w="25400" cap="flat" cmpd="sng" algn="ctr">
                <a:noFill/>
                <a:prstDash val="solid"/>
              </a:ln>
              <a:effectLst>
                <a:outerShdw blurRad="88900" dist="1016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anchor="ctr"/>
              <a:lstStyle/>
              <a:p>
                <a:pPr algn="ctr" defTabSz="685783" eaLnBrk="1" hangingPunct="1">
                  <a:defRPr/>
                </a:pPr>
                <a:endParaRPr lang="en-US" sz="1800" b="1" kern="0" dirty="0">
                  <a:solidFill>
                    <a:prstClr val="black"/>
                  </a:solidFill>
                  <a:latin typeface="Myriad Pro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194961" y="3731918"/>
                <a:ext cx="4235983" cy="35481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685783" eaLnBrk="1" hangingPunct="1">
                  <a:defRPr/>
                </a:pPr>
                <a:r>
                  <a:rPr lang="en-US" sz="1100" b="1" kern="0" dirty="0">
                    <a:solidFill>
                      <a:srgbClr val="002060"/>
                    </a:solidFill>
                  </a:rPr>
                  <a:t>Master Level (E4)</a:t>
                </a:r>
              </a:p>
              <a:p>
                <a:pPr marL="128588" indent="-128588" defTabSz="685783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Application of statistical methods in clinical trials using SAS statistical procedures including basic SAS programming. Building models and tools for statistical usage. </a:t>
                </a:r>
              </a:p>
              <a:p>
                <a:pPr marL="128588" indent="-128588" defTabSz="685783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Develop and Review SAP and mock shells for various complexities including submission plans.</a:t>
                </a:r>
              </a:p>
              <a:p>
                <a:pPr marL="128588" indent="-128588" defTabSz="685783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Provide senior review/ guidance on statistical aspect during course of clinical study.</a:t>
                </a:r>
              </a:p>
              <a:p>
                <a:pPr marL="128588" indent="-128588" defTabSz="685783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Understanding of clinical research phases</a:t>
                </a:r>
              </a:p>
              <a:p>
                <a:pPr marL="128588" indent="-128588" defTabSz="685783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ICH guidelines (Good clinical practice), FDA regulations. </a:t>
                </a:r>
              </a:p>
              <a:p>
                <a:pPr marL="128588" indent="-128588" defTabSz="685783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Should have understanding of study design(parallel/cross-over)</a:t>
                </a:r>
              </a:p>
              <a:p>
                <a:pPr marL="128588" indent="-128588" defTabSz="685783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Therapeutic areas and the end-points &amp; drug development process.</a:t>
                </a:r>
              </a:p>
              <a:p>
                <a:pPr marL="128588" indent="-128588" defTabSz="685783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Summarizes and interprets statistical results</a:t>
                </a:r>
              </a:p>
              <a:p>
                <a:pPr marL="128588" indent="-128588" defTabSz="685783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Provides high-level and accurate bio statistical advice to support health authority requests if any</a:t>
                </a:r>
              </a:p>
              <a:p>
                <a:pPr marL="128588" indent="-128588" defTabSz="685783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Provide inputs to cross functional documents (e.g. Data Review Plan, Investigator Brochure, CSR, DSUR,RMP, PSUR/PBREB)</a:t>
                </a:r>
              </a:p>
              <a:p>
                <a:pPr marL="128588" indent="-128588" defTabSz="685783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Generation and review of randomization schedule and methodology</a:t>
                </a:r>
              </a:p>
              <a:p>
                <a:pPr marL="128588" indent="-128588" defTabSz="685783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Ability to perform eCTD submission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7192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Functional competency – Biostatistics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8783" y="831840"/>
            <a:ext cx="11781182" cy="409463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</a:rPr>
              <a:t>Clinical Trial Documents (Protocol, </a:t>
            </a:r>
            <a:r>
              <a:rPr lang="en-US" sz="1600" b="1" dirty="0" smtClean="0">
                <a:solidFill>
                  <a:srgbClr val="000000"/>
                </a:solidFill>
              </a:rPr>
              <a:t>Case Report Form, </a:t>
            </a:r>
            <a:r>
              <a:rPr lang="en-US" sz="1600" b="1" dirty="0">
                <a:solidFill>
                  <a:srgbClr val="000000"/>
                </a:solidFill>
              </a:rPr>
              <a:t>Statistical Analysis Plan and Programming specifications)</a:t>
            </a:r>
            <a:endParaRPr lang="en-US" sz="1600" b="1" dirty="0"/>
          </a:p>
        </p:txBody>
      </p:sp>
      <p:grpSp>
        <p:nvGrpSpPr>
          <p:cNvPr id="42" name="Group 21"/>
          <p:cNvGrpSpPr>
            <a:grpSpLocks/>
          </p:cNvGrpSpPr>
          <p:nvPr/>
        </p:nvGrpSpPr>
        <p:grpSpPr bwMode="auto">
          <a:xfrm>
            <a:off x="323367" y="1130508"/>
            <a:ext cx="11348597" cy="5499212"/>
            <a:chOff x="1527084" y="823357"/>
            <a:chExt cx="9073933" cy="6109188"/>
          </a:xfrm>
        </p:grpSpPr>
        <p:pic>
          <p:nvPicPr>
            <p:cNvPr id="43" name="Picture 7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944"/>
            <a:stretch>
              <a:fillRect/>
            </a:stretch>
          </p:blipFill>
          <p:spPr bwMode="auto">
            <a:xfrm>
              <a:off x="4887977" y="3462294"/>
              <a:ext cx="1288646" cy="2100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6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6885" y="4867376"/>
              <a:ext cx="1884309" cy="1396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45" name="Group 1"/>
            <p:cNvGrpSpPr>
              <a:grpSpLocks/>
            </p:cNvGrpSpPr>
            <p:nvPr/>
          </p:nvGrpSpPr>
          <p:grpSpPr bwMode="auto">
            <a:xfrm>
              <a:off x="4473704" y="867522"/>
              <a:ext cx="2862734" cy="2675485"/>
              <a:chOff x="2881368" y="4576867"/>
              <a:chExt cx="3188639" cy="2983187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2936347" y="4604504"/>
                <a:ext cx="3133660" cy="2865557"/>
              </a:xfrm>
              <a:prstGeom prst="rect">
                <a:avLst/>
              </a:prstGeom>
              <a:solidFill>
                <a:srgbClr val="974B07">
                  <a:lumMod val="40000"/>
                  <a:lumOff val="60000"/>
                  <a:alpha val="43000"/>
                </a:srgbClr>
              </a:solidFill>
              <a:ln w="25400" cap="flat" cmpd="sng" algn="ctr">
                <a:noFill/>
                <a:prstDash val="solid"/>
              </a:ln>
              <a:effectLst>
                <a:outerShdw blurRad="88900" dist="1016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anchor="ctr"/>
              <a:lstStyle/>
              <a:p>
                <a:pPr algn="ctr" defTabSz="685783" eaLnBrk="1" hangingPunct="1">
                  <a:defRPr/>
                </a:pPr>
                <a:endParaRPr lang="en-US" sz="1600" b="1" kern="0" dirty="0">
                  <a:solidFill>
                    <a:prstClr val="black"/>
                  </a:solidFill>
                  <a:latin typeface="Myriad Pro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2881368" y="4576867"/>
                <a:ext cx="3188639" cy="29831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685783" eaLnBrk="1" fontAlgn="t" hangingPunct="1">
                  <a:defRPr/>
                </a:pPr>
                <a:r>
                  <a:rPr lang="en-US" sz="1050" b="1" kern="0" dirty="0">
                    <a:solidFill>
                      <a:srgbClr val="002060"/>
                    </a:solidFill>
                  </a:rPr>
                  <a:t>Intermediate Level (E1)</a:t>
                </a:r>
              </a:p>
              <a:p>
                <a:pPr marL="228600" indent="-228600" defTabSz="685783" eaLnBrk="1" hangingPunct="1">
                  <a:buFontTx/>
                  <a:buAutoNum type="arabicParenR"/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Ability to list and explain key statistical elements of the protocol and connect with the CRF, data, SAP, shells, visit schedule, etc.</a:t>
                </a:r>
              </a:p>
              <a:p>
                <a:pPr marL="228600" indent="-228600" defTabSz="685783" eaLnBrk="1" hangingPunct="1">
                  <a:buFontTx/>
                  <a:buAutoNum type="arabicParenR"/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Understands the nature of the study questions and hypothesis</a:t>
                </a:r>
              </a:p>
              <a:p>
                <a:pPr marL="228600" indent="-228600" defTabSz="685783" eaLnBrk="1" hangingPunct="1">
                  <a:buFontTx/>
                  <a:buAutoNum type="arabicParenR"/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Ability to understand the statistical concepts, end points used in the study design.</a:t>
                </a:r>
              </a:p>
              <a:p>
                <a:pPr marL="228600" indent="-228600" defTabSz="685783" eaLnBrk="1" hangingPunct="1">
                  <a:buFontTx/>
                  <a:buAutoNum type="arabicParenR"/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Ability to apply bio statistical principles and methods to support the statistical analysis for the primary and secondary endpoints based on the protocol</a:t>
                </a:r>
              </a:p>
              <a:p>
                <a:pPr marL="228600" indent="-228600" defTabSz="685783" eaLnBrk="1" hangingPunct="1">
                  <a:buFontTx/>
                  <a:buAutoNum type="arabicParenR"/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Ability to map data with CRF and Protocol to ensure the Mock shells suggested are appropriate.</a:t>
                </a:r>
              </a:p>
              <a:p>
                <a:pPr marL="228600" indent="-228600" defTabSz="685783" eaLnBrk="1" hangingPunct="1">
                  <a:buFontTx/>
                  <a:buAutoNum type="arabicParenR"/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Learn and develop skills on CRF and Protocol Alignment (</a:t>
                </a:r>
                <a:r>
                  <a:rPr lang="en-US" sz="1000" dirty="0" err="1">
                    <a:solidFill>
                      <a:srgbClr val="000000"/>
                    </a:solidFill>
                  </a:rPr>
                  <a:t>CaPA</a:t>
                </a:r>
                <a:r>
                  <a:rPr lang="en-US" sz="1000" dirty="0">
                    <a:solidFill>
                      <a:srgbClr val="000000"/>
                    </a:solidFill>
                  </a:rPr>
                  <a:t>)</a:t>
                </a:r>
                <a:endParaRPr lang="en-IN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6" name="Group 2"/>
            <p:cNvGrpSpPr>
              <a:grpSpLocks/>
            </p:cNvGrpSpPr>
            <p:nvPr/>
          </p:nvGrpSpPr>
          <p:grpSpPr bwMode="auto">
            <a:xfrm>
              <a:off x="1527084" y="882243"/>
              <a:ext cx="2832224" cy="2803702"/>
              <a:chOff x="46607" y="5181600"/>
              <a:chExt cx="3480397" cy="2192806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69770" y="5181600"/>
                <a:ext cx="3457234" cy="2017883"/>
              </a:xfrm>
              <a:prstGeom prst="rect">
                <a:avLst/>
              </a:prstGeom>
              <a:solidFill>
                <a:srgbClr val="83389B">
                  <a:lumMod val="40000"/>
                  <a:lumOff val="60000"/>
                  <a:alpha val="37000"/>
                </a:srgbClr>
              </a:solidFill>
              <a:ln w="25400" cap="flat" cmpd="sng" algn="ctr">
                <a:noFill/>
                <a:prstDash val="solid"/>
              </a:ln>
              <a:effectLst>
                <a:outerShdw blurRad="88900" dist="1016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anchor="ctr"/>
              <a:lstStyle/>
              <a:p>
                <a:pPr algn="ctr" defTabSz="685783" eaLnBrk="1" hangingPunct="1">
                  <a:defRPr/>
                </a:pPr>
                <a:endParaRPr lang="en-US" sz="1800" b="1" kern="0" dirty="0">
                  <a:solidFill>
                    <a:prstClr val="black"/>
                  </a:solidFill>
                  <a:latin typeface="Myriad Pro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46607" y="5181600"/>
                <a:ext cx="3459541" cy="219280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defTabSz="685783" eaLnBrk="1" fontAlgn="t" hangingPunct="1">
                  <a:defRPr/>
                </a:pPr>
                <a:r>
                  <a:rPr lang="en-US" sz="1100" b="1" kern="0" dirty="0">
                    <a:solidFill>
                      <a:srgbClr val="002060"/>
                    </a:solidFill>
                  </a:rPr>
                  <a:t>Basic Level (E0)</a:t>
                </a:r>
              </a:p>
              <a:p>
                <a:pPr marL="228600" indent="-228600" defTabSz="685783" eaLnBrk="1" fontAlgn="t" hangingPunct="1">
                  <a:buFontTx/>
                  <a:buAutoNum type="arabicParenR"/>
                  <a:defRPr/>
                </a:pPr>
                <a:r>
                  <a:rPr lang="en-US" sz="1050" dirty="0">
                    <a:solidFill>
                      <a:srgbClr val="000000"/>
                    </a:solidFill>
                  </a:rPr>
                  <a:t>Ability to list the key elements of the protocol- Type of study, Scope, Study Design, Study Objectives, Primary &amp; Secondary end points, Relevancy, Therapeutic Area and relate it to the study.</a:t>
                </a:r>
              </a:p>
              <a:p>
                <a:pPr marL="228600" indent="-228600" defTabSz="685783" eaLnBrk="1" fontAlgn="t" hangingPunct="1">
                  <a:buFontTx/>
                  <a:buAutoNum type="arabicParenR"/>
                  <a:defRPr/>
                </a:pPr>
                <a:r>
                  <a:rPr lang="en-US" sz="1050" dirty="0">
                    <a:solidFill>
                      <a:srgbClr val="000000"/>
                    </a:solidFill>
                  </a:rPr>
                  <a:t>Understands the nature of the study questions and hypothesis</a:t>
                </a:r>
              </a:p>
              <a:p>
                <a:pPr marL="228600" indent="-228600" defTabSz="685783" eaLnBrk="1" fontAlgn="t" hangingPunct="1">
                  <a:buFontTx/>
                  <a:buAutoNum type="arabicParenR"/>
                  <a:defRPr/>
                </a:pPr>
                <a:r>
                  <a:rPr lang="en-US" sz="1050" dirty="0">
                    <a:solidFill>
                      <a:srgbClr val="000000"/>
                    </a:solidFill>
                  </a:rPr>
                  <a:t>Ability to list statistical concepts used in the study and relate it to the study.</a:t>
                </a:r>
              </a:p>
              <a:p>
                <a:pPr marL="228600" indent="-228600" defTabSz="685783" eaLnBrk="1" fontAlgn="t" hangingPunct="1">
                  <a:buFontTx/>
                  <a:buAutoNum type="arabicParenR"/>
                  <a:defRPr/>
                </a:pPr>
                <a:r>
                  <a:rPr lang="en-US" sz="1050" dirty="0">
                    <a:solidFill>
                      <a:srgbClr val="000000"/>
                    </a:solidFill>
                  </a:rPr>
                  <a:t>Ability to list the study criteria and connect it with the study programming.</a:t>
                </a:r>
              </a:p>
              <a:p>
                <a:pPr marL="228600" indent="-228600" defTabSz="685783" eaLnBrk="1" fontAlgn="t" hangingPunct="1">
                  <a:buFontTx/>
                  <a:buAutoNum type="arabicParenR"/>
                  <a:defRPr/>
                </a:pPr>
                <a:r>
                  <a:rPr lang="en-US" sz="1050" dirty="0">
                    <a:solidFill>
                      <a:srgbClr val="000000"/>
                    </a:solidFill>
                  </a:rPr>
                  <a:t>Ability to list CRF domains covered for data collection, Understand data classification and flow of data in the CRF and relate to TLF shells</a:t>
                </a:r>
                <a:endParaRPr lang="en-IN" sz="1050" dirty="0">
                  <a:solidFill>
                    <a:srgbClr val="000000"/>
                  </a:solidFill>
                </a:endParaRPr>
              </a:p>
              <a:p>
                <a:pPr marL="128588" indent="-128588" defTabSz="685783" eaLnBrk="1" fontAlgn="t" hangingPunct="1">
                  <a:buFont typeface="Arial" panose="020B0604020202020204" pitchFamily="34" charset="0"/>
                  <a:buChar char="•"/>
                  <a:defRPr/>
                </a:pPr>
                <a:endParaRPr lang="en-US" sz="105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7" name="Group 3"/>
            <p:cNvGrpSpPr>
              <a:grpSpLocks/>
            </p:cNvGrpSpPr>
            <p:nvPr/>
          </p:nvGrpSpPr>
          <p:grpSpPr bwMode="auto">
            <a:xfrm>
              <a:off x="7485366" y="823357"/>
              <a:ext cx="3103555" cy="2709676"/>
              <a:chOff x="3651899" y="3386759"/>
              <a:chExt cx="3784414" cy="2499635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3707287" y="3464335"/>
                <a:ext cx="3729026" cy="2356806"/>
              </a:xfrm>
              <a:prstGeom prst="rect">
                <a:avLst/>
              </a:prstGeom>
              <a:solidFill>
                <a:srgbClr val="0063BE">
                  <a:lumMod val="40000"/>
                  <a:lumOff val="60000"/>
                  <a:alpha val="30000"/>
                </a:srgbClr>
              </a:solidFill>
              <a:ln w="25400" cap="flat" cmpd="sng" algn="ctr">
                <a:noFill/>
                <a:prstDash val="solid"/>
              </a:ln>
              <a:effectLst>
                <a:outerShdw blurRad="88900" dist="1016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anchor="ctr"/>
              <a:lstStyle/>
              <a:p>
                <a:pPr algn="ctr" defTabSz="685783" eaLnBrk="1" hangingPunct="1">
                  <a:defRPr/>
                </a:pPr>
                <a:endParaRPr lang="en-US" sz="1600" b="1" kern="0" dirty="0">
                  <a:solidFill>
                    <a:prstClr val="black"/>
                  </a:solidFill>
                  <a:latin typeface="Myriad Pro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3651899" y="3386759"/>
                <a:ext cx="3784414" cy="24996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685783" eaLnBrk="1" fontAlgn="t" hangingPunct="1">
                  <a:defRPr/>
                </a:pPr>
                <a:r>
                  <a:rPr lang="en-US" sz="1000" b="1" kern="0" dirty="0">
                    <a:solidFill>
                      <a:srgbClr val="002060"/>
                    </a:solidFill>
                  </a:rPr>
                  <a:t>Advance  Level (E2)</a:t>
                </a:r>
              </a:p>
              <a:p>
                <a:pPr marL="228600" indent="-228600" defTabSz="685783" eaLnBrk="1" hangingPunct="1">
                  <a:buFontTx/>
                  <a:buAutoNum type="arabicParenR"/>
                  <a:defRPr/>
                </a:pPr>
                <a:r>
                  <a:rPr lang="en-US" sz="950" dirty="0">
                    <a:solidFill>
                      <a:srgbClr val="000000"/>
                    </a:solidFill>
                  </a:rPr>
                  <a:t>Ability to identify the necessary data and data constraints, that could be the roadblock &amp; could have impact on programming. </a:t>
                </a:r>
              </a:p>
              <a:p>
                <a:pPr marL="228600" indent="-228600" defTabSz="685783" eaLnBrk="1" hangingPunct="1">
                  <a:buFontTx/>
                  <a:buAutoNum type="arabicParenR"/>
                  <a:defRPr/>
                </a:pPr>
                <a:r>
                  <a:rPr lang="en-US" sz="950" dirty="0">
                    <a:solidFill>
                      <a:srgbClr val="000000"/>
                    </a:solidFill>
                  </a:rPr>
                  <a:t>Ability to understand proposed statistical methodologies on a study.</a:t>
                </a:r>
              </a:p>
              <a:p>
                <a:pPr marL="228600" indent="-228600" defTabSz="685783" eaLnBrk="1" hangingPunct="1">
                  <a:buFontTx/>
                  <a:buAutoNum type="arabicParenR"/>
                  <a:defRPr/>
                </a:pPr>
                <a:r>
                  <a:rPr lang="en-US" sz="950" dirty="0">
                    <a:solidFill>
                      <a:srgbClr val="000000"/>
                    </a:solidFill>
                  </a:rPr>
                  <a:t>Understands the nature of the study questions and hypothesis</a:t>
                </a:r>
              </a:p>
              <a:p>
                <a:pPr marL="228600" indent="-228600" defTabSz="685783" eaLnBrk="1" hangingPunct="1">
                  <a:buFontTx/>
                  <a:buAutoNum type="arabicParenR"/>
                  <a:defRPr/>
                </a:pPr>
                <a:r>
                  <a:rPr lang="en-US" sz="950" dirty="0">
                    <a:solidFill>
                      <a:srgbClr val="000000"/>
                    </a:solidFill>
                  </a:rPr>
                  <a:t>Ability to understand the statistical concepts, end points used in the study design.</a:t>
                </a:r>
              </a:p>
              <a:p>
                <a:pPr marL="228600" indent="-228600" defTabSz="685783" eaLnBrk="1" hangingPunct="1">
                  <a:buFontTx/>
                  <a:buAutoNum type="arabicParenR"/>
                  <a:defRPr/>
                </a:pPr>
                <a:r>
                  <a:rPr lang="en-US" sz="950" dirty="0">
                    <a:solidFill>
                      <a:srgbClr val="000000"/>
                    </a:solidFill>
                  </a:rPr>
                  <a:t>Ability to apply bio statistical principles and methods to support the statistical analysis for the primary and secondary endpoints based on the protocol</a:t>
                </a:r>
              </a:p>
              <a:p>
                <a:pPr marL="228600" indent="-228600" defTabSz="685783" eaLnBrk="1" hangingPunct="1">
                  <a:buFontTx/>
                  <a:buAutoNum type="arabicParenR"/>
                  <a:defRPr/>
                </a:pPr>
                <a:r>
                  <a:rPr lang="en-US" sz="950" dirty="0">
                    <a:solidFill>
                      <a:srgbClr val="000000"/>
                    </a:solidFill>
                  </a:rPr>
                  <a:t>Ability to elaborate the statistical methodology in to the SAP and provide programming pseudocodes.</a:t>
                </a:r>
              </a:p>
              <a:p>
                <a:pPr marL="228600" indent="-228600" defTabSz="685783" eaLnBrk="1" hangingPunct="1">
                  <a:buFontTx/>
                  <a:buAutoNum type="arabicParenR"/>
                  <a:defRPr/>
                </a:pPr>
                <a:r>
                  <a:rPr lang="en-US" sz="950" dirty="0">
                    <a:solidFill>
                      <a:srgbClr val="000000"/>
                    </a:solidFill>
                  </a:rPr>
                  <a:t>Giving input to the CRF/ Annotated CRF while designing. </a:t>
                </a:r>
              </a:p>
              <a:p>
                <a:pPr marL="228600" indent="-228600" defTabSz="685783" eaLnBrk="1" hangingPunct="1">
                  <a:buFontTx/>
                  <a:buAutoNum type="arabicParenR"/>
                  <a:defRPr/>
                </a:pPr>
                <a:r>
                  <a:rPr lang="en-US" sz="950" dirty="0">
                    <a:solidFill>
                      <a:srgbClr val="000000"/>
                    </a:solidFill>
                  </a:rPr>
                  <a:t>Ability to understand the irrelevant variable captured in CRF and optimize the requirement.</a:t>
                </a:r>
              </a:p>
              <a:p>
                <a:pPr marL="228600" indent="-228600" defTabSz="685783" eaLnBrk="1" hangingPunct="1">
                  <a:buFontTx/>
                  <a:buAutoNum type="arabicParenR"/>
                  <a:defRPr/>
                </a:pPr>
                <a:r>
                  <a:rPr lang="en-US" sz="950" dirty="0">
                    <a:solidFill>
                      <a:srgbClr val="000000"/>
                    </a:solidFill>
                  </a:rPr>
                  <a:t>Ensure </a:t>
                </a:r>
                <a:r>
                  <a:rPr lang="en-US" sz="950" dirty="0" err="1">
                    <a:solidFill>
                      <a:srgbClr val="000000"/>
                    </a:solidFill>
                  </a:rPr>
                  <a:t>CaPA</a:t>
                </a:r>
                <a:endParaRPr lang="en-US" sz="95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8" name="Group 27"/>
            <p:cNvGrpSpPr>
              <a:grpSpLocks/>
            </p:cNvGrpSpPr>
            <p:nvPr/>
          </p:nvGrpSpPr>
          <p:grpSpPr bwMode="auto">
            <a:xfrm>
              <a:off x="1527084" y="3559190"/>
              <a:ext cx="3509221" cy="3286084"/>
              <a:chOff x="3827272" y="3673847"/>
              <a:chExt cx="4304023" cy="3559070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3850393" y="3697898"/>
                <a:ext cx="4280902" cy="3535019"/>
              </a:xfrm>
              <a:prstGeom prst="rect">
                <a:avLst/>
              </a:prstGeom>
              <a:solidFill>
                <a:srgbClr val="55A51C">
                  <a:lumMod val="40000"/>
                  <a:lumOff val="60000"/>
                  <a:alpha val="58000"/>
                </a:srgbClr>
              </a:solidFill>
              <a:ln w="25400" cap="flat" cmpd="sng" algn="ctr">
                <a:noFill/>
                <a:prstDash val="solid"/>
              </a:ln>
              <a:effectLst>
                <a:outerShdw blurRad="88900" dist="1016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anchor="ctr"/>
              <a:lstStyle/>
              <a:p>
                <a:pPr algn="ctr" defTabSz="685783" eaLnBrk="1" hangingPunct="1">
                  <a:defRPr/>
                </a:pPr>
                <a:endParaRPr lang="en-US" sz="1600" b="1" kern="0" dirty="0">
                  <a:solidFill>
                    <a:prstClr val="black"/>
                  </a:solidFill>
                  <a:latin typeface="Myriad Pro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827272" y="3673847"/>
                <a:ext cx="4304023" cy="34439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685783" eaLnBrk="1" hangingPunct="1">
                  <a:defRPr/>
                </a:pPr>
                <a:r>
                  <a:rPr lang="en-US" sz="1000" b="1" kern="0" dirty="0">
                    <a:solidFill>
                      <a:srgbClr val="002060"/>
                    </a:solidFill>
                  </a:rPr>
                  <a:t>Expert Level (E3)</a:t>
                </a:r>
              </a:p>
              <a:p>
                <a:pPr marL="228600" indent="-228600" defTabSz="685783" eaLnBrk="1" hangingPunct="1">
                  <a:buFontTx/>
                  <a:buAutoNum type="arabicParenR"/>
                  <a:defRPr/>
                </a:pPr>
                <a:r>
                  <a:rPr lang="en-US" sz="900" dirty="0">
                    <a:solidFill>
                      <a:srgbClr val="000000"/>
                    </a:solidFill>
                  </a:rPr>
                  <a:t>Ability to understand the statistical methods / concepts mentioned in the protocol, inclusion exclusion criteria, good understanding about the population definition.</a:t>
                </a:r>
              </a:p>
              <a:p>
                <a:pPr marL="228600" indent="-228600" defTabSz="685783" eaLnBrk="1" hangingPunct="1">
                  <a:buFontTx/>
                  <a:buAutoNum type="arabicParenR"/>
                  <a:defRPr/>
                </a:pPr>
                <a:r>
                  <a:rPr lang="en-US" sz="900" dirty="0">
                    <a:solidFill>
                      <a:srgbClr val="000000"/>
                    </a:solidFill>
                  </a:rPr>
                  <a:t>Understands the nature of the study questions and hypothesis</a:t>
                </a:r>
              </a:p>
              <a:p>
                <a:pPr marL="228600" indent="-228600" defTabSz="685783" eaLnBrk="1" hangingPunct="1">
                  <a:buFontTx/>
                  <a:buAutoNum type="arabicParenR"/>
                  <a:defRPr/>
                </a:pPr>
                <a:r>
                  <a:rPr lang="en-US" sz="900" dirty="0">
                    <a:solidFill>
                      <a:srgbClr val="000000"/>
                    </a:solidFill>
                  </a:rPr>
                  <a:t>Ability to provide statistical inputs to the design of the trial as well as sample size and power calculation based on the endpoint.</a:t>
                </a:r>
              </a:p>
              <a:p>
                <a:pPr marL="228600" indent="-228600" defTabSz="685783" eaLnBrk="1" hangingPunct="1">
                  <a:buFontTx/>
                  <a:buAutoNum type="arabicParenR"/>
                  <a:defRPr/>
                </a:pPr>
                <a:r>
                  <a:rPr lang="en-US" sz="900" dirty="0">
                    <a:solidFill>
                      <a:srgbClr val="000000"/>
                    </a:solidFill>
                  </a:rPr>
                  <a:t>Ability to understand the statistical concepts, end points used in the study design.</a:t>
                </a:r>
              </a:p>
              <a:p>
                <a:pPr marL="228600" indent="-228600" defTabSz="685783" eaLnBrk="1" hangingPunct="1">
                  <a:buFontTx/>
                  <a:buAutoNum type="arabicParenR"/>
                  <a:defRPr/>
                </a:pPr>
                <a:r>
                  <a:rPr lang="en-US" sz="900" dirty="0">
                    <a:solidFill>
                      <a:srgbClr val="000000"/>
                    </a:solidFill>
                  </a:rPr>
                  <a:t>Ability to apply bio statistical principles and methods to support the statistical analysis for the primary and secondary endpoints based on the protocol</a:t>
                </a:r>
              </a:p>
              <a:p>
                <a:pPr marL="228600" indent="-228600" defTabSz="685783" eaLnBrk="1" hangingPunct="1">
                  <a:buFontTx/>
                  <a:buAutoNum type="arabicParenR"/>
                  <a:defRPr/>
                </a:pPr>
                <a:r>
                  <a:rPr lang="en-US" sz="900" dirty="0">
                    <a:solidFill>
                      <a:srgbClr val="000000"/>
                    </a:solidFill>
                  </a:rPr>
                  <a:t>Ability to elaborate the statistical methodology in to the SAP and provide programming pseudocodes.</a:t>
                </a:r>
              </a:p>
              <a:p>
                <a:pPr marL="228600" indent="-228600" defTabSz="685783" eaLnBrk="1" hangingPunct="1">
                  <a:buFontTx/>
                  <a:buAutoNum type="arabicParenR"/>
                  <a:defRPr/>
                </a:pPr>
                <a:r>
                  <a:rPr lang="en-US" sz="900" dirty="0">
                    <a:solidFill>
                      <a:srgbClr val="000000"/>
                    </a:solidFill>
                  </a:rPr>
                  <a:t>Ability to explain statistical concepts clearly and checks for understanding</a:t>
                </a:r>
              </a:p>
              <a:p>
                <a:pPr marL="228600" indent="-228600" defTabSz="685783" eaLnBrk="1" hangingPunct="1">
                  <a:buFontTx/>
                  <a:buAutoNum type="arabicParenR"/>
                  <a:defRPr/>
                </a:pPr>
                <a:r>
                  <a:rPr lang="en-US" sz="900" dirty="0">
                    <a:solidFill>
                      <a:srgbClr val="000000"/>
                    </a:solidFill>
                  </a:rPr>
                  <a:t>Giving input to the CRF/ Annotated CRF while designing. </a:t>
                </a:r>
              </a:p>
              <a:p>
                <a:pPr marL="228600" indent="-228600" defTabSz="685783" eaLnBrk="1" hangingPunct="1">
                  <a:buFontTx/>
                  <a:buAutoNum type="arabicParenR"/>
                  <a:defRPr/>
                </a:pPr>
                <a:r>
                  <a:rPr lang="en-US" sz="900" dirty="0">
                    <a:solidFill>
                      <a:srgbClr val="000000"/>
                    </a:solidFill>
                  </a:rPr>
                  <a:t>Ability to understand the irrelevant variable captured in CRF and optimize the requirement if needed.</a:t>
                </a:r>
              </a:p>
              <a:p>
                <a:pPr marL="228600" indent="-228600" defTabSz="685783" eaLnBrk="1" hangingPunct="1">
                  <a:buFontTx/>
                  <a:buAutoNum type="arabicParenR"/>
                  <a:defRPr/>
                </a:pPr>
                <a:r>
                  <a:rPr lang="en-US" sz="900" dirty="0">
                    <a:solidFill>
                      <a:srgbClr val="000000"/>
                    </a:solidFill>
                  </a:rPr>
                  <a:t>Ensure </a:t>
                </a:r>
                <a:r>
                  <a:rPr lang="en-US" sz="900" dirty="0" err="1">
                    <a:solidFill>
                      <a:srgbClr val="000000"/>
                    </a:solidFill>
                  </a:rPr>
                  <a:t>CaPA</a:t>
                </a:r>
                <a:endParaRPr lang="en-US" sz="900" dirty="0">
                  <a:solidFill>
                    <a:srgbClr val="000000"/>
                  </a:solidFill>
                </a:endParaRPr>
              </a:p>
              <a:p>
                <a:pPr marL="228600" indent="-228600" defTabSz="685783" eaLnBrk="1" hangingPunct="1">
                  <a:buFontTx/>
                  <a:buAutoNum type="arabicParenR"/>
                  <a:defRPr/>
                </a:pPr>
                <a:r>
                  <a:rPr lang="en-US" sz="900" dirty="0">
                    <a:solidFill>
                      <a:srgbClr val="000000"/>
                    </a:solidFill>
                  </a:rPr>
                  <a:t>Provide and Review statistical interpretations for all the statistical endpoints</a:t>
                </a:r>
              </a:p>
              <a:p>
                <a:pPr marL="228600" indent="-228600" defTabSz="685783" eaLnBrk="1" hangingPunct="1">
                  <a:buFontTx/>
                  <a:buAutoNum type="arabicParenR"/>
                  <a:defRPr/>
                </a:pPr>
                <a:r>
                  <a:rPr lang="en-US" sz="900" dirty="0">
                    <a:solidFill>
                      <a:srgbClr val="000000"/>
                    </a:solidFill>
                  </a:rPr>
                  <a:t>Clearly outlines the background, aims, statistical methods and interpretation of results based on analyses</a:t>
                </a:r>
              </a:p>
              <a:p>
                <a:pPr marL="228600" indent="-228600" defTabSz="685783" eaLnBrk="1" hangingPunct="1">
                  <a:buFontTx/>
                  <a:buAutoNum type="arabicParenR"/>
                  <a:defRPr/>
                </a:pPr>
                <a:r>
                  <a:rPr lang="en-US" sz="900" dirty="0">
                    <a:solidFill>
                      <a:srgbClr val="000000"/>
                    </a:solidFill>
                  </a:rPr>
                  <a:t>Presents data to support clear interpretation</a:t>
                </a:r>
              </a:p>
            </p:txBody>
          </p:sp>
        </p:grpSp>
        <p:pic>
          <p:nvPicPr>
            <p:cNvPr id="49" name="Picture 2" descr="C:\Users\687557\AppData\Local\Temp\notes835DBD\final-pals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178153" y="4655579"/>
              <a:ext cx="819799" cy="42276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0" name="Group 20"/>
            <p:cNvGrpSpPr>
              <a:grpSpLocks/>
            </p:cNvGrpSpPr>
            <p:nvPr/>
          </p:nvGrpSpPr>
          <p:grpSpPr bwMode="auto">
            <a:xfrm>
              <a:off x="7032737" y="3590322"/>
              <a:ext cx="3568280" cy="3342223"/>
              <a:chOff x="3166345" y="3696078"/>
              <a:chExt cx="4173990" cy="3469947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3215921" y="3758157"/>
                <a:ext cx="4124414" cy="3317257"/>
              </a:xfrm>
              <a:prstGeom prst="rect">
                <a:avLst/>
              </a:prstGeom>
              <a:solidFill>
                <a:srgbClr val="000000">
                  <a:lumMod val="50000"/>
                  <a:lumOff val="50000"/>
                  <a:alpha val="26000"/>
                </a:srgbClr>
              </a:solidFill>
              <a:ln w="25400" cap="flat" cmpd="sng" algn="ctr">
                <a:noFill/>
                <a:prstDash val="solid"/>
              </a:ln>
              <a:effectLst>
                <a:outerShdw blurRad="88900" dist="1016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anchor="ctr"/>
              <a:lstStyle/>
              <a:p>
                <a:pPr algn="ctr" defTabSz="685783" eaLnBrk="1" hangingPunct="1">
                  <a:defRPr/>
                </a:pPr>
                <a:endParaRPr lang="en-US" sz="1600" b="1" kern="0" dirty="0">
                  <a:solidFill>
                    <a:prstClr val="black"/>
                  </a:solidFill>
                  <a:latin typeface="Myriad Pro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3166345" y="3696078"/>
                <a:ext cx="4124414" cy="34699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685783" eaLnBrk="1" hangingPunct="1">
                  <a:defRPr/>
                </a:pPr>
                <a:r>
                  <a:rPr lang="en-US" sz="900" b="1" kern="0" dirty="0">
                    <a:solidFill>
                      <a:srgbClr val="002060"/>
                    </a:solidFill>
                  </a:rPr>
                  <a:t>Master Level (E4)</a:t>
                </a:r>
              </a:p>
              <a:p>
                <a:pPr marL="228600" indent="-228600" defTabSz="685783" eaLnBrk="1" hangingPunct="1">
                  <a:buFontTx/>
                  <a:buAutoNum type="arabicParenR"/>
                  <a:defRPr/>
                </a:pPr>
                <a:r>
                  <a:rPr lang="en-US" sz="750" dirty="0">
                    <a:solidFill>
                      <a:srgbClr val="000000"/>
                    </a:solidFill>
                  </a:rPr>
                  <a:t>Along with all other, ability to review and provide inputs (esp. on population flags and key derived variables) the programming specification for analysis dataset, TLF and mock shells if required.</a:t>
                </a:r>
              </a:p>
              <a:p>
                <a:pPr marL="228600" indent="-228600" defTabSz="685783" eaLnBrk="1" hangingPunct="1">
                  <a:buFontTx/>
                  <a:buAutoNum type="arabicParenR"/>
                  <a:defRPr/>
                </a:pPr>
                <a:r>
                  <a:rPr lang="en-US" sz="750" dirty="0">
                    <a:solidFill>
                      <a:srgbClr val="000000"/>
                    </a:solidFill>
                  </a:rPr>
                  <a:t>Understands the nature of the study questions and hypothesis</a:t>
                </a:r>
              </a:p>
              <a:p>
                <a:pPr marL="228600" indent="-228600" defTabSz="685783" eaLnBrk="1" hangingPunct="1">
                  <a:buFontTx/>
                  <a:buAutoNum type="arabicParenR"/>
                  <a:defRPr/>
                </a:pPr>
                <a:r>
                  <a:rPr lang="en-US" sz="750" dirty="0">
                    <a:solidFill>
                      <a:srgbClr val="000000"/>
                    </a:solidFill>
                  </a:rPr>
                  <a:t>Ability to develop or provide inputs to Clinical Submission planning Document by reviewing multiple study protocols required for pooling for SCS or SCE or SCP</a:t>
                </a:r>
              </a:p>
              <a:p>
                <a:pPr marL="228600" indent="-228600" defTabSz="685783" eaLnBrk="1" hangingPunct="1">
                  <a:buFontTx/>
                  <a:buAutoNum type="arabicParenR"/>
                  <a:defRPr/>
                </a:pPr>
                <a:r>
                  <a:rPr lang="en-US" sz="750" dirty="0">
                    <a:solidFill>
                      <a:srgbClr val="000000"/>
                    </a:solidFill>
                  </a:rPr>
                  <a:t>Ability to provide statistical inputs to complex study design using adaptive , Bayesian, group sequential etc. methodologies as well as sample size and power calculation based on the endpoint.</a:t>
                </a:r>
              </a:p>
              <a:p>
                <a:pPr marL="228600" indent="-228600" defTabSz="685783" eaLnBrk="1" hangingPunct="1">
                  <a:buFontTx/>
                  <a:buAutoNum type="arabicParenR"/>
                  <a:defRPr/>
                </a:pPr>
                <a:r>
                  <a:rPr lang="en-US" sz="750" dirty="0">
                    <a:solidFill>
                      <a:srgbClr val="000000"/>
                    </a:solidFill>
                  </a:rPr>
                  <a:t>Ability to understand the statistical concepts, end points used in the study design.</a:t>
                </a:r>
              </a:p>
              <a:p>
                <a:pPr marL="228600" indent="-228600" defTabSz="685783" eaLnBrk="1" hangingPunct="1">
                  <a:buFontTx/>
                  <a:buAutoNum type="arabicParenR"/>
                  <a:defRPr/>
                </a:pPr>
                <a:r>
                  <a:rPr lang="en-US" sz="750" dirty="0">
                    <a:solidFill>
                      <a:srgbClr val="000000"/>
                    </a:solidFill>
                  </a:rPr>
                  <a:t>Ability to apply bio statistical principles and methods to support the statistical analysis for the primary and secondary endpoints based on the protocol</a:t>
                </a:r>
              </a:p>
              <a:p>
                <a:pPr marL="228600" indent="-228600" defTabSz="685783" eaLnBrk="1" hangingPunct="1">
                  <a:buFontTx/>
                  <a:buAutoNum type="arabicParenR"/>
                  <a:defRPr/>
                </a:pPr>
                <a:r>
                  <a:rPr lang="en-US" sz="750" dirty="0">
                    <a:solidFill>
                      <a:srgbClr val="000000"/>
                    </a:solidFill>
                  </a:rPr>
                  <a:t>Ability to elaborate the statistical methodology in to the SAP and provide programming pseudocodes.</a:t>
                </a:r>
              </a:p>
              <a:p>
                <a:pPr marL="228600" indent="-228600" defTabSz="685783" eaLnBrk="1" hangingPunct="1">
                  <a:buFontTx/>
                  <a:buAutoNum type="arabicParenR"/>
                  <a:defRPr/>
                </a:pPr>
                <a:r>
                  <a:rPr lang="en-US" sz="750" dirty="0">
                    <a:solidFill>
                      <a:srgbClr val="000000"/>
                    </a:solidFill>
                  </a:rPr>
                  <a:t>Ability to explain statistical concepts clearly and checks for understanding</a:t>
                </a:r>
              </a:p>
              <a:p>
                <a:pPr marL="228600" indent="-228600" defTabSz="685783" eaLnBrk="1" hangingPunct="1">
                  <a:buFontTx/>
                  <a:buAutoNum type="arabicParenR"/>
                  <a:defRPr/>
                </a:pPr>
                <a:r>
                  <a:rPr lang="en-US" sz="750" dirty="0">
                    <a:solidFill>
                      <a:srgbClr val="000000"/>
                    </a:solidFill>
                  </a:rPr>
                  <a:t>Applies regulatory framework and guidance for statistical analysis of certain endpoints</a:t>
                </a:r>
              </a:p>
              <a:p>
                <a:pPr marL="228600" indent="-228600" defTabSz="685783" eaLnBrk="1" hangingPunct="1">
                  <a:buFontTx/>
                  <a:buAutoNum type="arabicParenR"/>
                  <a:defRPr/>
                </a:pPr>
                <a:r>
                  <a:rPr lang="en-US" sz="750" dirty="0">
                    <a:solidFill>
                      <a:srgbClr val="000000"/>
                    </a:solidFill>
                  </a:rPr>
                  <a:t>Ability to resolve issues to help reach consensus about the design of the study or analysis plan</a:t>
                </a:r>
              </a:p>
              <a:p>
                <a:pPr marL="228600" indent="-228600" defTabSz="685783" eaLnBrk="1" hangingPunct="1">
                  <a:buFontTx/>
                  <a:buAutoNum type="arabicParenR"/>
                  <a:defRPr/>
                </a:pPr>
                <a:r>
                  <a:rPr lang="en-US" sz="750" dirty="0">
                    <a:solidFill>
                      <a:srgbClr val="000000"/>
                    </a:solidFill>
                  </a:rPr>
                  <a:t>Ability to understand the  data quality pertaining to statistical analysis like categorical variables for model fitment or bivariate / multivariate analysis.</a:t>
                </a:r>
              </a:p>
              <a:p>
                <a:pPr marL="228600" indent="-228600" defTabSz="685783" eaLnBrk="1" hangingPunct="1">
                  <a:buFontTx/>
                  <a:buAutoNum type="arabicParenR"/>
                  <a:defRPr/>
                </a:pPr>
                <a:r>
                  <a:rPr lang="en-US" sz="750" dirty="0">
                    <a:solidFill>
                      <a:srgbClr val="000000"/>
                    </a:solidFill>
                  </a:rPr>
                  <a:t>Ability to censor the data for survival analysis or time to event data when necessary.</a:t>
                </a:r>
              </a:p>
              <a:p>
                <a:pPr marL="228600" indent="-228600" defTabSz="685783" eaLnBrk="1" hangingPunct="1">
                  <a:buFontTx/>
                  <a:buAutoNum type="arabicParenR"/>
                  <a:defRPr/>
                </a:pPr>
                <a:r>
                  <a:rPr lang="en-US" sz="750" dirty="0">
                    <a:solidFill>
                      <a:srgbClr val="000000"/>
                    </a:solidFill>
                  </a:rPr>
                  <a:t>Ensure </a:t>
                </a:r>
                <a:r>
                  <a:rPr lang="en-US" sz="750" dirty="0" err="1">
                    <a:solidFill>
                      <a:srgbClr val="000000"/>
                    </a:solidFill>
                  </a:rPr>
                  <a:t>CaPA</a:t>
                </a:r>
                <a:endParaRPr lang="en-US" sz="750" dirty="0">
                  <a:solidFill>
                    <a:srgbClr val="000000"/>
                  </a:solidFill>
                </a:endParaRPr>
              </a:p>
              <a:p>
                <a:pPr marL="228600" indent="-228600" defTabSz="685783" eaLnBrk="1" hangingPunct="1">
                  <a:buFontTx/>
                  <a:buAutoNum type="arabicParenR"/>
                  <a:defRPr/>
                </a:pPr>
                <a:r>
                  <a:rPr lang="en-US" sz="750" dirty="0">
                    <a:solidFill>
                      <a:srgbClr val="000000"/>
                    </a:solidFill>
                  </a:rPr>
                  <a:t>Provide and Review statistical interpretations for all the statistical endpoints</a:t>
                </a:r>
              </a:p>
              <a:p>
                <a:pPr marL="228600" indent="-228600" defTabSz="685783" eaLnBrk="1" hangingPunct="1">
                  <a:buFontTx/>
                  <a:buAutoNum type="arabicParenR"/>
                  <a:defRPr/>
                </a:pPr>
                <a:r>
                  <a:rPr lang="en-US" sz="750" dirty="0">
                    <a:solidFill>
                      <a:srgbClr val="000000"/>
                    </a:solidFill>
                  </a:rPr>
                  <a:t>Clearly outlines the background, aims, statistical methods and interpretation of results based on analyses</a:t>
                </a:r>
              </a:p>
              <a:p>
                <a:pPr marL="228600" indent="-228600" defTabSz="685783" eaLnBrk="1" hangingPunct="1">
                  <a:buFontTx/>
                  <a:buAutoNum type="arabicParenR"/>
                  <a:defRPr/>
                </a:pPr>
                <a:r>
                  <a:rPr lang="en-US" sz="750" dirty="0">
                    <a:solidFill>
                      <a:srgbClr val="000000"/>
                    </a:solidFill>
                  </a:rPr>
                  <a:t>Presents data to support clear interpretation</a:t>
                </a:r>
              </a:p>
              <a:p>
                <a:pPr marL="228600" indent="-228600" defTabSz="685783" eaLnBrk="1" hangingPunct="1">
                  <a:buFontTx/>
                  <a:buAutoNum type="arabicParenR"/>
                  <a:defRPr/>
                </a:pPr>
                <a:r>
                  <a:rPr lang="en-US" sz="750" dirty="0">
                    <a:solidFill>
                      <a:srgbClr val="000000"/>
                    </a:solidFill>
                  </a:rPr>
                  <a:t>Communicates complex statistical information in easy to understand language. Logically explains methods, interprets results and checks for understanding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3280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Functional competency – Biostatistics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8783" y="831840"/>
            <a:ext cx="11781182" cy="409463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</a:rPr>
              <a:t>Process Improvement </a:t>
            </a:r>
            <a:r>
              <a:rPr lang="en-US" sz="1600" b="1" dirty="0" smtClean="0">
                <a:solidFill>
                  <a:srgbClr val="000000"/>
                </a:solidFill>
              </a:rPr>
              <a:t>(Asset </a:t>
            </a:r>
            <a:r>
              <a:rPr lang="en-US" sz="1600" b="1" dirty="0">
                <a:solidFill>
                  <a:srgbClr val="000000"/>
                </a:solidFill>
              </a:rPr>
              <a:t>Creation and Process Framework)</a:t>
            </a:r>
            <a:endParaRPr lang="en-US" sz="1600" b="1" dirty="0"/>
          </a:p>
        </p:txBody>
      </p:sp>
      <p:grpSp>
        <p:nvGrpSpPr>
          <p:cNvPr id="23" name="Group 21"/>
          <p:cNvGrpSpPr>
            <a:grpSpLocks/>
          </p:cNvGrpSpPr>
          <p:nvPr/>
        </p:nvGrpSpPr>
        <p:grpSpPr bwMode="auto">
          <a:xfrm>
            <a:off x="380999" y="1250950"/>
            <a:ext cx="11502063" cy="5317512"/>
            <a:chOff x="1545934" y="882246"/>
            <a:chExt cx="9055086" cy="6078947"/>
          </a:xfrm>
        </p:grpSpPr>
        <p:pic>
          <p:nvPicPr>
            <p:cNvPr id="24" name="Picture 7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944"/>
            <a:stretch>
              <a:fillRect/>
            </a:stretch>
          </p:blipFill>
          <p:spPr bwMode="auto">
            <a:xfrm>
              <a:off x="4887977" y="3462294"/>
              <a:ext cx="1288646" cy="2100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6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6885" y="4867376"/>
              <a:ext cx="1884309" cy="1396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6" name="Group 1"/>
            <p:cNvGrpSpPr>
              <a:grpSpLocks/>
            </p:cNvGrpSpPr>
            <p:nvPr/>
          </p:nvGrpSpPr>
          <p:grpSpPr bwMode="auto">
            <a:xfrm>
              <a:off x="4516904" y="892308"/>
              <a:ext cx="2819534" cy="2569987"/>
              <a:chOff x="2929486" y="4604504"/>
              <a:chExt cx="3140521" cy="2865557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2936347" y="4604504"/>
                <a:ext cx="3133660" cy="2865557"/>
              </a:xfrm>
              <a:prstGeom prst="rect">
                <a:avLst/>
              </a:prstGeom>
              <a:solidFill>
                <a:srgbClr val="974B07">
                  <a:lumMod val="40000"/>
                  <a:lumOff val="60000"/>
                  <a:alpha val="43000"/>
                </a:srgbClr>
              </a:solidFill>
              <a:ln w="25400" cap="flat" cmpd="sng" algn="ctr">
                <a:noFill/>
                <a:prstDash val="solid"/>
              </a:ln>
              <a:effectLst>
                <a:outerShdw blurRad="88900" dist="1016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anchor="ctr"/>
              <a:lstStyle/>
              <a:p>
                <a:pPr algn="ctr" defTabSz="685783" eaLnBrk="1" hangingPunct="1">
                  <a:defRPr/>
                </a:pPr>
                <a:endParaRPr lang="en-US" sz="1800" b="1" kern="0" dirty="0">
                  <a:solidFill>
                    <a:prstClr val="black"/>
                  </a:solidFill>
                  <a:latin typeface="Myriad Pro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2929486" y="4753041"/>
                <a:ext cx="3077786" cy="102001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defTabSz="685783" eaLnBrk="1" fontAlgn="t" hangingPunct="1">
                  <a:defRPr/>
                </a:pPr>
                <a:r>
                  <a:rPr lang="en-US" sz="1800" b="1" kern="0" dirty="0">
                    <a:solidFill>
                      <a:srgbClr val="002060"/>
                    </a:solidFill>
                  </a:rPr>
                  <a:t>Intermediate Level (E1)</a:t>
                </a:r>
              </a:p>
              <a:p>
                <a:pPr marL="128588" indent="-128588" defTabSz="685783" eaLnBrk="1" fontAlgn="t" hangingPunct="1">
                  <a:buFont typeface="Arial" panose="020B0604020202020204" pitchFamily="34" charset="0"/>
                  <a:buChar char="•"/>
                  <a:defRPr/>
                </a:pPr>
                <a:r>
                  <a:rPr lang="en-US" sz="1400" dirty="0">
                    <a:solidFill>
                      <a:srgbClr val="000000"/>
                    </a:solidFill>
                  </a:rPr>
                  <a:t>Adhere to client standards and meet expectations</a:t>
                </a:r>
              </a:p>
            </p:txBody>
          </p:sp>
        </p:grpSp>
        <p:grpSp>
          <p:nvGrpSpPr>
            <p:cNvPr id="27" name="Group 2"/>
            <p:cNvGrpSpPr>
              <a:grpSpLocks/>
            </p:cNvGrpSpPr>
            <p:nvPr/>
          </p:nvGrpSpPr>
          <p:grpSpPr bwMode="auto">
            <a:xfrm>
              <a:off x="1545934" y="882246"/>
              <a:ext cx="2813374" cy="2580048"/>
              <a:chOff x="69770" y="5181600"/>
              <a:chExt cx="3457234" cy="2017883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69770" y="5181600"/>
                <a:ext cx="3457234" cy="2017883"/>
              </a:xfrm>
              <a:prstGeom prst="rect">
                <a:avLst/>
              </a:prstGeom>
              <a:solidFill>
                <a:srgbClr val="83389B">
                  <a:lumMod val="40000"/>
                  <a:lumOff val="60000"/>
                  <a:alpha val="37000"/>
                </a:srgbClr>
              </a:solidFill>
              <a:ln w="25400" cap="flat" cmpd="sng" algn="ctr">
                <a:noFill/>
                <a:prstDash val="solid"/>
              </a:ln>
              <a:effectLst>
                <a:outerShdw blurRad="88900" dist="1016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anchor="ctr"/>
              <a:lstStyle/>
              <a:p>
                <a:pPr algn="ctr" defTabSz="685783" eaLnBrk="1" hangingPunct="1">
                  <a:defRPr/>
                </a:pPr>
                <a:endParaRPr lang="en-US" sz="2000" b="1" kern="0" dirty="0">
                  <a:solidFill>
                    <a:prstClr val="black"/>
                  </a:solidFill>
                  <a:latin typeface="Myriad Pro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50617" y="5346741"/>
                <a:ext cx="3355166" cy="742998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defTabSz="685783" eaLnBrk="1" fontAlgn="t" hangingPunct="1">
                  <a:defRPr/>
                </a:pPr>
                <a:r>
                  <a:rPr lang="en-US" sz="2000" b="1" kern="0" dirty="0">
                    <a:solidFill>
                      <a:srgbClr val="002060"/>
                    </a:solidFill>
                  </a:rPr>
                  <a:t>Basic Level (E0)</a:t>
                </a:r>
              </a:p>
              <a:p>
                <a:pPr marL="128588" indent="-128588" defTabSz="685783" eaLnBrk="1" fontAlgn="t" hangingPunct="1">
                  <a:buFont typeface="Arial" panose="020B0604020202020204" pitchFamily="34" charset="0"/>
                  <a:buChar char="•"/>
                  <a:defRPr/>
                </a:pPr>
                <a:r>
                  <a:rPr lang="en-US" sz="1400" dirty="0">
                    <a:solidFill>
                      <a:srgbClr val="000000"/>
                    </a:solidFill>
                  </a:rPr>
                  <a:t>Adhere to client standards and meet expectations</a:t>
                </a:r>
              </a:p>
            </p:txBody>
          </p:sp>
        </p:grpSp>
        <p:grpSp>
          <p:nvGrpSpPr>
            <p:cNvPr id="28" name="Group 3"/>
            <p:cNvGrpSpPr>
              <a:grpSpLocks/>
            </p:cNvGrpSpPr>
            <p:nvPr/>
          </p:nvGrpSpPr>
          <p:grpSpPr bwMode="auto">
            <a:xfrm>
              <a:off x="7494799" y="907450"/>
              <a:ext cx="3094119" cy="2554844"/>
              <a:chOff x="3663405" y="3464335"/>
              <a:chExt cx="3772908" cy="2356806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3707286" y="3464335"/>
                <a:ext cx="3729027" cy="2356806"/>
              </a:xfrm>
              <a:prstGeom prst="rect">
                <a:avLst/>
              </a:prstGeom>
              <a:solidFill>
                <a:srgbClr val="0063BE">
                  <a:lumMod val="40000"/>
                  <a:lumOff val="60000"/>
                  <a:alpha val="30000"/>
                </a:srgbClr>
              </a:solidFill>
              <a:ln w="25400" cap="flat" cmpd="sng" algn="ctr">
                <a:noFill/>
                <a:prstDash val="solid"/>
              </a:ln>
              <a:effectLst>
                <a:outerShdw blurRad="88900" dist="1016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anchor="ctr"/>
              <a:lstStyle/>
              <a:p>
                <a:pPr algn="ctr" defTabSz="685783" eaLnBrk="1" hangingPunct="1">
                  <a:defRPr/>
                </a:pPr>
                <a:endParaRPr lang="en-US" sz="1800" b="1" kern="0" dirty="0">
                  <a:solidFill>
                    <a:prstClr val="black"/>
                  </a:solidFill>
                  <a:latin typeface="Myriad Pro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3663405" y="3597605"/>
                <a:ext cx="3772635" cy="201236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defTabSz="685783" eaLnBrk="1" fontAlgn="t" hangingPunct="1">
                  <a:defRPr/>
                </a:pPr>
                <a:r>
                  <a:rPr lang="en-US" sz="1800" b="1" kern="0" dirty="0">
                    <a:solidFill>
                      <a:srgbClr val="002060"/>
                    </a:solidFill>
                  </a:rPr>
                  <a:t>Advance  Level (E2</a:t>
                </a:r>
                <a:r>
                  <a:rPr lang="en-US" sz="2000" b="1" kern="0" dirty="0">
                    <a:solidFill>
                      <a:srgbClr val="002060"/>
                    </a:solidFill>
                  </a:rPr>
                  <a:t>)</a:t>
                </a:r>
              </a:p>
              <a:p>
                <a:pPr marL="128588" indent="-128588" defTabSz="685783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en-US" sz="1400" dirty="0">
                    <a:solidFill>
                      <a:srgbClr val="000000"/>
                    </a:solidFill>
                  </a:rPr>
                  <a:t>Ability to contribute in creation of assets such as templates, forms, reusable checklists, reports, project plans etc. .,</a:t>
                </a:r>
              </a:p>
              <a:p>
                <a:pPr marL="128588" indent="-128588" defTabSz="685783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en-US" sz="1400" dirty="0">
                    <a:solidFill>
                      <a:srgbClr val="000000"/>
                    </a:solidFill>
                  </a:rPr>
                  <a:t>Should have been a part of a process improvement initiative/ project</a:t>
                </a:r>
              </a:p>
              <a:p>
                <a:pPr marL="128588" indent="-128588" defTabSz="685783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en-US" sz="1400" dirty="0">
                    <a:solidFill>
                      <a:srgbClr val="000000"/>
                    </a:solidFill>
                  </a:rPr>
                  <a:t>Should have contributed to developing  lessons learnt and best practices documents</a:t>
                </a:r>
              </a:p>
            </p:txBody>
          </p:sp>
        </p:grpSp>
        <p:grpSp>
          <p:nvGrpSpPr>
            <p:cNvPr id="29" name="Group 27"/>
            <p:cNvGrpSpPr>
              <a:grpSpLocks/>
            </p:cNvGrpSpPr>
            <p:nvPr/>
          </p:nvGrpSpPr>
          <p:grpSpPr bwMode="auto">
            <a:xfrm>
              <a:off x="1545934" y="3581397"/>
              <a:ext cx="3490370" cy="3263878"/>
              <a:chOff x="3850393" y="3697898"/>
              <a:chExt cx="4280902" cy="3535019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3850393" y="3697898"/>
                <a:ext cx="4280902" cy="3535019"/>
              </a:xfrm>
              <a:prstGeom prst="rect">
                <a:avLst/>
              </a:prstGeom>
              <a:solidFill>
                <a:srgbClr val="55A51C">
                  <a:lumMod val="40000"/>
                  <a:lumOff val="60000"/>
                  <a:alpha val="58000"/>
                </a:srgbClr>
              </a:solidFill>
              <a:ln w="25400" cap="flat" cmpd="sng" algn="ctr">
                <a:noFill/>
                <a:prstDash val="solid"/>
              </a:ln>
              <a:effectLst>
                <a:outerShdw blurRad="88900" dist="1016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anchor="ctr"/>
              <a:lstStyle/>
              <a:p>
                <a:pPr algn="ctr" defTabSz="685783" eaLnBrk="1" hangingPunct="1">
                  <a:defRPr/>
                </a:pPr>
                <a:endParaRPr lang="en-US" sz="1800" b="1" kern="0" dirty="0">
                  <a:solidFill>
                    <a:prstClr val="black"/>
                  </a:solidFill>
                  <a:latin typeface="Myriad Pro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931085" y="3806679"/>
                <a:ext cx="3722432" cy="320105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defTabSz="685783" eaLnBrk="1" hangingPunct="1">
                  <a:defRPr/>
                </a:pPr>
                <a:r>
                  <a:rPr lang="en-US" sz="1800" b="1" kern="0" dirty="0">
                    <a:solidFill>
                      <a:srgbClr val="002060"/>
                    </a:solidFill>
                  </a:rPr>
                  <a:t>Expert Level (E3)</a:t>
                </a:r>
              </a:p>
              <a:p>
                <a:pPr marL="128588" indent="-128588" defTabSz="685783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en-US" sz="1600" dirty="0">
                    <a:solidFill>
                      <a:srgbClr val="000000"/>
                    </a:solidFill>
                  </a:rPr>
                  <a:t>Ability to contribute in creation of assets such as work instructions, guidelines and Process flows to streamline statistical programming activities.</a:t>
                </a:r>
              </a:p>
              <a:p>
                <a:pPr marL="128588" indent="-128588" defTabSz="685783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en-US" sz="1600" dirty="0">
                    <a:solidFill>
                      <a:srgbClr val="000000"/>
                    </a:solidFill>
                  </a:rPr>
                  <a:t>Should have lead a process improvement initiative/ project.</a:t>
                </a:r>
              </a:p>
              <a:p>
                <a:pPr marL="128588" indent="-128588" defTabSz="685783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en-US" sz="1600" dirty="0">
                    <a:solidFill>
                      <a:srgbClr val="000000"/>
                    </a:solidFill>
                  </a:rPr>
                  <a:t>Should have developed lessons learnt and best practices documents on topics of expertise.</a:t>
                </a:r>
              </a:p>
            </p:txBody>
          </p:sp>
        </p:grpSp>
        <p:pic>
          <p:nvPicPr>
            <p:cNvPr id="30" name="Picture 2" descr="C:\Users\687557\AppData\Local\Temp\notes835DBD\final-pals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177254" y="4656506"/>
              <a:ext cx="820653" cy="42229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1" name="Group 20"/>
            <p:cNvGrpSpPr>
              <a:grpSpLocks/>
            </p:cNvGrpSpPr>
            <p:nvPr/>
          </p:nvGrpSpPr>
          <p:grpSpPr bwMode="auto">
            <a:xfrm>
              <a:off x="7222488" y="3585209"/>
              <a:ext cx="3378532" cy="3375984"/>
              <a:chOff x="3388303" y="3690771"/>
              <a:chExt cx="3952031" cy="3504991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3404666" y="3758157"/>
                <a:ext cx="3935668" cy="3317256"/>
              </a:xfrm>
              <a:prstGeom prst="rect">
                <a:avLst/>
              </a:prstGeom>
              <a:solidFill>
                <a:srgbClr val="000000">
                  <a:lumMod val="50000"/>
                  <a:lumOff val="50000"/>
                  <a:alpha val="26000"/>
                </a:srgbClr>
              </a:solidFill>
              <a:ln w="25400" cap="flat" cmpd="sng" algn="ctr">
                <a:noFill/>
                <a:prstDash val="solid"/>
              </a:ln>
              <a:effectLst>
                <a:outerShdw blurRad="88900" dist="1016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anchor="ctr"/>
              <a:lstStyle/>
              <a:p>
                <a:pPr algn="ctr" defTabSz="685783" eaLnBrk="1" hangingPunct="1">
                  <a:defRPr/>
                </a:pPr>
                <a:endParaRPr lang="en-US" sz="1800" b="1" kern="0" dirty="0">
                  <a:solidFill>
                    <a:prstClr val="black"/>
                  </a:solidFill>
                  <a:latin typeface="Myriad Pro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388303" y="3690771"/>
                <a:ext cx="3937614" cy="35049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685783" eaLnBrk="1" hangingPunct="1">
                  <a:defRPr/>
                </a:pPr>
                <a:r>
                  <a:rPr lang="en-US" sz="1430" b="1" kern="0" dirty="0">
                    <a:solidFill>
                      <a:srgbClr val="002060"/>
                    </a:solidFill>
                  </a:rPr>
                  <a:t>Master Level (E4)</a:t>
                </a:r>
              </a:p>
              <a:p>
                <a:pPr marL="128588" indent="-128588" defTabSz="685783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en-US" sz="1430" dirty="0">
                    <a:solidFill>
                      <a:srgbClr val="000000"/>
                    </a:solidFill>
                  </a:rPr>
                  <a:t>Ability to contribute in creation of assets such as work instructions, SOPs, guidelines and Process flows.</a:t>
                </a:r>
              </a:p>
              <a:p>
                <a:pPr marL="128588" indent="-128588" defTabSz="685783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en-US" sz="1430" dirty="0">
                    <a:solidFill>
                      <a:srgbClr val="000000"/>
                    </a:solidFill>
                  </a:rPr>
                  <a:t>Ability to provide guidance and mentor team members.</a:t>
                </a:r>
              </a:p>
              <a:p>
                <a:pPr marL="128588" indent="-128588" defTabSz="685783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en-US" sz="1430" dirty="0">
                    <a:solidFill>
                      <a:srgbClr val="000000"/>
                    </a:solidFill>
                  </a:rPr>
                  <a:t>Should have lead a process improvement initiative/ project which resulted in substantial financial benefits.</a:t>
                </a:r>
              </a:p>
              <a:p>
                <a:pPr marL="128588" indent="-128588" defTabSz="685783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en-US" sz="1430" dirty="0">
                    <a:solidFill>
                      <a:srgbClr val="000000"/>
                    </a:solidFill>
                  </a:rPr>
                  <a:t>Training and mentoring for understanding of role and purpose of data collections by different health authorities.</a:t>
                </a:r>
              </a:p>
              <a:p>
                <a:pPr marL="128588" indent="-128588" defTabSz="685783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en-US" sz="1430" dirty="0">
                    <a:solidFill>
                      <a:srgbClr val="000000"/>
                    </a:solidFill>
                  </a:rPr>
                  <a:t>Should have developed lessons learnt and best practices documents on the areas of expertise.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6609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Behavioural</a:t>
            </a:r>
            <a:r>
              <a:rPr lang="en-US" altLang="en-US" dirty="0" smtClean="0"/>
              <a:t> </a:t>
            </a:r>
            <a:r>
              <a:rPr lang="en-US" altLang="en-US" dirty="0"/>
              <a:t>competency – </a:t>
            </a:r>
            <a:r>
              <a:rPr lang="en-US" altLang="en-US" dirty="0" smtClean="0"/>
              <a:t>Biostatistics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8783" y="831840"/>
            <a:ext cx="11781182" cy="409463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</a:rPr>
              <a:t>Planning and organization (Project management and Team management)</a:t>
            </a:r>
            <a:endParaRPr lang="en-US" sz="1600" b="1" dirty="0"/>
          </a:p>
        </p:txBody>
      </p:sp>
      <p:grpSp>
        <p:nvGrpSpPr>
          <p:cNvPr id="42" name="Group 21"/>
          <p:cNvGrpSpPr>
            <a:grpSpLocks/>
          </p:cNvGrpSpPr>
          <p:nvPr/>
        </p:nvGrpSpPr>
        <p:grpSpPr bwMode="auto">
          <a:xfrm>
            <a:off x="304799" y="1116495"/>
            <a:ext cx="11675165" cy="5317769"/>
            <a:chOff x="1535813" y="806952"/>
            <a:chExt cx="9149432" cy="6042513"/>
          </a:xfrm>
        </p:grpSpPr>
        <p:pic>
          <p:nvPicPr>
            <p:cNvPr id="43" name="Picture 7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944"/>
            <a:stretch>
              <a:fillRect/>
            </a:stretch>
          </p:blipFill>
          <p:spPr bwMode="auto">
            <a:xfrm>
              <a:off x="4887977" y="3462294"/>
              <a:ext cx="1288646" cy="2100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6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6885" y="4867376"/>
              <a:ext cx="1884309" cy="1396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45" name="Group 1"/>
            <p:cNvGrpSpPr>
              <a:grpSpLocks/>
            </p:cNvGrpSpPr>
            <p:nvPr/>
          </p:nvGrpSpPr>
          <p:grpSpPr bwMode="auto">
            <a:xfrm>
              <a:off x="4474293" y="806952"/>
              <a:ext cx="2965469" cy="2776797"/>
              <a:chOff x="2882024" y="4509332"/>
              <a:chExt cx="3303070" cy="3096152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2936347" y="4604504"/>
                <a:ext cx="3133660" cy="2865557"/>
              </a:xfrm>
              <a:prstGeom prst="rect">
                <a:avLst/>
              </a:prstGeom>
              <a:solidFill>
                <a:srgbClr val="974B07">
                  <a:lumMod val="40000"/>
                  <a:lumOff val="60000"/>
                  <a:alpha val="43000"/>
                </a:srgbClr>
              </a:solidFill>
              <a:ln w="25400" cap="flat" cmpd="sng" algn="ctr">
                <a:noFill/>
                <a:prstDash val="solid"/>
              </a:ln>
              <a:effectLst>
                <a:outerShdw blurRad="88900" dist="1016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anchor="ctr"/>
              <a:lstStyle/>
              <a:p>
                <a:pPr algn="ctr" defTabSz="685783" eaLnBrk="1" hangingPunct="1">
                  <a:defRPr/>
                </a:pPr>
                <a:endParaRPr lang="en-US" sz="1600" b="1" kern="0" dirty="0">
                  <a:solidFill>
                    <a:prstClr val="black"/>
                  </a:solidFill>
                  <a:latin typeface="Myriad Pro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2882024" y="4509332"/>
                <a:ext cx="3303070" cy="309615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defTabSz="685783" eaLnBrk="1" fontAlgn="t" hangingPunct="1">
                  <a:defRPr/>
                </a:pPr>
                <a:r>
                  <a:rPr lang="en-US" sz="1600" b="1" kern="0" dirty="0">
                    <a:solidFill>
                      <a:srgbClr val="002060"/>
                    </a:solidFill>
                  </a:rPr>
                  <a:t>Intermediate Level (E1)</a:t>
                </a:r>
              </a:p>
              <a:p>
                <a:pPr marL="228600" indent="-228600" defTabSz="685783" eaLnBrk="1" hangingPunct="1">
                  <a:buFontTx/>
                  <a:buAutoNum type="arabicParenR"/>
                  <a:defRPr/>
                </a:pPr>
                <a:r>
                  <a:rPr lang="en-US" sz="1500" dirty="0">
                    <a:solidFill>
                      <a:srgbClr val="000000"/>
                    </a:solidFill>
                  </a:rPr>
                  <a:t>Support building timelines for delivery by providing inputs. </a:t>
                </a:r>
              </a:p>
              <a:p>
                <a:pPr marL="228600" indent="-228600" defTabSz="685783" eaLnBrk="1" hangingPunct="1">
                  <a:buFontTx/>
                  <a:buAutoNum type="arabicParenR"/>
                  <a:defRPr/>
                </a:pPr>
                <a:r>
                  <a:rPr lang="en-US" sz="1500" dirty="0">
                    <a:solidFill>
                      <a:srgbClr val="000000"/>
                    </a:solidFill>
                  </a:rPr>
                  <a:t>Ability to manage deliverables assigned and meet timelines as agreed within the team</a:t>
                </a:r>
              </a:p>
              <a:p>
                <a:pPr marL="228600" indent="-228600" defTabSz="685783" eaLnBrk="1" hangingPunct="1">
                  <a:buFontTx/>
                  <a:buAutoNum type="arabicParenR"/>
                  <a:defRPr/>
                </a:pPr>
                <a:r>
                  <a:rPr lang="en-US" sz="1500" dirty="0">
                    <a:solidFill>
                      <a:srgbClr val="000000"/>
                    </a:solidFill>
                  </a:rPr>
                  <a:t>Accountable for quality of the deliverables produced by self</a:t>
                </a:r>
              </a:p>
              <a:p>
                <a:pPr marL="228600" indent="-228600" defTabSz="685783" eaLnBrk="1" hangingPunct="1">
                  <a:buFontTx/>
                  <a:buAutoNum type="arabicParenR"/>
                  <a:defRPr/>
                </a:pPr>
                <a:r>
                  <a:rPr lang="en-US" sz="1500" dirty="0">
                    <a:solidFill>
                      <a:srgbClr val="000000"/>
                    </a:solidFill>
                  </a:rPr>
                  <a:t>Provide timely update to the study / project lead on the deliverable status</a:t>
                </a:r>
                <a:endParaRPr lang="en-IN" sz="15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6" name="Group 2"/>
            <p:cNvGrpSpPr>
              <a:grpSpLocks/>
            </p:cNvGrpSpPr>
            <p:nvPr/>
          </p:nvGrpSpPr>
          <p:grpSpPr bwMode="auto">
            <a:xfrm>
              <a:off x="1545934" y="882243"/>
              <a:ext cx="2813374" cy="2580047"/>
              <a:chOff x="69770" y="5181600"/>
              <a:chExt cx="3457234" cy="2017883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69770" y="5181600"/>
                <a:ext cx="3457234" cy="2017883"/>
              </a:xfrm>
              <a:prstGeom prst="rect">
                <a:avLst/>
              </a:prstGeom>
              <a:solidFill>
                <a:srgbClr val="83389B">
                  <a:lumMod val="40000"/>
                  <a:lumOff val="60000"/>
                  <a:alpha val="37000"/>
                </a:srgbClr>
              </a:solidFill>
              <a:ln w="25400" cap="flat" cmpd="sng" algn="ctr">
                <a:noFill/>
                <a:prstDash val="solid"/>
              </a:ln>
              <a:effectLst>
                <a:outerShdw blurRad="88900" dist="1016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anchor="ctr"/>
              <a:lstStyle/>
              <a:p>
                <a:pPr algn="ctr" defTabSz="685783" eaLnBrk="1" hangingPunct="1">
                  <a:defRPr/>
                </a:pPr>
                <a:endParaRPr lang="en-US" sz="1800" b="1" kern="0" dirty="0">
                  <a:solidFill>
                    <a:prstClr val="black"/>
                  </a:solidFill>
                  <a:latin typeface="Myriad Pro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50613" y="5181600"/>
                <a:ext cx="3356004" cy="180524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defTabSz="685783" eaLnBrk="1" fontAlgn="t" hangingPunct="1">
                  <a:defRPr/>
                </a:pPr>
                <a:r>
                  <a:rPr lang="en-US" sz="1800" b="1" kern="0" dirty="0">
                    <a:solidFill>
                      <a:srgbClr val="002060"/>
                    </a:solidFill>
                  </a:rPr>
                  <a:t>Basic Level (E0)</a:t>
                </a:r>
              </a:p>
              <a:p>
                <a:pPr marL="228600" indent="-228600" defTabSz="685783" eaLnBrk="1" fontAlgn="t" hangingPunct="1">
                  <a:buFontTx/>
                  <a:buAutoNum type="arabicParenR"/>
                  <a:defRPr/>
                </a:pPr>
                <a:r>
                  <a:rPr lang="en-US" sz="1800" dirty="0">
                    <a:solidFill>
                      <a:srgbClr val="000000"/>
                    </a:solidFill>
                  </a:rPr>
                  <a:t>Ability to manage deliverables assigned and meet timelines as agreed within the team</a:t>
                </a:r>
              </a:p>
              <a:p>
                <a:pPr marL="228600" indent="-228600" defTabSz="685783" eaLnBrk="1" fontAlgn="t" hangingPunct="1">
                  <a:buFontTx/>
                  <a:buAutoNum type="arabicParenR"/>
                  <a:defRPr/>
                </a:pPr>
                <a:r>
                  <a:rPr lang="en-US" sz="1800" dirty="0">
                    <a:solidFill>
                      <a:srgbClr val="000000"/>
                    </a:solidFill>
                  </a:rPr>
                  <a:t>Taking ownership for quality of the deliverables produced by self</a:t>
                </a:r>
              </a:p>
            </p:txBody>
          </p:sp>
        </p:grpSp>
        <p:grpSp>
          <p:nvGrpSpPr>
            <p:cNvPr id="47" name="Group 3"/>
            <p:cNvGrpSpPr>
              <a:grpSpLocks/>
            </p:cNvGrpSpPr>
            <p:nvPr/>
          </p:nvGrpSpPr>
          <p:grpSpPr bwMode="auto">
            <a:xfrm>
              <a:off x="7527476" y="822007"/>
              <a:ext cx="3061442" cy="2640282"/>
              <a:chOff x="3703251" y="3385519"/>
              <a:chExt cx="3733062" cy="2435622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3707287" y="3464335"/>
                <a:ext cx="3729026" cy="2356806"/>
              </a:xfrm>
              <a:prstGeom prst="rect">
                <a:avLst/>
              </a:prstGeom>
              <a:solidFill>
                <a:srgbClr val="0063BE">
                  <a:lumMod val="40000"/>
                  <a:lumOff val="60000"/>
                  <a:alpha val="30000"/>
                </a:srgbClr>
              </a:solidFill>
              <a:ln w="25400" cap="flat" cmpd="sng" algn="ctr">
                <a:noFill/>
                <a:prstDash val="solid"/>
              </a:ln>
              <a:effectLst>
                <a:outerShdw blurRad="88900" dist="1016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anchor="ctr"/>
              <a:lstStyle/>
              <a:p>
                <a:pPr algn="ctr" defTabSz="685783" eaLnBrk="1" hangingPunct="1">
                  <a:defRPr/>
                </a:pPr>
                <a:endParaRPr lang="en-US" sz="1600" b="1" kern="0" dirty="0">
                  <a:solidFill>
                    <a:prstClr val="black"/>
                  </a:solidFill>
                  <a:latin typeface="Myriad Pro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3703251" y="3385519"/>
                <a:ext cx="3593409" cy="241960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defTabSz="685783" eaLnBrk="1" fontAlgn="t" hangingPunct="1">
                  <a:defRPr/>
                </a:pPr>
                <a:r>
                  <a:rPr lang="en-US" sz="1600" b="1" kern="0" dirty="0">
                    <a:solidFill>
                      <a:srgbClr val="002060"/>
                    </a:solidFill>
                  </a:rPr>
                  <a:t>Advance  Level (E2)</a:t>
                </a:r>
              </a:p>
              <a:p>
                <a:pPr marL="228600" indent="-228600" defTabSz="685783" eaLnBrk="1" hangingPunct="1">
                  <a:buFontTx/>
                  <a:buAutoNum type="arabicParenR"/>
                  <a:defRPr/>
                </a:pPr>
                <a:r>
                  <a:rPr lang="en-US" sz="1600" dirty="0">
                    <a:solidFill>
                      <a:srgbClr val="000000"/>
                    </a:solidFill>
                  </a:rPr>
                  <a:t>Planning timelines for deliverable for study</a:t>
                </a:r>
              </a:p>
              <a:p>
                <a:pPr marL="228600" indent="-228600" defTabSz="685783" eaLnBrk="1" hangingPunct="1">
                  <a:buFontTx/>
                  <a:buAutoNum type="arabicParenR"/>
                  <a:defRPr/>
                </a:pPr>
                <a:r>
                  <a:rPr lang="en-US" sz="1600" dirty="0">
                    <a:solidFill>
                      <a:srgbClr val="000000"/>
                    </a:solidFill>
                  </a:rPr>
                  <a:t>Manage deliverables</a:t>
                </a:r>
              </a:p>
              <a:p>
                <a:pPr marL="228600" indent="-228600" defTabSz="685783" eaLnBrk="1" hangingPunct="1">
                  <a:buFontTx/>
                  <a:buAutoNum type="arabicParenR"/>
                  <a:defRPr/>
                </a:pPr>
                <a:r>
                  <a:rPr lang="en-US" sz="1600" dirty="0">
                    <a:solidFill>
                      <a:srgbClr val="000000"/>
                    </a:solidFill>
                  </a:rPr>
                  <a:t>Accountable for overall quality of the deliverables</a:t>
                </a:r>
              </a:p>
              <a:p>
                <a:pPr marL="228600" indent="-228600" defTabSz="685783" eaLnBrk="1" hangingPunct="1">
                  <a:buFontTx/>
                  <a:buAutoNum type="arabicParenR"/>
                  <a:defRPr/>
                </a:pPr>
                <a:r>
                  <a:rPr lang="en-US" sz="1600" dirty="0">
                    <a:solidFill>
                      <a:srgbClr val="000000"/>
                    </a:solidFill>
                  </a:rPr>
                  <a:t>Ability to communicate with client and within the team</a:t>
                </a:r>
              </a:p>
              <a:p>
                <a:pPr marL="228600" indent="-228600" defTabSz="685783" eaLnBrk="1" hangingPunct="1">
                  <a:buFontTx/>
                  <a:buAutoNum type="arabicParenR"/>
                  <a:defRPr/>
                </a:pPr>
                <a:r>
                  <a:rPr lang="en-US" sz="1600" dirty="0">
                    <a:solidFill>
                      <a:srgbClr val="000000"/>
                    </a:solidFill>
                  </a:rPr>
                  <a:t>Ability to manage study team</a:t>
                </a:r>
              </a:p>
            </p:txBody>
          </p:sp>
        </p:grpSp>
        <p:grpSp>
          <p:nvGrpSpPr>
            <p:cNvPr id="48" name="Group 27"/>
            <p:cNvGrpSpPr>
              <a:grpSpLocks/>
            </p:cNvGrpSpPr>
            <p:nvPr/>
          </p:nvGrpSpPr>
          <p:grpSpPr bwMode="auto">
            <a:xfrm>
              <a:off x="1535813" y="3581397"/>
              <a:ext cx="3500491" cy="3268068"/>
              <a:chOff x="3837980" y="3697898"/>
              <a:chExt cx="4293315" cy="3539556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3850393" y="3697898"/>
                <a:ext cx="4280902" cy="3535019"/>
              </a:xfrm>
              <a:prstGeom prst="rect">
                <a:avLst/>
              </a:prstGeom>
              <a:solidFill>
                <a:srgbClr val="55A51C">
                  <a:lumMod val="40000"/>
                  <a:lumOff val="60000"/>
                  <a:alpha val="58000"/>
                </a:srgbClr>
              </a:solidFill>
              <a:ln w="25400" cap="flat" cmpd="sng" algn="ctr">
                <a:noFill/>
                <a:prstDash val="solid"/>
              </a:ln>
              <a:effectLst>
                <a:outerShdw blurRad="88900" dist="1016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anchor="ctr"/>
              <a:lstStyle/>
              <a:p>
                <a:pPr algn="ctr" defTabSz="685783" eaLnBrk="1" hangingPunct="1">
                  <a:defRPr/>
                </a:pPr>
                <a:endParaRPr lang="en-US" sz="1600" b="1" kern="0" dirty="0">
                  <a:solidFill>
                    <a:prstClr val="black"/>
                  </a:solidFill>
                  <a:latin typeface="Myriad Pro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837980" y="3714847"/>
                <a:ext cx="4293315" cy="35226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685783" eaLnBrk="1" hangingPunct="1">
                  <a:defRPr/>
                </a:pPr>
                <a:r>
                  <a:rPr lang="en-US" sz="1500" b="1" kern="0" dirty="0">
                    <a:solidFill>
                      <a:srgbClr val="002060"/>
                    </a:solidFill>
                  </a:rPr>
                  <a:t>Expert Level (E3)</a:t>
                </a:r>
              </a:p>
              <a:p>
                <a:pPr marL="228600" indent="-228600" defTabSz="685783" eaLnBrk="1" hangingPunct="1">
                  <a:buFontTx/>
                  <a:buAutoNum type="arabicParenR"/>
                  <a:defRPr/>
                </a:pPr>
                <a:r>
                  <a:rPr lang="en-US" sz="1500" dirty="0">
                    <a:solidFill>
                      <a:srgbClr val="000000"/>
                    </a:solidFill>
                  </a:rPr>
                  <a:t>Planning timelines for deliverable</a:t>
                </a:r>
              </a:p>
              <a:p>
                <a:pPr marL="228600" indent="-228600" defTabSz="685783" eaLnBrk="1" hangingPunct="1">
                  <a:buFontTx/>
                  <a:buAutoNum type="arabicParenR"/>
                  <a:defRPr/>
                </a:pPr>
                <a:r>
                  <a:rPr lang="en-US" sz="1500" dirty="0">
                    <a:solidFill>
                      <a:srgbClr val="000000"/>
                    </a:solidFill>
                  </a:rPr>
                  <a:t>Manage deliverables for multiple studies</a:t>
                </a:r>
              </a:p>
              <a:p>
                <a:pPr marL="228600" indent="-228600" defTabSz="685783" eaLnBrk="1" hangingPunct="1">
                  <a:buFontTx/>
                  <a:buAutoNum type="arabicParenR"/>
                  <a:defRPr/>
                </a:pPr>
                <a:r>
                  <a:rPr lang="en-US" sz="1500" dirty="0">
                    <a:solidFill>
                      <a:srgbClr val="000000"/>
                    </a:solidFill>
                  </a:rPr>
                  <a:t>Accountable for overall quality of the deliverables</a:t>
                </a:r>
              </a:p>
              <a:p>
                <a:pPr marL="228600" indent="-228600" defTabSz="685783" eaLnBrk="1" hangingPunct="1">
                  <a:buFontTx/>
                  <a:buAutoNum type="arabicParenR"/>
                  <a:defRPr/>
                </a:pPr>
                <a:r>
                  <a:rPr lang="en-US" sz="1500" dirty="0">
                    <a:solidFill>
                      <a:srgbClr val="000000"/>
                    </a:solidFill>
                  </a:rPr>
                  <a:t>Effective communication with client and within the team</a:t>
                </a:r>
              </a:p>
              <a:p>
                <a:pPr marL="228600" indent="-228600" defTabSz="685783" eaLnBrk="1" hangingPunct="1">
                  <a:buFontTx/>
                  <a:buAutoNum type="arabicParenR"/>
                  <a:defRPr/>
                </a:pPr>
                <a:r>
                  <a:rPr lang="en-US" sz="1500" dirty="0">
                    <a:solidFill>
                      <a:srgbClr val="000000"/>
                    </a:solidFill>
                  </a:rPr>
                  <a:t>Ability to Negotiate deliverables by providing inputs to timelines</a:t>
                </a:r>
              </a:p>
              <a:p>
                <a:pPr marL="228600" indent="-228600" defTabSz="685783" eaLnBrk="1" hangingPunct="1">
                  <a:buFontTx/>
                  <a:buAutoNum type="arabicParenR"/>
                  <a:defRPr/>
                </a:pPr>
                <a:r>
                  <a:rPr lang="en-US" sz="1500" dirty="0">
                    <a:solidFill>
                      <a:srgbClr val="000000"/>
                    </a:solidFill>
                  </a:rPr>
                  <a:t>Ability to forecast issues and provide mitigation plan</a:t>
                </a:r>
              </a:p>
              <a:p>
                <a:pPr marL="228600" indent="-228600" defTabSz="685783" eaLnBrk="1" hangingPunct="1">
                  <a:buFontTx/>
                  <a:buAutoNum type="arabicParenR"/>
                  <a:defRPr/>
                </a:pPr>
                <a:r>
                  <a:rPr lang="en-US" sz="1500" dirty="0">
                    <a:solidFill>
                      <a:srgbClr val="000000"/>
                    </a:solidFill>
                  </a:rPr>
                  <a:t>Provide cross functional inputs (timely escalation of data issues to DM)</a:t>
                </a:r>
              </a:p>
              <a:p>
                <a:pPr marL="228600" indent="-228600" defTabSz="685783" eaLnBrk="1" hangingPunct="1">
                  <a:buFontTx/>
                  <a:buAutoNum type="arabicParenR"/>
                  <a:defRPr/>
                </a:pPr>
                <a:r>
                  <a:rPr lang="en-US" sz="1500" dirty="0">
                    <a:solidFill>
                      <a:srgbClr val="000000"/>
                    </a:solidFill>
                  </a:rPr>
                  <a:t>Ability to lead multiple study teams</a:t>
                </a:r>
              </a:p>
            </p:txBody>
          </p:sp>
        </p:grpSp>
        <p:pic>
          <p:nvPicPr>
            <p:cNvPr id="49" name="Picture 2" descr="C:\Users\687557\AppData\Local\Temp\notes835DBD\final-pals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178003" y="4655909"/>
              <a:ext cx="819805" cy="42390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0" name="Group 20"/>
            <p:cNvGrpSpPr>
              <a:grpSpLocks/>
            </p:cNvGrpSpPr>
            <p:nvPr/>
          </p:nvGrpSpPr>
          <p:grpSpPr bwMode="auto">
            <a:xfrm>
              <a:off x="7236477" y="3592735"/>
              <a:ext cx="3448768" cy="3252542"/>
              <a:chOff x="3404666" y="3698582"/>
              <a:chExt cx="4034189" cy="3376831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3404666" y="3758157"/>
                <a:ext cx="3935668" cy="3317256"/>
              </a:xfrm>
              <a:prstGeom prst="rect">
                <a:avLst/>
              </a:prstGeom>
              <a:solidFill>
                <a:srgbClr val="000000">
                  <a:lumMod val="50000"/>
                  <a:lumOff val="50000"/>
                  <a:alpha val="26000"/>
                </a:srgbClr>
              </a:solidFill>
              <a:ln w="25400" cap="flat" cmpd="sng" algn="ctr">
                <a:noFill/>
                <a:prstDash val="solid"/>
              </a:ln>
              <a:effectLst>
                <a:outerShdw blurRad="88900" dist="1016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anchor="ctr"/>
              <a:lstStyle/>
              <a:p>
                <a:pPr algn="ctr" defTabSz="685783" eaLnBrk="1" hangingPunct="1">
                  <a:defRPr/>
                </a:pPr>
                <a:endParaRPr lang="en-US" sz="1600" b="1" kern="0" dirty="0">
                  <a:solidFill>
                    <a:prstClr val="black"/>
                  </a:solidFill>
                  <a:latin typeface="Myriad Pro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3404666" y="3698582"/>
                <a:ext cx="4034189" cy="32550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685783" eaLnBrk="1" hangingPunct="1">
                  <a:defRPr/>
                </a:pPr>
                <a:r>
                  <a:rPr lang="en-US" sz="1600" b="1" kern="0" dirty="0">
                    <a:solidFill>
                      <a:srgbClr val="002060"/>
                    </a:solidFill>
                  </a:rPr>
                  <a:t>Master Level (E4)</a:t>
                </a:r>
              </a:p>
              <a:p>
                <a:pPr marL="228600" indent="-228600" defTabSz="685783" eaLnBrk="1" hangingPunct="1">
                  <a:buFontTx/>
                  <a:buAutoNum type="arabicParenR"/>
                  <a:defRPr/>
                </a:pPr>
                <a:r>
                  <a:rPr lang="en-US" sz="1440" dirty="0">
                    <a:solidFill>
                      <a:srgbClr val="000000"/>
                    </a:solidFill>
                  </a:rPr>
                  <a:t>Planning timelines for deliverable</a:t>
                </a:r>
              </a:p>
              <a:p>
                <a:pPr marL="228600" indent="-228600" defTabSz="685783" eaLnBrk="1" hangingPunct="1">
                  <a:buFontTx/>
                  <a:buAutoNum type="arabicParenR"/>
                  <a:defRPr/>
                </a:pPr>
                <a:r>
                  <a:rPr lang="en-US" sz="1440" dirty="0">
                    <a:solidFill>
                      <a:srgbClr val="000000"/>
                    </a:solidFill>
                  </a:rPr>
                  <a:t>Manage deliverables for multiple studies/ submission</a:t>
                </a:r>
              </a:p>
              <a:p>
                <a:pPr marL="228600" indent="-228600" defTabSz="685783" eaLnBrk="1" hangingPunct="1">
                  <a:buFontTx/>
                  <a:buAutoNum type="arabicParenR"/>
                  <a:defRPr/>
                </a:pPr>
                <a:r>
                  <a:rPr lang="en-US" sz="1440" dirty="0">
                    <a:solidFill>
                      <a:srgbClr val="000000"/>
                    </a:solidFill>
                  </a:rPr>
                  <a:t>Accountable for overall quality of the deliverables</a:t>
                </a:r>
              </a:p>
              <a:p>
                <a:pPr marL="228600" indent="-228600" defTabSz="685783" eaLnBrk="1" hangingPunct="1">
                  <a:buFontTx/>
                  <a:buAutoNum type="arabicParenR"/>
                  <a:defRPr/>
                </a:pPr>
                <a:r>
                  <a:rPr lang="en-US" sz="1440" dirty="0">
                    <a:solidFill>
                      <a:srgbClr val="000000"/>
                    </a:solidFill>
                  </a:rPr>
                  <a:t>Effective communication with client and within the team</a:t>
                </a:r>
              </a:p>
              <a:p>
                <a:pPr marL="228600" indent="-228600" defTabSz="685783" eaLnBrk="1" hangingPunct="1">
                  <a:buFontTx/>
                  <a:buAutoNum type="arabicParenR"/>
                  <a:defRPr/>
                </a:pPr>
                <a:r>
                  <a:rPr lang="en-US" sz="1440" dirty="0">
                    <a:solidFill>
                      <a:srgbClr val="000000"/>
                    </a:solidFill>
                  </a:rPr>
                  <a:t>Ability to Negotiate deliverables by providing inputs to timelines</a:t>
                </a:r>
              </a:p>
              <a:p>
                <a:pPr marL="228600" indent="-228600" defTabSz="685783" eaLnBrk="1" hangingPunct="1">
                  <a:buFontTx/>
                  <a:buAutoNum type="arabicParenR"/>
                  <a:defRPr/>
                </a:pPr>
                <a:r>
                  <a:rPr lang="en-US" sz="1440" dirty="0">
                    <a:solidFill>
                      <a:srgbClr val="000000"/>
                    </a:solidFill>
                  </a:rPr>
                  <a:t>Ability to forecast issues and provide mitigation plan</a:t>
                </a:r>
              </a:p>
              <a:p>
                <a:pPr marL="228600" indent="-228600" defTabSz="685783" eaLnBrk="1" hangingPunct="1">
                  <a:buFontTx/>
                  <a:buAutoNum type="arabicParenR"/>
                  <a:defRPr/>
                </a:pPr>
                <a:r>
                  <a:rPr lang="en-US" sz="1440" dirty="0">
                    <a:solidFill>
                      <a:srgbClr val="000000"/>
                    </a:solidFill>
                  </a:rPr>
                  <a:t>Provide cross functional inputs (timely escalation of data issues to DM)</a:t>
                </a:r>
              </a:p>
              <a:p>
                <a:pPr marL="228600" indent="-228600" defTabSz="685783" eaLnBrk="1" hangingPunct="1">
                  <a:buFontTx/>
                  <a:buAutoNum type="arabicParenR"/>
                  <a:defRPr/>
                </a:pPr>
                <a:r>
                  <a:rPr lang="en-US" sz="1440" dirty="0">
                    <a:solidFill>
                      <a:srgbClr val="000000"/>
                    </a:solidFill>
                  </a:rPr>
                  <a:t>Ability to manage client delivery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8835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Behavioural</a:t>
            </a:r>
            <a:r>
              <a:rPr lang="en-US" altLang="en-US" dirty="0"/>
              <a:t> competency – Biostatistics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8783" y="831840"/>
            <a:ext cx="11781182" cy="409463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 smtClean="0">
                <a:solidFill>
                  <a:srgbClr val="000000"/>
                </a:solidFill>
              </a:rPr>
              <a:t>Soft Skills</a:t>
            </a:r>
            <a:endParaRPr lang="en-US" sz="1600" b="1" dirty="0"/>
          </a:p>
        </p:txBody>
      </p:sp>
      <p:grpSp>
        <p:nvGrpSpPr>
          <p:cNvPr id="42" name="Group 21"/>
          <p:cNvGrpSpPr>
            <a:grpSpLocks/>
          </p:cNvGrpSpPr>
          <p:nvPr/>
        </p:nvGrpSpPr>
        <p:grpSpPr bwMode="auto">
          <a:xfrm>
            <a:off x="314325" y="1076742"/>
            <a:ext cx="11466223" cy="5369182"/>
            <a:chOff x="1545934" y="806955"/>
            <a:chExt cx="9055087" cy="6101023"/>
          </a:xfrm>
        </p:grpSpPr>
        <p:pic>
          <p:nvPicPr>
            <p:cNvPr id="43" name="Picture 7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944"/>
            <a:stretch>
              <a:fillRect/>
            </a:stretch>
          </p:blipFill>
          <p:spPr bwMode="auto">
            <a:xfrm>
              <a:off x="4887977" y="3462294"/>
              <a:ext cx="1288646" cy="2100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6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6885" y="4867376"/>
              <a:ext cx="1884309" cy="1396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45" name="Group 1"/>
            <p:cNvGrpSpPr>
              <a:grpSpLocks/>
            </p:cNvGrpSpPr>
            <p:nvPr/>
          </p:nvGrpSpPr>
          <p:grpSpPr bwMode="auto">
            <a:xfrm>
              <a:off x="4474293" y="806955"/>
              <a:ext cx="2965469" cy="2745363"/>
              <a:chOff x="2882024" y="4509332"/>
              <a:chExt cx="3303070" cy="3061101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2936347" y="4604504"/>
                <a:ext cx="3133660" cy="2865557"/>
              </a:xfrm>
              <a:prstGeom prst="rect">
                <a:avLst/>
              </a:prstGeom>
              <a:solidFill>
                <a:srgbClr val="974B07">
                  <a:lumMod val="40000"/>
                  <a:lumOff val="60000"/>
                  <a:alpha val="43000"/>
                </a:srgbClr>
              </a:solidFill>
              <a:ln w="25400" cap="flat" cmpd="sng" algn="ctr">
                <a:noFill/>
                <a:prstDash val="solid"/>
              </a:ln>
              <a:effectLst>
                <a:outerShdw blurRad="88900" dist="1016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anchor="ctr"/>
              <a:lstStyle/>
              <a:p>
                <a:pPr algn="ctr" defTabSz="685783" eaLnBrk="1" hangingPunct="1">
                  <a:defRPr/>
                </a:pPr>
                <a:endParaRPr lang="en-US" sz="1400" b="1" kern="0" dirty="0">
                  <a:solidFill>
                    <a:prstClr val="black"/>
                  </a:solidFill>
                  <a:latin typeface="Myriad Pro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2882024" y="4509332"/>
                <a:ext cx="3303070" cy="306110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defTabSz="685783" eaLnBrk="1" fontAlgn="t" hangingPunct="1">
                  <a:defRPr/>
                </a:pPr>
                <a:r>
                  <a:rPr lang="en-US" sz="1600" b="1" kern="0" dirty="0">
                    <a:solidFill>
                      <a:srgbClr val="002060"/>
                    </a:solidFill>
                  </a:rPr>
                  <a:t>Intermediate Level (E1)</a:t>
                </a:r>
              </a:p>
              <a:p>
                <a:pPr marL="228600" indent="-228600" defTabSz="685783" eaLnBrk="1" fontAlgn="t" hangingPunct="1">
                  <a:buFontTx/>
                  <a:buAutoNum type="arabicParenR"/>
                  <a:defRPr/>
                </a:pPr>
                <a:r>
                  <a:rPr lang="en-US" sz="1500" dirty="0">
                    <a:solidFill>
                      <a:srgbClr val="000000"/>
                    </a:solidFill>
                  </a:rPr>
                  <a:t>Oral Communication</a:t>
                </a:r>
              </a:p>
              <a:p>
                <a:pPr marL="228600" indent="-228600" defTabSz="685783" eaLnBrk="1" fontAlgn="t" hangingPunct="1">
                  <a:buFontTx/>
                  <a:buAutoNum type="arabicParenR"/>
                  <a:defRPr/>
                </a:pPr>
                <a:r>
                  <a:rPr lang="en-US" sz="1500" dirty="0">
                    <a:solidFill>
                      <a:srgbClr val="000000"/>
                    </a:solidFill>
                  </a:rPr>
                  <a:t>Technological orientation</a:t>
                </a:r>
              </a:p>
              <a:p>
                <a:pPr marL="228600" indent="-228600" defTabSz="685783" eaLnBrk="1" fontAlgn="t" hangingPunct="1">
                  <a:buFontTx/>
                  <a:buAutoNum type="arabicParenR"/>
                  <a:defRPr/>
                </a:pPr>
                <a:r>
                  <a:rPr lang="en-US" sz="1500" dirty="0">
                    <a:solidFill>
                      <a:srgbClr val="000000"/>
                    </a:solidFill>
                  </a:rPr>
                  <a:t>Problem Solving</a:t>
                </a:r>
              </a:p>
              <a:p>
                <a:pPr marL="228600" indent="-228600" defTabSz="685783" eaLnBrk="1" fontAlgn="t" hangingPunct="1">
                  <a:buFontTx/>
                  <a:buAutoNum type="arabicParenR"/>
                  <a:defRPr/>
                </a:pPr>
                <a:r>
                  <a:rPr lang="en-US" sz="1500" dirty="0">
                    <a:solidFill>
                      <a:srgbClr val="000000"/>
                    </a:solidFill>
                  </a:rPr>
                  <a:t>Planning and Organizing</a:t>
                </a:r>
              </a:p>
              <a:p>
                <a:pPr marL="228600" indent="-228600" defTabSz="685783" eaLnBrk="1" fontAlgn="t" hangingPunct="1">
                  <a:buFontTx/>
                  <a:buAutoNum type="arabicParenR"/>
                  <a:defRPr/>
                </a:pPr>
                <a:r>
                  <a:rPr lang="en-US" sz="1500" dirty="0">
                    <a:solidFill>
                      <a:srgbClr val="000000"/>
                    </a:solidFill>
                  </a:rPr>
                  <a:t>Teamwork</a:t>
                </a:r>
              </a:p>
              <a:p>
                <a:pPr marL="228600" indent="-228600" defTabSz="685783" eaLnBrk="1" fontAlgn="t" hangingPunct="1">
                  <a:buFontTx/>
                  <a:buAutoNum type="arabicParenR"/>
                  <a:defRPr/>
                </a:pPr>
                <a:r>
                  <a:rPr lang="en-US" sz="1500" dirty="0">
                    <a:solidFill>
                      <a:srgbClr val="000000"/>
                    </a:solidFill>
                  </a:rPr>
                  <a:t>Attention to detail</a:t>
                </a:r>
              </a:p>
              <a:p>
                <a:pPr marL="228600" indent="-228600" defTabSz="685783" eaLnBrk="1" fontAlgn="t" hangingPunct="1">
                  <a:buFontTx/>
                  <a:buAutoNum type="arabicParenR"/>
                  <a:defRPr/>
                </a:pPr>
                <a:r>
                  <a:rPr lang="en-US" sz="1500" dirty="0">
                    <a:solidFill>
                      <a:srgbClr val="000000"/>
                    </a:solidFill>
                  </a:rPr>
                  <a:t>Seeking information</a:t>
                </a:r>
              </a:p>
              <a:p>
                <a:pPr marL="228600" indent="-228600" defTabSz="685783" eaLnBrk="1" fontAlgn="t" hangingPunct="1">
                  <a:buFontTx/>
                  <a:buAutoNum type="arabicParenR"/>
                  <a:defRPr/>
                </a:pPr>
                <a:r>
                  <a:rPr lang="en-US" sz="1500" dirty="0">
                    <a:solidFill>
                      <a:srgbClr val="000000"/>
                    </a:solidFill>
                  </a:rPr>
                  <a:t>Result </a:t>
                </a:r>
                <a:r>
                  <a:rPr lang="en-US" sz="1500" dirty="0" smtClean="0">
                    <a:solidFill>
                      <a:srgbClr val="000000"/>
                    </a:solidFill>
                  </a:rPr>
                  <a:t>orientation</a:t>
                </a:r>
              </a:p>
              <a:p>
                <a:pPr marL="228600" indent="-228600" defTabSz="685783" eaLnBrk="1" fontAlgn="t" hangingPunct="1">
                  <a:buFontTx/>
                  <a:buAutoNum type="arabicParenR"/>
                  <a:defRPr/>
                </a:pPr>
                <a:r>
                  <a:rPr lang="en-US" sz="1500" dirty="0" smtClean="0">
                    <a:solidFill>
                      <a:srgbClr val="000000"/>
                    </a:solidFill>
                  </a:rPr>
                  <a:t>Written communication</a:t>
                </a:r>
                <a:endParaRPr lang="en-US" sz="15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6" name="Group 2"/>
            <p:cNvGrpSpPr>
              <a:grpSpLocks/>
            </p:cNvGrpSpPr>
            <p:nvPr/>
          </p:nvGrpSpPr>
          <p:grpSpPr bwMode="auto">
            <a:xfrm>
              <a:off x="1545934" y="882244"/>
              <a:ext cx="2813374" cy="2622958"/>
              <a:chOff x="69770" y="5181600"/>
              <a:chExt cx="3457234" cy="2051444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69770" y="5181600"/>
                <a:ext cx="3457234" cy="2017883"/>
              </a:xfrm>
              <a:prstGeom prst="rect">
                <a:avLst/>
              </a:prstGeom>
              <a:solidFill>
                <a:srgbClr val="83389B">
                  <a:lumMod val="40000"/>
                  <a:lumOff val="60000"/>
                  <a:alpha val="37000"/>
                </a:srgbClr>
              </a:solidFill>
              <a:ln w="25400" cap="flat" cmpd="sng" algn="ctr">
                <a:noFill/>
                <a:prstDash val="solid"/>
              </a:ln>
              <a:effectLst>
                <a:outerShdw blurRad="88900" dist="1016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anchor="ctr"/>
              <a:lstStyle/>
              <a:p>
                <a:pPr algn="ctr" defTabSz="685783" eaLnBrk="1" hangingPunct="1">
                  <a:defRPr/>
                </a:pPr>
                <a:endParaRPr lang="en-US" sz="1600" b="1" kern="0" dirty="0">
                  <a:solidFill>
                    <a:prstClr val="black"/>
                  </a:solidFill>
                  <a:latin typeface="Myriad Pro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50613" y="5181600"/>
                <a:ext cx="3356004" cy="205144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defTabSz="685783" eaLnBrk="1" fontAlgn="t" hangingPunct="1">
                  <a:defRPr/>
                </a:pPr>
                <a:r>
                  <a:rPr lang="en-US" sz="1800" b="1" kern="0" dirty="0">
                    <a:solidFill>
                      <a:srgbClr val="002060"/>
                    </a:solidFill>
                  </a:rPr>
                  <a:t>Basic Level (E0)</a:t>
                </a:r>
              </a:p>
              <a:p>
                <a:pPr marL="228600" indent="-228600" defTabSz="685783" eaLnBrk="1" fontAlgn="t" hangingPunct="1">
                  <a:buFontTx/>
                  <a:buAutoNum type="arabicParenR"/>
                  <a:defRPr/>
                </a:pPr>
                <a:r>
                  <a:rPr lang="en-US" sz="1800" dirty="0">
                    <a:solidFill>
                      <a:srgbClr val="000000"/>
                    </a:solidFill>
                  </a:rPr>
                  <a:t>Oral Communication</a:t>
                </a:r>
              </a:p>
              <a:p>
                <a:pPr marL="228600" indent="-228600" defTabSz="685783" eaLnBrk="1" fontAlgn="t" hangingPunct="1">
                  <a:buFontTx/>
                  <a:buAutoNum type="arabicParenR"/>
                  <a:defRPr/>
                </a:pPr>
                <a:r>
                  <a:rPr lang="en-US" sz="1800" dirty="0">
                    <a:solidFill>
                      <a:srgbClr val="000000"/>
                    </a:solidFill>
                  </a:rPr>
                  <a:t>Problem Solving</a:t>
                </a:r>
              </a:p>
              <a:p>
                <a:pPr marL="228600" indent="-228600" defTabSz="685783" eaLnBrk="1" fontAlgn="t" hangingPunct="1">
                  <a:buFontTx/>
                  <a:buAutoNum type="arabicParenR"/>
                  <a:defRPr/>
                </a:pPr>
                <a:r>
                  <a:rPr lang="en-US" sz="1800" dirty="0">
                    <a:solidFill>
                      <a:srgbClr val="000000"/>
                    </a:solidFill>
                  </a:rPr>
                  <a:t>Planning and Organizing</a:t>
                </a:r>
              </a:p>
              <a:p>
                <a:pPr marL="228600" indent="-228600" defTabSz="685783" eaLnBrk="1" fontAlgn="t" hangingPunct="1">
                  <a:buFontTx/>
                  <a:buAutoNum type="arabicParenR"/>
                  <a:defRPr/>
                </a:pPr>
                <a:r>
                  <a:rPr lang="en-US" sz="1800" dirty="0">
                    <a:solidFill>
                      <a:srgbClr val="000000"/>
                    </a:solidFill>
                  </a:rPr>
                  <a:t>Teamwork</a:t>
                </a:r>
              </a:p>
              <a:p>
                <a:pPr marL="228600" indent="-228600" defTabSz="685783" eaLnBrk="1" fontAlgn="t" hangingPunct="1">
                  <a:buFontTx/>
                  <a:buAutoNum type="arabicParenR"/>
                  <a:defRPr/>
                </a:pPr>
                <a:r>
                  <a:rPr lang="en-US" sz="1800" dirty="0">
                    <a:solidFill>
                      <a:srgbClr val="000000"/>
                    </a:solidFill>
                  </a:rPr>
                  <a:t>Attention to detail</a:t>
                </a:r>
              </a:p>
              <a:p>
                <a:pPr marL="228600" indent="-228600" defTabSz="685783" eaLnBrk="1" fontAlgn="t" hangingPunct="1">
                  <a:buFontTx/>
                  <a:buAutoNum type="arabicParenR"/>
                  <a:defRPr/>
                </a:pPr>
                <a:r>
                  <a:rPr lang="en-US" sz="1800" dirty="0">
                    <a:solidFill>
                      <a:srgbClr val="000000"/>
                    </a:solidFill>
                  </a:rPr>
                  <a:t>Seeking </a:t>
                </a:r>
                <a:r>
                  <a:rPr lang="en-US" sz="1800" dirty="0" smtClean="0">
                    <a:solidFill>
                      <a:srgbClr val="000000"/>
                    </a:solidFill>
                  </a:rPr>
                  <a:t>information</a:t>
                </a:r>
              </a:p>
              <a:p>
                <a:pPr marL="228600" indent="-228600" defTabSz="685783" eaLnBrk="1" fontAlgn="t" hangingPunct="1">
                  <a:buFontTx/>
                  <a:buAutoNum type="arabicParenR"/>
                  <a:defRPr/>
                </a:pPr>
                <a:r>
                  <a:rPr lang="en-US" sz="1800" dirty="0" smtClean="0">
                    <a:solidFill>
                      <a:srgbClr val="000000"/>
                    </a:solidFill>
                  </a:rPr>
                  <a:t>Written Communication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7" name="Group 3"/>
            <p:cNvGrpSpPr>
              <a:grpSpLocks/>
            </p:cNvGrpSpPr>
            <p:nvPr/>
          </p:nvGrpSpPr>
          <p:grpSpPr bwMode="auto">
            <a:xfrm>
              <a:off x="7495427" y="822013"/>
              <a:ext cx="3093491" cy="2797823"/>
              <a:chOff x="3664171" y="3385518"/>
              <a:chExt cx="3772142" cy="2580949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3707287" y="3464335"/>
                <a:ext cx="3729026" cy="2356806"/>
              </a:xfrm>
              <a:prstGeom prst="rect">
                <a:avLst/>
              </a:prstGeom>
              <a:solidFill>
                <a:srgbClr val="0063BE">
                  <a:lumMod val="40000"/>
                  <a:lumOff val="60000"/>
                  <a:alpha val="30000"/>
                </a:srgbClr>
              </a:solidFill>
              <a:ln w="25400" cap="flat" cmpd="sng" algn="ctr">
                <a:noFill/>
                <a:prstDash val="solid"/>
              </a:ln>
              <a:effectLst>
                <a:outerShdw blurRad="88900" dist="1016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anchor="ctr"/>
              <a:lstStyle/>
              <a:p>
                <a:pPr algn="ctr" defTabSz="685783" eaLnBrk="1" hangingPunct="1">
                  <a:defRPr/>
                </a:pPr>
                <a:endParaRPr lang="en-US" sz="1400" b="1" kern="0" dirty="0">
                  <a:solidFill>
                    <a:prstClr val="black"/>
                  </a:solidFill>
                  <a:latin typeface="Myriad Pro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3664171" y="3385518"/>
                <a:ext cx="3593407" cy="258094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defTabSz="685783" eaLnBrk="1" fontAlgn="t" hangingPunct="1">
                  <a:defRPr/>
                </a:pPr>
                <a:r>
                  <a:rPr lang="en-US" sz="1370" b="1" kern="0" dirty="0">
                    <a:solidFill>
                      <a:srgbClr val="002060"/>
                    </a:solidFill>
                  </a:rPr>
                  <a:t>Advance  Level (E2)</a:t>
                </a:r>
              </a:p>
              <a:p>
                <a:pPr marL="228600" indent="-228600" defTabSz="685783" eaLnBrk="1" fontAlgn="t" hangingPunct="1">
                  <a:buFontTx/>
                  <a:buAutoNum type="arabicParenR"/>
                  <a:defRPr/>
                </a:pPr>
                <a:r>
                  <a:rPr lang="en-US" sz="1370" dirty="0">
                    <a:solidFill>
                      <a:srgbClr val="000000"/>
                    </a:solidFill>
                  </a:rPr>
                  <a:t>Oral Communication</a:t>
                </a:r>
              </a:p>
              <a:p>
                <a:pPr marL="228600" indent="-228600" defTabSz="685783" eaLnBrk="1" fontAlgn="t" hangingPunct="1">
                  <a:buFontTx/>
                  <a:buAutoNum type="arabicParenR"/>
                  <a:defRPr/>
                </a:pPr>
                <a:r>
                  <a:rPr lang="en-US" sz="1370" dirty="0">
                    <a:solidFill>
                      <a:srgbClr val="000000"/>
                    </a:solidFill>
                  </a:rPr>
                  <a:t>Technological orientation</a:t>
                </a:r>
              </a:p>
              <a:p>
                <a:pPr marL="228600" indent="-228600" defTabSz="685783" eaLnBrk="1" fontAlgn="t" hangingPunct="1">
                  <a:buFontTx/>
                  <a:buAutoNum type="arabicParenR"/>
                  <a:defRPr/>
                </a:pPr>
                <a:r>
                  <a:rPr lang="en-US" sz="1370" dirty="0">
                    <a:solidFill>
                      <a:srgbClr val="000000"/>
                    </a:solidFill>
                  </a:rPr>
                  <a:t>Problem Solving</a:t>
                </a:r>
              </a:p>
              <a:p>
                <a:pPr marL="228600" indent="-228600" defTabSz="685783" eaLnBrk="1" fontAlgn="t" hangingPunct="1">
                  <a:buFontTx/>
                  <a:buAutoNum type="arabicParenR"/>
                  <a:defRPr/>
                </a:pPr>
                <a:r>
                  <a:rPr lang="en-US" sz="1370" dirty="0">
                    <a:solidFill>
                      <a:srgbClr val="000000"/>
                    </a:solidFill>
                  </a:rPr>
                  <a:t>Planning and Organizing</a:t>
                </a:r>
              </a:p>
              <a:p>
                <a:pPr marL="228600" indent="-228600" defTabSz="685783" eaLnBrk="1" fontAlgn="t" hangingPunct="1">
                  <a:buFontTx/>
                  <a:buAutoNum type="arabicParenR"/>
                  <a:defRPr/>
                </a:pPr>
                <a:r>
                  <a:rPr lang="en-US" sz="1370" dirty="0">
                    <a:solidFill>
                      <a:srgbClr val="000000"/>
                    </a:solidFill>
                  </a:rPr>
                  <a:t>Teamwork</a:t>
                </a:r>
              </a:p>
              <a:p>
                <a:pPr marL="228600" indent="-228600" defTabSz="685783" eaLnBrk="1" fontAlgn="t" hangingPunct="1">
                  <a:buFontTx/>
                  <a:buAutoNum type="arabicParenR"/>
                  <a:defRPr/>
                </a:pPr>
                <a:r>
                  <a:rPr lang="en-US" sz="1370" dirty="0">
                    <a:solidFill>
                      <a:srgbClr val="000000"/>
                    </a:solidFill>
                  </a:rPr>
                  <a:t>Attention to detail</a:t>
                </a:r>
              </a:p>
              <a:p>
                <a:pPr marL="228600" indent="-228600" defTabSz="685783" eaLnBrk="1" fontAlgn="t" hangingPunct="1">
                  <a:buFontTx/>
                  <a:buAutoNum type="arabicParenR"/>
                  <a:defRPr/>
                </a:pPr>
                <a:r>
                  <a:rPr lang="en-US" sz="1370" dirty="0">
                    <a:solidFill>
                      <a:srgbClr val="000000"/>
                    </a:solidFill>
                  </a:rPr>
                  <a:t>Seeking information</a:t>
                </a:r>
              </a:p>
              <a:p>
                <a:pPr marL="228600" indent="-228600" defTabSz="685783" eaLnBrk="1" fontAlgn="t" hangingPunct="1">
                  <a:buFontTx/>
                  <a:buAutoNum type="arabicParenR"/>
                  <a:defRPr/>
                </a:pPr>
                <a:r>
                  <a:rPr lang="en-US" sz="1370" dirty="0">
                    <a:solidFill>
                      <a:srgbClr val="000000"/>
                    </a:solidFill>
                  </a:rPr>
                  <a:t>Result orientation</a:t>
                </a:r>
              </a:p>
              <a:p>
                <a:pPr marL="228600" indent="-228600" defTabSz="685783" eaLnBrk="1" fontAlgn="t" hangingPunct="1">
                  <a:buFontTx/>
                  <a:buAutoNum type="arabicParenR"/>
                  <a:defRPr/>
                </a:pPr>
                <a:r>
                  <a:rPr lang="en-US" sz="1370" dirty="0">
                    <a:solidFill>
                      <a:srgbClr val="000000"/>
                    </a:solidFill>
                  </a:rPr>
                  <a:t>Decision Making</a:t>
                </a:r>
              </a:p>
              <a:p>
                <a:pPr marL="228600" indent="-228600" defTabSz="685783" eaLnBrk="1" fontAlgn="t" hangingPunct="1">
                  <a:buFontTx/>
                  <a:buAutoNum type="arabicParenR"/>
                  <a:defRPr/>
                </a:pPr>
                <a:r>
                  <a:rPr lang="en-US" sz="1370" dirty="0">
                    <a:solidFill>
                      <a:srgbClr val="000000"/>
                    </a:solidFill>
                  </a:rPr>
                  <a:t>Written Communication</a:t>
                </a:r>
              </a:p>
            </p:txBody>
          </p:sp>
        </p:grpSp>
        <p:grpSp>
          <p:nvGrpSpPr>
            <p:cNvPr id="48" name="Group 27"/>
            <p:cNvGrpSpPr>
              <a:grpSpLocks/>
            </p:cNvGrpSpPr>
            <p:nvPr/>
          </p:nvGrpSpPr>
          <p:grpSpPr bwMode="auto">
            <a:xfrm>
              <a:off x="1545934" y="3581397"/>
              <a:ext cx="3490370" cy="3303129"/>
              <a:chOff x="3850393" y="3697898"/>
              <a:chExt cx="4280902" cy="3577530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3850393" y="3697898"/>
                <a:ext cx="4280902" cy="3535018"/>
              </a:xfrm>
              <a:prstGeom prst="rect">
                <a:avLst/>
              </a:prstGeom>
              <a:solidFill>
                <a:srgbClr val="55A51C">
                  <a:lumMod val="40000"/>
                  <a:lumOff val="60000"/>
                  <a:alpha val="58000"/>
                </a:srgbClr>
              </a:solidFill>
              <a:ln w="25400" cap="flat" cmpd="sng" algn="ctr">
                <a:noFill/>
                <a:prstDash val="solid"/>
              </a:ln>
              <a:effectLst>
                <a:outerShdw blurRad="88900" dist="1016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anchor="ctr"/>
              <a:lstStyle/>
              <a:p>
                <a:pPr algn="ctr" defTabSz="685783" eaLnBrk="1" hangingPunct="1">
                  <a:defRPr/>
                </a:pPr>
                <a:endParaRPr lang="en-US" sz="1000" b="1" kern="0" dirty="0">
                  <a:solidFill>
                    <a:prstClr val="black"/>
                  </a:solidFill>
                  <a:latin typeface="Myriad Pro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931081" y="3714890"/>
                <a:ext cx="1916259" cy="35605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685783" eaLnBrk="1" hangingPunct="1">
                  <a:defRPr/>
                </a:pPr>
                <a:r>
                  <a:rPr lang="en-US" sz="1400" b="1" kern="0" dirty="0">
                    <a:solidFill>
                      <a:srgbClr val="002060"/>
                    </a:solidFill>
                  </a:rPr>
                  <a:t>Expert Level (E3)</a:t>
                </a:r>
              </a:p>
              <a:p>
                <a:pPr marL="228600" indent="-228600" defTabSz="685783" eaLnBrk="1" fontAlgn="t" hangingPunct="1">
                  <a:buFontTx/>
                  <a:buAutoNum type="arabicParenR"/>
                  <a:defRPr/>
                </a:pPr>
                <a:r>
                  <a:rPr lang="en-US" sz="1400" dirty="0">
                    <a:solidFill>
                      <a:srgbClr val="000000"/>
                    </a:solidFill>
                  </a:rPr>
                  <a:t>Oral Communication</a:t>
                </a:r>
              </a:p>
              <a:p>
                <a:pPr marL="228600" indent="-228600" defTabSz="685783" eaLnBrk="1" fontAlgn="t" hangingPunct="1">
                  <a:buFontTx/>
                  <a:buAutoNum type="arabicParenR"/>
                  <a:defRPr/>
                </a:pPr>
                <a:r>
                  <a:rPr lang="en-US" sz="1400" dirty="0">
                    <a:solidFill>
                      <a:srgbClr val="000000"/>
                    </a:solidFill>
                  </a:rPr>
                  <a:t>Technological orientation</a:t>
                </a:r>
              </a:p>
              <a:p>
                <a:pPr marL="228600" indent="-228600" defTabSz="685783" eaLnBrk="1" fontAlgn="t" hangingPunct="1">
                  <a:buFontTx/>
                  <a:buAutoNum type="arabicParenR"/>
                  <a:defRPr/>
                </a:pPr>
                <a:r>
                  <a:rPr lang="en-US" sz="1400" dirty="0">
                    <a:solidFill>
                      <a:srgbClr val="000000"/>
                    </a:solidFill>
                  </a:rPr>
                  <a:t>Problem Solving</a:t>
                </a:r>
              </a:p>
              <a:p>
                <a:pPr marL="228600" indent="-228600" defTabSz="685783" eaLnBrk="1" fontAlgn="t" hangingPunct="1">
                  <a:buFontTx/>
                  <a:buAutoNum type="arabicParenR"/>
                  <a:defRPr/>
                </a:pPr>
                <a:r>
                  <a:rPr lang="en-US" sz="1400" dirty="0">
                    <a:solidFill>
                      <a:srgbClr val="000000"/>
                    </a:solidFill>
                  </a:rPr>
                  <a:t>Planning and Organizing</a:t>
                </a:r>
              </a:p>
              <a:p>
                <a:pPr marL="228600" indent="-228600" defTabSz="685783" eaLnBrk="1" fontAlgn="t" hangingPunct="1">
                  <a:buFontTx/>
                  <a:buAutoNum type="arabicParenR"/>
                  <a:defRPr/>
                </a:pPr>
                <a:r>
                  <a:rPr lang="en-US" sz="1400" dirty="0">
                    <a:solidFill>
                      <a:srgbClr val="000000"/>
                    </a:solidFill>
                  </a:rPr>
                  <a:t>Teamwork</a:t>
                </a:r>
              </a:p>
              <a:p>
                <a:pPr marL="228600" indent="-228600" defTabSz="685783" eaLnBrk="1" fontAlgn="t" hangingPunct="1">
                  <a:buFontTx/>
                  <a:buAutoNum type="arabicParenR"/>
                  <a:defRPr/>
                </a:pPr>
                <a:r>
                  <a:rPr lang="en-US" sz="1400" dirty="0">
                    <a:solidFill>
                      <a:srgbClr val="000000"/>
                    </a:solidFill>
                  </a:rPr>
                  <a:t>Team Leadership</a:t>
                </a:r>
              </a:p>
              <a:p>
                <a:pPr marL="228600" indent="-228600" defTabSz="685783" eaLnBrk="1" fontAlgn="t" hangingPunct="1">
                  <a:buFontTx/>
                  <a:buAutoNum type="arabicParenR"/>
                  <a:defRPr/>
                </a:pPr>
                <a:r>
                  <a:rPr lang="en-US" sz="1400" dirty="0">
                    <a:solidFill>
                      <a:srgbClr val="000000"/>
                    </a:solidFill>
                  </a:rPr>
                  <a:t>Developing Others</a:t>
                </a:r>
              </a:p>
              <a:p>
                <a:pPr marL="228600" indent="-228600" defTabSz="685783" eaLnBrk="1" fontAlgn="t" hangingPunct="1">
                  <a:buFontTx/>
                  <a:buAutoNum type="arabicParenR"/>
                  <a:defRPr/>
                </a:pPr>
                <a:r>
                  <a:rPr lang="en-US" sz="1400" dirty="0">
                    <a:solidFill>
                      <a:srgbClr val="000000"/>
                    </a:solidFill>
                  </a:rPr>
                  <a:t>Client Focus</a:t>
                </a:r>
              </a:p>
              <a:p>
                <a:pPr marL="228600" indent="-228600" defTabSz="685783" eaLnBrk="1" fontAlgn="t" hangingPunct="1">
                  <a:buFontTx/>
                  <a:buAutoNum type="arabicParenR"/>
                  <a:defRPr/>
                </a:pPr>
                <a:r>
                  <a:rPr lang="en-US" sz="1400" dirty="0">
                    <a:solidFill>
                      <a:srgbClr val="000000"/>
                    </a:solidFill>
                  </a:rPr>
                  <a:t>Attention to detail</a:t>
                </a:r>
              </a:p>
              <a:p>
                <a:pPr marL="228600" indent="-228600" defTabSz="685783" eaLnBrk="1" fontAlgn="t" hangingPunct="1">
                  <a:buFontTx/>
                  <a:buAutoNum type="arabicParenR"/>
                  <a:defRPr/>
                </a:pPr>
                <a:r>
                  <a:rPr lang="en-US" sz="1400" dirty="0">
                    <a:solidFill>
                      <a:srgbClr val="000000"/>
                    </a:solidFill>
                  </a:rPr>
                  <a:t>Seeking </a:t>
                </a:r>
                <a:r>
                  <a:rPr lang="en-US" sz="1400" dirty="0" smtClean="0">
                    <a:solidFill>
                      <a:srgbClr val="000000"/>
                    </a:solidFill>
                  </a:rPr>
                  <a:t>information</a:t>
                </a: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49" name="Picture 2" descr="C:\Users\687557\AppData\Local\Temp\notes835DBD\final-pals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178003" y="4655964"/>
              <a:ext cx="819805" cy="42210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0" name="Group 20"/>
            <p:cNvGrpSpPr>
              <a:grpSpLocks/>
            </p:cNvGrpSpPr>
            <p:nvPr/>
          </p:nvGrpSpPr>
          <p:grpSpPr bwMode="auto">
            <a:xfrm>
              <a:off x="7235653" y="3620536"/>
              <a:ext cx="3365368" cy="3287442"/>
              <a:chOff x="3403702" y="3727447"/>
              <a:chExt cx="3936632" cy="3413065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3404666" y="3758157"/>
                <a:ext cx="3935668" cy="3317256"/>
              </a:xfrm>
              <a:prstGeom prst="rect">
                <a:avLst/>
              </a:prstGeom>
              <a:solidFill>
                <a:srgbClr val="000000">
                  <a:lumMod val="50000"/>
                  <a:lumOff val="50000"/>
                  <a:alpha val="26000"/>
                </a:srgbClr>
              </a:solidFill>
              <a:ln w="25400" cap="flat" cmpd="sng" algn="ctr">
                <a:noFill/>
                <a:prstDash val="solid"/>
              </a:ln>
              <a:effectLst>
                <a:outerShdw blurRad="88900" dist="1016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anchor="ctr"/>
              <a:lstStyle/>
              <a:p>
                <a:pPr algn="ctr" defTabSz="685783" eaLnBrk="1" hangingPunct="1">
                  <a:defRPr/>
                </a:pPr>
                <a:endParaRPr lang="en-US" sz="2000" b="1" kern="0" dirty="0">
                  <a:solidFill>
                    <a:prstClr val="black"/>
                  </a:solidFill>
                  <a:latin typeface="Myriad Pro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3403702" y="3727447"/>
                <a:ext cx="1900071" cy="34130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685783" eaLnBrk="1" hangingPunct="1">
                  <a:defRPr/>
                </a:pPr>
                <a:r>
                  <a:rPr lang="en-US" sz="1400" b="1" kern="0" dirty="0">
                    <a:solidFill>
                      <a:srgbClr val="002060"/>
                    </a:solidFill>
                  </a:rPr>
                  <a:t>Master Level (E4)</a:t>
                </a:r>
              </a:p>
              <a:p>
                <a:pPr marL="228600" indent="-228600" defTabSz="685783" eaLnBrk="1" fontAlgn="t" hangingPunct="1">
                  <a:buFontTx/>
                  <a:buAutoNum type="arabicParenR"/>
                  <a:defRPr/>
                </a:pPr>
                <a:r>
                  <a:rPr lang="en-US" sz="1400" dirty="0">
                    <a:solidFill>
                      <a:srgbClr val="000000"/>
                    </a:solidFill>
                  </a:rPr>
                  <a:t>Oral Communication</a:t>
                </a:r>
              </a:p>
              <a:p>
                <a:pPr marL="228600" indent="-228600" defTabSz="685783" eaLnBrk="1" fontAlgn="t" hangingPunct="1">
                  <a:buFontTx/>
                  <a:buAutoNum type="arabicParenR"/>
                  <a:defRPr/>
                </a:pPr>
                <a:r>
                  <a:rPr lang="en-US" sz="1400" dirty="0">
                    <a:solidFill>
                      <a:srgbClr val="000000"/>
                    </a:solidFill>
                  </a:rPr>
                  <a:t>Technological orientation</a:t>
                </a:r>
              </a:p>
              <a:p>
                <a:pPr marL="228600" indent="-228600" defTabSz="685783" eaLnBrk="1" fontAlgn="t" hangingPunct="1">
                  <a:buFontTx/>
                  <a:buAutoNum type="arabicParenR"/>
                  <a:defRPr/>
                </a:pPr>
                <a:r>
                  <a:rPr lang="en-US" sz="1400" dirty="0">
                    <a:solidFill>
                      <a:srgbClr val="000000"/>
                    </a:solidFill>
                  </a:rPr>
                  <a:t>Problem Solving</a:t>
                </a:r>
              </a:p>
              <a:p>
                <a:pPr marL="228600" indent="-228600" defTabSz="685783" eaLnBrk="1" fontAlgn="t" hangingPunct="1">
                  <a:buFontTx/>
                  <a:buAutoNum type="arabicParenR"/>
                  <a:defRPr/>
                </a:pPr>
                <a:r>
                  <a:rPr lang="en-US" sz="1400" dirty="0">
                    <a:solidFill>
                      <a:srgbClr val="000000"/>
                    </a:solidFill>
                  </a:rPr>
                  <a:t>Planning and Organizing</a:t>
                </a:r>
              </a:p>
              <a:p>
                <a:pPr marL="228600" indent="-228600" defTabSz="685783" eaLnBrk="1" fontAlgn="t" hangingPunct="1">
                  <a:buFontTx/>
                  <a:buAutoNum type="arabicParenR"/>
                  <a:defRPr/>
                </a:pPr>
                <a:r>
                  <a:rPr lang="en-US" sz="1400" dirty="0">
                    <a:solidFill>
                      <a:srgbClr val="000000"/>
                    </a:solidFill>
                  </a:rPr>
                  <a:t>Teamwork</a:t>
                </a:r>
              </a:p>
              <a:p>
                <a:pPr marL="228600" indent="-228600" defTabSz="685783" eaLnBrk="1" fontAlgn="t" hangingPunct="1">
                  <a:buFontTx/>
                  <a:buAutoNum type="arabicParenR"/>
                  <a:defRPr/>
                </a:pPr>
                <a:r>
                  <a:rPr lang="en-US" sz="1400" dirty="0">
                    <a:solidFill>
                      <a:srgbClr val="000000"/>
                    </a:solidFill>
                  </a:rPr>
                  <a:t>Team Leadership</a:t>
                </a:r>
              </a:p>
              <a:p>
                <a:pPr marL="228600" indent="-228600" defTabSz="685783" eaLnBrk="1" fontAlgn="t" hangingPunct="1">
                  <a:buFontTx/>
                  <a:buAutoNum type="arabicParenR"/>
                  <a:defRPr/>
                </a:pPr>
                <a:r>
                  <a:rPr lang="en-US" sz="1400" dirty="0">
                    <a:solidFill>
                      <a:srgbClr val="000000"/>
                    </a:solidFill>
                  </a:rPr>
                  <a:t>Developing Others</a:t>
                </a:r>
              </a:p>
              <a:p>
                <a:pPr marL="228600" indent="-228600" defTabSz="685783" eaLnBrk="1" fontAlgn="t" hangingPunct="1">
                  <a:buFontTx/>
                  <a:buAutoNum type="arabicParenR"/>
                  <a:defRPr/>
                </a:pPr>
                <a:r>
                  <a:rPr lang="en-US" sz="1400" dirty="0">
                    <a:solidFill>
                      <a:srgbClr val="000000"/>
                    </a:solidFill>
                  </a:rPr>
                  <a:t>Client Focus</a:t>
                </a:r>
              </a:p>
              <a:p>
                <a:pPr marL="228600" indent="-228600" defTabSz="685783" eaLnBrk="1" fontAlgn="t" hangingPunct="1">
                  <a:buFontTx/>
                  <a:buAutoNum type="arabicParenR"/>
                  <a:defRPr/>
                </a:pPr>
                <a:r>
                  <a:rPr lang="en-US" sz="1400" dirty="0">
                    <a:solidFill>
                      <a:srgbClr val="000000"/>
                    </a:solidFill>
                  </a:rPr>
                  <a:t>Attention to detail</a:t>
                </a:r>
              </a:p>
              <a:p>
                <a:pPr marL="228600" indent="-228600" defTabSz="685783" eaLnBrk="1" fontAlgn="t" hangingPunct="1">
                  <a:buFontTx/>
                  <a:buAutoNum type="arabicParenR"/>
                  <a:defRPr/>
                </a:pPr>
                <a:r>
                  <a:rPr lang="en-US" sz="1400" dirty="0">
                    <a:solidFill>
                      <a:srgbClr val="000000"/>
                    </a:solidFill>
                  </a:rPr>
                  <a:t>Seeking </a:t>
                </a:r>
                <a:r>
                  <a:rPr lang="en-US" sz="1400" dirty="0" smtClean="0">
                    <a:solidFill>
                      <a:srgbClr val="000000"/>
                    </a:solidFill>
                  </a:rPr>
                  <a:t>information</a:t>
                </a: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61" name="Rectangle 60"/>
          <p:cNvSpPr/>
          <p:nvPr/>
        </p:nvSpPr>
        <p:spPr bwMode="auto">
          <a:xfrm>
            <a:off x="2376049" y="3803861"/>
            <a:ext cx="222908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defTabSz="685783" eaLnBrk="1" fontAlgn="t" hangingPunct="1">
              <a:buFont typeface="+mj-lt"/>
              <a:buAutoNum type="arabicParenR" startAt="11"/>
              <a:defRPr/>
            </a:pPr>
            <a:r>
              <a:rPr lang="en-US" sz="1400" dirty="0" smtClean="0">
                <a:solidFill>
                  <a:srgbClr val="000000"/>
                </a:solidFill>
              </a:rPr>
              <a:t>Delegation</a:t>
            </a:r>
            <a:endParaRPr lang="en-US" sz="1400" dirty="0">
              <a:solidFill>
                <a:srgbClr val="000000"/>
              </a:solidFill>
            </a:endParaRPr>
          </a:p>
          <a:p>
            <a:pPr marL="228600" indent="-228600" defTabSz="685783" eaLnBrk="1" fontAlgn="t" hangingPunct="1">
              <a:buFont typeface="+mj-lt"/>
              <a:buAutoNum type="arabicParenR" startAt="11"/>
              <a:defRPr/>
            </a:pPr>
            <a:r>
              <a:rPr lang="en-US" sz="1400" dirty="0">
                <a:solidFill>
                  <a:srgbClr val="000000"/>
                </a:solidFill>
              </a:rPr>
              <a:t>Conceptual Thinking</a:t>
            </a:r>
          </a:p>
          <a:p>
            <a:pPr marL="228600" indent="-228600" defTabSz="685783" eaLnBrk="1" fontAlgn="t" hangingPunct="1">
              <a:buFont typeface="+mj-lt"/>
              <a:buAutoNum type="arabicParenR" startAt="11"/>
              <a:defRPr/>
            </a:pPr>
            <a:r>
              <a:rPr lang="en-US" sz="1400" dirty="0">
                <a:solidFill>
                  <a:srgbClr val="000000"/>
                </a:solidFill>
              </a:rPr>
              <a:t>Result orientation</a:t>
            </a:r>
          </a:p>
          <a:p>
            <a:pPr marL="228600" indent="-228600" defTabSz="685783" eaLnBrk="1" fontAlgn="t" hangingPunct="1">
              <a:buFont typeface="+mj-lt"/>
              <a:buAutoNum type="arabicParenR" startAt="11"/>
              <a:defRPr/>
            </a:pPr>
            <a:r>
              <a:rPr lang="en-US" sz="1400" dirty="0">
                <a:solidFill>
                  <a:srgbClr val="000000"/>
                </a:solidFill>
              </a:rPr>
              <a:t>Consensus Building</a:t>
            </a:r>
          </a:p>
          <a:p>
            <a:pPr marL="228600" indent="-228600" defTabSz="685783" eaLnBrk="1" fontAlgn="t" hangingPunct="1">
              <a:buFont typeface="+mj-lt"/>
              <a:buAutoNum type="arabicParenR" startAt="11"/>
              <a:defRPr/>
            </a:pPr>
            <a:r>
              <a:rPr lang="en-US" sz="1400" dirty="0">
                <a:solidFill>
                  <a:srgbClr val="000000"/>
                </a:solidFill>
              </a:rPr>
              <a:t>Initiative and Drive</a:t>
            </a:r>
          </a:p>
          <a:p>
            <a:pPr marL="228600" indent="-228600" defTabSz="685783" eaLnBrk="1" fontAlgn="t" hangingPunct="1">
              <a:buFont typeface="+mj-lt"/>
              <a:buAutoNum type="arabicParenR" startAt="11"/>
              <a:defRPr/>
            </a:pPr>
            <a:r>
              <a:rPr lang="en-US" sz="1400" dirty="0">
                <a:solidFill>
                  <a:srgbClr val="000000"/>
                </a:solidFill>
              </a:rPr>
              <a:t>Managing Conflict</a:t>
            </a:r>
          </a:p>
          <a:p>
            <a:pPr marL="228600" indent="-228600" defTabSz="685783" eaLnBrk="1" fontAlgn="t" hangingPunct="1">
              <a:buFont typeface="+mj-lt"/>
              <a:buAutoNum type="arabicParenR" startAt="11"/>
              <a:defRPr/>
            </a:pPr>
            <a:r>
              <a:rPr lang="en-US" sz="1400" dirty="0">
                <a:solidFill>
                  <a:srgbClr val="000000"/>
                </a:solidFill>
              </a:rPr>
              <a:t>Risk Management</a:t>
            </a:r>
          </a:p>
          <a:p>
            <a:pPr marL="228600" indent="-228600" defTabSz="685783" eaLnBrk="1" fontAlgn="t" hangingPunct="1">
              <a:buFont typeface="+mj-lt"/>
              <a:buAutoNum type="arabicParenR" startAt="11"/>
              <a:defRPr/>
            </a:pPr>
            <a:r>
              <a:rPr lang="en-US" sz="1400" dirty="0">
                <a:solidFill>
                  <a:srgbClr val="000000"/>
                </a:solidFill>
              </a:rPr>
              <a:t>Decision Making</a:t>
            </a:r>
          </a:p>
          <a:p>
            <a:pPr marL="228600" indent="-228600" defTabSz="685783" eaLnBrk="1" fontAlgn="t" hangingPunct="1">
              <a:buFont typeface="+mj-lt"/>
              <a:buAutoNum type="arabicParenR" startAt="11"/>
              <a:defRPr/>
            </a:pPr>
            <a:r>
              <a:rPr lang="en-US" sz="1400" dirty="0">
                <a:solidFill>
                  <a:srgbClr val="000000"/>
                </a:solidFill>
              </a:rPr>
              <a:t>Written Communication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9474424" y="3771211"/>
            <a:ext cx="236012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defTabSz="685783" eaLnBrk="1" fontAlgn="t" hangingPunct="1">
              <a:buFont typeface="+mj-lt"/>
              <a:buAutoNum type="arabicParenR" startAt="11"/>
              <a:defRPr/>
            </a:pPr>
            <a:r>
              <a:rPr lang="en-US" sz="1400" dirty="0" smtClean="0">
                <a:solidFill>
                  <a:srgbClr val="000000"/>
                </a:solidFill>
              </a:rPr>
              <a:t>Delegation</a:t>
            </a:r>
            <a:endParaRPr lang="en-US" sz="1400" dirty="0">
              <a:solidFill>
                <a:srgbClr val="000000"/>
              </a:solidFill>
            </a:endParaRPr>
          </a:p>
          <a:p>
            <a:pPr marL="228600" indent="-228600" defTabSz="685783" eaLnBrk="1" fontAlgn="t" hangingPunct="1">
              <a:buFont typeface="+mj-lt"/>
              <a:buAutoNum type="arabicParenR" startAt="11"/>
              <a:defRPr/>
            </a:pPr>
            <a:r>
              <a:rPr lang="en-US" sz="1400" dirty="0">
                <a:solidFill>
                  <a:srgbClr val="000000"/>
                </a:solidFill>
              </a:rPr>
              <a:t>Conceptual Thinking</a:t>
            </a:r>
          </a:p>
          <a:p>
            <a:pPr marL="228600" indent="-228600" defTabSz="685783" eaLnBrk="1" fontAlgn="t" hangingPunct="1">
              <a:buFont typeface="+mj-lt"/>
              <a:buAutoNum type="arabicParenR" startAt="11"/>
              <a:defRPr/>
            </a:pPr>
            <a:r>
              <a:rPr lang="en-US" sz="1400" dirty="0">
                <a:solidFill>
                  <a:srgbClr val="000000"/>
                </a:solidFill>
              </a:rPr>
              <a:t>Result orientation</a:t>
            </a:r>
          </a:p>
          <a:p>
            <a:pPr marL="228600" indent="-228600" defTabSz="685783" eaLnBrk="1" fontAlgn="t" hangingPunct="1">
              <a:buFont typeface="+mj-lt"/>
              <a:buAutoNum type="arabicParenR" startAt="11"/>
              <a:defRPr/>
            </a:pPr>
            <a:r>
              <a:rPr lang="en-US" sz="1400" dirty="0">
                <a:solidFill>
                  <a:srgbClr val="000000"/>
                </a:solidFill>
              </a:rPr>
              <a:t>Consensus Building</a:t>
            </a:r>
          </a:p>
          <a:p>
            <a:pPr marL="228600" indent="-228600" defTabSz="685783" eaLnBrk="1" fontAlgn="t" hangingPunct="1">
              <a:buFont typeface="+mj-lt"/>
              <a:buAutoNum type="arabicParenR" startAt="11"/>
              <a:defRPr/>
            </a:pPr>
            <a:r>
              <a:rPr lang="en-US" sz="1400" dirty="0">
                <a:solidFill>
                  <a:srgbClr val="000000"/>
                </a:solidFill>
              </a:rPr>
              <a:t>Initiative and Drive</a:t>
            </a:r>
          </a:p>
          <a:p>
            <a:pPr marL="228600" indent="-228600" defTabSz="685783" eaLnBrk="1" fontAlgn="t" hangingPunct="1">
              <a:buFont typeface="+mj-lt"/>
              <a:buAutoNum type="arabicParenR" startAt="11"/>
              <a:defRPr/>
            </a:pPr>
            <a:r>
              <a:rPr lang="en-US" sz="1400" dirty="0">
                <a:solidFill>
                  <a:srgbClr val="000000"/>
                </a:solidFill>
              </a:rPr>
              <a:t>Managing Conflict</a:t>
            </a:r>
          </a:p>
          <a:p>
            <a:pPr marL="228600" indent="-228600" defTabSz="685783" eaLnBrk="1" fontAlgn="t" hangingPunct="1">
              <a:buFont typeface="+mj-lt"/>
              <a:buAutoNum type="arabicParenR" startAt="11"/>
              <a:defRPr/>
            </a:pPr>
            <a:r>
              <a:rPr lang="en-US" sz="1400" dirty="0">
                <a:solidFill>
                  <a:srgbClr val="000000"/>
                </a:solidFill>
              </a:rPr>
              <a:t>Risk Management</a:t>
            </a:r>
          </a:p>
          <a:p>
            <a:pPr marL="228600" indent="-228600" defTabSz="685783" eaLnBrk="1" fontAlgn="t" hangingPunct="1">
              <a:buFont typeface="+mj-lt"/>
              <a:buAutoNum type="arabicParenR" startAt="11"/>
              <a:defRPr/>
            </a:pPr>
            <a:r>
              <a:rPr lang="en-US" sz="1400" dirty="0">
                <a:solidFill>
                  <a:srgbClr val="000000"/>
                </a:solidFill>
              </a:rPr>
              <a:t>Decision Making</a:t>
            </a:r>
          </a:p>
          <a:p>
            <a:pPr marL="228600" indent="-228600" defTabSz="685783" eaLnBrk="1" fontAlgn="t" hangingPunct="1">
              <a:buFont typeface="+mj-lt"/>
              <a:buAutoNum type="arabicParenR" startAt="11"/>
              <a:defRPr/>
            </a:pPr>
            <a:r>
              <a:rPr lang="en-US" sz="1400" dirty="0">
                <a:solidFill>
                  <a:srgbClr val="000000"/>
                </a:solidFill>
              </a:rPr>
              <a:t>Written Communication</a:t>
            </a:r>
          </a:p>
          <a:p>
            <a:pPr marL="228600" indent="-228600" defTabSz="685783" eaLnBrk="1" fontAlgn="t" hangingPunct="1">
              <a:buFont typeface="+mj-lt"/>
              <a:buAutoNum type="arabicParenR" startAt="11"/>
              <a:defRPr/>
            </a:pPr>
            <a:r>
              <a:rPr lang="en-US" sz="1400" dirty="0">
                <a:solidFill>
                  <a:srgbClr val="000000"/>
                </a:solidFill>
              </a:rPr>
              <a:t>Organizational Awareness</a:t>
            </a:r>
          </a:p>
        </p:txBody>
      </p:sp>
    </p:spTree>
    <p:extLst>
      <p:ext uri="{BB962C8B-B14F-4D97-AF65-F5344CB8AC3E}">
        <p14:creationId xmlns:p14="http://schemas.microsoft.com/office/powerpoint/2010/main" val="7593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Placeholder 2"/>
          <p:cNvSpPr>
            <a:spLocks noGrp="1"/>
          </p:cNvSpPr>
          <p:nvPr>
            <p:ph idx="4294967295"/>
          </p:nvPr>
        </p:nvSpPr>
        <p:spPr bwMode="auto">
          <a:xfrm>
            <a:off x="914401" y="5410200"/>
            <a:ext cx="70850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indent="0" algn="ctr">
              <a:lnSpc>
                <a:spcPct val="115000"/>
              </a:lnSpc>
              <a:spcBef>
                <a:spcPct val="0"/>
              </a:spcBef>
              <a:buClrTx/>
              <a:buNone/>
            </a:pPr>
            <a:r>
              <a:rPr lang="en-US" altLang="en-US" sz="2800" b="1" dirty="0">
                <a:solidFill>
                  <a:schemeClr val="bg1"/>
                </a:solidFill>
              </a:rPr>
              <a:t>Competency </a:t>
            </a:r>
            <a:r>
              <a:rPr lang="en-US" altLang="en-US" sz="2800" b="1" dirty="0" smtClean="0">
                <a:solidFill>
                  <a:schemeClr val="bg1"/>
                </a:solidFill>
              </a:rPr>
              <a:t>Levels</a:t>
            </a:r>
            <a:endParaRPr lang="en-US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11912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0070C0"/>
              </a:buClr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Competency Development Methodology</a:t>
            </a:r>
          </a:p>
          <a:p>
            <a:pPr lvl="1">
              <a:buClr>
                <a:srgbClr val="0070C0"/>
              </a:buClr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Objective</a:t>
            </a:r>
          </a:p>
          <a:p>
            <a:pPr lvl="1">
              <a:buClr>
                <a:srgbClr val="0070C0"/>
              </a:buClr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Need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  <a:p>
            <a:pPr>
              <a:buClr>
                <a:srgbClr val="0070C0"/>
              </a:buClr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Competency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Categorization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0070C0"/>
              </a:buClr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Functional 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Competency</a:t>
            </a:r>
          </a:p>
          <a:p>
            <a:pPr lvl="1">
              <a:buClr>
                <a:srgbClr val="0070C0"/>
              </a:buClr>
            </a:pP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Behavioural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Competency</a:t>
            </a:r>
          </a:p>
          <a:p>
            <a:pPr>
              <a:buClr>
                <a:srgbClr val="0070C0"/>
              </a:buClr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Competency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Assessment - Statistical 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Programming</a:t>
            </a:r>
          </a:p>
          <a:p>
            <a:pPr>
              <a:buClr>
                <a:srgbClr val="0070C0"/>
              </a:buClr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Competency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Assessment - Biostatistics</a:t>
            </a:r>
          </a:p>
          <a:p>
            <a:pPr>
              <a:buClr>
                <a:srgbClr val="0070C0"/>
              </a:buClr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Competency 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Level</a:t>
            </a:r>
          </a:p>
          <a:p>
            <a:pPr>
              <a:buClr>
                <a:srgbClr val="0070C0"/>
              </a:buClr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Gap Analysis</a:t>
            </a:r>
          </a:p>
          <a:p>
            <a:pPr>
              <a:buClr>
                <a:srgbClr val="0070C0"/>
              </a:buClr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Individual Development Plan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4671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1685926" y="53976"/>
            <a:ext cx="10506074" cy="631824"/>
          </a:xfrm>
        </p:spPr>
        <p:txBody>
          <a:bodyPr vert="horz" wrap="square" lIns="68580" tIns="34290" rIns="68580" bIns="34290" rtlCol="0" anchor="ctr">
            <a:normAutofit/>
          </a:bodyPr>
          <a:lstStyle/>
          <a:p>
            <a:r>
              <a:rPr lang="en-US" altLang="en-US"/>
              <a:t>Competency Levels</a:t>
            </a: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E84C4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E84C4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E84C4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E84C4"/>
              </a:buClr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E84C4"/>
              </a:buClr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40CFE51-34A1-4D41-BEF7-66DFAE01E640}" type="slidenum">
              <a:rPr lang="en-US" altLang="en-US" sz="1000">
                <a:solidFill>
                  <a:srgbClr val="4E84C4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en-US" sz="1000">
              <a:solidFill>
                <a:srgbClr val="4E84C4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23104" y="759540"/>
            <a:ext cx="8610600" cy="24052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15000"/>
              </a:lnSpc>
              <a:defRPr/>
            </a:pPr>
            <a:r>
              <a:rPr lang="en-US" b="1" dirty="0">
                <a:latin typeface="+mj-lt"/>
                <a:ea typeface="+mj-ea"/>
                <a:cs typeface="+mj-cs"/>
              </a:rPr>
              <a:t>E0:</a:t>
            </a:r>
            <a:r>
              <a:rPr lang="en-US" dirty="0">
                <a:latin typeface="+mj-lt"/>
                <a:ea typeface="+mj-ea"/>
                <a:cs typeface="+mj-cs"/>
              </a:rPr>
              <a:t> Basic Level – Within 6 to 9 months of joining every E0 needs to move to E1 level of competency</a:t>
            </a:r>
          </a:p>
          <a:p>
            <a:pPr marL="344488" indent="-344488">
              <a:lnSpc>
                <a:spcPct val="115000"/>
              </a:lnSpc>
              <a:defRPr/>
            </a:pPr>
            <a:r>
              <a:rPr lang="en-US" b="1" dirty="0">
                <a:latin typeface="+mj-lt"/>
                <a:ea typeface="+mj-ea"/>
                <a:cs typeface="+mj-cs"/>
              </a:rPr>
              <a:t>E1: </a:t>
            </a:r>
            <a:r>
              <a:rPr lang="en-US" dirty="0">
                <a:latin typeface="+mj-lt"/>
                <a:ea typeface="+mj-ea"/>
                <a:cs typeface="+mj-cs"/>
              </a:rPr>
              <a:t>Intermediate Level – Has an exposure to the knowledge area not practiced it</a:t>
            </a:r>
          </a:p>
          <a:p>
            <a:pPr marL="344488" indent="-344488">
              <a:lnSpc>
                <a:spcPct val="115000"/>
              </a:lnSpc>
              <a:defRPr/>
            </a:pPr>
            <a:r>
              <a:rPr lang="en-US" b="1" dirty="0">
                <a:latin typeface="+mj-lt"/>
                <a:ea typeface="+mj-ea"/>
                <a:cs typeface="+mj-cs"/>
              </a:rPr>
              <a:t>E2: </a:t>
            </a:r>
            <a:r>
              <a:rPr lang="en-US" dirty="0">
                <a:latin typeface="+mj-lt"/>
                <a:ea typeface="+mj-ea"/>
                <a:cs typeface="+mj-cs"/>
              </a:rPr>
              <a:t>Advance Level – Has an exposure to the knowledge area and has practiced it</a:t>
            </a:r>
          </a:p>
          <a:p>
            <a:pPr marL="344488" indent="-344488">
              <a:lnSpc>
                <a:spcPct val="115000"/>
              </a:lnSpc>
              <a:defRPr/>
            </a:pPr>
            <a:r>
              <a:rPr lang="en-US" b="1" dirty="0">
                <a:latin typeface="+mj-lt"/>
                <a:ea typeface="+mj-ea"/>
                <a:cs typeface="+mj-cs"/>
              </a:rPr>
              <a:t>E3: </a:t>
            </a:r>
            <a:r>
              <a:rPr lang="en-US" dirty="0">
                <a:latin typeface="+mj-lt"/>
                <a:ea typeface="+mj-ea"/>
                <a:cs typeface="+mj-cs"/>
              </a:rPr>
              <a:t>Expert Level – Has an exposure to the knowledge area, has practiced over a period of time, and is a perfectionist</a:t>
            </a:r>
          </a:p>
          <a:p>
            <a:pPr marL="342900" indent="-342900">
              <a:lnSpc>
                <a:spcPct val="115000"/>
              </a:lnSpc>
              <a:defRPr/>
            </a:pPr>
            <a:r>
              <a:rPr lang="en-US" b="1" dirty="0">
                <a:latin typeface="+mj-lt"/>
                <a:ea typeface="+mj-ea"/>
                <a:cs typeface="+mj-cs"/>
              </a:rPr>
              <a:t>E4: </a:t>
            </a:r>
            <a:r>
              <a:rPr lang="en-US" dirty="0">
                <a:latin typeface="+mj-lt"/>
                <a:ea typeface="+mj-ea"/>
                <a:cs typeface="+mj-cs"/>
              </a:rPr>
              <a:t>Master Level – Is a researcher and master in the particular knowledge area</a:t>
            </a:r>
          </a:p>
        </p:txBody>
      </p:sp>
      <p:sp>
        <p:nvSpPr>
          <p:cNvPr id="37894" name="Rounded Rectangle 6"/>
          <p:cNvSpPr>
            <a:spLocks noChangeArrowheads="1"/>
          </p:cNvSpPr>
          <p:nvPr/>
        </p:nvSpPr>
        <p:spPr bwMode="auto">
          <a:xfrm>
            <a:off x="1752601" y="3886200"/>
            <a:ext cx="3478213" cy="1676400"/>
          </a:xfrm>
          <a:prstGeom prst="roundRect">
            <a:avLst>
              <a:gd name="adj" fmla="val 16667"/>
            </a:avLst>
          </a:prstGeom>
          <a:solidFill>
            <a:srgbClr val="6CCFF6"/>
          </a:solidFill>
          <a:ln w="12700" algn="ctr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4E84C4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E84C4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E84C4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E84C4"/>
              </a:buClr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E84C4"/>
              </a:buClr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550" dirty="0"/>
              <a:t>The Ecosystem (Levels &amp; percentage)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550" dirty="0"/>
              <a:t>can be defined by the domain </a:t>
            </a:r>
          </a:p>
        </p:txBody>
      </p:sp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7239000" y="6473826"/>
            <a:ext cx="2209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E84C4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E84C4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E84C4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E84C4"/>
              </a:buClr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E84C4"/>
              </a:buClr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/>
              <a:t>Ecosystem </a:t>
            </a:r>
          </a:p>
        </p:txBody>
      </p:sp>
      <p:pic>
        <p:nvPicPr>
          <p:cNvPr id="3789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864" y="3124200"/>
            <a:ext cx="4994275" cy="327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128889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Placeholder 2"/>
          <p:cNvSpPr>
            <a:spLocks noGrp="1"/>
          </p:cNvSpPr>
          <p:nvPr>
            <p:ph idx="4294967295"/>
          </p:nvPr>
        </p:nvSpPr>
        <p:spPr bwMode="auto">
          <a:xfrm>
            <a:off x="914401" y="5410200"/>
            <a:ext cx="70850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indent="0" algn="ctr">
              <a:lnSpc>
                <a:spcPct val="115000"/>
              </a:lnSpc>
              <a:spcBef>
                <a:spcPct val="0"/>
              </a:spcBef>
              <a:buClrTx/>
              <a:buNone/>
            </a:pPr>
            <a:r>
              <a:rPr lang="en-US" altLang="en-US" sz="2800" b="1" dirty="0" smtClean="0">
                <a:solidFill>
                  <a:schemeClr val="bg1"/>
                </a:solidFill>
              </a:rPr>
              <a:t>Next Steps</a:t>
            </a:r>
            <a:endParaRPr lang="en-US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15777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itle 1"/>
          <p:cNvSpPr>
            <a:spLocks noGrp="1"/>
          </p:cNvSpPr>
          <p:nvPr>
            <p:ph type="title"/>
          </p:nvPr>
        </p:nvSpPr>
        <p:spPr>
          <a:xfrm>
            <a:off x="1685926" y="53976"/>
            <a:ext cx="10506074" cy="708024"/>
          </a:xfrm>
        </p:spPr>
        <p:txBody>
          <a:bodyPr>
            <a:normAutofit/>
          </a:bodyPr>
          <a:lstStyle/>
          <a:p>
            <a:r>
              <a:rPr lang="en-US" altLang="en-US" smtClean="0"/>
              <a:t>GAP Analysis 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E84C4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E84C4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E84C4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E84C4"/>
              </a:buClr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E84C4"/>
              </a:buClr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0FCAFB4-9F01-42CE-906F-865577ED3034}" type="slidenum">
              <a:rPr lang="en-US" altLang="en-US" sz="1000">
                <a:solidFill>
                  <a:srgbClr val="4E84C4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en-US" sz="1000">
              <a:solidFill>
                <a:srgbClr val="4E84C4"/>
              </a:solidFill>
            </a:endParaRPr>
          </a:p>
        </p:txBody>
      </p:sp>
      <p:sp>
        <p:nvSpPr>
          <p:cNvPr id="39941" name="TextBox 7"/>
          <p:cNvSpPr txBox="1">
            <a:spLocks noChangeArrowheads="1"/>
          </p:cNvSpPr>
          <p:nvPr/>
        </p:nvSpPr>
        <p:spPr bwMode="auto">
          <a:xfrm>
            <a:off x="7239000" y="6473826"/>
            <a:ext cx="2209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E84C4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E84C4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E84C4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E84C4"/>
              </a:buClr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E84C4"/>
              </a:buClr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/>
              <a:t>Ecosystem </a:t>
            </a:r>
          </a:p>
        </p:txBody>
      </p:sp>
      <p:pic>
        <p:nvPicPr>
          <p:cNvPr id="3994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13" y="1270509"/>
            <a:ext cx="4162003" cy="517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690" y="1014168"/>
            <a:ext cx="6091083" cy="5224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1203858" y="879982"/>
            <a:ext cx="2046318" cy="350315"/>
            <a:chOff x="1371600" y="761999"/>
            <a:chExt cx="1878576" cy="347664"/>
          </a:xfrm>
        </p:grpSpPr>
        <p:sp>
          <p:nvSpPr>
            <p:cNvPr id="39938" name="Rectangle 6"/>
            <p:cNvSpPr>
              <a:spLocks noChangeArrowheads="1"/>
            </p:cNvSpPr>
            <p:nvPr/>
          </p:nvSpPr>
          <p:spPr bwMode="auto">
            <a:xfrm>
              <a:off x="1371600" y="761999"/>
              <a:ext cx="1878576" cy="347663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1600"/>
            </a:p>
          </p:txBody>
        </p:sp>
        <p:pic>
          <p:nvPicPr>
            <p:cNvPr id="39944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1600" y="824913"/>
              <a:ext cx="1878576" cy="284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7523817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1685926" y="53976"/>
            <a:ext cx="10506074" cy="727689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Individual Development Plan</a:t>
            </a: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E84C4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E84C4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E84C4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E84C4"/>
              </a:buClr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E84C4"/>
              </a:buClr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90E2E67-2B8A-4759-9CE4-E4731CCA59D8}" type="slidenum">
              <a:rPr lang="en-US" altLang="en-US" sz="1000">
                <a:solidFill>
                  <a:srgbClr val="4E84C4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en-US" sz="1000">
              <a:solidFill>
                <a:srgbClr val="4E84C4"/>
              </a:solidFill>
            </a:endParaRPr>
          </a:p>
        </p:txBody>
      </p:sp>
      <p:sp>
        <p:nvSpPr>
          <p:cNvPr id="40964" name="TextBox 7"/>
          <p:cNvSpPr txBox="1">
            <a:spLocks noChangeArrowheads="1"/>
          </p:cNvSpPr>
          <p:nvPr/>
        </p:nvSpPr>
        <p:spPr bwMode="auto">
          <a:xfrm>
            <a:off x="7239000" y="6473826"/>
            <a:ext cx="2209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E84C4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E84C4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E84C4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E84C4"/>
              </a:buClr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E84C4"/>
              </a:buClr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/>
              <a:t>Ecosystem 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9569381"/>
              </p:ext>
            </p:extLst>
          </p:nvPr>
        </p:nvGraphicFramePr>
        <p:xfrm>
          <a:off x="2924175" y="1412875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Document" showAsIcon="1" r:id="rId4" imgW="914400" imgH="771480" progId="Word.Document.12">
                  <p:embed/>
                </p:oleObj>
              </mc:Choice>
              <mc:Fallback>
                <p:oleObj name="Document" showAsIcon="1" r:id="rId4" imgW="914400" imgH="7714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24175" y="1412875"/>
                        <a:ext cx="914400" cy="771525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771618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3"/>
          <p:cNvSpPr>
            <a:spLocks noGrp="1"/>
          </p:cNvSpPr>
          <p:nvPr>
            <p:ph type="title" idx="4294967295"/>
          </p:nvPr>
        </p:nvSpPr>
        <p:spPr>
          <a:xfrm>
            <a:off x="3206751" y="5867400"/>
            <a:ext cx="4108450" cy="642938"/>
          </a:xfrm>
        </p:spPr>
        <p:txBody>
          <a:bodyPr/>
          <a:lstStyle/>
          <a:p>
            <a:pPr algn="l"/>
            <a:r>
              <a:rPr lang="en-US" altLang="en-US" smtClean="0"/>
              <a:t>Thanks </a:t>
            </a:r>
          </a:p>
        </p:txBody>
      </p:sp>
    </p:spTree>
    <p:extLst>
      <p:ext uri="{BB962C8B-B14F-4D97-AF65-F5344CB8AC3E}">
        <p14:creationId xmlns:p14="http://schemas.microsoft.com/office/powerpoint/2010/main" val="231609609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Placeholder 2"/>
          <p:cNvSpPr>
            <a:spLocks noGrp="1"/>
          </p:cNvSpPr>
          <p:nvPr>
            <p:ph type="subTitle" idx="4294967295"/>
          </p:nvPr>
        </p:nvSpPr>
        <p:spPr bwMode="auto">
          <a:xfrm>
            <a:off x="779207" y="5751872"/>
            <a:ext cx="6388101" cy="77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indent="0" algn="ctr">
              <a:lnSpc>
                <a:spcPct val="115000"/>
              </a:lnSpc>
              <a:spcBef>
                <a:spcPct val="0"/>
              </a:spcBef>
              <a:buClrTx/>
              <a:buNone/>
            </a:pPr>
            <a:r>
              <a:rPr lang="en-US" altLang="en-US" sz="2800" b="1" dirty="0">
                <a:solidFill>
                  <a:schemeClr val="bg1"/>
                </a:solidFill>
              </a:rPr>
              <a:t>Competency </a:t>
            </a:r>
            <a:r>
              <a:rPr lang="en-US" altLang="en-US" sz="2800" b="1" dirty="0" smtClean="0">
                <a:solidFill>
                  <a:schemeClr val="bg1"/>
                </a:solidFill>
              </a:rPr>
              <a:t>Development Methodology</a:t>
            </a:r>
            <a:endParaRPr lang="en-US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51222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Competency Development </a:t>
            </a:r>
            <a:r>
              <a:rPr lang="en-US" altLang="en-US" dirty="0" smtClean="0"/>
              <a:t>Methodology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Clr>
                <a:srgbClr val="0070C0"/>
              </a:buClr>
              <a:buNone/>
            </a:pPr>
            <a:r>
              <a:rPr lang="en-US" sz="2000" dirty="0"/>
              <a:t>Following are (but not limited) the Objectives of the Initiative </a:t>
            </a:r>
          </a:p>
          <a:p>
            <a:pPr>
              <a:buClr>
                <a:srgbClr val="0070C0"/>
              </a:buClr>
            </a:pPr>
            <a:r>
              <a:rPr lang="en-US" sz="2000" dirty="0"/>
              <a:t>Education and Awareness </a:t>
            </a:r>
          </a:p>
          <a:p>
            <a:pPr>
              <a:buClr>
                <a:srgbClr val="0070C0"/>
              </a:buClr>
            </a:pPr>
            <a:r>
              <a:rPr lang="en-US" sz="2000" dirty="0"/>
              <a:t>Identifying Individual Strengths and Areas of Improvement</a:t>
            </a:r>
          </a:p>
          <a:p>
            <a:pPr>
              <a:buClr>
                <a:srgbClr val="0070C0"/>
              </a:buClr>
            </a:pPr>
            <a:r>
              <a:rPr lang="en-US" sz="2000" dirty="0"/>
              <a:t>Continued Growth Plan for Business</a:t>
            </a:r>
          </a:p>
          <a:p>
            <a:pPr>
              <a:buClr>
                <a:srgbClr val="0070C0"/>
              </a:buClr>
            </a:pPr>
            <a:r>
              <a:rPr lang="en-US" sz="2000" dirty="0"/>
              <a:t>GAP Analysis </a:t>
            </a:r>
          </a:p>
          <a:p>
            <a:pPr>
              <a:buClr>
                <a:srgbClr val="0070C0"/>
              </a:buClr>
            </a:pPr>
            <a:r>
              <a:rPr lang="en-US" sz="2000" dirty="0"/>
              <a:t>Structured Individual Development Plan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Need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Clr>
                <a:srgbClr val="0070C0"/>
              </a:buClr>
            </a:pPr>
            <a:r>
              <a:rPr lang="en-US" sz="2000" dirty="0" smtClean="0"/>
              <a:t>Associate:</a:t>
            </a:r>
          </a:p>
          <a:p>
            <a:pPr lvl="1">
              <a:buClr>
                <a:srgbClr val="0070C0"/>
              </a:buClr>
            </a:pPr>
            <a:r>
              <a:rPr lang="en-US" sz="1733" dirty="0" smtClean="0"/>
              <a:t>Build awareness of the overall big pharma picture</a:t>
            </a:r>
          </a:p>
          <a:p>
            <a:pPr lvl="1">
              <a:buClr>
                <a:srgbClr val="0070C0"/>
              </a:buClr>
            </a:pPr>
            <a:r>
              <a:rPr lang="en-US" sz="1733" dirty="0" smtClean="0"/>
              <a:t>Self-aware of personal needs and gap</a:t>
            </a:r>
            <a:endParaRPr lang="en-US" sz="1733" dirty="0"/>
          </a:p>
          <a:p>
            <a:pPr lvl="1">
              <a:buClr>
                <a:srgbClr val="0070C0"/>
              </a:buClr>
            </a:pPr>
            <a:r>
              <a:rPr lang="en-US" sz="1733" dirty="0" smtClean="0"/>
              <a:t>Build a robust and planned career road map</a:t>
            </a:r>
          </a:p>
          <a:p>
            <a:pPr>
              <a:buClr>
                <a:srgbClr val="0070C0"/>
              </a:buClr>
            </a:pPr>
            <a:r>
              <a:rPr lang="en-US" sz="2000" dirty="0" smtClean="0"/>
              <a:t>Organization:</a:t>
            </a:r>
          </a:p>
          <a:p>
            <a:pPr lvl="1">
              <a:buClr>
                <a:srgbClr val="0070C0"/>
              </a:buClr>
            </a:pPr>
            <a:r>
              <a:rPr lang="en-US" sz="1733" dirty="0" smtClean="0"/>
              <a:t>Needs </a:t>
            </a:r>
            <a:r>
              <a:rPr lang="en-US" sz="1733" dirty="0"/>
              <a:t>to know the </a:t>
            </a:r>
            <a:r>
              <a:rPr lang="en-US" sz="1733" dirty="0" smtClean="0"/>
              <a:t>team competencies </a:t>
            </a:r>
            <a:r>
              <a:rPr lang="en-US" sz="1733" dirty="0"/>
              <a:t>and the </a:t>
            </a:r>
            <a:r>
              <a:rPr lang="en-US" sz="1733" dirty="0" smtClean="0"/>
              <a:t>Gaps</a:t>
            </a:r>
          </a:p>
          <a:p>
            <a:pPr lvl="1">
              <a:buClr>
                <a:srgbClr val="0070C0"/>
              </a:buClr>
            </a:pPr>
            <a:r>
              <a:rPr lang="en-US" sz="1733" dirty="0" smtClean="0"/>
              <a:t>Help support the team competencies to be mapped with business objectives (domain specific)</a:t>
            </a:r>
          </a:p>
          <a:p>
            <a:pPr lvl="1">
              <a:buClr>
                <a:srgbClr val="0070C0"/>
              </a:buClr>
            </a:pPr>
            <a:r>
              <a:rPr lang="en-US" sz="1733" dirty="0" smtClean="0"/>
              <a:t>Support overall </a:t>
            </a:r>
            <a:r>
              <a:rPr lang="en-US" sz="1733" dirty="0"/>
              <a:t>sustainable growth and learning agile organization </a:t>
            </a:r>
          </a:p>
        </p:txBody>
      </p:sp>
    </p:spTree>
    <p:extLst>
      <p:ext uri="{BB962C8B-B14F-4D97-AF65-F5344CB8AC3E}">
        <p14:creationId xmlns:p14="http://schemas.microsoft.com/office/powerpoint/2010/main" val="616737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Placeholder 2"/>
          <p:cNvSpPr>
            <a:spLocks noGrp="1"/>
          </p:cNvSpPr>
          <p:nvPr>
            <p:ph type="subTitle" idx="4294967295"/>
          </p:nvPr>
        </p:nvSpPr>
        <p:spPr bwMode="auto">
          <a:xfrm>
            <a:off x="779207" y="5751872"/>
            <a:ext cx="6388101" cy="77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indent="0" algn="ctr">
              <a:lnSpc>
                <a:spcPct val="115000"/>
              </a:lnSpc>
              <a:spcBef>
                <a:spcPct val="0"/>
              </a:spcBef>
              <a:buClrTx/>
              <a:buNone/>
            </a:pPr>
            <a:r>
              <a:rPr lang="en-US" altLang="en-US" sz="2800" b="1" dirty="0">
                <a:solidFill>
                  <a:schemeClr val="bg1"/>
                </a:solidFill>
              </a:rPr>
              <a:t>Competency </a:t>
            </a:r>
            <a:r>
              <a:rPr lang="en-US" altLang="en-US" sz="2800" b="1" dirty="0" smtClean="0">
                <a:solidFill>
                  <a:schemeClr val="bg1"/>
                </a:solidFill>
              </a:rPr>
              <a:t>Categorization</a:t>
            </a:r>
            <a:endParaRPr lang="en-US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95644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Competency categorization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696" y="1828045"/>
            <a:ext cx="5386917" cy="712787"/>
          </a:xfrm>
        </p:spPr>
        <p:txBody>
          <a:bodyPr/>
          <a:lstStyle/>
          <a:p>
            <a:pPr algn="ctr"/>
            <a:r>
              <a:rPr lang="en-US" dirty="0"/>
              <a:t>Functional (Technical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97469" y="2647950"/>
            <a:ext cx="3315304" cy="1784350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buClr>
                <a:srgbClr val="0070C0"/>
              </a:buClr>
            </a:pPr>
            <a:r>
              <a:rPr lang="en-US" altLang="en-US" sz="1600" dirty="0" smtClean="0"/>
              <a:t>Focuses </a:t>
            </a:r>
            <a:r>
              <a:rPr lang="en-US" altLang="en-US" sz="1600" dirty="0"/>
              <a:t>on </a:t>
            </a:r>
          </a:p>
          <a:p>
            <a:pPr lvl="1">
              <a:buClr>
                <a:srgbClr val="0070C0"/>
              </a:buClr>
            </a:pPr>
            <a:r>
              <a:rPr lang="en-US" altLang="en-US" sz="1600" dirty="0"/>
              <a:t>Educational Background</a:t>
            </a:r>
          </a:p>
          <a:p>
            <a:pPr lvl="1">
              <a:buClr>
                <a:srgbClr val="0070C0"/>
              </a:buClr>
            </a:pPr>
            <a:r>
              <a:rPr lang="en-US" altLang="en-US" sz="1600" dirty="0"/>
              <a:t>Knowledge</a:t>
            </a:r>
          </a:p>
          <a:p>
            <a:pPr lvl="1">
              <a:buClr>
                <a:srgbClr val="0070C0"/>
              </a:buClr>
            </a:pPr>
            <a:r>
              <a:rPr lang="en-US" altLang="en-US" sz="1600" dirty="0"/>
              <a:t>Clinical Trial Documents</a:t>
            </a:r>
          </a:p>
          <a:p>
            <a:pPr lvl="1">
              <a:buClr>
                <a:srgbClr val="0070C0"/>
              </a:buClr>
            </a:pPr>
            <a:r>
              <a:rPr lang="en-US" altLang="en-US" sz="1600" dirty="0"/>
              <a:t>Process Improvements</a:t>
            </a:r>
          </a:p>
          <a:p>
            <a:pPr>
              <a:buClr>
                <a:srgbClr val="0070C0"/>
              </a:buClr>
            </a:pPr>
            <a:r>
              <a:rPr lang="en-US" altLang="en-US" sz="1000" i="1" dirty="0">
                <a:solidFill>
                  <a:srgbClr val="0063BE"/>
                </a:solidFill>
              </a:rPr>
              <a:t>(Weightage defined by SME</a:t>
            </a:r>
            <a:r>
              <a:rPr lang="en-US" altLang="en-US" sz="1000" i="1" dirty="0" smtClean="0">
                <a:solidFill>
                  <a:srgbClr val="0063BE"/>
                </a:solidFill>
              </a:rPr>
              <a:t>)</a:t>
            </a:r>
            <a:endParaRPr lang="en-US" altLang="en-US" sz="1000" i="1" dirty="0">
              <a:solidFill>
                <a:srgbClr val="0063BE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48185" y="2647950"/>
            <a:ext cx="3087915" cy="1784350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buClr>
                <a:srgbClr val="0070C0"/>
              </a:buClr>
            </a:pPr>
            <a:r>
              <a:rPr lang="en-US" altLang="en-US" sz="1600" dirty="0" smtClean="0"/>
              <a:t>Focuses </a:t>
            </a:r>
            <a:r>
              <a:rPr lang="en-US" altLang="en-US" sz="1600" dirty="0"/>
              <a:t>on </a:t>
            </a:r>
          </a:p>
          <a:p>
            <a:pPr lvl="1">
              <a:buClr>
                <a:srgbClr val="0070C0"/>
              </a:buClr>
            </a:pPr>
            <a:r>
              <a:rPr lang="en-US" altLang="en-US" sz="1600" dirty="0"/>
              <a:t>Planning and Organization</a:t>
            </a:r>
          </a:p>
          <a:p>
            <a:pPr lvl="1">
              <a:buClr>
                <a:srgbClr val="0070C0"/>
              </a:buClr>
            </a:pPr>
            <a:r>
              <a:rPr lang="en-US" altLang="en-US" sz="1600" dirty="0"/>
              <a:t>Soft Skills</a:t>
            </a:r>
          </a:p>
          <a:p>
            <a:pPr>
              <a:buClr>
                <a:srgbClr val="0070C0"/>
              </a:buClr>
            </a:pPr>
            <a:r>
              <a:rPr lang="en-US" altLang="en-US" sz="1000" i="1" dirty="0">
                <a:solidFill>
                  <a:srgbClr val="0063BE"/>
                </a:solidFill>
              </a:rPr>
              <a:t>(Weightage defined by SME)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306952" y="7217254"/>
            <a:ext cx="3751448" cy="256109"/>
          </a:xfrm>
        </p:spPr>
        <p:txBody>
          <a:bodyPr/>
          <a:lstStyle/>
          <a:p>
            <a:endParaRPr lang="en-US"/>
          </a:p>
        </p:txBody>
      </p:sp>
      <p:pic>
        <p:nvPicPr>
          <p:cNvPr id="8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885158"/>
            <a:ext cx="2832100" cy="1530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53617"/>
            <a:ext cx="2897469" cy="2409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" name="Content Placeholder 8"/>
          <p:cNvGraphicFramePr>
            <a:graphicFrameLocks/>
          </p:cNvGraphicFramePr>
          <p:nvPr>
            <p:extLst/>
          </p:nvPr>
        </p:nvGraphicFramePr>
        <p:xfrm>
          <a:off x="9586685" y="2753617"/>
          <a:ext cx="2516415" cy="25050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8185" y="1885951"/>
            <a:ext cx="5389033" cy="712787"/>
          </a:xfrm>
        </p:spPr>
        <p:txBody>
          <a:bodyPr/>
          <a:lstStyle/>
          <a:p>
            <a:pPr algn="ctr"/>
            <a:r>
              <a:rPr lang="en-US" dirty="0" err="1"/>
              <a:t>Behavioural</a:t>
            </a:r>
            <a:r>
              <a:rPr lang="en-US" dirty="0"/>
              <a:t> (Non-Technical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97469" y="4664136"/>
            <a:ext cx="65386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en-US" sz="1600" dirty="0"/>
              <a:t>A Self assessment coupled with managerial guidance of each criteria will help an individual to know where they stand and what are the improvement areas</a:t>
            </a: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en-US" sz="1600" dirty="0"/>
              <a:t>Self Learning/ ILT sessions by SMEs/</a:t>
            </a:r>
            <a:r>
              <a:rPr lang="en-US" altLang="en-US" sz="1600" dirty="0" err="1"/>
              <a:t>Superusers</a:t>
            </a:r>
            <a:r>
              <a:rPr lang="en-US" altLang="en-US" sz="1600" dirty="0"/>
              <a:t> can facilitate some of the Training sessions for common areas of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51077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Placeholder 2"/>
          <p:cNvSpPr>
            <a:spLocks noGrp="1"/>
          </p:cNvSpPr>
          <p:nvPr>
            <p:ph idx="4294967295"/>
          </p:nvPr>
        </p:nvSpPr>
        <p:spPr bwMode="auto">
          <a:xfrm>
            <a:off x="-152400" y="5375784"/>
            <a:ext cx="8077201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indent="0" algn="ctr">
              <a:lnSpc>
                <a:spcPct val="115000"/>
              </a:lnSpc>
              <a:spcBef>
                <a:spcPct val="0"/>
              </a:spcBef>
              <a:buClrTx/>
              <a:buNone/>
            </a:pPr>
            <a:r>
              <a:rPr lang="en-US" altLang="en-US" sz="2800" b="1" dirty="0">
                <a:solidFill>
                  <a:schemeClr val="bg1"/>
                </a:solidFill>
              </a:rPr>
              <a:t>Competency </a:t>
            </a:r>
            <a:r>
              <a:rPr lang="en-US" altLang="en-US" sz="2800" b="1" dirty="0" smtClean="0">
                <a:solidFill>
                  <a:schemeClr val="bg1"/>
                </a:solidFill>
              </a:rPr>
              <a:t>Assessment - Statistical </a:t>
            </a:r>
            <a:r>
              <a:rPr lang="en-US" altLang="en-US" sz="2800" b="1" dirty="0">
                <a:solidFill>
                  <a:schemeClr val="bg1"/>
                </a:solidFill>
              </a:rPr>
              <a:t>Programming</a:t>
            </a:r>
          </a:p>
        </p:txBody>
      </p:sp>
    </p:spTree>
    <p:extLst>
      <p:ext uri="{BB962C8B-B14F-4D97-AF65-F5344CB8AC3E}">
        <p14:creationId xmlns:p14="http://schemas.microsoft.com/office/powerpoint/2010/main" val="194889796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Functional competency – Statistical Programming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8783" y="831840"/>
            <a:ext cx="11781182" cy="409463"/>
          </a:xfrm>
        </p:spPr>
        <p:txBody>
          <a:bodyPr/>
          <a:lstStyle/>
          <a:p>
            <a:pPr marL="0" indent="0">
              <a:buNone/>
            </a:pPr>
            <a:r>
              <a:rPr lang="en-IN" sz="1600" b="1" dirty="0">
                <a:solidFill>
                  <a:srgbClr val="000000"/>
                </a:solidFill>
              </a:rPr>
              <a:t>Knowledge </a:t>
            </a:r>
            <a:r>
              <a:rPr lang="en-US" sz="1600" b="1" dirty="0">
                <a:solidFill>
                  <a:srgbClr val="000000"/>
                </a:solidFill>
              </a:rPr>
              <a:t>[Expressed as Area of knowledge and not skill, includes knowledge of process, methodologies, concepts and tools]</a:t>
            </a:r>
            <a:endParaRPr lang="en-US" sz="1600" b="1" dirty="0"/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463825" y="1413580"/>
            <a:ext cx="11101330" cy="5186195"/>
            <a:chOff x="1545934" y="882246"/>
            <a:chExt cx="9055087" cy="6018906"/>
          </a:xfrm>
        </p:grpSpPr>
        <p:pic>
          <p:nvPicPr>
            <p:cNvPr id="5" name="Picture 7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944"/>
            <a:stretch>
              <a:fillRect/>
            </a:stretch>
          </p:blipFill>
          <p:spPr bwMode="auto">
            <a:xfrm>
              <a:off x="4887977" y="3462294"/>
              <a:ext cx="1288646" cy="2100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6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6885" y="4867376"/>
              <a:ext cx="1884309" cy="1396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7" name="Group 1"/>
            <p:cNvGrpSpPr>
              <a:grpSpLocks/>
            </p:cNvGrpSpPr>
            <p:nvPr/>
          </p:nvGrpSpPr>
          <p:grpSpPr bwMode="auto">
            <a:xfrm>
              <a:off x="4473621" y="882246"/>
              <a:ext cx="2965775" cy="2580049"/>
              <a:chOff x="2881276" y="4593285"/>
              <a:chExt cx="3303411" cy="2876776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2936347" y="4604504"/>
                <a:ext cx="3133660" cy="2865557"/>
              </a:xfrm>
              <a:prstGeom prst="rect">
                <a:avLst/>
              </a:prstGeom>
              <a:solidFill>
                <a:srgbClr val="974B07">
                  <a:lumMod val="40000"/>
                  <a:lumOff val="60000"/>
                  <a:alpha val="43000"/>
                </a:srgbClr>
              </a:solidFill>
              <a:ln w="25400" cap="flat" cmpd="sng" algn="ctr">
                <a:noFill/>
                <a:prstDash val="solid"/>
              </a:ln>
              <a:effectLst>
                <a:outerShdw blurRad="88900" dist="1016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anchor="ctr"/>
              <a:lstStyle/>
              <a:p>
                <a:pPr algn="ctr" defTabSz="685783" eaLnBrk="1" hangingPunct="1">
                  <a:defRPr/>
                </a:pPr>
                <a:endParaRPr lang="en-US" sz="1800" b="1" kern="0" dirty="0">
                  <a:solidFill>
                    <a:prstClr val="black"/>
                  </a:solidFill>
                  <a:latin typeface="Myriad Pro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881276" y="4593285"/>
                <a:ext cx="3303411" cy="282775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defTabSz="685783" eaLnBrk="1" fontAlgn="t" hangingPunct="1">
                  <a:defRPr/>
                </a:pPr>
                <a:r>
                  <a:rPr lang="en-US" sz="1600" b="1" kern="0" dirty="0">
                    <a:solidFill>
                      <a:srgbClr val="002060"/>
                    </a:solidFill>
                  </a:rPr>
                  <a:t>Intermediate Level (E1)</a:t>
                </a:r>
              </a:p>
              <a:p>
                <a:pPr marL="128588" indent="-128588" defTabSz="685783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en-US" sz="1200" dirty="0">
                    <a:solidFill>
                      <a:srgbClr val="000000"/>
                    </a:solidFill>
                  </a:rPr>
                  <a:t>Advance SAS programming (Graphs, proc report, macros etc.,). </a:t>
                </a:r>
              </a:p>
              <a:p>
                <a:pPr marL="128588" indent="-128588" defTabSz="685783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en-US" sz="1200" dirty="0">
                    <a:solidFill>
                      <a:srgbClr val="000000"/>
                    </a:solidFill>
                  </a:rPr>
                  <a:t>Understanding of clinical research phases, </a:t>
                </a:r>
              </a:p>
              <a:p>
                <a:pPr marL="128588" indent="-128588" defTabSz="685783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en-US" sz="1200" dirty="0">
                    <a:solidFill>
                      <a:srgbClr val="000000"/>
                    </a:solidFill>
                  </a:rPr>
                  <a:t>ICH guidelines (Good clinical practice), FDA regulations &amp; basic statistics. </a:t>
                </a:r>
              </a:p>
              <a:p>
                <a:pPr marL="128588" indent="-128588" defTabSz="685783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en-US" sz="1200" dirty="0">
                    <a:solidFill>
                      <a:srgbClr val="000000"/>
                    </a:solidFill>
                  </a:rPr>
                  <a:t>Should have basic understanding of study design(parallel/cross-over).</a:t>
                </a:r>
              </a:p>
              <a:p>
                <a:pPr marL="128588" indent="-128588" defTabSz="685783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en-US" sz="1200" dirty="0">
                    <a:solidFill>
                      <a:srgbClr val="000000"/>
                    </a:solidFill>
                  </a:rPr>
                  <a:t>Basic understanding of various clinical derivations and end-points.</a:t>
                </a:r>
                <a:endParaRPr lang="en-IN" sz="1200" dirty="0">
                  <a:solidFill>
                    <a:srgbClr val="000000"/>
                  </a:solidFill>
                </a:endParaRPr>
              </a:p>
              <a:p>
                <a:pPr marL="128588" indent="-128588" defTabSz="685783" eaLnBrk="1" hangingPunct="1">
                  <a:buFont typeface="Arial" panose="020B0604020202020204" pitchFamily="34" charset="0"/>
                  <a:buChar char="•"/>
                  <a:defRPr/>
                </a:pPr>
                <a:endParaRPr lang="en-IN" sz="12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8" name="Group 2"/>
            <p:cNvGrpSpPr>
              <a:grpSpLocks/>
            </p:cNvGrpSpPr>
            <p:nvPr/>
          </p:nvGrpSpPr>
          <p:grpSpPr bwMode="auto">
            <a:xfrm>
              <a:off x="1545934" y="882246"/>
              <a:ext cx="2813374" cy="2580048"/>
              <a:chOff x="69770" y="5181600"/>
              <a:chExt cx="3457234" cy="2017883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9770" y="5181600"/>
                <a:ext cx="3457234" cy="2017883"/>
              </a:xfrm>
              <a:prstGeom prst="rect">
                <a:avLst/>
              </a:prstGeom>
              <a:solidFill>
                <a:srgbClr val="83389B">
                  <a:lumMod val="40000"/>
                  <a:lumOff val="60000"/>
                  <a:alpha val="37000"/>
                </a:srgbClr>
              </a:solidFill>
              <a:ln w="25400" cap="flat" cmpd="sng" algn="ctr">
                <a:noFill/>
                <a:prstDash val="solid"/>
              </a:ln>
              <a:effectLst>
                <a:outerShdw blurRad="88900" dist="1016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anchor="ctr"/>
              <a:lstStyle/>
              <a:p>
                <a:pPr algn="ctr" defTabSz="685783" eaLnBrk="1" hangingPunct="1">
                  <a:defRPr/>
                </a:pPr>
                <a:endParaRPr lang="en-US" sz="2000" b="1" kern="0" dirty="0">
                  <a:solidFill>
                    <a:prstClr val="black"/>
                  </a:solidFill>
                  <a:latin typeface="Myriad Pro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20804" y="5193780"/>
                <a:ext cx="3355166" cy="150857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defTabSz="685783" eaLnBrk="1" fontAlgn="t" hangingPunct="1">
                  <a:defRPr/>
                </a:pPr>
                <a:r>
                  <a:rPr lang="en-US" sz="1800" b="1" kern="0" dirty="0">
                    <a:solidFill>
                      <a:srgbClr val="002060"/>
                    </a:solidFill>
                  </a:rPr>
                  <a:t>Basic Level (E0)</a:t>
                </a:r>
              </a:p>
              <a:p>
                <a:pPr marL="128588" indent="-128588" defTabSz="685783" eaLnBrk="1" fontAlgn="t" hangingPunct="1">
                  <a:buFont typeface="Arial" panose="020B0604020202020204" pitchFamily="34" charset="0"/>
                  <a:buChar char="•"/>
                  <a:defRPr/>
                </a:pPr>
                <a:r>
                  <a:rPr lang="en-US" sz="1200" dirty="0">
                    <a:solidFill>
                      <a:srgbClr val="000000"/>
                    </a:solidFill>
                  </a:rPr>
                  <a:t>Basics of SAS programming(Data steps, statements, functions, procedures, formats etc.,),</a:t>
                </a:r>
              </a:p>
              <a:p>
                <a:pPr marL="128588" indent="-128588" defTabSz="685783" eaLnBrk="1" fontAlgn="t" hangingPunct="1">
                  <a:buFont typeface="Arial" panose="020B0604020202020204" pitchFamily="34" charset="0"/>
                  <a:buChar char="•"/>
                  <a:defRPr/>
                </a:pPr>
                <a:r>
                  <a:rPr lang="en-US" sz="1200" dirty="0">
                    <a:solidFill>
                      <a:srgbClr val="000000"/>
                    </a:solidFill>
                  </a:rPr>
                  <a:t>Understanding of clinical research phases</a:t>
                </a:r>
              </a:p>
              <a:p>
                <a:pPr marL="128588" indent="-128588" defTabSz="685783" eaLnBrk="1" fontAlgn="t" hangingPunct="1">
                  <a:buFont typeface="Arial" panose="020B0604020202020204" pitchFamily="34" charset="0"/>
                  <a:buChar char="•"/>
                  <a:defRPr/>
                </a:pPr>
                <a:r>
                  <a:rPr lang="en-US" sz="1200" dirty="0">
                    <a:solidFill>
                      <a:srgbClr val="000000"/>
                    </a:solidFill>
                  </a:rPr>
                  <a:t>ICH guidelines (Good clinical practice) &amp; FDA regulations </a:t>
                </a:r>
                <a:endParaRPr lang="en-IN" sz="1200" dirty="0">
                  <a:solidFill>
                    <a:srgbClr val="000000"/>
                  </a:solidFill>
                </a:endParaRPr>
              </a:p>
              <a:p>
                <a:pPr marL="128588" indent="-128588" defTabSz="685783" eaLnBrk="1" fontAlgn="t" hangingPunct="1">
                  <a:buFont typeface="Arial" panose="020B0604020202020204" pitchFamily="34" charset="0"/>
                  <a:buChar char="•"/>
                  <a:defRPr/>
                </a:pPr>
                <a:endParaRPr lang="en-US" sz="12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" name="Group 3"/>
            <p:cNvGrpSpPr>
              <a:grpSpLocks/>
            </p:cNvGrpSpPr>
            <p:nvPr/>
          </p:nvGrpSpPr>
          <p:grpSpPr bwMode="auto">
            <a:xfrm>
              <a:off x="7494799" y="899215"/>
              <a:ext cx="3094119" cy="2563078"/>
              <a:chOff x="3663405" y="3456739"/>
              <a:chExt cx="3772908" cy="23644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3707287" y="3464335"/>
                <a:ext cx="3729026" cy="2356806"/>
              </a:xfrm>
              <a:prstGeom prst="rect">
                <a:avLst/>
              </a:prstGeom>
              <a:solidFill>
                <a:srgbClr val="0063BE">
                  <a:lumMod val="40000"/>
                  <a:lumOff val="60000"/>
                  <a:alpha val="30000"/>
                </a:srgbClr>
              </a:solidFill>
              <a:ln w="25400" cap="flat" cmpd="sng" algn="ctr">
                <a:noFill/>
                <a:prstDash val="solid"/>
              </a:ln>
              <a:effectLst>
                <a:outerShdw blurRad="88900" dist="1016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anchor="ctr"/>
              <a:lstStyle/>
              <a:p>
                <a:pPr algn="ctr" defTabSz="685783" eaLnBrk="1" hangingPunct="1">
                  <a:defRPr/>
                </a:pPr>
                <a:endParaRPr lang="en-US" sz="1800" b="1" kern="0" dirty="0">
                  <a:solidFill>
                    <a:prstClr val="black"/>
                  </a:solidFill>
                  <a:latin typeface="Myriad Pro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663405" y="3456739"/>
                <a:ext cx="3772636" cy="235597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defTabSz="685783" eaLnBrk="1" fontAlgn="t" hangingPunct="1">
                  <a:defRPr/>
                </a:pPr>
                <a:r>
                  <a:rPr lang="en-US" sz="1400" b="1" kern="0" dirty="0">
                    <a:solidFill>
                      <a:srgbClr val="002060"/>
                    </a:solidFill>
                  </a:rPr>
                  <a:t>Advance  Level (E2</a:t>
                </a:r>
                <a:r>
                  <a:rPr lang="en-US" sz="1600" b="1" kern="0" dirty="0">
                    <a:solidFill>
                      <a:srgbClr val="002060"/>
                    </a:solidFill>
                  </a:rPr>
                  <a:t>)</a:t>
                </a:r>
              </a:p>
              <a:p>
                <a:pPr marL="128588" indent="-128588" defTabSz="685783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en-US" sz="1100" dirty="0">
                    <a:solidFill>
                      <a:srgbClr val="000000"/>
                    </a:solidFill>
                  </a:rPr>
                  <a:t>Hands-on experience of SAS programming  (developing ADS and Medium complex TFLs) including user defined macros, ability to debug the macros.</a:t>
                </a:r>
              </a:p>
              <a:p>
                <a:pPr marL="128588" indent="-128588" defTabSz="685783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en-US" sz="1100" dirty="0">
                    <a:solidFill>
                      <a:srgbClr val="000000"/>
                    </a:solidFill>
                  </a:rPr>
                  <a:t>Understanding of clinical research phases, </a:t>
                </a:r>
              </a:p>
              <a:p>
                <a:pPr marL="128588" indent="-128588" defTabSz="685783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en-US" sz="1100" dirty="0">
                    <a:solidFill>
                      <a:srgbClr val="000000"/>
                    </a:solidFill>
                  </a:rPr>
                  <a:t>ICH guidelines (Good clinical practice), FDA regulations &amp; basics of statistics. </a:t>
                </a:r>
              </a:p>
              <a:p>
                <a:pPr marL="128588" indent="-128588" defTabSz="685783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en-US" sz="1100" dirty="0">
                    <a:solidFill>
                      <a:srgbClr val="000000"/>
                    </a:solidFill>
                  </a:rPr>
                  <a:t>Should have understanding of study design(parallel/cross-over)</a:t>
                </a:r>
              </a:p>
              <a:p>
                <a:pPr marL="128588" indent="-128588" defTabSz="685783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en-US" sz="1100" dirty="0">
                    <a:solidFill>
                      <a:srgbClr val="000000"/>
                    </a:solidFill>
                  </a:rPr>
                  <a:t>Basic therapeutic areas and the end-points &amp; basics of drug development process.</a:t>
                </a:r>
              </a:p>
              <a:p>
                <a:pPr marL="128588" indent="-128588" defTabSz="685783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en-US" sz="1100" dirty="0">
                    <a:solidFill>
                      <a:srgbClr val="000000"/>
                    </a:solidFill>
                  </a:rPr>
                  <a:t>Ability to perform eCTD submission</a:t>
                </a:r>
              </a:p>
            </p:txBody>
          </p:sp>
        </p:grpSp>
        <p:grpSp>
          <p:nvGrpSpPr>
            <p:cNvPr id="10" name="Group 27"/>
            <p:cNvGrpSpPr>
              <a:grpSpLocks/>
            </p:cNvGrpSpPr>
            <p:nvPr/>
          </p:nvGrpSpPr>
          <p:grpSpPr bwMode="auto">
            <a:xfrm>
              <a:off x="1545934" y="3543527"/>
              <a:ext cx="3490370" cy="3357625"/>
              <a:chOff x="3850393" y="3656881"/>
              <a:chExt cx="4280902" cy="363655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3850393" y="3697898"/>
                <a:ext cx="4280902" cy="3535019"/>
              </a:xfrm>
              <a:prstGeom prst="rect">
                <a:avLst/>
              </a:prstGeom>
              <a:solidFill>
                <a:srgbClr val="55A51C">
                  <a:lumMod val="40000"/>
                  <a:lumOff val="60000"/>
                  <a:alpha val="58000"/>
                </a:srgbClr>
              </a:solidFill>
              <a:ln w="25400" cap="flat" cmpd="sng" algn="ctr">
                <a:noFill/>
                <a:prstDash val="solid"/>
              </a:ln>
              <a:effectLst>
                <a:outerShdw blurRad="88900" dist="1016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anchor="ctr"/>
              <a:lstStyle/>
              <a:p>
                <a:pPr algn="ctr" defTabSz="685783" eaLnBrk="1" hangingPunct="1">
                  <a:defRPr/>
                </a:pPr>
                <a:endParaRPr lang="en-US" sz="1800" b="1" kern="0" dirty="0">
                  <a:solidFill>
                    <a:prstClr val="black"/>
                  </a:solidFill>
                  <a:latin typeface="Myriad Pro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864797" y="3656881"/>
                <a:ext cx="4266498" cy="3636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685783" eaLnBrk="1" hangingPunct="1">
                  <a:defRPr/>
                </a:pPr>
                <a:r>
                  <a:rPr lang="en-US" sz="1400" b="1" kern="0" dirty="0">
                    <a:solidFill>
                      <a:srgbClr val="002060"/>
                    </a:solidFill>
                  </a:rPr>
                  <a:t>Expert Level (E3)</a:t>
                </a:r>
              </a:p>
              <a:p>
                <a:pPr marL="128588" indent="-128588" defTabSz="685783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en-US" sz="1200" dirty="0">
                    <a:solidFill>
                      <a:srgbClr val="000000"/>
                    </a:solidFill>
                  </a:rPr>
                  <a:t>Hands-on experience of SAS programming  (developing ADS and  high complex TLFs ) , SDTM mapping</a:t>
                </a:r>
              </a:p>
              <a:p>
                <a:pPr marL="128588" indent="-128588" defTabSz="685783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en-US" sz="1200" dirty="0">
                    <a:solidFill>
                      <a:srgbClr val="000000"/>
                    </a:solidFill>
                  </a:rPr>
                  <a:t>Develop user defined macros, ability to debug the macros.</a:t>
                </a:r>
              </a:p>
              <a:p>
                <a:pPr marL="128588" indent="-128588" defTabSz="685783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en-US" sz="1200" dirty="0">
                    <a:solidFill>
                      <a:srgbClr val="000000"/>
                    </a:solidFill>
                  </a:rPr>
                  <a:t>Understanding of clinical research phases, </a:t>
                </a:r>
              </a:p>
              <a:p>
                <a:pPr marL="128588" indent="-128588" defTabSz="685783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en-US" sz="1200" dirty="0">
                    <a:solidFill>
                      <a:srgbClr val="000000"/>
                    </a:solidFill>
                  </a:rPr>
                  <a:t>ICH guidelines (Good clinical practice), FDA regulations &amp; basics of statistics. </a:t>
                </a:r>
              </a:p>
              <a:p>
                <a:pPr marL="128588" indent="-128588" defTabSz="685783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en-US" sz="1200" dirty="0">
                    <a:solidFill>
                      <a:srgbClr val="000000"/>
                    </a:solidFill>
                  </a:rPr>
                  <a:t>Should have understanding of study design(parallel/cross-over)</a:t>
                </a:r>
              </a:p>
              <a:p>
                <a:pPr marL="128588" indent="-128588" defTabSz="685783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en-US" sz="1200" dirty="0">
                    <a:solidFill>
                      <a:srgbClr val="000000"/>
                    </a:solidFill>
                  </a:rPr>
                  <a:t>Therapeutic areas and the end-points &amp; drug development process.</a:t>
                </a:r>
              </a:p>
              <a:p>
                <a:pPr marL="128588" indent="-128588" defTabSz="685783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en-US" sz="1200" dirty="0">
                    <a:solidFill>
                      <a:srgbClr val="000000"/>
                    </a:solidFill>
                  </a:rPr>
                  <a:t>Ability to translate statistical methods in to programming</a:t>
                </a:r>
              </a:p>
              <a:p>
                <a:pPr marL="128588" indent="-128588" defTabSz="685783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en-US" sz="1200" dirty="0">
                    <a:solidFill>
                      <a:srgbClr val="000000"/>
                    </a:solidFill>
                  </a:rPr>
                  <a:t>Develop programming specification and review of mock shells</a:t>
                </a:r>
              </a:p>
              <a:p>
                <a:pPr marL="128588" indent="-128588" defTabSz="685783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en-US" sz="1200" dirty="0">
                    <a:solidFill>
                      <a:srgbClr val="000000"/>
                    </a:solidFill>
                  </a:rPr>
                  <a:t>Provide inputs to cross functional documents (e.g. Data Review Plan, Investigator Brochure, CSR, DSUR,RMP, PSUR/PBREB)</a:t>
                </a:r>
              </a:p>
              <a:p>
                <a:pPr marL="128588" indent="-128588" defTabSz="685783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en-US" sz="1200" dirty="0">
                    <a:solidFill>
                      <a:srgbClr val="000000"/>
                    </a:solidFill>
                  </a:rPr>
                  <a:t>Ability to perform eCTD submission</a:t>
                </a:r>
              </a:p>
            </p:txBody>
          </p:sp>
        </p:grpSp>
        <p:pic>
          <p:nvPicPr>
            <p:cNvPr id="11" name="Picture 2" descr="C:\Users\687557\AppData\Local\Temp\notes835DBD\final-pals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177254" y="4656652"/>
              <a:ext cx="820653" cy="42231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" name="Group 20"/>
            <p:cNvGrpSpPr>
              <a:grpSpLocks/>
            </p:cNvGrpSpPr>
            <p:nvPr/>
          </p:nvGrpSpPr>
          <p:grpSpPr bwMode="auto">
            <a:xfrm>
              <a:off x="7207538" y="3614475"/>
              <a:ext cx="3393483" cy="3230803"/>
              <a:chOff x="3370814" y="3721152"/>
              <a:chExt cx="3969520" cy="3354261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404666" y="3758157"/>
                <a:ext cx="3935668" cy="3317256"/>
              </a:xfrm>
              <a:prstGeom prst="rect">
                <a:avLst/>
              </a:prstGeom>
              <a:solidFill>
                <a:srgbClr val="000000">
                  <a:lumMod val="50000"/>
                  <a:lumOff val="50000"/>
                  <a:alpha val="26000"/>
                </a:srgbClr>
              </a:solidFill>
              <a:ln w="25400" cap="flat" cmpd="sng" algn="ctr">
                <a:noFill/>
                <a:prstDash val="solid"/>
              </a:ln>
              <a:effectLst>
                <a:outerShdw blurRad="88900" dist="1016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anchor="ctr"/>
              <a:lstStyle/>
              <a:p>
                <a:pPr algn="ctr" defTabSz="685783" eaLnBrk="1" hangingPunct="1">
                  <a:defRPr/>
                </a:pPr>
                <a:endParaRPr lang="en-US" sz="1800" b="1" kern="0" dirty="0">
                  <a:solidFill>
                    <a:prstClr val="black"/>
                  </a:solidFill>
                  <a:latin typeface="Myriad Pro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370814" y="3721152"/>
                <a:ext cx="3955102" cy="32819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685783" eaLnBrk="1" hangingPunct="1">
                  <a:defRPr/>
                </a:pPr>
                <a:r>
                  <a:rPr lang="en-US" sz="1100" b="1" kern="0" dirty="0">
                    <a:solidFill>
                      <a:srgbClr val="002060"/>
                    </a:solidFill>
                  </a:rPr>
                  <a:t>Master Level (E4)</a:t>
                </a:r>
              </a:p>
              <a:p>
                <a:pPr marL="128588" indent="-128588" defTabSz="685783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Proficiency in SAS programming  (developing ADS and high complex TLFs ) , expert SDTM mapping</a:t>
                </a:r>
              </a:p>
              <a:p>
                <a:pPr marL="128588" indent="-128588" defTabSz="685783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Develop and maintain user defined macros, ability to debug the macros.</a:t>
                </a:r>
              </a:p>
              <a:p>
                <a:pPr marL="128588" indent="-128588" defTabSz="685783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Understanding of clinical research phases, </a:t>
                </a:r>
              </a:p>
              <a:p>
                <a:pPr marL="128588" indent="-128588" defTabSz="685783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ICH guidelines (Good clinical practice), FDA regulations &amp; basics of statistics. </a:t>
                </a:r>
              </a:p>
              <a:p>
                <a:pPr marL="128588" indent="-128588" defTabSz="685783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Should have understanding of study design(parallel/cross-over)</a:t>
                </a:r>
              </a:p>
              <a:p>
                <a:pPr marL="128588" indent="-128588" defTabSz="685783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Good Knowledge and Experience </a:t>
                </a:r>
                <a:r>
                  <a:rPr lang="en-US" sz="1000" dirty="0" err="1">
                    <a:solidFill>
                      <a:srgbClr val="000000"/>
                    </a:solidFill>
                  </a:rPr>
                  <a:t>wrt</a:t>
                </a:r>
                <a:r>
                  <a:rPr lang="en-US" sz="1000" dirty="0">
                    <a:solidFill>
                      <a:srgbClr val="000000"/>
                    </a:solidFill>
                  </a:rPr>
                  <a:t> Therapeutic area/s and drug development process.</a:t>
                </a:r>
              </a:p>
              <a:p>
                <a:pPr marL="128588" indent="-128588" defTabSz="685783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Ability to translate statistical methods in to programming</a:t>
                </a:r>
              </a:p>
              <a:p>
                <a:pPr marL="128588" indent="-128588" defTabSz="685783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8) Inputs to SAP and mock shells and develop and review programming specifications</a:t>
                </a:r>
              </a:p>
              <a:p>
                <a:pPr marL="128588" indent="-128588" defTabSz="685783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Provide inputs to cross functional documents (e.g. Data Review Plan, Investigator Brochure, CSR, DSUR,RMP, PSUR/PBREB,ISS/ISE)</a:t>
                </a:r>
              </a:p>
              <a:p>
                <a:pPr marL="128588" indent="-128588" defTabSz="685783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Ability to perform eCTD submission</a:t>
                </a:r>
              </a:p>
              <a:p>
                <a:pPr marL="128588" indent="-128588" defTabSz="685783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Ability to support ad hoc request from regulatory bodies with short TAT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01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Functional competency – Statistical Programming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8783" y="831840"/>
            <a:ext cx="11781182" cy="409463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</a:rPr>
              <a:t>Clinical Trial Documents (Protocol, </a:t>
            </a:r>
            <a:r>
              <a:rPr lang="en-US" sz="1600" b="1" dirty="0" smtClean="0">
                <a:solidFill>
                  <a:srgbClr val="000000"/>
                </a:solidFill>
              </a:rPr>
              <a:t>Case Report Form, </a:t>
            </a:r>
            <a:r>
              <a:rPr lang="en-US" sz="1600" b="1" dirty="0">
                <a:solidFill>
                  <a:srgbClr val="000000"/>
                </a:solidFill>
              </a:rPr>
              <a:t>Statistical Analysis Plan and Programming specifications)</a:t>
            </a:r>
            <a:endParaRPr lang="en-US" sz="1600" b="1" dirty="0"/>
          </a:p>
        </p:txBody>
      </p:sp>
      <p:grpSp>
        <p:nvGrpSpPr>
          <p:cNvPr id="23" name="Group 21"/>
          <p:cNvGrpSpPr>
            <a:grpSpLocks/>
          </p:cNvGrpSpPr>
          <p:nvPr/>
        </p:nvGrpSpPr>
        <p:grpSpPr bwMode="auto">
          <a:xfrm>
            <a:off x="291615" y="1156251"/>
            <a:ext cx="11781116" cy="5216917"/>
            <a:chOff x="1527999" y="823551"/>
            <a:chExt cx="9146957" cy="6150907"/>
          </a:xfrm>
        </p:grpSpPr>
        <p:pic>
          <p:nvPicPr>
            <p:cNvPr id="24" name="Picture 7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944"/>
            <a:stretch>
              <a:fillRect/>
            </a:stretch>
          </p:blipFill>
          <p:spPr bwMode="auto">
            <a:xfrm>
              <a:off x="4887977" y="3462294"/>
              <a:ext cx="1288646" cy="2100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6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6885" y="4867376"/>
              <a:ext cx="1884309" cy="1396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6" name="Group 1"/>
            <p:cNvGrpSpPr>
              <a:grpSpLocks/>
            </p:cNvGrpSpPr>
            <p:nvPr/>
          </p:nvGrpSpPr>
          <p:grpSpPr bwMode="auto">
            <a:xfrm>
              <a:off x="4474293" y="882244"/>
              <a:ext cx="2965469" cy="2580050"/>
              <a:chOff x="2882024" y="4593284"/>
              <a:chExt cx="3303070" cy="2876777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2936347" y="4604504"/>
                <a:ext cx="3133660" cy="2865557"/>
              </a:xfrm>
              <a:prstGeom prst="rect">
                <a:avLst/>
              </a:prstGeom>
              <a:solidFill>
                <a:srgbClr val="974B07">
                  <a:lumMod val="40000"/>
                  <a:lumOff val="60000"/>
                  <a:alpha val="43000"/>
                </a:srgbClr>
              </a:solidFill>
              <a:ln w="25400" cap="flat" cmpd="sng" algn="ctr">
                <a:noFill/>
                <a:prstDash val="solid"/>
              </a:ln>
              <a:effectLst>
                <a:outerShdw blurRad="88900" dist="1016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anchor="ctr"/>
              <a:lstStyle/>
              <a:p>
                <a:pPr algn="ctr" defTabSz="685783" eaLnBrk="1" hangingPunct="1">
                  <a:defRPr/>
                </a:pPr>
                <a:endParaRPr lang="en-US" sz="2000" b="1" kern="0" dirty="0">
                  <a:solidFill>
                    <a:prstClr val="black"/>
                  </a:solidFill>
                  <a:latin typeface="Myriad Pro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2882024" y="4593284"/>
                <a:ext cx="3303070" cy="284990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defTabSz="685783" eaLnBrk="1" fontAlgn="t" hangingPunct="1">
                  <a:defRPr/>
                </a:pPr>
                <a:r>
                  <a:rPr lang="en-US" sz="1200" b="1" kern="0" dirty="0">
                    <a:solidFill>
                      <a:srgbClr val="002060"/>
                    </a:solidFill>
                  </a:rPr>
                  <a:t>Intermediate Level (E1)</a:t>
                </a:r>
              </a:p>
              <a:p>
                <a:pPr marL="228600" indent="-228600" defTabSz="685783" eaLnBrk="1" hangingPunct="1">
                  <a:buFontTx/>
                  <a:buAutoNum type="arabicParenR"/>
                  <a:defRPr/>
                </a:pPr>
                <a:r>
                  <a:rPr lang="en-US" sz="1200" dirty="0">
                    <a:solidFill>
                      <a:srgbClr val="000000"/>
                    </a:solidFill>
                  </a:rPr>
                  <a:t>Ability to list and explain key statistical elements of the protocol and connect with the CRF, data, SAP, shells, visit schedule, etc.,</a:t>
                </a:r>
              </a:p>
              <a:p>
                <a:pPr marL="228600" indent="-228600" defTabSz="685783" eaLnBrk="1" hangingPunct="1">
                  <a:buFontTx/>
                  <a:buAutoNum type="arabicParenR"/>
                  <a:defRPr/>
                </a:pPr>
                <a:r>
                  <a:rPr lang="en-US" sz="1200" dirty="0">
                    <a:solidFill>
                      <a:srgbClr val="000000"/>
                    </a:solidFill>
                  </a:rPr>
                  <a:t>Ability to understand the statistical concepts, end points used in the study design and connect it to mock shells and TLF &amp; programming.</a:t>
                </a:r>
              </a:p>
              <a:p>
                <a:pPr marL="228600" indent="-228600" defTabSz="685783" eaLnBrk="1" hangingPunct="1">
                  <a:buFontTx/>
                  <a:buAutoNum type="arabicParenR"/>
                  <a:defRPr/>
                </a:pPr>
                <a:r>
                  <a:rPr lang="en-US" sz="1200" dirty="0">
                    <a:solidFill>
                      <a:srgbClr val="000000"/>
                    </a:solidFill>
                  </a:rPr>
                  <a:t>Ability to map data with CRF and link it to TLF programming.</a:t>
                </a:r>
              </a:p>
              <a:p>
                <a:pPr marL="228600" indent="-228600" defTabSz="685783" eaLnBrk="1" hangingPunct="1">
                  <a:buFontTx/>
                  <a:buAutoNum type="arabicParenR"/>
                  <a:defRPr/>
                </a:pPr>
                <a:r>
                  <a:rPr lang="en-US" sz="1200" dirty="0">
                    <a:solidFill>
                      <a:srgbClr val="000000"/>
                    </a:solidFill>
                  </a:rPr>
                  <a:t>Ability to develop dataset specifications for simple domains (e.g. DM) and or develop dataset specifications for a low complex study.</a:t>
                </a:r>
                <a:endParaRPr lang="en-IN" sz="12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7" name="Group 2"/>
            <p:cNvGrpSpPr>
              <a:grpSpLocks/>
            </p:cNvGrpSpPr>
            <p:nvPr/>
          </p:nvGrpSpPr>
          <p:grpSpPr bwMode="auto">
            <a:xfrm>
              <a:off x="1527999" y="823551"/>
              <a:ext cx="2831309" cy="2719527"/>
              <a:chOff x="47731" y="5135696"/>
              <a:chExt cx="3479273" cy="2126972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69770" y="5181600"/>
                <a:ext cx="3457234" cy="2017883"/>
              </a:xfrm>
              <a:prstGeom prst="rect">
                <a:avLst/>
              </a:prstGeom>
              <a:solidFill>
                <a:srgbClr val="83389B">
                  <a:lumMod val="40000"/>
                  <a:lumOff val="60000"/>
                  <a:alpha val="37000"/>
                </a:srgbClr>
              </a:solidFill>
              <a:ln w="25400" cap="flat" cmpd="sng" algn="ctr">
                <a:noFill/>
                <a:prstDash val="solid"/>
              </a:ln>
              <a:effectLst>
                <a:outerShdw blurRad="88900" dist="1016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anchor="ctr"/>
              <a:lstStyle/>
              <a:p>
                <a:pPr algn="ctr" defTabSz="685783" eaLnBrk="1" hangingPunct="1">
                  <a:defRPr/>
                </a:pPr>
                <a:endParaRPr lang="en-US" sz="2400" b="1" kern="0" dirty="0">
                  <a:solidFill>
                    <a:prstClr val="black"/>
                  </a:solidFill>
                  <a:latin typeface="Myriad Pro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47731" y="5135696"/>
                <a:ext cx="3472109" cy="21269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685783" eaLnBrk="1" fontAlgn="t" hangingPunct="1">
                  <a:defRPr/>
                </a:pPr>
                <a:r>
                  <a:rPr lang="en-US" sz="1200" b="1" kern="0" dirty="0">
                    <a:solidFill>
                      <a:srgbClr val="002060"/>
                    </a:solidFill>
                  </a:rPr>
                  <a:t>Basic Level (E0)</a:t>
                </a:r>
              </a:p>
              <a:p>
                <a:pPr marL="228600" indent="-228600" defTabSz="685783" eaLnBrk="1" fontAlgn="t" hangingPunct="1">
                  <a:buFontTx/>
                  <a:buAutoNum type="arabicParenR"/>
                  <a:defRPr/>
                </a:pPr>
                <a:r>
                  <a:rPr lang="en-US" sz="1180" dirty="0">
                    <a:solidFill>
                      <a:srgbClr val="000000"/>
                    </a:solidFill>
                  </a:rPr>
                  <a:t>Ability to list the key elements of the protocol- Type of study, Scope, Study Design, Study Objectives, Primary &amp; Secondary end points, Relevancy, Therapeutic Area and relate it to the study.</a:t>
                </a:r>
              </a:p>
              <a:p>
                <a:pPr marL="228600" indent="-228600" defTabSz="685783" eaLnBrk="1" fontAlgn="t" hangingPunct="1">
                  <a:buFontTx/>
                  <a:buAutoNum type="arabicParenR"/>
                  <a:defRPr/>
                </a:pPr>
                <a:r>
                  <a:rPr lang="en-US" sz="1180" dirty="0">
                    <a:solidFill>
                      <a:srgbClr val="000000"/>
                    </a:solidFill>
                  </a:rPr>
                  <a:t>Ability to list statistical concepts used in the study and relate it to the study.</a:t>
                </a:r>
              </a:p>
              <a:p>
                <a:pPr marL="228600" indent="-228600" defTabSz="685783" eaLnBrk="1" fontAlgn="t" hangingPunct="1">
                  <a:buFontTx/>
                  <a:buAutoNum type="arabicParenR"/>
                  <a:defRPr/>
                </a:pPr>
                <a:r>
                  <a:rPr lang="en-US" sz="1180" dirty="0">
                    <a:solidFill>
                      <a:srgbClr val="000000"/>
                    </a:solidFill>
                  </a:rPr>
                  <a:t>Ability to list the study criteria and connect it with the study programming.</a:t>
                </a:r>
              </a:p>
              <a:p>
                <a:pPr marL="228600" indent="-228600" defTabSz="685783" eaLnBrk="1" fontAlgn="t" hangingPunct="1">
                  <a:buFontTx/>
                  <a:buAutoNum type="arabicParenR"/>
                  <a:defRPr/>
                </a:pPr>
                <a:r>
                  <a:rPr lang="en-US" sz="1180" dirty="0">
                    <a:solidFill>
                      <a:srgbClr val="000000"/>
                    </a:solidFill>
                  </a:rPr>
                  <a:t>Ability to list CRF domains covered for data collection, Understand data classification and flow of data in the CRF and relate to TLF </a:t>
                </a:r>
                <a:r>
                  <a:rPr lang="en-US" sz="1180" dirty="0" smtClean="0">
                    <a:solidFill>
                      <a:srgbClr val="000000"/>
                    </a:solidFill>
                  </a:rPr>
                  <a:t>shells</a:t>
                </a:r>
                <a:endParaRPr lang="en-US" sz="118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8" name="Group 3"/>
            <p:cNvGrpSpPr>
              <a:grpSpLocks/>
            </p:cNvGrpSpPr>
            <p:nvPr/>
          </p:nvGrpSpPr>
          <p:grpSpPr bwMode="auto">
            <a:xfrm>
              <a:off x="7495427" y="880312"/>
              <a:ext cx="3156275" cy="2585506"/>
              <a:chOff x="3664171" y="3439297"/>
              <a:chExt cx="3848700" cy="2385089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3707287" y="3464335"/>
                <a:ext cx="3729026" cy="2356806"/>
              </a:xfrm>
              <a:prstGeom prst="rect">
                <a:avLst/>
              </a:prstGeom>
              <a:solidFill>
                <a:srgbClr val="0063BE">
                  <a:lumMod val="40000"/>
                  <a:lumOff val="60000"/>
                  <a:alpha val="30000"/>
                </a:srgbClr>
              </a:solidFill>
              <a:ln w="25400" cap="flat" cmpd="sng" algn="ctr">
                <a:noFill/>
                <a:prstDash val="solid"/>
              </a:ln>
              <a:effectLst>
                <a:outerShdw blurRad="88900" dist="1016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anchor="ctr"/>
              <a:lstStyle/>
              <a:p>
                <a:pPr algn="ctr" defTabSz="685783" eaLnBrk="1" hangingPunct="1">
                  <a:defRPr/>
                </a:pPr>
                <a:endParaRPr lang="en-US" sz="2000" b="1" kern="0" dirty="0">
                  <a:solidFill>
                    <a:prstClr val="black"/>
                  </a:solidFill>
                  <a:latin typeface="Myriad Pro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3664171" y="3439297"/>
                <a:ext cx="3848700" cy="23850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685783" eaLnBrk="1" fontAlgn="t" hangingPunct="1">
                  <a:defRPr/>
                </a:pPr>
                <a:r>
                  <a:rPr lang="en-US" sz="1050" b="1" kern="0" dirty="0">
                    <a:solidFill>
                      <a:srgbClr val="002060"/>
                    </a:solidFill>
                  </a:rPr>
                  <a:t>Advance  Level (E2)</a:t>
                </a:r>
              </a:p>
              <a:p>
                <a:pPr marL="228600" indent="-228600" defTabSz="685783" eaLnBrk="1" hangingPunct="1">
                  <a:buFontTx/>
                  <a:buAutoNum type="arabicParenR"/>
                  <a:defRPr/>
                </a:pPr>
                <a:r>
                  <a:rPr lang="en-US" sz="1050" dirty="0">
                    <a:solidFill>
                      <a:srgbClr val="000000"/>
                    </a:solidFill>
                  </a:rPr>
                  <a:t>Ability to identify the necessary data and data constraints, that could be the roadblock &amp; could have impact on programming. </a:t>
                </a:r>
              </a:p>
              <a:p>
                <a:pPr marL="228600" indent="-228600" defTabSz="685783" eaLnBrk="1" hangingPunct="1">
                  <a:buFontTx/>
                  <a:buAutoNum type="arabicParenR"/>
                  <a:defRPr/>
                </a:pPr>
                <a:r>
                  <a:rPr lang="en-US" sz="1050" dirty="0">
                    <a:solidFill>
                      <a:srgbClr val="000000"/>
                    </a:solidFill>
                  </a:rPr>
                  <a:t>Ability to understand proposed statistical methodologies on a study.</a:t>
                </a:r>
              </a:p>
              <a:p>
                <a:pPr marL="228600" indent="-228600" defTabSz="685783" eaLnBrk="1" hangingPunct="1">
                  <a:buFontTx/>
                  <a:buAutoNum type="arabicParenR"/>
                  <a:defRPr/>
                </a:pPr>
                <a:r>
                  <a:rPr lang="en-US" sz="1050" dirty="0">
                    <a:solidFill>
                      <a:srgbClr val="000000"/>
                    </a:solidFill>
                  </a:rPr>
                  <a:t>Ability to understand the statistical needs and contribute to SAP review from programming aspect.</a:t>
                </a:r>
              </a:p>
              <a:p>
                <a:pPr marL="228600" indent="-228600" defTabSz="685783" eaLnBrk="1" hangingPunct="1">
                  <a:buFontTx/>
                  <a:buAutoNum type="arabicParenR"/>
                  <a:defRPr/>
                </a:pPr>
                <a:r>
                  <a:rPr lang="en-US" sz="1050" dirty="0">
                    <a:solidFill>
                      <a:srgbClr val="000000"/>
                    </a:solidFill>
                  </a:rPr>
                  <a:t>Ability to identify the derived variable require for analysis dataset.</a:t>
                </a:r>
              </a:p>
              <a:p>
                <a:pPr marL="228600" indent="-228600" defTabSz="685783" eaLnBrk="1" hangingPunct="1">
                  <a:buFontTx/>
                  <a:buAutoNum type="arabicParenR"/>
                  <a:defRPr/>
                </a:pPr>
                <a:r>
                  <a:rPr lang="en-US" sz="1050" dirty="0">
                    <a:solidFill>
                      <a:srgbClr val="000000"/>
                    </a:solidFill>
                  </a:rPr>
                  <a:t>Giving input to the CRF/ Annotated CRF while designing. </a:t>
                </a:r>
              </a:p>
              <a:p>
                <a:pPr marL="228600" indent="-228600" defTabSz="685783" eaLnBrk="1" hangingPunct="1">
                  <a:buFontTx/>
                  <a:buAutoNum type="arabicParenR"/>
                  <a:defRPr/>
                </a:pPr>
                <a:r>
                  <a:rPr lang="en-US" sz="1050" dirty="0">
                    <a:solidFill>
                      <a:srgbClr val="000000"/>
                    </a:solidFill>
                  </a:rPr>
                  <a:t>Ability to understand the irrelevant variable captured in CRF and optimize the requirement.</a:t>
                </a:r>
              </a:p>
              <a:p>
                <a:pPr marL="228600" indent="-228600" defTabSz="685783" eaLnBrk="1" hangingPunct="1">
                  <a:buFontTx/>
                  <a:buAutoNum type="arabicParenR"/>
                  <a:defRPr/>
                </a:pPr>
                <a:r>
                  <a:rPr lang="en-US" sz="1050" dirty="0">
                    <a:solidFill>
                      <a:srgbClr val="000000"/>
                    </a:solidFill>
                  </a:rPr>
                  <a:t>Ability to develop dataset specifications for a low or medium  complex study.</a:t>
                </a:r>
              </a:p>
            </p:txBody>
          </p:sp>
        </p:grpSp>
        <p:grpSp>
          <p:nvGrpSpPr>
            <p:cNvPr id="29" name="Group 27"/>
            <p:cNvGrpSpPr>
              <a:grpSpLocks/>
            </p:cNvGrpSpPr>
            <p:nvPr/>
          </p:nvGrpSpPr>
          <p:grpSpPr bwMode="auto">
            <a:xfrm>
              <a:off x="1527999" y="3581397"/>
              <a:ext cx="3590844" cy="3263879"/>
              <a:chOff x="3828395" y="3697898"/>
              <a:chExt cx="4404132" cy="3535019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3850393" y="3697898"/>
                <a:ext cx="4280902" cy="3535019"/>
              </a:xfrm>
              <a:prstGeom prst="rect">
                <a:avLst/>
              </a:prstGeom>
              <a:solidFill>
                <a:srgbClr val="55A51C">
                  <a:lumMod val="40000"/>
                  <a:lumOff val="60000"/>
                  <a:alpha val="58000"/>
                </a:srgbClr>
              </a:solidFill>
              <a:ln w="25400" cap="flat" cmpd="sng" algn="ctr">
                <a:noFill/>
                <a:prstDash val="solid"/>
              </a:ln>
              <a:effectLst>
                <a:outerShdw blurRad="88900" dist="1016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anchor="ctr"/>
              <a:lstStyle/>
              <a:p>
                <a:pPr algn="ctr" defTabSz="685783" eaLnBrk="1" hangingPunct="1">
                  <a:defRPr/>
                </a:pPr>
                <a:endParaRPr lang="en-US" sz="2000" b="1" kern="0" dirty="0">
                  <a:solidFill>
                    <a:prstClr val="black"/>
                  </a:solidFill>
                  <a:latin typeface="Myriad Pro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828395" y="3715009"/>
                <a:ext cx="4404132" cy="35136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685783" eaLnBrk="1" hangingPunct="1">
                  <a:defRPr/>
                </a:pPr>
                <a:r>
                  <a:rPr lang="en-US" sz="1080" b="1" kern="0" dirty="0">
                    <a:solidFill>
                      <a:srgbClr val="002060"/>
                    </a:solidFill>
                  </a:rPr>
                  <a:t>Expert Level (E3)</a:t>
                </a:r>
              </a:p>
              <a:p>
                <a:pPr marL="228600" indent="-228600" defTabSz="685783" eaLnBrk="1" hangingPunct="1">
                  <a:buFontTx/>
                  <a:buAutoNum type="arabicParenR"/>
                  <a:defRPr/>
                </a:pPr>
                <a:r>
                  <a:rPr lang="en-US" sz="1080" dirty="0">
                    <a:solidFill>
                      <a:srgbClr val="000000"/>
                    </a:solidFill>
                  </a:rPr>
                  <a:t>Ability to understand the statistical methods / concepts mentioned in the protocol, inclusion exclusion criteria, good understanding about clinical concepts (e.g. population definition, disease background, visit schedule etc.)</a:t>
                </a:r>
              </a:p>
              <a:p>
                <a:pPr marL="228600" indent="-228600" defTabSz="685783" eaLnBrk="1" hangingPunct="1">
                  <a:buFontTx/>
                  <a:buAutoNum type="arabicParenR"/>
                  <a:defRPr/>
                </a:pPr>
                <a:r>
                  <a:rPr lang="en-US" sz="1080" dirty="0">
                    <a:solidFill>
                      <a:srgbClr val="000000"/>
                    </a:solidFill>
                  </a:rPr>
                  <a:t>Ability to map the protocol endpoints with programming derivations</a:t>
                </a:r>
              </a:p>
              <a:p>
                <a:pPr marL="228600" indent="-228600" defTabSz="685783" eaLnBrk="1" hangingPunct="1">
                  <a:buFontTx/>
                  <a:buAutoNum type="arabicParenR"/>
                  <a:defRPr/>
                </a:pPr>
                <a:r>
                  <a:rPr lang="en-US" sz="1080" dirty="0">
                    <a:solidFill>
                      <a:srgbClr val="000000"/>
                    </a:solidFill>
                  </a:rPr>
                  <a:t>Ability to understand the statistical needs and contribute to SAP creation/review from programming aspect.</a:t>
                </a:r>
              </a:p>
              <a:p>
                <a:pPr marL="228600" indent="-228600" defTabSz="685783" eaLnBrk="1" hangingPunct="1">
                  <a:buFontTx/>
                  <a:buAutoNum type="arabicParenR"/>
                  <a:defRPr/>
                </a:pPr>
                <a:r>
                  <a:rPr lang="en-US" sz="1080" dirty="0">
                    <a:solidFill>
                      <a:srgbClr val="000000"/>
                    </a:solidFill>
                  </a:rPr>
                  <a:t>The derived variables identified, in earlier level, should be understood and explain the logic for those variables.</a:t>
                </a:r>
              </a:p>
              <a:p>
                <a:pPr marL="228600" indent="-228600" defTabSz="685783" eaLnBrk="1" hangingPunct="1">
                  <a:buFontTx/>
                  <a:buAutoNum type="arabicParenR"/>
                  <a:defRPr/>
                </a:pPr>
                <a:r>
                  <a:rPr lang="en-US" sz="1080" dirty="0">
                    <a:solidFill>
                      <a:srgbClr val="000000"/>
                    </a:solidFill>
                  </a:rPr>
                  <a:t>Giving input to the CRF/ Annotated CRF while designing. </a:t>
                </a:r>
              </a:p>
              <a:p>
                <a:pPr marL="228600" indent="-228600" defTabSz="685783" eaLnBrk="1" hangingPunct="1">
                  <a:buFontTx/>
                  <a:buAutoNum type="arabicParenR"/>
                  <a:defRPr/>
                </a:pPr>
                <a:r>
                  <a:rPr lang="en-US" sz="1080" dirty="0">
                    <a:solidFill>
                      <a:srgbClr val="000000"/>
                    </a:solidFill>
                  </a:rPr>
                  <a:t>Ability to understand the irrelevant variable captured in CRF and optimize the requirement if needed.</a:t>
                </a:r>
              </a:p>
              <a:p>
                <a:pPr marL="228600" indent="-228600" defTabSz="685783" eaLnBrk="1" hangingPunct="1">
                  <a:buFontTx/>
                  <a:buAutoNum type="arabicParenR"/>
                  <a:defRPr/>
                </a:pPr>
                <a:r>
                  <a:rPr lang="en-US" sz="1080" dirty="0">
                    <a:solidFill>
                      <a:srgbClr val="000000"/>
                    </a:solidFill>
                  </a:rPr>
                  <a:t>Ability to develop dataset specifications for any type of study low/medium/high  complex study.</a:t>
                </a:r>
              </a:p>
              <a:p>
                <a:pPr marL="228600" indent="-228600" defTabSz="685783" eaLnBrk="1" hangingPunct="1">
                  <a:buFontTx/>
                  <a:buAutoNum type="arabicParenR"/>
                  <a:defRPr/>
                </a:pPr>
                <a:r>
                  <a:rPr lang="en-US" sz="1080" dirty="0">
                    <a:solidFill>
                      <a:srgbClr val="000000"/>
                    </a:solidFill>
                  </a:rPr>
                  <a:t>Ability to develop or provide inputs to Therapeutic Area specific derivations</a:t>
                </a:r>
              </a:p>
            </p:txBody>
          </p:sp>
        </p:grpSp>
        <p:pic>
          <p:nvPicPr>
            <p:cNvPr id="30" name="Picture 2" descr="C:\Users\687557\AppData\Local\Temp\notes835DBD\final-pals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178003" y="4656117"/>
              <a:ext cx="819805" cy="42212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1" name="Group 20"/>
            <p:cNvGrpSpPr>
              <a:grpSpLocks/>
            </p:cNvGrpSpPr>
            <p:nvPr/>
          </p:nvGrpSpPr>
          <p:grpSpPr bwMode="auto">
            <a:xfrm>
              <a:off x="7225365" y="3590620"/>
              <a:ext cx="3449591" cy="3383838"/>
              <a:chOff x="3391668" y="3696387"/>
              <a:chExt cx="4035152" cy="3513145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3404666" y="3758157"/>
                <a:ext cx="3935668" cy="3317256"/>
              </a:xfrm>
              <a:prstGeom prst="rect">
                <a:avLst/>
              </a:prstGeom>
              <a:solidFill>
                <a:srgbClr val="000000">
                  <a:lumMod val="50000"/>
                  <a:lumOff val="50000"/>
                  <a:alpha val="26000"/>
                </a:srgbClr>
              </a:solidFill>
              <a:ln w="25400" cap="flat" cmpd="sng" algn="ctr">
                <a:noFill/>
                <a:prstDash val="solid"/>
              </a:ln>
              <a:effectLst>
                <a:outerShdw blurRad="88900" dist="1016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anchor="ctr"/>
              <a:lstStyle/>
              <a:p>
                <a:pPr algn="ctr" defTabSz="685783" eaLnBrk="1" hangingPunct="1">
                  <a:defRPr/>
                </a:pPr>
                <a:endParaRPr lang="en-US" sz="2000" b="1" kern="0" dirty="0">
                  <a:solidFill>
                    <a:prstClr val="black"/>
                  </a:solidFill>
                  <a:latin typeface="Myriad Pro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391668" y="3696387"/>
                <a:ext cx="4035152" cy="351314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defTabSz="685783" eaLnBrk="1" hangingPunct="1">
                  <a:defRPr/>
                </a:pPr>
                <a:r>
                  <a:rPr lang="en-US" sz="950" b="1" kern="0" dirty="0">
                    <a:solidFill>
                      <a:srgbClr val="002060"/>
                    </a:solidFill>
                  </a:rPr>
                  <a:t>Master Level (E4)</a:t>
                </a:r>
              </a:p>
              <a:p>
                <a:pPr marL="228600" indent="-228600" defTabSz="685783" eaLnBrk="1" hangingPunct="1">
                  <a:buFontTx/>
                  <a:buAutoNum type="arabicParenR"/>
                  <a:defRPr/>
                </a:pPr>
                <a:r>
                  <a:rPr lang="en-US" sz="950" dirty="0">
                    <a:solidFill>
                      <a:srgbClr val="000000"/>
                    </a:solidFill>
                  </a:rPr>
                  <a:t>Ability to understand the statistical methods / concepts mentioned in the protocol, inclusion exclusion criteria, good understanding about the population definition.</a:t>
                </a:r>
              </a:p>
              <a:p>
                <a:pPr marL="228600" indent="-228600" defTabSz="685783" eaLnBrk="1" hangingPunct="1">
                  <a:buFontTx/>
                  <a:buAutoNum type="arabicParenR"/>
                  <a:defRPr/>
                </a:pPr>
                <a:r>
                  <a:rPr lang="en-US" sz="950" dirty="0">
                    <a:solidFill>
                      <a:srgbClr val="000000"/>
                    </a:solidFill>
                  </a:rPr>
                  <a:t>Ability to map the protocol endpoints with programming derivations</a:t>
                </a:r>
              </a:p>
              <a:p>
                <a:pPr marL="228600" indent="-228600" defTabSz="685783" eaLnBrk="1" hangingPunct="1">
                  <a:buFontTx/>
                  <a:buAutoNum type="arabicParenR"/>
                  <a:defRPr/>
                </a:pPr>
                <a:r>
                  <a:rPr lang="en-US" sz="950" dirty="0">
                    <a:solidFill>
                      <a:srgbClr val="000000"/>
                    </a:solidFill>
                  </a:rPr>
                  <a:t>Ability to develop or provide inputs to Clinical Submission planning Document by reviewing multiple study protocols required for pooling of ISS/ISE</a:t>
                </a:r>
              </a:p>
              <a:p>
                <a:pPr marL="228600" indent="-228600" defTabSz="685783" eaLnBrk="1" hangingPunct="1">
                  <a:buFontTx/>
                  <a:buAutoNum type="arabicParenR"/>
                  <a:defRPr/>
                </a:pPr>
                <a:r>
                  <a:rPr lang="en-US" sz="950" dirty="0">
                    <a:solidFill>
                      <a:srgbClr val="000000"/>
                    </a:solidFill>
                  </a:rPr>
                  <a:t>Ability to understand the statistical needs and contribute to SAP creation/review from programming aspect for simple to complex studies including pooling and other cross-functional deliverables</a:t>
                </a:r>
              </a:p>
              <a:p>
                <a:pPr marL="228600" indent="-228600" defTabSz="685783" eaLnBrk="1" hangingPunct="1">
                  <a:buFontTx/>
                  <a:buAutoNum type="arabicParenR"/>
                  <a:defRPr/>
                </a:pPr>
                <a:r>
                  <a:rPr lang="en-US" sz="950" dirty="0">
                    <a:solidFill>
                      <a:srgbClr val="000000"/>
                    </a:solidFill>
                  </a:rPr>
                  <a:t>The derived variables identified, in earlier level, should be understood and explain the logic for those variables</a:t>
                </a:r>
              </a:p>
              <a:p>
                <a:pPr marL="228600" indent="-228600" defTabSz="685783" eaLnBrk="1" hangingPunct="1">
                  <a:buFontTx/>
                  <a:buAutoNum type="arabicParenR"/>
                  <a:defRPr/>
                </a:pPr>
                <a:r>
                  <a:rPr lang="en-US" sz="950" dirty="0">
                    <a:solidFill>
                      <a:srgbClr val="000000"/>
                    </a:solidFill>
                  </a:rPr>
                  <a:t>Ability to understand the  data quality pertaining to statistical analysis like categorical variables for model fitment or bivariate / multivariate analysis.</a:t>
                </a:r>
              </a:p>
              <a:p>
                <a:pPr marL="228600" indent="-228600" defTabSz="685783" eaLnBrk="1" hangingPunct="1">
                  <a:buFontTx/>
                  <a:buAutoNum type="arabicParenR"/>
                  <a:defRPr/>
                </a:pPr>
                <a:r>
                  <a:rPr lang="en-US" sz="950" dirty="0">
                    <a:solidFill>
                      <a:srgbClr val="000000"/>
                    </a:solidFill>
                  </a:rPr>
                  <a:t>Ability to censor the data for survival analysis or time to event data when necessary.</a:t>
                </a:r>
              </a:p>
              <a:p>
                <a:pPr marL="228600" indent="-228600" defTabSz="685783" eaLnBrk="1" hangingPunct="1">
                  <a:buFontTx/>
                  <a:buAutoNum type="arabicParenR"/>
                  <a:defRPr/>
                </a:pPr>
                <a:r>
                  <a:rPr lang="en-US" sz="950" dirty="0">
                    <a:solidFill>
                      <a:srgbClr val="000000"/>
                    </a:solidFill>
                  </a:rPr>
                  <a:t>In addition to all, ability to develop pooling dataset specifications and or review and provide guidance and mentor team members.</a:t>
                </a:r>
              </a:p>
              <a:p>
                <a:pPr marL="228600" indent="-228600" defTabSz="685783" eaLnBrk="1" hangingPunct="1">
                  <a:buFontTx/>
                  <a:buAutoNum type="arabicParenR"/>
                  <a:defRPr/>
                </a:pPr>
                <a:r>
                  <a:rPr lang="en-US" sz="950" dirty="0">
                    <a:solidFill>
                      <a:srgbClr val="000000"/>
                    </a:solidFill>
                  </a:rPr>
                  <a:t>Ability to develop or provide inputs to Therapeutic Area specific derivations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129876"/>
      </p:ext>
    </p:extLst>
  </p:cSld>
  <p:clrMapOvr>
    <a:masterClrMapping/>
  </p:clrMapOvr>
</p:sld>
</file>

<file path=ppt/theme/theme1.xml><?xml version="1.0" encoding="utf-8"?>
<a:theme xmlns:a="http://schemas.openxmlformats.org/drawingml/2006/main" name="Corp PPT Template 2015_16x9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Corp PPT Template 2014_16x9" id="{2E8D46A7-224C-4B26-BA61-9DC77B4D9F90}" vid="{A94A3F8A-C932-41DA-A8CB-EB27749F3454}"/>
    </a:ext>
  </a:extLst>
</a:theme>
</file>

<file path=ppt/theme/theme2.xml><?xml version="1.0" encoding="utf-8"?>
<a:theme xmlns:a="http://schemas.openxmlformats.org/drawingml/2006/main" name="Separator Slide 1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F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3.xml><?xml version="1.0" encoding="utf-8"?>
<a:theme xmlns:a="http://schemas.openxmlformats.org/drawingml/2006/main" name="Separator Slide 4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F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4.xml><?xml version="1.0" encoding="utf-8"?>
<a:theme xmlns:a="http://schemas.openxmlformats.org/drawingml/2006/main" name="Thank You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TCS Template 2014." id="{4DECABEB-9C5E-4D9D-A1A2-3CBA322E0007}" vid="{2F5473AA-0A36-4030-A975-2CEE7607762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CP Deliverable &amp; Presentation Graphics Standard - Master Slide 1">
    <a:dk1>
      <a:srgbClr val="000000"/>
    </a:dk1>
    <a:lt1>
      <a:srgbClr val="FFFFFF"/>
    </a:lt1>
    <a:dk2>
      <a:srgbClr val="000000"/>
    </a:dk2>
    <a:lt2>
      <a:srgbClr val="808080"/>
    </a:lt2>
    <a:accent1>
      <a:srgbClr val="6CCFF6"/>
    </a:accent1>
    <a:accent2>
      <a:srgbClr val="BDB1A5"/>
    </a:accent2>
    <a:accent3>
      <a:srgbClr val="FFFFFF"/>
    </a:accent3>
    <a:accent4>
      <a:srgbClr val="000000"/>
    </a:accent4>
    <a:accent5>
      <a:srgbClr val="BAE4FA"/>
    </a:accent5>
    <a:accent6>
      <a:srgbClr val="ABA095"/>
    </a:accent6>
    <a:hlink>
      <a:srgbClr val="4E84C4"/>
    </a:hlink>
    <a:folHlink>
      <a:srgbClr val="C4ECFB"/>
    </a:folHlink>
  </a:clrScheme>
  <a:fontScheme name="GCP Deliverable &amp; Presentation Graphics Standard - Master Slide">
    <a:majorFont>
      <a:latin typeface="Arial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Corp PPT Template 2014_16x9</Template>
  <TotalTime>22237</TotalTime>
  <Words>4092</Words>
  <Application>Microsoft Office PowerPoint</Application>
  <PresentationFormat>Widescreen</PresentationFormat>
  <Paragraphs>512</Paragraphs>
  <Slides>24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Calibri</vt:lpstr>
      <vt:lpstr>Courier New</vt:lpstr>
      <vt:lpstr>Myriad Pro</vt:lpstr>
      <vt:lpstr>Wingdings</vt:lpstr>
      <vt:lpstr>Corp PPT Template 2015_16x9</vt:lpstr>
      <vt:lpstr>Separator Slide 1</vt:lpstr>
      <vt:lpstr>Separator Slide 4</vt:lpstr>
      <vt:lpstr>Thank You</vt:lpstr>
      <vt:lpstr>Document</vt:lpstr>
      <vt:lpstr>Biostatistics and Statistical Programming</vt:lpstr>
      <vt:lpstr>Agenda</vt:lpstr>
      <vt:lpstr>PowerPoint Presentation</vt:lpstr>
      <vt:lpstr>Competency Development Methodology</vt:lpstr>
      <vt:lpstr>PowerPoint Presentation</vt:lpstr>
      <vt:lpstr>Competency categorization</vt:lpstr>
      <vt:lpstr>PowerPoint Presentation</vt:lpstr>
      <vt:lpstr>Functional competency – Statistical Programming</vt:lpstr>
      <vt:lpstr>Functional competency – Statistical Programming</vt:lpstr>
      <vt:lpstr>Functional competency – Statistical Programming</vt:lpstr>
      <vt:lpstr>Behavioural competency – Statistical Programming</vt:lpstr>
      <vt:lpstr>Behavioural competency – Statistical Programming</vt:lpstr>
      <vt:lpstr>PowerPoint Presentation</vt:lpstr>
      <vt:lpstr>Functional competency – Biostatistics</vt:lpstr>
      <vt:lpstr>Functional competency – Biostatistics</vt:lpstr>
      <vt:lpstr>Functional competency – Biostatistics</vt:lpstr>
      <vt:lpstr>Behavioural competency – Biostatistics</vt:lpstr>
      <vt:lpstr>Behavioural competency – Biostatistics</vt:lpstr>
      <vt:lpstr>PowerPoint Presentation</vt:lpstr>
      <vt:lpstr>Competency Levels</vt:lpstr>
      <vt:lpstr>PowerPoint Presentation</vt:lpstr>
      <vt:lpstr>GAP Analysis </vt:lpstr>
      <vt:lpstr>Individual Development Plan</vt:lpstr>
      <vt:lpstr>Thanks </vt:lpstr>
    </vt:vector>
  </TitlesOfParts>
  <Company>TCS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Madhura  Mankar</dc:creator>
  <cp:lastModifiedBy>Varsha Mahajan</cp:lastModifiedBy>
  <cp:revision>608</cp:revision>
  <cp:lastPrinted>2015-02-03T03:56:21Z</cp:lastPrinted>
  <dcterms:created xsi:type="dcterms:W3CDTF">2015-01-05T06:33:56Z</dcterms:created>
  <dcterms:modified xsi:type="dcterms:W3CDTF">2017-07-17T05:50:07Z</dcterms:modified>
</cp:coreProperties>
</file>