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  <p:sldMasterId id="2147483695" r:id="rId3"/>
    <p:sldMasterId id="2147483697" r:id="rId4"/>
    <p:sldMasterId id="2147483699" r:id="rId5"/>
    <p:sldMasterId id="2147483701" r:id="rId6"/>
    <p:sldMasterId id="2147483703" r:id="rId7"/>
    <p:sldMasterId id="2147483705" r:id="rId8"/>
  </p:sldMasterIdLst>
  <p:notesMasterIdLst>
    <p:notesMasterId r:id="rId33"/>
  </p:notesMasterIdLst>
  <p:sldIdLst>
    <p:sldId id="256" r:id="rId9"/>
    <p:sldId id="285" r:id="rId10"/>
    <p:sldId id="310" r:id="rId11"/>
    <p:sldId id="330" r:id="rId12"/>
    <p:sldId id="311" r:id="rId13"/>
    <p:sldId id="331" r:id="rId14"/>
    <p:sldId id="317" r:id="rId15"/>
    <p:sldId id="312" r:id="rId16"/>
    <p:sldId id="313" r:id="rId17"/>
    <p:sldId id="314" r:id="rId18"/>
    <p:sldId id="315" r:id="rId19"/>
    <p:sldId id="316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9" r:id="rId29"/>
    <p:sldId id="328" r:id="rId30"/>
    <p:sldId id="326" r:id="rId31"/>
    <p:sldId id="327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C30"/>
    <a:srgbClr val="5A99D3"/>
    <a:srgbClr val="E4E4E4"/>
    <a:srgbClr val="363636"/>
    <a:srgbClr val="595959"/>
    <a:srgbClr val="82C836"/>
    <a:srgbClr val="00B0F0"/>
    <a:srgbClr val="DF3E82"/>
    <a:srgbClr val="F3F3F3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6" y="90"/>
      </p:cViewPr>
      <p:guideLst>
        <p:guide orient="horz" pos="3312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\Competency\VK%20RAMAN\Biostatistics%20and%20Statistical%20Programming%20competency_11May20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900" spc="0">
                <a:effectLst/>
              </a:rPr>
              <a:t>Behavioural Competency Break Up</a:t>
            </a:r>
          </a:p>
        </c:rich>
      </c:tx>
      <c:layout>
        <c:manualLayout>
          <c:xMode val="edge"/>
          <c:yMode val="edge"/>
          <c:x val="0.16951419241449869"/>
          <c:y val="4.0557673330828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59045398661615"/>
          <c:y val="0.19670471565451675"/>
          <c:w val="0.69430389588063668"/>
          <c:h val="0.70190110101841274"/>
        </c:manualLayout>
      </c:layout>
      <c:pie3DChart>
        <c:varyColors val="1"/>
        <c:ser>
          <c:idx val="0"/>
          <c:order val="0"/>
          <c:dPt>
            <c:idx val="0"/>
            <c:bubble3D val="0"/>
            <c:explosion val="8"/>
            <c:spPr>
              <a:solidFill>
                <a:srgbClr val="5A99D3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72-4FE4-819C-A3BE9AE55F05}"/>
              </c:ext>
            </c:extLst>
          </c:dPt>
          <c:dPt>
            <c:idx val="1"/>
            <c:bubble3D val="0"/>
            <c:spPr>
              <a:solidFill>
                <a:srgbClr val="E97C3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772-4FE4-819C-A3BE9AE55F05}"/>
              </c:ext>
            </c:extLst>
          </c:dPt>
          <c:dLbls>
            <c:dLbl>
              <c:idx val="0"/>
              <c:layout>
                <c:manualLayout>
                  <c:x val="-2.2997758412712829E-2"/>
                  <c:y val="0.2663723662794348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772-4FE4-819C-A3BE9AE55F05}"/>
                </c:ext>
                <c:ext xmlns:c15="http://schemas.microsoft.com/office/drawing/2012/chart" uri="{CE6537A1-D6FC-4f65-9D91-7224C49458BB}">
                  <c15:layout>
                    <c:manualLayout>
                      <c:w val="0.32521896763364294"/>
                      <c:h val="0.3090835349684852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9662747832536702E-2"/>
                  <c:y val="-0.24059908260884838"/>
                </c:manualLayout>
              </c:layout>
              <c:tx>
                <c:rich>
                  <a:bodyPr/>
                  <a:lstStyle/>
                  <a:p>
                    <a:fld id="{F542CE4B-3986-4356-A58C-D6A42C6F2EBA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B2F7D21A-CA82-4C89-A635-B05330FD27BF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772-4FE4-819C-A3BE9AE55F05}"/>
                </c:ext>
                <c:ext xmlns:c15="http://schemas.microsoft.com/office/drawing/2012/chart" uri="{CE6537A1-D6FC-4f65-9D91-7224C49458BB}">
                  <c15:layout>
                    <c:manualLayout>
                      <c:w val="0.31960727313465848"/>
                      <c:h val="0.21830194282964818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Sheet2!$G$17:$G$18</c:f>
              <c:strCache>
                <c:ptCount val="2"/>
                <c:pt idx="0">
                  <c:v>Planning and organization</c:v>
                </c:pt>
                <c:pt idx="1">
                  <c:v>Soft skills</c:v>
                </c:pt>
              </c:strCache>
            </c:strRef>
          </c:cat>
          <c:val>
            <c:numRef>
              <c:f>Sheet2!$H$17:$H$18</c:f>
              <c:numCache>
                <c:formatCode>0%</c:formatCode>
                <c:ptCount val="2"/>
                <c:pt idx="0">
                  <c:v>0.15</c:v>
                </c:pt>
                <c:pt idx="1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772-4FE4-819C-A3BE9AE55F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/>
              <a:t>Domain</a:t>
            </a:r>
            <a:r>
              <a:rPr lang="en-US" sz="1200" b="1" baseline="0" dirty="0" smtClean="0"/>
              <a:t> Ecosystem Proposal</a:t>
            </a:r>
            <a:endParaRPr 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63-4FF9-AA87-3B4BC10BE935}"/>
              </c:ext>
            </c:extLst>
          </c:dPt>
          <c:dPt>
            <c:idx val="2"/>
            <c:invertIfNegative val="0"/>
            <c:bubble3D val="0"/>
            <c:spPr>
              <a:solidFill>
                <a:srgbClr val="85CA3A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63-4FF9-AA87-3B4BC10BE935}"/>
              </c:ext>
            </c:extLst>
          </c:dPt>
          <c:dPt>
            <c:idx val="3"/>
            <c:invertIfNegative val="0"/>
            <c:bubble3D val="0"/>
            <c:spPr>
              <a:solidFill>
                <a:srgbClr val="DF3E8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63-4FF9-AA87-3B4BC10BE935}"/>
              </c:ext>
            </c:extLst>
          </c:dPt>
          <c:dPt>
            <c:idx val="4"/>
            <c:invertIfNegative val="0"/>
            <c:bubble3D val="0"/>
            <c:spPr>
              <a:solidFill>
                <a:srgbClr val="FA9C1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63-4FF9-AA87-3B4BC10BE935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E4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963-4FF9-AA87-3B4BC10BE9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E4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1963-4FF9-AA87-3B4BC10BE9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E4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963-4FF9-AA87-3B4BC10BE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overlap val="67"/>
        <c:axId val="216968880"/>
        <c:axId val="216969272"/>
      </c:barChart>
      <c:catAx>
        <c:axId val="21696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969272"/>
        <c:crosses val="autoZero"/>
        <c:auto val="1"/>
        <c:lblAlgn val="ctr"/>
        <c:lblOffset val="100"/>
        <c:noMultiLvlLbl val="0"/>
      </c:catAx>
      <c:valAx>
        <c:axId val="21696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96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87000">
          <a:srgbClr val="F3F3F3"/>
        </a:gs>
        <a:gs pos="100000">
          <a:srgbClr val="E4E4E4"/>
        </a:gs>
      </a:gsLst>
      <a:lin ang="5400000" scaled="1"/>
      <a:tileRect/>
    </a:gra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7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2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4"/>
            <a:ext cx="3008313" cy="590549"/>
          </a:xfrm>
        </p:spPr>
        <p:txBody>
          <a:bodyPr anchor="b">
            <a:noAutofit/>
          </a:bodyPr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4"/>
            <a:ext cx="5111750" cy="3899297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9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9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9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1" y="4"/>
            <a:ext cx="9143998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63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1" y="2"/>
            <a:ext cx="9143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41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6636" y="0"/>
            <a:ext cx="91497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5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3"/>
            <a:ext cx="9144000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44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2"/>
            <a:ext cx="9143999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1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1" y="3"/>
            <a:ext cx="914399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3"/>
            <a:ext cx="9144000" cy="515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7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5987" y="4944997"/>
            <a:ext cx="489413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4944997"/>
            <a:ext cx="780730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28" y="4946051"/>
            <a:ext cx="329453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682" r:id="rId11"/>
    <p:sldLayoutId id="2147483686" r:id="rId12"/>
    <p:sldLayoutId id="2147483687" r:id="rId13"/>
    <p:sldLayoutId id="2147483684" r:id="rId14"/>
    <p:sldLayoutId id="2147483683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2" r:id="rId2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r>
              <a:rPr lang="en-US" sz="23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972973" y="488574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studioppt I 07 I 2017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Biostatistics and Statistical Programming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Competency Development Methodology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18 July 2017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089" y="2695575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develop automation tools/macro/utility/concept with assimilation of various / all possible concepts for the particular domain.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contribute in creation of assets such as work instructions, guidelines and Process flows to streamline statistical programming activities 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lead a process improvement initiative/ project.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developed lessons learnt and best practices documents on topics of expertise.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1000" y="2695575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evolve with similar or improvised versions of the tool for TCS own platform.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contribute in creation of assets such as work instructions, SOPs, guidelines and Process flows.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provide guidance and mentor team members.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lead a process improvement initiative/ project which resulted in substantial financial benefits.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developed lessons learnt and best practices documents on the areas of expertise.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created some level of automation/ macros for process improvement.</a:t>
            </a: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Competency – </a:t>
            </a:r>
            <a:r>
              <a:rPr lang="en-US" dirty="0"/>
              <a:t>Statistical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Process Improvement (Automation, Asset Creation and Process Framework)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and use available automated tools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and use available automated tools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identify the limitations of the existing tool and the probable bugs that the tool can encounter and propose the appropriate solution.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contribute in creation of assets such as templates, presentations, forms, reusable checklists, reports, project plans etc.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been a part of a process improvement initiative/ project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contributed to developing  lessons learnt and best practices documents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</p:spTree>
    <p:extLst>
      <p:ext uri="{BB962C8B-B14F-4D97-AF65-F5344CB8AC3E}">
        <p14:creationId xmlns:p14="http://schemas.microsoft.com/office/powerpoint/2010/main" val="31466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Behavioural </a:t>
            </a:r>
            <a:r>
              <a:rPr lang="en-US" dirty="0" smtClean="0"/>
              <a:t>Competency – </a:t>
            </a:r>
            <a:r>
              <a:rPr lang="en-US" dirty="0"/>
              <a:t>Statistical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Planning and organization (Project management and Team management)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manage deliverables assigned and meet timelines as agreed within the team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Taking ownership for quality of the deliverables produced by self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timely update to the study / project lead on the deliverable status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building timelines for delivery by providing inputs.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manage deliverables assigned and meet timelines as agreed within the team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Accountable for quality of the deliverables produced by self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timely update to the study / project lead on the deliverable status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timelines for deliverable for study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Accountable for overall quality of the deliverables for self and team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communicate with client and within the team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manage study team and  deliverables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8" name="Rectangle 17"/>
          <p:cNvSpPr/>
          <p:nvPr/>
        </p:nvSpPr>
        <p:spPr>
          <a:xfrm>
            <a:off x="149089" y="2695575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timelines for deliverable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deliverables for multiple studies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Accountable for overall quality of the deliverables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communication with client and within the team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Negotiate deliverables by providing inputs to timelines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forecast issues and provide mitigation plan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cross functional inputs (timely escalation of data issues to DM)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lead multiple study teams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1000" y="2695575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timelines for deliverable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deliverables for multiple studies/ submission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Accountable for overall quality of the deliverables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communication with client and within the team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Negotiate deliverables by providing inputs to timelines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forecast issues and provide mitigation plan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cross functional inputs (timely escalation of data issues to DM)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manage client delivery</a:t>
            </a:r>
          </a:p>
        </p:txBody>
      </p:sp>
    </p:spTree>
    <p:extLst>
      <p:ext uri="{BB962C8B-B14F-4D97-AF65-F5344CB8AC3E}">
        <p14:creationId xmlns:p14="http://schemas.microsoft.com/office/powerpoint/2010/main" val="6465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Behavioural </a:t>
            </a:r>
            <a:r>
              <a:rPr lang="en-US" dirty="0" smtClean="0"/>
              <a:t>Competency – </a:t>
            </a:r>
            <a:r>
              <a:rPr lang="en-US" dirty="0"/>
              <a:t>Statistical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Soft Skills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9" name="Rectangle 18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information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Technological orientation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information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orientation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Technological orientation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information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orientation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Communication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089" y="2695575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Technological orientation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Leadership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Others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Focus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Delegation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 Thinking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orientation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Consensus Building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Initiative and Drive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Conflict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Management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1000" y="2695575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Technological orientation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Leadership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Others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Focus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Delegation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 Thinking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orientation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Consensus Building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Initiative and Drive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Conflict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Management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Communication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Awareness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Competency Assessment - Biostatistics</a:t>
            </a:r>
          </a:p>
        </p:txBody>
      </p:sp>
    </p:spTree>
    <p:extLst>
      <p:ext uri="{BB962C8B-B14F-4D97-AF65-F5344CB8AC3E}">
        <p14:creationId xmlns:p14="http://schemas.microsoft.com/office/powerpoint/2010/main" val="15937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Competency – </a:t>
            </a:r>
            <a:r>
              <a:rPr lang="en-US" dirty="0"/>
              <a:t>Biostatistics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Knowledge [Expressed as Area of knowledge and not skill, includes knowledge of process, methodologies, concepts and tools]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9" name="Rectangle 18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application of basic statistics in clinical research and application of basics of SAS programming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 &amp; FDA regulations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basic understanding of study design(parallel/cross-over).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randomization concept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of statistical methods in clinical trials using SAS statistical procedures including basic SAS programming and setting up low complexity SAP under senior guidance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phases,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practice), FDA regulations.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basic understanding of study design(parallel/cross-over).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understanding of various clinical derivations and end-points.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randomization scheme and methodology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of statistical methods in clinical trials using SAS statistical procedures including basic SAS programming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SAP and mock shells for low or medium complex study designs with minimal senior guidance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phases,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practice), FDA regulations.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understanding of study design(parallel/cross-over)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therapeutic areas and the end-points &amp; basics of drug development process.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 of randomization schedule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perform eCTD submission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089" y="2695575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of statistical methods in clinical trials using SAS statistical procedures including basic SAS programming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and Review SAP and mock shells  various complexities including submission plans.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phases,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practice), FDA regulations.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understanding of study design(parallel/cross-over)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Therapeutic areas and the end-points &amp; drug development process.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Summarizes and interprets statistical results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inputs to cross functional documents (e.g. Data Review Plan, Investigator Brochure, CSR, DSUR,RMP, PSUR/PBREB)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 and review of randomization schedule and methodology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perform eCTD submission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1000" y="2695575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of statistical methods in clinical trials using SAS statistical procedures including basic SAS programming. Building models and tools for statistical usage.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and Review SAP and mock shells for various complexities including submission plans.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senior review/ guidance on statistical aspect during course of clinical study.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practice), FDA regulations.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understanding of study design(parallel/cross-over)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Therapeutic areas and the end-points &amp; drug development process.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Summarizes and interprets statistical results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high-level and accurate bio statistical advice to support health authority requests if any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inputs to cross functional documents (e.g. Data Review Plan, Investigator Brochure, CSR, DSUR,RMP, PSUR/PBREB)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 and review of randomization schedule and methodology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perform eCTD submission</a:t>
            </a:r>
          </a:p>
        </p:txBody>
      </p:sp>
    </p:spTree>
    <p:extLst>
      <p:ext uri="{BB962C8B-B14F-4D97-AF65-F5344CB8AC3E}">
        <p14:creationId xmlns:p14="http://schemas.microsoft.com/office/powerpoint/2010/main" val="18943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Competency – </a:t>
            </a:r>
            <a:r>
              <a:rPr lang="en-US" dirty="0"/>
              <a:t>Biostatistics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Clinical Trial Documents (Protocol, Case Report Form, Statistical Analysis Plan and Programming specifications)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9" name="Rectangle 18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list the key elements of the protocol- Type of study, Scope, Study Design, Study Objectives, Primary &amp; Secondary end points, Relevancy, Therapeutic Area and relate it to the study.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Understands the nature of the study questions and hypothesis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list statistical concepts used in the study and relate it to the study.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list the study criteria and connect it with the study programming.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list CRF domains covered for data collection, Understand data classification and flow of data in the CRF and relate to TLF shells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list and explain key statistical elements of the protocol and connect with the CRF, data, SAP, shells, visit schedule, etc.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Understands the nature of the study questions and hypothesis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statistical concepts, end points used in the study design.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apply bio statistical principles and methods to support the statistical analysis for the primary and secondary endpoints based on the protocol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map data with CRF and Protocol to ensure the Mock shells suggested are appropriate.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and develop skills on CRF and Protocol Alignment (CaPA)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identify the necessary data and data constraints, that could be the roadblock &amp; could have impact on programming.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proposed statistical methodologies on a study.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Understands the nature of the study questions and hypothesis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statistical concepts, end points used in the study design.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apply bio statistical principles and methods to support the statistical analysis for the primary and secondary endpoints based on the protocol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elaborate the statistical methodology in to the SAP and provide programming pseudocodes.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Giving input to the CRF/ Annotated CRF while designing.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irrelevant variable captured in CRF and optimize the requirement.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 CaPA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089" y="2695575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statistical methods / concepts mentioned in the protocol, inclusion exclusion criteria, good understanding about the population definition.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Understands the nature of the study questions and hypothesis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provide statistical inputs to the design of the trial as well as sample size and power calculation based on the endpoint.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statistical concepts, end points used in the study design.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apply bio statistical principles and methods to support the statistical analysis for the primary and secondary endpoints based on the protocol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elaborate the statistical methodology in to the SAP and provide programming pseudocodes.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explain statistical concepts clearly and checks for understanding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Giving input to the CRF/ Annotated CRF while designing. 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irrelevant variable captured in CRF and optimize the requirement if needed.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 CaPA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and Review statistical interpretations for all the statistical endpoints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Clearly outlines the background, aims, statistical methods and interpretation of results based on analyses</a:t>
            </a:r>
          </a:p>
          <a:p>
            <a:pPr marL="114300" indent="-114300">
              <a:lnSpc>
                <a:spcPts val="8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Presents data to support clear interpretation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1000" y="2695575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Along with all other, ability to review and provide inputs (esp. on population flags and key derived variables) the programming specification for analysis dataset, TLF and mock shells if required.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Understands the nature of the study questions and hypothesis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develop or provide inputs to Clinical Submission planning Document by reviewing multiple study protocols required for pooling for SCS or SCE or SCP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provide statistical inputs to complex study design using adaptive , Bayesian, group sequential etc. methodologies as well as sample size and power calculation based on the endpoint.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statistical concepts, end points used in the study design.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apply bio statistical principles and methods to support the statistical analysis for the primary and secondary endpoints based on the protocol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elaborate the statistical methodology in to the SAP and provide programming pseudocodes.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explain statistical concepts clearly and checks for understanding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Applies regulatory framework and guidance for statistical analysis of certain endpoints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resolve issues to help reach consensus about the design of the study or analysis plan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 data quality pertaining to statistical analysis like categorical variables for model fitment or bivariate / multivariate analysis.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censor the data for survival analysis or time to event data when necessary.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 CaPA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and Review statistical interpretations for all the statistical endpoints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Clearly outlines the background, aims, statistical methods and interpretation of results based on analyses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Presents data to support clear interpretation</a:t>
            </a:r>
          </a:p>
          <a:p>
            <a:pPr marL="114300" indent="-114300">
              <a:lnSpc>
                <a:spcPts val="7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Communicates complex statistical information in easy to understand language. Logically explains methods, interprets results and checks for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0247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Competency – </a:t>
            </a:r>
            <a:r>
              <a:rPr lang="en-US" dirty="0"/>
              <a:t>Biostatistics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Process Improvement (Asset Creation and Process Framework)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9" name="Rectangle 18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Adhere to client standards and meet expectations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Adhere to client standards and meet expectations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contribute in creation of assets such as templates, forms, reusable checklists, reports, project plans etc. .,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been a part of a process improvement initiative/ project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contributed to developing  lessons learnt and best practices documents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089" y="2695575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contribute in creation of assets such as work instructions, guidelines and Process flows to streamline statistical programming activities.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lead a process improvement initiative/ project.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developed lessons learnt and best practices documents on topics of expertise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1000" y="2695575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contribute in creation of assets such as work instructions, SOPs, guidelines and Process flows.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provide guidance and mentor team members.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lead a process improvement initiative/ project which resulted in substantial financial benefits.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and mentoring for understanding of role and purpose of data collections by different health authorities.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developed lessons learnt and best practices documents on the areas of expertise. </a:t>
            </a:r>
          </a:p>
        </p:txBody>
      </p:sp>
    </p:spTree>
    <p:extLst>
      <p:ext uri="{BB962C8B-B14F-4D97-AF65-F5344CB8AC3E}">
        <p14:creationId xmlns:p14="http://schemas.microsoft.com/office/powerpoint/2010/main" val="12330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Behavioural </a:t>
            </a:r>
            <a:r>
              <a:rPr lang="en-US" dirty="0" smtClean="0"/>
              <a:t>Competency – </a:t>
            </a:r>
            <a:r>
              <a:rPr lang="en-US" dirty="0"/>
              <a:t>Biostatistics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Planning and organization (Project management and Team management)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9" name="Rectangle 18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manage deliverables assigned and meet timelines as agreed within the team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Taking ownership for quality of the deliverables produced by self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building timelines for delivery by providing inputs.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manage deliverables assigned and meet timelines as agreed within the team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Accountable for quality of the deliverables produced by self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timely update to the study / project lead on the deliverable status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timelines for deliverable for study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deliverables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Accountable for overall quality of the deliverables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communicate with client and within the team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manage study team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089" y="2695575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timelines for deliverable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deliverables for multiple studies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Accountable for overall quality of the deliverables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communication with client and within the team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Negotiate deliverables by providing inputs to timelines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forecast issues and provide mitigation plan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cross functional inputs (timely escalation of data issues to DM)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lead multiple study teams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1000" y="2695575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timelines for deliverable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deliverables for multiple studies/ submission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Accountable for overall quality of the deliverables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communication with client and within the team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Negotiate deliverables by providing inputs to timelines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forecast issues and provide mitigation plan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cross functional inputs (timely escalation of data issues to DM)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manage client delivery</a:t>
            </a:r>
          </a:p>
        </p:txBody>
      </p:sp>
    </p:spTree>
    <p:extLst>
      <p:ext uri="{BB962C8B-B14F-4D97-AF65-F5344CB8AC3E}">
        <p14:creationId xmlns:p14="http://schemas.microsoft.com/office/powerpoint/2010/main" val="2963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Behavioural </a:t>
            </a:r>
            <a:r>
              <a:rPr lang="en-US" dirty="0" smtClean="0"/>
              <a:t>Competency – </a:t>
            </a:r>
            <a:r>
              <a:rPr lang="en-US" dirty="0"/>
              <a:t>Biostatistics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Soft Skills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9" name="Rectangle 18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information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Communication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Technological orientation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information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orientation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communication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Technological orientation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information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orientation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Communication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089" y="2695575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Technological orientation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Leadership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Others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Focus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Delegation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 Thinking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orientation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Consensus Building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Initiative and Drive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Conflict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Management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1000" y="2695575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Communication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Technological orientation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and Organizing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Leadership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Others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Focus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detail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Seeking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Delegation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 Thinking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orientation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Consensus Building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Initiative and Drive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Conflict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Management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Communication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Awareness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Competency </a:t>
            </a:r>
            <a:r>
              <a:rPr lang="en-US" dirty="0" smtClean="0"/>
              <a:t>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4997" y="673787"/>
            <a:ext cx="4971872" cy="3749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9000">
                <a:srgbClr val="E4E4E4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45720" bIns="45720" rtlCol="0" anchor="ctr"/>
          <a:lstStyle/>
          <a:p>
            <a:pPr>
              <a:spcBef>
                <a:spcPts val="200"/>
              </a:spcBef>
              <a:buClr>
                <a:srgbClr val="4E84C4"/>
              </a:buClr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Competency Development Methodology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7131" y="693241"/>
            <a:ext cx="464166" cy="28024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 algn="ctr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r>
              <a:rPr lang="en-US" sz="1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01</a:t>
            </a:r>
          </a:p>
        </p:txBody>
      </p:sp>
      <p:sp>
        <p:nvSpPr>
          <p:cNvPr id="9" name="Isosceles Triangle 8"/>
          <p:cNvSpPr/>
          <p:nvPr/>
        </p:nvSpPr>
        <p:spPr>
          <a:xfrm flipV="1">
            <a:off x="1857131" y="973481"/>
            <a:ext cx="464166" cy="55805"/>
          </a:xfrm>
          <a:prstGeom prst="triangle">
            <a:avLst>
              <a:gd name="adj" fmla="val 80093"/>
            </a:avLst>
          </a:prstGeom>
          <a:solidFill>
            <a:srgbClr val="363636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endParaRPr lang="en-US" sz="1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2627" y="1079412"/>
            <a:ext cx="4411663" cy="4098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Calibri" panose="020F0502020204030204" pitchFamily="34" charset="0"/>
              <a:buChar char="–"/>
            </a:pPr>
            <a:r>
              <a:rPr lang="en-US" dirty="0"/>
              <a:t>Objective</a:t>
            </a:r>
          </a:p>
          <a:p>
            <a:pPr marL="228600" indent="-228600">
              <a:buFont typeface="Calibri" panose="020F0502020204030204" pitchFamily="34" charset="0"/>
              <a:buChar char="–"/>
            </a:pPr>
            <a:r>
              <a:rPr lang="en-US" dirty="0"/>
              <a:t>Need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14997" y="1600949"/>
            <a:ext cx="4971872" cy="3749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9000">
                <a:srgbClr val="E4E4E4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45720" bIns="45720" rtlCol="0" anchor="ctr"/>
          <a:lstStyle/>
          <a:p>
            <a:pPr>
              <a:spcBef>
                <a:spcPts val="200"/>
              </a:spcBef>
              <a:buClr>
                <a:srgbClr val="4E84C4"/>
              </a:buClr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Competency Categorization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57131" y="1620402"/>
            <a:ext cx="464166" cy="28024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 algn="ctr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02</a:t>
            </a:r>
            <a:endParaRPr lang="en-US" sz="1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flipV="1">
            <a:off x="1857131" y="1900642"/>
            <a:ext cx="464166" cy="55805"/>
          </a:xfrm>
          <a:prstGeom prst="triangle">
            <a:avLst>
              <a:gd name="adj" fmla="val 80093"/>
            </a:avLst>
          </a:prstGeom>
          <a:solidFill>
            <a:srgbClr val="363636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endParaRPr lang="en-US" sz="1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997" y="2483776"/>
            <a:ext cx="4971872" cy="3749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9000">
                <a:srgbClr val="E4E4E4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45720" bIns="45720" rtlCol="0" anchor="ctr"/>
          <a:lstStyle/>
          <a:p>
            <a:pPr>
              <a:spcBef>
                <a:spcPts val="200"/>
              </a:spcBef>
              <a:buClr>
                <a:srgbClr val="4E84C4"/>
              </a:buClr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Competency Assessment - Statistical Programming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57131" y="2503228"/>
            <a:ext cx="464166" cy="28024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 algn="ctr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03</a:t>
            </a:r>
            <a:endParaRPr lang="en-US" sz="1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flipV="1">
            <a:off x="1857131" y="2783468"/>
            <a:ext cx="464166" cy="55805"/>
          </a:xfrm>
          <a:prstGeom prst="triangle">
            <a:avLst>
              <a:gd name="adj" fmla="val 80093"/>
            </a:avLst>
          </a:prstGeom>
          <a:solidFill>
            <a:srgbClr val="363636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endParaRPr lang="en-US" sz="1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22627" y="1969621"/>
            <a:ext cx="4411663" cy="4567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Calibri" panose="020F0502020204030204" pitchFamily="34" charset="0"/>
              <a:buChar char="–"/>
            </a:pPr>
            <a:r>
              <a:rPr lang="en-US" dirty="0"/>
              <a:t>Functional Competency</a:t>
            </a:r>
          </a:p>
          <a:p>
            <a:pPr marL="228600" indent="-228600">
              <a:buFont typeface="Calibri" panose="020F0502020204030204" pitchFamily="34" charset="0"/>
              <a:buChar char="–"/>
            </a:pPr>
            <a:r>
              <a:rPr lang="en-US" dirty="0"/>
              <a:t>Behavioural Competency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4997" y="2903480"/>
            <a:ext cx="4971872" cy="3749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9000">
                <a:srgbClr val="E4E4E4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45720" bIns="45720" rtlCol="0" anchor="ctr"/>
          <a:lstStyle/>
          <a:p>
            <a:pPr>
              <a:spcBef>
                <a:spcPts val="200"/>
              </a:spcBef>
              <a:buClr>
                <a:srgbClr val="4E84C4"/>
              </a:buClr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Competency Assessment - Biostatistics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57131" y="2922933"/>
            <a:ext cx="464166" cy="28024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 algn="ctr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04</a:t>
            </a:r>
            <a:endParaRPr lang="en-US" sz="1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flipV="1">
            <a:off x="1857131" y="3203173"/>
            <a:ext cx="464166" cy="55805"/>
          </a:xfrm>
          <a:prstGeom prst="triangle">
            <a:avLst>
              <a:gd name="adj" fmla="val 80093"/>
            </a:avLst>
          </a:prstGeom>
          <a:solidFill>
            <a:srgbClr val="363636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endParaRPr lang="en-US" sz="1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997" y="3332845"/>
            <a:ext cx="4971872" cy="3749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9000">
                <a:srgbClr val="E4E4E4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45720" bIns="45720" rtlCol="0" anchor="ctr"/>
          <a:lstStyle/>
          <a:p>
            <a:pPr>
              <a:spcBef>
                <a:spcPts val="200"/>
              </a:spcBef>
              <a:buClr>
                <a:srgbClr val="4E84C4"/>
              </a:buClr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Competency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57131" y="3352297"/>
            <a:ext cx="464166" cy="28024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 algn="ctr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05</a:t>
            </a:r>
            <a:endParaRPr lang="en-US" sz="1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Isosceles Triangle 29"/>
          <p:cNvSpPr/>
          <p:nvPr/>
        </p:nvSpPr>
        <p:spPr>
          <a:xfrm flipV="1">
            <a:off x="1857131" y="3632537"/>
            <a:ext cx="464166" cy="55805"/>
          </a:xfrm>
          <a:prstGeom prst="triangle">
            <a:avLst>
              <a:gd name="adj" fmla="val 80093"/>
            </a:avLst>
          </a:prstGeom>
          <a:solidFill>
            <a:srgbClr val="363636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endParaRPr lang="en-US" sz="1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14997" y="3765250"/>
            <a:ext cx="4971872" cy="3749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9000">
                <a:srgbClr val="E4E4E4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45720" bIns="45720" rtlCol="0" anchor="ctr"/>
          <a:lstStyle/>
          <a:p>
            <a:pPr>
              <a:spcBef>
                <a:spcPts val="200"/>
              </a:spcBef>
              <a:buClr>
                <a:srgbClr val="4E84C4"/>
              </a:buClr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Gap Analysis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57131" y="3784702"/>
            <a:ext cx="464166" cy="28024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 algn="ctr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06</a:t>
            </a:r>
            <a:endParaRPr lang="en-US" sz="1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1857131" y="4064942"/>
            <a:ext cx="464166" cy="55805"/>
          </a:xfrm>
          <a:prstGeom prst="triangle">
            <a:avLst>
              <a:gd name="adj" fmla="val 80093"/>
            </a:avLst>
          </a:prstGeom>
          <a:solidFill>
            <a:srgbClr val="363636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endParaRPr lang="en-US" sz="1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14997" y="4197050"/>
            <a:ext cx="4971872" cy="3749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9000">
                <a:srgbClr val="E4E4E4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45720" bIns="45720" rtlCol="0" anchor="ctr"/>
          <a:lstStyle/>
          <a:p>
            <a:pPr>
              <a:spcBef>
                <a:spcPts val="200"/>
              </a:spcBef>
              <a:buClr>
                <a:srgbClr val="4E84C4"/>
              </a:buClr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Individual Development Plan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57131" y="4216502"/>
            <a:ext cx="464166" cy="28024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 algn="ctr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07</a:t>
            </a:r>
            <a:endParaRPr lang="en-US" sz="1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V="1">
            <a:off x="1857131" y="4496742"/>
            <a:ext cx="464166" cy="55805"/>
          </a:xfrm>
          <a:prstGeom prst="triangle">
            <a:avLst>
              <a:gd name="adj" fmla="val 80093"/>
            </a:avLst>
          </a:prstGeom>
          <a:solidFill>
            <a:srgbClr val="363636"/>
          </a:solidFill>
          <a:ln>
            <a:noFill/>
          </a:ln>
          <a:effectLst/>
        </p:spPr>
        <p:txBody>
          <a:bodyPr wrap="square" lIns="91440" anchor="ctr">
            <a:noAutofit/>
          </a:bodyPr>
          <a:lstStyle/>
          <a:p>
            <a:pPr marL="0" lvl="1">
              <a:spcBef>
                <a:spcPts val="200"/>
              </a:spcBef>
              <a:buClr>
                <a:srgbClr val="000000"/>
              </a:buClr>
              <a:buSzPct val="100000"/>
              <a:tabLst>
                <a:tab pos="228594" algn="l"/>
                <a:tab pos="685783" algn="l"/>
                <a:tab pos="1142971" algn="l"/>
                <a:tab pos="1600160" algn="l"/>
                <a:tab pos="2057349" algn="l"/>
                <a:tab pos="2514537" algn="l"/>
                <a:tab pos="2971726" algn="l"/>
                <a:tab pos="3428914" algn="l"/>
                <a:tab pos="3886103" algn="l"/>
                <a:tab pos="4343291" algn="l"/>
                <a:tab pos="4800480" algn="l"/>
                <a:tab pos="5257669" algn="l"/>
                <a:tab pos="5714857" algn="l"/>
                <a:tab pos="6172046" algn="l"/>
                <a:tab pos="6629234" algn="l"/>
                <a:tab pos="7086423" algn="l"/>
                <a:tab pos="7543611" algn="l"/>
                <a:tab pos="8000800" algn="l"/>
                <a:tab pos="8457989" algn="l"/>
                <a:tab pos="8915177" algn="l"/>
                <a:tab pos="9372366" algn="l"/>
              </a:tabLst>
            </a:pPr>
            <a:endParaRPr lang="en-US" sz="1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Competency Levels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4561" y="781050"/>
            <a:ext cx="8514878" cy="10587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9289" rIns="91440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+mj-lt"/>
              </a:rPr>
              <a:t>E0</a:t>
            </a:r>
            <a:r>
              <a:rPr lang="en-US" sz="1300" dirty="0">
                <a:solidFill>
                  <a:schemeClr val="tx1"/>
                </a:solidFill>
                <a:latin typeface="+mj-lt"/>
              </a:rPr>
              <a:t>: Basic Level – Within 6 to 9 months of joining every E0 needs to move to E1 level of competency</a:t>
            </a:r>
          </a:p>
          <a:p>
            <a:r>
              <a:rPr lang="en-US" sz="1300" b="1" dirty="0">
                <a:solidFill>
                  <a:schemeClr val="tx1"/>
                </a:solidFill>
                <a:latin typeface="+mj-lt"/>
              </a:rPr>
              <a:t>E1</a:t>
            </a:r>
            <a:r>
              <a:rPr lang="en-US" sz="1300" dirty="0">
                <a:solidFill>
                  <a:schemeClr val="tx1"/>
                </a:solidFill>
                <a:latin typeface="+mj-lt"/>
              </a:rPr>
              <a:t>: Intermediate Level – Has an exposure to the knowledge area not practiced it</a:t>
            </a:r>
          </a:p>
          <a:p>
            <a:r>
              <a:rPr lang="en-US" sz="1300" b="1" dirty="0">
                <a:solidFill>
                  <a:schemeClr val="tx1"/>
                </a:solidFill>
                <a:latin typeface="+mj-lt"/>
              </a:rPr>
              <a:t>E2</a:t>
            </a:r>
            <a:r>
              <a:rPr lang="en-US" sz="1300" dirty="0">
                <a:solidFill>
                  <a:schemeClr val="tx1"/>
                </a:solidFill>
                <a:latin typeface="+mj-lt"/>
              </a:rPr>
              <a:t>: Advance Level – Has an exposure to the knowledge area and has practiced it</a:t>
            </a:r>
          </a:p>
          <a:p>
            <a:r>
              <a:rPr lang="en-US" sz="1300" b="1" dirty="0">
                <a:solidFill>
                  <a:schemeClr val="tx1"/>
                </a:solidFill>
                <a:latin typeface="+mj-lt"/>
              </a:rPr>
              <a:t>E3</a:t>
            </a:r>
            <a:r>
              <a:rPr lang="en-US" sz="1300" dirty="0">
                <a:solidFill>
                  <a:schemeClr val="tx1"/>
                </a:solidFill>
                <a:latin typeface="+mj-lt"/>
              </a:rPr>
              <a:t>: Expert Level – Has an exposure to the knowledge area, has practiced over a period of time, and is a perfectionist</a:t>
            </a:r>
          </a:p>
          <a:p>
            <a:r>
              <a:rPr lang="en-US" sz="1300" b="1" dirty="0">
                <a:solidFill>
                  <a:schemeClr val="tx1"/>
                </a:solidFill>
                <a:latin typeface="+mj-lt"/>
              </a:rPr>
              <a:t>E4</a:t>
            </a:r>
            <a:r>
              <a:rPr lang="en-US" sz="1300" dirty="0">
                <a:solidFill>
                  <a:schemeClr val="tx1"/>
                </a:solidFill>
                <a:latin typeface="+mj-lt"/>
              </a:rPr>
              <a:t>: Master Level – Is a researcher and master in the particular knowledge area</a:t>
            </a:r>
          </a:p>
        </p:txBody>
      </p:sp>
      <p:sp>
        <p:nvSpPr>
          <p:cNvPr id="8" name="Rectangle 7"/>
          <p:cNvSpPr/>
          <p:nvPr/>
        </p:nvSpPr>
        <p:spPr>
          <a:xfrm rot="5580000" flipV="1">
            <a:off x="7211642" y="3213433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60" y="4263528"/>
            <a:ext cx="8403500" cy="372027"/>
          </a:xfrm>
          <a:prstGeom prst="rect">
            <a:avLst/>
          </a:prstGeom>
          <a:gradFill flip="none" rotWithShape="1">
            <a:gsLst>
              <a:gs pos="87000">
                <a:srgbClr val="595959"/>
              </a:gs>
              <a:gs pos="100000">
                <a:srgbClr val="3B3B3B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9289" rIns="91440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+mj-lt"/>
              </a:rPr>
              <a:t>The Ecosystem (Levels &amp; percentage) </a:t>
            </a:r>
            <a:r>
              <a:rPr lang="en-US" sz="1300" dirty="0" smtClean="0">
                <a:solidFill>
                  <a:schemeClr val="bg1"/>
                </a:solidFill>
                <a:latin typeface="+mj-lt"/>
              </a:rPr>
              <a:t>can </a:t>
            </a:r>
            <a:r>
              <a:rPr lang="en-US" sz="1300" dirty="0">
                <a:solidFill>
                  <a:schemeClr val="bg1"/>
                </a:solidFill>
                <a:latin typeface="+mj-lt"/>
              </a:rPr>
              <a:t>be defined by the domain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461393206"/>
              </p:ext>
            </p:extLst>
          </p:nvPr>
        </p:nvGraphicFramePr>
        <p:xfrm>
          <a:off x="1026359" y="1979459"/>
          <a:ext cx="6936542" cy="208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16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Analysis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83" y="760627"/>
            <a:ext cx="3046440" cy="37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41" y="760627"/>
            <a:ext cx="4458458" cy="382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5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Development Plan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75520"/>
              </p:ext>
            </p:extLst>
          </p:nvPr>
        </p:nvGraphicFramePr>
        <p:xfrm>
          <a:off x="3599129" y="1743266"/>
          <a:ext cx="2120900" cy="144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9129" y="1743266"/>
                        <a:ext cx="2120900" cy="144822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15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Competency Development </a:t>
            </a:r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Competency Development Methodology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lowchart: Stored Data 10"/>
          <p:cNvSpPr/>
          <p:nvPr/>
        </p:nvSpPr>
        <p:spPr>
          <a:xfrm rot="5400000">
            <a:off x="2011424" y="-643655"/>
            <a:ext cx="499660" cy="3852219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55308" y="966951"/>
            <a:ext cx="4011892" cy="403802"/>
          </a:xfrm>
          <a:prstGeom prst="rect">
            <a:avLst/>
          </a:prstGeom>
          <a:gradFill flip="none" rotWithShape="1">
            <a:gsLst>
              <a:gs pos="50000">
                <a:srgbClr val="4BD0FF"/>
              </a:gs>
              <a:gs pos="18000">
                <a:srgbClr val="00B0F0"/>
              </a:gs>
              <a:gs pos="88000">
                <a:srgbClr val="00B0F0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598" y="1450816"/>
            <a:ext cx="3961403" cy="10264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  <a:buClr>
                <a:srgbClr val="595959"/>
              </a:buClr>
            </a:pPr>
            <a:r>
              <a:rPr lang="en-US" b="1" dirty="0"/>
              <a:t>Following are (but not limited) the Objectives of the Initiative </a:t>
            </a:r>
          </a:p>
          <a:p>
            <a:pPr marL="231775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/>
              <a:t>Education and Awareness </a:t>
            </a:r>
          </a:p>
          <a:p>
            <a:pPr marL="231775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/>
              <a:t>Identifying Individual Strengths and Areas of Improvement</a:t>
            </a:r>
          </a:p>
          <a:p>
            <a:pPr marL="231775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/>
              <a:t>Continued Growth Plan for Business</a:t>
            </a:r>
          </a:p>
          <a:p>
            <a:pPr marL="231775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/>
              <a:t>GAP Analysis </a:t>
            </a:r>
          </a:p>
          <a:p>
            <a:pPr marL="231775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Structured Individual Development Plan </a:t>
            </a:r>
          </a:p>
        </p:txBody>
      </p:sp>
      <p:sp>
        <p:nvSpPr>
          <p:cNvPr id="14" name="Flowchart: Stored Data 13"/>
          <p:cNvSpPr/>
          <p:nvPr/>
        </p:nvSpPr>
        <p:spPr>
          <a:xfrm rot="5400000">
            <a:off x="6420955" y="-853903"/>
            <a:ext cx="499660" cy="4272715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445876" y="966951"/>
            <a:ext cx="4449817" cy="403802"/>
          </a:xfrm>
          <a:prstGeom prst="rect">
            <a:avLst/>
          </a:prstGeom>
          <a:gradFill flip="none" rotWithShape="1">
            <a:gsLst>
              <a:gs pos="50000">
                <a:srgbClr val="A6D86E"/>
              </a:gs>
              <a:gs pos="18000">
                <a:srgbClr val="82C836"/>
              </a:gs>
              <a:gs pos="88000">
                <a:srgbClr val="82C836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Need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52853" y="1450816"/>
            <a:ext cx="4393817" cy="10264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spcBef>
                <a:spcPts val="600"/>
              </a:spcBef>
              <a:buClr>
                <a:srgbClr val="595959"/>
              </a:buClr>
            </a:pPr>
            <a:r>
              <a:rPr lang="en-US" b="1" dirty="0" smtClean="0"/>
              <a:t>Associate</a:t>
            </a:r>
          </a:p>
          <a:p>
            <a:pPr marL="231775" lvl="0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Build </a:t>
            </a:r>
            <a:r>
              <a:rPr lang="en-US" dirty="0">
                <a:solidFill>
                  <a:srgbClr val="000000"/>
                </a:solidFill>
              </a:rPr>
              <a:t>awareness of the overall big pharma </a:t>
            </a:r>
            <a:r>
              <a:rPr lang="en-US" dirty="0" smtClean="0">
                <a:solidFill>
                  <a:srgbClr val="000000"/>
                </a:solidFill>
              </a:rPr>
              <a:t>picture</a:t>
            </a:r>
          </a:p>
          <a:p>
            <a:pPr marL="231775" lvl="0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Self-aware </a:t>
            </a:r>
            <a:r>
              <a:rPr lang="en-US" dirty="0">
                <a:solidFill>
                  <a:srgbClr val="000000"/>
                </a:solidFill>
              </a:rPr>
              <a:t>of personal needs and </a:t>
            </a:r>
            <a:r>
              <a:rPr lang="en-US" dirty="0" smtClean="0">
                <a:solidFill>
                  <a:srgbClr val="000000"/>
                </a:solidFill>
              </a:rPr>
              <a:t>gap</a:t>
            </a:r>
          </a:p>
          <a:p>
            <a:pPr marL="231775" lvl="0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Build </a:t>
            </a:r>
            <a:r>
              <a:rPr lang="en-US" dirty="0">
                <a:solidFill>
                  <a:srgbClr val="000000"/>
                </a:solidFill>
              </a:rPr>
              <a:t>a robust and planned career road map</a:t>
            </a:r>
          </a:p>
          <a:p>
            <a:pPr lvl="0" defTabSz="914377">
              <a:spcBef>
                <a:spcPct val="20000"/>
              </a:spcBef>
              <a:buClr>
                <a:srgbClr val="0070C0"/>
              </a:buClr>
            </a:pPr>
            <a:r>
              <a:rPr lang="en-US" b="1" dirty="0" smtClean="0"/>
              <a:t>Organization</a:t>
            </a:r>
            <a:endParaRPr lang="en-US" b="1" dirty="0"/>
          </a:p>
          <a:p>
            <a:pPr marL="231775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Needs to know the team competencies and the </a:t>
            </a:r>
            <a:r>
              <a:rPr lang="en-US" dirty="0" smtClean="0">
                <a:solidFill>
                  <a:srgbClr val="000000"/>
                </a:solidFill>
              </a:rPr>
              <a:t>Gaps</a:t>
            </a:r>
          </a:p>
          <a:p>
            <a:pPr marL="231775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Help </a:t>
            </a:r>
            <a:r>
              <a:rPr lang="en-US" dirty="0">
                <a:solidFill>
                  <a:srgbClr val="000000"/>
                </a:solidFill>
              </a:rPr>
              <a:t>support the team competencies to be mapped with business objectives (domain </a:t>
            </a:r>
            <a:r>
              <a:rPr lang="en-US" dirty="0" smtClean="0">
                <a:solidFill>
                  <a:srgbClr val="000000"/>
                </a:solidFill>
              </a:rPr>
              <a:t>specific)</a:t>
            </a:r>
          </a:p>
          <a:p>
            <a:pPr marL="231775" indent="-231775"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Support </a:t>
            </a:r>
            <a:r>
              <a:rPr lang="en-US" dirty="0">
                <a:solidFill>
                  <a:srgbClr val="000000"/>
                </a:solidFill>
              </a:rPr>
              <a:t>overall sustainable growth and learning agile organization </a:t>
            </a:r>
          </a:p>
        </p:txBody>
      </p:sp>
    </p:spTree>
    <p:extLst>
      <p:ext uri="{BB962C8B-B14F-4D97-AF65-F5344CB8AC3E}">
        <p14:creationId xmlns:p14="http://schemas.microsoft.com/office/powerpoint/2010/main" val="35233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Competency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0268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Competency </a:t>
            </a:r>
            <a:r>
              <a:rPr lang="en-US" dirty="0" smtClean="0"/>
              <a:t>Categorization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654296" y="2205544"/>
            <a:ext cx="2369627" cy="1338263"/>
          </a:xfrm>
          <a:prstGeom prst="rect">
            <a:avLst/>
          </a:prstGeom>
          <a:ln>
            <a:noFill/>
          </a:ln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dirty="0" smtClean="0"/>
              <a:t>Focuses on </a:t>
            </a:r>
          </a:p>
          <a:p>
            <a:pPr lvl="1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dirty="0" smtClean="0"/>
              <a:t>Educational Background</a:t>
            </a:r>
          </a:p>
          <a:p>
            <a:pPr lvl="1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dirty="0" smtClean="0"/>
              <a:t>Knowledge</a:t>
            </a:r>
          </a:p>
          <a:p>
            <a:pPr lvl="1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dirty="0" smtClean="0"/>
              <a:t>Clinical Trial Documents</a:t>
            </a:r>
          </a:p>
          <a:p>
            <a:pPr lvl="1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dirty="0" smtClean="0"/>
              <a:t>Process Improvements</a:t>
            </a:r>
          </a:p>
          <a:p>
            <a:pPr marL="174625" indent="-174625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i="1" dirty="0" smtClean="0">
                <a:solidFill>
                  <a:srgbClr val="0063BE"/>
                </a:solidFill>
              </a:rPr>
              <a:t>(Weightage defined by SME)</a:t>
            </a:r>
            <a:endParaRPr lang="en-US" altLang="en-US" sz="1200" i="1" dirty="0">
              <a:solidFill>
                <a:srgbClr val="0063BE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408595" y="2205544"/>
            <a:ext cx="2170005" cy="1338263"/>
          </a:xfrm>
          <a:prstGeom prst="rect">
            <a:avLst/>
          </a:prstGeom>
          <a:ln>
            <a:noFill/>
          </a:ln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dirty="0" smtClean="0"/>
              <a:t>Focuses on </a:t>
            </a:r>
          </a:p>
          <a:p>
            <a:pPr marL="406400" lvl="1" indent="-174625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dirty="0" smtClean="0"/>
              <a:t>Planning and Organization</a:t>
            </a:r>
          </a:p>
          <a:p>
            <a:pPr marL="406400" lvl="1" indent="-174625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dirty="0" smtClean="0"/>
              <a:t>Soft Skills</a:t>
            </a:r>
          </a:p>
          <a:p>
            <a:pPr marL="174625" indent="-174625">
              <a:spcBef>
                <a:spcPts val="0"/>
              </a:spcBef>
              <a:buClr>
                <a:srgbClr val="595959"/>
              </a:buClr>
            </a:pPr>
            <a:r>
              <a:rPr lang="en-US" altLang="en-US" sz="1200" i="1" dirty="0" smtClean="0">
                <a:solidFill>
                  <a:srgbClr val="0063BE"/>
                </a:solidFill>
              </a:rPr>
              <a:t>(Weightage defined by SME)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9380" y="3717685"/>
            <a:ext cx="55961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en-US" sz="1200" dirty="0"/>
              <a:t>A Self assessment coupled with managerial guidance of each criteria will help an individual to know where they stand and what are the improvement areas</a:t>
            </a:r>
          </a:p>
          <a:p>
            <a:pPr marL="214313" indent="-214313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en-US" sz="1200" dirty="0"/>
              <a:t>Self Learning/ ILT sessions by SMEs/Superusers can facilitate some of the Training sessions for common areas of </a:t>
            </a:r>
            <a:r>
              <a:rPr lang="en-US" altLang="en-US" sz="1200" dirty="0" smtClean="0"/>
              <a:t>development</a:t>
            </a:r>
            <a:endParaRPr lang="en-US" altLang="en-US" sz="1200" dirty="0"/>
          </a:p>
        </p:txBody>
      </p:sp>
      <p:sp>
        <p:nvSpPr>
          <p:cNvPr id="13" name="Flowchart: Stored Data 12"/>
          <p:cNvSpPr/>
          <p:nvPr/>
        </p:nvSpPr>
        <p:spPr>
          <a:xfrm rot="5400000">
            <a:off x="1865436" y="244992"/>
            <a:ext cx="499660" cy="3639021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337" y="1828799"/>
            <a:ext cx="3789857" cy="324001"/>
          </a:xfrm>
          <a:prstGeom prst="rect">
            <a:avLst/>
          </a:prstGeom>
          <a:gradFill flip="none" rotWithShape="1">
            <a:gsLst>
              <a:gs pos="50000">
                <a:srgbClr val="FCBD60"/>
              </a:gs>
              <a:gs pos="18000">
                <a:srgbClr val="FA9C12"/>
              </a:gs>
              <a:gs pos="88000">
                <a:srgbClr val="FA9C12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Functional (Technical)</a:t>
            </a:r>
          </a:p>
        </p:txBody>
      </p:sp>
      <p:sp>
        <p:nvSpPr>
          <p:cNvPr id="15" name="Flowchart: Stored Data 14"/>
          <p:cNvSpPr/>
          <p:nvPr/>
        </p:nvSpPr>
        <p:spPr>
          <a:xfrm rot="5400000">
            <a:off x="6425710" y="-86211"/>
            <a:ext cx="499660" cy="4301426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35681" y="1828799"/>
            <a:ext cx="4479718" cy="324001"/>
          </a:xfrm>
          <a:prstGeom prst="rect">
            <a:avLst/>
          </a:prstGeom>
          <a:gradFill flip="none" rotWithShape="1">
            <a:gsLst>
              <a:gs pos="50000">
                <a:srgbClr val="E872A5"/>
              </a:gs>
              <a:gs pos="18000">
                <a:srgbClr val="DF3E82"/>
              </a:gs>
              <a:gs pos="88000">
                <a:srgbClr val="DF3E82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Behavioural (Non-Technical)</a:t>
            </a:r>
          </a:p>
        </p:txBody>
      </p:sp>
      <p:graphicFrame>
        <p:nvGraphicFramePr>
          <p:cNvPr id="2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46217"/>
              </p:ext>
            </p:extLst>
          </p:nvPr>
        </p:nvGraphicFramePr>
        <p:xfrm>
          <a:off x="6796921" y="2281743"/>
          <a:ext cx="2185154" cy="201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5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2630" r="4922" b="6250"/>
          <a:stretch/>
        </p:blipFill>
        <p:spPr bwMode="auto">
          <a:xfrm>
            <a:off x="3316077" y="649994"/>
            <a:ext cx="1961004" cy="104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t="476" r="911" b="4058"/>
          <a:stretch/>
        </p:blipFill>
        <p:spPr bwMode="auto">
          <a:xfrm>
            <a:off x="239823" y="2266952"/>
            <a:ext cx="1418888" cy="116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Competency Assessment - Statistical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4230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Competency – </a:t>
            </a:r>
            <a:r>
              <a:rPr lang="en-US" dirty="0"/>
              <a:t>Statistical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</a:rPr>
              <a:t>Knowledge [Expressed as Area of knowledge and not skill, includes knowledge of process, methodologies, concepts and tools]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Basics of SAS programming(Data steps, statements, functions, procedures, formats etc.,),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 &amp; FDA regulations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SAS programming (Graphs, proc report, macros etc.,).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phases,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practice), FDA regulations &amp; basic statistics.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basic understanding of study design(parallel/cross-over).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understanding of various clinical derivations and end-points.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Hands-on experience of SAS programming  (developing ADS and Medium complex TFLs) including user defined macros, ability to debug the macros.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phases,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practice), FDA regulations &amp; basics of statistics.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understanding of study design(parallel/cross-over)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therapeutic areas and the end-points &amp; basics of drug development process.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perform eCTD submission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8" name="Rectangle 17"/>
          <p:cNvSpPr/>
          <p:nvPr/>
        </p:nvSpPr>
        <p:spPr>
          <a:xfrm>
            <a:off x="149089" y="2695574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Hands-on experience of SAS programming  (developing ADS and  high complex TLFs ) , SDTM mapping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user defined macros, ability to debug the macros.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phases,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practice), FDA regulations &amp; basics of statistics.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understanding of study design(parallel/cross-over)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Therapeutic areas and the end-points &amp; drug development process.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translate statistical methods in to programming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programming specification and review of mock shells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inputs to cross functional documents (e.g. Data Review Plan, Investigator Brochure, CSR, DSUR,RMP, PSUR/PBREB)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perform eCTD submission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1000" y="2695574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Proficiency in SAS programming  (developing ADS and high complex TLFs ) , expert SDTM mapping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and maintain user defined macros, ability to debug the macros.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of clinical research phases,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ICH guidelines (Good clinical practice), FDA regulations &amp; basics of statistics.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understanding of study design(parallel/cross-over)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Knowledge and Experience wrt Therapeutic area/s and drug development process.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translate statistical methods in to programming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8) Inputs to SAP and mock shells and develop and review programming specifications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inputs to cross functional documents (e.g. Data Review Plan, Investigator Brochure, CSR, DSUR,RMP, PSUR/PBREB,ISS/ISE)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perform eCTD submission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support ad hoc request from regulatory bodies with short TAT</a:t>
            </a:r>
          </a:p>
        </p:txBody>
      </p:sp>
    </p:spTree>
    <p:extLst>
      <p:ext uri="{BB962C8B-B14F-4D97-AF65-F5344CB8AC3E}">
        <p14:creationId xmlns:p14="http://schemas.microsoft.com/office/powerpoint/2010/main" val="10876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5580000" flipV="1">
            <a:off x="2559807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 rot="5580000" flipV="1">
            <a:off x="7426098" y="3224039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580000" flipV="1">
            <a:off x="7384058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580000" flipV="1">
            <a:off x="4178403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5580000" flipV="1">
            <a:off x="1383009" y="1132480"/>
            <a:ext cx="338116" cy="2749727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 w="9525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Competency – </a:t>
            </a:r>
            <a:r>
              <a:rPr lang="en-US" dirty="0"/>
              <a:t>Statistical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9087" y="644902"/>
            <a:ext cx="8835887" cy="2484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Clinical Trial Documents (Protocol, Case Report Form, Statistical Analysis Plan and Programming specifications)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49089" y="924910"/>
            <a:ext cx="2727461" cy="1694465"/>
          </a:xfrm>
          <a:prstGeom prst="rect">
            <a:avLst/>
          </a:prstGeom>
          <a:solidFill>
            <a:srgbClr val="C1E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Level (E0)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list the key elements of the protocol- Type of study, Scope, Study Design, Study Objectives, Primary &amp; Secondary end points, Relevancy, Therapeutic Area and relate it to the study.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list statistical concepts used in the study and relate it to the study.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list the study criteria and connect it with the study programming.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list CRF domains covered for data collection, Understand data classification and flow of data in the CRF and relate to TLF shells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529" y="924910"/>
            <a:ext cx="2752752" cy="1694465"/>
          </a:xfrm>
          <a:prstGeom prst="rect">
            <a:avLst/>
          </a:prstGeom>
          <a:solidFill>
            <a:srgbClr val="E3F3D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Level (E1)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list and explain key statistical elements of the protocol and connect with the CRF, data, SAP, shells, visit schedule, etc.,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statistical concepts, end points used in the study design and connect it to mock shells and TLF &amp; programming.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map data with CRF and link it to TLF programming.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develop dataset specifications for simple domains (e.g. DM) and or develop dataset specifications for a low complex study.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2625" y="924910"/>
            <a:ext cx="3222350" cy="1694465"/>
          </a:xfrm>
          <a:prstGeom prst="rect">
            <a:avLst/>
          </a:prstGeom>
          <a:solidFill>
            <a:srgbClr val="F7D1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 Level (E2)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identify the necessary data and data constraints, that could be the roadblock &amp; could have impact on programming.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proposed statistical methodologies on a study.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statistical needs and contribute to SAP review from programming aspect.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identify the derived variable require for analysis dataset.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Giving input to the CRF/ Annotated CRF while designing. 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irrelevant variable captured in CRF and optimize the requirement.</a:t>
            </a:r>
          </a:p>
          <a:p>
            <a:pPr marL="114300" indent="-11430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develop dataset specifications for a low or medium  complex study.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86711" y="50006"/>
            <a:ext cx="1097756" cy="482654"/>
            <a:chOff x="7924800" y="42863"/>
            <a:chExt cx="1097756" cy="482654"/>
          </a:xfrm>
        </p:grpSpPr>
        <p:sp>
          <p:nvSpPr>
            <p:cNvPr id="16" name="Rectangle 15"/>
            <p:cNvSpPr/>
            <p:nvPr/>
          </p:nvSpPr>
          <p:spPr>
            <a:xfrm>
              <a:off x="7924800" y="42863"/>
              <a:ext cx="1097756" cy="4826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993595" y="89110"/>
              <a:ext cx="960166" cy="39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8" name="Rectangle 17"/>
          <p:cNvSpPr/>
          <p:nvPr/>
        </p:nvSpPr>
        <p:spPr>
          <a:xfrm>
            <a:off x="149089" y="2695575"/>
            <a:ext cx="3975236" cy="201305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Level (E3)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the statistical methods / concepts mentioned in the protocol, inclusion exclusion criteria, good understanding about clinical concepts (e.g. population definition, disease background, visit schedule etc.)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map the protocol endpoints with programming derivations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statistical needs and contribute to SAP creation/review from programming aspect.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derived variables identified, in earlier level, should be understood and explain the logic for those variables.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Giving input to the CRF/ Annotated CRF while designing. 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irrelevant variable captured in CRF and optimize the requirement if needed.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develop dataset specifications for any type of study low/medium/high  complex study.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develop or provide inputs to Therapeutic Area specific derivations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1000" y="2695575"/>
            <a:ext cx="4793975" cy="2013059"/>
          </a:xfrm>
          <a:prstGeom prst="rect">
            <a:avLst/>
          </a:prstGeom>
          <a:solidFill>
            <a:srgbClr val="FDE1B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Level (E4)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the statistical methods / concepts mentioned in the protocol, inclusion exclusion criteria, good understanding about the population definition.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map the protocol endpoints with programming derivations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develop or provide inputs to Clinical Submission planning Document by reviewing multiple study protocols required for pooling of ISS/ISE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statistical needs and contribute to SAP creation/review from programming aspect for simple to complex studies including pooling and other cross-functional deliverables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derived variables identified, in earlier level, should be understood and explain the logic for those variables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understand the  data quality pertaining to statistical analysis like categorical variables for model fitment or bivariate / multivariate analysis.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censor the data for survival analysis or time to event data when necessary.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addition to all, ability to develop pooling dataset specifications and or review and provide guidance and mentor team members.</a:t>
            </a:r>
          </a:p>
          <a:p>
            <a:pPr marL="114300" indent="-114300">
              <a:lnSpc>
                <a:spcPts val="9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develop or provide inputs to Therapeutic Area specific derivations</a:t>
            </a:r>
          </a:p>
        </p:txBody>
      </p:sp>
    </p:spTree>
    <p:extLst>
      <p:ext uri="{BB962C8B-B14F-4D97-AF65-F5344CB8AC3E}">
        <p14:creationId xmlns:p14="http://schemas.microsoft.com/office/powerpoint/2010/main" val="10963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534</TotalTime>
  <Words>4092</Words>
  <Application>Microsoft Office PowerPoint</Application>
  <PresentationFormat>On-screen Show (16:9)</PresentationFormat>
  <Paragraphs>520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Calibri</vt:lpstr>
      <vt:lpstr>Courier New</vt:lpstr>
      <vt:lpstr>Myriad Pro</vt:lpstr>
      <vt:lpstr>Wingdings</vt:lpstr>
      <vt:lpstr>Corp PPT Template 2017_16x9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Document</vt:lpstr>
      <vt:lpstr>Biostatistics and Statistical Programming</vt:lpstr>
      <vt:lpstr>Agenda</vt:lpstr>
      <vt:lpstr>Competency Development Methodology</vt:lpstr>
      <vt:lpstr>Competency Development Methodology</vt:lpstr>
      <vt:lpstr>Competency Categorization</vt:lpstr>
      <vt:lpstr>Competency Categorization</vt:lpstr>
      <vt:lpstr>Competency Assessment - Statistical Programming</vt:lpstr>
      <vt:lpstr>Functional Competency – Statistical Programming</vt:lpstr>
      <vt:lpstr>Functional Competency – Statistical Programming</vt:lpstr>
      <vt:lpstr>Functional Competency – Statistical Programming</vt:lpstr>
      <vt:lpstr>Behavioural Competency – Statistical Programming</vt:lpstr>
      <vt:lpstr>Behavioural Competency – Statistical Programming</vt:lpstr>
      <vt:lpstr>Competency Assessment - Biostatistics</vt:lpstr>
      <vt:lpstr>Functional Competency – Biostatistics</vt:lpstr>
      <vt:lpstr>Functional Competency – Biostatistics</vt:lpstr>
      <vt:lpstr>Functional Competency – Biostatistics</vt:lpstr>
      <vt:lpstr>Behavioural Competency – Biostatistics</vt:lpstr>
      <vt:lpstr>Behavioural Competency – Biostatistics</vt:lpstr>
      <vt:lpstr>Competency Levels</vt:lpstr>
      <vt:lpstr>Competency Levels</vt:lpstr>
      <vt:lpstr>Next Steps</vt:lpstr>
      <vt:lpstr>GAP Analysis </vt:lpstr>
      <vt:lpstr>Individual Development Plan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Varsha Mahajan</cp:lastModifiedBy>
  <cp:revision>87</cp:revision>
  <dcterms:created xsi:type="dcterms:W3CDTF">2015-09-29T05:13:53Z</dcterms:created>
  <dcterms:modified xsi:type="dcterms:W3CDTF">2017-07-18T10:29:24Z</dcterms:modified>
</cp:coreProperties>
</file>