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81" r:id="rId3"/>
    <p:sldId id="257" r:id="rId4"/>
    <p:sldId id="259" r:id="rId5"/>
    <p:sldId id="261" r:id="rId6"/>
    <p:sldId id="263" r:id="rId7"/>
    <p:sldId id="265" r:id="rId8"/>
    <p:sldId id="266" r:id="rId9"/>
    <p:sldId id="267" r:id="rId10"/>
    <p:sldId id="269" r:id="rId11"/>
    <p:sldId id="271" r:id="rId12"/>
    <p:sldId id="273" r:id="rId13"/>
    <p:sldId id="275" r:id="rId14"/>
    <p:sldId id="277" r:id="rId15"/>
    <p:sldId id="278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BDFC3-57B4-40B7-AC9D-B070B209FBA7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8466B-F704-4848-B56F-50388D7DA2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8466B-F704-4848-B56F-50388D7DA257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8EE96F-05D0-4B29-9342-0AF39947C64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C1967F-9899-472D-A92C-892FEF9BCE4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500174"/>
            <a:ext cx="8062912" cy="18573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CIRCLE AND ITS IMPORTANT TERMINOLOGIES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3286124"/>
            <a:ext cx="8062912" cy="2000264"/>
          </a:xfrm>
        </p:spPr>
        <p:txBody>
          <a:bodyPr/>
          <a:lstStyle/>
          <a:p>
            <a:r>
              <a:rPr lang="en-IN" dirty="0" smtClean="0"/>
              <a:t>BY VYOM MAHAJAN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757742" cy="4525963"/>
          </a:xfrm>
          <a:ln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600" dirty="0" smtClean="0"/>
              <a:t>An </a:t>
            </a:r>
            <a:r>
              <a:rPr lang="en-IN" sz="1600" b="1" dirty="0" smtClean="0"/>
              <a:t>arc</a:t>
            </a:r>
            <a:r>
              <a:rPr lang="en-IN" sz="1600" dirty="0" smtClean="0"/>
              <a:t> of a circle is a portion of the circumference of a circle.</a:t>
            </a:r>
          </a:p>
          <a:p>
            <a:r>
              <a:rPr lang="en-IN" sz="1600" dirty="0" smtClean="0"/>
              <a:t>The arc AKB is a </a:t>
            </a:r>
            <a:r>
              <a:rPr lang="en-IN" sz="1600" b="1" dirty="0" smtClean="0"/>
              <a:t>major arc</a:t>
            </a:r>
            <a:r>
              <a:rPr lang="en-IN" sz="1600" dirty="0" smtClean="0"/>
              <a:t> while arc AB is a </a:t>
            </a:r>
            <a:r>
              <a:rPr lang="en-IN" sz="1600" b="1" dirty="0" smtClean="0"/>
              <a:t>minor </a:t>
            </a:r>
            <a:r>
              <a:rPr lang="en-IN" sz="1600" b="1" dirty="0" smtClean="0"/>
              <a:t>arc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AKB </a:t>
            </a:r>
            <a:r>
              <a:rPr lang="en-IN" sz="1600" dirty="0" smtClean="0"/>
              <a:t>arc is major because it is </a:t>
            </a:r>
            <a:r>
              <a:rPr lang="en-IN" sz="1600" dirty="0" smtClean="0"/>
              <a:t>bigger </a:t>
            </a:r>
            <a:r>
              <a:rPr lang="en-IN" sz="1600" dirty="0" smtClean="0"/>
              <a:t>than the smaller arc AB.</a:t>
            </a:r>
          </a:p>
          <a:p>
            <a:endParaRPr lang="en-IN" dirty="0" smtClean="0"/>
          </a:p>
          <a:p>
            <a:pPr>
              <a:buNone/>
            </a:pPr>
            <a:r>
              <a:rPr lang="en-IN" sz="1100" dirty="0" smtClean="0"/>
              <a:t>Reference – mathopenref.com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 OF A CIRCLE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143636" y="1714488"/>
            <a:ext cx="1928826" cy="1857388"/>
          </a:xfrm>
          <a:prstGeom prst="ellipse">
            <a:avLst/>
          </a:prstGeom>
          <a:noFill/>
          <a:ln w="19050" cap="rnd" cmpd="sng">
            <a:gradFill flip="none" rotWithShape="1">
              <a:gsLst>
                <a:gs pos="27000">
                  <a:schemeClr val="tx1"/>
                </a:gs>
                <a:gs pos="75000">
                  <a:schemeClr val="tx1"/>
                </a:gs>
                <a:gs pos="25000">
                  <a:schemeClr val="bg2">
                    <a:lumMod val="50000"/>
                  </a:schemeClr>
                </a:gs>
              </a:gsLst>
              <a:lin ang="14400000" scaled="0"/>
              <a:tileRect/>
            </a:gradFill>
            <a:prstDash val="solid"/>
            <a:rou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001024" y="271462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72264" y="35597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357950" y="157161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6570676" y="1857364"/>
            <a:ext cx="1588" cy="1588"/>
          </a:xfrm>
          <a:prstGeom prst="line">
            <a:avLst/>
          </a:prstGeom>
          <a:ln w="15875" cap="rnd" cmpd="sng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8001024" y="2855908"/>
            <a:ext cx="794" cy="1588"/>
          </a:xfrm>
          <a:prstGeom prst="line">
            <a:avLst/>
          </a:prstGeom>
          <a:ln w="15875" cap="rnd" cmpd="sng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6786578" y="3498850"/>
            <a:ext cx="1588" cy="1588"/>
          </a:xfrm>
          <a:prstGeom prst="line">
            <a:avLst/>
          </a:prstGeom>
          <a:ln w="15875" cap="rnd" cmpd="sng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471990" cy="4525963"/>
          </a:xfrm>
          <a:ln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600" dirty="0" smtClean="0"/>
              <a:t>A </a:t>
            </a:r>
            <a:r>
              <a:rPr lang="en-IN" sz="1600" b="1" dirty="0" smtClean="0"/>
              <a:t>semicircle </a:t>
            </a:r>
            <a:r>
              <a:rPr lang="en-IN" sz="1600" dirty="0" smtClean="0"/>
              <a:t>is a half circle, formed by cutting a whole circle along its diameter.</a:t>
            </a:r>
          </a:p>
          <a:p>
            <a:r>
              <a:rPr lang="en-IN" sz="1600" dirty="0" smtClean="0"/>
              <a:t>Any diameter of a circle cuts the circle into two </a:t>
            </a:r>
            <a:r>
              <a:rPr lang="en-IN" sz="1600" b="1" dirty="0" smtClean="0"/>
              <a:t>equal</a:t>
            </a:r>
            <a:r>
              <a:rPr lang="en-IN" sz="1600" dirty="0" smtClean="0"/>
              <a:t> semicircles.  </a:t>
            </a:r>
          </a:p>
          <a:p>
            <a:r>
              <a:rPr lang="en-IN" sz="1600" dirty="0" smtClean="0"/>
              <a:t>An alternative definition is that the semicircle is an arc.</a:t>
            </a:r>
          </a:p>
          <a:p>
            <a:endParaRPr lang="en-IN" dirty="0" smtClean="0"/>
          </a:p>
          <a:p>
            <a:pPr>
              <a:buNone/>
            </a:pPr>
            <a:r>
              <a:rPr lang="en-IN" sz="1100" dirty="0" smtClean="0"/>
              <a:t>Reference – mathopenref.com</a:t>
            </a:r>
            <a:endParaRPr lang="en-IN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SEMI CIRCLE</a:t>
            </a:r>
            <a:endParaRPr lang="en-IN" dirty="0"/>
          </a:p>
        </p:txBody>
      </p:sp>
      <p:cxnSp>
        <p:nvCxnSpPr>
          <p:cNvPr id="6" name="Straight Connector 5"/>
          <p:cNvCxnSpPr>
            <a:stCxn id="12" idx="0"/>
          </p:cNvCxnSpPr>
          <p:nvPr/>
        </p:nvCxnSpPr>
        <p:spPr>
          <a:xfrm rot="5400000" flipH="1" flipV="1">
            <a:off x="6994454" y="1935334"/>
            <a:ext cx="12970" cy="2571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715008" y="2143116"/>
            <a:ext cx="2571768" cy="2143140"/>
          </a:xfrm>
          <a:prstGeom prst="arc">
            <a:avLst>
              <a:gd name="adj1" fmla="val 1076532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757742" cy="4525963"/>
          </a:xfrm>
          <a:ln cmpd="sng">
            <a:solidFill>
              <a:schemeClr val="tx1"/>
            </a:solidFill>
          </a:ln>
          <a:scene3d>
            <a:camera prst="orthographicFront"/>
            <a:lightRig rig="threePt" dir="t">
              <a:rot lat="0" lon="0" rev="4200000"/>
            </a:lightRig>
          </a:scene3d>
          <a:sp3d>
            <a:bevelB prst="angle"/>
          </a:sp3d>
        </p:spPr>
        <p:txBody>
          <a:bodyPr>
            <a:normAutofit/>
          </a:bodyPr>
          <a:lstStyle/>
          <a:p>
            <a:r>
              <a:rPr lang="en-IN" sz="1600" dirty="0" smtClean="0"/>
              <a:t>The </a:t>
            </a:r>
            <a:r>
              <a:rPr lang="en-IN" sz="1600" b="1" dirty="0" smtClean="0"/>
              <a:t>angle subtended by an arc</a:t>
            </a:r>
            <a:r>
              <a:rPr lang="en-IN" sz="1600" dirty="0" smtClean="0"/>
              <a:t> of a circle at its centre is twice of the angle it subtends anywhere on the circle’s circumference.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 smtClean="0"/>
              <a:t> </a:t>
            </a:r>
            <a:r>
              <a:rPr lang="en-IN" sz="1600" b="1" dirty="0" smtClean="0">
                <a:ea typeface="Times New Roman"/>
                <a:cs typeface="Times New Roman"/>
              </a:rPr>
              <a:t>AOB = 2x  ACB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 smtClean="0">
                <a:ea typeface="Times New Roman"/>
                <a:cs typeface="Times New Roman"/>
              </a:rPr>
              <a:t>The arc here is AB</a:t>
            </a:r>
            <a:endParaRPr lang="en-IN" sz="16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7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b="1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b="1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100" dirty="0" smtClean="0">
                <a:ea typeface="Times New Roman"/>
                <a:cs typeface="Times New Roman"/>
              </a:rPr>
              <a:t>Reference – cuemath.com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1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1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1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1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100" b="1" dirty="0" smtClean="0">
              <a:latin typeface="Calibri"/>
              <a:ea typeface="Calibri"/>
              <a:cs typeface="Times New Roman"/>
            </a:endParaRPr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ANGLE SUBTENDED BY AN ARC</a:t>
            </a:r>
            <a:endParaRPr lang="en-IN" dirty="0"/>
          </a:p>
        </p:txBody>
      </p:sp>
      <p:grpSp>
        <p:nvGrpSpPr>
          <p:cNvPr id="17" name="Group 16"/>
          <p:cNvGrpSpPr/>
          <p:nvPr/>
        </p:nvGrpSpPr>
        <p:grpSpPr>
          <a:xfrm>
            <a:off x="857224" y="2570156"/>
            <a:ext cx="214314" cy="287340"/>
            <a:chOff x="2000232" y="3357562"/>
            <a:chExt cx="214314" cy="28734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1893075" y="3464719"/>
              <a:ext cx="285752" cy="7143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00232" y="3643314"/>
              <a:ext cx="214314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000232" y="2571744"/>
            <a:ext cx="214314" cy="287340"/>
            <a:chOff x="2000232" y="3357562"/>
            <a:chExt cx="214314" cy="287340"/>
          </a:xfrm>
        </p:grpSpPr>
        <p:cxnSp>
          <p:nvCxnSpPr>
            <p:cNvPr id="19" name="Straight Connector 18"/>
            <p:cNvCxnSpPr/>
            <p:nvPr/>
          </p:nvCxnSpPr>
          <p:spPr>
            <a:xfrm rot="5400000">
              <a:off x="1893075" y="3464719"/>
              <a:ext cx="285752" cy="7143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000232" y="3643314"/>
              <a:ext cx="214314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715140" y="3429000"/>
            <a:ext cx="2214578" cy="2214578"/>
            <a:chOff x="6715140" y="3429000"/>
            <a:chExt cx="2214578" cy="2214578"/>
          </a:xfrm>
        </p:grpSpPr>
        <p:grpSp>
          <p:nvGrpSpPr>
            <p:cNvPr id="10" name="Group 9"/>
            <p:cNvGrpSpPr/>
            <p:nvPr/>
          </p:nvGrpSpPr>
          <p:grpSpPr>
            <a:xfrm>
              <a:off x="6715140" y="3429000"/>
              <a:ext cx="2214578" cy="2214578"/>
              <a:chOff x="6131211" y="1500174"/>
              <a:chExt cx="2310864" cy="2214578"/>
            </a:xfrm>
          </p:grpSpPr>
          <p:grpSp>
            <p:nvGrpSpPr>
              <p:cNvPr id="11" name="Group 9"/>
              <p:cNvGrpSpPr/>
              <p:nvPr/>
            </p:nvGrpSpPr>
            <p:grpSpPr>
              <a:xfrm>
                <a:off x="6215074" y="1500174"/>
                <a:ext cx="1928826" cy="1857388"/>
                <a:chOff x="6143636" y="1714488"/>
                <a:chExt cx="1928826" cy="1857388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143636" y="1714488"/>
                  <a:ext cx="1928826" cy="1857388"/>
                </a:xfrm>
                <a:prstGeom prst="ellipse">
                  <a:avLst/>
                </a:prstGeom>
                <a:noFill/>
                <a:ln cmpd="sng">
                  <a:gradFill flip="none" rotWithShape="1">
                    <a:gsLst>
                      <a:gs pos="0">
                        <a:srgbClr val="000000"/>
                      </a:gs>
                      <a:gs pos="39999">
                        <a:srgbClr val="0A128C"/>
                      </a:gs>
                      <a:gs pos="70000">
                        <a:srgbClr val="181CC7"/>
                      </a:gs>
                      <a:gs pos="88000">
                        <a:srgbClr val="7005D4"/>
                      </a:gs>
                      <a:gs pos="100000">
                        <a:srgbClr val="8C3D91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" name="Straight Connector 24"/>
                <p:cNvCxnSpPr>
                  <a:stCxn id="24" idx="5"/>
                </p:cNvCxnSpPr>
                <p:nvPr/>
              </p:nvCxnSpPr>
              <p:spPr>
                <a:xfrm rot="5400000" flipH="1">
                  <a:off x="7138537" y="2648413"/>
                  <a:ext cx="656686" cy="6462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7358082" y="271462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r</a:t>
                  </a:r>
                  <a:endParaRPr lang="en-IN" dirty="0"/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6429387" y="1857364"/>
                <a:ext cx="1714512" cy="428628"/>
              </a:xfrm>
              <a:prstGeom prst="line">
                <a:avLst/>
              </a:prstGeom>
              <a:ln w="28575" cmpd="sng">
                <a:solidFill>
                  <a:srgbClr val="00B05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061327" y="2225425"/>
                <a:ext cx="1500198" cy="764077"/>
              </a:xfrm>
              <a:prstGeom prst="line">
                <a:avLst/>
              </a:prstGeom>
              <a:ln w="28575" cmpd="sng">
                <a:solidFill>
                  <a:srgbClr val="00B05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143768" y="214311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O</a:t>
                </a:r>
                <a:endParaRPr lang="en-IN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980551" y="33454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124359" y="213097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31211" y="1559470"/>
                <a:ext cx="359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</p:grpSp>
        <p:cxnSp>
          <p:nvCxnSpPr>
            <p:cNvPr id="31" name="Straight Connector 30"/>
            <p:cNvCxnSpPr>
              <a:stCxn id="64" idx="1"/>
              <a:endCxn id="24" idx="4"/>
            </p:cNvCxnSpPr>
            <p:nvPr/>
          </p:nvCxnSpPr>
          <p:spPr>
            <a:xfrm rot="10800000" flipV="1">
              <a:off x="7719738" y="4412616"/>
              <a:ext cx="14849" cy="8737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786710" y="4214818"/>
              <a:ext cx="857256" cy="1428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1779351">
              <a:off x="7073154" y="3797048"/>
              <a:ext cx="277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)</a:t>
              </a:r>
              <a:endParaRPr lang="en-IN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779351">
              <a:off x="7715962" y="4299552"/>
              <a:ext cx="284371" cy="366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)</a:t>
              </a:r>
              <a:endParaRPr lang="en-IN" dirty="0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29180" cy="4525963"/>
          </a:xfrm>
          <a:ln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600" dirty="0" smtClean="0"/>
              <a:t>The </a:t>
            </a:r>
            <a:r>
              <a:rPr lang="en-IN" sz="1600" b="1" dirty="0" smtClean="0"/>
              <a:t>segment of a circle </a:t>
            </a:r>
            <a:r>
              <a:rPr lang="en-IN" sz="1600" dirty="0" smtClean="0"/>
              <a:t>is the region bounded by a chord and the arc subtended by the chord.</a:t>
            </a:r>
          </a:p>
          <a:p>
            <a:r>
              <a:rPr lang="en-IN" sz="1600" dirty="0" smtClean="0"/>
              <a:t>The segment is a small partially curved figure left when the triangular portion of the </a:t>
            </a:r>
            <a:r>
              <a:rPr lang="en-IN" sz="1600" b="1" dirty="0" smtClean="0"/>
              <a:t>sector</a:t>
            </a:r>
            <a:r>
              <a:rPr lang="en-IN" sz="1600" dirty="0" smtClean="0"/>
              <a:t> is removed. </a:t>
            </a:r>
          </a:p>
          <a:p>
            <a:r>
              <a:rPr lang="en-IN" sz="1600" dirty="0" smtClean="0"/>
              <a:t>There are 2 segments – </a:t>
            </a:r>
            <a:r>
              <a:rPr lang="en-IN" sz="1600" b="1" dirty="0" smtClean="0"/>
              <a:t>major segment </a:t>
            </a:r>
            <a:r>
              <a:rPr lang="en-IN" sz="1600" dirty="0" smtClean="0"/>
              <a:t>and </a:t>
            </a:r>
            <a:r>
              <a:rPr lang="en-IN" sz="1600" b="1" dirty="0" smtClean="0"/>
              <a:t>minor segment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Major segment is the </a:t>
            </a:r>
            <a:r>
              <a:rPr lang="en-IN" sz="1600" b="1" dirty="0" smtClean="0"/>
              <a:t>bigger segment </a:t>
            </a:r>
            <a:r>
              <a:rPr lang="en-IN" sz="1600" dirty="0" smtClean="0"/>
              <a:t>while minor segment is the </a:t>
            </a:r>
            <a:r>
              <a:rPr lang="en-IN" sz="1600" b="1" dirty="0" smtClean="0"/>
              <a:t>smaller segment</a:t>
            </a:r>
            <a:r>
              <a:rPr lang="en-IN" sz="1600" dirty="0" smtClean="0"/>
              <a:t>.</a:t>
            </a:r>
          </a:p>
          <a:p>
            <a:endParaRPr lang="en-IN" sz="1100" dirty="0" smtClean="0"/>
          </a:p>
          <a:p>
            <a:pPr>
              <a:buNone/>
            </a:pPr>
            <a:r>
              <a:rPr lang="en-IN" sz="1100" dirty="0" smtClean="0"/>
              <a:t>Reference </a:t>
            </a:r>
            <a:r>
              <a:rPr lang="en-IN" sz="1100" dirty="0" smtClean="0"/>
              <a:t>– mathbitsnotebook.com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OF A CIRCLE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43636" y="1714488"/>
            <a:ext cx="1928826" cy="1857388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4" idx="4"/>
            <a:endCxn id="4" idx="7"/>
          </p:cNvCxnSpPr>
          <p:nvPr/>
        </p:nvCxnSpPr>
        <p:spPr>
          <a:xfrm rot="5400000" flipH="1" flipV="1">
            <a:off x="6656330" y="2438214"/>
            <a:ext cx="1585380" cy="68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5074" y="2428868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Major segment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rot="17615754">
            <a:off x="7124723" y="2619334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Minor segment</a:t>
            </a:r>
            <a:endParaRPr lang="en-IN" sz="1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043494" cy="4525963"/>
          </a:xfrm>
          <a:ln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600" dirty="0" smtClean="0"/>
              <a:t>A sector is created by the central angle formed with two radii, and it includes the area inside the circle from that centre point to the circle itself.</a:t>
            </a:r>
          </a:p>
          <a:p>
            <a:r>
              <a:rPr lang="en-IN" sz="1600" dirty="0" smtClean="0"/>
              <a:t>The portion of the circle’s circumference bounded by the radii, the arc is part of the sector.</a:t>
            </a:r>
          </a:p>
          <a:p>
            <a:r>
              <a:rPr lang="en-IN" sz="1600" dirty="0" smtClean="0"/>
              <a:t>There are two types of sectors – major sector and minor sector.</a:t>
            </a:r>
          </a:p>
          <a:p>
            <a:r>
              <a:rPr lang="en-IN" sz="1600" dirty="0" smtClean="0"/>
              <a:t>Major sector is the bigger sector while minor sector is the smaller sector.</a:t>
            </a:r>
          </a:p>
          <a:p>
            <a:endParaRPr lang="en-IN" sz="1100" dirty="0" smtClean="0"/>
          </a:p>
          <a:p>
            <a:endParaRPr lang="en-IN" sz="1100" dirty="0" smtClean="0"/>
          </a:p>
          <a:p>
            <a:pPr>
              <a:buNone/>
            </a:pPr>
            <a:r>
              <a:rPr lang="en-IN" sz="1100" dirty="0" smtClean="0"/>
              <a:t>Reference – tutors.com</a:t>
            </a:r>
            <a:endParaRPr lang="en-IN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SECTOR OF A CIRCLE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43636" y="1714488"/>
            <a:ext cx="1928826" cy="1857388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rot="5400000" flipH="1" flipV="1">
            <a:off x="6661562" y="3089668"/>
            <a:ext cx="928694" cy="357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143768" y="2214554"/>
            <a:ext cx="857256" cy="428628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57950" y="2285992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Major sector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 rot="18174582">
            <a:off x="7215206" y="2641845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Minor sector</a:t>
            </a:r>
            <a:endParaRPr lang="en-IN" sz="1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329246" cy="4525963"/>
          </a:xfrm>
          <a:ln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600" dirty="0" smtClean="0"/>
              <a:t>A quadrant is one-fourth (1/4) of a circle.</a:t>
            </a:r>
          </a:p>
          <a:p>
            <a:endParaRPr lang="en-IN" sz="1600" dirty="0" smtClean="0"/>
          </a:p>
          <a:p>
            <a:r>
              <a:rPr lang="en-IN" sz="1600" dirty="0" smtClean="0"/>
              <a:t>When </a:t>
            </a:r>
            <a:r>
              <a:rPr lang="en-IN" sz="1600" dirty="0" smtClean="0"/>
              <a:t>a circle is evenly divided into four sections by two perpendicular lines, each of the four areas is a quadrant.</a:t>
            </a:r>
          </a:p>
          <a:p>
            <a:endParaRPr lang="en-IN" sz="1600" dirty="0" smtClean="0"/>
          </a:p>
          <a:p>
            <a:r>
              <a:rPr lang="en-IN" sz="1600" dirty="0" smtClean="0"/>
              <a:t>Anything </a:t>
            </a:r>
            <a:r>
              <a:rPr lang="en-IN" sz="1600" dirty="0" smtClean="0"/>
              <a:t>that is split into four parts has four quadrants.</a:t>
            </a:r>
          </a:p>
          <a:p>
            <a:r>
              <a:rPr lang="en-IN" sz="1600" dirty="0" smtClean="0"/>
              <a:t>Each quadrant is perpendicular to each other.</a:t>
            </a:r>
            <a:endParaRPr lang="en-IN" sz="1600" dirty="0" smtClean="0"/>
          </a:p>
          <a:p>
            <a:endParaRPr lang="en-IN" dirty="0" smtClean="0"/>
          </a:p>
          <a:p>
            <a:endParaRPr lang="en-IN" sz="1100" dirty="0" smtClean="0"/>
          </a:p>
          <a:p>
            <a:endParaRPr lang="en-IN" sz="1100" dirty="0" smtClean="0"/>
          </a:p>
          <a:p>
            <a:pPr>
              <a:buNone/>
            </a:pPr>
            <a:r>
              <a:rPr lang="en-IN" sz="1100" dirty="0" smtClean="0"/>
              <a:t>Reference </a:t>
            </a:r>
            <a:r>
              <a:rPr lang="en-IN" sz="1100" dirty="0" smtClean="0"/>
              <a:t>– vocabulary.com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QUADRANT OF A CIRCLE</a:t>
            </a:r>
            <a:endParaRPr lang="en-IN" dirty="0"/>
          </a:p>
        </p:txBody>
      </p:sp>
      <p:sp>
        <p:nvSpPr>
          <p:cNvPr id="4" name="Flowchart: Or 3"/>
          <p:cNvSpPr/>
          <p:nvPr/>
        </p:nvSpPr>
        <p:spPr>
          <a:xfrm>
            <a:off x="6500826" y="2428868"/>
            <a:ext cx="1928826" cy="1928826"/>
          </a:xfrm>
          <a:prstGeom prst="flowChartOr">
            <a:avLst/>
          </a:prstGeom>
          <a:noFill/>
          <a:ln w="476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500958" y="314324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90º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072330" y="314324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90º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00958" y="350919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90º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43768" y="350919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90º</a:t>
            </a:r>
            <a:endParaRPr lang="en-IN" sz="1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868"/>
            <a:ext cx="8229600" cy="2000264"/>
          </a:xfrm>
        </p:spPr>
        <p:txBody>
          <a:bodyPr/>
          <a:lstStyle/>
          <a:p>
            <a:r>
              <a:rPr lang="en-IN" dirty="0" smtClean="0"/>
              <a:t>                  THE END</a:t>
            </a:r>
            <a:br>
              <a:rPr lang="en-IN" dirty="0" smtClean="0"/>
            </a:br>
            <a:r>
              <a:rPr lang="en-IN" dirty="0" smtClean="0"/>
              <a:t>     THANK YOU FOR READING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CIRCLE</a:t>
            </a:r>
          </a:p>
          <a:p>
            <a:r>
              <a:rPr lang="en-IN" dirty="0" smtClean="0"/>
              <a:t>RADIUS</a:t>
            </a:r>
          </a:p>
          <a:p>
            <a:r>
              <a:rPr lang="en-IN" dirty="0" smtClean="0"/>
              <a:t>DIAMETER</a:t>
            </a:r>
          </a:p>
          <a:p>
            <a:r>
              <a:rPr lang="en-IN" dirty="0" smtClean="0"/>
              <a:t>CHORD</a:t>
            </a:r>
          </a:p>
          <a:p>
            <a:r>
              <a:rPr lang="en-IN" dirty="0" smtClean="0"/>
              <a:t>SECANT</a:t>
            </a:r>
          </a:p>
          <a:p>
            <a:r>
              <a:rPr lang="en-IN" dirty="0" smtClean="0"/>
              <a:t>TANGENT AND PROPERTIES</a:t>
            </a:r>
          </a:p>
          <a:p>
            <a:r>
              <a:rPr lang="en-IN" dirty="0" smtClean="0"/>
              <a:t>ARC</a:t>
            </a:r>
          </a:p>
          <a:p>
            <a:r>
              <a:rPr lang="en-IN" dirty="0" smtClean="0"/>
              <a:t>SEMI CIRCLE</a:t>
            </a:r>
          </a:p>
          <a:p>
            <a:r>
              <a:rPr lang="en-IN" dirty="0" smtClean="0"/>
              <a:t>ANGLE SUBTENDED BY ARC</a:t>
            </a:r>
          </a:p>
          <a:p>
            <a:r>
              <a:rPr lang="en-IN" dirty="0" smtClean="0"/>
              <a:t>SEGMENT</a:t>
            </a:r>
          </a:p>
          <a:p>
            <a:r>
              <a:rPr lang="en-IN" dirty="0" smtClean="0"/>
              <a:t>SECTOR</a:t>
            </a:r>
          </a:p>
          <a:p>
            <a:r>
              <a:rPr lang="en-IN" dirty="0" smtClean="0"/>
              <a:t>QUADRANT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4186238" cy="42336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1800" dirty="0" smtClean="0"/>
              <a:t>A </a:t>
            </a:r>
            <a:r>
              <a:rPr lang="en-IN" sz="1800" b="1" dirty="0" smtClean="0"/>
              <a:t>circle </a:t>
            </a:r>
            <a:r>
              <a:rPr lang="en-IN" sz="1800" dirty="0" smtClean="0"/>
              <a:t>is a </a:t>
            </a:r>
            <a:r>
              <a:rPr lang="en-IN" sz="1800" dirty="0" smtClean="0"/>
              <a:t>2D shape.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It</a:t>
            </a:r>
            <a:r>
              <a:rPr lang="en-IN" sz="1800" dirty="0" smtClean="0"/>
              <a:t> consists of </a:t>
            </a:r>
            <a:r>
              <a:rPr lang="en-IN" sz="1800" dirty="0" smtClean="0"/>
              <a:t>all points in a plane that are at a given distance from a given point, </a:t>
            </a:r>
            <a:r>
              <a:rPr lang="en-IN" sz="1800" dirty="0" smtClean="0"/>
              <a:t>the centre, denoted by “o”.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It </a:t>
            </a:r>
            <a:r>
              <a:rPr lang="en-IN" sz="1800" dirty="0" smtClean="0"/>
              <a:t>is a curve traced out by a point that moves in a plane so that its distance from a given point is </a:t>
            </a:r>
            <a:r>
              <a:rPr lang="en-IN" sz="1800" b="1" dirty="0" smtClean="0"/>
              <a:t>constant </a:t>
            </a:r>
            <a:r>
              <a:rPr lang="en-IN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This constant is known as the </a:t>
            </a:r>
            <a:r>
              <a:rPr lang="en-IN" sz="1800" b="1" dirty="0" smtClean="0"/>
              <a:t>radius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pPr>
              <a:lnSpc>
                <a:spcPct val="120000"/>
              </a:lnSpc>
              <a:buNone/>
            </a:pPr>
            <a:endParaRPr lang="en-IN" sz="1100" dirty="0" smtClean="0"/>
          </a:p>
          <a:p>
            <a:pPr>
              <a:lnSpc>
                <a:spcPct val="120000"/>
              </a:lnSpc>
              <a:buNone/>
            </a:pPr>
            <a:r>
              <a:rPr lang="en-IN" sz="1100" dirty="0" smtClean="0"/>
              <a:t>Reference </a:t>
            </a:r>
            <a:r>
              <a:rPr lang="en-IN" sz="1100" dirty="0" smtClean="0"/>
              <a:t>- Wikipedia</a:t>
            </a:r>
          </a:p>
          <a:p>
            <a:pPr>
              <a:lnSpc>
                <a:spcPct val="120000"/>
              </a:lnSpc>
            </a:pPr>
            <a:endParaRPr lang="en-IN" sz="1800" dirty="0"/>
          </a:p>
          <a:p>
            <a:pPr>
              <a:lnSpc>
                <a:spcPct val="120000"/>
              </a:lnSpc>
            </a:pPr>
            <a:endParaRPr lang="en-IN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42114" y="4214818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Example: Wheel , tyre, </a:t>
            </a:r>
          </a:p>
          <a:p>
            <a:r>
              <a:rPr lang="en-IN" dirty="0" smtClean="0"/>
              <a:t>motors in a machine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786446" y="1571612"/>
            <a:ext cx="1928826" cy="178595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6786578" y="2428868"/>
            <a:ext cx="1588" cy="1588"/>
          </a:xfrm>
          <a:prstGeom prst="line">
            <a:avLst/>
          </a:prstGeom>
          <a:ln w="15875" cap="rnd" cmpd="sng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3702" y="214311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471990" cy="45259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1800" dirty="0" smtClean="0"/>
              <a:t>A </a:t>
            </a:r>
            <a:r>
              <a:rPr lang="en-IN" sz="1800" b="1" dirty="0" smtClean="0"/>
              <a:t>radius </a:t>
            </a:r>
            <a:r>
              <a:rPr lang="en-IN" sz="1800" dirty="0" smtClean="0"/>
              <a:t>is a straight line from the centre of the circle to the </a:t>
            </a:r>
            <a:r>
              <a:rPr lang="en-IN" sz="1800" b="1" dirty="0" smtClean="0"/>
              <a:t>circumference</a:t>
            </a:r>
            <a:r>
              <a:rPr lang="en-IN" sz="1800" dirty="0" smtClean="0"/>
              <a:t> of the circle.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Plural of radius is referred to as </a:t>
            </a:r>
            <a:r>
              <a:rPr lang="en-IN" sz="1800" b="1" dirty="0" smtClean="0"/>
              <a:t>radii </a:t>
            </a:r>
            <a:r>
              <a:rPr lang="en-IN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All the radii will be of the same length.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The circumference is the </a:t>
            </a:r>
            <a:r>
              <a:rPr lang="en-IN" sz="1800" b="1" dirty="0" smtClean="0"/>
              <a:t>outer perimeter</a:t>
            </a:r>
            <a:r>
              <a:rPr lang="en-IN" sz="1800" dirty="0" smtClean="0"/>
              <a:t> of a circle</a:t>
            </a:r>
            <a:r>
              <a:rPr lang="en-IN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IN" sz="1400" dirty="0" smtClean="0"/>
              <a:t>Perimeter = 2¶r</a:t>
            </a:r>
          </a:p>
          <a:p>
            <a:pPr lvl="1">
              <a:lnSpc>
                <a:spcPct val="120000"/>
              </a:lnSpc>
            </a:pPr>
            <a:r>
              <a:rPr lang="en-IN" sz="1400" dirty="0" smtClean="0"/>
              <a:t>Area = ¶r</a:t>
            </a:r>
            <a:r>
              <a:rPr lang="en-IN" sz="1400" baseline="30000" dirty="0" smtClean="0"/>
              <a:t>2</a:t>
            </a:r>
            <a:endParaRPr lang="en-IN" sz="1400" baseline="30000" dirty="0" smtClean="0"/>
          </a:p>
          <a:p>
            <a:pPr>
              <a:lnSpc>
                <a:spcPct val="120000"/>
              </a:lnSpc>
            </a:pPr>
            <a:r>
              <a:rPr lang="en-IN" sz="1800" dirty="0" smtClean="0"/>
              <a:t>There are infinite radii in a circle</a:t>
            </a:r>
            <a:r>
              <a:rPr lang="en-IN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The radius is denoted by “r”</a:t>
            </a:r>
            <a:endParaRPr lang="en-IN" sz="1800" dirty="0" smtClean="0"/>
          </a:p>
          <a:p>
            <a:pPr>
              <a:lnSpc>
                <a:spcPct val="120000"/>
              </a:lnSpc>
            </a:pPr>
            <a:endParaRPr lang="en-IN" sz="1800" dirty="0" smtClean="0"/>
          </a:p>
          <a:p>
            <a:pPr>
              <a:lnSpc>
                <a:spcPct val="120000"/>
              </a:lnSpc>
              <a:buNone/>
            </a:pPr>
            <a:r>
              <a:rPr lang="en-IN" sz="1000" dirty="0" smtClean="0"/>
              <a:t>Reference – study.com</a:t>
            </a:r>
            <a:endParaRPr lang="en-IN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RADIUS </a:t>
            </a:r>
            <a:r>
              <a:rPr lang="en-IN" dirty="0" smtClean="0"/>
              <a:t>–r OF </a:t>
            </a:r>
            <a:r>
              <a:rPr lang="en-IN" dirty="0" smtClean="0"/>
              <a:t>A CIRCLE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43636" y="1714488"/>
            <a:ext cx="1928826" cy="1857388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endCxn id="4" idx="6"/>
          </p:cNvCxnSpPr>
          <p:nvPr/>
        </p:nvCxnSpPr>
        <p:spPr>
          <a:xfrm>
            <a:off x="7072330" y="2643182"/>
            <a:ext cx="1000132" cy="1588"/>
          </a:xfrm>
          <a:prstGeom prst="line">
            <a:avLst/>
          </a:prstGeom>
          <a:ln w="15875" cap="rnd" cmpd="sng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15206" y="235743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2114" y="4214818"/>
            <a:ext cx="3562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Example: The spikes shown in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Ashoka</a:t>
            </a:r>
            <a:r>
              <a:rPr lang="en-IN" dirty="0" smtClean="0"/>
              <a:t> Chakra are the </a:t>
            </a:r>
          </a:p>
          <a:p>
            <a:r>
              <a:rPr lang="en-IN" dirty="0" smtClean="0"/>
              <a:t>equidistant radii.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257676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1800" dirty="0" smtClean="0"/>
              <a:t>The </a:t>
            </a:r>
            <a:r>
              <a:rPr lang="en-IN" sz="1800" b="1" dirty="0" smtClean="0"/>
              <a:t>diameter </a:t>
            </a:r>
            <a:r>
              <a:rPr lang="en-IN" sz="1800" dirty="0" smtClean="0"/>
              <a:t>is the length of the line through the centre that touches the two points on the edge of a circle.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There are infinite diameters in a circle</a:t>
            </a:r>
            <a:r>
              <a:rPr lang="en-IN" sz="1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Diameter = 2 x radius</a:t>
            </a:r>
          </a:p>
          <a:p>
            <a:pPr>
              <a:lnSpc>
                <a:spcPct val="120000"/>
              </a:lnSpc>
            </a:pPr>
            <a:r>
              <a:rPr lang="en-IN" sz="1800" dirty="0" smtClean="0"/>
              <a:t>The diameter  is denoted by  “d”.</a:t>
            </a:r>
            <a:endParaRPr lang="en-IN" sz="1800" dirty="0" smtClean="0"/>
          </a:p>
          <a:p>
            <a:pPr lvl="1">
              <a:lnSpc>
                <a:spcPct val="120000"/>
              </a:lnSpc>
            </a:pPr>
            <a:r>
              <a:rPr lang="en-IN" sz="1400" dirty="0" smtClean="0"/>
              <a:t>Perimeter = ¶d</a:t>
            </a:r>
            <a:endParaRPr lang="en-IN" sz="1400" dirty="0" smtClean="0"/>
          </a:p>
          <a:p>
            <a:pPr>
              <a:lnSpc>
                <a:spcPct val="120000"/>
              </a:lnSpc>
            </a:pPr>
            <a:endParaRPr lang="en-IN" sz="1800" dirty="0" smtClean="0"/>
          </a:p>
          <a:p>
            <a:pPr>
              <a:lnSpc>
                <a:spcPct val="120000"/>
              </a:lnSpc>
            </a:pPr>
            <a:endParaRPr lang="en-IN" sz="1800" dirty="0" smtClean="0"/>
          </a:p>
          <a:p>
            <a:pPr>
              <a:lnSpc>
                <a:spcPct val="120000"/>
              </a:lnSpc>
            </a:pPr>
            <a:endParaRPr lang="en-IN" sz="1100" dirty="0" smtClean="0"/>
          </a:p>
          <a:p>
            <a:pPr>
              <a:lnSpc>
                <a:spcPct val="120000"/>
              </a:lnSpc>
              <a:buNone/>
            </a:pPr>
            <a:r>
              <a:rPr lang="en-IN" sz="1100" dirty="0" smtClean="0"/>
              <a:t>Reference </a:t>
            </a:r>
            <a:r>
              <a:rPr lang="en-IN" sz="1100" dirty="0" smtClean="0"/>
              <a:t>– khan academy</a:t>
            </a:r>
          </a:p>
          <a:p>
            <a:pPr>
              <a:lnSpc>
                <a:spcPct val="120000"/>
              </a:lnSpc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DIAMETER </a:t>
            </a:r>
            <a:r>
              <a:rPr lang="en-IN" dirty="0" smtClean="0"/>
              <a:t>– d OF </a:t>
            </a:r>
            <a:r>
              <a:rPr lang="en-IN" dirty="0" smtClean="0"/>
              <a:t>A CIRCLE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143636" y="1714488"/>
            <a:ext cx="1928826" cy="1857388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endCxn id="5" idx="6"/>
          </p:cNvCxnSpPr>
          <p:nvPr/>
        </p:nvCxnSpPr>
        <p:spPr>
          <a:xfrm>
            <a:off x="7072330" y="2643182"/>
            <a:ext cx="1000132" cy="1588"/>
          </a:xfrm>
          <a:prstGeom prst="line">
            <a:avLst/>
          </a:prstGeom>
          <a:ln w="15875" cap="rnd" cmpd="sng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15206" y="235743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>
            <a:endCxn id="5" idx="2"/>
          </p:cNvCxnSpPr>
          <p:nvPr/>
        </p:nvCxnSpPr>
        <p:spPr>
          <a:xfrm rot="10800000">
            <a:off x="6143636" y="2643182"/>
            <a:ext cx="928694" cy="1588"/>
          </a:xfrm>
          <a:prstGeom prst="line">
            <a:avLst/>
          </a:prstGeom>
          <a:ln cmpd="sng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7334" y="235743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6104" y="29882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d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6911595" y="1946661"/>
            <a:ext cx="392907" cy="1785950"/>
          </a:xfrm>
          <a:prstGeom prst="rightBrace">
            <a:avLst>
              <a:gd name="adj1" fmla="val 8333"/>
              <a:gd name="adj2" fmla="val 5219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357819" y="4214818"/>
            <a:ext cx="378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Example: The line connecting </a:t>
            </a:r>
          </a:p>
          <a:p>
            <a:r>
              <a:rPr lang="en-IN" dirty="0" smtClean="0"/>
              <a:t>the North pole and the South</a:t>
            </a:r>
          </a:p>
          <a:p>
            <a:r>
              <a:rPr lang="en-IN" dirty="0" smtClean="0"/>
              <a:t>Pole is the diameter of the earth. </a:t>
            </a:r>
          </a:p>
          <a:p>
            <a:r>
              <a:rPr lang="en-IN" dirty="0" smtClean="0"/>
              <a:t>The equator is also an example.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329114" cy="4525963"/>
          </a:xfrm>
          <a:ln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700" dirty="0" smtClean="0"/>
              <a:t>A </a:t>
            </a:r>
            <a:r>
              <a:rPr lang="en-IN" sz="1700" b="1" dirty="0" smtClean="0"/>
              <a:t>chord </a:t>
            </a:r>
            <a:r>
              <a:rPr lang="en-IN" sz="1700" dirty="0" smtClean="0"/>
              <a:t>of a circle is a straight line segment whose endpoints both lie on the circle.</a:t>
            </a:r>
          </a:p>
          <a:p>
            <a:r>
              <a:rPr lang="en-IN" sz="1700" dirty="0" smtClean="0"/>
              <a:t>Every diameter is a chord but every chord is not a diameter.</a:t>
            </a:r>
          </a:p>
          <a:p>
            <a:r>
              <a:rPr lang="en-IN" sz="1700" dirty="0" smtClean="0"/>
              <a:t>A diameter is the longest chord.</a:t>
            </a:r>
          </a:p>
          <a:p>
            <a:r>
              <a:rPr lang="en-IN" sz="1700" dirty="0" smtClean="0"/>
              <a:t>A chord is a </a:t>
            </a:r>
            <a:r>
              <a:rPr lang="en-IN" sz="1700" b="1" dirty="0" smtClean="0"/>
              <a:t>secant line </a:t>
            </a:r>
            <a:r>
              <a:rPr lang="en-IN" sz="1700" dirty="0" smtClean="0"/>
              <a:t>.</a:t>
            </a:r>
          </a:p>
          <a:p>
            <a:endParaRPr lang="en-IN" dirty="0" smtClean="0"/>
          </a:p>
          <a:p>
            <a:pPr>
              <a:buNone/>
            </a:pPr>
            <a:r>
              <a:rPr lang="en-IN" sz="1600" dirty="0" smtClean="0"/>
              <a:t>Reference - Wikipedia</a:t>
            </a: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CHORD OF A CIRCLE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43636" y="1714488"/>
            <a:ext cx="1928826" cy="1857388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4" idx="4"/>
            <a:endCxn id="4" idx="6"/>
          </p:cNvCxnSpPr>
          <p:nvPr/>
        </p:nvCxnSpPr>
        <p:spPr>
          <a:xfrm rot="5400000" flipH="1" flipV="1">
            <a:off x="7125908" y="2625322"/>
            <a:ext cx="928694" cy="964413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57784" y="4214818"/>
            <a:ext cx="407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Example: </a:t>
            </a:r>
            <a:r>
              <a:rPr lang="en-IN" dirty="0" smtClean="0"/>
              <a:t>The longitudes and latitudes of the earth are chords. </a:t>
            </a:r>
            <a:endParaRPr lang="en-I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400552" cy="4525963"/>
          </a:xfrm>
          <a:ln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700" dirty="0" smtClean="0"/>
              <a:t>A </a:t>
            </a:r>
            <a:r>
              <a:rPr lang="en-IN" sz="1700" b="1" dirty="0" smtClean="0"/>
              <a:t>secant</a:t>
            </a:r>
            <a:r>
              <a:rPr lang="en-IN" sz="1700" dirty="0" smtClean="0"/>
              <a:t> of a curve is a line that intersects the curve in at least  two distinct points.</a:t>
            </a:r>
          </a:p>
          <a:p>
            <a:r>
              <a:rPr lang="en-IN" sz="1700" dirty="0" smtClean="0"/>
              <a:t>In case of a circle, a secant will intersect the circle in exactly two points.</a:t>
            </a:r>
          </a:p>
          <a:p>
            <a:r>
              <a:rPr lang="en-IN" sz="1700" dirty="0" smtClean="0"/>
              <a:t>A chord is the line segment determined by these two points.</a:t>
            </a:r>
          </a:p>
          <a:p>
            <a:endParaRPr lang="en-IN" dirty="0" smtClean="0"/>
          </a:p>
          <a:p>
            <a:pPr>
              <a:buNone/>
            </a:pPr>
            <a:r>
              <a:rPr lang="en-IN" sz="1200" dirty="0" smtClean="0"/>
              <a:t>Reference</a:t>
            </a:r>
            <a:r>
              <a:rPr lang="en-IN" sz="1600" dirty="0" smtClean="0"/>
              <a:t> </a:t>
            </a:r>
            <a:r>
              <a:rPr lang="en-IN" sz="1200" dirty="0" smtClean="0"/>
              <a:t>- Wikipedia</a:t>
            </a:r>
            <a:endParaRPr lang="en-IN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SECANT OF A CIRCLE</a:t>
            </a:r>
            <a:endParaRPr lang="en-IN" dirty="0"/>
          </a:p>
        </p:txBody>
      </p:sp>
      <p:cxnSp>
        <p:nvCxnSpPr>
          <p:cNvPr id="5" name="Straight Connector 4"/>
          <p:cNvCxnSpPr>
            <a:stCxn id="8" idx="2"/>
            <a:endCxn id="8" idx="0"/>
          </p:cNvCxnSpPr>
          <p:nvPr/>
        </p:nvCxnSpPr>
        <p:spPr>
          <a:xfrm rot="10800000" flipH="1">
            <a:off x="6976081" y="2452774"/>
            <a:ext cx="1104120" cy="1178968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43536" y="4139991"/>
            <a:ext cx="3786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Example: The </a:t>
            </a:r>
            <a:r>
              <a:rPr lang="en-IN" dirty="0" smtClean="0"/>
              <a:t>thread connecting the two ends of a bow.</a:t>
            </a:r>
            <a:endParaRPr lang="en-IN" dirty="0"/>
          </a:p>
        </p:txBody>
      </p:sp>
      <p:sp>
        <p:nvSpPr>
          <p:cNvPr id="8" name="Arc 7"/>
          <p:cNvSpPr/>
          <p:nvPr/>
        </p:nvSpPr>
        <p:spPr>
          <a:xfrm rot="2496711">
            <a:off x="6416153" y="1980741"/>
            <a:ext cx="1785950" cy="1714512"/>
          </a:xfrm>
          <a:prstGeom prst="arc">
            <a:avLst>
              <a:gd name="adj1" fmla="val 17510501"/>
              <a:gd name="adj2" fmla="val 42690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471990" cy="4525963"/>
          </a:xfrm>
          <a:ln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600" b="1" dirty="0" smtClean="0"/>
              <a:t>Tangent </a:t>
            </a:r>
            <a:r>
              <a:rPr lang="en-IN" sz="1600" dirty="0" smtClean="0"/>
              <a:t>to a circle is a line that touches the circle at one point. This is known as </a:t>
            </a:r>
            <a:r>
              <a:rPr lang="en-IN" sz="1600" b="1" dirty="0" smtClean="0"/>
              <a:t>tangency</a:t>
            </a:r>
            <a:r>
              <a:rPr lang="en-IN" sz="1600" dirty="0" smtClean="0"/>
              <a:t> </a:t>
            </a:r>
            <a:r>
              <a:rPr lang="en-IN" sz="1600" dirty="0" smtClean="0"/>
              <a:t>.</a:t>
            </a:r>
          </a:p>
          <a:p>
            <a:endParaRPr lang="en-IN" sz="1600" dirty="0" smtClean="0"/>
          </a:p>
          <a:p>
            <a:r>
              <a:rPr lang="en-IN" sz="1600" dirty="0" smtClean="0"/>
              <a:t>The point where the tangent touches the circle is known as the </a:t>
            </a:r>
            <a:r>
              <a:rPr lang="en-IN" sz="1600" b="1" dirty="0" smtClean="0"/>
              <a:t>point of tangency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Here, “p” is the point of tangency.</a:t>
            </a:r>
            <a:endParaRPr lang="en-IN" sz="1600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1100" dirty="0" smtClean="0"/>
              <a:t>Reference – toppr.com</a:t>
            </a:r>
          </a:p>
          <a:p>
            <a:endParaRPr lang="en-IN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TANGENT OF A CIRCLE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43636" y="1714488"/>
            <a:ext cx="1928826" cy="1857388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7072331" y="2571746"/>
            <a:ext cx="1428761" cy="1428758"/>
          </a:xfrm>
          <a:prstGeom prst="line">
            <a:avLst/>
          </a:prstGeom>
          <a:ln>
            <a:solidFill>
              <a:schemeClr val="accent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15272" y="32146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329114" cy="4525963"/>
          </a:xfrm>
          <a:ln cmpd="dbl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600" dirty="0" smtClean="0"/>
              <a:t>The tangent line never crosses the circle, it just touches the circle.</a:t>
            </a:r>
          </a:p>
          <a:p>
            <a:r>
              <a:rPr lang="en-IN" sz="1600" dirty="0" smtClean="0"/>
              <a:t>At the point of tangency it is perpendicular to the radius</a:t>
            </a:r>
            <a:r>
              <a:rPr lang="en-IN" sz="1600" dirty="0" smtClean="0"/>
              <a:t>.  </a:t>
            </a:r>
          </a:p>
          <a:p>
            <a:pPr lvl="1"/>
            <a:r>
              <a:rPr lang="en-IN" sz="1200" dirty="0" smtClean="0"/>
              <a:t>Segment (</a:t>
            </a:r>
            <a:r>
              <a:rPr lang="en-IN" sz="1200" dirty="0" err="1" smtClean="0"/>
              <a:t>od</a:t>
            </a:r>
            <a:r>
              <a:rPr lang="en-IN" sz="1200" dirty="0" smtClean="0"/>
              <a:t>) perpendicular to Segment X</a:t>
            </a:r>
            <a:endParaRPr lang="en-IN" sz="1200" dirty="0" smtClean="0"/>
          </a:p>
          <a:p>
            <a:r>
              <a:rPr lang="en-IN" sz="1600" dirty="0" smtClean="0"/>
              <a:t>A chord and tangent form an angle and this angle is the same as that of the tangent inscribed on the opposite side of the chord</a:t>
            </a:r>
            <a:r>
              <a:rPr lang="en-IN" sz="1600" dirty="0" smtClean="0"/>
              <a:t>.</a:t>
            </a:r>
          </a:p>
          <a:p>
            <a:pPr lvl="1"/>
            <a:r>
              <a:rPr lang="en-IN" sz="1200" dirty="0" smtClean="0"/>
              <a:t>Angle(a) = Angle (b)</a:t>
            </a:r>
          </a:p>
          <a:p>
            <a:r>
              <a:rPr lang="en-IN" sz="1600" dirty="0" smtClean="0"/>
              <a:t>From </a:t>
            </a:r>
            <a:r>
              <a:rPr lang="en-IN" sz="1600" dirty="0" smtClean="0"/>
              <a:t>the same external point, the tangent segments to a circle are equal</a:t>
            </a:r>
            <a:r>
              <a:rPr lang="en-IN" sz="1600" dirty="0" smtClean="0"/>
              <a:t>.</a:t>
            </a:r>
          </a:p>
          <a:p>
            <a:pPr lvl="1"/>
            <a:r>
              <a:rPr lang="en-IN" sz="1200" dirty="0" smtClean="0"/>
              <a:t>Segment(CA) = Segment(CB)</a:t>
            </a:r>
            <a:endParaRPr lang="en-IN" sz="1200" dirty="0" smtClean="0"/>
          </a:p>
          <a:p>
            <a:pPr>
              <a:buNone/>
            </a:pPr>
            <a:r>
              <a:rPr lang="en-IN" sz="1700" dirty="0" smtClean="0"/>
              <a:t> </a:t>
            </a:r>
            <a:r>
              <a:rPr lang="en-IN" sz="1100" dirty="0" smtClean="0"/>
              <a:t>reference – </a:t>
            </a:r>
            <a:r>
              <a:rPr lang="en-IN" sz="1100" dirty="0" smtClean="0"/>
              <a:t>toppr.com, brightstorm.com</a:t>
            </a:r>
          </a:p>
          <a:p>
            <a:pPr>
              <a:buNone/>
            </a:pPr>
            <a:endParaRPr lang="en-IN" sz="11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TANGENT</a:t>
            </a:r>
            <a:endParaRPr lang="en-IN" dirty="0"/>
          </a:p>
        </p:txBody>
      </p:sp>
      <p:grpSp>
        <p:nvGrpSpPr>
          <p:cNvPr id="20" name="Group 9"/>
          <p:cNvGrpSpPr/>
          <p:nvPr/>
        </p:nvGrpSpPr>
        <p:grpSpPr>
          <a:xfrm>
            <a:off x="7072330" y="714356"/>
            <a:ext cx="1857388" cy="1928827"/>
            <a:chOff x="6143636" y="1714488"/>
            <a:chExt cx="2357455" cy="2357453"/>
          </a:xfrm>
        </p:grpSpPr>
        <p:sp>
          <p:nvSpPr>
            <p:cNvPr id="28" name="Oval 27"/>
            <p:cNvSpPr/>
            <p:nvPr/>
          </p:nvSpPr>
          <p:spPr>
            <a:xfrm>
              <a:off x="6143636" y="1714488"/>
              <a:ext cx="1928826" cy="1857388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 flipH="1" flipV="1">
              <a:off x="7072331" y="2643182"/>
              <a:ext cx="1428761" cy="1428758"/>
            </a:xfrm>
            <a:prstGeom prst="line">
              <a:avLst/>
            </a:prstGeom>
            <a:ln w="22225">
              <a:solidFill>
                <a:schemeClr val="accent2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5"/>
            </p:cNvCxnSpPr>
            <p:nvPr/>
          </p:nvCxnSpPr>
          <p:spPr>
            <a:xfrm rot="5400000" flipH="1">
              <a:off x="7138537" y="2648413"/>
              <a:ext cx="656686" cy="646224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358082" y="271462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r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 rot="21414900">
              <a:off x="7581921" y="3028298"/>
              <a:ext cx="570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¬</a:t>
              </a:r>
              <a:endParaRPr lang="en-IN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72396" y="2953076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90º</a:t>
              </a:r>
              <a:endParaRPr lang="en-IN" sz="11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848626" y="126383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o</a:t>
            </a:r>
            <a:endParaRPr lang="en-IN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347090" y="192880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</a:t>
            </a:r>
            <a:endParaRPr lang="en-IN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143504" y="1714488"/>
            <a:ext cx="2643206" cy="2286016"/>
            <a:chOff x="4714876" y="642918"/>
            <a:chExt cx="3429024" cy="2714644"/>
          </a:xfrm>
        </p:grpSpPr>
        <p:grpSp>
          <p:nvGrpSpPr>
            <p:cNvPr id="45" name="Group 9"/>
            <p:cNvGrpSpPr/>
            <p:nvPr/>
          </p:nvGrpSpPr>
          <p:grpSpPr>
            <a:xfrm>
              <a:off x="6215074" y="1500174"/>
              <a:ext cx="1928826" cy="1857388"/>
              <a:chOff x="6143636" y="1714488"/>
              <a:chExt cx="1928826" cy="1857388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6143636" y="1714488"/>
                <a:ext cx="1928826" cy="1857388"/>
              </a:xfrm>
              <a:prstGeom prst="ellipse">
                <a:avLst/>
              </a:prstGeom>
              <a:noFill/>
              <a:ln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3" name="Straight Connector 52"/>
              <p:cNvCxnSpPr>
                <a:stCxn id="52" idx="5"/>
              </p:cNvCxnSpPr>
              <p:nvPr/>
            </p:nvCxnSpPr>
            <p:spPr>
              <a:xfrm rot="5400000" flipH="1">
                <a:off x="7138537" y="2648413"/>
                <a:ext cx="656686" cy="646224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7358082" y="271462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r</a:t>
                </a:r>
                <a:endParaRPr lang="en-IN" dirty="0"/>
              </a:p>
            </p:txBody>
          </p:sp>
        </p:grpSp>
        <p:cxnSp>
          <p:nvCxnSpPr>
            <p:cNvPr id="46" name="Straight Connector 45"/>
            <p:cNvCxnSpPr>
              <a:endCxn id="52" idx="0"/>
            </p:cNvCxnSpPr>
            <p:nvPr/>
          </p:nvCxnSpPr>
          <p:spPr>
            <a:xfrm>
              <a:off x="5000628" y="857232"/>
              <a:ext cx="2178859" cy="642942"/>
            </a:xfrm>
            <a:prstGeom prst="line">
              <a:avLst/>
            </a:prstGeom>
            <a:ln w="28575" cmpd="sng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4679157" y="1178703"/>
              <a:ext cx="1928826" cy="1285884"/>
            </a:xfrm>
            <a:prstGeom prst="line">
              <a:avLst/>
            </a:prstGeom>
            <a:ln w="28575" cmpd="sng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143768" y="21431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O</a:t>
              </a:r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29322" y="271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I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4718" y="12144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IN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14876" y="64291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</a:t>
              </a:r>
              <a:endParaRPr lang="en-IN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643570" y="3929066"/>
            <a:ext cx="3214710" cy="2500330"/>
            <a:chOff x="2071670" y="1204864"/>
            <a:chExt cx="4075643" cy="2807782"/>
          </a:xfrm>
        </p:grpSpPr>
        <p:sp>
          <p:nvSpPr>
            <p:cNvPr id="58" name="Oval 57"/>
            <p:cNvSpPr/>
            <p:nvPr/>
          </p:nvSpPr>
          <p:spPr>
            <a:xfrm>
              <a:off x="2786050" y="1428736"/>
              <a:ext cx="2143140" cy="2143140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16200000" flipH="1">
              <a:off x="2678893" y="2178835"/>
              <a:ext cx="1571636" cy="1214446"/>
            </a:xfrm>
            <a:prstGeom prst="line">
              <a:avLst/>
            </a:prstGeom>
            <a:ln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58" idx="7"/>
            </p:cNvCxnSpPr>
            <p:nvPr/>
          </p:nvCxnSpPr>
          <p:spPr>
            <a:xfrm flipV="1">
              <a:off x="2928926" y="1742591"/>
              <a:ext cx="1686408" cy="329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8" idx="7"/>
            </p:cNvCxnSpPr>
            <p:nvPr/>
          </p:nvCxnSpPr>
          <p:spPr>
            <a:xfrm rot="16200000" flipH="1" flipV="1">
              <a:off x="3428991" y="2385533"/>
              <a:ext cx="1829285" cy="54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500298" y="3357562"/>
              <a:ext cx="3143272" cy="4286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819597">
              <a:off x="3680739" y="3290948"/>
              <a:ext cx="6937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(</a:t>
              </a:r>
              <a:endParaRPr lang="en-IN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8348429">
              <a:off x="4186638" y="1542839"/>
              <a:ext cx="693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(</a:t>
              </a:r>
              <a:endParaRPr lang="en-IN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71670" y="364331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IN" dirty="0"/>
            </a:p>
          </p:txBody>
        </p:sp>
        <p:sp>
          <p:nvSpPr>
            <p:cNvPr id="66" name="TextBox 65"/>
            <p:cNvSpPr txBox="1"/>
            <p:nvPr/>
          </p:nvSpPr>
          <p:spPr>
            <a:xfrm rot="21129031">
              <a:off x="5640982" y="3130110"/>
              <a:ext cx="506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B</a:t>
              </a:r>
              <a:endParaRPr lang="en-IN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21133372">
              <a:off x="3925783" y="3545539"/>
              <a:ext cx="6937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E</a:t>
              </a:r>
              <a:endParaRPr lang="en-IN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7506951">
              <a:off x="2253593" y="1689580"/>
              <a:ext cx="6937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C</a:t>
              </a:r>
              <a:endParaRPr lang="en-IN" sz="2000" dirty="0"/>
            </a:p>
          </p:txBody>
        </p:sp>
        <p:sp>
          <p:nvSpPr>
            <p:cNvPr id="69" name="TextBox 68"/>
            <p:cNvSpPr txBox="1"/>
            <p:nvPr/>
          </p:nvSpPr>
          <p:spPr>
            <a:xfrm rot="2805742">
              <a:off x="4474161" y="1351696"/>
              <a:ext cx="6937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D</a:t>
              </a:r>
              <a:endParaRPr lang="en-IN" sz="2000" dirty="0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513</TotalTime>
  <Words>972</Words>
  <Application>Microsoft Office PowerPoint</Application>
  <PresentationFormat>On-screen Show (4:3)</PresentationFormat>
  <Paragraphs>184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CIRCLE AND ITS IMPORTANT TERMINOLOGIES</vt:lpstr>
      <vt:lpstr>CONTENT</vt:lpstr>
      <vt:lpstr>CIRCLE</vt:lpstr>
      <vt:lpstr>RADIUS –r OF A CIRCLE</vt:lpstr>
      <vt:lpstr>DIAMETER – d OF A CIRCLE</vt:lpstr>
      <vt:lpstr>CHORD OF A CIRCLE</vt:lpstr>
      <vt:lpstr>SECANT OF A CIRCLE</vt:lpstr>
      <vt:lpstr>TANGENT OF A CIRCLE</vt:lpstr>
      <vt:lpstr>PROPERTIES OF TANGENT</vt:lpstr>
      <vt:lpstr>ARC OF A CIRCLE</vt:lpstr>
      <vt:lpstr>SEMI CIRCLE</vt:lpstr>
      <vt:lpstr>ANGLE SUBTENDED BY AN ARC</vt:lpstr>
      <vt:lpstr>SEGMENT OF A CIRCLE</vt:lpstr>
      <vt:lpstr>SECTOR OF A CIRCLE</vt:lpstr>
      <vt:lpstr>QUADRANT OF A CIRCLE</vt:lpstr>
      <vt:lpstr>                  THE END      THANK YOU FOR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 AND ITS IMPORTANT TERMS</dc:title>
  <dc:creator>Windows User</dc:creator>
  <cp:lastModifiedBy>Windows User</cp:lastModifiedBy>
  <cp:revision>51</cp:revision>
  <dcterms:created xsi:type="dcterms:W3CDTF">2020-04-14T04:26:23Z</dcterms:created>
  <dcterms:modified xsi:type="dcterms:W3CDTF">2020-04-15T07:41:13Z</dcterms:modified>
</cp:coreProperties>
</file>