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9" d="100"/>
          <a:sy n="69" d="100"/>
        </p:scale>
        <p:origin x="78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11/9/2019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1078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11/9/2019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4025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11/9/2019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8763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11/9/2019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6304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11/9/2019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7785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11/9/2019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8552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11/9/2019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832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11/9/2019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2213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11/9/2019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1577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11/9/2019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05120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11/9/2019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77025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11/9/2019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6578009"/>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62" r:id="rId5"/>
    <p:sldLayoutId id="2147483756" r:id="rId6"/>
    <p:sldLayoutId id="2147483757" r:id="rId7"/>
    <p:sldLayoutId id="2147483758" r:id="rId8"/>
    <p:sldLayoutId id="2147483761" r:id="rId9"/>
    <p:sldLayoutId id="2147483759" r:id="rId10"/>
    <p:sldLayoutId id="2147483760" r:id="rId11"/>
  </p:sldLayoutIdLst>
  <p:hf sldNum="0" hdr="0" ftr="0" dt="0"/>
  <p:txStyles>
    <p:title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a:extLst>
              <a:ext uri="{FF2B5EF4-FFF2-40B4-BE49-F238E27FC236}">
                <a16:creationId xmlns:a16="http://schemas.microsoft.com/office/drawing/2014/main" id="{1942F05F-F37E-4D0F-9C42-F23EE225727E}"/>
              </a:ext>
            </a:extLst>
          </p:cNvPr>
          <p:cNvPicPr>
            <a:picLocks noChangeAspect="1"/>
          </p:cNvPicPr>
          <p:nvPr/>
        </p:nvPicPr>
        <p:blipFill rotWithShape="1">
          <a:blip r:embed="rId2"/>
          <a:srcRect/>
          <a:stretch/>
        </p:blipFill>
        <p:spPr>
          <a:xfrm>
            <a:off x="20" y="975"/>
            <a:ext cx="12191980" cy="6858000"/>
          </a:xfrm>
          <a:prstGeom prst="rect">
            <a:avLst/>
          </a:prstGeom>
        </p:spPr>
      </p:pic>
      <p:sp>
        <p:nvSpPr>
          <p:cNvPr id="17" name="Rectangle 10">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2B500D-73D7-4DE2-A1D5-393299BFD42F}"/>
              </a:ext>
            </a:extLst>
          </p:cNvPr>
          <p:cNvSpPr>
            <a:spLocks noGrp="1"/>
          </p:cNvSpPr>
          <p:nvPr>
            <p:ph type="ctrTitle"/>
          </p:nvPr>
        </p:nvSpPr>
        <p:spPr>
          <a:xfrm>
            <a:off x="8123416" y="1475234"/>
            <a:ext cx="3214307" cy="2901694"/>
          </a:xfrm>
        </p:spPr>
        <p:txBody>
          <a:bodyPr anchor="b">
            <a:normAutofit/>
          </a:bodyPr>
          <a:lstStyle/>
          <a:p>
            <a:r>
              <a:rPr lang="en-US" sz="4400" dirty="0"/>
              <a:t>5 EXOTIC FLOWERS</a:t>
            </a:r>
            <a:endParaRPr lang="en-US" sz="4800" dirty="0"/>
          </a:p>
        </p:txBody>
      </p:sp>
      <p:sp>
        <p:nvSpPr>
          <p:cNvPr id="3" name="Subtitle 2">
            <a:extLst>
              <a:ext uri="{FF2B5EF4-FFF2-40B4-BE49-F238E27FC236}">
                <a16:creationId xmlns:a16="http://schemas.microsoft.com/office/drawing/2014/main" id="{F0CD837B-D1A1-477A-9355-F99E2CCD3921}"/>
              </a:ext>
            </a:extLst>
          </p:cNvPr>
          <p:cNvSpPr>
            <a:spLocks noGrp="1"/>
          </p:cNvSpPr>
          <p:nvPr>
            <p:ph type="subTitle" idx="1"/>
          </p:nvPr>
        </p:nvSpPr>
        <p:spPr>
          <a:xfrm>
            <a:off x="8127750" y="4608576"/>
            <a:ext cx="3205640" cy="774186"/>
          </a:xfrm>
        </p:spPr>
        <p:txBody>
          <a:bodyPr anchor="t">
            <a:normAutofit/>
          </a:bodyPr>
          <a:lstStyle/>
          <a:p>
            <a:r>
              <a:rPr lang="en-US" sz="2000" dirty="0"/>
              <a:t>BY VYOM MAHAJAN</a:t>
            </a:r>
          </a:p>
        </p:txBody>
      </p:sp>
      <p:cxnSp>
        <p:nvCxnSpPr>
          <p:cNvPr id="13" name="Straight Connector 12">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1571917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B8396-6D97-43BC-B4A3-75F36458D3B7}"/>
              </a:ext>
            </a:extLst>
          </p:cNvPr>
          <p:cNvSpPr>
            <a:spLocks noGrp="1"/>
          </p:cNvSpPr>
          <p:nvPr>
            <p:ph type="title"/>
          </p:nvPr>
        </p:nvSpPr>
        <p:spPr/>
        <p:txBody>
          <a:bodyPr/>
          <a:lstStyle/>
          <a:p>
            <a:r>
              <a:rPr lang="en-US" dirty="0"/>
              <a:t>CAPE SUNDEW</a:t>
            </a:r>
          </a:p>
        </p:txBody>
      </p:sp>
      <p:sp>
        <p:nvSpPr>
          <p:cNvPr id="3" name="Content Placeholder 2">
            <a:extLst>
              <a:ext uri="{FF2B5EF4-FFF2-40B4-BE49-F238E27FC236}">
                <a16:creationId xmlns:a16="http://schemas.microsoft.com/office/drawing/2014/main" id="{891E2111-2884-40EE-AAED-45F19EE8909B}"/>
              </a:ext>
            </a:extLst>
          </p:cNvPr>
          <p:cNvSpPr>
            <a:spLocks noGrp="1"/>
          </p:cNvSpPr>
          <p:nvPr>
            <p:ph idx="1"/>
          </p:nvPr>
        </p:nvSpPr>
        <p:spPr/>
        <p:txBody>
          <a:bodyPr/>
          <a:lstStyle/>
          <a:p>
            <a:r>
              <a:rPr lang="en-US" b="1" dirty="0"/>
              <a:t>Drosera Capensis</a:t>
            </a:r>
            <a:r>
              <a:rPr lang="en-US" dirty="0"/>
              <a:t>, commonly known as </a:t>
            </a:r>
            <a:r>
              <a:rPr lang="en-US" b="1" dirty="0"/>
              <a:t>cape sundew</a:t>
            </a:r>
            <a:r>
              <a:rPr lang="en-US" dirty="0"/>
              <a:t> is a small rosette-forming </a:t>
            </a:r>
            <a:r>
              <a:rPr lang="en-US" b="1" dirty="0"/>
              <a:t>carnivorous species </a:t>
            </a:r>
            <a:r>
              <a:rPr lang="en-US" dirty="0"/>
              <a:t>of perennial </a:t>
            </a:r>
            <a:r>
              <a:rPr lang="en-US" b="1" dirty="0"/>
              <a:t>sundew native to the cape in South Africa</a:t>
            </a:r>
            <a:r>
              <a:rPr lang="en-US" dirty="0"/>
              <a:t>. Because of its size, easy to grow nature, and the copious amounts of seeds it produces, it has become one of the most </a:t>
            </a:r>
            <a:r>
              <a:rPr lang="en-US" b="1" dirty="0"/>
              <a:t>common sundews </a:t>
            </a:r>
            <a:r>
              <a:rPr lang="en-US" dirty="0"/>
              <a:t>in cultivation. </a:t>
            </a:r>
          </a:p>
          <a:p>
            <a:r>
              <a:rPr lang="en-US" dirty="0"/>
              <a:t>It produces strap-like leaves, </a:t>
            </a:r>
            <a:r>
              <a:rPr lang="en-US" b="1" dirty="0"/>
              <a:t>up to 3.5 centimetres long and 0.5 centimetres wide</a:t>
            </a:r>
            <a:r>
              <a:rPr lang="en-US" dirty="0"/>
              <a:t>, which, as in all sundews, are covered in brightly coloured tentacles which secrete a sticky mucilage that traps arthropods.</a:t>
            </a:r>
          </a:p>
        </p:txBody>
      </p:sp>
      <p:pic>
        <p:nvPicPr>
          <p:cNvPr id="4" name="Picture 3">
            <a:extLst>
              <a:ext uri="{FF2B5EF4-FFF2-40B4-BE49-F238E27FC236}">
                <a16:creationId xmlns:a16="http://schemas.microsoft.com/office/drawing/2014/main" id="{0EFD3976-61F0-44FD-8E22-3958D096EBAB}"/>
              </a:ext>
            </a:extLst>
          </p:cNvPr>
          <p:cNvPicPr>
            <a:picLocks noChangeAspect="1"/>
          </p:cNvPicPr>
          <p:nvPr/>
        </p:nvPicPr>
        <p:blipFill>
          <a:blip r:embed="rId2"/>
          <a:stretch>
            <a:fillRect/>
          </a:stretch>
        </p:blipFill>
        <p:spPr>
          <a:xfrm>
            <a:off x="8735833" y="216053"/>
            <a:ext cx="2358887" cy="1521308"/>
          </a:xfrm>
          <a:prstGeom prst="rect">
            <a:avLst/>
          </a:prstGeom>
        </p:spPr>
      </p:pic>
    </p:spTree>
    <p:extLst>
      <p:ext uri="{BB962C8B-B14F-4D97-AF65-F5344CB8AC3E}">
        <p14:creationId xmlns:p14="http://schemas.microsoft.com/office/powerpoint/2010/main" val="713056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2205E-E030-4263-B096-EB3A53E020A2}"/>
              </a:ext>
            </a:extLst>
          </p:cNvPr>
          <p:cNvSpPr>
            <a:spLocks noGrp="1"/>
          </p:cNvSpPr>
          <p:nvPr>
            <p:ph type="title"/>
          </p:nvPr>
        </p:nvSpPr>
        <p:spPr/>
        <p:txBody>
          <a:bodyPr/>
          <a:lstStyle/>
          <a:p>
            <a:r>
              <a:rPr lang="en-US" dirty="0"/>
              <a:t>HYACINTH</a:t>
            </a:r>
          </a:p>
        </p:txBody>
      </p:sp>
      <p:sp>
        <p:nvSpPr>
          <p:cNvPr id="3" name="Content Placeholder 2">
            <a:extLst>
              <a:ext uri="{FF2B5EF4-FFF2-40B4-BE49-F238E27FC236}">
                <a16:creationId xmlns:a16="http://schemas.microsoft.com/office/drawing/2014/main" id="{DF9F7B34-C3D0-4625-9034-B1DBA3CF5086}"/>
              </a:ext>
            </a:extLst>
          </p:cNvPr>
          <p:cNvSpPr>
            <a:spLocks noGrp="1"/>
          </p:cNvSpPr>
          <p:nvPr>
            <p:ph idx="1"/>
          </p:nvPr>
        </p:nvSpPr>
        <p:spPr/>
        <p:txBody>
          <a:bodyPr/>
          <a:lstStyle/>
          <a:p>
            <a:r>
              <a:rPr lang="en-US" b="1" dirty="0"/>
              <a:t>Hyacinthus</a:t>
            </a:r>
            <a:r>
              <a:rPr lang="en-US" dirty="0"/>
              <a:t> is a small genus of bulbous, fragrant flowering plants in the family </a:t>
            </a:r>
            <a:r>
              <a:rPr lang="en-US" b="1" dirty="0"/>
              <a:t>Asparagaceae</a:t>
            </a:r>
            <a:r>
              <a:rPr lang="en-US" dirty="0"/>
              <a:t>, subfamily </a:t>
            </a:r>
            <a:r>
              <a:rPr lang="en-US" b="1" dirty="0"/>
              <a:t>Scilloideae</a:t>
            </a:r>
            <a:r>
              <a:rPr lang="en-US" dirty="0"/>
              <a:t>. These are commonly called Hyacinths. They are native to the </a:t>
            </a:r>
            <a:r>
              <a:rPr lang="en-US" b="1" dirty="0"/>
              <a:t>Mediterranean region</a:t>
            </a:r>
            <a:r>
              <a:rPr lang="en-US" dirty="0"/>
              <a:t>.</a:t>
            </a:r>
          </a:p>
          <a:p>
            <a:r>
              <a:rPr lang="en-US" dirty="0"/>
              <a:t>They grow from bulbs, each growing four to six linear leaves and one to three spikes of flowers. In the wild species, the flowers are widely placed as few as two per </a:t>
            </a:r>
            <a:r>
              <a:rPr lang="en-US" b="1" dirty="0"/>
              <a:t>raceme</a:t>
            </a:r>
            <a:r>
              <a:rPr lang="en-US" dirty="0"/>
              <a:t> (it is a flower when the petals are undeterminable) in</a:t>
            </a:r>
            <a:r>
              <a:rPr lang="en-US" b="1" dirty="0"/>
              <a:t> Hyacinthus Litwinovii </a:t>
            </a:r>
            <a:r>
              <a:rPr lang="en-US" dirty="0"/>
              <a:t>and typically six to eight in </a:t>
            </a:r>
            <a:r>
              <a:rPr lang="en-US" b="1" dirty="0"/>
              <a:t>Hyacinthus orientalis</a:t>
            </a:r>
            <a:r>
              <a:rPr lang="en-US" dirty="0"/>
              <a:t>, which grows to a height of 15-20 cm. </a:t>
            </a:r>
          </a:p>
        </p:txBody>
      </p:sp>
      <p:pic>
        <p:nvPicPr>
          <p:cNvPr id="4" name="Picture 3">
            <a:extLst>
              <a:ext uri="{FF2B5EF4-FFF2-40B4-BE49-F238E27FC236}">
                <a16:creationId xmlns:a16="http://schemas.microsoft.com/office/drawing/2014/main" id="{1D07663B-5E35-4E12-BCEE-CC943434D2B8}"/>
              </a:ext>
            </a:extLst>
          </p:cNvPr>
          <p:cNvPicPr>
            <a:picLocks noChangeAspect="1"/>
          </p:cNvPicPr>
          <p:nvPr/>
        </p:nvPicPr>
        <p:blipFill>
          <a:blip r:embed="rId2"/>
          <a:stretch>
            <a:fillRect/>
          </a:stretch>
        </p:blipFill>
        <p:spPr>
          <a:xfrm>
            <a:off x="8828599" y="137160"/>
            <a:ext cx="2266121" cy="1600200"/>
          </a:xfrm>
          <a:prstGeom prst="rect">
            <a:avLst/>
          </a:prstGeom>
        </p:spPr>
      </p:pic>
    </p:spTree>
    <p:extLst>
      <p:ext uri="{BB962C8B-B14F-4D97-AF65-F5344CB8AC3E}">
        <p14:creationId xmlns:p14="http://schemas.microsoft.com/office/powerpoint/2010/main" val="464874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3B66-3FF5-4869-9F42-0BFFFB125EE6}"/>
              </a:ext>
            </a:extLst>
          </p:cNvPr>
          <p:cNvSpPr>
            <a:spLocks noGrp="1"/>
          </p:cNvSpPr>
          <p:nvPr>
            <p:ph type="title"/>
          </p:nvPr>
        </p:nvSpPr>
        <p:spPr/>
        <p:txBody>
          <a:bodyPr/>
          <a:lstStyle/>
          <a:p>
            <a:r>
              <a:rPr lang="en-US" dirty="0"/>
              <a:t>TITAN ARUM</a:t>
            </a:r>
          </a:p>
        </p:txBody>
      </p:sp>
      <p:sp>
        <p:nvSpPr>
          <p:cNvPr id="3" name="Content Placeholder 2">
            <a:extLst>
              <a:ext uri="{FF2B5EF4-FFF2-40B4-BE49-F238E27FC236}">
                <a16:creationId xmlns:a16="http://schemas.microsoft.com/office/drawing/2014/main" id="{A745C663-128E-43B6-925C-4C9F47D5DD23}"/>
              </a:ext>
            </a:extLst>
          </p:cNvPr>
          <p:cNvSpPr>
            <a:spLocks noGrp="1"/>
          </p:cNvSpPr>
          <p:nvPr>
            <p:ph idx="1"/>
          </p:nvPr>
        </p:nvSpPr>
        <p:spPr/>
        <p:txBody>
          <a:bodyPr/>
          <a:lstStyle/>
          <a:p>
            <a:r>
              <a:rPr lang="en-US" b="1" dirty="0"/>
              <a:t>Amorphophalus </a:t>
            </a:r>
            <a:r>
              <a:rPr lang="en-US" b="1" dirty="0" err="1"/>
              <a:t>titanum</a:t>
            </a:r>
            <a:r>
              <a:rPr lang="en-US" dirty="0"/>
              <a:t>, the </a:t>
            </a:r>
            <a:r>
              <a:rPr lang="en-US" b="1" dirty="0"/>
              <a:t>titan arum</a:t>
            </a:r>
            <a:r>
              <a:rPr lang="en-US" dirty="0"/>
              <a:t>, is a flowering plant with the largest </a:t>
            </a:r>
            <a:r>
              <a:rPr lang="en-US" b="1" dirty="0"/>
              <a:t>unbranched inflorescence </a:t>
            </a:r>
            <a:r>
              <a:rPr lang="en-US" dirty="0"/>
              <a:t>in the world. The titan arum’s inflorescence is not as large as the talipot palm, but the </a:t>
            </a:r>
            <a:r>
              <a:rPr lang="en-US" b="1" dirty="0"/>
              <a:t>inflorescence</a:t>
            </a:r>
            <a:r>
              <a:rPr lang="en-US" dirty="0"/>
              <a:t> (it is when a flower directly grows from a stem) of the talipot palm is branched rather than unbranched.</a:t>
            </a:r>
          </a:p>
          <a:p>
            <a:r>
              <a:rPr lang="en-US" dirty="0"/>
              <a:t>Due to its odor, which is like the smell of a </a:t>
            </a:r>
            <a:r>
              <a:rPr lang="en-US" b="1" dirty="0"/>
              <a:t>rotting corpse </a:t>
            </a:r>
            <a:r>
              <a:rPr lang="en-US" dirty="0"/>
              <a:t>or</a:t>
            </a:r>
            <a:r>
              <a:rPr lang="en-US" b="1" dirty="0"/>
              <a:t> carcass</a:t>
            </a:r>
            <a:r>
              <a:rPr lang="en-US" dirty="0"/>
              <a:t>, the titan arum is categorized as a carrion flower, or is also known as </a:t>
            </a:r>
            <a:r>
              <a:rPr lang="en-US" b="1" dirty="0"/>
              <a:t>corpse flower </a:t>
            </a:r>
            <a:r>
              <a:rPr lang="en-US" dirty="0"/>
              <a:t>or </a:t>
            </a:r>
            <a:r>
              <a:rPr lang="en-US" b="1" dirty="0"/>
              <a:t>corpse plant</a:t>
            </a:r>
            <a:r>
              <a:rPr lang="en-US" dirty="0"/>
              <a:t>.</a:t>
            </a:r>
          </a:p>
          <a:p>
            <a:r>
              <a:rPr lang="en-US" dirty="0"/>
              <a:t>The titan arum’s inflorescence can reach over </a:t>
            </a:r>
            <a:r>
              <a:rPr lang="en-US" b="1" dirty="0"/>
              <a:t>3 metres </a:t>
            </a:r>
            <a:r>
              <a:rPr lang="en-US" dirty="0"/>
              <a:t>in height.</a:t>
            </a:r>
          </a:p>
          <a:p>
            <a:endParaRPr lang="en-US" dirty="0"/>
          </a:p>
        </p:txBody>
      </p:sp>
      <p:pic>
        <p:nvPicPr>
          <p:cNvPr id="4" name="Picture 3">
            <a:extLst>
              <a:ext uri="{FF2B5EF4-FFF2-40B4-BE49-F238E27FC236}">
                <a16:creationId xmlns:a16="http://schemas.microsoft.com/office/drawing/2014/main" id="{758B0B0B-DF50-43FD-BE67-3A4CF34356C2}"/>
              </a:ext>
            </a:extLst>
          </p:cNvPr>
          <p:cNvPicPr>
            <a:picLocks noChangeAspect="1"/>
          </p:cNvPicPr>
          <p:nvPr/>
        </p:nvPicPr>
        <p:blipFill>
          <a:blip r:embed="rId2"/>
          <a:stretch>
            <a:fillRect/>
          </a:stretch>
        </p:blipFill>
        <p:spPr>
          <a:xfrm>
            <a:off x="8879205" y="334607"/>
            <a:ext cx="2276475" cy="1402753"/>
          </a:xfrm>
          <a:prstGeom prst="rect">
            <a:avLst/>
          </a:prstGeom>
        </p:spPr>
      </p:pic>
    </p:spTree>
    <p:extLst>
      <p:ext uri="{BB962C8B-B14F-4D97-AF65-F5344CB8AC3E}">
        <p14:creationId xmlns:p14="http://schemas.microsoft.com/office/powerpoint/2010/main" val="1704090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CACC8-CD0C-4DE0-8539-736D781ABE1A}"/>
              </a:ext>
            </a:extLst>
          </p:cNvPr>
          <p:cNvSpPr>
            <a:spLocks noGrp="1"/>
          </p:cNvSpPr>
          <p:nvPr>
            <p:ph type="title"/>
          </p:nvPr>
        </p:nvSpPr>
        <p:spPr/>
        <p:txBody>
          <a:bodyPr/>
          <a:lstStyle/>
          <a:p>
            <a:r>
              <a:rPr lang="en-US" dirty="0"/>
              <a:t>KOKI’O</a:t>
            </a:r>
          </a:p>
        </p:txBody>
      </p:sp>
      <p:sp>
        <p:nvSpPr>
          <p:cNvPr id="3" name="Content Placeholder 2">
            <a:extLst>
              <a:ext uri="{FF2B5EF4-FFF2-40B4-BE49-F238E27FC236}">
                <a16:creationId xmlns:a16="http://schemas.microsoft.com/office/drawing/2014/main" id="{44AED0EA-CB40-4C11-8971-6FF77C3BF16F}"/>
              </a:ext>
            </a:extLst>
          </p:cNvPr>
          <p:cNvSpPr>
            <a:spLocks noGrp="1"/>
          </p:cNvSpPr>
          <p:nvPr>
            <p:ph idx="1"/>
          </p:nvPr>
        </p:nvSpPr>
        <p:spPr/>
        <p:txBody>
          <a:bodyPr/>
          <a:lstStyle/>
          <a:p>
            <a:r>
              <a:rPr lang="en-US" b="1" dirty="0"/>
              <a:t>Kokia cookie </a:t>
            </a:r>
            <a:r>
              <a:rPr lang="en-US" dirty="0"/>
              <a:t>is a small, deciduous tree, commonly known as </a:t>
            </a:r>
            <a:r>
              <a:rPr lang="en-US" b="1" dirty="0"/>
              <a:t>koki’o, Moloka’i treecotton, cooke’s koki’o, or moloka’i koki’o. </a:t>
            </a:r>
          </a:p>
          <a:p>
            <a:r>
              <a:rPr lang="en-US" dirty="0"/>
              <a:t>This species is only known to have existed in the lowlands of western </a:t>
            </a:r>
            <a:r>
              <a:rPr lang="en-US" b="1" dirty="0" err="1"/>
              <a:t>Molaka’i</a:t>
            </a:r>
            <a:r>
              <a:rPr lang="en-US" b="1" dirty="0"/>
              <a:t> island of the Hawaiian</a:t>
            </a:r>
            <a:r>
              <a:rPr lang="en-US" b="1" u="sng" dirty="0"/>
              <a:t> </a:t>
            </a:r>
            <a:r>
              <a:rPr lang="en-US" b="1" dirty="0"/>
              <a:t>Islands</a:t>
            </a:r>
            <a:r>
              <a:rPr lang="en-US" dirty="0"/>
              <a:t>. Its native habitat was lowland dry forests on the leeward western end of the island. This was all cut down by the </a:t>
            </a:r>
            <a:r>
              <a:rPr lang="en-US" b="1" dirty="0"/>
              <a:t>Polynesian</a:t>
            </a:r>
            <a:r>
              <a:rPr lang="en-US" dirty="0"/>
              <a:t> settlers about the year 1000 CE to make room for agriculture. It survived and can </a:t>
            </a:r>
            <a:r>
              <a:rPr lang="en-US" b="1" dirty="0"/>
              <a:t>adapt quickly </a:t>
            </a:r>
            <a:r>
              <a:rPr lang="en-US" dirty="0"/>
              <a:t>to its surroundings.</a:t>
            </a:r>
          </a:p>
        </p:txBody>
      </p:sp>
      <p:pic>
        <p:nvPicPr>
          <p:cNvPr id="4" name="Picture 3">
            <a:extLst>
              <a:ext uri="{FF2B5EF4-FFF2-40B4-BE49-F238E27FC236}">
                <a16:creationId xmlns:a16="http://schemas.microsoft.com/office/drawing/2014/main" id="{8002C36C-D563-4C7C-BCC6-0937E6B88C9D}"/>
              </a:ext>
            </a:extLst>
          </p:cNvPr>
          <p:cNvPicPr>
            <a:picLocks noChangeAspect="1"/>
          </p:cNvPicPr>
          <p:nvPr/>
        </p:nvPicPr>
        <p:blipFill>
          <a:blip r:embed="rId2"/>
          <a:stretch>
            <a:fillRect/>
          </a:stretch>
        </p:blipFill>
        <p:spPr>
          <a:xfrm>
            <a:off x="8666922" y="286603"/>
            <a:ext cx="2427798" cy="1450757"/>
          </a:xfrm>
          <a:prstGeom prst="rect">
            <a:avLst/>
          </a:prstGeom>
        </p:spPr>
      </p:pic>
    </p:spTree>
    <p:extLst>
      <p:ext uri="{BB962C8B-B14F-4D97-AF65-F5344CB8AC3E}">
        <p14:creationId xmlns:p14="http://schemas.microsoft.com/office/powerpoint/2010/main" val="784964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36ADB-4DDD-4368-AF9C-C64870D5F559}"/>
              </a:ext>
            </a:extLst>
          </p:cNvPr>
          <p:cNvSpPr>
            <a:spLocks noGrp="1"/>
          </p:cNvSpPr>
          <p:nvPr>
            <p:ph type="title"/>
          </p:nvPr>
        </p:nvSpPr>
        <p:spPr/>
        <p:txBody>
          <a:bodyPr/>
          <a:lstStyle/>
          <a:p>
            <a:r>
              <a:rPr lang="en-US" dirty="0"/>
              <a:t>SAUSSUREA OBVALLATA</a:t>
            </a:r>
          </a:p>
        </p:txBody>
      </p:sp>
      <p:sp>
        <p:nvSpPr>
          <p:cNvPr id="3" name="Content Placeholder 2">
            <a:extLst>
              <a:ext uri="{FF2B5EF4-FFF2-40B4-BE49-F238E27FC236}">
                <a16:creationId xmlns:a16="http://schemas.microsoft.com/office/drawing/2014/main" id="{261AA856-5CC4-49B0-AB9D-A0A179ED22C1}"/>
              </a:ext>
            </a:extLst>
          </p:cNvPr>
          <p:cNvSpPr>
            <a:spLocks noGrp="1"/>
          </p:cNvSpPr>
          <p:nvPr>
            <p:ph idx="1"/>
          </p:nvPr>
        </p:nvSpPr>
        <p:spPr>
          <a:xfrm>
            <a:off x="1097280" y="2108201"/>
            <a:ext cx="10058400" cy="3760891"/>
          </a:xfrm>
        </p:spPr>
        <p:txBody>
          <a:bodyPr/>
          <a:lstStyle/>
          <a:p>
            <a:r>
              <a:rPr lang="en-US" b="1" dirty="0"/>
              <a:t>Saussurea obvallata</a:t>
            </a:r>
            <a:r>
              <a:rPr lang="en-US" dirty="0"/>
              <a:t> is a species of flowering plant in the </a:t>
            </a:r>
            <a:r>
              <a:rPr lang="en-US" b="1" dirty="0"/>
              <a:t>Asteraceae</a:t>
            </a:r>
            <a:r>
              <a:rPr lang="en-US" dirty="0"/>
              <a:t>. It is native to the </a:t>
            </a:r>
            <a:r>
              <a:rPr lang="en-US" b="1" dirty="0"/>
              <a:t>Himalayas, Himachal Pradesh</a:t>
            </a:r>
            <a:r>
              <a:rPr lang="en-US" dirty="0"/>
              <a:t> and </a:t>
            </a:r>
            <a:r>
              <a:rPr lang="en-US" b="1" dirty="0"/>
              <a:t>Uttarakhand, India, Mongolia, northern Burma</a:t>
            </a:r>
            <a:r>
              <a:rPr lang="en-US" dirty="0"/>
              <a:t> and </a:t>
            </a:r>
            <a:r>
              <a:rPr lang="en-US" b="1" dirty="0"/>
              <a:t>southwest China</a:t>
            </a:r>
            <a:r>
              <a:rPr lang="en-US" dirty="0"/>
              <a:t>. </a:t>
            </a:r>
          </a:p>
          <a:p>
            <a:r>
              <a:rPr lang="en-US" dirty="0"/>
              <a:t>In the Himalayas it is found at an altitude of </a:t>
            </a:r>
            <a:r>
              <a:rPr lang="en-US" b="1" dirty="0"/>
              <a:t>4500 metres</a:t>
            </a:r>
            <a:r>
              <a:rPr lang="en-US" dirty="0"/>
              <a:t>. It is the state flower of Uttarakhand. It is a perennial flower growing up to </a:t>
            </a:r>
            <a:r>
              <a:rPr lang="en-US" b="1" dirty="0"/>
              <a:t>0.3 centimetres</a:t>
            </a:r>
            <a:r>
              <a:rPr lang="en-US" dirty="0"/>
              <a:t>. The flowers are </a:t>
            </a:r>
            <a:r>
              <a:rPr lang="en-US" b="1" dirty="0"/>
              <a:t>hermaphrodite</a:t>
            </a:r>
            <a:r>
              <a:rPr lang="en-US" dirty="0"/>
              <a:t> (have both male and female organs) and are pollinated by insects.</a:t>
            </a:r>
          </a:p>
          <a:p>
            <a:r>
              <a:rPr lang="en-US" dirty="0"/>
              <a:t>Known as brahma kamala in India.</a:t>
            </a:r>
          </a:p>
        </p:txBody>
      </p:sp>
      <p:pic>
        <p:nvPicPr>
          <p:cNvPr id="4" name="Picture 3">
            <a:extLst>
              <a:ext uri="{FF2B5EF4-FFF2-40B4-BE49-F238E27FC236}">
                <a16:creationId xmlns:a16="http://schemas.microsoft.com/office/drawing/2014/main" id="{1771C7D4-0BA1-490D-B6C0-FFE7891EB580}"/>
              </a:ext>
            </a:extLst>
          </p:cNvPr>
          <p:cNvPicPr>
            <a:picLocks noChangeAspect="1"/>
          </p:cNvPicPr>
          <p:nvPr/>
        </p:nvPicPr>
        <p:blipFill>
          <a:blip r:embed="rId2"/>
          <a:stretch>
            <a:fillRect/>
          </a:stretch>
        </p:blipFill>
        <p:spPr>
          <a:xfrm>
            <a:off x="8964930" y="286603"/>
            <a:ext cx="2190750" cy="1450757"/>
          </a:xfrm>
          <a:prstGeom prst="rect">
            <a:avLst/>
          </a:prstGeom>
        </p:spPr>
      </p:pic>
    </p:spTree>
    <p:extLst>
      <p:ext uri="{BB962C8B-B14F-4D97-AF65-F5344CB8AC3E}">
        <p14:creationId xmlns:p14="http://schemas.microsoft.com/office/powerpoint/2010/main" val="198740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AE2B-AB02-4BFD-80D9-CF2E497C3DC3}"/>
              </a:ext>
            </a:extLst>
          </p:cNvPr>
          <p:cNvSpPr>
            <a:spLocks noGrp="1"/>
          </p:cNvSpPr>
          <p:nvPr>
            <p:ph type="ctrTitle"/>
          </p:nvPr>
        </p:nvSpPr>
        <p:spPr/>
        <p:txBody>
          <a:bodyPr>
            <a:normAutofit/>
          </a:bodyPr>
          <a:lstStyle/>
          <a:p>
            <a:r>
              <a:rPr lang="en-US" sz="9600" dirty="0"/>
              <a:t>         THE END</a:t>
            </a:r>
          </a:p>
        </p:txBody>
      </p:sp>
      <p:sp>
        <p:nvSpPr>
          <p:cNvPr id="3" name="Subtitle 2">
            <a:extLst>
              <a:ext uri="{FF2B5EF4-FFF2-40B4-BE49-F238E27FC236}">
                <a16:creationId xmlns:a16="http://schemas.microsoft.com/office/drawing/2014/main" id="{27EE90DF-E8A3-44E5-B836-6808F91BAFD4}"/>
              </a:ext>
            </a:extLst>
          </p:cNvPr>
          <p:cNvSpPr>
            <a:spLocks noGrp="1"/>
          </p:cNvSpPr>
          <p:nvPr>
            <p:ph type="subTitle" idx="1"/>
          </p:nvPr>
        </p:nvSpPr>
        <p:spPr/>
        <p:txBody>
          <a:bodyPr/>
          <a:lstStyle/>
          <a:p>
            <a:r>
              <a:rPr lang="en-US" dirty="0"/>
              <a:t>REFERENCE - WIKIPEDIA</a:t>
            </a:r>
          </a:p>
        </p:txBody>
      </p:sp>
    </p:spTree>
    <p:extLst>
      <p:ext uri="{BB962C8B-B14F-4D97-AF65-F5344CB8AC3E}">
        <p14:creationId xmlns:p14="http://schemas.microsoft.com/office/powerpoint/2010/main" val="359826303"/>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641"/>
      </a:dk2>
      <a:lt2>
        <a:srgbClr val="E8E4E2"/>
      </a:lt2>
      <a:accent1>
        <a:srgbClr val="26B5B0"/>
      </a:accent1>
      <a:accent2>
        <a:srgbClr val="1D8BCF"/>
      </a:accent2>
      <a:accent3>
        <a:srgbClr val="2F53E1"/>
      </a:accent3>
      <a:accent4>
        <a:srgbClr val="CF1D31"/>
      </a:accent4>
      <a:accent5>
        <a:srgbClr val="E1662F"/>
      </a:accent5>
      <a:accent6>
        <a:srgbClr val="CA9A1C"/>
      </a:accent6>
      <a:hlink>
        <a:srgbClr val="BC6D3C"/>
      </a:hlink>
      <a:folHlink>
        <a:srgbClr val="7F7F7F"/>
      </a:folHlink>
    </a:clrScheme>
    <a:fontScheme name="Retrospect">
      <a:majorFont>
        <a:latin typeface="Tw Cen M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203</TotalTime>
  <Words>503</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Calibri</vt:lpstr>
      <vt:lpstr>Tw Cen MT</vt:lpstr>
      <vt:lpstr>RetrospectVTI</vt:lpstr>
      <vt:lpstr>5 EXOTIC FLOWERS</vt:lpstr>
      <vt:lpstr>CAPE SUNDEW</vt:lpstr>
      <vt:lpstr>HYACINTH</vt:lpstr>
      <vt:lpstr>TITAN ARUM</vt:lpstr>
      <vt:lpstr>KOKI’O</vt:lpstr>
      <vt:lpstr>SAUSSUREA OBVALLATA</vt:lpstr>
      <vt:lpstr>         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 EXOTIC FLOWERS</dc:title>
  <dc:creator>VyomVarshaVinay</dc:creator>
  <cp:lastModifiedBy>VyomVarshaVinay</cp:lastModifiedBy>
  <cp:revision>22</cp:revision>
  <dcterms:created xsi:type="dcterms:W3CDTF">2019-11-08T14:26:52Z</dcterms:created>
  <dcterms:modified xsi:type="dcterms:W3CDTF">2019-11-09T10:31:04Z</dcterms:modified>
</cp:coreProperties>
</file>