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80" d="100"/>
          <a:sy n="80" d="100"/>
        </p:scale>
        <p:origin x="378" y="-22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10/7/2019</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10/7/2019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10/7/2019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10/7/2019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10/7/2019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10/7/2019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10/7/2019</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10/7/2019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10/7/2019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10/7/2019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10/7/2019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10/7/2019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10/7/2019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10/7/2019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10/7/2019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10/7/2019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10/7/2019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10/7/2019</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B633AC-D259-4909-B800-8096BCE04CC8}"/>
              </a:ext>
            </a:extLst>
          </p:cNvPr>
          <p:cNvSpPr>
            <a:spLocks noGrp="1"/>
          </p:cNvSpPr>
          <p:nvPr>
            <p:ph type="ctrTitle"/>
          </p:nvPr>
        </p:nvSpPr>
        <p:spPr/>
        <p:txBody>
          <a:bodyPr/>
          <a:lstStyle/>
          <a:p>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r>
              <a:rPr lang="en-US" dirty="0"/>
              <a:t>Khilji Dynasty</a:t>
            </a:r>
          </a:p>
        </p:txBody>
      </p:sp>
      <p:sp>
        <p:nvSpPr>
          <p:cNvPr id="3" name="Subtitle 2">
            <a:extLst>
              <a:ext uri="{FF2B5EF4-FFF2-40B4-BE49-F238E27FC236}">
                <a16:creationId xmlns:a16="http://schemas.microsoft.com/office/drawing/2014/main" id="{3E2E15E2-8EF5-4577-A28B-7FFCD1F881AC}"/>
              </a:ext>
            </a:extLst>
          </p:cNvPr>
          <p:cNvSpPr>
            <a:spLocks noGrp="1"/>
          </p:cNvSpPr>
          <p:nvPr>
            <p:ph type="subTitle" idx="1"/>
          </p:nvPr>
        </p:nvSpPr>
        <p:spPr/>
        <p:txBody>
          <a:bodyPr/>
          <a:lstStyle/>
          <a:p>
            <a:r>
              <a:rPr lang="en-US" dirty="0"/>
              <a:t>BY Vyom </a:t>
            </a:r>
            <a:r>
              <a:rPr lang="en-US" dirty="0" err="1"/>
              <a:t>maHAJAN</a:t>
            </a:r>
            <a:endParaRPr lang="en-US" dirty="0"/>
          </a:p>
        </p:txBody>
      </p:sp>
    </p:spTree>
    <p:extLst>
      <p:ext uri="{BB962C8B-B14F-4D97-AF65-F5344CB8AC3E}">
        <p14:creationId xmlns:p14="http://schemas.microsoft.com/office/powerpoint/2010/main" val="16063593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9BE91-4801-4253-8D61-E7D20F55CA41}"/>
              </a:ext>
            </a:extLst>
          </p:cNvPr>
          <p:cNvSpPr>
            <a:spLocks noGrp="1"/>
          </p:cNvSpPr>
          <p:nvPr>
            <p:ph type="title"/>
          </p:nvPr>
        </p:nvSpPr>
        <p:spPr/>
        <p:txBody>
          <a:bodyPr/>
          <a:lstStyle/>
          <a:p>
            <a:r>
              <a:rPr lang="en-US" dirty="0"/>
              <a:t>Revenue Reforms</a:t>
            </a:r>
          </a:p>
        </p:txBody>
      </p:sp>
      <p:sp>
        <p:nvSpPr>
          <p:cNvPr id="3" name="Content Placeholder 2">
            <a:extLst>
              <a:ext uri="{FF2B5EF4-FFF2-40B4-BE49-F238E27FC236}">
                <a16:creationId xmlns:a16="http://schemas.microsoft.com/office/drawing/2014/main" id="{29908CA6-8BD8-4F34-B43D-393669B4E7D7}"/>
              </a:ext>
            </a:extLst>
          </p:cNvPr>
          <p:cNvSpPr>
            <a:spLocks noGrp="1"/>
          </p:cNvSpPr>
          <p:nvPr>
            <p:ph idx="1"/>
          </p:nvPr>
        </p:nvSpPr>
        <p:spPr/>
        <p:txBody>
          <a:bodyPr/>
          <a:lstStyle/>
          <a:p>
            <a:pPr>
              <a:buFont typeface="Arial" panose="020B0604020202020204" pitchFamily="34" charset="0"/>
              <a:buChar char="•"/>
            </a:pPr>
            <a:r>
              <a:rPr lang="en-US" dirty="0"/>
              <a:t>To meet the cost of maintaining a huge army, the sultan needed a large amount of money.</a:t>
            </a:r>
          </a:p>
          <a:p>
            <a:pPr>
              <a:buFont typeface="Arial" panose="020B0604020202020204" pitchFamily="34" charset="0"/>
              <a:buChar char="•"/>
            </a:pPr>
            <a:r>
              <a:rPr lang="en-US" dirty="0"/>
              <a:t>Thus, Alauddin introduced certain revenue reforms.</a:t>
            </a:r>
          </a:p>
          <a:p>
            <a:pPr>
              <a:buFont typeface="Arial" panose="020B0604020202020204" pitchFamily="34" charset="0"/>
              <a:buChar char="•"/>
            </a:pPr>
            <a:r>
              <a:rPr lang="en-US" dirty="0"/>
              <a:t>The land was measured and the share of the state was fixed.</a:t>
            </a:r>
          </a:p>
          <a:p>
            <a:pPr>
              <a:buFont typeface="Arial" panose="020B0604020202020204" pitchFamily="34" charset="0"/>
              <a:buChar char="•"/>
            </a:pPr>
            <a:r>
              <a:rPr lang="en-US" dirty="0"/>
              <a:t>Special revenue officials were appointed to collect the taxes.</a:t>
            </a:r>
          </a:p>
          <a:p>
            <a:pPr>
              <a:buFont typeface="Arial" panose="020B0604020202020204" pitchFamily="34" charset="0"/>
              <a:buChar char="•"/>
            </a:pPr>
            <a:r>
              <a:rPr lang="en-US" dirty="0"/>
              <a:t>The sultan increased the tax from one-third to half of the harvest. It was to be paid in cash.</a:t>
            </a:r>
          </a:p>
          <a:p>
            <a:pPr marL="0" indent="0">
              <a:buNone/>
            </a:pPr>
            <a:endParaRPr lang="en-US" dirty="0"/>
          </a:p>
        </p:txBody>
      </p:sp>
    </p:spTree>
    <p:extLst>
      <p:ext uri="{BB962C8B-B14F-4D97-AF65-F5344CB8AC3E}">
        <p14:creationId xmlns:p14="http://schemas.microsoft.com/office/powerpoint/2010/main" val="2513743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23895F-DF1D-4709-A159-98FCEC79DA66}"/>
              </a:ext>
            </a:extLst>
          </p:cNvPr>
          <p:cNvSpPr>
            <a:spLocks noGrp="1"/>
          </p:cNvSpPr>
          <p:nvPr>
            <p:ph type="title"/>
          </p:nvPr>
        </p:nvSpPr>
        <p:spPr/>
        <p:txBody>
          <a:bodyPr/>
          <a:lstStyle/>
          <a:p>
            <a:r>
              <a:rPr lang="en-US" dirty="0"/>
              <a:t>Market Control Policy</a:t>
            </a:r>
          </a:p>
        </p:txBody>
      </p:sp>
      <p:sp>
        <p:nvSpPr>
          <p:cNvPr id="3" name="Content Placeholder 2">
            <a:extLst>
              <a:ext uri="{FF2B5EF4-FFF2-40B4-BE49-F238E27FC236}">
                <a16:creationId xmlns:a16="http://schemas.microsoft.com/office/drawing/2014/main" id="{DB182C6B-E752-4F9C-9D7F-B21C6FC45CA8}"/>
              </a:ext>
            </a:extLst>
          </p:cNvPr>
          <p:cNvSpPr>
            <a:spLocks noGrp="1"/>
          </p:cNvSpPr>
          <p:nvPr>
            <p:ph idx="1"/>
          </p:nvPr>
        </p:nvSpPr>
        <p:spPr>
          <a:xfrm>
            <a:off x="1154954" y="2603500"/>
            <a:ext cx="8825659" cy="4013868"/>
          </a:xfrm>
        </p:spPr>
        <p:txBody>
          <a:bodyPr>
            <a:normAutofit fontScale="92500"/>
          </a:bodyPr>
          <a:lstStyle/>
          <a:p>
            <a:pPr>
              <a:buFont typeface="Arial" panose="020B0604020202020204" pitchFamily="34" charset="0"/>
              <a:buChar char="•"/>
            </a:pPr>
            <a:r>
              <a:rPr lang="en-US" dirty="0"/>
              <a:t>To compensate for the reduced salaries of soldiers and the heavy taxes imposed on peasants, price control was introduced.</a:t>
            </a:r>
          </a:p>
          <a:p>
            <a:pPr>
              <a:buFont typeface="Arial" panose="020B0604020202020204" pitchFamily="34" charset="0"/>
              <a:buChar char="•"/>
            </a:pPr>
            <a:r>
              <a:rPr lang="en-US" dirty="0"/>
              <a:t>Alauddin set up 3 markets in Delhi – one for food grains, the second for cloth and expensive items such as sugar and dry fruits and the third for horses, slaves and cattle. Each market was under the control of an officer called shahna. </a:t>
            </a:r>
          </a:p>
          <a:p>
            <a:pPr>
              <a:buFont typeface="Arial" panose="020B0604020202020204" pitchFamily="34" charset="0"/>
              <a:buChar char="•"/>
            </a:pPr>
            <a:r>
              <a:rPr lang="en-US" dirty="0"/>
              <a:t>The prices of all commodities were fixed and the prices of essential items were kept low.</a:t>
            </a:r>
          </a:p>
          <a:p>
            <a:pPr>
              <a:buFont typeface="Arial" panose="020B0604020202020204" pitchFamily="34" charset="0"/>
              <a:buChar char="•"/>
            </a:pPr>
            <a:r>
              <a:rPr lang="en-US" dirty="0"/>
              <a:t>Market officers were appointed to keep a strict watch on the prices, the weights used and the activities of the traders. </a:t>
            </a:r>
          </a:p>
          <a:p>
            <a:pPr>
              <a:buFont typeface="Arial" panose="020B0604020202020204" pitchFamily="34" charset="0"/>
              <a:buChar char="•"/>
            </a:pPr>
            <a:r>
              <a:rPr lang="en-US" dirty="0"/>
              <a:t>Anyone caught hoarding goods or cheating customers in price or weight was severely punished. If a merchant sold a commodity under the weight stated, an amount of flesh equivalent to the deficiency in weight was cut off from his body.</a:t>
            </a:r>
          </a:p>
        </p:txBody>
      </p:sp>
    </p:spTree>
    <p:extLst>
      <p:ext uri="{BB962C8B-B14F-4D97-AF65-F5344CB8AC3E}">
        <p14:creationId xmlns:p14="http://schemas.microsoft.com/office/powerpoint/2010/main" val="4786934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A01FC-1A7E-4F9A-B4DF-3207D5437A9E}"/>
              </a:ext>
            </a:extLst>
          </p:cNvPr>
          <p:cNvSpPr>
            <a:spLocks noGrp="1"/>
          </p:cNvSpPr>
          <p:nvPr>
            <p:ph type="title"/>
          </p:nvPr>
        </p:nvSpPr>
        <p:spPr/>
        <p:txBody>
          <a:bodyPr/>
          <a:lstStyle/>
          <a:p>
            <a:r>
              <a:rPr lang="en-US" dirty="0"/>
              <a:t>Continuation</a:t>
            </a:r>
          </a:p>
        </p:txBody>
      </p:sp>
      <p:sp>
        <p:nvSpPr>
          <p:cNvPr id="3" name="Content Placeholder 2">
            <a:extLst>
              <a:ext uri="{FF2B5EF4-FFF2-40B4-BE49-F238E27FC236}">
                <a16:creationId xmlns:a16="http://schemas.microsoft.com/office/drawing/2014/main" id="{94D6DE10-C7B2-47C2-B6DC-757089ED36B8}"/>
              </a:ext>
            </a:extLst>
          </p:cNvPr>
          <p:cNvSpPr>
            <a:spLocks noGrp="1"/>
          </p:cNvSpPr>
          <p:nvPr>
            <p:ph idx="1"/>
          </p:nvPr>
        </p:nvSpPr>
        <p:spPr/>
        <p:txBody>
          <a:bodyPr/>
          <a:lstStyle/>
          <a:p>
            <a:pPr>
              <a:buFont typeface="Arial" panose="020B0604020202020204" pitchFamily="34" charset="0"/>
              <a:buChar char="•"/>
            </a:pPr>
            <a:r>
              <a:rPr lang="en-US" dirty="0"/>
              <a:t>State warehouses were set up and stocked with food grains, which were released whenever there was a famine or a shortage.</a:t>
            </a:r>
          </a:p>
          <a:p>
            <a:pPr marL="0" indent="0">
              <a:buNone/>
            </a:pPr>
            <a:endParaRPr lang="en-US" dirty="0"/>
          </a:p>
        </p:txBody>
      </p:sp>
    </p:spTree>
    <p:extLst>
      <p:ext uri="{BB962C8B-B14F-4D97-AF65-F5344CB8AC3E}">
        <p14:creationId xmlns:p14="http://schemas.microsoft.com/office/powerpoint/2010/main" val="33149147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AC5426-FE23-4684-AAB7-8411B3762AE4}"/>
              </a:ext>
            </a:extLst>
          </p:cNvPr>
          <p:cNvSpPr>
            <a:spLocks noGrp="1"/>
          </p:cNvSpPr>
          <p:nvPr>
            <p:ph type="title"/>
          </p:nvPr>
        </p:nvSpPr>
        <p:spPr/>
        <p:txBody>
          <a:bodyPr/>
          <a:lstStyle/>
          <a:p>
            <a:r>
              <a:rPr lang="en-US" dirty="0"/>
              <a:t>Art and Learning</a:t>
            </a:r>
          </a:p>
        </p:txBody>
      </p:sp>
      <p:sp>
        <p:nvSpPr>
          <p:cNvPr id="3" name="Content Placeholder 2">
            <a:extLst>
              <a:ext uri="{FF2B5EF4-FFF2-40B4-BE49-F238E27FC236}">
                <a16:creationId xmlns:a16="http://schemas.microsoft.com/office/drawing/2014/main" id="{54EF747E-BE99-43F2-9F7A-E3278302A584}"/>
              </a:ext>
            </a:extLst>
          </p:cNvPr>
          <p:cNvSpPr>
            <a:spLocks noGrp="1"/>
          </p:cNvSpPr>
          <p:nvPr>
            <p:ph idx="1"/>
          </p:nvPr>
        </p:nvSpPr>
        <p:spPr/>
        <p:txBody>
          <a:bodyPr/>
          <a:lstStyle/>
          <a:p>
            <a:pPr>
              <a:buFont typeface="Arial" panose="020B0604020202020204" pitchFamily="34" charset="0"/>
              <a:buChar char="•"/>
            </a:pPr>
            <a:r>
              <a:rPr lang="en-US" dirty="0"/>
              <a:t>Alauddin was a patron of art and learning. Amir </a:t>
            </a:r>
            <a:r>
              <a:rPr lang="en-US" dirty="0" err="1"/>
              <a:t>Khusrau</a:t>
            </a:r>
            <a:r>
              <a:rPr lang="en-US" dirty="0"/>
              <a:t>, the famous Persian poet, lived in his court.</a:t>
            </a:r>
          </a:p>
          <a:p>
            <a:pPr>
              <a:buFont typeface="Arial" panose="020B0604020202020204" pitchFamily="34" charset="0"/>
              <a:buChar char="•"/>
            </a:pPr>
            <a:r>
              <a:rPr lang="en-US" dirty="0"/>
              <a:t>Alauddin’s keen interest in architecture is clear from the large and imposing monuments built during his reign.</a:t>
            </a:r>
          </a:p>
          <a:p>
            <a:pPr>
              <a:buFont typeface="Arial" panose="020B0604020202020204" pitchFamily="34" charset="0"/>
              <a:buChar char="•"/>
            </a:pPr>
            <a:r>
              <a:rPr lang="en-US" dirty="0"/>
              <a:t>The Alai Darwaza, built as an entrance door to the </a:t>
            </a:r>
            <a:r>
              <a:rPr lang="en-US" dirty="0" err="1"/>
              <a:t>Qutb</a:t>
            </a:r>
            <a:r>
              <a:rPr lang="en-US" dirty="0"/>
              <a:t>, is the most beautiful specimen of Khilji architecture.</a:t>
            </a:r>
          </a:p>
          <a:p>
            <a:pPr>
              <a:buFont typeface="Arial" panose="020B0604020202020204" pitchFamily="34" charset="0"/>
              <a:buChar char="•"/>
            </a:pPr>
            <a:r>
              <a:rPr lang="en-US" dirty="0"/>
              <a:t>He built palaces and mosques.</a:t>
            </a:r>
          </a:p>
          <a:p>
            <a:pPr>
              <a:buFont typeface="Arial" panose="020B0604020202020204" pitchFamily="34" charset="0"/>
              <a:buChar char="•"/>
            </a:pPr>
            <a:r>
              <a:rPr lang="en-US" dirty="0"/>
              <a:t>The Siri Fort and the Palace of Thousand Pillars were built by him.</a:t>
            </a:r>
          </a:p>
        </p:txBody>
      </p:sp>
    </p:spTree>
    <p:extLst>
      <p:ext uri="{BB962C8B-B14F-4D97-AF65-F5344CB8AC3E}">
        <p14:creationId xmlns:p14="http://schemas.microsoft.com/office/powerpoint/2010/main" val="28410420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165DA-C56F-4744-B3A5-4EC3BA834563}"/>
              </a:ext>
            </a:extLst>
          </p:cNvPr>
          <p:cNvSpPr>
            <a:spLocks noGrp="1"/>
          </p:cNvSpPr>
          <p:nvPr>
            <p:ph type="title"/>
          </p:nvPr>
        </p:nvSpPr>
        <p:spPr/>
        <p:txBody>
          <a:bodyPr/>
          <a:lstStyle/>
          <a:p>
            <a:r>
              <a:rPr lang="en-US" dirty="0"/>
              <a:t>Decline</a:t>
            </a:r>
          </a:p>
        </p:txBody>
      </p:sp>
      <p:sp>
        <p:nvSpPr>
          <p:cNvPr id="3" name="Content Placeholder 2">
            <a:extLst>
              <a:ext uri="{FF2B5EF4-FFF2-40B4-BE49-F238E27FC236}">
                <a16:creationId xmlns:a16="http://schemas.microsoft.com/office/drawing/2014/main" id="{F2A6D59A-7BEA-4B7A-966B-237F4F68EDE5}"/>
              </a:ext>
            </a:extLst>
          </p:cNvPr>
          <p:cNvSpPr>
            <a:spLocks noGrp="1"/>
          </p:cNvSpPr>
          <p:nvPr>
            <p:ph idx="1"/>
          </p:nvPr>
        </p:nvSpPr>
        <p:spPr/>
        <p:txBody>
          <a:bodyPr/>
          <a:lstStyle/>
          <a:p>
            <a:pPr>
              <a:buFont typeface="Arial" panose="020B0604020202020204" pitchFamily="34" charset="0"/>
              <a:buChar char="•"/>
            </a:pPr>
            <a:r>
              <a:rPr lang="en-US" dirty="0"/>
              <a:t>Alauddin died in 1316 CE.</a:t>
            </a:r>
          </a:p>
          <a:p>
            <a:pPr>
              <a:buFont typeface="Arial" panose="020B0604020202020204" pitchFamily="34" charset="0"/>
              <a:buChar char="•"/>
            </a:pPr>
            <a:r>
              <a:rPr lang="en-US" dirty="0"/>
              <a:t>His death was followed by a period of political turmoil as his successors were unable to rule the kingdom effectively.</a:t>
            </a:r>
          </a:p>
          <a:p>
            <a:pPr>
              <a:buFont typeface="Arial" panose="020B0604020202020204" pitchFamily="34" charset="0"/>
              <a:buChar char="•"/>
            </a:pPr>
            <a:r>
              <a:rPr lang="en-US" dirty="0"/>
              <a:t>In 1320 CE, the last Khilji ruler was killed.</a:t>
            </a:r>
          </a:p>
        </p:txBody>
      </p:sp>
    </p:spTree>
    <p:extLst>
      <p:ext uri="{BB962C8B-B14F-4D97-AF65-F5344CB8AC3E}">
        <p14:creationId xmlns:p14="http://schemas.microsoft.com/office/powerpoint/2010/main" val="38386360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6A841B-473C-416E-92BD-CD0A3071D487}"/>
              </a:ext>
            </a:extLst>
          </p:cNvPr>
          <p:cNvSpPr>
            <a:spLocks noGrp="1"/>
          </p:cNvSpPr>
          <p:nvPr>
            <p:ph type="ctrTitle"/>
          </p:nvPr>
        </p:nvSpPr>
        <p:spPr/>
        <p:txBody>
          <a:bodyPr/>
          <a:lstStyle/>
          <a:p>
            <a:r>
              <a:rPr lang="en-US" sz="6600" dirty="0"/>
              <a:t>         THE     END</a:t>
            </a:r>
          </a:p>
        </p:txBody>
      </p:sp>
    </p:spTree>
    <p:extLst>
      <p:ext uri="{BB962C8B-B14F-4D97-AF65-F5344CB8AC3E}">
        <p14:creationId xmlns:p14="http://schemas.microsoft.com/office/powerpoint/2010/main" val="28793322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9A191D-FED1-41DA-A2A3-2FEC8EC0E584}"/>
              </a:ext>
            </a:extLst>
          </p:cNvPr>
          <p:cNvSpPr>
            <a:spLocks noGrp="1"/>
          </p:cNvSpPr>
          <p:nvPr>
            <p:ph type="title"/>
          </p:nvPr>
        </p:nvSpPr>
        <p:spPr/>
        <p:txBody>
          <a:bodyPr/>
          <a:lstStyle/>
          <a:p>
            <a:r>
              <a:rPr lang="en-US" dirty="0"/>
              <a:t>Jalaluddin Khilji</a:t>
            </a:r>
          </a:p>
        </p:txBody>
      </p:sp>
      <p:sp>
        <p:nvSpPr>
          <p:cNvPr id="3" name="Content Placeholder 2">
            <a:extLst>
              <a:ext uri="{FF2B5EF4-FFF2-40B4-BE49-F238E27FC236}">
                <a16:creationId xmlns:a16="http://schemas.microsoft.com/office/drawing/2014/main" id="{89B932DC-1F8A-42F3-A06D-3BDDA04799FF}"/>
              </a:ext>
            </a:extLst>
          </p:cNvPr>
          <p:cNvSpPr>
            <a:spLocks noGrp="1"/>
          </p:cNvSpPr>
          <p:nvPr>
            <p:ph idx="1"/>
          </p:nvPr>
        </p:nvSpPr>
        <p:spPr/>
        <p:txBody>
          <a:bodyPr/>
          <a:lstStyle/>
          <a:p>
            <a:pPr marL="0" indent="0">
              <a:buNone/>
            </a:pPr>
            <a:r>
              <a:rPr lang="en-US" dirty="0"/>
              <a:t>* Jalaluddin Khilji, the founder of the Khilji dynasty, captured the throne of   Delhi from the last ruler of the Mamluk dynasty in 1290 CE</a:t>
            </a:r>
          </a:p>
          <a:p>
            <a:pPr marL="0" indent="0">
              <a:buNone/>
            </a:pPr>
            <a:r>
              <a:rPr lang="en-US" dirty="0"/>
              <a:t>* He was a mild and pious person. He not only forgave the nobles but also treated them well.</a:t>
            </a:r>
          </a:p>
          <a:p>
            <a:pPr marL="0" indent="0">
              <a:buNone/>
            </a:pPr>
            <a:r>
              <a:rPr lang="en-US" dirty="0"/>
              <a:t>* This led lawlessness and revolts.</a:t>
            </a:r>
          </a:p>
          <a:p>
            <a:pPr marL="0" indent="0">
              <a:buNone/>
            </a:pPr>
            <a:r>
              <a:rPr lang="en-US" dirty="0"/>
              <a:t>* Taking the advantage of Jalaluddin’s generosity, his ambitious nephew, Alauddin Khilji, treacherously murdered him.</a:t>
            </a:r>
          </a:p>
          <a:p>
            <a:pPr marL="0" indent="0">
              <a:buNone/>
            </a:pPr>
            <a:r>
              <a:rPr lang="en-US" dirty="0"/>
              <a:t> </a:t>
            </a:r>
          </a:p>
        </p:txBody>
      </p:sp>
    </p:spTree>
    <p:extLst>
      <p:ext uri="{BB962C8B-B14F-4D97-AF65-F5344CB8AC3E}">
        <p14:creationId xmlns:p14="http://schemas.microsoft.com/office/powerpoint/2010/main" val="27571976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522D8C-A541-4989-BCB9-532356776A1E}"/>
              </a:ext>
            </a:extLst>
          </p:cNvPr>
          <p:cNvSpPr>
            <a:spLocks noGrp="1"/>
          </p:cNvSpPr>
          <p:nvPr>
            <p:ph type="title"/>
          </p:nvPr>
        </p:nvSpPr>
        <p:spPr/>
        <p:txBody>
          <a:bodyPr/>
          <a:lstStyle/>
          <a:p>
            <a:r>
              <a:rPr lang="en-US" dirty="0"/>
              <a:t>Alauddin Khilji (1296-1316 CE)</a:t>
            </a:r>
          </a:p>
        </p:txBody>
      </p:sp>
      <p:sp>
        <p:nvSpPr>
          <p:cNvPr id="3" name="Content Placeholder 2">
            <a:extLst>
              <a:ext uri="{FF2B5EF4-FFF2-40B4-BE49-F238E27FC236}">
                <a16:creationId xmlns:a16="http://schemas.microsoft.com/office/drawing/2014/main" id="{5378198C-F920-40BD-8492-8A082213C8F1}"/>
              </a:ext>
            </a:extLst>
          </p:cNvPr>
          <p:cNvSpPr>
            <a:spLocks noGrp="1"/>
          </p:cNvSpPr>
          <p:nvPr>
            <p:ph idx="1"/>
          </p:nvPr>
        </p:nvSpPr>
        <p:spPr/>
        <p:txBody>
          <a:bodyPr/>
          <a:lstStyle/>
          <a:p>
            <a:pPr>
              <a:buFont typeface="Arial" panose="020B0604020202020204" pitchFamily="34" charset="0"/>
              <a:buChar char="•"/>
            </a:pPr>
            <a:r>
              <a:rPr lang="en-US" dirty="0"/>
              <a:t>Alauddin won over the nobles to his side by bribing them with rich gifts.</a:t>
            </a:r>
          </a:p>
          <a:p>
            <a:pPr>
              <a:buFont typeface="Arial" panose="020B0604020202020204" pitchFamily="34" charset="0"/>
              <a:buChar char="•"/>
            </a:pPr>
            <a:r>
              <a:rPr lang="en-US" dirty="0"/>
              <a:t>The sons and grandsons of the sultan were either blinded or killed and all the obstacles to the throne were removed.</a:t>
            </a:r>
          </a:p>
          <a:p>
            <a:pPr>
              <a:buFont typeface="Arial" panose="020B0604020202020204" pitchFamily="34" charset="0"/>
              <a:buChar char="•"/>
            </a:pPr>
            <a:r>
              <a:rPr lang="en-US" dirty="0"/>
              <a:t>Alauddin declared himself the sultan and ascended the throne of Delhi.</a:t>
            </a:r>
          </a:p>
          <a:p>
            <a:pPr>
              <a:buFont typeface="Arial" panose="020B0604020202020204" pitchFamily="34" charset="0"/>
              <a:buChar char="•"/>
            </a:pPr>
            <a:r>
              <a:rPr lang="en-US" dirty="0"/>
              <a:t>It is said that Alauddin took back all the gifts that he had given the nobles who had betrayed Jalaluddin and had all except three, blinded and killed.</a:t>
            </a:r>
          </a:p>
          <a:p>
            <a:pPr>
              <a:buFont typeface="Arial" panose="020B0604020202020204" pitchFamily="34" charset="0"/>
              <a:buChar char="•"/>
            </a:pPr>
            <a:r>
              <a:rPr lang="en-US" dirty="0"/>
              <a:t>He was a brilliant general and a shrewd administrator. He dreamt of conquering the whole world. He was the Turkish sultan to build an empire in India.</a:t>
            </a:r>
          </a:p>
          <a:p>
            <a:pPr>
              <a:buFont typeface="Arial" panose="020B0604020202020204" pitchFamily="34" charset="0"/>
              <a:buChar char="•"/>
            </a:pPr>
            <a:endParaRPr lang="en-US" dirty="0"/>
          </a:p>
        </p:txBody>
      </p:sp>
    </p:spTree>
    <p:extLst>
      <p:ext uri="{BB962C8B-B14F-4D97-AF65-F5344CB8AC3E}">
        <p14:creationId xmlns:p14="http://schemas.microsoft.com/office/powerpoint/2010/main" val="7616696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BEEACD-1126-4B0F-AD38-7D930D9CB216}"/>
              </a:ext>
            </a:extLst>
          </p:cNvPr>
          <p:cNvSpPr>
            <a:spLocks noGrp="1"/>
          </p:cNvSpPr>
          <p:nvPr>
            <p:ph type="title"/>
          </p:nvPr>
        </p:nvSpPr>
        <p:spPr/>
        <p:txBody>
          <a:bodyPr/>
          <a:lstStyle/>
          <a:p>
            <a:r>
              <a:rPr lang="en-US" dirty="0"/>
              <a:t>Conquests</a:t>
            </a:r>
          </a:p>
        </p:txBody>
      </p:sp>
      <p:sp>
        <p:nvSpPr>
          <p:cNvPr id="3" name="Content Placeholder 2">
            <a:extLst>
              <a:ext uri="{FF2B5EF4-FFF2-40B4-BE49-F238E27FC236}">
                <a16:creationId xmlns:a16="http://schemas.microsoft.com/office/drawing/2014/main" id="{4BFFD68D-5509-494A-ACEB-820750F09320}"/>
              </a:ext>
            </a:extLst>
          </p:cNvPr>
          <p:cNvSpPr>
            <a:spLocks noGrp="1"/>
          </p:cNvSpPr>
          <p:nvPr>
            <p:ph idx="1"/>
          </p:nvPr>
        </p:nvSpPr>
        <p:spPr/>
        <p:txBody>
          <a:bodyPr>
            <a:normAutofit fontScale="92500" lnSpcReduction="10000"/>
          </a:bodyPr>
          <a:lstStyle/>
          <a:p>
            <a:pPr>
              <a:buFont typeface="Arial" panose="020B0604020202020204" pitchFamily="34" charset="0"/>
              <a:buChar char="•"/>
            </a:pPr>
            <a:r>
              <a:rPr lang="en-US" dirty="0"/>
              <a:t>The boundaries of the Delhi sultanate extended beyond the Vindhyas up to the Deccan and the sultanate reached new heights.</a:t>
            </a:r>
          </a:p>
          <a:p>
            <a:pPr>
              <a:buFont typeface="Arial" panose="020B0604020202020204" pitchFamily="34" charset="0"/>
              <a:buChar char="•"/>
            </a:pPr>
            <a:r>
              <a:rPr lang="en-US" dirty="0"/>
              <a:t>Gujarat – Alauddin sent an expedition to Gujarat which was conquered and annexed. Malik Kafur, a slave was bought for 1000 dinnars. He eventually rose to the general in Alauddin’s army.</a:t>
            </a:r>
          </a:p>
          <a:p>
            <a:pPr>
              <a:buFont typeface="Arial" panose="020B0604020202020204" pitchFamily="34" charset="0"/>
              <a:buChar char="•"/>
            </a:pPr>
            <a:r>
              <a:rPr lang="en-US" dirty="0"/>
              <a:t>Rajasthan – Alauddin first captured the fort of Ranthambore and the then attacked Chittor, the capital of Mewar. The Rajputs fought bravely but lost the battle. The women performed jauhar and burnt themselves to death. This was followed by the capture of the important cities of Mandu, Ujjain, Dhar and Chanderi in Malwa.</a:t>
            </a:r>
          </a:p>
          <a:p>
            <a:pPr>
              <a:buFont typeface="Arial" panose="020B0604020202020204" pitchFamily="34" charset="0"/>
              <a:buChar char="•"/>
            </a:pPr>
            <a:r>
              <a:rPr lang="en-US" dirty="0"/>
              <a:t> By 1305 CE, Alauddin became the master of North India. The conquest of Malwa further opened the door to the south.</a:t>
            </a:r>
          </a:p>
        </p:txBody>
      </p:sp>
    </p:spTree>
    <p:extLst>
      <p:ext uri="{BB962C8B-B14F-4D97-AF65-F5344CB8AC3E}">
        <p14:creationId xmlns:p14="http://schemas.microsoft.com/office/powerpoint/2010/main" val="29335583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88108A-68E3-4617-9561-B8972BD1A0D6}"/>
              </a:ext>
            </a:extLst>
          </p:cNvPr>
          <p:cNvSpPr>
            <a:spLocks noGrp="1"/>
          </p:cNvSpPr>
          <p:nvPr>
            <p:ph type="title"/>
          </p:nvPr>
        </p:nvSpPr>
        <p:spPr/>
        <p:txBody>
          <a:bodyPr/>
          <a:lstStyle/>
          <a:p>
            <a:r>
              <a:rPr lang="en-US" dirty="0"/>
              <a:t>The Deccan</a:t>
            </a:r>
          </a:p>
        </p:txBody>
      </p:sp>
      <p:sp>
        <p:nvSpPr>
          <p:cNvPr id="3" name="Content Placeholder 2">
            <a:extLst>
              <a:ext uri="{FF2B5EF4-FFF2-40B4-BE49-F238E27FC236}">
                <a16:creationId xmlns:a16="http://schemas.microsoft.com/office/drawing/2014/main" id="{A686941A-FE79-4EF7-8AFD-94133704CC08}"/>
              </a:ext>
            </a:extLst>
          </p:cNvPr>
          <p:cNvSpPr>
            <a:spLocks noGrp="1"/>
          </p:cNvSpPr>
          <p:nvPr>
            <p:ph idx="1"/>
          </p:nvPr>
        </p:nvSpPr>
        <p:spPr/>
        <p:txBody>
          <a:bodyPr/>
          <a:lstStyle/>
          <a:p>
            <a:pPr>
              <a:buFont typeface="Arial" panose="020B0604020202020204" pitchFamily="34" charset="0"/>
              <a:buChar char="•"/>
            </a:pPr>
            <a:r>
              <a:rPr lang="en-US" dirty="0"/>
              <a:t>Alauddin was the first Turkish ruler to send an expedition to the Deccan.</a:t>
            </a:r>
          </a:p>
          <a:p>
            <a:pPr>
              <a:buFont typeface="Arial" panose="020B0604020202020204" pitchFamily="34" charset="0"/>
              <a:buChar char="•"/>
            </a:pPr>
            <a:r>
              <a:rPr lang="en-US" dirty="0"/>
              <a:t>The rugged terrain and the distance from Delhi had discouraged the North Indian rulers from going </a:t>
            </a:r>
            <a:r>
              <a:rPr lang="en-US" dirty="0" err="1"/>
              <a:t>beyon</a:t>
            </a:r>
            <a:r>
              <a:rPr lang="en-US" dirty="0"/>
              <a:t> the Vindhyas.</a:t>
            </a:r>
          </a:p>
          <a:p>
            <a:pPr>
              <a:buFont typeface="Arial" panose="020B0604020202020204" pitchFamily="34" charset="0"/>
              <a:buChar char="•"/>
            </a:pPr>
            <a:r>
              <a:rPr lang="en-US" dirty="0"/>
              <a:t>The Deccan expedition were led by Malik Kafur, who defeated the rulers of </a:t>
            </a:r>
            <a:r>
              <a:rPr lang="en-US" dirty="0" err="1"/>
              <a:t>Devagiri</a:t>
            </a:r>
            <a:r>
              <a:rPr lang="en-US" dirty="0"/>
              <a:t>, Warangal and </a:t>
            </a:r>
            <a:r>
              <a:rPr lang="en-US" dirty="0" err="1"/>
              <a:t>Dwarasamudra</a:t>
            </a:r>
            <a:r>
              <a:rPr lang="en-US" dirty="0"/>
              <a:t>. He also attacked and plundered Madurai in the far South.</a:t>
            </a:r>
          </a:p>
          <a:p>
            <a:pPr>
              <a:buFont typeface="Arial" panose="020B0604020202020204" pitchFamily="34" charset="0"/>
              <a:buChar char="•"/>
            </a:pPr>
            <a:r>
              <a:rPr lang="en-US" dirty="0"/>
              <a:t>Alauddin </a:t>
            </a:r>
            <a:r>
              <a:rPr lang="en-US" dirty="0" err="1"/>
              <a:t>beacam</a:t>
            </a:r>
            <a:r>
              <a:rPr lang="en-US" dirty="0"/>
              <a:t> the first Turkish ruler to go beyond the Vindhyas.</a:t>
            </a:r>
          </a:p>
          <a:p>
            <a:pPr>
              <a:buFont typeface="Arial" panose="020B0604020202020204" pitchFamily="34" charset="0"/>
              <a:buChar char="•"/>
            </a:pPr>
            <a:r>
              <a:rPr lang="en-US" dirty="0"/>
              <a:t>The campaign to Deccan got him enormous wealth and enhanced his power and prestige.</a:t>
            </a:r>
          </a:p>
        </p:txBody>
      </p:sp>
    </p:spTree>
    <p:extLst>
      <p:ext uri="{BB962C8B-B14F-4D97-AF65-F5344CB8AC3E}">
        <p14:creationId xmlns:p14="http://schemas.microsoft.com/office/powerpoint/2010/main" val="3796496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F706C-6C78-4C66-AF5C-B34C77DDE334}"/>
              </a:ext>
            </a:extLst>
          </p:cNvPr>
          <p:cNvSpPr>
            <a:spLocks noGrp="1"/>
          </p:cNvSpPr>
          <p:nvPr>
            <p:ph type="title"/>
          </p:nvPr>
        </p:nvSpPr>
        <p:spPr/>
        <p:txBody>
          <a:bodyPr/>
          <a:lstStyle/>
          <a:p>
            <a:r>
              <a:rPr lang="en-US" dirty="0"/>
              <a:t>Deccan Policy</a:t>
            </a:r>
          </a:p>
        </p:txBody>
      </p:sp>
      <p:sp>
        <p:nvSpPr>
          <p:cNvPr id="3" name="Content Placeholder 2">
            <a:extLst>
              <a:ext uri="{FF2B5EF4-FFF2-40B4-BE49-F238E27FC236}">
                <a16:creationId xmlns:a16="http://schemas.microsoft.com/office/drawing/2014/main" id="{B3E4C288-BF7C-4A0A-8B1D-C5E1F65CC544}"/>
              </a:ext>
            </a:extLst>
          </p:cNvPr>
          <p:cNvSpPr>
            <a:spLocks noGrp="1"/>
          </p:cNvSpPr>
          <p:nvPr>
            <p:ph idx="1"/>
          </p:nvPr>
        </p:nvSpPr>
        <p:spPr/>
        <p:txBody>
          <a:bodyPr/>
          <a:lstStyle/>
          <a:p>
            <a:pPr>
              <a:buFont typeface="Arial" panose="020B0604020202020204" pitchFamily="34" charset="0"/>
              <a:buChar char="•"/>
            </a:pPr>
            <a:r>
              <a:rPr lang="en-US" dirty="0"/>
              <a:t>Alauddin did not annex the Deccan after conquering it.</a:t>
            </a:r>
          </a:p>
          <a:p>
            <a:pPr>
              <a:buFont typeface="Arial" panose="020B0604020202020204" pitchFamily="34" charset="0"/>
              <a:buChar char="•"/>
            </a:pPr>
            <a:r>
              <a:rPr lang="en-US" dirty="0"/>
              <a:t>He was far sighted and realized that it would not be easy to control these provinces from Delhi. Moreover, his main objective was to acquire as much wealth as possible from the south to pay for the maintenance of this huge army and for the administration of his territories.</a:t>
            </a:r>
          </a:p>
          <a:p>
            <a:pPr>
              <a:buFont typeface="Arial" panose="020B0604020202020204" pitchFamily="34" charset="0"/>
              <a:buChar char="•"/>
            </a:pPr>
            <a:r>
              <a:rPr lang="en-US" dirty="0"/>
              <a:t>The rulers of Deccan were forced to acknowledge the supremacy of the sultan and pay a heavy annual tribute as a mark of submission to his suzerainty.</a:t>
            </a:r>
          </a:p>
        </p:txBody>
      </p:sp>
    </p:spTree>
    <p:extLst>
      <p:ext uri="{BB962C8B-B14F-4D97-AF65-F5344CB8AC3E}">
        <p14:creationId xmlns:p14="http://schemas.microsoft.com/office/powerpoint/2010/main" val="13248418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5BF795-FEA5-4346-A950-925987CEFB6E}"/>
              </a:ext>
            </a:extLst>
          </p:cNvPr>
          <p:cNvSpPr>
            <a:spLocks noGrp="1"/>
          </p:cNvSpPr>
          <p:nvPr>
            <p:ph type="title"/>
          </p:nvPr>
        </p:nvSpPr>
        <p:spPr/>
        <p:txBody>
          <a:bodyPr/>
          <a:lstStyle/>
          <a:p>
            <a:r>
              <a:rPr lang="en-US" dirty="0"/>
              <a:t>Mongol Invasions</a:t>
            </a:r>
          </a:p>
        </p:txBody>
      </p:sp>
      <p:sp>
        <p:nvSpPr>
          <p:cNvPr id="3" name="Content Placeholder 2">
            <a:extLst>
              <a:ext uri="{FF2B5EF4-FFF2-40B4-BE49-F238E27FC236}">
                <a16:creationId xmlns:a16="http://schemas.microsoft.com/office/drawing/2014/main" id="{2101AB65-CB3D-43BB-B04B-097ACDA333A3}"/>
              </a:ext>
            </a:extLst>
          </p:cNvPr>
          <p:cNvSpPr>
            <a:spLocks noGrp="1"/>
          </p:cNvSpPr>
          <p:nvPr>
            <p:ph idx="1"/>
          </p:nvPr>
        </p:nvSpPr>
        <p:spPr/>
        <p:txBody>
          <a:bodyPr>
            <a:normAutofit lnSpcReduction="10000"/>
          </a:bodyPr>
          <a:lstStyle/>
          <a:p>
            <a:pPr>
              <a:buFont typeface="Arial" panose="020B0604020202020204" pitchFamily="34" charset="0"/>
              <a:buChar char="•"/>
            </a:pPr>
            <a:r>
              <a:rPr lang="en-US" dirty="0"/>
              <a:t>The Mongols attacked India 5 times during the early years of Alauddin’s reign, but the attacks were successfully repulsed.</a:t>
            </a:r>
          </a:p>
          <a:p>
            <a:pPr>
              <a:buFont typeface="Arial" panose="020B0604020202020204" pitchFamily="34" charset="0"/>
              <a:buChar char="•"/>
            </a:pPr>
            <a:r>
              <a:rPr lang="en-US" dirty="0"/>
              <a:t>Alauddin built a strong defense system to protect his empire from Mongol raids.</a:t>
            </a:r>
          </a:p>
          <a:p>
            <a:pPr>
              <a:buFont typeface="Arial" panose="020B0604020202020204" pitchFamily="34" charset="0"/>
              <a:buChar char="•"/>
            </a:pPr>
            <a:r>
              <a:rPr lang="en-US" dirty="0"/>
              <a:t>The forts along the route of Mongol attacks were repaired and the frontier provinces were placed under the best generals.</a:t>
            </a:r>
          </a:p>
          <a:p>
            <a:pPr>
              <a:buFont typeface="Arial" panose="020B0604020202020204" pitchFamily="34" charset="0"/>
              <a:buChar char="•"/>
            </a:pPr>
            <a:r>
              <a:rPr lang="en-US" dirty="0"/>
              <a:t>The army was reorganized and strengthened.</a:t>
            </a:r>
          </a:p>
          <a:p>
            <a:pPr>
              <a:buFont typeface="Arial" panose="020B0604020202020204" pitchFamily="34" charset="0"/>
              <a:buChar char="•"/>
            </a:pPr>
            <a:r>
              <a:rPr lang="en-US" dirty="0"/>
              <a:t>Mongol leaders were captured and trampled to death by elephants.</a:t>
            </a:r>
          </a:p>
          <a:p>
            <a:pPr>
              <a:buFont typeface="Arial" panose="020B0604020202020204" pitchFamily="34" charset="0"/>
              <a:buChar char="•"/>
            </a:pPr>
            <a:r>
              <a:rPr lang="en-US" dirty="0"/>
              <a:t>The Mongols who had embraced Islam and had settled in Delhi during Jalaluddin’s reign were mercilessly massacred.</a:t>
            </a:r>
          </a:p>
          <a:p>
            <a:pPr marL="0" indent="0">
              <a:buNone/>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p:txBody>
      </p:sp>
    </p:spTree>
    <p:extLst>
      <p:ext uri="{BB962C8B-B14F-4D97-AF65-F5344CB8AC3E}">
        <p14:creationId xmlns:p14="http://schemas.microsoft.com/office/powerpoint/2010/main" val="21399226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98C109-DC1E-4F5B-B842-8D65F96EBA0A}"/>
              </a:ext>
            </a:extLst>
          </p:cNvPr>
          <p:cNvSpPr>
            <a:spLocks noGrp="1"/>
          </p:cNvSpPr>
          <p:nvPr>
            <p:ph type="title"/>
          </p:nvPr>
        </p:nvSpPr>
        <p:spPr/>
        <p:txBody>
          <a:bodyPr/>
          <a:lstStyle/>
          <a:p>
            <a:r>
              <a:rPr lang="en-US" dirty="0"/>
              <a:t>Measures against Nobles</a:t>
            </a:r>
          </a:p>
        </p:txBody>
      </p:sp>
      <p:sp>
        <p:nvSpPr>
          <p:cNvPr id="3" name="Content Placeholder 2">
            <a:extLst>
              <a:ext uri="{FF2B5EF4-FFF2-40B4-BE49-F238E27FC236}">
                <a16:creationId xmlns:a16="http://schemas.microsoft.com/office/drawing/2014/main" id="{036C33D8-583D-4C47-A18F-F59498F48743}"/>
              </a:ext>
            </a:extLst>
          </p:cNvPr>
          <p:cNvSpPr>
            <a:spLocks noGrp="1"/>
          </p:cNvSpPr>
          <p:nvPr>
            <p:ph idx="1"/>
          </p:nvPr>
        </p:nvSpPr>
        <p:spPr>
          <a:xfrm>
            <a:off x="1154954" y="2603500"/>
            <a:ext cx="8825659" cy="3916570"/>
          </a:xfrm>
        </p:spPr>
        <p:txBody>
          <a:bodyPr>
            <a:normAutofit fontScale="92500" lnSpcReduction="20000"/>
          </a:bodyPr>
          <a:lstStyle/>
          <a:p>
            <a:pPr>
              <a:buFont typeface="Arial" panose="020B0604020202020204" pitchFamily="34" charset="0"/>
              <a:buChar char="•"/>
            </a:pPr>
            <a:r>
              <a:rPr lang="en-US" dirty="0"/>
              <a:t>Alauddin had to face a series of rebellions by his nobles and relations. He adopted several measures to control them.</a:t>
            </a:r>
          </a:p>
          <a:p>
            <a:pPr>
              <a:buFont typeface="Arial" panose="020B0604020202020204" pitchFamily="34" charset="0"/>
              <a:buChar char="•"/>
            </a:pPr>
            <a:r>
              <a:rPr lang="en-US" dirty="0"/>
              <a:t>The nobles were not allowed to intermarry without his permission. No parties could be organized by the nobles without the prior consent of the sultan. Gambling was forbidden. Thus, the nobles were denied the opportunity of interacting with each other and conspiring against him.</a:t>
            </a:r>
          </a:p>
          <a:p>
            <a:pPr>
              <a:buFont typeface="Arial" panose="020B0604020202020204" pitchFamily="34" charset="0"/>
              <a:buChar char="•"/>
            </a:pPr>
            <a:r>
              <a:rPr lang="en-US" dirty="0"/>
              <a:t>Drinking wine was banned. To set an example, Alauddin got all the casks of wine from his palace and emptied them in public.</a:t>
            </a:r>
          </a:p>
          <a:p>
            <a:pPr>
              <a:buFont typeface="Arial" panose="020B0604020202020204" pitchFamily="34" charset="0"/>
              <a:buChar char="•"/>
            </a:pPr>
            <a:r>
              <a:rPr lang="en-US" dirty="0"/>
              <a:t>An elaborate spy system was set up. The noble could not move around freely. Everything they did in public places as well as in their homes was promptly reported to the sultan.</a:t>
            </a:r>
          </a:p>
          <a:p>
            <a:pPr>
              <a:buFont typeface="Arial" panose="020B0604020202020204" pitchFamily="34" charset="0"/>
              <a:buChar char="•"/>
            </a:pPr>
            <a:r>
              <a:rPr lang="en-US" dirty="0"/>
              <a:t>All feudal grants were confiscated. Fresh grants were made, but the new landholders were no longer the owner of the land. They were only entitled to a part of the revenue which was fixed by the sultan. They could not levy additional taxes on the peasants.</a:t>
            </a:r>
          </a:p>
        </p:txBody>
      </p:sp>
    </p:spTree>
    <p:extLst>
      <p:ext uri="{BB962C8B-B14F-4D97-AF65-F5344CB8AC3E}">
        <p14:creationId xmlns:p14="http://schemas.microsoft.com/office/powerpoint/2010/main" val="3885666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17A841-F794-46E6-AB0B-AEF15FAC3F65}"/>
              </a:ext>
            </a:extLst>
          </p:cNvPr>
          <p:cNvSpPr>
            <a:spLocks noGrp="1"/>
          </p:cNvSpPr>
          <p:nvPr>
            <p:ph type="title"/>
          </p:nvPr>
        </p:nvSpPr>
        <p:spPr/>
        <p:txBody>
          <a:bodyPr/>
          <a:lstStyle/>
          <a:p>
            <a:r>
              <a:rPr lang="en-US" dirty="0"/>
              <a:t>Reorganization of the army</a:t>
            </a:r>
          </a:p>
        </p:txBody>
      </p:sp>
      <p:sp>
        <p:nvSpPr>
          <p:cNvPr id="3" name="Content Placeholder 2">
            <a:extLst>
              <a:ext uri="{FF2B5EF4-FFF2-40B4-BE49-F238E27FC236}">
                <a16:creationId xmlns:a16="http://schemas.microsoft.com/office/drawing/2014/main" id="{C8B7F7C0-642A-45DA-9CBE-10F9B5130DC4}"/>
              </a:ext>
            </a:extLst>
          </p:cNvPr>
          <p:cNvSpPr>
            <a:spLocks noGrp="1"/>
          </p:cNvSpPr>
          <p:nvPr>
            <p:ph idx="1"/>
          </p:nvPr>
        </p:nvSpPr>
        <p:spPr/>
        <p:txBody>
          <a:bodyPr/>
          <a:lstStyle/>
          <a:p>
            <a:pPr>
              <a:buFont typeface="Arial" panose="020B0604020202020204" pitchFamily="34" charset="0"/>
              <a:buChar char="•"/>
            </a:pPr>
            <a:r>
              <a:rPr lang="en-US" dirty="0"/>
              <a:t>Alauddin was the first sultan of Delhi to lay the foundation of a permanent standing army. The size of the standing army was greatly enlarged.</a:t>
            </a:r>
          </a:p>
          <a:p>
            <a:pPr>
              <a:buFont typeface="Arial" panose="020B0604020202020204" pitchFamily="34" charset="0"/>
              <a:buChar char="•"/>
            </a:pPr>
            <a:r>
              <a:rPr lang="en-US" dirty="0"/>
              <a:t>He introduced the system of branding horses (</a:t>
            </a:r>
            <a:r>
              <a:rPr lang="en-US" dirty="0" err="1"/>
              <a:t>dagh</a:t>
            </a:r>
            <a:r>
              <a:rPr lang="en-US" dirty="0"/>
              <a:t>) and maintaining a descriptive roll about soldiers (</a:t>
            </a:r>
            <a:r>
              <a:rPr lang="en-US" dirty="0" err="1"/>
              <a:t>chehra</a:t>
            </a:r>
            <a:r>
              <a:rPr lang="en-US" dirty="0"/>
              <a:t>).</a:t>
            </a:r>
          </a:p>
          <a:p>
            <a:pPr>
              <a:buFont typeface="Arial" panose="020B0604020202020204" pitchFamily="34" charset="0"/>
              <a:buChar char="•"/>
            </a:pPr>
            <a:r>
              <a:rPr lang="en-US" dirty="0"/>
              <a:t>Spies were kept in every unit of the army.</a:t>
            </a:r>
          </a:p>
          <a:p>
            <a:pPr>
              <a:buFont typeface="Arial" panose="020B0604020202020204" pitchFamily="34" charset="0"/>
              <a:buChar char="•"/>
            </a:pPr>
            <a:r>
              <a:rPr lang="en-US" dirty="0"/>
              <a:t>Nobles were not allowed to maintain armies.</a:t>
            </a:r>
          </a:p>
          <a:p>
            <a:pPr>
              <a:buFont typeface="Arial" panose="020B0604020202020204" pitchFamily="34" charset="0"/>
              <a:buChar char="•"/>
            </a:pPr>
            <a:r>
              <a:rPr lang="en-US" dirty="0"/>
              <a:t>The salaries of the soldiers were reduced and fixed.</a:t>
            </a:r>
          </a:p>
        </p:txBody>
      </p:sp>
    </p:spTree>
    <p:extLst>
      <p:ext uri="{BB962C8B-B14F-4D97-AF65-F5344CB8AC3E}">
        <p14:creationId xmlns:p14="http://schemas.microsoft.com/office/powerpoint/2010/main" val="142375708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TM02900722[[fn=Ion Boardroom]]</Template>
  <TotalTime>291</TotalTime>
  <Words>1261</Words>
  <Application>Microsoft Office PowerPoint</Application>
  <PresentationFormat>Widescreen</PresentationFormat>
  <Paragraphs>74</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Century Gothic</vt:lpstr>
      <vt:lpstr>Wingdings 3</vt:lpstr>
      <vt:lpstr>Ion Boardroom</vt:lpstr>
      <vt:lpstr>          Khilji Dynasty</vt:lpstr>
      <vt:lpstr>Jalaluddin Khilji</vt:lpstr>
      <vt:lpstr>Alauddin Khilji (1296-1316 CE)</vt:lpstr>
      <vt:lpstr>Conquests</vt:lpstr>
      <vt:lpstr>The Deccan</vt:lpstr>
      <vt:lpstr>Deccan Policy</vt:lpstr>
      <vt:lpstr>Mongol Invasions</vt:lpstr>
      <vt:lpstr>Measures against Nobles</vt:lpstr>
      <vt:lpstr>Reorganization of the army</vt:lpstr>
      <vt:lpstr>Revenue Reforms</vt:lpstr>
      <vt:lpstr>Market Control Policy</vt:lpstr>
      <vt:lpstr>Continuation</vt:lpstr>
      <vt:lpstr>Art and Learning</vt:lpstr>
      <vt:lpstr>Decline</vt:lpstr>
      <vt:lpstr>         THE     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Khilji Dynasty</dc:title>
  <dc:creator>VyomVarshaVinay</dc:creator>
  <cp:lastModifiedBy>VyomVarshaVinay</cp:lastModifiedBy>
  <cp:revision>20</cp:revision>
  <dcterms:created xsi:type="dcterms:W3CDTF">2019-10-07T05:42:41Z</dcterms:created>
  <dcterms:modified xsi:type="dcterms:W3CDTF">2019-10-07T10:34:05Z</dcterms:modified>
</cp:coreProperties>
</file>