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8523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339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3879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3594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6569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4898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485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0073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875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01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0080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746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689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295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982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881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586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10/9/2019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2097591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75" r:id="rId6"/>
    <p:sldLayoutId id="2147483676" r:id="rId7"/>
    <p:sldLayoutId id="2147483677" r:id="rId8"/>
    <p:sldLayoutId id="2147483678" r:id="rId9"/>
    <p:sldLayoutId id="2147483679" r:id="rId10"/>
    <p:sldLayoutId id="2147483686"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5E7290-A699-4C7D-A934-B6A9B94C2954}"/>
              </a:ext>
            </a:extLst>
          </p:cNvPr>
          <p:cNvPicPr>
            <a:picLocks noChangeAspect="1"/>
          </p:cNvPicPr>
          <p:nvPr/>
        </p:nvPicPr>
        <p:blipFill rotWithShape="1">
          <a:blip r:embed="rId3"/>
          <a:srcRect t="2056" b="13674"/>
          <a:stretch/>
        </p:blipFill>
        <p:spPr>
          <a:xfrm>
            <a:off x="-1" y="10"/>
            <a:ext cx="1219200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6453521-3FFC-4344-9AAC-77CE26511AAB}"/>
              </a:ext>
            </a:extLst>
          </p:cNvPr>
          <p:cNvSpPr>
            <a:spLocks noGrp="1"/>
          </p:cNvSpPr>
          <p:nvPr>
            <p:ph type="ctrTitle"/>
          </p:nvPr>
        </p:nvSpPr>
        <p:spPr>
          <a:xfrm>
            <a:off x="7389962" y="1673524"/>
            <a:ext cx="3485073" cy="2420504"/>
          </a:xfrm>
        </p:spPr>
        <p:txBody>
          <a:bodyPr>
            <a:normAutofit/>
          </a:bodyPr>
          <a:lstStyle/>
          <a:p>
            <a:pPr algn="l"/>
            <a:r>
              <a:rPr lang="en-US" sz="4000" dirty="0"/>
              <a:t>Tughlaq Dynasty</a:t>
            </a:r>
          </a:p>
        </p:txBody>
      </p:sp>
      <p:sp>
        <p:nvSpPr>
          <p:cNvPr id="3" name="Subtitle 2">
            <a:extLst>
              <a:ext uri="{FF2B5EF4-FFF2-40B4-BE49-F238E27FC236}">
                <a16:creationId xmlns:a16="http://schemas.microsoft.com/office/drawing/2014/main" id="{4D544B15-0158-4639-90E1-C163B11BC7F1}"/>
              </a:ext>
            </a:extLst>
          </p:cNvPr>
          <p:cNvSpPr>
            <a:spLocks noGrp="1"/>
          </p:cNvSpPr>
          <p:nvPr>
            <p:ph type="subTitle" idx="1"/>
          </p:nvPr>
        </p:nvSpPr>
        <p:spPr>
          <a:xfrm>
            <a:off x="7389965" y="4157933"/>
            <a:ext cx="3485072" cy="1026544"/>
          </a:xfrm>
        </p:spPr>
        <p:txBody>
          <a:bodyPr>
            <a:normAutofit/>
          </a:bodyPr>
          <a:lstStyle/>
          <a:p>
            <a:pPr algn="l"/>
            <a:r>
              <a:rPr lang="en-US" dirty="0">
                <a:solidFill>
                  <a:srgbClr val="2E717F"/>
                </a:solidFill>
              </a:rPr>
              <a:t>By Vyom Mahajan</a:t>
            </a:r>
          </a:p>
        </p:txBody>
      </p:sp>
    </p:spTree>
    <p:extLst>
      <p:ext uri="{BB962C8B-B14F-4D97-AF65-F5344CB8AC3E}">
        <p14:creationId xmlns:p14="http://schemas.microsoft.com/office/powerpoint/2010/main" val="28117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A1D7-CA42-4691-8D41-34BFC1751E90}"/>
              </a:ext>
            </a:extLst>
          </p:cNvPr>
          <p:cNvSpPr>
            <a:spLocks noGrp="1"/>
          </p:cNvSpPr>
          <p:nvPr>
            <p:ph type="title"/>
          </p:nvPr>
        </p:nvSpPr>
        <p:spPr/>
        <p:txBody>
          <a:bodyPr/>
          <a:lstStyle/>
          <a:p>
            <a:r>
              <a:rPr lang="en-US" dirty="0"/>
              <a:t>Economic Reforms	</a:t>
            </a:r>
          </a:p>
        </p:txBody>
      </p:sp>
      <p:sp>
        <p:nvSpPr>
          <p:cNvPr id="3" name="Content Placeholder 2">
            <a:extLst>
              <a:ext uri="{FF2B5EF4-FFF2-40B4-BE49-F238E27FC236}">
                <a16:creationId xmlns:a16="http://schemas.microsoft.com/office/drawing/2014/main" id="{8473A569-91CB-4F27-A3FB-5C6D936DCC11}"/>
              </a:ext>
            </a:extLst>
          </p:cNvPr>
          <p:cNvSpPr>
            <a:spLocks noGrp="1"/>
          </p:cNvSpPr>
          <p:nvPr>
            <p:ph idx="1"/>
          </p:nvPr>
        </p:nvSpPr>
        <p:spPr/>
        <p:txBody>
          <a:bodyPr/>
          <a:lstStyle/>
          <a:p>
            <a:r>
              <a:rPr lang="en-US" dirty="0"/>
              <a:t>Land taxes were reduced, the loans given during the famine were cancelled. Many taxes were abolished.</a:t>
            </a:r>
          </a:p>
          <a:p>
            <a:r>
              <a:rPr lang="en-US" dirty="0"/>
              <a:t>Old canals were repaired and new canals were built. Hundreds of wells were dug and a number of dams were constructed.</a:t>
            </a:r>
          </a:p>
          <a:p>
            <a:r>
              <a:rPr lang="en-US" dirty="0"/>
              <a:t>These measures improved agricultural production and made peasants prosperous and happy.</a:t>
            </a:r>
          </a:p>
          <a:p>
            <a:r>
              <a:rPr lang="en-US" dirty="0"/>
              <a:t>Firoze shah also built many towns.</a:t>
            </a:r>
          </a:p>
        </p:txBody>
      </p:sp>
    </p:spTree>
    <p:extLst>
      <p:ext uri="{BB962C8B-B14F-4D97-AF65-F5344CB8AC3E}">
        <p14:creationId xmlns:p14="http://schemas.microsoft.com/office/powerpoint/2010/main" val="75843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229-7E00-412D-A8DA-585CE996B53D}"/>
              </a:ext>
            </a:extLst>
          </p:cNvPr>
          <p:cNvSpPr>
            <a:spLocks noGrp="1"/>
          </p:cNvSpPr>
          <p:nvPr>
            <p:ph type="title"/>
          </p:nvPr>
        </p:nvSpPr>
        <p:spPr/>
        <p:txBody>
          <a:bodyPr/>
          <a:lstStyle/>
          <a:p>
            <a:r>
              <a:rPr lang="en-US" dirty="0"/>
              <a:t>Public utility measures</a:t>
            </a:r>
          </a:p>
        </p:txBody>
      </p:sp>
      <p:sp>
        <p:nvSpPr>
          <p:cNvPr id="3" name="Content Placeholder 2">
            <a:extLst>
              <a:ext uri="{FF2B5EF4-FFF2-40B4-BE49-F238E27FC236}">
                <a16:creationId xmlns:a16="http://schemas.microsoft.com/office/drawing/2014/main" id="{39D5DC2C-C6D3-41B5-A22A-4FB7E4D9291E}"/>
              </a:ext>
            </a:extLst>
          </p:cNvPr>
          <p:cNvSpPr>
            <a:spLocks noGrp="1"/>
          </p:cNvSpPr>
          <p:nvPr>
            <p:ph idx="1"/>
          </p:nvPr>
        </p:nvSpPr>
        <p:spPr/>
        <p:txBody>
          <a:bodyPr/>
          <a:lstStyle/>
          <a:p>
            <a:r>
              <a:rPr lang="en-US" dirty="0"/>
              <a:t>He built rest houses and set up free hospitals.</a:t>
            </a:r>
          </a:p>
          <a:p>
            <a:r>
              <a:rPr lang="en-US" dirty="0"/>
              <a:t>A charity department for the benefit of widows, orphans and other needy people was established.</a:t>
            </a:r>
          </a:p>
          <a:p>
            <a:r>
              <a:rPr lang="en-US" dirty="0"/>
              <a:t>An employment bureau provided jobs to the unemployed.</a:t>
            </a:r>
          </a:p>
          <a:p>
            <a:r>
              <a:rPr lang="en-US" dirty="0"/>
              <a:t>A separate department was set up to look after the slaves.     </a:t>
            </a:r>
          </a:p>
        </p:txBody>
      </p:sp>
    </p:spTree>
    <p:extLst>
      <p:ext uri="{BB962C8B-B14F-4D97-AF65-F5344CB8AC3E}">
        <p14:creationId xmlns:p14="http://schemas.microsoft.com/office/powerpoint/2010/main" val="147089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AB57-9B76-4DDF-9A71-F1B2E34D0085}"/>
              </a:ext>
            </a:extLst>
          </p:cNvPr>
          <p:cNvSpPr>
            <a:spLocks noGrp="1"/>
          </p:cNvSpPr>
          <p:nvPr>
            <p:ph type="title"/>
          </p:nvPr>
        </p:nvSpPr>
        <p:spPr/>
        <p:txBody>
          <a:bodyPr/>
          <a:lstStyle/>
          <a:p>
            <a:r>
              <a:rPr lang="en-US" dirty="0"/>
              <a:t>Judicial reforms</a:t>
            </a:r>
          </a:p>
        </p:txBody>
      </p:sp>
      <p:sp>
        <p:nvSpPr>
          <p:cNvPr id="3" name="Content Placeholder 2">
            <a:extLst>
              <a:ext uri="{FF2B5EF4-FFF2-40B4-BE49-F238E27FC236}">
                <a16:creationId xmlns:a16="http://schemas.microsoft.com/office/drawing/2014/main" id="{FD46805F-D5CD-4900-9101-DA72EB5E8BC0}"/>
              </a:ext>
            </a:extLst>
          </p:cNvPr>
          <p:cNvSpPr>
            <a:spLocks noGrp="1"/>
          </p:cNvSpPr>
          <p:nvPr>
            <p:ph idx="1"/>
          </p:nvPr>
        </p:nvSpPr>
        <p:spPr/>
        <p:txBody>
          <a:bodyPr/>
          <a:lstStyle/>
          <a:p>
            <a:r>
              <a:rPr lang="en-US" dirty="0"/>
              <a:t>Judicial system was reformed and made humane.</a:t>
            </a:r>
          </a:p>
          <a:p>
            <a:r>
              <a:rPr lang="en-US" dirty="0"/>
              <a:t>The savage system of torture was abolished.</a:t>
            </a:r>
          </a:p>
          <a:p>
            <a:r>
              <a:rPr lang="en-US" dirty="0"/>
              <a:t>Even when the suspects were guilty they were given mild punishments.</a:t>
            </a:r>
          </a:p>
        </p:txBody>
      </p:sp>
    </p:spTree>
    <p:extLst>
      <p:ext uri="{BB962C8B-B14F-4D97-AF65-F5344CB8AC3E}">
        <p14:creationId xmlns:p14="http://schemas.microsoft.com/office/powerpoint/2010/main" val="285128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0F71-1431-407B-B9E9-C190D5569987}"/>
              </a:ext>
            </a:extLst>
          </p:cNvPr>
          <p:cNvSpPr>
            <a:spLocks noGrp="1"/>
          </p:cNvSpPr>
          <p:nvPr>
            <p:ph type="title"/>
          </p:nvPr>
        </p:nvSpPr>
        <p:spPr/>
        <p:txBody>
          <a:bodyPr>
            <a:normAutofit/>
          </a:bodyPr>
          <a:lstStyle/>
          <a:p>
            <a:r>
              <a:rPr lang="en-US" dirty="0"/>
              <a:t>Patron of Architecture and Learning</a:t>
            </a:r>
          </a:p>
        </p:txBody>
      </p:sp>
      <p:sp>
        <p:nvSpPr>
          <p:cNvPr id="3" name="Content Placeholder 2">
            <a:extLst>
              <a:ext uri="{FF2B5EF4-FFF2-40B4-BE49-F238E27FC236}">
                <a16:creationId xmlns:a16="http://schemas.microsoft.com/office/drawing/2014/main" id="{DD94D00B-8DA3-40D5-8D7F-CA6FD6A5D035}"/>
              </a:ext>
            </a:extLst>
          </p:cNvPr>
          <p:cNvSpPr>
            <a:spLocks noGrp="1"/>
          </p:cNvSpPr>
          <p:nvPr>
            <p:ph idx="1"/>
          </p:nvPr>
        </p:nvSpPr>
        <p:spPr/>
        <p:txBody>
          <a:bodyPr>
            <a:normAutofit fontScale="92500" lnSpcReduction="20000"/>
          </a:bodyPr>
          <a:lstStyle/>
          <a:p>
            <a:r>
              <a:rPr lang="en-US" dirty="0"/>
              <a:t>FST was a great builder of works of public utility.</a:t>
            </a:r>
          </a:p>
          <a:p>
            <a:r>
              <a:rPr lang="en-US" dirty="0"/>
              <a:t>Built Firozabad, Firozpur, </a:t>
            </a:r>
            <a:r>
              <a:rPr lang="en-US" dirty="0" err="1"/>
              <a:t>Jaunpur</a:t>
            </a:r>
            <a:r>
              <a:rPr lang="en-US" dirty="0"/>
              <a:t>, </a:t>
            </a:r>
            <a:r>
              <a:rPr lang="en-US" dirty="0" err="1"/>
              <a:t>Hissar</a:t>
            </a:r>
            <a:r>
              <a:rPr lang="en-US" dirty="0"/>
              <a:t>, etc.</a:t>
            </a:r>
          </a:p>
          <a:p>
            <a:r>
              <a:rPr lang="en-US" dirty="0"/>
              <a:t>He laid out 1200 gardens and orchards around Delhi.</a:t>
            </a:r>
          </a:p>
          <a:p>
            <a:r>
              <a:rPr lang="en-US" dirty="0"/>
              <a:t>These orchards produced so much fruit that it became a rich source of revenue for the state treasury.</a:t>
            </a:r>
          </a:p>
          <a:p>
            <a:r>
              <a:rPr lang="en-US" dirty="0"/>
              <a:t>FST promoted education and learning.</a:t>
            </a:r>
          </a:p>
          <a:p>
            <a:r>
              <a:rPr lang="en-US" dirty="0"/>
              <a:t>Many schools and colleges were built.</a:t>
            </a:r>
          </a:p>
          <a:p>
            <a:r>
              <a:rPr lang="en-US" dirty="0"/>
              <a:t>Learned scholars were encouraged to translate Hindu religious texts, books on music, </a:t>
            </a:r>
            <a:r>
              <a:rPr lang="en-US" dirty="0" err="1"/>
              <a:t>etc</a:t>
            </a:r>
            <a:r>
              <a:rPr lang="en-US" dirty="0"/>
              <a:t> from Sanskrit in Persian.</a:t>
            </a:r>
          </a:p>
        </p:txBody>
      </p:sp>
    </p:spTree>
    <p:extLst>
      <p:ext uri="{BB962C8B-B14F-4D97-AF65-F5344CB8AC3E}">
        <p14:creationId xmlns:p14="http://schemas.microsoft.com/office/powerpoint/2010/main" val="81339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BC95-4EF8-4FBB-928F-139E35E507C8}"/>
              </a:ext>
            </a:extLst>
          </p:cNvPr>
          <p:cNvSpPr>
            <a:spLocks noGrp="1"/>
          </p:cNvSpPr>
          <p:nvPr>
            <p:ph type="title"/>
          </p:nvPr>
        </p:nvSpPr>
        <p:spPr/>
        <p:txBody>
          <a:bodyPr/>
          <a:lstStyle/>
          <a:p>
            <a:r>
              <a:rPr lang="en-US" dirty="0"/>
              <a:t>Foreign Policy</a:t>
            </a:r>
          </a:p>
        </p:txBody>
      </p:sp>
      <p:sp>
        <p:nvSpPr>
          <p:cNvPr id="3" name="Content Placeholder 2">
            <a:extLst>
              <a:ext uri="{FF2B5EF4-FFF2-40B4-BE49-F238E27FC236}">
                <a16:creationId xmlns:a16="http://schemas.microsoft.com/office/drawing/2014/main" id="{D7FA2D94-04CB-4346-B490-1ED2FA122F60}"/>
              </a:ext>
            </a:extLst>
          </p:cNvPr>
          <p:cNvSpPr>
            <a:spLocks noGrp="1"/>
          </p:cNvSpPr>
          <p:nvPr>
            <p:ph idx="1"/>
          </p:nvPr>
        </p:nvSpPr>
        <p:spPr/>
        <p:txBody>
          <a:bodyPr>
            <a:normAutofit fontScale="92500"/>
          </a:bodyPr>
          <a:lstStyle/>
          <a:p>
            <a:r>
              <a:rPr lang="en-US" dirty="0"/>
              <a:t>FST lacked the basic qualities of a military leader.</a:t>
            </a:r>
          </a:p>
          <a:p>
            <a:r>
              <a:rPr lang="en-US" dirty="0"/>
              <a:t>His feeble attempts to recover Bengal ended in failure.</a:t>
            </a:r>
          </a:p>
          <a:p>
            <a:r>
              <a:rPr lang="en-US" dirty="0"/>
              <a:t>He showed no interest in recovering  the territories that had become independent during the reign of MBT.</a:t>
            </a:r>
          </a:p>
          <a:p>
            <a:r>
              <a:rPr lang="en-US" dirty="0"/>
              <a:t>The death of FST was followed by the disintegration of the Delhi Sultanate.</a:t>
            </a:r>
          </a:p>
          <a:p>
            <a:r>
              <a:rPr lang="en-US" dirty="0"/>
              <a:t>One by one, the provinces declared themselves independent.</a:t>
            </a:r>
          </a:p>
          <a:p>
            <a:r>
              <a:rPr lang="en-US" dirty="0"/>
              <a:t>Only Punjab and the area around Delhi remained in the hands of the Tughlaq dynasty.</a:t>
            </a:r>
          </a:p>
        </p:txBody>
      </p:sp>
    </p:spTree>
    <p:extLst>
      <p:ext uri="{BB962C8B-B14F-4D97-AF65-F5344CB8AC3E}">
        <p14:creationId xmlns:p14="http://schemas.microsoft.com/office/powerpoint/2010/main" val="362965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E87D-7C0E-4585-8938-B29F72AE5C00}"/>
              </a:ext>
            </a:extLst>
          </p:cNvPr>
          <p:cNvSpPr>
            <a:spLocks noGrp="1"/>
          </p:cNvSpPr>
          <p:nvPr>
            <p:ph type="ctrTitle"/>
          </p:nvPr>
        </p:nvSpPr>
        <p:spPr>
          <a:xfrm>
            <a:off x="1370693" y="1769540"/>
            <a:ext cx="9440034" cy="3053816"/>
          </a:xfrm>
        </p:spPr>
        <p:txBody>
          <a:bodyPr>
            <a:normAutofit/>
          </a:bodyPr>
          <a:lstStyle/>
          <a:p>
            <a:pPr algn="l"/>
            <a:r>
              <a:rPr lang="en-US" sz="13800" dirty="0"/>
              <a:t>    </a:t>
            </a:r>
            <a:r>
              <a:rPr lang="en-US" sz="13800"/>
              <a:t>The  End</a:t>
            </a:r>
            <a:endParaRPr lang="en-US" sz="13800" dirty="0"/>
          </a:p>
        </p:txBody>
      </p:sp>
      <p:sp>
        <p:nvSpPr>
          <p:cNvPr id="3" name="Subtitle 2">
            <a:extLst>
              <a:ext uri="{FF2B5EF4-FFF2-40B4-BE49-F238E27FC236}">
                <a16:creationId xmlns:a16="http://schemas.microsoft.com/office/drawing/2014/main" id="{F5C591B3-7DD6-4689-9D40-4F2CA486F3B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263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E227-D628-449A-A8EA-97289931062F}"/>
              </a:ext>
            </a:extLst>
          </p:cNvPr>
          <p:cNvSpPr>
            <a:spLocks noGrp="1"/>
          </p:cNvSpPr>
          <p:nvPr>
            <p:ph type="title"/>
          </p:nvPr>
        </p:nvSpPr>
        <p:spPr/>
        <p:txBody>
          <a:bodyPr/>
          <a:lstStyle/>
          <a:p>
            <a:r>
              <a:rPr lang="en-US" dirty="0"/>
              <a:t>Ghiyasuddin Tughlaq</a:t>
            </a:r>
          </a:p>
        </p:txBody>
      </p:sp>
      <p:sp>
        <p:nvSpPr>
          <p:cNvPr id="3" name="Content Placeholder 2">
            <a:extLst>
              <a:ext uri="{FF2B5EF4-FFF2-40B4-BE49-F238E27FC236}">
                <a16:creationId xmlns:a16="http://schemas.microsoft.com/office/drawing/2014/main" id="{696E4ECC-1701-4A29-BED0-FBACDB331DD6}"/>
              </a:ext>
            </a:extLst>
          </p:cNvPr>
          <p:cNvSpPr>
            <a:spLocks noGrp="1"/>
          </p:cNvSpPr>
          <p:nvPr>
            <p:ph idx="1"/>
          </p:nvPr>
        </p:nvSpPr>
        <p:spPr/>
        <p:txBody>
          <a:bodyPr>
            <a:normAutofit fontScale="77500" lnSpcReduction="20000"/>
          </a:bodyPr>
          <a:lstStyle/>
          <a:p>
            <a:r>
              <a:rPr lang="en-US" dirty="0"/>
              <a:t>In 1320 CE, the last Khilji ruler was killed by Ghiyasuddin Tughlaq.</a:t>
            </a:r>
          </a:p>
          <a:p>
            <a:r>
              <a:rPr lang="en-US" dirty="0"/>
              <a:t>Tughlaq dynasty ruled for the greater part of the 14</a:t>
            </a:r>
            <a:r>
              <a:rPr lang="en-US" baseline="30000" dirty="0"/>
              <a:t>th</a:t>
            </a:r>
            <a:r>
              <a:rPr lang="en-US" dirty="0"/>
              <a:t> century.</a:t>
            </a:r>
          </a:p>
          <a:p>
            <a:r>
              <a:rPr lang="en-US" dirty="0"/>
              <a:t>Ghiyasuddin was a son of a Turkish father and Indian mother.</a:t>
            </a:r>
          </a:p>
          <a:p>
            <a:r>
              <a:rPr lang="en-US" dirty="0"/>
              <a:t>He was an efficient administrator and a capable military commander.</a:t>
            </a:r>
          </a:p>
          <a:p>
            <a:r>
              <a:rPr lang="en-US" dirty="0"/>
              <a:t>He introduced several reforms for the welfare of his subjects and the revolts of distant provinces were suppressed.</a:t>
            </a:r>
          </a:p>
          <a:p>
            <a:r>
              <a:rPr lang="en-US" dirty="0"/>
              <a:t>He restored peace and stability in the Delhi Sultanate.</a:t>
            </a:r>
          </a:p>
          <a:p>
            <a:r>
              <a:rPr lang="en-US" dirty="0"/>
              <a:t>Ghiyasuddin died in what appeared to be a deliberately planned accident.</a:t>
            </a:r>
          </a:p>
          <a:p>
            <a:r>
              <a:rPr lang="en-US" dirty="0"/>
              <a:t>He was succeeded by his son Jauna Khan, who ascended the throne under the name of Muhammad Bin Tughlaq.</a:t>
            </a:r>
          </a:p>
          <a:p>
            <a:endParaRPr lang="en-US" dirty="0"/>
          </a:p>
        </p:txBody>
      </p:sp>
    </p:spTree>
    <p:extLst>
      <p:ext uri="{BB962C8B-B14F-4D97-AF65-F5344CB8AC3E}">
        <p14:creationId xmlns:p14="http://schemas.microsoft.com/office/powerpoint/2010/main" val="118676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19A1-B101-4B49-BC01-B237172309C1}"/>
              </a:ext>
            </a:extLst>
          </p:cNvPr>
          <p:cNvSpPr>
            <a:spLocks noGrp="1"/>
          </p:cNvSpPr>
          <p:nvPr>
            <p:ph type="title"/>
          </p:nvPr>
        </p:nvSpPr>
        <p:spPr/>
        <p:txBody>
          <a:bodyPr/>
          <a:lstStyle/>
          <a:p>
            <a:r>
              <a:rPr lang="en-US" dirty="0"/>
              <a:t>Muhammad Bin Tughlaq (1324 – 51 CE)</a:t>
            </a:r>
          </a:p>
        </p:txBody>
      </p:sp>
      <p:sp>
        <p:nvSpPr>
          <p:cNvPr id="3" name="Content Placeholder 2">
            <a:extLst>
              <a:ext uri="{FF2B5EF4-FFF2-40B4-BE49-F238E27FC236}">
                <a16:creationId xmlns:a16="http://schemas.microsoft.com/office/drawing/2014/main" id="{7733C4DD-A52F-440B-9A6C-69B64F594A68}"/>
              </a:ext>
            </a:extLst>
          </p:cNvPr>
          <p:cNvSpPr>
            <a:spLocks noGrp="1"/>
          </p:cNvSpPr>
          <p:nvPr>
            <p:ph idx="1"/>
          </p:nvPr>
        </p:nvSpPr>
        <p:spPr/>
        <p:txBody>
          <a:bodyPr>
            <a:normAutofit fontScale="92500" lnSpcReduction="20000"/>
          </a:bodyPr>
          <a:lstStyle/>
          <a:p>
            <a:r>
              <a:rPr lang="en-US" dirty="0"/>
              <a:t>He was one of the most learned and accomplished scholars of his time.</a:t>
            </a:r>
          </a:p>
          <a:p>
            <a:r>
              <a:rPr lang="en-US" dirty="0"/>
              <a:t>Intellectual curiosity and his thirst for knowledge were boundless.</a:t>
            </a:r>
          </a:p>
          <a:p>
            <a:r>
              <a:rPr lang="en-US" dirty="0"/>
              <a:t>Gifted with an extraordinary memory and keen intellect, he had mastered logic, philosophy, mathematics, astronomy and physical sciences.</a:t>
            </a:r>
          </a:p>
          <a:p>
            <a:r>
              <a:rPr lang="en-US" dirty="0"/>
              <a:t>Was a lover of Persian literature and poetry, calligraphy, fine arts and music.</a:t>
            </a:r>
          </a:p>
          <a:p>
            <a:r>
              <a:rPr lang="en-US" dirty="0"/>
              <a:t>Loved the company of learned men.</a:t>
            </a:r>
          </a:p>
          <a:p>
            <a:r>
              <a:rPr lang="en-US" dirty="0"/>
              <a:t>He has been mentioned as the wisest fool, a mad man, an idealist and a visionary.</a:t>
            </a:r>
          </a:p>
          <a:p>
            <a:r>
              <a:rPr lang="en-US" dirty="0"/>
              <a:t>He undertook many projects. These projects were brilliantly conceived but poorly executed and always ended in failure.</a:t>
            </a:r>
          </a:p>
        </p:txBody>
      </p:sp>
    </p:spTree>
    <p:extLst>
      <p:ext uri="{BB962C8B-B14F-4D97-AF65-F5344CB8AC3E}">
        <p14:creationId xmlns:p14="http://schemas.microsoft.com/office/powerpoint/2010/main" val="159929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1C00-1DAF-49D8-8001-A97F9DE26745}"/>
              </a:ext>
            </a:extLst>
          </p:cNvPr>
          <p:cNvSpPr>
            <a:spLocks noGrp="1"/>
          </p:cNvSpPr>
          <p:nvPr>
            <p:ph type="title"/>
          </p:nvPr>
        </p:nvSpPr>
        <p:spPr/>
        <p:txBody>
          <a:bodyPr/>
          <a:lstStyle/>
          <a:p>
            <a:r>
              <a:rPr lang="en-US" dirty="0"/>
              <a:t>Taxation in the Doab</a:t>
            </a:r>
          </a:p>
        </p:txBody>
      </p:sp>
      <p:sp>
        <p:nvSpPr>
          <p:cNvPr id="3" name="Content Placeholder 2">
            <a:extLst>
              <a:ext uri="{FF2B5EF4-FFF2-40B4-BE49-F238E27FC236}">
                <a16:creationId xmlns:a16="http://schemas.microsoft.com/office/drawing/2014/main" id="{61AC15CC-939F-497C-A832-51A2AC8480F9}"/>
              </a:ext>
            </a:extLst>
          </p:cNvPr>
          <p:cNvSpPr>
            <a:spLocks noGrp="1"/>
          </p:cNvSpPr>
          <p:nvPr>
            <p:ph idx="1"/>
          </p:nvPr>
        </p:nvSpPr>
        <p:spPr/>
        <p:txBody>
          <a:bodyPr>
            <a:normAutofit fontScale="85000" lnSpcReduction="10000"/>
          </a:bodyPr>
          <a:lstStyle/>
          <a:p>
            <a:r>
              <a:rPr lang="en-US" dirty="0"/>
              <a:t>To enhance the military resources, Muhammad bin Tughlaq needed additional revenue.</a:t>
            </a:r>
          </a:p>
          <a:p>
            <a:r>
              <a:rPr lang="en-US" dirty="0"/>
              <a:t>The Ganga-Yamuna Doab was a fertile region. The land tax in this area was increased.</a:t>
            </a:r>
          </a:p>
          <a:p>
            <a:r>
              <a:rPr lang="en-US" dirty="0"/>
              <a:t>Unfortunately, a severe famine broke out. People refused to pay the taxes but the tax collectors showed no mercy on them and kept collecting taxes.</a:t>
            </a:r>
          </a:p>
          <a:p>
            <a:r>
              <a:rPr lang="en-US" dirty="0"/>
              <a:t>To escape the tyranny of the tax collectors, the peasants abandoned their lands and fled to the jungle.</a:t>
            </a:r>
          </a:p>
          <a:p>
            <a:r>
              <a:rPr lang="en-US" dirty="0"/>
              <a:t>MBT realized the gravity of the situation and ordered relief measures such as free kitchens, loans and improved irrigation facilities but the remedy came in too late, the damage had been done.</a:t>
            </a:r>
          </a:p>
          <a:p>
            <a:r>
              <a:rPr lang="en-US" dirty="0"/>
              <a:t>Agriculture suffered a setback.</a:t>
            </a:r>
          </a:p>
        </p:txBody>
      </p:sp>
    </p:spTree>
    <p:extLst>
      <p:ext uri="{BB962C8B-B14F-4D97-AF65-F5344CB8AC3E}">
        <p14:creationId xmlns:p14="http://schemas.microsoft.com/office/powerpoint/2010/main" val="74386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4F01-D4F0-4F03-B63F-639E7FBFC6F9}"/>
              </a:ext>
            </a:extLst>
          </p:cNvPr>
          <p:cNvSpPr>
            <a:spLocks noGrp="1"/>
          </p:cNvSpPr>
          <p:nvPr>
            <p:ph type="title"/>
          </p:nvPr>
        </p:nvSpPr>
        <p:spPr/>
        <p:txBody>
          <a:bodyPr>
            <a:normAutofit/>
          </a:bodyPr>
          <a:lstStyle/>
          <a:p>
            <a:r>
              <a:rPr lang="en-US" dirty="0"/>
              <a:t>Transfer of the Capital</a:t>
            </a:r>
          </a:p>
        </p:txBody>
      </p:sp>
      <p:sp>
        <p:nvSpPr>
          <p:cNvPr id="3" name="Content Placeholder 2">
            <a:extLst>
              <a:ext uri="{FF2B5EF4-FFF2-40B4-BE49-F238E27FC236}">
                <a16:creationId xmlns:a16="http://schemas.microsoft.com/office/drawing/2014/main" id="{AF8AFD2A-76ED-4FA5-828B-CD4FDDB8B638}"/>
              </a:ext>
            </a:extLst>
          </p:cNvPr>
          <p:cNvSpPr>
            <a:spLocks noGrp="1"/>
          </p:cNvSpPr>
          <p:nvPr>
            <p:ph idx="1"/>
          </p:nvPr>
        </p:nvSpPr>
        <p:spPr/>
        <p:txBody>
          <a:bodyPr>
            <a:normAutofit fontScale="85000" lnSpcReduction="10000"/>
          </a:bodyPr>
          <a:lstStyle/>
          <a:p>
            <a:r>
              <a:rPr lang="en-US" dirty="0"/>
              <a:t>Muhammad bin Tughlaq transferred the capital from Delhi to Devagiri (renamed Daulatabad) in the Deccan.</a:t>
            </a:r>
          </a:p>
          <a:p>
            <a:r>
              <a:rPr lang="en-US" dirty="0"/>
              <a:t>Two major reasons- 1. Central location  2. Mongol invasions</a:t>
            </a:r>
          </a:p>
          <a:p>
            <a:r>
              <a:rPr lang="en-US" dirty="0"/>
              <a:t>The sultan ordered the movement of the whole population rather than his court and officials.</a:t>
            </a:r>
          </a:p>
          <a:p>
            <a:r>
              <a:rPr lang="en-US" dirty="0"/>
              <a:t>A broad road was built with trees on both the sides. Huts were built for the journey and there was a free supply of food and water.</a:t>
            </a:r>
          </a:p>
          <a:p>
            <a:r>
              <a:rPr lang="en-US" dirty="0"/>
              <a:t>In the absence of the sultan Delhi was attacked by the Mongols. The experiment was a dismal failure, it had drained the treasury and reduced the prosperous capital to a mere shadow of itself. </a:t>
            </a:r>
          </a:p>
          <a:p>
            <a:r>
              <a:rPr lang="en-US" dirty="0"/>
              <a:t>Daulatabad became a deserted city.</a:t>
            </a:r>
          </a:p>
        </p:txBody>
      </p:sp>
    </p:spTree>
    <p:extLst>
      <p:ext uri="{BB962C8B-B14F-4D97-AF65-F5344CB8AC3E}">
        <p14:creationId xmlns:p14="http://schemas.microsoft.com/office/powerpoint/2010/main" val="379547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F911-CAB2-4129-AF51-4EEC23F29BC8}"/>
              </a:ext>
            </a:extLst>
          </p:cNvPr>
          <p:cNvSpPr>
            <a:spLocks noGrp="1"/>
          </p:cNvSpPr>
          <p:nvPr>
            <p:ph type="title"/>
          </p:nvPr>
        </p:nvSpPr>
        <p:spPr/>
        <p:txBody>
          <a:bodyPr/>
          <a:lstStyle/>
          <a:p>
            <a:r>
              <a:rPr lang="en-US" dirty="0"/>
              <a:t>Token Currency</a:t>
            </a:r>
          </a:p>
        </p:txBody>
      </p:sp>
      <p:sp>
        <p:nvSpPr>
          <p:cNvPr id="3" name="Content Placeholder 2">
            <a:extLst>
              <a:ext uri="{FF2B5EF4-FFF2-40B4-BE49-F238E27FC236}">
                <a16:creationId xmlns:a16="http://schemas.microsoft.com/office/drawing/2014/main" id="{061372D3-FBA9-4E50-A324-8694779B016B}"/>
              </a:ext>
            </a:extLst>
          </p:cNvPr>
          <p:cNvSpPr>
            <a:spLocks noGrp="1"/>
          </p:cNvSpPr>
          <p:nvPr>
            <p:ph idx="1"/>
          </p:nvPr>
        </p:nvSpPr>
        <p:spPr/>
        <p:txBody>
          <a:bodyPr>
            <a:normAutofit fontScale="85000" lnSpcReduction="20000"/>
          </a:bodyPr>
          <a:lstStyle/>
          <a:p>
            <a:r>
              <a:rPr lang="en-US" dirty="0"/>
              <a:t>Sultan’s schemes led to a heavy drain on the treasury.</a:t>
            </a:r>
          </a:p>
          <a:p>
            <a:r>
              <a:rPr lang="en-US" dirty="0"/>
              <a:t>Copper coins, having the same value as gold and silver coins, were issued and were ordered to use these as token coins in all their transactions.</a:t>
            </a:r>
          </a:p>
          <a:p>
            <a:r>
              <a:rPr lang="en-US" dirty="0"/>
              <a:t>MBT took no steps to ensure that the minting of coins was the monopoly of the government. Every house became a mint and people started minting counterfeit coins.</a:t>
            </a:r>
          </a:p>
          <a:p>
            <a:r>
              <a:rPr lang="en-US" dirty="0"/>
              <a:t>There were no arrangements to check the minting and circulation of fake coins.</a:t>
            </a:r>
          </a:p>
          <a:p>
            <a:r>
              <a:rPr lang="en-US" dirty="0"/>
              <a:t>Traders didn’t accept token currency. Trade came to a standstill.</a:t>
            </a:r>
          </a:p>
          <a:p>
            <a:r>
              <a:rPr lang="en-US" dirty="0"/>
              <a:t>The economic system began to collapse.</a:t>
            </a:r>
          </a:p>
          <a:p>
            <a:r>
              <a:rPr lang="en-US" dirty="0"/>
              <a:t>The idea of token currency was a good one but was far ahead of its time. It failed due to the faulty execution. The government resources and the prestige of the sultan suffered a blow.</a:t>
            </a:r>
          </a:p>
        </p:txBody>
      </p:sp>
    </p:spTree>
    <p:extLst>
      <p:ext uri="{BB962C8B-B14F-4D97-AF65-F5344CB8AC3E}">
        <p14:creationId xmlns:p14="http://schemas.microsoft.com/office/powerpoint/2010/main" val="210933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9DFE-5E97-4781-9562-C030A7142E65}"/>
              </a:ext>
            </a:extLst>
          </p:cNvPr>
          <p:cNvSpPr>
            <a:spLocks noGrp="1"/>
          </p:cNvSpPr>
          <p:nvPr>
            <p:ph type="title"/>
          </p:nvPr>
        </p:nvSpPr>
        <p:spPr/>
        <p:txBody>
          <a:bodyPr/>
          <a:lstStyle/>
          <a:p>
            <a:r>
              <a:rPr lang="en-US" dirty="0"/>
              <a:t>Expansion schemes</a:t>
            </a:r>
          </a:p>
        </p:txBody>
      </p:sp>
      <p:sp>
        <p:nvSpPr>
          <p:cNvPr id="3" name="Content Placeholder 2">
            <a:extLst>
              <a:ext uri="{FF2B5EF4-FFF2-40B4-BE49-F238E27FC236}">
                <a16:creationId xmlns:a16="http://schemas.microsoft.com/office/drawing/2014/main" id="{99371464-3C1F-4B97-BD20-25A2B8E8A270}"/>
              </a:ext>
            </a:extLst>
          </p:cNvPr>
          <p:cNvSpPr>
            <a:spLocks noGrp="1"/>
          </p:cNvSpPr>
          <p:nvPr>
            <p:ph idx="1"/>
          </p:nvPr>
        </p:nvSpPr>
        <p:spPr/>
        <p:txBody>
          <a:bodyPr>
            <a:normAutofit fontScale="92500" lnSpcReduction="10000"/>
          </a:bodyPr>
          <a:lstStyle/>
          <a:p>
            <a:r>
              <a:rPr lang="en-US" dirty="0"/>
              <a:t>MBT dreamt of establishing a world empire.</a:t>
            </a:r>
          </a:p>
          <a:p>
            <a:r>
              <a:rPr lang="en-US" dirty="0"/>
              <a:t>He decided to conquer Khurasan, Persia and Iraq.</a:t>
            </a:r>
          </a:p>
          <a:p>
            <a:r>
              <a:rPr lang="en-US" dirty="0"/>
              <a:t>A huge army was mobilized and paid a full year’s salary in advance.</a:t>
            </a:r>
          </a:p>
          <a:p>
            <a:r>
              <a:rPr lang="en-US" dirty="0"/>
              <a:t>A year later the project was abandoned because the sultan realized that it would not be easy to send such a large army across the Himalayan passes.</a:t>
            </a:r>
          </a:p>
          <a:p>
            <a:r>
              <a:rPr lang="en-US" dirty="0"/>
              <a:t>This plan further depleted the royal treasury.</a:t>
            </a:r>
          </a:p>
          <a:p>
            <a:r>
              <a:rPr lang="en-US" dirty="0"/>
              <a:t>He sent an expedition to conquer the Himachal region.</a:t>
            </a:r>
          </a:p>
          <a:p>
            <a:r>
              <a:rPr lang="en-US" dirty="0"/>
              <a:t>The army suffered huge casualties and only 10 soldiers returned to Delhi. </a:t>
            </a:r>
          </a:p>
        </p:txBody>
      </p:sp>
    </p:spTree>
    <p:extLst>
      <p:ext uri="{BB962C8B-B14F-4D97-AF65-F5344CB8AC3E}">
        <p14:creationId xmlns:p14="http://schemas.microsoft.com/office/powerpoint/2010/main" val="146161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7B3D-B9A3-4055-BD14-38FF3D90D03C}"/>
              </a:ext>
            </a:extLst>
          </p:cNvPr>
          <p:cNvSpPr>
            <a:spLocks noGrp="1"/>
          </p:cNvSpPr>
          <p:nvPr>
            <p:ph type="title"/>
          </p:nvPr>
        </p:nvSpPr>
        <p:spPr/>
        <p:txBody>
          <a:bodyPr/>
          <a:lstStyle/>
          <a:p>
            <a:r>
              <a:rPr lang="en-US" dirty="0"/>
              <a:t>Results of Schemes</a:t>
            </a:r>
          </a:p>
        </p:txBody>
      </p:sp>
      <p:sp>
        <p:nvSpPr>
          <p:cNvPr id="3" name="Content Placeholder 2">
            <a:extLst>
              <a:ext uri="{FF2B5EF4-FFF2-40B4-BE49-F238E27FC236}">
                <a16:creationId xmlns:a16="http://schemas.microsoft.com/office/drawing/2014/main" id="{C25AB555-255C-4D78-9FC8-55F46016F352}"/>
              </a:ext>
            </a:extLst>
          </p:cNvPr>
          <p:cNvSpPr>
            <a:spLocks noGrp="1"/>
          </p:cNvSpPr>
          <p:nvPr>
            <p:ph idx="1"/>
          </p:nvPr>
        </p:nvSpPr>
        <p:spPr/>
        <p:txBody>
          <a:bodyPr>
            <a:normAutofit fontScale="92500" lnSpcReduction="20000"/>
          </a:bodyPr>
          <a:lstStyle/>
          <a:p>
            <a:r>
              <a:rPr lang="en-US" dirty="0"/>
              <a:t>MBT’s schemes had exhausted the treasury and undermined the position of the sultan.</a:t>
            </a:r>
          </a:p>
          <a:p>
            <a:r>
              <a:rPr lang="en-US" dirty="0"/>
              <a:t>Revolts broke out in all parts of the sultanate.</a:t>
            </a:r>
          </a:p>
          <a:p>
            <a:r>
              <a:rPr lang="en-US" dirty="0"/>
              <a:t>The Rana of Mewar recovered Ranthambore and Chittor and built a powerful kingdom in Rajasthan.</a:t>
            </a:r>
          </a:p>
          <a:p>
            <a:r>
              <a:rPr lang="en-US" dirty="0"/>
              <a:t>In the south, two new kingdoms were established – the Hindu Vijayanagar kingdom and the Muslim Bahmani kingdom.</a:t>
            </a:r>
          </a:p>
          <a:p>
            <a:r>
              <a:rPr lang="en-US" dirty="0"/>
              <a:t>Bengal and Sind also asserted their independence.</a:t>
            </a:r>
          </a:p>
          <a:p>
            <a:r>
              <a:rPr lang="en-US" dirty="0"/>
              <a:t>When MBT died in 1351 CE, after a reign more than 25 years, the sultanate was in the state of decay and disintegration.</a:t>
            </a:r>
          </a:p>
        </p:txBody>
      </p:sp>
    </p:spTree>
    <p:extLst>
      <p:ext uri="{BB962C8B-B14F-4D97-AF65-F5344CB8AC3E}">
        <p14:creationId xmlns:p14="http://schemas.microsoft.com/office/powerpoint/2010/main" val="202301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AF7E-65B4-4260-A94C-5F0DFD3F42B8}"/>
              </a:ext>
            </a:extLst>
          </p:cNvPr>
          <p:cNvSpPr>
            <a:spLocks noGrp="1"/>
          </p:cNvSpPr>
          <p:nvPr>
            <p:ph type="title"/>
          </p:nvPr>
        </p:nvSpPr>
        <p:spPr/>
        <p:txBody>
          <a:bodyPr/>
          <a:lstStyle/>
          <a:p>
            <a:r>
              <a:rPr lang="en-US" dirty="0"/>
              <a:t>Firoze Shah Tughlaq (1351 – 88 CE)</a:t>
            </a:r>
          </a:p>
        </p:txBody>
      </p:sp>
      <p:sp>
        <p:nvSpPr>
          <p:cNvPr id="3" name="Content Placeholder 2">
            <a:extLst>
              <a:ext uri="{FF2B5EF4-FFF2-40B4-BE49-F238E27FC236}">
                <a16:creationId xmlns:a16="http://schemas.microsoft.com/office/drawing/2014/main" id="{7D53AC5C-6CDF-4985-BCAA-A484A7963CFF}"/>
              </a:ext>
            </a:extLst>
          </p:cNvPr>
          <p:cNvSpPr>
            <a:spLocks noGrp="1"/>
          </p:cNvSpPr>
          <p:nvPr>
            <p:ph idx="1"/>
          </p:nvPr>
        </p:nvSpPr>
        <p:spPr/>
        <p:txBody>
          <a:bodyPr/>
          <a:lstStyle/>
          <a:p>
            <a:r>
              <a:rPr lang="en-US" dirty="0"/>
              <a:t>He was a peace loving, just and benevolent ruler.</a:t>
            </a:r>
          </a:p>
          <a:p>
            <a:r>
              <a:rPr lang="en-US" dirty="0"/>
              <a:t>The welfare of his subjects was his primary concern.</a:t>
            </a:r>
          </a:p>
          <a:p>
            <a:r>
              <a:rPr lang="en-US" dirty="0"/>
              <a:t>FST’s 37 year reign is largely remembered for the numerous welfare schemes that he introduced to improve the economic condition of his subjects and to promote material prosperity.</a:t>
            </a:r>
          </a:p>
        </p:txBody>
      </p:sp>
    </p:spTree>
    <p:extLst>
      <p:ext uri="{BB962C8B-B14F-4D97-AF65-F5344CB8AC3E}">
        <p14:creationId xmlns:p14="http://schemas.microsoft.com/office/powerpoint/2010/main" val="2589837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3541"/>
      </a:dk2>
      <a:lt2>
        <a:srgbClr val="E2E5E8"/>
      </a:lt2>
      <a:accent1>
        <a:srgbClr val="BB9B81"/>
      </a:accent1>
      <a:accent2>
        <a:srgbClr val="BA817F"/>
      </a:accent2>
      <a:accent3>
        <a:srgbClr val="C594A7"/>
      </a:accent3>
      <a:accent4>
        <a:srgbClr val="BA7FAD"/>
      </a:accent4>
      <a:accent5>
        <a:srgbClr val="BB94C5"/>
      </a:accent5>
      <a:accent6>
        <a:srgbClr val="957FBA"/>
      </a:accent6>
      <a:hlink>
        <a:srgbClr val="5D85A7"/>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286</TotalTime>
  <Words>1186</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Goudy Old Style</vt:lpstr>
      <vt:lpstr>Wingdings 2</vt:lpstr>
      <vt:lpstr>SlateVTI</vt:lpstr>
      <vt:lpstr>Tughlaq Dynasty</vt:lpstr>
      <vt:lpstr>Ghiyasuddin Tughlaq</vt:lpstr>
      <vt:lpstr>Muhammad Bin Tughlaq (1324 – 51 CE)</vt:lpstr>
      <vt:lpstr>Taxation in the Doab</vt:lpstr>
      <vt:lpstr>Transfer of the Capital</vt:lpstr>
      <vt:lpstr>Token Currency</vt:lpstr>
      <vt:lpstr>Expansion schemes</vt:lpstr>
      <vt:lpstr>Results of Schemes</vt:lpstr>
      <vt:lpstr>Firoze Shah Tughlaq (1351 – 88 CE)</vt:lpstr>
      <vt:lpstr>Economic Reforms </vt:lpstr>
      <vt:lpstr>Public utility measures</vt:lpstr>
      <vt:lpstr>Judicial reforms</vt:lpstr>
      <vt:lpstr>Patron of Architecture and Learning</vt:lpstr>
      <vt:lpstr>Foreign Policy</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Tughlaq Dynasty</dc:title>
  <dc:creator>VyomVarshaVinay</dc:creator>
  <cp:lastModifiedBy>VyomVarshaVinay</cp:lastModifiedBy>
  <cp:revision>16</cp:revision>
  <dcterms:created xsi:type="dcterms:W3CDTF">2019-10-09T06:43:06Z</dcterms:created>
  <dcterms:modified xsi:type="dcterms:W3CDTF">2019-10-09T11:35:40Z</dcterms:modified>
</cp:coreProperties>
</file>