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A941-253E-4647-8D89-B053D7030158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77A9-E546-4F13-8B2F-8C478FDC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87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A941-253E-4647-8D89-B053D7030158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77A9-E546-4F13-8B2F-8C478FDC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59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A941-253E-4647-8D89-B053D7030158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77A9-E546-4F13-8B2F-8C478FDC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75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A941-253E-4647-8D89-B053D7030158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77A9-E546-4F13-8B2F-8C478FDC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63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A941-253E-4647-8D89-B053D7030158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77A9-E546-4F13-8B2F-8C478FDC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07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A941-253E-4647-8D89-B053D7030158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77A9-E546-4F13-8B2F-8C478FDC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3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A941-253E-4647-8D89-B053D7030158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77A9-E546-4F13-8B2F-8C478FDC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60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A941-253E-4647-8D89-B053D7030158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77A9-E546-4F13-8B2F-8C478FDC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79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A941-253E-4647-8D89-B053D7030158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77A9-E546-4F13-8B2F-8C478FDC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80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A941-253E-4647-8D89-B053D7030158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77A9-E546-4F13-8B2F-8C478FDC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93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A941-253E-4647-8D89-B053D7030158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77A9-E546-4F13-8B2F-8C478FDC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16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3A941-253E-4647-8D89-B053D7030158}" type="datetimeFigureOut">
              <a:rPr lang="en-IN" smtClean="0"/>
              <a:t>23-03-2018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77A9-E546-4F13-8B2F-8C478FDC9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04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Big </a:t>
            </a:r>
            <a:r>
              <a:rPr lang="en-US" dirty="0" smtClean="0"/>
              <a:t>Data </a:t>
            </a:r>
            <a:r>
              <a:rPr lang="en-US" dirty="0" smtClean="0"/>
              <a:t>Technology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HIVE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Prof. Sarada Samantaray</a:t>
            </a:r>
          </a:p>
          <a:p>
            <a:pPr algn="r"/>
            <a:r>
              <a:rPr lang="en-IN" sz="1400" dirty="0" smtClean="0"/>
              <a:t>M. Tech CS, ISI Kolkata</a:t>
            </a:r>
            <a:endParaRPr lang="en-IN" sz="1400" dirty="0" smtClean="0"/>
          </a:p>
          <a:p>
            <a:pPr algn="r"/>
            <a:r>
              <a:rPr lang="en-IN" dirty="0" smtClean="0"/>
              <a:t>Associate Dean, NMIMS University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88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query Hive tables?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Query data using the SELECT </a:t>
            </a:r>
            <a:r>
              <a:rPr lang="en-US" dirty="0" err="1" smtClean="0"/>
              <a:t>HiveQL</a:t>
            </a:r>
            <a:r>
              <a:rPr lang="en-US" dirty="0" smtClean="0"/>
              <a:t> statement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col1, SUM(col2) AS TotalCol2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MyTable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col3 = ‘ABC’ AND col4 &lt; 10</a:t>
            </a:r>
          </a:p>
          <a:p>
            <a:pPr marL="0" indent="0">
              <a:buNone/>
            </a:pPr>
            <a:r>
              <a:rPr lang="en-US" dirty="0" smtClean="0"/>
              <a:t>GROUP BY col1</a:t>
            </a:r>
          </a:p>
          <a:p>
            <a:pPr marL="0" indent="0">
              <a:buNone/>
            </a:pPr>
            <a:r>
              <a:rPr lang="en-US" dirty="0" smtClean="0"/>
              <a:t>ORDER BY col4;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Hive translate the query into jobs and applies the table schema to the underlying data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48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Views are named queries that abstract underlying tables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 VIEW </a:t>
            </a:r>
            <a:r>
              <a:rPr lang="en-US" dirty="0" err="1" smtClean="0"/>
              <a:t>v_SummarizedData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</a:t>
            </a:r>
          </a:p>
          <a:p>
            <a:pPr marL="0" indent="0">
              <a:buNone/>
            </a:pPr>
            <a:r>
              <a:rPr lang="en-US" dirty="0" smtClean="0"/>
              <a:t>SELECT col1, SUM(col2) AS TotalCol2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mytable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GROUP BY col1;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col1, TotalCol2 FROM </a:t>
            </a:r>
            <a:r>
              <a:rPr lang="en-US" dirty="0" err="1" smtClean="0"/>
              <a:t>v_SummarizedData</a:t>
            </a:r>
            <a:r>
              <a:rPr lang="en-US" dirty="0" smtClean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17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Partitioning, Skewing and Clustering Tables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part_table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(col1 INT,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ol2 STRING)</a:t>
            </a:r>
          </a:p>
          <a:p>
            <a:pPr marL="0" indent="0">
              <a:buNone/>
            </a:pPr>
            <a:r>
              <a:rPr lang="en-US" dirty="0" smtClean="0"/>
              <a:t>PARTITIONED BY (col3 STRIMG);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INSERT INTO TABLE </a:t>
            </a:r>
            <a:r>
              <a:rPr lang="en-US" dirty="0" err="1" smtClean="0"/>
              <a:t>part_table</a:t>
            </a:r>
            <a:r>
              <a:rPr lang="en-US" dirty="0" smtClean="0"/>
              <a:t> PARTTION(col3=‘A’)</a:t>
            </a:r>
          </a:p>
          <a:p>
            <a:pPr marL="0" indent="0">
              <a:buNone/>
            </a:pPr>
            <a:r>
              <a:rPr lang="en-US" dirty="0" smtClean="0"/>
              <a:t>SELECT col1, col2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stg_table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col3 = ‘A’;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06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 err="1" smtClean="0"/>
              <a:t>hive.exec.dynamic.partition</a:t>
            </a:r>
            <a:r>
              <a:rPr lang="en-US" dirty="0" smtClean="0"/>
              <a:t> = true;</a:t>
            </a:r>
          </a:p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 err="1" smtClean="0"/>
              <a:t>hive.exec.dynamic.partition.mode</a:t>
            </a:r>
            <a:r>
              <a:rPr lang="en-US" dirty="0" smtClean="0"/>
              <a:t> = </a:t>
            </a:r>
            <a:r>
              <a:rPr lang="en-US" dirty="0" err="1" smtClean="0"/>
              <a:t>nonstrict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INSERT </a:t>
            </a:r>
            <a:r>
              <a:rPr lang="en-US" dirty="0"/>
              <a:t>INTO TABLE </a:t>
            </a:r>
            <a:r>
              <a:rPr lang="en-US" dirty="0" err="1"/>
              <a:t>part_table</a:t>
            </a:r>
            <a:r>
              <a:rPr lang="en-US" dirty="0"/>
              <a:t> </a:t>
            </a:r>
            <a:r>
              <a:rPr lang="en-US" dirty="0" smtClean="0"/>
              <a:t>PARTTION(col3)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col1, </a:t>
            </a:r>
            <a:r>
              <a:rPr lang="en-US" dirty="0" smtClean="0"/>
              <a:t>col2, col3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 smtClean="0"/>
              <a:t>stg_table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3697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dirty="0" err="1"/>
              <a:t>skewed_table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(col1 INT, col2 STRING, col3 STRING)</a:t>
            </a:r>
          </a:p>
          <a:p>
            <a:pPr marL="0" indent="0">
              <a:buNone/>
            </a:pPr>
            <a:r>
              <a:rPr lang="en-US" dirty="0"/>
              <a:t>SKEWED BY (col3) ON (‘A’)  [STORED AS DIRECTORY];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INSERT INTO TABLE </a:t>
            </a:r>
            <a:r>
              <a:rPr lang="en-US" dirty="0" err="1" smtClean="0"/>
              <a:t>skewed_table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col1, col2, col3</a:t>
            </a:r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stg_table</a:t>
            </a:r>
            <a:r>
              <a:rPr lang="en-US" dirty="0" smtClean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0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 smtClean="0"/>
              <a:t>clust_table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(col1 INT, col2 STRING, col3 STRING)</a:t>
            </a:r>
          </a:p>
          <a:p>
            <a:pPr marL="0" indent="0">
              <a:buNone/>
            </a:pPr>
            <a:r>
              <a:rPr lang="en-US" dirty="0" smtClean="0"/>
              <a:t>CLUSTERED </a:t>
            </a:r>
            <a:r>
              <a:rPr lang="en-US" dirty="0"/>
              <a:t>BY (col3) </a:t>
            </a:r>
            <a:r>
              <a:rPr lang="en-US" dirty="0" smtClean="0"/>
              <a:t>INTO 3 BUCKETS;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TABLE </a:t>
            </a:r>
            <a:r>
              <a:rPr lang="en-US" dirty="0" err="1" smtClean="0"/>
              <a:t>clust_table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col1, col2, col3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stg_table</a:t>
            </a:r>
            <a:r>
              <a:rPr lang="en-US" dirty="0"/>
              <a:t>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0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HIVE?</a:t>
            </a:r>
            <a:endParaRPr lang="en-IN" dirty="0"/>
          </a:p>
        </p:txBody>
      </p:sp>
      <p:pic>
        <p:nvPicPr>
          <p:cNvPr id="1026" name="Picture 2" descr="Image result for file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627" y="1892122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9615"/>
              </p:ext>
            </p:extLst>
          </p:nvPr>
        </p:nvGraphicFramePr>
        <p:xfrm>
          <a:off x="8245915" y="1415872"/>
          <a:ext cx="12192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4096" y="2368828"/>
            <a:ext cx="1073864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A metadata service that projects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	tabular schema over folders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Enables the contents of folders to be queried as tables,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using SQL-like query semantics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Queries are translated into jobs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Execution engine can be </a:t>
            </a:r>
            <a:r>
              <a:rPr lang="en-US" sz="3600" dirty="0" err="1" smtClean="0"/>
              <a:t>Tez</a:t>
            </a:r>
            <a:r>
              <a:rPr lang="en-US" sz="3600" dirty="0" smtClean="0"/>
              <a:t> or </a:t>
            </a:r>
            <a:r>
              <a:rPr lang="en-US" sz="3600" dirty="0" err="1" smtClean="0"/>
              <a:t>MapReduce</a:t>
            </a:r>
            <a:endParaRPr lang="en-US" sz="36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8068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64" y="1126297"/>
            <a:ext cx="5210175" cy="5172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039" y="1126297"/>
            <a:ext cx="46386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6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create and load Hive tables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CREATE TABLE </a:t>
            </a:r>
            <a:r>
              <a:rPr lang="en-US" dirty="0" err="1" smtClean="0"/>
              <a:t>HiveQL</a:t>
            </a:r>
            <a:r>
              <a:rPr lang="en-US" dirty="0" smtClean="0"/>
              <a:t> statement</a:t>
            </a:r>
          </a:p>
          <a:p>
            <a:pPr lvl="1"/>
            <a:r>
              <a:rPr lang="en-US" dirty="0" smtClean="0"/>
              <a:t>Define schema metadata to be projected onto data in a folder when the table is queried (not when it is created)</a:t>
            </a:r>
          </a:p>
          <a:p>
            <a:r>
              <a:rPr lang="en-US" dirty="0" smtClean="0"/>
              <a:t>Specify the file format and file location</a:t>
            </a:r>
          </a:p>
          <a:p>
            <a:pPr lvl="1"/>
            <a:r>
              <a:rPr lang="en-US" dirty="0" smtClean="0"/>
              <a:t>Default to text file format in the &lt;database&gt;/&lt;</a:t>
            </a:r>
            <a:r>
              <a:rPr lang="en-US" dirty="0" err="1" smtClean="0"/>
              <a:t>table_name</a:t>
            </a:r>
            <a:r>
              <a:rPr lang="en-US" dirty="0" smtClean="0"/>
              <a:t>&gt; folder</a:t>
            </a:r>
          </a:p>
          <a:p>
            <a:pPr lvl="2"/>
            <a:r>
              <a:rPr lang="en-US" dirty="0" smtClean="0"/>
              <a:t>Default database is in /hive/warehouse</a:t>
            </a:r>
          </a:p>
          <a:p>
            <a:pPr lvl="2"/>
            <a:r>
              <a:rPr lang="en-US" dirty="0" smtClean="0"/>
              <a:t>Create additional databases using CREATE DATABASE</a:t>
            </a:r>
          </a:p>
          <a:p>
            <a:r>
              <a:rPr lang="en-US" dirty="0" smtClean="0"/>
              <a:t>Create internal or external tables</a:t>
            </a:r>
          </a:p>
          <a:p>
            <a:pPr lvl="1"/>
            <a:r>
              <a:rPr lang="en-US" dirty="0" smtClean="0"/>
              <a:t>Internal tables manage the lifetime of the underlying folders</a:t>
            </a:r>
          </a:p>
          <a:p>
            <a:pPr lvl="1"/>
            <a:r>
              <a:rPr lang="en-US" dirty="0" smtClean="0"/>
              <a:t>External tables are managed independently from folders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76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1285"/>
            <a:ext cx="10515600" cy="58656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CREATE TABLE table1</a:t>
            </a:r>
          </a:p>
          <a:p>
            <a:pPr marL="0" indent="0">
              <a:buNone/>
            </a:pPr>
            <a:r>
              <a:rPr lang="en-US" dirty="0" smtClean="0"/>
              <a:t>(col1 STRING,</a:t>
            </a:r>
          </a:p>
          <a:p>
            <a:pPr marL="0" indent="0">
              <a:buNone/>
            </a:pPr>
            <a:r>
              <a:rPr lang="en-US" dirty="0" smtClean="0"/>
              <a:t> col2 INT)</a:t>
            </a:r>
          </a:p>
          <a:p>
            <a:pPr marL="0" indent="0">
              <a:buNone/>
            </a:pPr>
            <a:r>
              <a:rPr lang="en-US" dirty="0" smtClean="0"/>
              <a:t>ROW FORMAT DELIMITED FIELDS TERMINATED BY ‘  ‘;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 TABLE table2</a:t>
            </a:r>
          </a:p>
          <a:p>
            <a:pPr marL="0" indent="0">
              <a:buNone/>
            </a:pPr>
            <a:r>
              <a:rPr lang="en-US" dirty="0" smtClean="0"/>
              <a:t>(col1 STRING,</a:t>
            </a:r>
          </a:p>
          <a:p>
            <a:pPr marL="0" indent="0">
              <a:buNone/>
            </a:pPr>
            <a:r>
              <a:rPr lang="en-US" dirty="0" smtClean="0"/>
              <a:t> col2 INT)</a:t>
            </a:r>
          </a:p>
          <a:p>
            <a:pPr marL="0" indent="0">
              <a:buNone/>
            </a:pPr>
            <a:r>
              <a:rPr lang="en-US" dirty="0" smtClean="0"/>
              <a:t>ROW FORMAT DELIMITED FIELDS TERMINATED BY ‘  ‘</a:t>
            </a:r>
          </a:p>
          <a:p>
            <a:pPr marL="0" indent="0">
              <a:buNone/>
            </a:pPr>
            <a:r>
              <a:rPr lang="en-US" dirty="0" smtClean="0"/>
              <a:t>STORED AS TEXTFILE LOCATION ‘/data/table2’;</a:t>
            </a:r>
            <a:endParaRPr lang="en-IN" dirty="0"/>
          </a:p>
        </p:txBody>
      </p:sp>
      <p:sp>
        <p:nvSpPr>
          <p:cNvPr id="4" name="Rectangular Callout 3"/>
          <p:cNvSpPr/>
          <p:nvPr/>
        </p:nvSpPr>
        <p:spPr>
          <a:xfrm>
            <a:off x="7840493" y="311285"/>
            <a:ext cx="3307405" cy="1070042"/>
          </a:xfrm>
          <a:prstGeom prst="wedgeRectCallout">
            <a:avLst>
              <a:gd name="adj1" fmla="val -162659"/>
              <a:gd name="adj2" fmla="val -28409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Internal table (folder deleted when table is dropped)</a:t>
            </a:r>
            <a:endParaRPr lang="en-IN" sz="2400" dirty="0"/>
          </a:p>
        </p:txBody>
      </p:sp>
      <p:sp>
        <p:nvSpPr>
          <p:cNvPr id="5" name="Rectangular Callout 4"/>
          <p:cNvSpPr/>
          <p:nvPr/>
        </p:nvSpPr>
        <p:spPr>
          <a:xfrm>
            <a:off x="8738480" y="2334688"/>
            <a:ext cx="3307405" cy="1070042"/>
          </a:xfrm>
          <a:prstGeom prst="wedgeRectCallout">
            <a:avLst>
              <a:gd name="adj1" fmla="val -49944"/>
              <a:gd name="adj2" fmla="val -7310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Default location</a:t>
            </a:r>
          </a:p>
          <a:p>
            <a:pPr algn="ctr"/>
            <a:r>
              <a:rPr lang="en-US" sz="2400" dirty="0" smtClean="0"/>
              <a:t>/hive/warehouse/table1</a:t>
            </a:r>
            <a:endParaRPr lang="en-IN" sz="2400" dirty="0"/>
          </a:p>
        </p:txBody>
      </p:sp>
      <p:sp>
        <p:nvSpPr>
          <p:cNvPr id="6" name="Rectangular Callout 5"/>
          <p:cNvSpPr/>
          <p:nvPr/>
        </p:nvSpPr>
        <p:spPr>
          <a:xfrm>
            <a:off x="8738480" y="4990237"/>
            <a:ext cx="3307405" cy="1513593"/>
          </a:xfrm>
          <a:prstGeom prst="wedgeRectCallout">
            <a:avLst>
              <a:gd name="adj1" fmla="val -81709"/>
              <a:gd name="adj2" fmla="val 15983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Stored in a custom folder (but still internal, so the folder is deleted when table is dropped)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9167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9106"/>
            <a:ext cx="10515600" cy="57878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</a:t>
            </a:r>
            <a:r>
              <a:rPr lang="en-US" dirty="0" smtClean="0"/>
              <a:t>EXTERNAL TABLE table3</a:t>
            </a:r>
          </a:p>
          <a:p>
            <a:pPr marL="0" indent="0">
              <a:buNone/>
            </a:pPr>
            <a:r>
              <a:rPr lang="en-US" dirty="0" smtClean="0"/>
              <a:t>(col1 </a:t>
            </a:r>
            <a:r>
              <a:rPr lang="en-US" dirty="0"/>
              <a:t>STRING,</a:t>
            </a:r>
          </a:p>
          <a:p>
            <a:pPr marL="0" indent="0">
              <a:buNone/>
            </a:pPr>
            <a:r>
              <a:rPr lang="en-US" dirty="0"/>
              <a:t> col2 INT)</a:t>
            </a:r>
          </a:p>
          <a:p>
            <a:pPr marL="0" indent="0">
              <a:buNone/>
            </a:pPr>
            <a:r>
              <a:rPr lang="en-US" dirty="0"/>
              <a:t>ROW FORMAT DELIMITED FIELDS TERMINATED BY ‘  ‘</a:t>
            </a:r>
          </a:p>
          <a:p>
            <a:pPr marL="0" indent="0">
              <a:buNone/>
            </a:pPr>
            <a:r>
              <a:rPr lang="en-US" dirty="0"/>
              <a:t>STORED AS TEXTFILE LOCATION ‘/</a:t>
            </a:r>
            <a:r>
              <a:rPr lang="en-US" dirty="0" smtClean="0"/>
              <a:t>data/table3’;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ular Callout 3"/>
          <p:cNvSpPr/>
          <p:nvPr/>
        </p:nvSpPr>
        <p:spPr>
          <a:xfrm>
            <a:off x="8738480" y="1702289"/>
            <a:ext cx="3307405" cy="1513593"/>
          </a:xfrm>
          <a:prstGeom prst="wedgeRectCallout">
            <a:avLst>
              <a:gd name="adj1" fmla="val -81709"/>
              <a:gd name="adj2" fmla="val 15983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External table (folders are files are left intact  when  the table is dropped)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0928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</a:t>
            </a:r>
            <a:r>
              <a:rPr lang="en-US" dirty="0"/>
              <a:t>d</a:t>
            </a:r>
            <a:r>
              <a:rPr lang="en-US" dirty="0" smtClean="0"/>
              <a:t>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/>
              <a:t>Integers: TINYINT, SMALLINT, INT, BIGINT</a:t>
            </a:r>
          </a:p>
          <a:p>
            <a:pPr lvl="1"/>
            <a:r>
              <a:rPr lang="en-US" dirty="0" smtClean="0"/>
              <a:t>Fractional: FLOAT, DOUBLE, DECIMAL</a:t>
            </a:r>
          </a:p>
          <a:p>
            <a:r>
              <a:rPr lang="en-US" dirty="0" smtClean="0"/>
              <a:t>Character</a:t>
            </a:r>
          </a:p>
          <a:p>
            <a:pPr lvl="1"/>
            <a:r>
              <a:rPr lang="en-US" dirty="0" smtClean="0"/>
              <a:t>STRING, VARCHAR, CHAR</a:t>
            </a:r>
          </a:p>
          <a:p>
            <a:r>
              <a:rPr lang="en-US" dirty="0" smtClean="0"/>
              <a:t>Date/Time</a:t>
            </a:r>
          </a:p>
          <a:p>
            <a:pPr lvl="1"/>
            <a:r>
              <a:rPr lang="en-US" dirty="0" smtClean="0"/>
              <a:t>TIMESTAMP</a:t>
            </a:r>
          </a:p>
          <a:p>
            <a:pPr lvl="1"/>
            <a:r>
              <a:rPr lang="en-US" dirty="0" smtClean="0"/>
              <a:t>DATE</a:t>
            </a:r>
          </a:p>
          <a:p>
            <a:r>
              <a:rPr lang="en-US" dirty="0" smtClean="0"/>
              <a:t>Special</a:t>
            </a:r>
          </a:p>
          <a:p>
            <a:pPr lvl="1"/>
            <a:r>
              <a:rPr lang="en-US" smtClean="0"/>
              <a:t>BOOLEAN, BINARY, ARRAY, MAP, STRUCT, UNIONTYPE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8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0740"/>
            <a:ext cx="10515600" cy="584622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Save data files in table folders (or create table on existing files!)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Put myfile.txt /data/table1</a:t>
            </a:r>
          </a:p>
          <a:p>
            <a:r>
              <a:rPr lang="en-US" dirty="0" smtClean="0"/>
              <a:t>Use the LOAD statement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LOAD DATA [LOCAL] INPATH /TABLE </a:t>
            </a:r>
            <a:r>
              <a:rPr lang="en-US" dirty="0" err="1"/>
              <a:t>Mydata</a:t>
            </a:r>
            <a:r>
              <a:rPr lang="en-US" dirty="0"/>
              <a:t>/source’ INTO Table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Use the INSERT statement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INSERT INTO TABLE table2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SELECT col1, UPPER(col2)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table1;</a:t>
            </a:r>
          </a:p>
          <a:p>
            <a:r>
              <a:rPr lang="en-US" dirty="0" smtClean="0"/>
              <a:t>Use a CREATE TABLE AS SELECT (CTAS) statement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CREATE TABLE table3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ROW FORMT DELIMITED FIELDS TERMINATED BY ‘\t‘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STORED AS TEXTFILE LOCATION ‘/data/</a:t>
            </a:r>
            <a:r>
              <a:rPr lang="en-US" dirty="0" err="1" smtClean="0"/>
              <a:t>summarytable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SELECT col1, SUM(col2) As Total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table1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GROUP BY col1;</a:t>
            </a:r>
          </a:p>
        </p:txBody>
      </p:sp>
    </p:spTree>
    <p:extLst>
      <p:ext uri="{BB962C8B-B14F-4D97-AF65-F5344CB8AC3E}">
        <p14:creationId xmlns:p14="http://schemas.microsoft.com/office/powerpoint/2010/main" val="211103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dirty="0" smtClean="0"/>
              <a:t>DEMO</a:t>
            </a:r>
            <a:endParaRPr lang="en-IN" sz="11500" dirty="0"/>
          </a:p>
        </p:txBody>
      </p:sp>
    </p:spTree>
    <p:extLst>
      <p:ext uri="{BB962C8B-B14F-4D97-AF65-F5344CB8AC3E}">
        <p14:creationId xmlns:p14="http://schemas.microsoft.com/office/powerpoint/2010/main" val="11881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527</Words>
  <Application>Microsoft Office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Big Data Technology  HIVE</vt:lpstr>
      <vt:lpstr>What is HIVE?</vt:lpstr>
      <vt:lpstr>PowerPoint Presentation</vt:lpstr>
      <vt:lpstr>How do I create and load Hive tables</vt:lpstr>
      <vt:lpstr>PowerPoint Presentation</vt:lpstr>
      <vt:lpstr>PowerPoint Presentation</vt:lpstr>
      <vt:lpstr>Hive data types</vt:lpstr>
      <vt:lpstr>PowerPoint Presentation</vt:lpstr>
      <vt:lpstr>PowerPoint Presentation</vt:lpstr>
      <vt:lpstr>How do I query Hive tables?</vt:lpstr>
      <vt:lpstr>PowerPoint Presentation</vt:lpstr>
      <vt:lpstr>Partitioning, Skewing and Clustering Tables</vt:lpstr>
      <vt:lpstr>PowerPoint Presentation</vt:lpstr>
      <vt:lpstr>Skewing</vt:lpstr>
      <vt:lpstr>Clustering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Big Data Technology and its Application HIVE</dc:title>
  <dc:creator>Sarada Samantaray</dc:creator>
  <cp:lastModifiedBy>Sarada Samantaray</cp:lastModifiedBy>
  <cp:revision>19</cp:revision>
  <dcterms:created xsi:type="dcterms:W3CDTF">2017-10-31T09:15:19Z</dcterms:created>
  <dcterms:modified xsi:type="dcterms:W3CDTF">2018-03-23T02:55:56Z</dcterms:modified>
</cp:coreProperties>
</file>