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06" y="-4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 alt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 alt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 alt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C64202E-E8D6-4A11-A66F-2C4561A5DC4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9992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8DEB74-1340-4C09-AE93-7A21F594E984}" type="slidenum">
              <a:rPr lang="es-ES" altLang="es-ES"/>
              <a:pPr/>
              <a:t>1</a:t>
            </a:fld>
            <a:endParaRPr lang="es-ES" altLang="es-E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24E198-327F-45E3-8C90-E232F7B4C2C1}" type="slidenum">
              <a:rPr lang="es-ES" altLang="es-ES"/>
              <a:pPr/>
              <a:t>10</a:t>
            </a:fld>
            <a:endParaRPr lang="es-ES" altLang="es-E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8D728A-E885-426A-8FC6-6AE72D27AC19}" type="slidenum">
              <a:rPr lang="es-ES" altLang="es-ES"/>
              <a:pPr/>
              <a:t>11</a:t>
            </a:fld>
            <a:endParaRPr lang="es-ES" altLang="es-E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A51950-0E79-4E74-A63E-64E3E3B278C4}" type="slidenum">
              <a:rPr lang="es-ES" altLang="es-ES"/>
              <a:pPr/>
              <a:t>12</a:t>
            </a:fld>
            <a:endParaRPr lang="es-ES" altLang="es-E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6EF384-E427-4E05-9794-3DA9EBCF901E}" type="slidenum">
              <a:rPr lang="es-ES" altLang="es-ES"/>
              <a:pPr/>
              <a:t>13</a:t>
            </a:fld>
            <a:endParaRPr lang="es-ES" altLang="es-E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BFD49-7276-4894-ADE5-7245C1F35914}" type="slidenum">
              <a:rPr lang="es-ES" altLang="es-ES"/>
              <a:pPr/>
              <a:t>2</a:t>
            </a:fld>
            <a:endParaRPr lang="es-ES" altLang="es-E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6FDA78-ADB3-43C0-8258-DB83179D5945}" type="slidenum">
              <a:rPr lang="es-ES" altLang="es-ES"/>
              <a:pPr/>
              <a:t>3</a:t>
            </a:fld>
            <a:endParaRPr lang="es-ES" altLang="es-E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87A848-D134-4E72-947A-3B19F679CB6B}" type="slidenum">
              <a:rPr lang="es-ES" altLang="es-ES"/>
              <a:pPr/>
              <a:t>4</a:t>
            </a:fld>
            <a:endParaRPr lang="es-ES" altLang="es-E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54B9B-793A-4360-8026-2B4BAEE808EE}" type="slidenum">
              <a:rPr lang="es-ES" altLang="es-ES"/>
              <a:pPr/>
              <a:t>5</a:t>
            </a:fld>
            <a:endParaRPr lang="es-ES" altLang="es-E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A83D0E-CF5F-4ED9-B8FA-09312A70D4FA}" type="slidenum">
              <a:rPr lang="es-ES" altLang="es-ES"/>
              <a:pPr/>
              <a:t>6</a:t>
            </a:fld>
            <a:endParaRPr lang="es-ES" altLang="es-E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73338D-DE7C-455C-9027-41ED77A66C86}" type="slidenum">
              <a:rPr lang="es-ES" altLang="es-ES"/>
              <a:pPr/>
              <a:t>7</a:t>
            </a:fld>
            <a:endParaRPr lang="es-ES" altLang="es-E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D3625-7A30-4E3E-B9AB-F95DBC00C05F}" type="slidenum">
              <a:rPr lang="es-ES" altLang="es-ES"/>
              <a:pPr/>
              <a:t>8</a:t>
            </a:fld>
            <a:endParaRPr lang="es-ES" altLang="es-E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74EEC1-EDDC-4D42-99F8-1C138B831B58}" type="slidenum">
              <a:rPr lang="es-ES" altLang="es-ES"/>
              <a:pPr/>
              <a:t>9</a:t>
            </a:fld>
            <a:endParaRPr lang="es-ES" altLang="es-E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589727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420026" y="5349987"/>
            <a:ext cx="9324578" cy="1347442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20026" y="4283816"/>
            <a:ext cx="9324578" cy="1007957"/>
          </a:xfrm>
        </p:spPr>
        <p:txBody>
          <a:bodyPr anchor="b"/>
          <a:lstStyle>
            <a:lvl1pPr marL="0" indent="0" algn="l">
              <a:buNone/>
              <a:defRPr sz="2600">
                <a:solidFill>
                  <a:schemeClr val="tx2">
                    <a:shade val="75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fld id="{6C089996-44DD-49FD-BE0D-F93C6F071039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F582-FC77-4DBA-A181-D0CF5AE54A32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60469" y="605475"/>
            <a:ext cx="2016125" cy="645022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605475"/>
            <a:ext cx="6888427" cy="645022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5C41-576A-4419-9AAF-1BC86F1EDE35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F9E8D1FE-17AA-4A05-8053-34F8784F656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573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48245" y="83997"/>
            <a:ext cx="3192198" cy="318486"/>
          </a:xfrm>
        </p:spPr>
        <p:txBody>
          <a:bodyPr/>
          <a:lstStyle/>
          <a:p>
            <a:endParaRPr lang="es-ES" alt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fld id="{EE0A278F-9665-4A3A-ACAC-E52587DC5217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379736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420026" y="1847921"/>
            <a:ext cx="9324578" cy="1343942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451-3BE0-4BC9-8202-E2102A4D0506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98961" y="3248616"/>
            <a:ext cx="9576594" cy="130605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36021" y="1763924"/>
            <a:ext cx="4620286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5124318" y="1763924"/>
            <a:ext cx="4788297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E2A-2C40-49DF-B2B2-A4725C90B4A9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36021" y="5963744"/>
            <a:ext cx="9492589" cy="972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10272" y="734968"/>
            <a:ext cx="4730040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5120818" y="734968"/>
            <a:ext cx="4731898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10272" y="1450688"/>
            <a:ext cx="4730040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5124902" y="1450688"/>
            <a:ext cx="4727813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3" y="7139693"/>
            <a:ext cx="840052" cy="272148"/>
          </a:xfrm>
        </p:spPr>
        <p:txBody>
          <a:bodyPr/>
          <a:lstStyle/>
          <a:p>
            <a:fld id="{50BF0CD5-3DBD-488F-B6F3-0426EC6F0CFA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67035" y="6635715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87D-81CF-4C26-8178-5B62719ADEB2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A78-268E-47A4-B05F-495AA75D3163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67035" y="6447569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504031" y="6047740"/>
            <a:ext cx="9324578" cy="573975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504032" y="671971"/>
            <a:ext cx="3316456" cy="5291773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941244" y="671971"/>
            <a:ext cx="5887365" cy="52917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1A8-EF36-4DC3-AD6F-B6DBF0EF3847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864239" y="679725"/>
            <a:ext cx="5544344" cy="403182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4E97-F048-4D56-8AA1-0C4285F96E00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420026" y="5504696"/>
            <a:ext cx="6468401" cy="57572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420026" y="6099348"/>
            <a:ext cx="6468401" cy="846964"/>
          </a:xfrm>
        </p:spPr>
        <p:txBody>
          <a:bodyPr lIns="120953" tIns="0"/>
          <a:lstStyle>
            <a:lvl1pPr marL="0" indent="0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36021" y="1713176"/>
            <a:ext cx="9576594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7140443" y="83997"/>
            <a:ext cx="2772172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83997"/>
            <a:ext cx="3696229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072563" y="7139694"/>
            <a:ext cx="840052" cy="269488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E7EDF66-48F9-43D5-975A-33A0CDEFA8E6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36021" y="503978"/>
            <a:ext cx="9576594" cy="923960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67035" y="1166234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77979" indent="-37797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818954" indent="-31498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courses/using-r-with-databases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r-for-data-science/" TargetMode="External"/><Relationship Id="rId5" Type="http://schemas.openxmlformats.org/officeDocument/2006/relationships/hyperlink" Target="https://www.edx.org/course/research-methods-for-data-science-r-edition" TargetMode="External"/><Relationship Id="rId4" Type="http://schemas.openxmlformats.org/officeDocument/2006/relationships/hyperlink" Target="https://www.edx.org/course/analytics-edge-mitx-15-071x-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openspain.es/" TargetMode="External"/><Relationship Id="rId3" Type="http://schemas.openxmlformats.org/officeDocument/2006/relationships/hyperlink" Target="https://www.r-bloggers.com/" TargetMode="External"/><Relationship Id="rId7" Type="http://schemas.openxmlformats.org/officeDocument/2006/relationships/hyperlink" Target="https://rladie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es-ES/rladies-madrid/" TargetMode="External"/><Relationship Id="rId5" Type="http://schemas.openxmlformats.org/officeDocument/2006/relationships/hyperlink" Target="http://madrid.r-es.org/" TargetMode="External"/><Relationship Id="rId4" Type="http://schemas.openxmlformats.org/officeDocument/2006/relationships/hyperlink" Target="https://www.meetup.com/es-ES/Grupo-de-Usuarios-de-R-de-Madrid/" TargetMode="Externa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europeandataportal.eu/" TargetMode="External"/><Relationship Id="rId7" Type="http://schemas.openxmlformats.org/officeDocument/2006/relationships/hyperlink" Target="http://datos.gbif.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e.es/ss/Satellite?L=es_ES&amp;c=Page&amp;cid=1259942408928&amp;p=1259942408928&amp;pagename=ProductosYServicios/PYSLayout" TargetMode="External"/><Relationship Id="rId5" Type="http://schemas.openxmlformats.org/officeDocument/2006/relationships/hyperlink" Target="http://datos.gob.es/es/catalogo" TargetMode="External"/><Relationship Id="rId4" Type="http://schemas.openxmlformats.org/officeDocument/2006/relationships/hyperlink" Target="http://www.idee.es/csw-inspire-idee/srv/spa/catalog.search#/hom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vimeo.com/265575535" TargetMode="External"/><Relationship Id="rId7" Type="http://schemas.openxmlformats.org/officeDocument/2006/relationships/hyperlink" Target="https://www.ibm.com/wats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6BLrtbObSE" TargetMode="External"/><Relationship Id="rId5" Type="http://schemas.openxmlformats.org/officeDocument/2006/relationships/hyperlink" Target="https://www.youtube.com/channel/UCB01WjameYMvL7-XfI8vRIA" TargetMode="External"/><Relationship Id="rId4" Type="http://schemas.openxmlformats.org/officeDocument/2006/relationships/hyperlink" Target="https://rus-copernicus.eu/portal/the-rus-offer/ict-off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consortiu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www.r-project.org/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edra.uned.es/" TargetMode="External"/><Relationship Id="rId3" Type="http://schemas.openxmlformats.org/officeDocument/2006/relationships/hyperlink" Target="https://www.coursera.org/" TargetMode="External"/><Relationship Id="rId7" Type="http://schemas.openxmlformats.org/officeDocument/2006/relationships/hyperlink" Target="https://ecolearning.e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iadax.net/web/general-navigation/cursos" TargetMode="External"/><Relationship Id="rId5" Type="http://schemas.openxmlformats.org/officeDocument/2006/relationships/hyperlink" Target="https://www.futurelearn.com/courses" TargetMode="External"/><Relationship Id="rId4" Type="http://schemas.openxmlformats.org/officeDocument/2006/relationships/hyperlink" Target="https://www.edx.org/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coursera.org/specializations/jhu-data-science" TargetMode="External"/><Relationship Id="rId7" Type="http://schemas.openxmlformats.org/officeDocument/2006/relationships/hyperlink" Target="https://www.edx.org/course/research-methods-for-data-science-r-edi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analytics-edge-mitx-15-071x-3" TargetMode="External"/><Relationship Id="rId5" Type="http://schemas.openxmlformats.org/officeDocument/2006/relationships/hyperlink" Target="file:///D:\DATOS\github\R\%20https:\www.coursera.org\learn\neurohacking" TargetMode="External"/><Relationship Id="rId4" Type="http://schemas.openxmlformats.org/officeDocument/2006/relationships/hyperlink" Target="https://www.coursera.org/learn/r-programm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at-are-some-good-resources-for-learning-R-1" TargetMode="External"/><Relationship Id="rId3" Type="http://schemas.openxmlformats.org/officeDocument/2006/relationships/hyperlink" Target="https://www.udemy.com/" TargetMode="External"/><Relationship Id="rId7" Type="http://schemas.openxmlformats.org/officeDocument/2006/relationships/hyperlink" Target="https://www.codecademy.com/es/catalog/subject/a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microsoft-professional-program-data-science" TargetMode="External"/><Relationship Id="rId5" Type="http://schemas.openxmlformats.org/officeDocument/2006/relationships/hyperlink" Target="https://cognitiveclass.ai/courses/" TargetMode="External"/><Relationship Id="rId4" Type="http://schemas.openxmlformats.org/officeDocument/2006/relationships/hyperlink" Target="https://www.datacamp.com/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udemy.com/machlearn1/learn/v4/overview" TargetMode="External"/><Relationship Id="rId7" Type="http://schemas.openxmlformats.org/officeDocument/2006/relationships/hyperlink" Target="https://cognitiveclass.ai/courses/r-10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r-language-from-scratch-step-by-step-approach/learn/v4" TargetMode="External"/><Relationship Id="rId5" Type="http://schemas.openxmlformats.org/officeDocument/2006/relationships/hyperlink" Target="https://www.udemy.com/share/1000bOAEMadVlQRX4=/" TargetMode="External"/><Relationship Id="rId4" Type="http://schemas.openxmlformats.org/officeDocument/2006/relationships/hyperlink" Target="https://www.udemy.com/machlearn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APRENDER R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768475"/>
            <a:ext cx="907097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FUENTES PARA INICIARSE EN EL APRENDIZAJE DE R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/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561013"/>
            <a:ext cx="89535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431800"/>
            <a:ext cx="11525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Cursos en R (II)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323730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 dirty="0"/>
              <a:t>Nivel avanzado/especializado¶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Using</a:t>
            </a:r>
            <a:r>
              <a:rPr lang="es-ES" altLang="es-ES" sz="2400" dirty="0"/>
              <a:t> R </a:t>
            </a:r>
            <a:r>
              <a:rPr lang="es-ES" altLang="es-ES" sz="2400" dirty="0" err="1"/>
              <a:t>with</a:t>
            </a:r>
            <a:r>
              <a:rPr lang="es-ES" altLang="es-ES" sz="2400" dirty="0"/>
              <a:t> </a:t>
            </a:r>
            <a:r>
              <a:rPr lang="es-ES" altLang="es-ES" sz="2400" dirty="0" err="1"/>
              <a:t>Databases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3"/>
              </a:rPr>
              <a:t>https://cognitiveclass.ai/courses/using-r-with-databases/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The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Analytics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Edge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4"/>
              </a:rPr>
              <a:t>https://www.edx.org/course/analytics-edge-mitx-15-071x-3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Data </a:t>
            </a:r>
            <a:r>
              <a:rPr lang="es-ES" altLang="es-ES" sz="2400" dirty="0" err="1"/>
              <a:t>Science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Research</a:t>
            </a:r>
            <a:r>
              <a:rPr lang="es-ES" altLang="es-ES" sz="2400" dirty="0"/>
              <a:t> </a:t>
            </a:r>
            <a:r>
              <a:rPr lang="es-ES" altLang="es-ES" sz="2400" dirty="0" err="1"/>
              <a:t>Methods</a:t>
            </a:r>
            <a:r>
              <a:rPr lang="es-ES" altLang="es-ES" sz="2400" dirty="0"/>
              <a:t>: R </a:t>
            </a:r>
            <a:r>
              <a:rPr lang="es-ES" altLang="es-ES" sz="2400" dirty="0" err="1"/>
              <a:t>Edition</a:t>
            </a:r>
            <a:endParaRPr lang="es-ES" altLang="es-ES" sz="2400" dirty="0"/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5"/>
              </a:rPr>
              <a:t>https://www.edx.org/course/research-methods-for-data-science-r-edition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Curso completo de R para Data </a:t>
            </a:r>
            <a:r>
              <a:rPr lang="es-ES" altLang="es-ES" sz="2400" dirty="0" err="1"/>
              <a:t>Science</a:t>
            </a:r>
            <a:r>
              <a:rPr lang="es-ES" altLang="es-ES" sz="2400" dirty="0"/>
              <a:t> y Machine </a:t>
            </a:r>
            <a:r>
              <a:rPr lang="es-ES" altLang="es-ES" sz="2400" dirty="0" err="1"/>
              <a:t>Learning</a:t>
            </a:r>
            <a:endParaRPr lang="es-ES" altLang="es-ES" sz="2400" dirty="0"/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6"/>
              </a:rPr>
              <a:t>https://www.udemy.com/r-for-data-science/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 dirty="0"/>
              <a:t>-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7F-FBA3-4407-B981-251BA6C59E69}" type="slidenum">
              <a:rPr lang="es-ES" altLang="es-ES"/>
              <a:pPr/>
              <a:t>10</a:t>
            </a:fld>
            <a:endParaRPr lang="es-ES" altLang="es-E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Más recursos en linea...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576263" y="1992313"/>
            <a:ext cx="9070975" cy="4964112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 dirty="0"/>
              <a:t>- R </a:t>
            </a:r>
            <a:r>
              <a:rPr lang="es-ES" altLang="es-ES" sz="2400" b="1" dirty="0" err="1"/>
              <a:t>bloggers</a:t>
            </a:r>
            <a:r>
              <a:rPr lang="es-ES" altLang="es-ES" sz="1800" b="1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3"/>
              </a:rPr>
              <a:t>https://www.r-bloggers.com/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 dirty="0"/>
              <a:t>- MEETUP- USUARIOS DE R: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4"/>
              </a:rPr>
              <a:t>https://www.meetup.com/es-ES/Grupo-de-Usuarios-de-R-de-Madrid/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5"/>
              </a:rPr>
              <a:t>http://madrid.r-es.org/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 dirty="0"/>
              <a:t>- MEETUP- RLADIES: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6"/>
              </a:rPr>
              <a:t>https://www.meetup.com/es-ES/rladies-madrid/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7"/>
              </a:rPr>
              <a:t>https://rladies.org/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 dirty="0"/>
              <a:t> - </a:t>
            </a:r>
            <a:r>
              <a:rPr lang="es-ES" altLang="es-ES" sz="2400" b="1" dirty="0" err="1"/>
              <a:t>ROpenSpain</a:t>
            </a:r>
            <a:r>
              <a:rPr lang="es-ES" altLang="es-ES" sz="2400" b="1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8"/>
              </a:rPr>
              <a:t>https://ropenspain.es/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ES" alt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9610-F154-4C0B-B342-94B53A0DC19A}" type="slidenum">
              <a:rPr lang="es-ES" altLang="es-ES"/>
              <a:pPr/>
              <a:t>11</a:t>
            </a:fld>
            <a:endParaRPr lang="es-ES" altLang="es-E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Otros datos de interés (I)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395738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Uno de los elementos importantes en el análisis de datos son "DATOS" por lo que se dejan una serie de repositorios con datos abiertos: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Catalogo de Europa: </a:t>
            </a:r>
            <a:r>
              <a:rPr lang="es-ES" altLang="es-ES" sz="1800" dirty="0">
                <a:hlinkClick r:id="rId3"/>
              </a:rPr>
              <a:t>https://www.europeandataportal.eu/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Catalogo de Metadatos de España: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4"/>
              </a:rPr>
              <a:t>http://www.idee.es/csw-inspire-idee/srv/spa/catalog.search#/home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Open Data ESPAÑA:</a:t>
            </a:r>
            <a:r>
              <a:rPr lang="es-ES" altLang="es-ES" dirty="0"/>
              <a:t> </a:t>
            </a:r>
            <a:r>
              <a:rPr lang="es-ES" altLang="es-ES" sz="1800" dirty="0">
                <a:hlinkClick r:id="rId5"/>
              </a:rPr>
              <a:t>http://datos.gob.es/es/catalogo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INE (Instituto Nacional de Estadística):</a:t>
            </a:r>
            <a:r>
              <a:rPr lang="es-ES" altLang="es-ES" dirty="0"/>
              <a:t> </a:t>
            </a:r>
            <a:r>
              <a:rPr lang="es-ES" altLang="es-ES" sz="1800" dirty="0">
                <a:hlinkClick r:id="rId6"/>
              </a:rPr>
              <a:t>http://www.ine.es/ss/Satellite?L=es_ES&amp;c=Page&amp;cid=1259942408928&amp;p=1259942408928&amp;pagename=ProductosYServicios%2FPYSLayout</a:t>
            </a:r>
          </a:p>
          <a:p>
            <a:pPr marL="341313" indent="0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Portal Nacional de Datos de Biodiversidad: 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7"/>
              </a:rPr>
              <a:t>http://datos.gbif.es/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D84-217B-4D4A-9C56-0FD66C241A53}" type="slidenum">
              <a:rPr lang="es-ES" altLang="es-ES"/>
              <a:pPr/>
              <a:t>12</a:t>
            </a:fld>
            <a:endParaRPr lang="es-ES" altLang="es-E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Otros datos de interés (II)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323730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En un MEETUP anterior se ha hablado de servidores donde se puede utilizar R (</a:t>
            </a:r>
            <a:r>
              <a:rPr lang="es-ES" altLang="es-ES" sz="2400" dirty="0">
                <a:hlinkClick r:id="rId3"/>
              </a:rPr>
              <a:t>51 – Miércoles – 18 de abril 2018</a:t>
            </a:r>
            <a:r>
              <a:rPr lang="es-ES" altLang="es-ES" sz="2400" dirty="0"/>
              <a:t>) dejo otros servicios WEB más: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Research</a:t>
            </a:r>
            <a:r>
              <a:rPr lang="es-ES" altLang="es-ES" sz="2400" dirty="0"/>
              <a:t> and </a:t>
            </a:r>
            <a:r>
              <a:rPr lang="es-ES" altLang="es-ES" sz="2400" dirty="0" err="1"/>
              <a:t>User</a:t>
            </a:r>
            <a:r>
              <a:rPr lang="es-ES" altLang="es-ES" sz="2400" dirty="0"/>
              <a:t> </a:t>
            </a:r>
            <a:r>
              <a:rPr lang="es-ES" altLang="es-ES" sz="2400" dirty="0" err="1"/>
              <a:t>Support</a:t>
            </a:r>
            <a:r>
              <a:rPr lang="es-ES" altLang="es-ES" sz="2400" dirty="0"/>
              <a:t> (RUS):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000" dirty="0">
                <a:hlinkClick r:id="rId4"/>
              </a:rPr>
              <a:t>https://rus-copernicus.eu/portal/the-rus-offer/ict-offer/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000" dirty="0">
                <a:hlinkClick r:id="rId5"/>
              </a:rPr>
              <a:t>https://www.youtube.com/channel/UCB01WjameYMvL7-XfI8vRIA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000" dirty="0">
                <a:hlinkClick r:id="rId6"/>
              </a:rPr>
              <a:t>https://www.youtube.com/watch?v=16BLrtbObSE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IBM Watson: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000" dirty="0">
                <a:hlinkClick r:id="rId7"/>
              </a:rPr>
              <a:t>https://www.ibm.com/watson/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9819-F55C-47BA-8E5C-E5EC14FBBF92}" type="slidenum">
              <a:rPr lang="es-ES" altLang="es-ES"/>
              <a:pPr/>
              <a:t>13</a:t>
            </a:fld>
            <a:endParaRPr lang="es-ES" altLang="es-E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Presentación¶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 dirty="0"/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Introducción.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Plataformas de cursos MOOC.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Formación ON-LINE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Cursos en R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Más recursos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Otros datos de interés.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AAA0-73E6-48CC-BBD4-EFF9A9818FA7}" type="slidenum">
              <a:rPr lang="es-ES" altLang="es-ES"/>
              <a:pPr/>
              <a:t>2</a:t>
            </a:fld>
            <a:endParaRPr lang="es-ES" alt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Introducción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106988"/>
          </a:xfrm>
          <a:ln/>
        </p:spPr>
        <p:txBody>
          <a:bodyPr/>
          <a:lstStyle/>
          <a:p>
            <a:pPr marL="341313" indent="17463" algn="just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Por distintas circunstancias se quiere aprender R y no se sabe dónde buscar o como iniciarse en la materia. Esta presenatación es un esbozo de algunas fuentes donde encontrar autoformación en R.</a:t>
            </a:r>
          </a:p>
          <a:p>
            <a:pPr marL="341313" indent="17463" algn="just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Las principales fuentes de información son las propias del proyecto: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The R Consortium, Inc.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3"/>
              </a:rPr>
              <a:t>https://www.r-consortium.org/</a:t>
            </a:r>
          </a:p>
          <a:p>
            <a:pPr marL="341313" indent="17463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The R Foundation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4"/>
              </a:rPr>
              <a:t>https://www.r-project.org/foundation/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Rstudio: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5"/>
              </a:rPr>
              <a:t>https://www.rstudio.com/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6689-2065-4D0B-8FA6-31D163F4CD5F}" type="slidenum">
              <a:rPr lang="es-ES" altLang="es-ES"/>
              <a:pPr/>
              <a:t>3</a:t>
            </a:fld>
            <a:endParaRPr lang="es-ES" alt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Introducción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marL="341313" indent="17463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La enseñanza en España en general se divide en: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Formación reglada: Universidad, Cursos homologados y Masters.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Formación no reglada: MOOC, Plataformas web,...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Esta presentación está enfocada en la 'no reglada' y muestra diferentes fuentes y medios, como: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Blog, 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YouTube, 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MEET UP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Otros,...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9F68-577E-4E24-B574-CDA2943AD901}" type="slidenum">
              <a:rPr lang="es-ES" altLang="es-ES"/>
              <a:pPr/>
              <a:t>4</a:t>
            </a:fld>
            <a:endParaRPr lang="es-ES" alt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MOOC (I)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 sz="2400" dirty="0"/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Entre otros se encuentran los MOOC (</a:t>
            </a:r>
            <a:r>
              <a:rPr lang="es-ES" altLang="es-ES" sz="2400" dirty="0" err="1"/>
              <a:t>Massive</a:t>
            </a:r>
            <a:r>
              <a:rPr lang="es-ES" altLang="es-ES" sz="2400" dirty="0"/>
              <a:t> Open On-line </a:t>
            </a:r>
            <a:r>
              <a:rPr lang="es-ES" altLang="es-ES" sz="2400" dirty="0" err="1"/>
              <a:t>Courses</a:t>
            </a:r>
            <a:r>
              <a:rPr lang="es-ES" altLang="es-ES" sz="2400" dirty="0"/>
              <a:t>) o COMA (Curso On-line Masivo y Abierto)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MOOC </a:t>
            </a:r>
            <a:r>
              <a:rPr lang="es-ES" altLang="es-ES" sz="2400" dirty="0" err="1"/>
              <a:t>University</a:t>
            </a:r>
            <a:endParaRPr lang="es-ES" altLang="es-ES" sz="2400" dirty="0"/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Coursera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3"/>
              </a:rPr>
              <a:t>https://www.coursera.org/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EDX: </a:t>
            </a:r>
            <a:r>
              <a:rPr lang="es-ES" altLang="es-ES" sz="2400" dirty="0">
                <a:hlinkClick r:id="rId4"/>
              </a:rPr>
              <a:t>https://www.edx.org/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FUTURELEARN: </a:t>
            </a:r>
            <a:r>
              <a:rPr lang="es-ES" altLang="es-ES" sz="2400" dirty="0">
                <a:hlinkClick r:id="rId5"/>
              </a:rPr>
              <a:t>https://www.futurelearn.com/courses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Miriadax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6"/>
              </a:rPr>
              <a:t>https://miriadax.net/web/general-navigation/cursos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Ecolearning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7"/>
              </a:rPr>
              <a:t>https://ecolearning.eu/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UNED: </a:t>
            </a:r>
            <a:r>
              <a:rPr lang="es-ES" altLang="es-ES" sz="2400" dirty="0">
                <a:hlinkClick r:id="rId8"/>
              </a:rPr>
              <a:t>https://iedra.uned.es/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0F30-1C65-4D35-ACCC-AC9BC62B043E}" type="slidenum">
              <a:rPr lang="es-ES" altLang="es-ES"/>
              <a:pPr/>
              <a:t>5</a:t>
            </a:fld>
            <a:endParaRPr lang="es-ES" alt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MOOC (II)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Algunos cursos encontrados en estas plataformas son: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 sz="24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6B-7592-4E58-B23F-06DA515152DC}" type="slidenum">
              <a:rPr lang="es-ES" altLang="es-ES"/>
              <a:pPr/>
              <a:t>6</a:t>
            </a:fld>
            <a:endParaRPr lang="es-ES" altLang="es-E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160588"/>
            <a:ext cx="5848350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MOOC (III)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323730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The</a:t>
            </a:r>
            <a:r>
              <a:rPr lang="es-ES" altLang="es-ES" sz="2400" dirty="0"/>
              <a:t> Data </a:t>
            </a:r>
            <a:r>
              <a:rPr lang="es-ES" altLang="es-ES" sz="2400" dirty="0" err="1"/>
              <a:t>Scientist’s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Toolbox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3"/>
              </a:rPr>
              <a:t>https://www.coursera.org/specializations/jhu-data-science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R </a:t>
            </a:r>
            <a:r>
              <a:rPr lang="es-ES" altLang="es-ES" sz="2400" dirty="0" err="1"/>
              <a:t>Programming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4"/>
              </a:rPr>
              <a:t>https://www.coursera.org/learn/r-programming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Introduction</a:t>
            </a:r>
            <a:r>
              <a:rPr lang="es-ES" altLang="es-ES" sz="2400" dirty="0"/>
              <a:t> to </a:t>
            </a:r>
            <a:r>
              <a:rPr lang="es-ES" altLang="es-ES" sz="2400" dirty="0" err="1"/>
              <a:t>Neurohacking</a:t>
            </a:r>
            <a:r>
              <a:rPr lang="es-ES" altLang="es-ES" sz="2400" dirty="0"/>
              <a:t> In R: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5"/>
              </a:rPr>
              <a:t> https://www.coursera.org/learn/neurohacking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The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Analytics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Edge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6"/>
              </a:rPr>
              <a:t>https://www.edx.org/course/analytics-edge-mitx-15-071x-3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- Data </a:t>
            </a:r>
            <a:r>
              <a:rPr lang="es-ES" altLang="es-ES" sz="2400" dirty="0" err="1"/>
              <a:t>Science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Research</a:t>
            </a:r>
            <a:r>
              <a:rPr lang="es-ES" altLang="es-ES" sz="2400" dirty="0"/>
              <a:t> </a:t>
            </a:r>
            <a:r>
              <a:rPr lang="es-ES" altLang="es-ES" sz="2400" dirty="0" err="1"/>
              <a:t>Methods</a:t>
            </a:r>
            <a:r>
              <a:rPr lang="es-ES" altLang="es-ES" sz="2400" dirty="0"/>
              <a:t>: R </a:t>
            </a:r>
            <a:r>
              <a:rPr lang="es-ES" altLang="es-ES" sz="2400" dirty="0" err="1"/>
              <a:t>Edition</a:t>
            </a:r>
            <a:endParaRPr lang="es-ES" altLang="es-ES" sz="2400" dirty="0"/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7"/>
              </a:rPr>
              <a:t>https://www.edx.org/course/research-methods-for-data-science-r-edition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ES" alt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6AE8-95AF-4AA3-A8B1-830BD7578023}" type="slidenum">
              <a:rPr lang="es-ES" altLang="es-ES"/>
              <a:pPr/>
              <a:t>7</a:t>
            </a:fld>
            <a:endParaRPr lang="es-ES" altLang="es-E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FORMACIÓN ON-LINE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126038"/>
          </a:xfrm>
          <a:ln/>
        </p:spPr>
        <p:txBody>
          <a:bodyPr/>
          <a:lstStyle/>
          <a:p>
            <a:pPr marL="341313" indent="17463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Otras plataformas recogen cursos dados por expertos en la materia: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Udemy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3"/>
              </a:rPr>
              <a:t>https://www.udemy.com/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DataCamp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4"/>
              </a:rPr>
              <a:t>https://www.datacamp.com/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cognitiveclass</a:t>
            </a:r>
            <a:r>
              <a:rPr lang="es-ES" altLang="es-ES" sz="2400" dirty="0"/>
              <a:t> (IBM):</a:t>
            </a:r>
            <a:r>
              <a:rPr lang="es-ES" altLang="es-ES" sz="2400" dirty="0">
                <a:hlinkClick r:id="rId5"/>
              </a:rPr>
              <a:t>https://cognitiveclass.ai/</a:t>
            </a:r>
            <a:r>
              <a:rPr lang="es-ES" altLang="es-ES" sz="2400" dirty="0" err="1">
                <a:hlinkClick r:id="rId5"/>
              </a:rPr>
              <a:t>courses</a:t>
            </a:r>
            <a:r>
              <a:rPr lang="es-ES" altLang="es-ES" sz="2400" dirty="0">
                <a:hlinkClick r:id="rId5"/>
              </a:rPr>
              <a:t>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Microsoft: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6"/>
              </a:rPr>
              <a:t>https://www.edx.org/microsoft-professional-program-data-science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</a:t>
            </a:r>
            <a:r>
              <a:rPr lang="es-ES" altLang="es-ES" sz="2400" dirty="0" err="1"/>
              <a:t>codecademy</a:t>
            </a:r>
            <a:r>
              <a:rPr lang="es-ES" altLang="es-ES" sz="2400" dirty="0"/>
              <a:t>: </a:t>
            </a:r>
            <a:r>
              <a:rPr lang="es-ES" altLang="es-ES" sz="1800" dirty="0">
                <a:hlinkClick r:id="rId7"/>
              </a:rPr>
              <a:t>https://www.codecademy.com/es/catalog/subject/all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b="1" dirty="0"/>
              <a:t>- otros: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8"/>
              </a:rPr>
              <a:t>https://www.quora.com/What-are-some-good-resources-for-learning-R-1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ES" alt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414E-86F9-4E48-A4BB-0081C3B09F11}" type="slidenum">
              <a:rPr lang="es-ES" altLang="es-ES"/>
              <a:pPr/>
              <a:t>8</a:t>
            </a:fld>
            <a:endParaRPr lang="es-ES" altLang="es-E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Cursos en R (I)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b="1" dirty="0"/>
              <a:t>Nivel inicial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R, </a:t>
            </a:r>
            <a:r>
              <a:rPr lang="es-ES" altLang="es-ES" sz="2400" dirty="0" err="1"/>
              <a:t>ggplot</a:t>
            </a:r>
            <a:r>
              <a:rPr lang="es-ES" altLang="es-ES" sz="2400" dirty="0"/>
              <a:t>, and Simple Linear </a:t>
            </a:r>
            <a:r>
              <a:rPr lang="es-ES" altLang="es-ES" sz="2400" dirty="0" err="1"/>
              <a:t>Regression</a:t>
            </a:r>
            <a:r>
              <a:rPr lang="es-ES" altLang="es-ES" sz="2400" dirty="0"/>
              <a:t>: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3"/>
              </a:rPr>
              <a:t>https://www.udemy.com/machlearn1/learn/v4/overview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Training Sets, Test Sets, R, and </a:t>
            </a:r>
            <a:r>
              <a:rPr lang="es-ES" altLang="es-ES" sz="2400" dirty="0" err="1"/>
              <a:t>ggplot</a:t>
            </a:r>
            <a:r>
              <a:rPr lang="es-ES" altLang="es-ES" sz="2400" dirty="0"/>
              <a:t>: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 </a:t>
            </a:r>
            <a:r>
              <a:rPr lang="es-ES" altLang="es-ES" sz="1800" dirty="0">
                <a:hlinkClick r:id="rId4"/>
              </a:rPr>
              <a:t>https://www.udemy.com/machlearn3/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Data </a:t>
            </a:r>
            <a:r>
              <a:rPr lang="es-ES" altLang="es-ES" sz="2400" dirty="0" err="1"/>
              <a:t>Science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Academy</a:t>
            </a:r>
            <a:r>
              <a:rPr lang="es-ES" altLang="es-ES" sz="2400" dirty="0"/>
              <a:t>: Master Data </a:t>
            </a:r>
            <a:r>
              <a:rPr lang="es-ES" altLang="es-ES" sz="2400" dirty="0" err="1"/>
              <a:t>Science</a:t>
            </a:r>
            <a:r>
              <a:rPr lang="es-ES" altLang="es-ES" sz="2400" dirty="0"/>
              <a:t> In R: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        </a:t>
            </a:r>
            <a:r>
              <a:rPr lang="es-ES" altLang="es-ES" sz="1800" dirty="0">
                <a:hlinkClick r:id="rId5"/>
              </a:rPr>
              <a:t>https://www.udemy.com/data-science-in-r/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R </a:t>
            </a:r>
            <a:r>
              <a:rPr lang="es-ES" altLang="es-ES" sz="2400" dirty="0" err="1"/>
              <a:t>Programming</a:t>
            </a:r>
            <a:r>
              <a:rPr lang="es-ES" altLang="es-ES" sz="2400" dirty="0"/>
              <a:t> </a:t>
            </a:r>
            <a:r>
              <a:rPr lang="es-ES" altLang="es-ES" sz="2400" dirty="0" err="1"/>
              <a:t>from</a:t>
            </a:r>
            <a:r>
              <a:rPr lang="es-ES" altLang="es-ES" sz="2400" dirty="0"/>
              <a:t> </a:t>
            </a:r>
            <a:r>
              <a:rPr lang="es-ES" altLang="es-ES" sz="2400" dirty="0" err="1"/>
              <a:t>Scratch</a:t>
            </a:r>
            <a:r>
              <a:rPr lang="es-ES" altLang="es-ES" sz="2400" dirty="0"/>
              <a:t> </a:t>
            </a:r>
            <a:r>
              <a:rPr lang="es-ES" altLang="es-ES" sz="2400" dirty="0" err="1"/>
              <a:t>for</a:t>
            </a:r>
            <a:r>
              <a:rPr lang="es-ES" altLang="es-ES" sz="2400" dirty="0"/>
              <a:t> Data </a:t>
            </a:r>
            <a:r>
              <a:rPr lang="es-ES" altLang="es-ES" sz="2400" dirty="0" err="1"/>
              <a:t>Science</a:t>
            </a:r>
            <a:r>
              <a:rPr lang="es-ES" altLang="es-ES" sz="2400" dirty="0"/>
              <a:t>- </a:t>
            </a:r>
            <a:r>
              <a:rPr lang="es-ES" altLang="es-ES" sz="2400" dirty="0" err="1"/>
              <a:t>Step</a:t>
            </a:r>
            <a:r>
              <a:rPr lang="es-ES" altLang="es-ES" sz="2400" dirty="0"/>
              <a:t> </a:t>
            </a:r>
            <a:r>
              <a:rPr lang="es-ES" altLang="es-ES" sz="2400" dirty="0" err="1"/>
              <a:t>by</a:t>
            </a:r>
            <a:r>
              <a:rPr lang="es-ES" altLang="es-ES" sz="2400" dirty="0"/>
              <a:t> </a:t>
            </a:r>
            <a:r>
              <a:rPr lang="es-ES" altLang="es-ES" sz="2400" dirty="0" err="1"/>
              <a:t>Step</a:t>
            </a:r>
            <a:r>
              <a:rPr lang="es-ES" altLang="es-ES" sz="2400" dirty="0"/>
              <a:t>:        </a:t>
            </a:r>
            <a:r>
              <a:rPr lang="es-ES" altLang="es-ES" sz="1800" dirty="0">
                <a:hlinkClick r:id="rId6"/>
              </a:rPr>
              <a:t>https://www.udemy.com/r-language-from-scratch-step-by-step-approach/learn/v4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R 101:  </a:t>
            </a:r>
            <a:r>
              <a:rPr lang="es-ES" altLang="es-ES" sz="1800" dirty="0">
                <a:hlinkClick r:id="rId7"/>
              </a:rPr>
              <a:t>https://cognitiveclass.ai/courses/r-101/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7B54-1496-43F3-8A3A-DE80DCF062AE}" type="slidenum">
              <a:rPr lang="es-ES" altLang="es-ES"/>
              <a:pPr/>
              <a:t>9</a:t>
            </a:fld>
            <a:endParaRPr lang="es-ES" alt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35271</TotalTime>
  <Words>754</Words>
  <Application>Microsoft Office PowerPoint</Application>
  <PresentationFormat>Personalizado</PresentationFormat>
  <Paragraphs>147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Viajes</vt:lpstr>
      <vt:lpstr>APRENDER R</vt:lpstr>
      <vt:lpstr>Presentación¶</vt:lpstr>
      <vt:lpstr>Introducción</vt:lpstr>
      <vt:lpstr>Introducción</vt:lpstr>
      <vt:lpstr>MOOC (I)</vt:lpstr>
      <vt:lpstr>MOOC (II)</vt:lpstr>
      <vt:lpstr>MOOC (III)</vt:lpstr>
      <vt:lpstr>FORMACIÓN ON-LINE</vt:lpstr>
      <vt:lpstr>Cursos en R (I)</vt:lpstr>
      <vt:lpstr>Cursos en R (II)</vt:lpstr>
      <vt:lpstr>Más recursos en linea...</vt:lpstr>
      <vt:lpstr>Otros datos de interés (I)</vt:lpstr>
      <vt:lpstr>Otros datos de interés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APRENDER R</dc:title>
  <dc:creator>cso</dc:creator>
  <cp:lastModifiedBy>TRAGSA</cp:lastModifiedBy>
  <cp:revision>25</cp:revision>
  <cp:lastPrinted>1601-01-01T00:00:00Z</cp:lastPrinted>
  <dcterms:created xsi:type="dcterms:W3CDTF">2018-08-25T10:22:10Z</dcterms:created>
  <dcterms:modified xsi:type="dcterms:W3CDTF">2019-03-12T12:09:19Z</dcterms:modified>
</cp:coreProperties>
</file>