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3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 alt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4BF3DDF-196B-46A5-B781-9923BDA8F6B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551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A928B0-E883-46FF-8D4C-C21386BB39F0}" type="slidenum">
              <a:rPr lang="es-ES" altLang="es-ES"/>
              <a:pPr/>
              <a:t>1</a:t>
            </a:fld>
            <a:endParaRPr lang="es-ES" altLang="es-E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215F16-94D3-4A4D-87CD-211725E59678}" type="slidenum">
              <a:rPr lang="es-ES" altLang="es-ES"/>
              <a:pPr/>
              <a:t>10</a:t>
            </a:fld>
            <a:endParaRPr lang="es-ES" altLang="es-E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8199D-D1B4-4C16-8DBF-90C1A049B67B}" type="slidenum">
              <a:rPr lang="es-ES" altLang="es-ES"/>
              <a:pPr/>
              <a:t>11</a:t>
            </a:fld>
            <a:endParaRPr lang="es-ES" altLang="es-E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C1D4B7-6B25-4D28-BFE7-F9E01ECD9FFD}" type="slidenum">
              <a:rPr lang="es-ES" altLang="es-ES"/>
              <a:pPr/>
              <a:t>12</a:t>
            </a:fld>
            <a:endParaRPr lang="es-ES" altLang="es-E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6FD68A-BADA-4F39-BC4E-A806EB215FD2}" type="slidenum">
              <a:rPr lang="es-ES" altLang="es-ES"/>
              <a:pPr/>
              <a:t>13</a:t>
            </a:fld>
            <a:endParaRPr lang="es-ES" altLang="es-E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9CCF0B-728E-4BBA-A148-E9B0DE1AF707}" type="slidenum">
              <a:rPr lang="es-ES" altLang="es-ES"/>
              <a:pPr/>
              <a:t>14</a:t>
            </a:fld>
            <a:endParaRPr lang="es-ES" altLang="es-E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74799-BF7A-48E3-B538-6955973D742A}" type="slidenum">
              <a:rPr lang="es-ES" altLang="es-ES"/>
              <a:pPr/>
              <a:t>15</a:t>
            </a:fld>
            <a:endParaRPr lang="es-ES" altLang="es-E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17B49-9D23-434A-84CF-D7F318EEB884}" type="slidenum">
              <a:rPr lang="es-ES" altLang="es-ES"/>
              <a:pPr/>
              <a:t>16</a:t>
            </a:fld>
            <a:endParaRPr lang="es-ES" altLang="es-E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0C29A9-5C5A-484A-9493-D3E2963AE9FC}" type="slidenum">
              <a:rPr lang="es-ES" altLang="es-ES"/>
              <a:pPr/>
              <a:t>17</a:t>
            </a:fld>
            <a:endParaRPr lang="es-ES" altLang="es-E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72F7C4-7AD7-4A5A-B974-FBF9F1D4D8D1}" type="slidenum">
              <a:rPr lang="es-ES" altLang="es-ES"/>
              <a:pPr/>
              <a:t>2</a:t>
            </a:fld>
            <a:endParaRPr lang="es-ES" altLang="es-E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D0BD9E-F951-4599-9CE4-C513C6A14015}" type="slidenum">
              <a:rPr lang="es-ES" altLang="es-ES"/>
              <a:pPr/>
              <a:t>3</a:t>
            </a:fld>
            <a:endParaRPr lang="es-ES" altLang="es-E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352B65-83B6-456B-884B-8DC7217040B7}" type="slidenum">
              <a:rPr lang="es-ES" altLang="es-ES"/>
              <a:pPr/>
              <a:t>4</a:t>
            </a:fld>
            <a:endParaRPr lang="es-ES" altLang="es-E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22012C-6F3E-46ED-A9F3-FD8181AE04BF}" type="slidenum">
              <a:rPr lang="es-ES" altLang="es-ES"/>
              <a:pPr/>
              <a:t>5</a:t>
            </a:fld>
            <a:endParaRPr lang="es-ES" altLang="es-E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F2270B-51FA-499D-86B2-8BCEDFAAE0D6}" type="slidenum">
              <a:rPr lang="es-ES" altLang="es-ES"/>
              <a:pPr/>
              <a:t>6</a:t>
            </a:fld>
            <a:endParaRPr lang="es-ES" altLang="es-E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87E6F-E928-47C0-B183-55D33821A324}" type="slidenum">
              <a:rPr lang="es-ES" altLang="es-ES"/>
              <a:pPr/>
              <a:t>7</a:t>
            </a:fld>
            <a:endParaRPr lang="es-ES" altLang="es-E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F346E4-F186-4C9B-AD64-EA0932703F9C}" type="slidenum">
              <a:rPr lang="es-ES" altLang="es-ES"/>
              <a:pPr/>
              <a:t>8</a:t>
            </a:fld>
            <a:endParaRPr lang="es-ES" altLang="es-E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F706DB-701D-402D-8AF8-D9C7295A117E}" type="slidenum">
              <a:rPr lang="es-ES" altLang="es-ES"/>
              <a:pPr/>
              <a:t>9</a:t>
            </a:fld>
            <a:endParaRPr lang="es-ES" altLang="es-E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589727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420026" y="5349987"/>
            <a:ext cx="9324578" cy="1347442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20026" y="4283816"/>
            <a:ext cx="9324578" cy="1007957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66D7B9CD-9A25-4982-A160-E3223688B6E6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1B97-A00D-4BA0-B831-99EF16A83AC8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60469" y="605475"/>
            <a:ext cx="2016125" cy="645022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605475"/>
            <a:ext cx="6888427" cy="645022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F90F-602B-4536-BC5A-E00DF52B0C47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7783250C-A611-4225-8D63-E272F65934A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518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48245" y="83997"/>
            <a:ext cx="3192198" cy="318486"/>
          </a:xfrm>
        </p:spPr>
        <p:txBody>
          <a:bodyPr/>
          <a:lstStyle/>
          <a:p>
            <a:endParaRPr lang="es-ES" alt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2" y="7136333"/>
            <a:ext cx="836692" cy="272148"/>
          </a:xfrm>
        </p:spPr>
        <p:txBody>
          <a:bodyPr/>
          <a:lstStyle/>
          <a:p>
            <a:fld id="{0D642C89-09C0-4005-927E-0FE254BDCB97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3797367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20026" y="1847921"/>
            <a:ext cx="9324578" cy="1343942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849-5427-4DC6-AED5-E830CE735B0B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98961" y="3248616"/>
            <a:ext cx="9576594" cy="130605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36021" y="1763924"/>
            <a:ext cx="4620286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5124318" y="1763924"/>
            <a:ext cx="4788297" cy="520777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A55F-67B3-4FA4-87F0-C0EFA7CC1EA1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36021" y="5963744"/>
            <a:ext cx="9492589" cy="972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10272" y="734968"/>
            <a:ext cx="4730040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5120818" y="734968"/>
            <a:ext cx="4731898" cy="70521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10272" y="1450688"/>
            <a:ext cx="4730040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5124902" y="1450688"/>
            <a:ext cx="4727813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3" y="7139693"/>
            <a:ext cx="840052" cy="272148"/>
          </a:xfrm>
        </p:spPr>
        <p:txBody>
          <a:bodyPr/>
          <a:lstStyle/>
          <a:p>
            <a:fld id="{6D03BDA0-33A3-4F3A-A21F-B029BC3E8F5A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67035" y="6635715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32661" y="503978"/>
            <a:ext cx="9576594" cy="92732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96B0-66DC-4E1E-9A9E-F7AB81D5E685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7D2C-60E7-4CDF-B405-1A5F30728600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67035" y="6447569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504031" y="6047740"/>
            <a:ext cx="9324578" cy="573975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504032" y="671971"/>
            <a:ext cx="3316456" cy="5291773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941244" y="671971"/>
            <a:ext cx="5887365" cy="52917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FAADD-92E2-474F-BBED-FA0AFA61A1AD}" type="slidenum">
              <a:rPr lang="es-ES" altLang="es-ES" smtClean="0"/>
              <a:pPr/>
              <a:t>‹Nº›</a:t>
            </a:fld>
            <a:endParaRPr lang="es-ES" alt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864239" y="679725"/>
            <a:ext cx="5544344" cy="403182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8656-7E82-4C83-8F64-076D82BDE610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420026" y="5504696"/>
            <a:ext cx="6468401" cy="575726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420026" y="6099348"/>
            <a:ext cx="6468401" cy="846964"/>
          </a:xfrm>
        </p:spPr>
        <p:txBody>
          <a:bodyPr lIns="120953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36021" y="1713176"/>
            <a:ext cx="9576594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7140443" y="83997"/>
            <a:ext cx="2772172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83997"/>
            <a:ext cx="3696229" cy="318486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072563" y="7139694"/>
            <a:ext cx="840052" cy="269488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C622E15-D81B-49F1-8469-EFA2E0E89D21}" type="slidenum">
              <a:rPr lang="es-ES" altLang="es-ES" smtClean="0"/>
              <a:pPr/>
              <a:t>‹Nº›</a:t>
            </a:fld>
            <a:endParaRPr lang="es-ES" alt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36021" y="503978"/>
            <a:ext cx="9576594" cy="923960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67035" y="1158421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67035" y="1166234"/>
            <a:ext cx="9513590" cy="2625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udemy.com/machlearn1/learn/v4/overview" TargetMode="External"/><Relationship Id="rId7" Type="http://schemas.openxmlformats.org/officeDocument/2006/relationships/hyperlink" Target="https://cengel.github.io/rspatial/2_spDataTypes.nb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gel.github.io/rspatial/" TargetMode="External"/><Relationship Id="rId5" Type="http://schemas.openxmlformats.org/officeDocument/2006/relationships/hyperlink" Target="https://www.youtube.com/watch?v=ZzAJ7vg_ZBI" TargetMode="External"/><Relationship Id="rId4" Type="http://schemas.openxmlformats.org/officeDocument/2006/relationships/hyperlink" Target="https://www.udemy.com/machlearn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research-methods-for-data-science-r-edition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m4nvNF824s" TargetMode="External"/><Relationship Id="rId5" Type="http://schemas.openxmlformats.org/officeDocument/2006/relationships/hyperlink" Target="https://www.neonscience.org/resources/series/introduction-working-raster-data-r" TargetMode="External"/><Relationship Id="rId4" Type="http://schemas.openxmlformats.org/officeDocument/2006/relationships/hyperlink" Target="https://www.udemy.com/intermediate-spatial-data-analysis-with-r-qgis-more/learn/v4/overvie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vS5PeTpmj8&amp;list=PLj5zvyza37SWss_43n0JPe6Z5TqQSHKi7" TargetMode="External"/><Relationship Id="rId3" Type="http://schemas.openxmlformats.org/officeDocument/2006/relationships/hyperlink" Target="https://www.youtube.com/watch?v=GyaIdqoUJ14&amp;list=PLj5zvyza37SWYMch2rWkiSH5MYOwXeeNE" TargetMode="External"/><Relationship Id="rId7" Type="http://schemas.openxmlformats.org/officeDocument/2006/relationships/hyperlink" Target="https://www.youtube.com/watch?v=AIN3NSQ1_cU&amp;list=PLj5zvyza37SW_TMr06Twsy7xm9OY0AWS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Z6o3iKjOuc&amp;list=PLj5zvyza37SXcCNEYaf1JdKq_3A18dOMx" TargetMode="External"/><Relationship Id="rId5" Type="http://schemas.openxmlformats.org/officeDocument/2006/relationships/hyperlink" Target="https://www.youtube.com/watch?v=mfSe6IV4PqI&amp;list=PLj5zvyza37SVqJSE8auxP8Dpw9wC2L2Yy" TargetMode="External"/><Relationship Id="rId4" Type="http://schemas.openxmlformats.org/officeDocument/2006/relationships/hyperlink" Target="https://www.youtube.com/watch?v=fal4Jj81uMA&amp;list=PLj5zvyza37SVJX4rMHTobNTVM7TCYMHOq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outube.com/playlist?list=PLxVwQCAyQyxxdtkkjayMNV479UBPhls5z" TargetMode="External"/><Relationship Id="rId7" Type="http://schemas.openxmlformats.org/officeDocument/2006/relationships/hyperlink" Target="https://www.earthdatascience.org/tutorials/integrate-rgb-imagery-lidar-point-clou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rthdatascience.org/tutorials/r/rLiDAR/" TargetMode="External"/><Relationship Id="rId5" Type="http://schemas.openxmlformats.org/officeDocument/2006/relationships/hyperlink" Target="https://www.youtube.com/watch?v=wk4WF3fxX54&amp;list=PLmrGRg8An3QG5pZ5_sTzWyjqGTRsPJfSf" TargetMode="External"/><Relationship Id="rId4" Type="http://schemas.openxmlformats.org/officeDocument/2006/relationships/hyperlink" Target="https://the-weekend-data-course.teachable.com/p/maps-with-r-leafl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PnL3aynCQxTOjPttxMiS3Q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What-are-some-good-resources-for-learning-R-1" TargetMode="External"/><Relationship Id="rId5" Type="http://schemas.openxmlformats.org/officeDocument/2006/relationships/hyperlink" Target="https://www.datacamp.com/courses/working-with-geospatial-data-in-r" TargetMode="External"/><Relationship Id="rId4" Type="http://schemas.openxmlformats.org/officeDocument/2006/relationships/hyperlink" Target="https://www.edx.org/microsoft-professional-program-data-scienc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index.okfn.org/place/" TargetMode="External"/><Relationship Id="rId7" Type="http://schemas.openxmlformats.org/officeDocument/2006/relationships/hyperlink" Target="http://www.ine.es/ss/Satellite?L=es_ES&amp;c=Page&amp;cid=1259942408928&amp;p=1259942408928&amp;pagename=ProductosYServicios/PYSLayou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os.gob.es/es/catalogo" TargetMode="External"/><Relationship Id="rId5" Type="http://schemas.openxmlformats.org/officeDocument/2006/relationships/hyperlink" Target="http://www.idee.es/csw-inspire-idee/srv/spa/catalog.search#/home" TargetMode="External"/><Relationship Id="rId4" Type="http://schemas.openxmlformats.org/officeDocument/2006/relationships/hyperlink" Target="https://www.europeandataportal.e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hub.copernicus.eu/dhus/#/hom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dee.es/centros-de-descarga" TargetMode="External"/><Relationship Id="rId5" Type="http://schemas.openxmlformats.org/officeDocument/2006/relationships/hyperlink" Target="http://www.ign.es/web/ign/portal/cbg-area-cartografia" TargetMode="External"/><Relationship Id="rId4" Type="http://schemas.openxmlformats.org/officeDocument/2006/relationships/hyperlink" Target="http://datos.gbif.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de-geospatial.com/20-free-satellite-imagery-data-sources/2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watson/" TargetMode="External"/><Relationship Id="rId5" Type="http://schemas.openxmlformats.org/officeDocument/2006/relationships/hyperlink" Target="https://rus-copernicus.eu/portal/the-rus-offer/ict-offer/" TargetMode="External"/><Relationship Id="rId4" Type="http://schemas.openxmlformats.org/officeDocument/2006/relationships/hyperlink" Target="https://gisgeography.com/best-free-gis-data-sources-raster-vecto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-forge.r-project.org/" TargetMode="External"/><Relationship Id="rId5" Type="http://schemas.openxmlformats.org/officeDocument/2006/relationships/hyperlink" Target="https://stat.ethz.ch/mailman/listinfo/R-SIG-Geo/" TargetMode="External"/><Relationship Id="rId4" Type="http://schemas.openxmlformats.org/officeDocument/2006/relationships/hyperlink" Target="https://cran.r-project.org/web/views/Spatia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ster/index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ForestTools/vignettes/treetopAnalysis.html" TargetMode="External"/><Relationship Id="rId5" Type="http://schemas.openxmlformats.org/officeDocument/2006/relationships/hyperlink" Target="https://cran.r-project.org/web/packages/rgdal/index.html" TargetMode="External"/><Relationship Id="rId4" Type="http://schemas.openxmlformats.org/officeDocument/2006/relationships/hyperlink" Target="https://cran.r-project.org/web/packages/sp/index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dal.org/" TargetMode="External"/><Relationship Id="rId3" Type="http://schemas.openxmlformats.org/officeDocument/2006/relationships/hyperlink" Target="https://www.osgeo.org/" TargetMode="External"/><Relationship Id="rId7" Type="http://schemas.openxmlformats.org/officeDocument/2006/relationships/hyperlink" Target="http://step.esa.int/main/toolboxes/sna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arthengine.google.com/" TargetMode="External"/><Relationship Id="rId5" Type="http://schemas.openxmlformats.org/officeDocument/2006/relationships/hyperlink" Target="http://www.gvsig.com/es" TargetMode="External"/><Relationship Id="rId4" Type="http://schemas.openxmlformats.org/officeDocument/2006/relationships/hyperlink" Target="https://www.qgis.org/es/site/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hyperlink" Target="https://www.coursera.org/" TargetMode="External"/><Relationship Id="rId7" Type="http://schemas.openxmlformats.org/officeDocument/2006/relationships/hyperlink" Target="https://www.neonscience.org/resources/data-tutori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" TargetMode="External"/><Relationship Id="rId5" Type="http://schemas.openxmlformats.org/officeDocument/2006/relationships/hyperlink" Target="https://www.futurelearn.com/courses" TargetMode="External"/><Relationship Id="rId4" Type="http://schemas.openxmlformats.org/officeDocument/2006/relationships/hyperlink" Target="https://www.edx.org/" TargetMode="Externa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neonscience.org/raster-data-r" TargetMode="External"/><Relationship Id="rId7" Type="http://schemas.openxmlformats.org/officeDocument/2006/relationships/hyperlink" Target="https://www.udemy.com/intermediate-spatial-data-analysis-with-r-qgis-more/learn/v4/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arthdatascience.org/tutorials/integrate-rgb-imagery-lidar-point-cloud/" TargetMode="External"/><Relationship Id="rId5" Type="http://schemas.openxmlformats.org/officeDocument/2006/relationships/hyperlink" Target="https://www.earthdatascience.org/tutorials/r/rLiDAR/" TargetMode="External"/><Relationship Id="rId4" Type="http://schemas.openxmlformats.org/officeDocument/2006/relationships/hyperlink" Target="https://rstudio-pubs-static.s3.amazonaws.com/230154_30a0bbf22e2a49ecbfa1b72b2c7a8f96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oseguerreroa.wordpress.com/2018/08/13/rotando-objetos-espaciales-en-r-con-el-metodo-elide-de-maptools/" TargetMode="External"/><Relationship Id="rId3" Type="http://schemas.openxmlformats.org/officeDocument/2006/relationships/hyperlink" Target="https://www.maths.lancs.ac.uk/~rowlings/Teaching/UseR2012/cheatsheet.html" TargetMode="External"/><Relationship Id="rId7" Type="http://schemas.openxmlformats.org/officeDocument/2006/relationships/hyperlink" Target="https://joseguerreroa.wordpres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squesig.com/2017/10/24/material-de-los-talleres-de-geoestadistica-realizados-con-r-y-gvsig-en-valencia-y-culiacan/" TargetMode="External"/><Relationship Id="rId5" Type="http://schemas.openxmlformats.org/officeDocument/2006/relationships/hyperlink" Target="https://masquesig.com/" TargetMode="External"/><Relationship Id="rId4" Type="http://schemas.openxmlformats.org/officeDocument/2006/relationships/hyperlink" Target="https://www.maths.lancs.ac.uk/~rowlings/Teaching/UseR2012/introduction2Talk.ht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APRENDER R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768475"/>
            <a:ext cx="907097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FUENTES PARA INICIARSE EN EL APRENDIZAJE DE R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/>
              <a:t>(GEOINFORMACIÓN)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561013"/>
            <a:ext cx="89535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431800"/>
            <a:ext cx="11525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Cursos R (Recomendados)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40313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b="1" dirty="0"/>
              <a:t>Nivel inicial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R, </a:t>
            </a:r>
            <a:r>
              <a:rPr lang="es-ES" altLang="es-ES" sz="2400" dirty="0" err="1"/>
              <a:t>ggplot</a:t>
            </a:r>
            <a:r>
              <a:rPr lang="es-ES" altLang="es-ES" sz="2400" dirty="0"/>
              <a:t>, and Simple Linear </a:t>
            </a:r>
            <a:r>
              <a:rPr lang="es-ES" altLang="es-ES" sz="2400" dirty="0" err="1"/>
              <a:t>Regression</a:t>
            </a:r>
            <a:r>
              <a:rPr lang="es-ES" altLang="es-ES" sz="2400" dirty="0"/>
              <a:t>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1800" dirty="0">
                <a:hlinkClick r:id="rId3"/>
              </a:rPr>
              <a:t>https://www.udemy.com/machlearn1/learn/v4/overview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Training Sets, Test Sets, R, and </a:t>
            </a:r>
            <a:r>
              <a:rPr lang="es-ES" altLang="es-ES" sz="2400" dirty="0" err="1"/>
              <a:t>ggplot</a:t>
            </a:r>
            <a:r>
              <a:rPr lang="es-ES" altLang="es-ES" sz="2400" dirty="0"/>
              <a:t>: 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1800" dirty="0">
                <a:hlinkClick r:id="rId4"/>
              </a:rPr>
              <a:t>https://www.udemy.com/machlearn3/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Seminario gratuito de introducción a la Aplicación de la </a:t>
            </a:r>
            <a:r>
              <a:rPr lang="es-ES" altLang="es-ES" sz="2400" dirty="0" err="1"/>
              <a:t>Geoestadística</a:t>
            </a:r>
            <a:r>
              <a:rPr lang="es-ES" altLang="es-ES" sz="2400" dirty="0"/>
              <a:t> con R: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1800" dirty="0">
                <a:hlinkClick r:id="rId5"/>
              </a:rPr>
              <a:t>https://www.youtube.com/watch?v=ZzAJ7vg_ZBI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Introduction</a:t>
            </a:r>
            <a:r>
              <a:rPr lang="es-ES" altLang="es-ES" sz="2400" dirty="0"/>
              <a:t> to </a:t>
            </a:r>
            <a:r>
              <a:rPr lang="es-ES" altLang="es-ES" sz="2400" dirty="0" err="1"/>
              <a:t>Mapping</a:t>
            </a:r>
            <a:r>
              <a:rPr lang="es-ES" altLang="es-ES" sz="2400" dirty="0"/>
              <a:t> and </a:t>
            </a:r>
            <a:r>
              <a:rPr lang="es-ES" altLang="es-ES" sz="2400" dirty="0" err="1"/>
              <a:t>Spatial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Analysis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with</a:t>
            </a:r>
            <a:r>
              <a:rPr lang="es-ES" altLang="es-ES" sz="2400" dirty="0"/>
              <a:t> R:</a:t>
            </a:r>
          </a:p>
          <a:p>
            <a:pPr indent="-341313" algn="ctr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1800" dirty="0">
                <a:hlinkClick r:id="rId6"/>
              </a:rPr>
              <a:t>https://cengel.github.io/rspatial/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2400"/>
              <a:t>- Otros:  </a:t>
            </a:r>
            <a:r>
              <a:rPr lang="es-ES" altLang="es-ES" sz="1800">
                <a:hlinkClick r:id="rId7"/>
              </a:rPr>
              <a:t>https://cengel.github.io/rspatial/2_spDataTypes.nb.html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20E7E-4B3A-4C3A-B7F9-650F71247B72}" type="slidenum">
              <a:rPr lang="es-ES" altLang="es-ES"/>
              <a:pPr/>
              <a:t>10</a:t>
            </a:fld>
            <a:endParaRPr lang="es-ES" altLang="es-E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Cursos R (GEO)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4927600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Enfocados a la Geoestadística y análisis geospacial¶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Data Science Research Methods: R Edition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3"/>
              </a:rPr>
              <a:t>https://www.edx.org/course/research-methods-for-data-science-r-edition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Spatial Data Analysis with R, QGIS &amp; More: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4"/>
              </a:rPr>
              <a:t>https://www.udemy.com/intermediate-spatial-data-analysis-with-r-qgis-more/learn/v4/overview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Introduction to Working with Raster Data in R: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5"/>
              </a:rPr>
              <a:t>https://www.neonscience.org/resources/series/introduction-working-raster-data-r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RStudio - How to make world maps with Excel Data and ggplot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6"/>
              </a:rPr>
              <a:t>https://www.youtube.com/watch?v=Zm4nvNF824s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1C61-63A4-44CF-874B-A0CC14791D25}" type="slidenum">
              <a:rPr lang="es-ES" altLang="es-ES"/>
              <a:pPr/>
              <a:t>11</a:t>
            </a:fld>
            <a:endParaRPr lang="es-ES" altLang="es-E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YouTube (I)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14058900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Canal de Alí Santacruz.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R + Remote Sensing: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3"/>
              </a:rPr>
              <a:t>https://www.youtube.com/watch?v=GyaIdqoUJ14&amp;list=PLj5zvyza37SWYMch2rWkiSH5MYOwXeeNE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4"/>
              </a:rPr>
              <a:t>https://www.youtube.com/watch?v=fal4Jj81uMA&amp;list=PLj5zvyza37SVJX4rMHTobNTVM7TCYMHOq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R + GIS: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5"/>
              </a:rPr>
              <a:t>https://www.youtube.com/watch?v=mfSe6IV4PqI&amp;list=PLj5zvyza37SVqJSE8auxP8Dpw9wC2L2Yy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6"/>
              </a:rPr>
              <a:t>https://www.youtube.com/watch?v=sZ6o3iKjOuc&amp;list=PLj5zvyza37SXcCNEYaf1JdKq_3A18dOMx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Más R+GIS: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7"/>
              </a:rPr>
              <a:t>https://www.youtube.com/watch?v=AIN3NSQ1_cU&amp;list=PLj5zvyza37SW_TMr06Twsy7xm9OY0AWSg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8"/>
              </a:rPr>
              <a:t>https://www.youtube.com/watch?v=PvS5PeTpmj8&amp;list=PLj5zvyza37SWss_43n0JPe6Z5TqQSHKi7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ES" altLang="es-ES" sz="18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C16B-3ED5-40B1-BF5F-FAECB24B00A6}" type="slidenum">
              <a:rPr lang="es-ES" altLang="es-ES"/>
              <a:pPr/>
              <a:t>12</a:t>
            </a:fld>
            <a:endParaRPr lang="es-ES" altLang="es-E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YouTube (Cursos Rgeo)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936750"/>
            <a:ext cx="9072562" cy="4614863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Temático:¶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GEOSTAT 2014 Summer school (lectures):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 </a:t>
            </a:r>
            <a:r>
              <a:rPr lang="es-ES" altLang="es-ES" sz="1800">
                <a:hlinkClick r:id="rId3"/>
              </a:rPr>
              <a:t>https://www.youtube.com/playlist?list=PLxVwQCAyQyxxdtkkjayMNV479UBPhls5z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Maps with R Leaflet (16 videos):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4"/>
              </a:rPr>
              <a:t>https://the-weekend-data-course.teachable.com/p/maps-with-r-leaflet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5"/>
              </a:rPr>
              <a:t>https://www.youtube.com/watch?v=wk4WF3fxX54&amp;list=PLmrGRg8An3QG5pZ5_sTzWyjqGTRsPJfSf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/>
              <a:t>- Coloring lidar point clouds with RGB imagery in R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6"/>
              </a:rPr>
              <a:t>https://www.earthdatascience.org/tutorials/r/rLiDAR/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7"/>
              </a:rPr>
              <a:t>https://www.earthdatascience.org/tutorials/integrate-rgb-imagery-lidar-point-cloud/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ES" altLang="es-ES" sz="18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2334-5381-411D-AA8A-F880CB01DDBC}" type="slidenum">
              <a:rPr lang="es-ES" altLang="es-ES"/>
              <a:pPr/>
              <a:t>13</a:t>
            </a:fld>
            <a:endParaRPr lang="es-ES" altLang="es-E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Más recursos.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14058900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- EO Open Science: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3"/>
              </a:rPr>
              <a:t>https://www.youtube.com/channel/UCPnL3aynCQxTOjPttxMiS3Q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- Microsoft: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4"/>
              </a:rPr>
              <a:t>https://www.edx.org/microsoft-professional-program-data-science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- Datacamp: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5"/>
              </a:rPr>
              <a:t>https://www.datacamp.com/courses/working-with-geospatial-data-in-r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b="1"/>
              <a:t>- OTROS RECURSOS: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>
                <a:hlinkClick r:id="rId6"/>
              </a:rPr>
              <a:t>https://www.quora.com/What-are-some-good-resources-for-learning-R-1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5D8D-BE44-4CC6-A1F1-C1BA878CFA54}" type="slidenum">
              <a:rPr lang="es-ES" altLang="es-ES"/>
              <a:pPr/>
              <a:t>14</a:t>
            </a:fld>
            <a:endParaRPr lang="es-ES" altLang="es-E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Otros datos de interés (I)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14058900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TRACKING THE STATE OF OPEN GOVERNMENT DATA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3"/>
              </a:rPr>
              <a:t>https://index.okfn.org/place/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Repositorios con datos abiertos (OPEN DATA):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Catalogo de Europa: </a:t>
            </a:r>
            <a:r>
              <a:rPr lang="es-ES" altLang="es-ES" sz="1800">
                <a:hlinkClick r:id="rId4"/>
              </a:rPr>
              <a:t>https://www.europeandataportal.eu/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Catalogo de Metadatos de España (IDEE):</a:t>
            </a:r>
            <a:r>
              <a:rPr lang="es-ES" altLang="es-ES"/>
              <a:t> 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5"/>
              </a:rPr>
              <a:t>http://www.idee.es/csw-inspire-idee/srv/spa/catalog.search#/home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Open Data ESPAÑA:</a:t>
            </a:r>
            <a:r>
              <a:rPr lang="es-ES" altLang="es-ES"/>
              <a:t> </a:t>
            </a:r>
            <a:r>
              <a:rPr lang="es-ES" altLang="es-ES" sz="1800">
                <a:hlinkClick r:id="rId6"/>
              </a:rPr>
              <a:t>http://datos.gob.es/es/catalogo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INE (Instituto Nacional de Estadística):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7"/>
              </a:rPr>
              <a:t>http://www.ine.es/ss/Satellite?L=es_ES&amp;c=Page&amp;cid=1259942408928&amp;p=1259942408928&amp;pagename=ProductosYServicios%2FPYSLayout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ES" altLang="es-ES" sz="24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B8ED-565F-4836-836B-E6A78DC46A6C}" type="slidenum">
              <a:rPr lang="es-ES" altLang="es-ES"/>
              <a:pPr/>
              <a:t>15</a:t>
            </a:fld>
            <a:endParaRPr lang="es-ES" altLang="es-E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Otros datos de interés (II)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14058900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Repositorios con datos abiertos (OPEN DATA) enfocados a geo: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Agencia Espacial Europa: </a:t>
            </a:r>
            <a:r>
              <a:rPr lang="es-ES" altLang="es-ES" sz="1800">
                <a:hlinkClick r:id="rId3"/>
              </a:rPr>
              <a:t>https://scihub.copernicus.eu/dhus/#/home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Portal Nacional de Datos de Biodiversidad:</a:t>
            </a:r>
            <a:r>
              <a:rPr lang="es-ES" altLang="es-ES"/>
              <a:t> 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4"/>
              </a:rPr>
              <a:t>http://datos.gbif.es/</a:t>
            </a:r>
          </a:p>
          <a:p>
            <a:pPr marL="341313" indent="0" algn="just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IGN (Instituto Geográfico Nacional):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5"/>
              </a:rPr>
              <a:t>http://www.ign.es/web/ign/portal/cbg-area-cartografia</a:t>
            </a:r>
          </a:p>
          <a:p>
            <a:pPr marL="341313" indent="0" algn="just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IDEE (Centros de descarga):</a:t>
            </a:r>
            <a:r>
              <a:rPr lang="es-ES" altLang="es-ES"/>
              <a:t> 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6"/>
              </a:rPr>
              <a:t>http://www.idee.es/centros-de-descarga</a:t>
            </a:r>
          </a:p>
          <a:p>
            <a:pPr marL="341313" indent="0" algn="just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ES" altLang="es-ES" sz="18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DA86-7ACA-4D35-9EB5-14A3D5D7FCAC}" type="slidenum">
              <a:rPr lang="es-ES" altLang="es-ES"/>
              <a:pPr/>
              <a:t>16</a:t>
            </a:fld>
            <a:endParaRPr lang="es-ES" altLang="es-E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Otros datos de interés (III)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14058900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Ver POST: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3"/>
              </a:rPr>
              <a:t>http://monde-geospatial.com/20-free-satellite-imagery-data-sources/2/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>
                <a:hlinkClick r:id="rId4"/>
              </a:rPr>
              <a:t>https://gisgeography.com/best-free-gis-data-sources-raster-vector/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ES" altLang="es-ES" sz="2400"/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Están surgiendo servicios WEB en los cuales ya están instalados el software en la nube listo para ser usado: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Research and User Support (RUS):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>
                <a:hlinkClick r:id="rId5"/>
              </a:rPr>
              <a:t>https://rus-copernicus.eu/portal/the-rus-offer/ict-offer/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IBM Watson:</a:t>
            </a:r>
          </a:p>
          <a:p>
            <a:pPr marL="341313" indent="0" algn="ctr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000">
                <a:hlinkClick r:id="rId6"/>
              </a:rPr>
              <a:t>https://www.ibm.com/watson/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A8F78-810D-433C-8EAD-A7339A47CB8F}" type="slidenum">
              <a:rPr lang="es-ES" altLang="es-ES"/>
              <a:pPr/>
              <a:t>17</a:t>
            </a:fld>
            <a:endParaRPr lang="es-ES" altLang="es-E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Presentación¶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>
            <a:normAutofit lnSpcReduction="10000"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es-ES" dirty="0"/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Introducción.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CRAN R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GIS (software libre)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Plataformas de cursos MOOC.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Canales YouTube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Blog</a:t>
            </a:r>
          </a:p>
          <a:p>
            <a:pPr indent="-341313" algn="just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dirty="0"/>
              <a:t>Otros datos de interés.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C290-7CDE-4F8A-A4A9-2114950864E2}" type="slidenum">
              <a:rPr lang="es-ES" altLang="es-ES"/>
              <a:pPr/>
              <a:t>2</a:t>
            </a:fld>
            <a:endParaRPr lang="es-ES" alt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marL="341313" indent="17463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Esto es una especialización de la presentación anterior enfocada al campo de la Geoinformación (vectorial y raster).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CRAN R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GIS (software libre)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Librerías R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Formación no reglada: MOOC, Plataformas web,...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Recursos web: Blog, portales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/>
              <a:t>- Otros medios: YouTube, MEETUP,...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8794-0326-4DB8-8F43-66B7618795D0}" type="slidenum">
              <a:rPr lang="es-ES" altLang="es-ES"/>
              <a:pPr/>
              <a:t>3</a:t>
            </a:fld>
            <a:endParaRPr lang="es-ES" alt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Recursos I (cran R)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35698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 err="1"/>
              <a:t>The</a:t>
            </a:r>
            <a:r>
              <a:rPr lang="es-ES" altLang="es-ES" sz="2400" dirty="0"/>
              <a:t> R Project 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Statistical</a:t>
            </a:r>
            <a:r>
              <a:rPr lang="es-ES" altLang="es-ES" sz="2400" dirty="0"/>
              <a:t> Computing: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>
                <a:hlinkClick r:id="rId3"/>
              </a:rPr>
              <a:t>https://www.r-project.org/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CRAN </a:t>
            </a:r>
            <a:r>
              <a:rPr lang="es-ES" altLang="es-ES" sz="2400" dirty="0" err="1"/>
              <a:t>Task</a:t>
            </a:r>
            <a:r>
              <a:rPr lang="es-ES" altLang="es-ES" sz="2400" dirty="0"/>
              <a:t> View: </a:t>
            </a:r>
            <a:r>
              <a:rPr lang="es-ES" altLang="es-ES" sz="2400" dirty="0" err="1"/>
              <a:t>Analysis</a:t>
            </a:r>
            <a:r>
              <a:rPr lang="es-ES" altLang="es-ES" sz="2400" dirty="0"/>
              <a:t> of </a:t>
            </a:r>
            <a:r>
              <a:rPr lang="es-ES" altLang="es-ES" sz="2400" dirty="0" err="1"/>
              <a:t>Spatial</a:t>
            </a:r>
            <a:r>
              <a:rPr lang="es-ES" altLang="es-ES" sz="2400" dirty="0"/>
              <a:t> Data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>
                <a:hlinkClick r:id="rId4"/>
              </a:rPr>
              <a:t>https://cran.r-project.org/web/views/Spatial.html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R-</a:t>
            </a:r>
            <a:r>
              <a:rPr lang="es-ES" altLang="es-ES" sz="2400" dirty="0" err="1"/>
              <a:t>sig</a:t>
            </a:r>
            <a:r>
              <a:rPr lang="es-ES" altLang="es-ES" sz="2400" dirty="0"/>
              <a:t>-Geo -- R </a:t>
            </a:r>
            <a:r>
              <a:rPr lang="es-ES" altLang="es-ES" sz="2400" dirty="0" err="1"/>
              <a:t>Special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Interest</a:t>
            </a:r>
            <a:r>
              <a:rPr lang="es-ES" altLang="es-ES" sz="2400" dirty="0"/>
              <a:t> </a:t>
            </a:r>
            <a:r>
              <a:rPr lang="es-ES" altLang="es-ES" sz="2400" dirty="0" err="1"/>
              <a:t>Group</a:t>
            </a:r>
            <a:r>
              <a:rPr lang="es-ES" altLang="es-ES" sz="2400" dirty="0"/>
              <a:t> </a:t>
            </a:r>
            <a:r>
              <a:rPr lang="es-ES" altLang="es-ES" sz="2400" dirty="0" err="1"/>
              <a:t>on</a:t>
            </a:r>
            <a:r>
              <a:rPr lang="es-ES" altLang="es-ES" sz="2400" dirty="0"/>
              <a:t> </a:t>
            </a:r>
            <a:r>
              <a:rPr lang="es-ES" altLang="es-ES" sz="2400" dirty="0" err="1"/>
              <a:t>using</a:t>
            </a:r>
            <a:r>
              <a:rPr lang="es-ES" altLang="es-ES" sz="2400" dirty="0"/>
              <a:t> </a:t>
            </a:r>
            <a:r>
              <a:rPr lang="es-ES" altLang="es-ES" sz="2400" dirty="0" err="1"/>
              <a:t>Geographical</a:t>
            </a:r>
            <a:r>
              <a:rPr lang="es-ES" altLang="es-ES" sz="2400" dirty="0"/>
              <a:t> data and </a:t>
            </a:r>
            <a:r>
              <a:rPr lang="es-ES" altLang="es-ES" sz="2400" dirty="0" err="1"/>
              <a:t>Mapping</a:t>
            </a:r>
            <a:endParaRPr lang="es-ES" altLang="es-ES" sz="2400" dirty="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5"/>
              </a:rPr>
              <a:t>https://stat.ethz.ch/mailman/listinfo/R-SIG-Geo/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R and R-</a:t>
            </a:r>
            <a:r>
              <a:rPr lang="es-ES" altLang="es-ES" sz="2400" dirty="0" err="1"/>
              <a:t>Forge</a:t>
            </a:r>
            <a:endParaRPr lang="es-ES" altLang="es-ES" sz="2400" dirty="0"/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6"/>
              </a:rPr>
              <a:t>http://r-forge.r-project.org/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0EF7-A0CC-414C-AC06-96DF2E31469A}" type="slidenum">
              <a:rPr lang="es-ES" altLang="es-ES"/>
              <a:pPr/>
              <a:t>4</a:t>
            </a:fld>
            <a:endParaRPr lang="es-ES" alt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Recursos II (cran R)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179714"/>
          </a:xfrm>
          <a:ln/>
        </p:spPr>
        <p:txBody>
          <a:bodyPr/>
          <a:lstStyle/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/>
              <a:t>Librerías a destacar del cran R: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 err="1"/>
              <a:t>raster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3"/>
              </a:rPr>
              <a:t>https://cran.r-project.org/web/packages/raster/index.html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 err="1"/>
              <a:t>sp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4"/>
              </a:rPr>
              <a:t>https://cran.r-project.org/web/packages/sp/index.html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 err="1"/>
              <a:t>rgdal</a:t>
            </a:r>
            <a:r>
              <a:rPr lang="es-ES" altLang="es-ES" sz="2400" dirty="0"/>
              <a:t>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5"/>
              </a:rPr>
              <a:t>https://cran.r-project.org/web/packages/rgdal/index.html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2400" dirty="0" err="1"/>
              <a:t>The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Forest</a:t>
            </a:r>
            <a:r>
              <a:rPr lang="es-ES" altLang="es-ES" sz="2400" dirty="0"/>
              <a:t> Tools R: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altLang="es-ES" sz="1800" dirty="0">
                <a:hlinkClick r:id="rId6"/>
              </a:rPr>
              <a:t>https://cran.r-project.org/web/packages/ForestTools/vignettes/treetopAnalysis.html</a:t>
            </a:r>
          </a:p>
          <a:p>
            <a:pPr algn="just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s-ES" alt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AD74-33BB-479F-9E62-A3AC4066A134}" type="slidenum">
              <a:rPr lang="es-ES" altLang="es-ES"/>
              <a:pPr/>
              <a:t>5</a:t>
            </a:fld>
            <a:endParaRPr lang="es-ES" alt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GIS (software libre)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18088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 err="1"/>
              <a:t>OSgeo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3"/>
              </a:rPr>
              <a:t>https://www.osgeo.org/</a:t>
            </a:r>
          </a:p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Los programas de </a:t>
            </a:r>
            <a:r>
              <a:rPr lang="es-ES" altLang="es-ES" sz="2400" dirty="0" err="1"/>
              <a:t>codigo</a:t>
            </a:r>
            <a:r>
              <a:rPr lang="es-ES" altLang="es-ES" sz="2400" dirty="0"/>
              <a:t> abierto más conocidos y enfocados a  la gestión de la </a:t>
            </a:r>
            <a:r>
              <a:rPr lang="es-ES" altLang="es-ES" sz="2400" dirty="0" err="1"/>
              <a:t>geoinformación</a:t>
            </a:r>
            <a:r>
              <a:rPr lang="es-ES" altLang="es-ES" sz="2400" dirty="0"/>
              <a:t> son: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QGIS: </a:t>
            </a:r>
            <a:r>
              <a:rPr lang="es-ES" altLang="es-ES" sz="2400" dirty="0">
                <a:hlinkClick r:id="rId4"/>
              </a:rPr>
              <a:t>https://www.qgis.org/es/site/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gvSIG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5"/>
              </a:rPr>
              <a:t>http://www.gvsig.com/es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Google </a:t>
            </a:r>
            <a:r>
              <a:rPr lang="es-ES" altLang="es-ES" sz="2400" dirty="0" err="1"/>
              <a:t>Earth</a:t>
            </a:r>
            <a:r>
              <a:rPr lang="es-ES" altLang="es-ES" sz="2400" dirty="0"/>
              <a:t> </a:t>
            </a:r>
            <a:r>
              <a:rPr lang="es-ES" altLang="es-ES" sz="2400" dirty="0" err="1"/>
              <a:t>Engine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6"/>
              </a:rPr>
              <a:t>https://earthengine.google.com/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SNAP: </a:t>
            </a:r>
            <a:r>
              <a:rPr lang="es-ES" altLang="es-ES" sz="2400" dirty="0">
                <a:hlinkClick r:id="rId7"/>
              </a:rPr>
              <a:t>http://step.esa.int/main/toolboxes/snap/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Desarrollado en Python o en R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GDAL: </a:t>
            </a:r>
            <a:r>
              <a:rPr lang="es-ES" altLang="es-ES" sz="2400" dirty="0">
                <a:hlinkClick r:id="rId8"/>
              </a:rPr>
              <a:t>https://gdal.org/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9D573-9B9C-43D4-9CAA-7C6A3FA35D00}" type="slidenum">
              <a:rPr lang="es-ES" altLang="es-ES"/>
              <a:pPr/>
              <a:t>6</a:t>
            </a:fld>
            <a:endParaRPr lang="es-ES" altLang="es-E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MOOC (I)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21263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Las plataformas con cursos MOOC (</a:t>
            </a:r>
            <a:r>
              <a:rPr lang="es-ES" altLang="es-ES" sz="2400" dirty="0" err="1"/>
              <a:t>Massive</a:t>
            </a:r>
            <a:r>
              <a:rPr lang="es-ES" altLang="es-ES" sz="2400" dirty="0"/>
              <a:t> Open On-line </a:t>
            </a:r>
            <a:r>
              <a:rPr lang="es-ES" altLang="es-ES" sz="2400" dirty="0" err="1"/>
              <a:t>Courses</a:t>
            </a:r>
            <a:r>
              <a:rPr lang="es-ES" altLang="es-ES" sz="2400" dirty="0"/>
              <a:t>), COMA (Curso On-line Masivo y Abierto),... con cursos enfocados a la </a:t>
            </a:r>
            <a:r>
              <a:rPr lang="es-ES" altLang="es-ES" sz="2400" dirty="0" err="1"/>
              <a:t>geoinformación</a:t>
            </a:r>
            <a:r>
              <a:rPr lang="es-ES" altLang="es-ES" sz="2400" dirty="0"/>
              <a:t> son: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Coursera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3"/>
              </a:rPr>
              <a:t>https://www.coursera.org/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EDX: </a:t>
            </a:r>
            <a:r>
              <a:rPr lang="es-ES" altLang="es-ES" sz="2400" dirty="0">
                <a:hlinkClick r:id="rId4"/>
              </a:rPr>
              <a:t>https://www.edx.org/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FUTURELEAR: </a:t>
            </a:r>
            <a:r>
              <a:rPr lang="es-ES" altLang="es-ES" sz="2400" dirty="0">
                <a:hlinkClick r:id="rId5"/>
              </a:rPr>
              <a:t>https://www.futurelearn.com/courses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Udemy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6"/>
              </a:rPr>
              <a:t>https://www.udemy.com/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National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Ecological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Observatory</a:t>
            </a:r>
            <a:r>
              <a:rPr lang="es-ES" altLang="es-ES" sz="2400" dirty="0"/>
              <a:t> Network, </a:t>
            </a:r>
            <a:r>
              <a:rPr lang="es-ES" altLang="es-ES" sz="2400" dirty="0" err="1"/>
              <a:t>Battelle</a:t>
            </a:r>
            <a:r>
              <a:rPr lang="es-ES" altLang="es-ES" sz="2400" dirty="0"/>
              <a:t>, Boulder, CO, USA.: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 </a:t>
            </a:r>
            <a:r>
              <a:rPr lang="es-ES" altLang="es-ES" sz="2400" dirty="0">
                <a:hlinkClick r:id="rId7"/>
              </a:rPr>
              <a:t>https://www.neonscience.org/resources/data-tutorials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DataCamp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8"/>
              </a:rPr>
              <a:t>https://www.datacamp.com/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2A7-D81C-44E3-A1B9-0730FA9D4228}" type="slidenum">
              <a:rPr lang="es-ES" altLang="es-ES"/>
              <a:pPr/>
              <a:t>7</a:t>
            </a:fld>
            <a:endParaRPr lang="es-ES" altLang="es-E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Cursos GEO en R (I)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049838"/>
          </a:xfrm>
          <a:ln/>
        </p:spPr>
        <p:txBody>
          <a:bodyPr/>
          <a:lstStyle/>
          <a:p>
            <a:pPr marL="341313" indent="0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Algunos cursos encontrados en estas plataformas son: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Raster</a:t>
            </a:r>
            <a:r>
              <a:rPr lang="es-ES" altLang="es-ES" sz="2400" dirty="0"/>
              <a:t> Data in R - </a:t>
            </a:r>
            <a:r>
              <a:rPr lang="es-ES" altLang="es-ES" sz="2400" dirty="0" err="1"/>
              <a:t>The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Basics</a:t>
            </a:r>
            <a:r>
              <a:rPr lang="es-ES" altLang="es-ES" sz="2400" dirty="0"/>
              <a:t>: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3"/>
              </a:rPr>
              <a:t>https://www.neonscience.org/raster-data-r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Processing</a:t>
            </a:r>
            <a:r>
              <a:rPr lang="es-ES" altLang="es-ES" sz="2400" dirty="0"/>
              <a:t> </a:t>
            </a:r>
            <a:r>
              <a:rPr lang="es-ES" altLang="es-ES" sz="2400" dirty="0" err="1"/>
              <a:t>lidar</a:t>
            </a:r>
            <a:r>
              <a:rPr lang="es-ES" altLang="es-ES" sz="2400" dirty="0"/>
              <a:t> data </a:t>
            </a:r>
            <a:r>
              <a:rPr lang="es-ES" altLang="es-ES" sz="2400" dirty="0" err="1"/>
              <a:t>using</a:t>
            </a:r>
            <a:r>
              <a:rPr lang="es-ES" altLang="es-ES" sz="2400" dirty="0"/>
              <a:t> QGIS, </a:t>
            </a:r>
            <a:r>
              <a:rPr lang="es-ES" altLang="es-ES" sz="2400" dirty="0" err="1"/>
              <a:t>LAStools</a:t>
            </a:r>
            <a:r>
              <a:rPr lang="es-ES" altLang="es-ES" sz="2400" dirty="0"/>
              <a:t> and R: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4"/>
              </a:rPr>
              <a:t>https://rstudio-pubs-static.s3.amazonaws.com/230154_30a0bbf22e2a49ecbfa1b72b2c7a8f96.html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Coloring</a:t>
            </a:r>
            <a:r>
              <a:rPr lang="es-ES" altLang="es-ES" sz="2400" dirty="0"/>
              <a:t> </a:t>
            </a:r>
            <a:r>
              <a:rPr lang="es-ES" altLang="es-ES" sz="2400" dirty="0" err="1"/>
              <a:t>lidar</a:t>
            </a:r>
            <a:r>
              <a:rPr lang="es-ES" altLang="es-ES" sz="2400" dirty="0"/>
              <a:t> </a:t>
            </a:r>
            <a:r>
              <a:rPr lang="es-ES" altLang="es-ES" sz="2400" dirty="0" err="1"/>
              <a:t>point</a:t>
            </a:r>
            <a:r>
              <a:rPr lang="es-ES" altLang="es-ES" sz="2400" dirty="0"/>
              <a:t> </a:t>
            </a:r>
            <a:r>
              <a:rPr lang="es-ES" altLang="es-ES" sz="2400" dirty="0" err="1"/>
              <a:t>clouds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with</a:t>
            </a:r>
            <a:r>
              <a:rPr lang="es-ES" altLang="es-ES" sz="2400" dirty="0"/>
              <a:t> RGB </a:t>
            </a:r>
            <a:r>
              <a:rPr lang="es-ES" altLang="es-ES" sz="2400" dirty="0" err="1"/>
              <a:t>imagery</a:t>
            </a:r>
            <a:r>
              <a:rPr lang="es-ES" altLang="es-ES" sz="2400" dirty="0"/>
              <a:t> in R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5"/>
              </a:rPr>
              <a:t>https://www.earthdatascience.org/tutorials/r/rLiDAR/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6"/>
              </a:rPr>
              <a:t>https://www.earthdatascience.org/tutorials/integrate-rgb-imagery-lidar-point-cloud</a:t>
            </a:r>
            <a:r>
              <a:rPr lang="es-ES" altLang="es-ES" sz="1800" dirty="0" smtClean="0">
                <a:hlinkClick r:id="rId6"/>
              </a:rPr>
              <a:t>/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6"/>
              </a:rPr>
              <a:t>https://www.earthdatascience.org/tutorials/</a:t>
            </a:r>
            <a:endParaRPr lang="es-ES" altLang="es-ES" sz="1800" dirty="0">
              <a:hlinkClick r:id="rId6"/>
            </a:endParaRP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Spatial</a:t>
            </a:r>
            <a:r>
              <a:rPr lang="es-ES" altLang="es-ES" sz="2400" dirty="0"/>
              <a:t> Data </a:t>
            </a:r>
            <a:r>
              <a:rPr lang="es-ES" altLang="es-ES" sz="2400" dirty="0" err="1"/>
              <a:t>Analysis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Using</a:t>
            </a:r>
            <a:r>
              <a:rPr lang="es-ES" altLang="es-ES" sz="2400" dirty="0"/>
              <a:t> R</a:t>
            </a:r>
          </a:p>
          <a:p>
            <a:pPr marL="341313" indent="0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7"/>
              </a:rPr>
              <a:t>https://www.udemy.com/intermediate-spatial-data-analysis-with-r-qgis-more/learn/v4/overview</a:t>
            </a:r>
          </a:p>
          <a:p>
            <a:pPr marL="341313" indent="0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s-ES" altLang="es-ES" sz="1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066-DE39-4200-B29E-97629F447AE1}" type="slidenum">
              <a:rPr lang="es-ES" altLang="es-ES"/>
              <a:pPr/>
              <a:t>8</a:t>
            </a:fld>
            <a:endParaRPr lang="es-ES" altLang="es-E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" sz="4000"/>
              <a:t>FORMACIÓN ON-LINE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70975" cy="5133975"/>
          </a:xfrm>
          <a:ln/>
        </p:spPr>
        <p:txBody>
          <a:bodyPr/>
          <a:lstStyle/>
          <a:p>
            <a:pPr marL="341313" indent="17463">
              <a:buClr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Otros links de expertos en script </a:t>
            </a:r>
            <a:r>
              <a:rPr lang="es-ES" altLang="es-ES" sz="2400" dirty="0" err="1"/>
              <a:t>Rgeo</a:t>
            </a:r>
            <a:r>
              <a:rPr lang="es-ES" altLang="es-ES" sz="2400" dirty="0"/>
              <a:t>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Librerías R </a:t>
            </a:r>
            <a:r>
              <a:rPr lang="es-ES" altLang="es-ES" sz="2400" dirty="0" err="1"/>
              <a:t>spatial</a:t>
            </a:r>
            <a:r>
              <a:rPr lang="es-ES" altLang="es-ES" sz="2400" dirty="0"/>
              <a:t>: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3"/>
              </a:rPr>
              <a:t>https://www.maths.lancs.ac.uk/~rowlings/Teaching/UseR2012/cheatsheet.html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Faculty</a:t>
            </a:r>
            <a:r>
              <a:rPr lang="es-ES" altLang="es-ES" sz="2400" dirty="0"/>
              <a:t> of </a:t>
            </a:r>
            <a:r>
              <a:rPr lang="es-ES" altLang="es-ES" sz="2400" dirty="0" err="1"/>
              <a:t>Health</a:t>
            </a:r>
            <a:r>
              <a:rPr lang="es-ES" altLang="es-ES" sz="2400" dirty="0"/>
              <a:t> and Medicine at Lancaster </a:t>
            </a:r>
            <a:r>
              <a:rPr lang="es-ES" altLang="es-ES" sz="2400" dirty="0" err="1"/>
              <a:t>University</a:t>
            </a:r>
            <a:r>
              <a:rPr lang="es-ES" altLang="es-ES" sz="2400" dirty="0"/>
              <a:t>, UK: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4"/>
              </a:rPr>
              <a:t>https://www.maths.lancs.ac.uk/~rowlings/Teaching/UseR2012/introduction2Talk.html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</a:t>
            </a:r>
            <a:r>
              <a:rPr lang="es-ES" altLang="es-ES" sz="2400" dirty="0" err="1"/>
              <a:t>MasqueSIG</a:t>
            </a:r>
            <a:r>
              <a:rPr lang="es-ES" altLang="es-ES" sz="2400" dirty="0"/>
              <a:t>: </a:t>
            </a:r>
            <a:r>
              <a:rPr lang="es-ES" altLang="es-ES" sz="2400" dirty="0">
                <a:hlinkClick r:id="rId5"/>
              </a:rPr>
              <a:t>https://masquesig.com/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/>
              <a:t>Post de ej.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6"/>
              </a:rPr>
              <a:t>https://masquesig.com/2017/10/24/material-de-los-talleres-de-geoestadistica-realizados-con-r-y-gvsig-en-valencia-y-culiacan/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/>
              <a:t>- El Blog de José Guerrero:</a:t>
            </a:r>
          </a:p>
          <a:p>
            <a:pPr marL="341313" indent="17463" algn="ctr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2400" dirty="0">
                <a:hlinkClick r:id="rId7"/>
              </a:rPr>
              <a:t>https://joseguerreroa.wordpress.com/</a:t>
            </a:r>
          </a:p>
          <a:p>
            <a:pPr marL="341313" indent="17463" algn="just">
              <a:buClrTx/>
              <a:buSzTx/>
              <a:buFontTx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s-ES" altLang="es-ES" sz="1800" dirty="0">
                <a:hlinkClick r:id="rId8"/>
              </a:rPr>
              <a:t>https://joseguerreroa.wordpress.com/2018/08/13/rotando-objetos-espaciales-en-r-con-el-metodo-elide-de-maptools/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ES"/>
              <a:t>MEET UP - GEO -   Usuarios 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5477-5FCB-4DB6-9232-BABC1EC0D5DF}" type="slidenum">
              <a:rPr lang="es-ES" altLang="es-ES"/>
              <a:pPr/>
              <a:t>9</a:t>
            </a:fld>
            <a:endParaRPr lang="es-ES" alt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8" y="360363"/>
            <a:ext cx="7937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35493</TotalTime>
  <Words>1070</Words>
  <Application>Microsoft Office PowerPoint</Application>
  <PresentationFormat>Personalizado</PresentationFormat>
  <Paragraphs>210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Viajes</vt:lpstr>
      <vt:lpstr>APRENDER R</vt:lpstr>
      <vt:lpstr>Presentación¶</vt:lpstr>
      <vt:lpstr>Introducción</vt:lpstr>
      <vt:lpstr>Recursos I (cran R)</vt:lpstr>
      <vt:lpstr>Recursos II (cran R)</vt:lpstr>
      <vt:lpstr>GIS (software libre)</vt:lpstr>
      <vt:lpstr>MOOC (I)</vt:lpstr>
      <vt:lpstr>Cursos GEO en R (I)</vt:lpstr>
      <vt:lpstr>FORMACIÓN ON-LINE</vt:lpstr>
      <vt:lpstr>Cursos R (Recomendados)</vt:lpstr>
      <vt:lpstr>Cursos R (GEO)</vt:lpstr>
      <vt:lpstr>YouTube (I)</vt:lpstr>
      <vt:lpstr>YouTube (Cursos Rgeo)</vt:lpstr>
      <vt:lpstr>Más recursos.</vt:lpstr>
      <vt:lpstr>Otros datos de interés (I)</vt:lpstr>
      <vt:lpstr>Otros datos de interés (II)</vt:lpstr>
      <vt:lpstr>Otros datos de interés (III)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APRENDER R</dc:title>
  <dc:creator>cso</dc:creator>
  <cp:lastModifiedBy>TRAGSA</cp:lastModifiedBy>
  <cp:revision>29</cp:revision>
  <cp:lastPrinted>1601-01-01T00:00:00Z</cp:lastPrinted>
  <dcterms:created xsi:type="dcterms:W3CDTF">2018-08-25T10:22:10Z</dcterms:created>
  <dcterms:modified xsi:type="dcterms:W3CDTF">2019-03-12T12:21:33Z</dcterms:modified>
</cp:coreProperties>
</file>