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5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B09E-FB65-4085-8F82-DB10D480F975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B53FA-E252-48B4-9816-4AA2437D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B53FA-E252-48B4-9816-4AA2437DD58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Spanning tree and an application in game “</a:t>
            </a:r>
            <a:r>
              <a:rPr lang="en-US" altLang="zh-CN" dirty="0" err="1" smtClean="0"/>
              <a:t>Bridg</a:t>
            </a:r>
            <a:r>
              <a:rPr lang="en-US" altLang="zh-CN" dirty="0" smtClean="0"/>
              <a:t>-it”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 of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Incidence matrix E: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L=</a:t>
            </a:r>
            <a:r>
              <a:rPr lang="en-US" altLang="zh-CN" dirty="0" err="1" smtClean="0"/>
              <a:t>EE</a:t>
            </a:r>
            <a:r>
              <a:rPr lang="en-US" altLang="zh-CN" baseline="30000" dirty="0" err="1" smtClean="0"/>
              <a:t>t</a:t>
            </a:r>
            <a:endParaRPr lang="en-US" altLang="zh-CN" baseline="300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1746" name="Picture 2" descr="&#10;E = \begin{bmatrix}&#10;  1 &amp; 1 &amp; 1 &amp; 0 &amp; 0 \\&#10;  -1 &amp; 0 &amp; 0 &amp; 1 &amp; 0 \\&#10;  0 &amp; -1 &amp; 0 &amp; -1 &amp; 1 \\&#10;  0 &amp; 0 &amp; -1 &amp; 0 &amp; -1 \\&#10;\end{bmatrix}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48880"/>
            <a:ext cx="2524125" cy="923925"/>
          </a:xfrm>
          <a:prstGeom prst="rect">
            <a:avLst/>
          </a:prstGeom>
          <a:noFill/>
        </p:spPr>
      </p:pic>
      <p:pic>
        <p:nvPicPr>
          <p:cNvPr id="31748" name="Picture 4" descr="\det(M_{11}) = \sum_S \det(F_S)\det(F^T_S) = \sum_S \det(F_S)^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509120"/>
            <a:ext cx="6702410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</a:t>
            </a:r>
            <a:r>
              <a:rPr lang="en-US" altLang="zh-CN" dirty="0" err="1" smtClean="0"/>
              <a:t>Cayley’s</a:t>
            </a:r>
            <a:r>
              <a:rPr lang="en-US" altLang="zh-CN" dirty="0" smtClean="0"/>
              <a:t> formula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Prufer</a:t>
            </a:r>
            <a:r>
              <a:rPr lang="en-US" altLang="zh-CN" dirty="0" smtClean="0"/>
              <a:t> coding: a </a:t>
            </a:r>
            <a:r>
              <a:rPr lang="en-US" altLang="zh-CN" dirty="0" err="1" smtClean="0"/>
              <a:t>bijection</a:t>
            </a:r>
            <a:r>
              <a:rPr lang="en-US" altLang="zh-CN" dirty="0" smtClean="0"/>
              <a:t> from spanning trees and a sequence {(a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,…,a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)}(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{1,…,n})</a:t>
            </a:r>
          </a:p>
          <a:p>
            <a:r>
              <a:rPr lang="en-US" altLang="zh-CN" dirty="0" smtClean="0"/>
              <a:t>consider a labeled tree T with vertices {1, 2, ..., n}. At step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remove the leaf with the smallest label and set the 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element of the </a:t>
            </a:r>
            <a:r>
              <a:rPr lang="en-US" altLang="zh-CN" dirty="0" err="1" smtClean="0"/>
              <a:t>Prüfer</a:t>
            </a:r>
            <a:r>
              <a:rPr lang="en-US" altLang="zh-CN" dirty="0" smtClean="0"/>
              <a:t> sequence to be the label of this leaf's </a:t>
            </a:r>
            <a:r>
              <a:rPr lang="en-US" altLang="zh-CN" dirty="0" err="1" smtClean="0"/>
              <a:t>neighbour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labeled tree with </a:t>
            </a:r>
            <a:r>
              <a:rPr lang="en-US" altLang="zh-CN" dirty="0" err="1" smtClean="0"/>
              <a:t>Prüfer</a:t>
            </a:r>
            <a:r>
              <a:rPr lang="en-US" altLang="zh-CN" dirty="0" smtClean="0"/>
              <a:t> sequence {4,4,4,5}.</a:t>
            </a:r>
            <a:endParaRPr lang="zh-CN" altLang="en-US" dirty="0"/>
          </a:p>
        </p:txBody>
      </p:sp>
      <p:pic>
        <p:nvPicPr>
          <p:cNvPr id="2050" name="Picture 2" descr="http://upload.wikimedia.org/wikipedia/commons/thumb/2/24/Tree_graph.svg/162px-Tree_graph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12976"/>
            <a:ext cx="2088232" cy="24362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bijection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constructing inverse map</a:t>
            </a:r>
          </a:p>
          <a:p>
            <a:r>
              <a:rPr lang="en-US" altLang="zh-CN" dirty="0" smtClean="0"/>
              <a:t>Property of </a:t>
            </a:r>
            <a:r>
              <a:rPr lang="en-US" altLang="zh-CN" dirty="0" err="1" smtClean="0"/>
              <a:t>Prüfer</a:t>
            </a:r>
            <a:r>
              <a:rPr lang="en-US" altLang="zh-CN" dirty="0" smtClean="0"/>
              <a:t> sequence: leaf vertex would never appear in </a:t>
            </a:r>
            <a:r>
              <a:rPr lang="en-US" altLang="zh-CN" dirty="0" err="1" smtClean="0"/>
              <a:t>Prüfer</a:t>
            </a:r>
            <a:r>
              <a:rPr lang="en-US" altLang="zh-CN" dirty="0" smtClean="0"/>
              <a:t> sequence.</a:t>
            </a:r>
          </a:p>
          <a:p>
            <a:r>
              <a:rPr lang="en-US" altLang="zh-CN" dirty="0" smtClean="0"/>
              <a:t>Connect the leaf vertex with smallest number and first number in </a:t>
            </a:r>
            <a:r>
              <a:rPr lang="en-US" altLang="zh-CN" dirty="0" err="1" smtClean="0"/>
              <a:t>Prüfer</a:t>
            </a:r>
            <a:r>
              <a:rPr lang="en-US" altLang="zh-CN" dirty="0" smtClean="0"/>
              <a:t> sequence.</a:t>
            </a:r>
          </a:p>
          <a:p>
            <a:r>
              <a:rPr lang="en-US" altLang="zh-CN" dirty="0" smtClean="0"/>
              <a:t>Maintain an array of degree to predict next leaf vertex</a:t>
            </a:r>
          </a:p>
          <a:p>
            <a:r>
              <a:rPr lang="en-US" altLang="zh-CN" dirty="0" smtClean="0"/>
              <a:t>Do this iteratively.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</a:t>
            </a:r>
            <a:r>
              <a:rPr lang="en-US" altLang="zh-CN" dirty="0" err="1" smtClean="0"/>
              <a:t>Bridg</a:t>
            </a:r>
            <a:r>
              <a:rPr lang="en-US" altLang="zh-CN" dirty="0" smtClean="0"/>
              <a:t>-It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2540"/>
            <a:ext cx="3684045" cy="353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 </a:t>
            </a:r>
            <a:r>
              <a:rPr lang="en-US" altLang="zh-CN" dirty="0" err="1" smtClean="0"/>
              <a:t>Bridg</a:t>
            </a:r>
            <a:r>
              <a:rPr lang="en-US" altLang="zh-CN" dirty="0" smtClean="0"/>
              <a:t>-It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Players take turns connecting two adjacent dots of their own color with a bridge. Adjacent dots are considered to be dots directly above, below, to the right, or to the left of another dot with the same color. A newly formed bridge cannot cross a bridge already played and whoever connects their opposite edges of the board first wins.</a:t>
            </a:r>
          </a:p>
          <a:p>
            <a:r>
              <a:rPr lang="en-US" altLang="zh-CN" dirty="0" smtClean="0"/>
              <a:t>There are always a winner.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wins in </a:t>
            </a:r>
            <a:r>
              <a:rPr lang="en-US" altLang="zh-CN" dirty="0" err="1" smtClean="0"/>
              <a:t>Bridg</a:t>
            </a:r>
            <a:r>
              <a:rPr lang="en-US" altLang="zh-CN" dirty="0" smtClean="0"/>
              <a:t>-it?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Theorem: Player 1 has a winning strategy in </a:t>
            </a:r>
            <a:r>
              <a:rPr lang="en-US" altLang="zh-CN" dirty="0" err="1" smtClean="0"/>
              <a:t>Bridg</a:t>
            </a:r>
            <a:r>
              <a:rPr lang="en-US" altLang="zh-CN" dirty="0" smtClean="0"/>
              <a:t>-it.</a:t>
            </a:r>
          </a:p>
          <a:p>
            <a:r>
              <a:rPr lang="en-US" altLang="zh-CN" dirty="0" smtClean="0"/>
              <a:t>Proof: Strategy Stealing.</a:t>
            </a:r>
          </a:p>
          <a:p>
            <a:pPr lvl="1"/>
            <a:r>
              <a:rPr lang="en-US" altLang="zh-CN" dirty="0" smtClean="0"/>
              <a:t>Suppose Player 2 has a winning strategy.</a:t>
            </a:r>
          </a:p>
          <a:p>
            <a:pPr lvl="1"/>
            <a:r>
              <a:rPr lang="en-US" altLang="zh-CN" dirty="0" smtClean="0"/>
              <a:t>Then here is a winning strategy for Player 1:</a:t>
            </a:r>
          </a:p>
          <a:p>
            <a:pPr lvl="1"/>
            <a:r>
              <a:rPr lang="en-US" altLang="zh-CN" dirty="0" smtClean="0"/>
              <a:t>Start with an arbitrary move and then pretend to be Player 2 and play according to Player 2’s winning strategy. If this strategy calls for the 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move of yours, again select an arbitrary edge. Etc...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Towards an explicit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game is equivalent with “short and cut” game on such a graph: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636912"/>
            <a:ext cx="3907739" cy="374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of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Such graph can be decomposed into two edge-disjoint spanning tree</a:t>
            </a:r>
          </a:p>
          <a:p>
            <a:r>
              <a:rPr lang="en-US" altLang="zh-CN" dirty="0" smtClean="0"/>
              <a:t>idea for winning strategy: when player2 cuts an edge in one spanning tree, we reconnect it using edges from another tree.</a:t>
            </a:r>
          </a:p>
          <a:p>
            <a:r>
              <a:rPr lang="en-US" altLang="zh-CN" dirty="0" smtClean="0"/>
              <a:t>we remove the edge that player2 cut and combine the vertices that player1 short.</a:t>
            </a:r>
          </a:p>
          <a:p>
            <a:r>
              <a:rPr lang="en-US" altLang="zh-CN" dirty="0" smtClean="0"/>
              <a:t>So we can always have two edge-disjoint spanning tree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edge-disjoint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8874"/>
            <a:ext cx="4776365" cy="261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spanning tree T is a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such that</a:t>
            </a:r>
          </a:p>
          <a:p>
            <a:pPr lvl="1"/>
            <a:r>
              <a:rPr lang="en-US" altLang="zh-CN" dirty="0" smtClean="0"/>
              <a:t>is a tree</a:t>
            </a:r>
          </a:p>
          <a:p>
            <a:pPr lvl="1"/>
            <a:r>
              <a:rPr lang="en-US" altLang="zh-CN" dirty="0" smtClean="0"/>
              <a:t>contains all the </a:t>
            </a:r>
            <a:r>
              <a:rPr lang="en-US" altLang="zh-CN" dirty="0" smtClean="0"/>
              <a:t>vertices</a:t>
            </a:r>
          </a:p>
          <a:p>
            <a:r>
              <a:rPr lang="en-US" altLang="zh-CN" dirty="0" smtClean="0"/>
              <a:t>E</a:t>
            </a:r>
            <a:r>
              <a:rPr lang="en-US" altLang="zh-CN" dirty="0" smtClean="0"/>
              <a:t>very connected graph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have a spanning tree</a:t>
            </a:r>
            <a:endParaRPr lang="zh-CN" altLang="en-US" dirty="0"/>
          </a:p>
        </p:txBody>
      </p:sp>
      <p:pic>
        <p:nvPicPr>
          <p:cNvPr id="2050" name="Picture 2" descr="http://upload.wikimedia.org/wikipedia/commons/thumb/d/d4/4x4_grid_spanning_tree.svg/220px-4x4_grid_spanning_tre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356992"/>
            <a:ext cx="2095500" cy="2095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interesting sub-optimal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US" altLang="zh-CN" dirty="0" smtClean="0"/>
              <a:t>Consider a circuit:</a:t>
            </a:r>
          </a:p>
          <a:p>
            <a:r>
              <a:rPr lang="en-US" altLang="zh-CN" dirty="0" smtClean="0"/>
              <a:t>A “vital ” move </a:t>
            </a:r>
            <a:r>
              <a:rPr lang="en-US" altLang="zh-CN" dirty="0" smtClean="0"/>
              <a:t>should have </a:t>
            </a:r>
            <a:r>
              <a:rPr lang="en-US" altLang="zh-CN" dirty="0" smtClean="0"/>
              <a:t>highest current flow through it.</a:t>
            </a:r>
          </a:p>
          <a:p>
            <a:endParaRPr lang="zh-CN" altLang="en-US" dirty="0"/>
          </a:p>
        </p:txBody>
      </p:sp>
      <p:pic>
        <p:nvPicPr>
          <p:cNvPr id="5122" name="Picture 2" descr="http://www.sites4all.co.uk/bridjit/netwo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420888"/>
            <a:ext cx="3810000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 win!!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628800"/>
            <a:ext cx="4798095" cy="505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spanning tree …</a:t>
            </a:r>
          </a:p>
          <a:p>
            <a:pPr lvl="1"/>
            <a:r>
              <a:rPr lang="en-US" altLang="zh-CN" dirty="0" smtClean="0"/>
              <a:t>is connected</a:t>
            </a:r>
          </a:p>
          <a:p>
            <a:pPr lvl="1"/>
            <a:r>
              <a:rPr lang="en-US" altLang="zh-CN" dirty="0" smtClean="0"/>
              <a:t>contains no cycle</a:t>
            </a:r>
          </a:p>
          <a:p>
            <a:pPr lvl="1"/>
            <a:r>
              <a:rPr lang="en-US" altLang="zh-CN" dirty="0" smtClean="0"/>
              <a:t>there is a unique path between two </a:t>
            </a:r>
            <a:r>
              <a:rPr lang="en-US" altLang="zh-CN" dirty="0" err="1" smtClean="0"/>
              <a:t>verteces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have precisely n-1 edges on n </a:t>
            </a:r>
            <a:r>
              <a:rPr lang="en-US" altLang="zh-CN" dirty="0" err="1" smtClean="0"/>
              <a:t>verteces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two connected tree formed after removing one edge.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Counting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cardinality of spanning tree is a invariant of graph.</a:t>
            </a:r>
          </a:p>
          <a:p>
            <a:r>
              <a:rPr lang="en-US" altLang="zh-CN" dirty="0" smtClean="0"/>
              <a:t>Kirchhoff(1847) find an elegant way to calculate the cardinality of spanning tree of arbitrary graph.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Laplacian</a:t>
            </a:r>
            <a:r>
              <a:rPr lang="en-US" altLang="zh-CN" dirty="0" smtClean="0"/>
              <a:t>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Definition: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Example:</a:t>
            </a:r>
            <a:endParaRPr lang="zh-CN" altLang="en-US" dirty="0"/>
          </a:p>
        </p:txBody>
      </p:sp>
      <p:pic>
        <p:nvPicPr>
          <p:cNvPr id="19458" name="Picture 2" descr="\ell_{i,j}:=&#10;\begin{cases}&#10;\deg(v_i) &amp; \mbox{if}\ i = j \\&#10;-1 &amp; \mbox{if}\ i \neq j\ \mbox{and}\ v_i \mbox{ is adjacent to } v_j \\&#10;0 &amp; \mbox{otherwise}&#10;\end{cases}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132856"/>
            <a:ext cx="3952875" cy="800100"/>
          </a:xfrm>
          <a:prstGeom prst="rect">
            <a:avLst/>
          </a:prstGeom>
          <a:noFill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284984"/>
            <a:ext cx="4676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Kirchhoff's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 of spanning tree is the determinant of 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 matrix deleting any row s and any column t multiplied by (-1)</a:t>
            </a:r>
            <a:r>
              <a:rPr lang="en-US" altLang="zh-CN" baseline="30000" dirty="0" err="1" smtClean="0"/>
              <a:t>s+t</a:t>
            </a:r>
            <a:r>
              <a:rPr lang="en-US" altLang="zh-CN" dirty="0" smtClean="0"/>
              <a:t>. </a:t>
            </a:r>
          </a:p>
          <a:p>
            <a:r>
              <a:rPr lang="en-US" altLang="zh-CN" dirty="0" smtClean="0"/>
              <a:t>Property of </a:t>
            </a:r>
            <a:r>
              <a:rPr lang="en-US" altLang="zh-CN" dirty="0" err="1" smtClean="0"/>
              <a:t>Laplacian</a:t>
            </a:r>
            <a:r>
              <a:rPr lang="en-US" altLang="zh-CN" dirty="0" smtClean="0"/>
              <a:t> matrix: sum of any row or column is zero.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det</a:t>
            </a:r>
            <a:r>
              <a:rPr lang="en-US" altLang="zh-CN" dirty="0" smtClean="0"/>
              <a:t>(Q*)=8</a:t>
            </a:r>
            <a:endParaRPr lang="zh-CN" altLang="en-US" dirty="0"/>
          </a:p>
        </p:txBody>
      </p:sp>
      <p:pic>
        <p:nvPicPr>
          <p:cNvPr id="23554" name="Picture 2" descr="http://upload.wikimedia.org/wikipedia/commons/thumb/b/bd/Kite_Graph.svg/220px-Kite_Graph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700808"/>
            <a:ext cx="2095500" cy="2095501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844824"/>
            <a:ext cx="288160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212976"/>
            <a:ext cx="28339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Windmill graph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det</a:t>
            </a:r>
            <a:r>
              <a:rPr lang="en-US" altLang="zh-CN" dirty="0" smtClean="0"/>
              <a:t>(L(2k+1|2k+1))=3</a:t>
            </a:r>
            <a:r>
              <a:rPr lang="en-US" altLang="zh-CN" baseline="30000" dirty="0" smtClean="0"/>
              <a:t>n</a:t>
            </a:r>
            <a:endParaRPr lang="en-US" altLang="zh-CN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628800"/>
            <a:ext cx="10191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412776"/>
            <a:ext cx="933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http://latex.codecogs.com/gif.latex?L(2k+1|2k+1)=diag(\begin%7bbmatrix%7d%202%20&amp;-1%20\\%20-1%20&amp;%202%20\end%7bbmatrix%7d,\begin%7bbmatrix%7d%202%20&amp;-1%20\\%20-1%20&amp;%202%20\end%7bbmatrix%7d,...,\begin%7bbmatrix%7d%202%20&amp;-1%20\\%20-1%20&amp;%202%20\end%7bbmatrix%7d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933056"/>
            <a:ext cx="6389058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Cayley</a:t>
            </a:r>
            <a:r>
              <a:rPr lang="en-US" altLang="zh-CN" dirty="0" smtClean="0"/>
              <a:t> formula: cardinality of complete graph’s </a:t>
            </a:r>
            <a:r>
              <a:rPr lang="en-US" altLang="zh-CN" dirty="0" err="1" smtClean="0"/>
              <a:t>K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spanning tree is n</a:t>
            </a:r>
            <a:r>
              <a:rPr lang="en-US" altLang="zh-CN" baseline="30000" dirty="0" smtClean="0"/>
              <a:t>n-2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9698" name="Picture 2" descr="http://upload.wikimedia.org/wikipedia/commons/thumb/e/ee/Cayley%27s_formula_2-4.svg/220px-Cayley%27s_formula_2-4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645024"/>
            <a:ext cx="2095500" cy="2590800"/>
          </a:xfrm>
          <a:prstGeom prst="rect">
            <a:avLst/>
          </a:prstGeom>
          <a:noFill/>
        </p:spPr>
      </p:pic>
      <p:pic>
        <p:nvPicPr>
          <p:cNvPr id="29700" name="Picture 4" descr="http://latex.codecogs.com/gif.latex?L(n|n)=\begin%7bbmatrix%7d%20n-1%20&amp;%20-1%20&amp;%20\cdots%20&amp;%20-1%20\\%20-1%20&amp;%20n-1%20&amp;%20\cdots%20&amp;%20-1%20\\%20\vdots%20&amp;%20&amp;%20\ddots%20&amp;%20\vdots%20\\%20-1%20&amp;%20-1%20&amp;%20\cdots%20&amp;%20n-1%20\\%20\end%7bbmatrix%7d=n%5e%7bn-2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01008"/>
            <a:ext cx="4919814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540</Words>
  <Application>Microsoft Office PowerPoint</Application>
  <PresentationFormat>全屏显示(4:3)</PresentationFormat>
  <Paragraphs>108</Paragraphs>
  <Slides>22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Spanning tree and an application in game “Bridg-it”</vt:lpstr>
      <vt:lpstr>Intro</vt:lpstr>
      <vt:lpstr>Spanning tree</vt:lpstr>
      <vt:lpstr>Counting spanning tree</vt:lpstr>
      <vt:lpstr>Laplacian matrix</vt:lpstr>
      <vt:lpstr>Kirchhoff's theorem</vt:lpstr>
      <vt:lpstr>Example 1</vt:lpstr>
      <vt:lpstr>Example 2</vt:lpstr>
      <vt:lpstr>Example 3</vt:lpstr>
      <vt:lpstr>Sketch of proof</vt:lpstr>
      <vt:lpstr>More on Cayley’s formula</vt:lpstr>
      <vt:lpstr>example</vt:lpstr>
      <vt:lpstr>Why bijection?</vt:lpstr>
      <vt:lpstr>Game Bridg-It</vt:lpstr>
      <vt:lpstr>Game Bridg-It</vt:lpstr>
      <vt:lpstr>Who wins in Bridg-it?</vt:lpstr>
      <vt:lpstr>Towards an explicit strategy</vt:lpstr>
      <vt:lpstr>power of spanning tree</vt:lpstr>
      <vt:lpstr>Two edge-disjoint tree</vt:lpstr>
      <vt:lpstr>An interesting sub-optimal strategy</vt:lpstr>
      <vt:lpstr>I win!!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 and an application in game “Bridg-it”</dc:title>
  <cp:lastModifiedBy>ACER</cp:lastModifiedBy>
  <cp:revision>48</cp:revision>
  <dcterms:modified xsi:type="dcterms:W3CDTF">2012-12-21T08:30:24Z</dcterms:modified>
</cp:coreProperties>
</file>