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390" r:id="rId3"/>
    <p:sldId id="425" r:id="rId4"/>
    <p:sldId id="426" r:id="rId5"/>
    <p:sldId id="427" r:id="rId6"/>
    <p:sldId id="429" r:id="rId7"/>
    <p:sldId id="432" r:id="rId8"/>
    <p:sldId id="450" r:id="rId9"/>
    <p:sldId id="433" r:id="rId10"/>
    <p:sldId id="430" r:id="rId11"/>
    <p:sldId id="434" r:id="rId12"/>
    <p:sldId id="431" r:id="rId13"/>
    <p:sldId id="435" r:id="rId14"/>
    <p:sldId id="484" r:id="rId15"/>
    <p:sldId id="485" r:id="rId16"/>
    <p:sldId id="452" r:id="rId17"/>
    <p:sldId id="437" r:id="rId18"/>
    <p:sldId id="439" r:id="rId19"/>
    <p:sldId id="483" r:id="rId20"/>
    <p:sldId id="440" r:id="rId21"/>
    <p:sldId id="441" r:id="rId22"/>
    <p:sldId id="442" r:id="rId23"/>
    <p:sldId id="443" r:id="rId24"/>
    <p:sldId id="444" r:id="rId25"/>
    <p:sldId id="455" r:id="rId26"/>
    <p:sldId id="456" r:id="rId27"/>
    <p:sldId id="445" r:id="rId28"/>
    <p:sldId id="446" r:id="rId29"/>
    <p:sldId id="447" r:id="rId30"/>
    <p:sldId id="448" r:id="rId31"/>
    <p:sldId id="449" r:id="rId32"/>
    <p:sldId id="457" r:id="rId33"/>
    <p:sldId id="458" r:id="rId34"/>
    <p:sldId id="459" r:id="rId35"/>
    <p:sldId id="460" r:id="rId36"/>
    <p:sldId id="461" r:id="rId37"/>
    <p:sldId id="462" r:id="rId38"/>
    <p:sldId id="463" r:id="rId39"/>
    <p:sldId id="464" r:id="rId40"/>
    <p:sldId id="465" r:id="rId41"/>
    <p:sldId id="466" r:id="rId42"/>
    <p:sldId id="467" r:id="rId43"/>
    <p:sldId id="468" r:id="rId44"/>
    <p:sldId id="469" r:id="rId45"/>
    <p:sldId id="473" r:id="rId46"/>
    <p:sldId id="470" r:id="rId47"/>
    <p:sldId id="471" r:id="rId48"/>
    <p:sldId id="474" r:id="rId49"/>
    <p:sldId id="475" r:id="rId50"/>
    <p:sldId id="476" r:id="rId51"/>
    <p:sldId id="477" r:id="rId52"/>
    <p:sldId id="481" r:id="rId53"/>
    <p:sldId id="482" r:id="rId54"/>
    <p:sldId id="454" r:id="rId55"/>
    <p:sldId id="478" r:id="rId56"/>
    <p:sldId id="486" r:id="rId57"/>
    <p:sldId id="479" r:id="rId58"/>
    <p:sldId id="480" r:id="rId59"/>
    <p:sldId id="356" r:id="rId6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7" d="100"/>
          <a:sy n="107" d="100"/>
        </p:scale>
        <p:origin x="102"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750E3B0E-EEF2-40F7-869D-B995969E7237}" type="datetimeFigureOut">
              <a:rPr lang="zh-CN" altLang="en-US" smtClean="0"/>
              <a:t>2023/5/9</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173BC0F-8946-4C50-A19E-D4EF2BAD3787}" type="slidenum">
              <a:rPr lang="zh-CN" altLang="en-US" smtClean="0"/>
              <a:t>‹#›</a:t>
            </a:fld>
            <a:endParaRPr lang="zh-CN" altLang="en-US"/>
          </a:p>
        </p:txBody>
      </p:sp>
    </p:spTree>
    <p:extLst>
      <p:ext uri="{BB962C8B-B14F-4D97-AF65-F5344CB8AC3E}">
        <p14:creationId xmlns:p14="http://schemas.microsoft.com/office/powerpoint/2010/main" val="54638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73BC0F-8946-4C50-A19E-D4EF2BAD3787}" type="slidenum">
              <a:rPr lang="zh-CN" altLang="en-US" smtClean="0"/>
              <a:t>4</a:t>
            </a:fld>
            <a:endParaRPr lang="zh-CN" altLang="en-US"/>
          </a:p>
        </p:txBody>
      </p:sp>
    </p:spTree>
    <p:extLst>
      <p:ext uri="{BB962C8B-B14F-4D97-AF65-F5344CB8AC3E}">
        <p14:creationId xmlns:p14="http://schemas.microsoft.com/office/powerpoint/2010/main" val="200944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73BC0F-8946-4C50-A19E-D4EF2BAD3787}" type="slidenum">
              <a:rPr lang="zh-CN" altLang="en-US" smtClean="0"/>
              <a:t>7</a:t>
            </a:fld>
            <a:endParaRPr lang="zh-CN" altLang="en-US"/>
          </a:p>
        </p:txBody>
      </p:sp>
    </p:spTree>
    <p:extLst>
      <p:ext uri="{BB962C8B-B14F-4D97-AF65-F5344CB8AC3E}">
        <p14:creationId xmlns:p14="http://schemas.microsoft.com/office/powerpoint/2010/main" val="1849762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C149EB6-CE87-4BEA-A3E4-06FDE6261625}" type="slidenum">
              <a:rPr lang="zh-CN" altLang="en-US" smtClean="0"/>
              <a:t>59</a:t>
            </a:fld>
            <a:endParaRPr lang="zh-CN" altLang="en-US"/>
          </a:p>
        </p:txBody>
      </p:sp>
    </p:spTree>
    <p:extLst>
      <p:ext uri="{BB962C8B-B14F-4D97-AF65-F5344CB8AC3E}">
        <p14:creationId xmlns:p14="http://schemas.microsoft.com/office/powerpoint/2010/main" val="3571340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defRPr/>
            </a:pPr>
            <a:endParaRPr lang="zh-CN" altLang="zh-CN">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校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9788" y="6130925"/>
            <a:ext cx="6127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lchen\Desktop\NJU.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216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单击以编辑母版副标题样式</a:t>
            </a:r>
            <a:endParaRPr lang="zh-CN" altLang="en-US"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9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0"/>
            <a:ext cx="6715172" cy="642942"/>
          </a:xfrm>
        </p:spPr>
        <p:txBody>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200"/>
            </a:lvl1pPr>
            <a:lvl2pPr>
              <a:defRPr sz="2800"/>
            </a:lvl2pPr>
            <a:lvl3pPr>
              <a:defRPr sz="2400"/>
            </a:lvl3pPr>
            <a:lvl4pPr>
              <a:defRPr sz="2200"/>
            </a:lvl4pPr>
            <a:lvl5pPr>
              <a:defRPr sz="20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386743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00125" y="214313"/>
            <a:ext cx="74295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016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165850"/>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15888"/>
            <a:ext cx="7635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358188" y="6500813"/>
            <a:ext cx="428625" cy="307975"/>
          </a:xfrm>
          <a:prstGeom prst="rect">
            <a:avLst/>
          </a:prstGeom>
          <a:noFill/>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B569B4F9-0891-46CE-8E57-88CA71900FB4}" type="slidenum">
              <a:rPr lang="en-US" altLang="zh-CN" sz="1400"/>
              <a:pPr eaLnBrk="1" hangingPunct="1"/>
              <a:t>‹#›</a:t>
            </a:fld>
            <a:endParaRPr lang="zh-CN" altLang="en-US" sz="1400"/>
          </a:p>
        </p:txBody>
      </p:sp>
    </p:spTree>
    <p:extLst>
      <p:ext uri="{BB962C8B-B14F-4D97-AF65-F5344CB8AC3E}">
        <p14:creationId xmlns:p14="http://schemas.microsoft.com/office/powerpoint/2010/main" val="334608763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ea typeface="宋体" pitchFamily="2" charset="-122"/>
        </a:defRPr>
      </a:lvl2pPr>
      <a:lvl3pPr algn="l" rtl="0" eaLnBrk="1" fontAlgn="base" hangingPunct="1">
        <a:spcBef>
          <a:spcPct val="0"/>
        </a:spcBef>
        <a:spcAft>
          <a:spcPct val="0"/>
        </a:spcAft>
        <a:defRPr sz="3600">
          <a:solidFill>
            <a:schemeClr val="tx1"/>
          </a:solidFill>
          <a:latin typeface="Arial" charset="0"/>
          <a:ea typeface="宋体" pitchFamily="2" charset="-122"/>
        </a:defRPr>
      </a:lvl3pPr>
      <a:lvl4pPr algn="l" rtl="0" eaLnBrk="1" fontAlgn="base" hangingPunct="1">
        <a:spcBef>
          <a:spcPct val="0"/>
        </a:spcBef>
        <a:spcAft>
          <a:spcPct val="0"/>
        </a:spcAft>
        <a:defRPr sz="3600">
          <a:solidFill>
            <a:schemeClr val="tx1"/>
          </a:solidFill>
          <a:latin typeface="Arial" charset="0"/>
          <a:ea typeface="宋体" pitchFamily="2" charset="-122"/>
        </a:defRPr>
      </a:lvl4pPr>
      <a:lvl5pPr algn="l" rtl="0" eaLnBrk="1" fontAlgn="base" hangingPunct="1">
        <a:spcBef>
          <a:spcPct val="0"/>
        </a:spcBef>
        <a:spcAft>
          <a:spcPct val="0"/>
        </a:spcAft>
        <a:defRPr sz="36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851920" y="4509120"/>
            <a:ext cx="1296144" cy="576064"/>
          </a:xfrm>
        </p:spPr>
        <p:txBody>
          <a:bodyPr/>
          <a:lstStyle/>
          <a:p>
            <a:r>
              <a:rPr lang="zh-CN" altLang="en-US" b="1" dirty="0"/>
              <a:t>燕言</a:t>
            </a:r>
            <a:r>
              <a:rPr lang="zh-CN" altLang="en-US" b="1" dirty="0" smtClean="0"/>
              <a:t>言</a:t>
            </a:r>
            <a:endParaRPr lang="en-US" altLang="zh-CN" b="1" dirty="0" smtClean="0"/>
          </a:p>
        </p:txBody>
      </p:sp>
      <p:sp>
        <p:nvSpPr>
          <p:cNvPr id="2" name="标题 1"/>
          <p:cNvSpPr>
            <a:spLocks noGrp="1"/>
          </p:cNvSpPr>
          <p:nvPr>
            <p:ph type="ctrTitle"/>
          </p:nvPr>
        </p:nvSpPr>
        <p:spPr>
          <a:xfrm>
            <a:off x="797148" y="2492896"/>
            <a:ext cx="7405688" cy="1639054"/>
          </a:xfrm>
        </p:spPr>
        <p:txBody>
          <a:bodyPr/>
          <a:lstStyle/>
          <a:p>
            <a:pPr algn="ctr"/>
            <a:r>
              <a:rPr lang="en-US" altLang="zh-CN" sz="7200" b="1" dirty="0" smtClean="0"/>
              <a:t>LLVM</a:t>
            </a:r>
            <a:r>
              <a:rPr lang="zh-CN" altLang="en-US" sz="7200" b="1" dirty="0" smtClean="0"/>
              <a:t>简介</a:t>
            </a:r>
            <a:r>
              <a:rPr lang="en-US" altLang="zh-CN" sz="7200" b="1" dirty="0" smtClean="0"/>
              <a:t/>
            </a:r>
            <a:br>
              <a:rPr lang="en-US" altLang="zh-CN" sz="7200" b="1" dirty="0" smtClean="0"/>
            </a:br>
            <a:r>
              <a:rPr lang="zh-CN" altLang="en-US" sz="4400" b="1" dirty="0" smtClean="0"/>
              <a:t>为中间代码生成做铺垫</a:t>
            </a:r>
            <a:endParaRPr lang="zh-CN" altLang="en-US" sz="7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en-US" altLang="zh-CN" b="1" dirty="0"/>
              <a:t>LLVM</a:t>
            </a:r>
            <a:endParaRPr lang="en-US" altLang="zh-CN" b="1" dirty="0" smtClean="0"/>
          </a:p>
          <a:p>
            <a:pPr marL="0" lvl="1" indent="0">
              <a:buClr>
                <a:schemeClr val="accent1"/>
              </a:buClr>
              <a:buSzPct val="70000"/>
              <a:buNone/>
            </a:pPr>
            <a:r>
              <a:rPr lang="zh-CN" altLang="en-US" sz="1800" b="1" dirty="0" smtClean="0">
                <a:cs typeface="+mn-cs"/>
              </a:rPr>
              <a:t>       </a:t>
            </a:r>
            <a:r>
              <a:rPr lang="en-US" altLang="zh-CN" sz="2400" b="1" dirty="0" smtClean="0">
                <a:cs typeface="+mn-cs"/>
              </a:rPr>
              <a:t>LLVM</a:t>
            </a:r>
            <a:r>
              <a:rPr lang="zh-CN" altLang="en-US" sz="2400" b="1" dirty="0" smtClean="0">
                <a:cs typeface="+mn-cs"/>
              </a:rPr>
              <a:t>是</a:t>
            </a:r>
            <a:r>
              <a:rPr lang="en-US" altLang="zh-CN" sz="2400" dirty="0" smtClean="0">
                <a:cs typeface="+mn-cs"/>
              </a:rPr>
              <a:t>Illinois</a:t>
            </a:r>
            <a:r>
              <a:rPr lang="zh-CN" altLang="en-US" sz="2400" dirty="0">
                <a:cs typeface="+mn-cs"/>
              </a:rPr>
              <a:t>大学的一个研究</a:t>
            </a:r>
            <a:r>
              <a:rPr lang="zh-CN" altLang="en-US" sz="2400" dirty="0" smtClean="0">
                <a:cs typeface="+mn-cs"/>
              </a:rPr>
              <a:t>项目，其</a:t>
            </a:r>
            <a:r>
              <a:rPr lang="zh-CN" altLang="en-US" sz="2400" dirty="0">
                <a:cs typeface="+mn-cs"/>
              </a:rPr>
              <a:t>目标是提供一种现代的、基于 </a:t>
            </a:r>
            <a:r>
              <a:rPr lang="en-US" altLang="zh-CN" sz="2400" dirty="0">
                <a:cs typeface="+mn-cs"/>
              </a:rPr>
              <a:t>SSA </a:t>
            </a:r>
            <a:r>
              <a:rPr lang="zh-CN" altLang="en-US" sz="2400" dirty="0">
                <a:cs typeface="+mn-cs"/>
              </a:rPr>
              <a:t>的编译策略，能够支持任意编程语言的静态和动态</a:t>
            </a:r>
            <a:r>
              <a:rPr lang="zh-CN" altLang="en-US" sz="2400" dirty="0" smtClean="0">
                <a:cs typeface="+mn-cs"/>
              </a:rPr>
              <a:t>编译</a:t>
            </a:r>
            <a:r>
              <a:rPr lang="zh-CN" altLang="en-US" sz="2400" dirty="0">
                <a:cs typeface="+mn-cs"/>
              </a:rPr>
              <a:t>。</a:t>
            </a:r>
            <a:r>
              <a:rPr lang="en-US" altLang="zh-CN" sz="2400" dirty="0" smtClean="0">
                <a:cs typeface="+mn-cs"/>
              </a:rPr>
              <a:t>LLVM</a:t>
            </a:r>
            <a:r>
              <a:rPr lang="zh-CN" altLang="en-US" sz="2400" dirty="0">
                <a:cs typeface="+mn-cs"/>
              </a:rPr>
              <a:t>开始成长之后，成为众多编译工具及底端工具技术的</a:t>
            </a:r>
            <a:r>
              <a:rPr lang="zh-CN" altLang="en-US" sz="2400" dirty="0" smtClean="0">
                <a:cs typeface="+mn-cs"/>
              </a:rPr>
              <a:t>统称</a:t>
            </a:r>
            <a:endParaRPr lang="en-US" altLang="zh-CN" sz="1800" dirty="0" smtClean="0">
              <a:cs typeface="+mn-cs"/>
            </a:endParaRPr>
          </a:p>
          <a:p>
            <a:pPr marL="784225" lvl="1" indent="-342900">
              <a:buFont typeface="Wingdings" panose="05000000000000000000" pitchFamily="2" charset="2"/>
              <a:buChar char="Ø"/>
            </a:pPr>
            <a:r>
              <a:rPr lang="en-US" altLang="zh-CN" sz="2000" dirty="0"/>
              <a:t>LLVM</a:t>
            </a:r>
            <a:r>
              <a:rPr lang="zh-CN" altLang="en-US" sz="2000" dirty="0"/>
              <a:t>项目是模块化、可重用编译器和工具链技术的集合</a:t>
            </a:r>
            <a:endParaRPr lang="en-US" altLang="zh-CN" sz="2000" dirty="0" smtClean="0"/>
          </a:p>
          <a:p>
            <a:pPr marL="784225" lvl="1" indent="-342900">
              <a:buFont typeface="Wingdings" panose="05000000000000000000" pitchFamily="2" charset="2"/>
              <a:buChar char="Ø"/>
            </a:pPr>
            <a:r>
              <a:rPr lang="en-US" altLang="zh-CN" sz="2000" dirty="0"/>
              <a:t>LLVM</a:t>
            </a:r>
            <a:r>
              <a:rPr lang="zh-CN" altLang="en-US" sz="2000" dirty="0"/>
              <a:t>可用于开发任何编程语言的前端和任何指令集架构的后端</a:t>
            </a:r>
            <a:endParaRPr lang="en-US" altLang="zh-CN" sz="2000" dirty="0" smtClean="0"/>
          </a:p>
          <a:p>
            <a:pPr marL="784225" lvl="1" indent="-342900">
              <a:buFont typeface="Wingdings" panose="05000000000000000000" pitchFamily="2" charset="2"/>
              <a:buChar char="Ø"/>
            </a:pPr>
            <a:r>
              <a:rPr lang="en-US" altLang="zh-CN" sz="2000" dirty="0"/>
              <a:t>LLVM </a:t>
            </a:r>
            <a:r>
              <a:rPr lang="zh-CN" altLang="en-US" sz="2000" dirty="0"/>
              <a:t>是围绕独立于语言的中间表示 </a:t>
            </a:r>
            <a:r>
              <a:rPr lang="en-US" altLang="zh-CN" sz="2000" dirty="0"/>
              <a:t>(IR) </a:t>
            </a:r>
            <a:r>
              <a:rPr lang="zh-CN" altLang="en-US" sz="2000" dirty="0"/>
              <a:t>设计的</a:t>
            </a:r>
            <a:endParaRPr lang="en-US" altLang="zh-CN" sz="1800" dirty="0"/>
          </a:p>
        </p:txBody>
      </p:sp>
      <p:pic>
        <p:nvPicPr>
          <p:cNvPr id="6" name="图片 5">
            <a:extLst>
              <a:ext uri="{FF2B5EF4-FFF2-40B4-BE49-F238E27FC236}">
                <a16:creationId xmlns:a16="http://schemas.microsoft.com/office/drawing/2014/main" id="{F8B3EB31-6B78-4C25-B050-3E22CFEA0C9C}"/>
              </a:ext>
            </a:extLst>
          </p:cNvPr>
          <p:cNvPicPr>
            <a:picLocks noChangeAspect="1"/>
          </p:cNvPicPr>
          <p:nvPr/>
        </p:nvPicPr>
        <p:blipFill>
          <a:blip r:embed="rId2"/>
          <a:stretch>
            <a:fillRect/>
          </a:stretch>
        </p:blipFill>
        <p:spPr>
          <a:xfrm>
            <a:off x="2411760" y="4653136"/>
            <a:ext cx="4086894" cy="1504993"/>
          </a:xfrm>
          <a:prstGeom prst="rect">
            <a:avLst/>
          </a:prstGeom>
        </p:spPr>
      </p:pic>
    </p:spTree>
    <p:extLst>
      <p:ext uri="{BB962C8B-B14F-4D97-AF65-F5344CB8AC3E}">
        <p14:creationId xmlns:p14="http://schemas.microsoft.com/office/powerpoint/2010/main" val="7823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en-US" altLang="zh-CN" b="1" dirty="0"/>
              <a:t>LLVM</a:t>
            </a:r>
            <a:r>
              <a:rPr lang="zh-CN" altLang="en-US" b="1" dirty="0" smtClean="0"/>
              <a:t>基础结构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en-US" altLang="zh-CN" sz="2400" dirty="0" smtClean="0">
                <a:cs typeface="+mn-cs"/>
              </a:rPr>
              <a:t>LLVM</a:t>
            </a:r>
            <a:r>
              <a:rPr lang="zh-CN" altLang="en-US" sz="2400" dirty="0" smtClean="0">
                <a:cs typeface="+mn-cs"/>
              </a:rPr>
              <a:t>（</a:t>
            </a:r>
            <a:r>
              <a:rPr lang="en-US" altLang="zh-CN" sz="2400" dirty="0" smtClean="0">
                <a:cs typeface="+mn-cs"/>
              </a:rPr>
              <a:t>Low Level Virtual Machine</a:t>
            </a:r>
            <a:r>
              <a:rPr lang="zh-CN" altLang="en-US" sz="2400" dirty="0" smtClean="0">
                <a:cs typeface="+mn-cs"/>
              </a:rPr>
              <a:t>）基础结构用途广泛：</a:t>
            </a:r>
            <a:endParaRPr lang="en-US" altLang="zh-CN" sz="2000" dirty="0" smtClean="0">
              <a:cs typeface="+mn-cs"/>
            </a:endParaRPr>
          </a:p>
          <a:p>
            <a:pPr marL="784225" lvl="1" indent="-342900">
              <a:buFont typeface="Wingdings" panose="05000000000000000000" pitchFamily="2" charset="2"/>
              <a:buChar char="Ø"/>
            </a:pPr>
            <a:r>
              <a:rPr lang="zh-CN" altLang="en-US" sz="2000" dirty="0"/>
              <a:t>程序的良好定义的中间表示</a:t>
            </a:r>
            <a:r>
              <a:rPr lang="en-US" altLang="zh-CN" sz="2000" dirty="0"/>
              <a:t>(IR)-</a:t>
            </a:r>
            <a:r>
              <a:rPr lang="zh-CN" altLang="en-US" sz="2000" dirty="0"/>
              <a:t>语言</a:t>
            </a:r>
            <a:r>
              <a:rPr lang="zh-CN" altLang="en-US" sz="2000" dirty="0" smtClean="0"/>
              <a:t>独立</a:t>
            </a:r>
            <a:endParaRPr lang="en-US" altLang="zh-CN" sz="2000" dirty="0" smtClean="0"/>
          </a:p>
          <a:p>
            <a:pPr marL="1189038" lvl="2" indent="-342900">
              <a:buFont typeface="Arial" panose="020B0604020202020204" pitchFamily="34" charset="0"/>
              <a:buChar char="•"/>
            </a:pPr>
            <a:r>
              <a:rPr lang="zh-CN" altLang="en-US" sz="1600" dirty="0"/>
              <a:t>目标独立，易于使用</a:t>
            </a:r>
            <a:endParaRPr lang="en-US" altLang="zh-CN" sz="1600" dirty="0"/>
          </a:p>
          <a:p>
            <a:pPr marL="784225" lvl="1" indent="-342900">
              <a:buFont typeface="Wingdings" panose="05000000000000000000" pitchFamily="2" charset="2"/>
              <a:buChar char="Ø"/>
            </a:pPr>
            <a:r>
              <a:rPr lang="zh-CN" altLang="en-US" sz="2000" dirty="0" smtClean="0"/>
              <a:t>许多</a:t>
            </a:r>
            <a:r>
              <a:rPr lang="zh-CN" altLang="en-US" sz="2000" dirty="0"/>
              <a:t>具有干净接口的高质量库</a:t>
            </a:r>
            <a:r>
              <a:rPr lang="en-US" altLang="zh-CN" sz="2000" dirty="0"/>
              <a:t>(</a:t>
            </a:r>
            <a:r>
              <a:rPr lang="zh-CN" altLang="en-US" sz="2000" dirty="0"/>
              <a:t>组件</a:t>
            </a:r>
            <a:r>
              <a:rPr lang="en-US" altLang="zh-CN" sz="2000" dirty="0" smtClean="0"/>
              <a:t>)</a:t>
            </a:r>
          </a:p>
          <a:p>
            <a:pPr marL="1189038" lvl="2" indent="-342900">
              <a:buFont typeface="Arial" panose="020B0604020202020204" pitchFamily="34" charset="0"/>
              <a:buChar char="•"/>
            </a:pPr>
            <a:r>
              <a:rPr lang="zh-CN" altLang="en-US" sz="1600" dirty="0"/>
              <a:t>优化，分析，模块化代码生成器，</a:t>
            </a:r>
            <a:r>
              <a:rPr lang="en-US" altLang="zh-CN" sz="1600" dirty="0"/>
              <a:t>JIT</a:t>
            </a:r>
            <a:r>
              <a:rPr lang="zh-CN" altLang="en-US" sz="1600" dirty="0"/>
              <a:t>编译器，准确</a:t>
            </a:r>
            <a:r>
              <a:rPr lang="en-US" altLang="zh-CN" sz="1600" dirty="0"/>
              <a:t>GC</a:t>
            </a:r>
            <a:r>
              <a:rPr lang="zh-CN" altLang="en-US" sz="1600" dirty="0"/>
              <a:t>，分析，调试，</a:t>
            </a:r>
            <a:r>
              <a:rPr lang="en-US" altLang="zh-CN" sz="1600" dirty="0"/>
              <a:t>X86/PPC/IA64/SPARC/Alpha</a:t>
            </a:r>
            <a:r>
              <a:rPr lang="zh-CN" altLang="en-US" sz="1600" dirty="0"/>
              <a:t>代码生成器，链接时间优化，</a:t>
            </a:r>
            <a:r>
              <a:rPr lang="en-US" altLang="zh-CN" sz="1600" dirty="0"/>
              <a:t>IPA/IPO…</a:t>
            </a:r>
          </a:p>
          <a:p>
            <a:pPr marL="784225" lvl="1" indent="-342900">
              <a:buFont typeface="Wingdings" panose="05000000000000000000" pitchFamily="2" charset="2"/>
              <a:buChar char="Ø"/>
            </a:pPr>
            <a:r>
              <a:rPr lang="zh-CN" altLang="en-US" sz="2000" dirty="0" smtClean="0"/>
              <a:t>从</a:t>
            </a:r>
            <a:r>
              <a:rPr lang="zh-CN" altLang="en-US" sz="2000" dirty="0"/>
              <a:t>库构建的</a:t>
            </a:r>
            <a:r>
              <a:rPr lang="zh-CN" altLang="en-US" sz="2000" dirty="0" smtClean="0"/>
              <a:t>工具</a:t>
            </a:r>
            <a:endParaRPr lang="en-US" altLang="zh-CN" sz="2000" dirty="0"/>
          </a:p>
          <a:p>
            <a:pPr marL="1189038" lvl="2" indent="-342900">
              <a:buFont typeface="Arial" panose="020B0604020202020204" pitchFamily="34" charset="0"/>
              <a:buChar char="•"/>
            </a:pPr>
            <a:r>
              <a:rPr lang="zh-CN" altLang="en-US" sz="1600" dirty="0"/>
              <a:t>积极优化</a:t>
            </a:r>
            <a:r>
              <a:rPr lang="en-US" altLang="zh-CN" sz="1600" dirty="0"/>
              <a:t>C/ </a:t>
            </a:r>
            <a:r>
              <a:rPr lang="en-US" altLang="zh-CN" sz="1600" dirty="0" err="1"/>
              <a:t>c++</a:t>
            </a:r>
            <a:r>
              <a:rPr lang="en-US" altLang="zh-CN" sz="1600" dirty="0"/>
              <a:t> /</a:t>
            </a:r>
            <a:r>
              <a:rPr lang="en-US" altLang="zh-CN" sz="1600" dirty="0" err="1"/>
              <a:t>ObjC</a:t>
            </a:r>
            <a:r>
              <a:rPr lang="zh-CN" altLang="en-US" sz="1600" dirty="0"/>
              <a:t>编译器，自动编译器调试器，编译驱动，模块化优化器，</a:t>
            </a:r>
            <a:r>
              <a:rPr lang="en-US" altLang="zh-CN" sz="1600" dirty="0"/>
              <a:t>LLVM JIT</a:t>
            </a:r>
            <a:r>
              <a:rPr lang="en-US" altLang="zh-CN" sz="1600" dirty="0" smtClean="0"/>
              <a:t>..</a:t>
            </a:r>
          </a:p>
          <a:p>
            <a:pPr marL="441325" lvl="1" indent="0">
              <a:buNone/>
            </a:pPr>
            <a:r>
              <a:rPr lang="en-US" altLang="zh-CN" sz="2400" dirty="0" smtClean="0">
                <a:cs typeface="+mn-cs"/>
              </a:rPr>
              <a:t>LLVM</a:t>
            </a:r>
            <a:r>
              <a:rPr lang="zh-CN" altLang="en-US" sz="2400" dirty="0">
                <a:cs typeface="+mn-cs"/>
              </a:rPr>
              <a:t>是一种编译器基础结构，不可以简单地认为是</a:t>
            </a:r>
            <a:r>
              <a:rPr lang="en-US" altLang="zh-CN" sz="2400" dirty="0" err="1">
                <a:cs typeface="+mn-cs"/>
              </a:rPr>
              <a:t>gcc</a:t>
            </a:r>
            <a:r>
              <a:rPr lang="zh-CN" altLang="en-US" sz="2400" dirty="0">
                <a:cs typeface="+mn-cs"/>
              </a:rPr>
              <a:t>这样的编译器</a:t>
            </a:r>
            <a:endParaRPr lang="en-US" altLang="zh-CN" sz="2400" dirty="0">
              <a:cs typeface="+mn-cs"/>
            </a:endParaRPr>
          </a:p>
        </p:txBody>
      </p:sp>
    </p:spTree>
    <p:extLst>
      <p:ext uri="{BB962C8B-B14F-4D97-AF65-F5344CB8AC3E}">
        <p14:creationId xmlns:p14="http://schemas.microsoft.com/office/powerpoint/2010/main" val="177278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4" y="1484313"/>
            <a:ext cx="8143200" cy="4392612"/>
          </a:xfrm>
        </p:spPr>
        <p:txBody>
          <a:bodyPr/>
          <a:lstStyle/>
          <a:p>
            <a:r>
              <a:rPr lang="en-US" altLang="zh-CN" b="1" dirty="0" smtClean="0"/>
              <a:t>LLVM</a:t>
            </a:r>
            <a:r>
              <a:rPr lang="zh-CN" altLang="en-US" b="1" dirty="0" smtClean="0"/>
              <a:t>架构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en-US" altLang="zh-CN" sz="2400" dirty="0" smtClean="0">
                <a:cs typeface="+mn-cs"/>
              </a:rPr>
              <a:t>LLVM</a:t>
            </a:r>
            <a:r>
              <a:rPr lang="zh-CN" altLang="en-US" sz="2400" dirty="0" smtClean="0">
                <a:cs typeface="+mn-cs"/>
              </a:rPr>
              <a:t>架构分为三部分</a:t>
            </a:r>
            <a:endParaRPr lang="en-US" altLang="zh-CN" sz="1800" dirty="0" smtClean="0">
              <a:cs typeface="+mn-cs"/>
            </a:endParaRPr>
          </a:p>
          <a:p>
            <a:pPr marL="784225" lvl="1" indent="-342900">
              <a:buFont typeface="Wingdings" panose="05000000000000000000" pitchFamily="2" charset="2"/>
              <a:buChar char="Ø"/>
            </a:pPr>
            <a:r>
              <a:rPr lang="en-US" altLang="zh-CN" sz="2000" dirty="0" smtClean="0"/>
              <a:t>LLVM</a:t>
            </a:r>
            <a:r>
              <a:rPr lang="zh-CN" altLang="en-US" sz="2000" dirty="0" smtClean="0"/>
              <a:t>前端：</a:t>
            </a:r>
            <a:r>
              <a:rPr lang="zh-CN" altLang="en-US" sz="2000" dirty="0">
                <a:latin typeface="微软雅黑" pitchFamily="34" charset="-122"/>
                <a:ea typeface="微软雅黑" pitchFamily="34" charset="-122"/>
              </a:rPr>
              <a:t>针对源代码进行词法、语法分析，生成抽象语法</a:t>
            </a:r>
            <a:r>
              <a:rPr lang="zh-CN" altLang="en-US" sz="2000" dirty="0" smtClean="0">
                <a:latin typeface="微软雅黑" pitchFamily="34" charset="-122"/>
                <a:ea typeface="微软雅黑" pitchFamily="34" charset="-122"/>
              </a:rPr>
              <a:t>树及</a:t>
            </a:r>
            <a:r>
              <a:rPr lang="en-US" altLang="zh-CN" sz="2000" dirty="0" smtClean="0">
                <a:latin typeface="微软雅黑" pitchFamily="34" charset="-122"/>
                <a:ea typeface="微软雅黑" pitchFamily="34" charset="-122"/>
              </a:rPr>
              <a:t>LLVM IR</a:t>
            </a:r>
            <a:endParaRPr lang="en-US" altLang="zh-CN" sz="2000" dirty="0" smtClean="0"/>
          </a:p>
          <a:p>
            <a:pPr marL="784225" lvl="1" indent="-342900">
              <a:buFont typeface="Wingdings" panose="05000000000000000000" pitchFamily="2" charset="2"/>
              <a:buChar char="Ø"/>
            </a:pPr>
            <a:r>
              <a:rPr lang="en-US" altLang="zh-CN" sz="2000" dirty="0" smtClean="0"/>
              <a:t>LLVM Optimizer</a:t>
            </a:r>
            <a:r>
              <a:rPr lang="zh-CN" altLang="en-US" sz="2000" dirty="0" smtClean="0"/>
              <a:t>：</a:t>
            </a:r>
            <a:r>
              <a:rPr lang="zh-CN" altLang="en-US" sz="2000" dirty="0">
                <a:latin typeface="微软雅黑" pitchFamily="34" charset="-122"/>
                <a:ea typeface="微软雅黑" pitchFamily="34" charset="-122"/>
              </a:rPr>
              <a:t>独立于语言</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目标的优化器可以改进</a:t>
            </a:r>
            <a:r>
              <a:rPr lang="zh-CN" altLang="en-US" sz="2000" dirty="0" smtClean="0">
                <a:latin typeface="微软雅黑" pitchFamily="34" charset="-122"/>
                <a:ea typeface="微软雅黑" pitchFamily="34" charset="-122"/>
              </a:rPr>
              <a:t>代码，提升</a:t>
            </a:r>
            <a:r>
              <a:rPr lang="zh-CN" altLang="en-US" sz="2000" dirty="0">
                <a:latin typeface="微软雅黑" pitchFamily="34" charset="-122"/>
                <a:ea typeface="微软雅黑" pitchFamily="34" charset="-122"/>
              </a:rPr>
              <a:t>性能</a:t>
            </a:r>
            <a:endParaRPr lang="en-US" altLang="zh-CN" sz="2000" dirty="0" smtClean="0"/>
          </a:p>
          <a:p>
            <a:pPr marL="784225" lvl="1" indent="-342900">
              <a:buFont typeface="Wingdings" panose="05000000000000000000" pitchFamily="2" charset="2"/>
              <a:buChar char="Ø"/>
            </a:pPr>
            <a:r>
              <a:rPr lang="en-US" altLang="zh-CN" sz="2000" dirty="0" smtClean="0"/>
              <a:t>LLVM</a:t>
            </a:r>
            <a:r>
              <a:rPr lang="zh-CN" altLang="en-US" sz="2000" dirty="0" smtClean="0"/>
              <a:t>后端：</a:t>
            </a: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IR</a:t>
            </a:r>
            <a:r>
              <a:rPr lang="zh-CN" altLang="en-US" sz="2000" dirty="0">
                <a:latin typeface="微软雅黑" pitchFamily="34" charset="-122"/>
                <a:ea typeface="微软雅黑" pitchFamily="34" charset="-122"/>
              </a:rPr>
              <a:t>转换为特定目标机器上的代码或其他编程语言</a:t>
            </a:r>
            <a:endParaRPr lang="en-US" altLang="zh-CN" sz="2000" dirty="0"/>
          </a:p>
        </p:txBody>
      </p:sp>
      <p:grpSp>
        <p:nvGrpSpPr>
          <p:cNvPr id="67" name="组合 66"/>
          <p:cNvGrpSpPr/>
          <p:nvPr/>
        </p:nvGrpSpPr>
        <p:grpSpPr>
          <a:xfrm>
            <a:off x="1943109" y="4342818"/>
            <a:ext cx="6003662" cy="1113122"/>
            <a:chOff x="928662" y="4034787"/>
            <a:chExt cx="6003662" cy="1113122"/>
          </a:xfrm>
        </p:grpSpPr>
        <p:sp>
          <p:nvSpPr>
            <p:cNvPr id="30" name="矩形 29"/>
            <p:cNvSpPr/>
            <p:nvPr/>
          </p:nvSpPr>
          <p:spPr bwMode="auto">
            <a:xfrm>
              <a:off x="928662" y="4034787"/>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bwMode="auto">
            <a:xfrm>
              <a:off x="928662" y="4430831"/>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928662" y="4823873"/>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ObjC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2390576"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语言</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zh-CN" altLang="en-US" sz="1200" dirty="0" smtClean="0">
                  <a:latin typeface="Times New Roman" pitchFamily="18" charset="0"/>
                  <a:ea typeface="宋体" pitchFamily="2" charset="-122"/>
                </a:rPr>
                <a:t>前端</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8" name="直接箭头连接符 37"/>
            <p:cNvCxnSpPr/>
            <p:nvPr/>
          </p:nvCxnSpPr>
          <p:spPr bwMode="auto">
            <a:xfrm flipV="1">
              <a:off x="1696079" y="4193597"/>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39" name="直接箭头连接符 38"/>
            <p:cNvCxnSpPr/>
            <p:nvPr/>
          </p:nvCxnSpPr>
          <p:spPr bwMode="auto">
            <a:xfrm flipV="1">
              <a:off x="1696079"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0" name="直接箭头连接符 39"/>
            <p:cNvCxnSpPr/>
            <p:nvPr/>
          </p:nvCxnSpPr>
          <p:spPr bwMode="auto">
            <a:xfrm flipV="1">
              <a:off x="1717833" y="4923140"/>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59" name="直接箭头连接符 58"/>
            <p:cNvCxnSpPr/>
            <p:nvPr/>
          </p:nvCxnSpPr>
          <p:spPr bwMode="auto">
            <a:xfrm flipV="1">
              <a:off x="3203310"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0" name="矩形 59"/>
            <p:cNvSpPr/>
            <p:nvPr/>
          </p:nvSpPr>
          <p:spPr bwMode="auto">
            <a:xfrm>
              <a:off x="3876053"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中层</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en-US" altLang="zh-CN" sz="1200" dirty="0" smtClean="0">
                  <a:latin typeface="Times New Roman" pitchFamily="18" charset="0"/>
                  <a:ea typeface="宋体" pitchFamily="2" charset="-122"/>
                </a:rPr>
                <a:t>Optimizer</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1" name="TextBox 27"/>
            <p:cNvSpPr txBox="1"/>
            <p:nvPr/>
          </p:nvSpPr>
          <p:spPr>
            <a:xfrm>
              <a:off x="3122708" y="4307720"/>
              <a:ext cx="787350" cy="246221"/>
            </a:xfrm>
            <a:prstGeom prst="rect">
              <a:avLst/>
            </a:prstGeom>
            <a:noFill/>
          </p:spPr>
          <p:txBody>
            <a:bodyPr wrap="square" rtlCol="0">
              <a:spAutoFit/>
            </a:bodyPr>
            <a:lstStyle/>
            <a:p>
              <a:pPr algn="ctr"/>
              <a:r>
                <a:rPr lang="en-US" altLang="zh-CN" sz="1000" dirty="0" smtClean="0">
                  <a:latin typeface="+mn-ea"/>
                </a:rPr>
                <a:t>LLVM IR</a:t>
              </a:r>
              <a:endParaRPr lang="zh-CN" altLang="en-US" sz="1000" dirty="0">
                <a:latin typeface="+mn-ea"/>
              </a:endParaRPr>
            </a:p>
          </p:txBody>
        </p:sp>
        <p:cxnSp>
          <p:nvCxnSpPr>
            <p:cNvPr id="62" name="直接箭头连接符 61"/>
            <p:cNvCxnSpPr/>
            <p:nvPr/>
          </p:nvCxnSpPr>
          <p:spPr bwMode="auto">
            <a:xfrm flipV="1">
              <a:off x="4690574"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3" name="TextBox 27"/>
            <p:cNvSpPr txBox="1"/>
            <p:nvPr/>
          </p:nvSpPr>
          <p:spPr>
            <a:xfrm>
              <a:off x="4609972" y="4307720"/>
              <a:ext cx="787350" cy="246221"/>
            </a:xfrm>
            <a:prstGeom prst="rect">
              <a:avLst/>
            </a:prstGeom>
            <a:noFill/>
          </p:spPr>
          <p:txBody>
            <a:bodyPr wrap="square" rtlCol="0">
              <a:spAutoFit/>
            </a:bodyPr>
            <a:lstStyle/>
            <a:p>
              <a:pPr algn="ctr"/>
              <a:r>
                <a:rPr lang="en-US" altLang="zh-CN" sz="1000" dirty="0" smtClean="0">
                  <a:latin typeface="+mn-ea"/>
                </a:rPr>
                <a:t>LLVM IR</a:t>
              </a:r>
              <a:endParaRPr lang="zh-CN" altLang="en-US" sz="1000" dirty="0">
                <a:latin typeface="+mn-ea"/>
              </a:endParaRPr>
            </a:p>
          </p:txBody>
        </p:sp>
        <p:sp>
          <p:nvSpPr>
            <p:cNvPr id="64" name="矩形 63"/>
            <p:cNvSpPr/>
            <p:nvPr/>
          </p:nvSpPr>
          <p:spPr bwMode="auto">
            <a:xfrm>
              <a:off x="5397322"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代码</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zh-CN" altLang="en-US" sz="1200" dirty="0" smtClean="0">
                  <a:latin typeface="Times New Roman" pitchFamily="18" charset="0"/>
                  <a:ea typeface="宋体" pitchFamily="2" charset="-122"/>
                </a:rPr>
                <a:t>生成器</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5" name="直接箭头连接符 64"/>
            <p:cNvCxnSpPr/>
            <p:nvPr/>
          </p:nvCxnSpPr>
          <p:spPr bwMode="auto">
            <a:xfrm flipV="1">
              <a:off x="6225576" y="4570449"/>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6" name="TextBox 27"/>
            <p:cNvSpPr txBox="1"/>
            <p:nvPr/>
          </p:nvSpPr>
          <p:spPr>
            <a:xfrm>
              <a:off x="6144974" y="4288528"/>
              <a:ext cx="787350" cy="246221"/>
            </a:xfrm>
            <a:prstGeom prst="rect">
              <a:avLst/>
            </a:prstGeom>
            <a:noFill/>
          </p:spPr>
          <p:txBody>
            <a:bodyPr wrap="square" rtlCol="0">
              <a:spAutoFit/>
            </a:bodyPr>
            <a:lstStyle/>
            <a:p>
              <a:pPr algn="ctr"/>
              <a:r>
                <a:rPr lang="en-US" altLang="zh-CN" sz="1000" dirty="0" smtClean="0">
                  <a:latin typeface="+mn-ea"/>
                </a:rPr>
                <a:t>.s</a:t>
              </a:r>
              <a:r>
                <a:rPr lang="zh-CN" altLang="en-US" sz="1000" dirty="0" smtClean="0">
                  <a:latin typeface="+mn-ea"/>
                </a:rPr>
                <a:t>文件</a:t>
              </a:r>
              <a:endParaRPr lang="zh-CN" altLang="en-US" sz="1000" dirty="0">
                <a:latin typeface="+mn-ea"/>
              </a:endParaRPr>
            </a:p>
          </p:txBody>
        </p:sp>
      </p:grpSp>
    </p:spTree>
    <p:extLst>
      <p:ext uri="{BB962C8B-B14F-4D97-AF65-F5344CB8AC3E}">
        <p14:creationId xmlns:p14="http://schemas.microsoft.com/office/powerpoint/2010/main" val="47199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4" y="1484313"/>
            <a:ext cx="8143200" cy="4392612"/>
          </a:xfrm>
        </p:spPr>
        <p:txBody>
          <a:bodyPr/>
          <a:lstStyle/>
          <a:p>
            <a:r>
              <a:rPr lang="en-US" altLang="zh-CN" b="1" dirty="0" smtClean="0"/>
              <a:t>LLVM</a:t>
            </a:r>
            <a:r>
              <a:rPr lang="zh-CN" altLang="en-US" b="1" dirty="0" smtClean="0"/>
              <a:t>架构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en-US" altLang="zh-CN" sz="2400" dirty="0" smtClean="0">
                <a:cs typeface="+mn-cs"/>
              </a:rPr>
              <a:t>LLVM</a:t>
            </a:r>
            <a:r>
              <a:rPr lang="zh-CN" altLang="en-US" sz="2400" dirty="0" smtClean="0">
                <a:cs typeface="+mn-cs"/>
              </a:rPr>
              <a:t>前端是</a:t>
            </a:r>
            <a:r>
              <a:rPr lang="zh-CN" altLang="en-US" sz="2400" dirty="0">
                <a:cs typeface="+mn-cs"/>
              </a:rPr>
              <a:t>真正独立于优化器</a:t>
            </a:r>
            <a:r>
              <a:rPr lang="zh-CN" altLang="en-US" sz="2400" dirty="0" smtClean="0">
                <a:cs typeface="+mn-cs"/>
              </a:rPr>
              <a:t>和代码生成器的</a:t>
            </a:r>
            <a:endParaRPr lang="en-US" altLang="zh-CN" sz="1800" dirty="0" smtClean="0">
              <a:cs typeface="+mn-cs"/>
            </a:endParaRPr>
          </a:p>
          <a:p>
            <a:pPr marL="784225" lvl="1" indent="-342900">
              <a:buFont typeface="Wingdings" panose="05000000000000000000" pitchFamily="2" charset="2"/>
              <a:buChar char="Ø"/>
            </a:pPr>
            <a:r>
              <a:rPr lang="zh-CN" altLang="en-US" sz="2000" dirty="0"/>
              <a:t>可以使用针对源语言定制的前端</a:t>
            </a:r>
            <a:r>
              <a:rPr lang="en-US" altLang="zh-CN" sz="2000" dirty="0" smtClean="0"/>
              <a:t>AST</a:t>
            </a:r>
          </a:p>
          <a:p>
            <a:pPr marL="784225" lvl="1" indent="-342900">
              <a:buFont typeface="Wingdings" panose="05000000000000000000" pitchFamily="2" charset="2"/>
              <a:buChar char="Ø"/>
            </a:pPr>
            <a:r>
              <a:rPr lang="zh-CN" altLang="en-US" sz="2000" dirty="0" smtClean="0"/>
              <a:t>优化</a:t>
            </a:r>
            <a:r>
              <a:rPr lang="zh-CN" altLang="en-US" sz="2000" dirty="0"/>
              <a:t>器和</a:t>
            </a:r>
            <a:r>
              <a:rPr lang="zh-CN" altLang="en-US" sz="2000" dirty="0" smtClean="0"/>
              <a:t>代码生成器的</a:t>
            </a:r>
            <a:r>
              <a:rPr lang="zh-CN" altLang="en-US" sz="2000" dirty="0"/>
              <a:t>改进使所有前端</a:t>
            </a:r>
            <a:r>
              <a:rPr lang="zh-CN" altLang="en-US" sz="2000" dirty="0" smtClean="0"/>
              <a:t>受益</a:t>
            </a:r>
            <a:endParaRPr lang="en-US" altLang="zh-CN" sz="2000" dirty="0" smtClean="0"/>
          </a:p>
          <a:p>
            <a:pPr marL="784225" lvl="1" indent="-342900">
              <a:buFont typeface="Wingdings" panose="05000000000000000000" pitchFamily="2" charset="2"/>
              <a:buChar char="Ø"/>
            </a:pPr>
            <a:r>
              <a:rPr lang="zh-CN" altLang="en-US" sz="2000" dirty="0" smtClean="0"/>
              <a:t>前端</a:t>
            </a:r>
            <a:r>
              <a:rPr lang="zh-CN" altLang="en-US" sz="2000" dirty="0"/>
              <a:t>生成调试信息并将其包含在</a:t>
            </a:r>
            <a:r>
              <a:rPr lang="en-US" altLang="zh-CN" sz="2000" dirty="0"/>
              <a:t>IR</a:t>
            </a:r>
            <a:r>
              <a:rPr lang="zh-CN" altLang="en-US" sz="2000" dirty="0"/>
              <a:t>中</a:t>
            </a:r>
            <a:endParaRPr lang="en-US" altLang="zh-CN" sz="2000" dirty="0"/>
          </a:p>
        </p:txBody>
      </p:sp>
      <p:grpSp>
        <p:nvGrpSpPr>
          <p:cNvPr id="67" name="组合 66"/>
          <p:cNvGrpSpPr/>
          <p:nvPr/>
        </p:nvGrpSpPr>
        <p:grpSpPr>
          <a:xfrm>
            <a:off x="1259632" y="3964655"/>
            <a:ext cx="6282113" cy="1113122"/>
            <a:chOff x="650211" y="4034787"/>
            <a:chExt cx="6282113" cy="1113122"/>
          </a:xfrm>
        </p:grpSpPr>
        <p:sp>
          <p:nvSpPr>
            <p:cNvPr id="30" name="矩形 29"/>
            <p:cNvSpPr/>
            <p:nvPr/>
          </p:nvSpPr>
          <p:spPr bwMode="auto">
            <a:xfrm>
              <a:off x="650211" y="4034787"/>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bwMode="auto">
            <a:xfrm>
              <a:off x="650211" y="4430831"/>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650211" y="4823873"/>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ObjC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2390576"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语言</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zh-CN" altLang="en-US" sz="1200" dirty="0" smtClean="0">
                  <a:latin typeface="Times New Roman" pitchFamily="18" charset="0"/>
                  <a:ea typeface="宋体" pitchFamily="2" charset="-122"/>
                </a:rPr>
                <a:t>前端</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8" name="直接箭头连接符 37"/>
            <p:cNvCxnSpPr/>
            <p:nvPr/>
          </p:nvCxnSpPr>
          <p:spPr bwMode="auto">
            <a:xfrm flipV="1">
              <a:off x="1517614" y="4193597"/>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39" name="直接箭头连接符 38"/>
            <p:cNvCxnSpPr/>
            <p:nvPr/>
          </p:nvCxnSpPr>
          <p:spPr bwMode="auto">
            <a:xfrm flipV="1">
              <a:off x="1507917" y="4611960"/>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0" name="直接箭头连接符 39"/>
            <p:cNvCxnSpPr/>
            <p:nvPr/>
          </p:nvCxnSpPr>
          <p:spPr bwMode="auto">
            <a:xfrm flipV="1">
              <a:off x="1518941" y="4980024"/>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59" name="直接箭头连接符 58"/>
            <p:cNvCxnSpPr/>
            <p:nvPr/>
          </p:nvCxnSpPr>
          <p:spPr bwMode="auto">
            <a:xfrm flipV="1">
              <a:off x="3203310"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0" name="矩形 59"/>
            <p:cNvSpPr/>
            <p:nvPr/>
          </p:nvSpPr>
          <p:spPr bwMode="auto">
            <a:xfrm>
              <a:off x="3876053"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中层</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en-US" altLang="zh-CN" sz="1200" dirty="0" smtClean="0">
                  <a:latin typeface="Times New Roman" pitchFamily="18" charset="0"/>
                  <a:ea typeface="宋体" pitchFamily="2" charset="-122"/>
                </a:rPr>
                <a:t>Optimizer</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1" name="TextBox 27"/>
            <p:cNvSpPr txBox="1"/>
            <p:nvPr/>
          </p:nvSpPr>
          <p:spPr>
            <a:xfrm>
              <a:off x="3122708" y="4307720"/>
              <a:ext cx="787350" cy="246221"/>
            </a:xfrm>
            <a:prstGeom prst="rect">
              <a:avLst/>
            </a:prstGeom>
            <a:noFill/>
          </p:spPr>
          <p:txBody>
            <a:bodyPr wrap="square" rtlCol="0">
              <a:spAutoFit/>
            </a:bodyPr>
            <a:lstStyle/>
            <a:p>
              <a:pPr algn="ctr"/>
              <a:r>
                <a:rPr lang="en-US" altLang="zh-CN" sz="1000" dirty="0" smtClean="0">
                  <a:latin typeface="+mn-ea"/>
                </a:rPr>
                <a:t>LLVM IR</a:t>
              </a:r>
              <a:endParaRPr lang="zh-CN" altLang="en-US" sz="1000" dirty="0">
                <a:latin typeface="+mn-ea"/>
              </a:endParaRPr>
            </a:p>
          </p:txBody>
        </p:sp>
        <p:cxnSp>
          <p:nvCxnSpPr>
            <p:cNvPr id="62" name="直接箭头连接符 61"/>
            <p:cNvCxnSpPr/>
            <p:nvPr/>
          </p:nvCxnSpPr>
          <p:spPr bwMode="auto">
            <a:xfrm flipV="1">
              <a:off x="4690574"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3" name="TextBox 27"/>
            <p:cNvSpPr txBox="1"/>
            <p:nvPr/>
          </p:nvSpPr>
          <p:spPr>
            <a:xfrm>
              <a:off x="4609972" y="4307720"/>
              <a:ext cx="787350" cy="246221"/>
            </a:xfrm>
            <a:prstGeom prst="rect">
              <a:avLst/>
            </a:prstGeom>
            <a:noFill/>
          </p:spPr>
          <p:txBody>
            <a:bodyPr wrap="square" rtlCol="0">
              <a:spAutoFit/>
            </a:bodyPr>
            <a:lstStyle/>
            <a:p>
              <a:pPr algn="ctr"/>
              <a:r>
                <a:rPr lang="en-US" altLang="zh-CN" sz="1000" dirty="0" smtClean="0">
                  <a:latin typeface="+mn-ea"/>
                </a:rPr>
                <a:t>LLVM IR</a:t>
              </a:r>
              <a:endParaRPr lang="zh-CN" altLang="en-US" sz="1000" dirty="0">
                <a:latin typeface="+mn-ea"/>
              </a:endParaRPr>
            </a:p>
          </p:txBody>
        </p:sp>
        <p:sp>
          <p:nvSpPr>
            <p:cNvPr id="64" name="矩形 63"/>
            <p:cNvSpPr/>
            <p:nvPr/>
          </p:nvSpPr>
          <p:spPr bwMode="auto">
            <a:xfrm>
              <a:off x="5397322"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代码</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zh-CN" altLang="en-US" sz="1200" dirty="0" smtClean="0">
                  <a:latin typeface="Times New Roman" pitchFamily="18" charset="0"/>
                  <a:ea typeface="宋体" pitchFamily="2" charset="-122"/>
                </a:rPr>
                <a:t>生成器</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5" name="直接箭头连接符 64"/>
            <p:cNvCxnSpPr/>
            <p:nvPr/>
          </p:nvCxnSpPr>
          <p:spPr bwMode="auto">
            <a:xfrm flipV="1">
              <a:off x="6225576" y="4570449"/>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6" name="TextBox 27"/>
            <p:cNvSpPr txBox="1"/>
            <p:nvPr/>
          </p:nvSpPr>
          <p:spPr>
            <a:xfrm>
              <a:off x="6144974" y="4288528"/>
              <a:ext cx="787350" cy="246221"/>
            </a:xfrm>
            <a:prstGeom prst="rect">
              <a:avLst/>
            </a:prstGeom>
            <a:noFill/>
          </p:spPr>
          <p:txBody>
            <a:bodyPr wrap="square" rtlCol="0">
              <a:spAutoFit/>
            </a:bodyPr>
            <a:lstStyle/>
            <a:p>
              <a:pPr algn="ctr"/>
              <a:r>
                <a:rPr lang="en-US" altLang="zh-CN" sz="1000" dirty="0" smtClean="0">
                  <a:latin typeface="+mn-ea"/>
                </a:rPr>
                <a:t>.s</a:t>
              </a:r>
              <a:r>
                <a:rPr lang="zh-CN" altLang="en-US" sz="1000" dirty="0" smtClean="0">
                  <a:latin typeface="+mn-ea"/>
                </a:rPr>
                <a:t>文件</a:t>
              </a:r>
              <a:endParaRPr lang="zh-CN" altLang="en-US" sz="1000" dirty="0">
                <a:latin typeface="+mn-ea"/>
              </a:endParaRPr>
            </a:p>
          </p:txBody>
        </p:sp>
      </p:grpSp>
      <p:sp>
        <p:nvSpPr>
          <p:cNvPr id="22" name="TextBox 27"/>
          <p:cNvSpPr txBox="1"/>
          <p:nvPr/>
        </p:nvSpPr>
        <p:spPr>
          <a:xfrm>
            <a:off x="1967212" y="3840377"/>
            <a:ext cx="972994" cy="246221"/>
          </a:xfrm>
          <a:prstGeom prst="rect">
            <a:avLst/>
          </a:prstGeom>
          <a:noFill/>
        </p:spPr>
        <p:txBody>
          <a:bodyPr wrap="square" rtlCol="0">
            <a:spAutoFit/>
          </a:bodyPr>
          <a:lstStyle/>
          <a:p>
            <a:pPr algn="ctr"/>
            <a:r>
              <a:rPr lang="zh-CN" altLang="en-US" sz="1000" dirty="0" smtClean="0">
                <a:latin typeface="+mn-ea"/>
              </a:rPr>
              <a:t>前端</a:t>
            </a:r>
            <a:r>
              <a:rPr lang="en-US" altLang="zh-CN" sz="1000" dirty="0" smtClean="0">
                <a:latin typeface="+mn-ea"/>
              </a:rPr>
              <a:t>-Clang</a:t>
            </a:r>
            <a:endParaRPr lang="zh-CN" altLang="en-US" sz="1000" dirty="0">
              <a:latin typeface="+mn-ea"/>
            </a:endParaRPr>
          </a:p>
        </p:txBody>
      </p:sp>
      <p:sp>
        <p:nvSpPr>
          <p:cNvPr id="23" name="TextBox 27"/>
          <p:cNvSpPr txBox="1"/>
          <p:nvPr/>
        </p:nvSpPr>
        <p:spPr>
          <a:xfrm>
            <a:off x="1992998" y="4288691"/>
            <a:ext cx="972994" cy="246221"/>
          </a:xfrm>
          <a:prstGeom prst="rect">
            <a:avLst/>
          </a:prstGeom>
          <a:noFill/>
        </p:spPr>
        <p:txBody>
          <a:bodyPr wrap="square" rtlCol="0">
            <a:spAutoFit/>
          </a:bodyPr>
          <a:lstStyle/>
          <a:p>
            <a:pPr algn="ctr"/>
            <a:r>
              <a:rPr lang="zh-CN" altLang="en-US" sz="1000" dirty="0" smtClean="0">
                <a:latin typeface="+mn-ea"/>
              </a:rPr>
              <a:t>前端</a:t>
            </a:r>
            <a:r>
              <a:rPr lang="en-US" altLang="zh-CN" sz="1000" dirty="0" smtClean="0">
                <a:latin typeface="+mn-ea"/>
              </a:rPr>
              <a:t>-Clang++</a:t>
            </a:r>
            <a:endParaRPr lang="zh-CN" altLang="en-US" sz="1000" dirty="0">
              <a:latin typeface="+mn-ea"/>
            </a:endParaRPr>
          </a:p>
        </p:txBody>
      </p:sp>
      <p:sp>
        <p:nvSpPr>
          <p:cNvPr id="25" name="TextBox 27"/>
          <p:cNvSpPr txBox="1"/>
          <p:nvPr/>
        </p:nvSpPr>
        <p:spPr>
          <a:xfrm>
            <a:off x="1949977" y="4647493"/>
            <a:ext cx="972994" cy="246221"/>
          </a:xfrm>
          <a:prstGeom prst="rect">
            <a:avLst/>
          </a:prstGeom>
          <a:noFill/>
        </p:spPr>
        <p:txBody>
          <a:bodyPr wrap="square" rtlCol="0">
            <a:spAutoFit/>
          </a:bodyPr>
          <a:lstStyle/>
          <a:p>
            <a:pPr algn="ctr"/>
            <a:r>
              <a:rPr lang="zh-CN" altLang="en-US" sz="1000" dirty="0" smtClean="0">
                <a:latin typeface="+mn-ea"/>
              </a:rPr>
              <a:t>前端</a:t>
            </a:r>
            <a:r>
              <a:rPr lang="en-US" altLang="zh-CN" sz="1000" dirty="0" smtClean="0">
                <a:latin typeface="+mn-ea"/>
              </a:rPr>
              <a:t>-Clang</a:t>
            </a:r>
            <a:endParaRPr lang="zh-CN" altLang="en-US" sz="1000" dirty="0">
              <a:latin typeface="+mn-ea"/>
            </a:endParaRPr>
          </a:p>
        </p:txBody>
      </p:sp>
    </p:spTree>
    <p:extLst>
      <p:ext uri="{BB962C8B-B14F-4D97-AF65-F5344CB8AC3E}">
        <p14:creationId xmlns:p14="http://schemas.microsoft.com/office/powerpoint/2010/main" val="158914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4" y="1484313"/>
            <a:ext cx="8143200" cy="4392612"/>
          </a:xfrm>
        </p:spPr>
        <p:txBody>
          <a:bodyPr/>
          <a:lstStyle/>
          <a:p>
            <a:r>
              <a:rPr lang="en-US" altLang="zh-CN" b="1" dirty="0" smtClean="0"/>
              <a:t>LLVM</a:t>
            </a:r>
            <a:r>
              <a:rPr lang="zh-CN" altLang="en-US" b="1" dirty="0" smtClean="0"/>
              <a:t>架构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en-US" altLang="zh-CN" sz="2400" dirty="0" smtClean="0">
                <a:cs typeface="+mn-cs"/>
              </a:rPr>
              <a:t>LLVM Optimizer</a:t>
            </a:r>
            <a:r>
              <a:rPr lang="zh-CN" altLang="en-US" sz="2400" dirty="0">
                <a:cs typeface="+mn-cs"/>
              </a:rPr>
              <a:t>只关注</a:t>
            </a:r>
            <a:r>
              <a:rPr lang="en-US" altLang="zh-CN" sz="2400" dirty="0">
                <a:cs typeface="+mn-cs"/>
              </a:rPr>
              <a:t>LLVM IR</a:t>
            </a:r>
            <a:r>
              <a:rPr lang="zh-CN" altLang="en-US" sz="2400" dirty="0">
                <a:cs typeface="+mn-cs"/>
              </a:rPr>
              <a:t>的</a:t>
            </a:r>
            <a:r>
              <a:rPr lang="zh-CN" altLang="en-US" sz="2400" dirty="0" smtClean="0">
                <a:cs typeface="+mn-cs"/>
              </a:rPr>
              <a:t>语义</a:t>
            </a:r>
            <a:endParaRPr lang="en-US" altLang="zh-CN" sz="2400" dirty="0" smtClean="0">
              <a:cs typeface="+mn-cs"/>
            </a:endParaRPr>
          </a:p>
          <a:p>
            <a:pPr marL="784225" lvl="1" indent="-342900">
              <a:buFont typeface="Wingdings" panose="05000000000000000000" pitchFamily="2" charset="2"/>
              <a:buChar char="Ø"/>
            </a:pPr>
            <a:r>
              <a:rPr lang="en-US" altLang="zh-CN" sz="2000" dirty="0" smtClean="0"/>
              <a:t>Optimizer</a:t>
            </a:r>
            <a:r>
              <a:rPr lang="zh-CN" altLang="en-US" sz="2000" dirty="0" smtClean="0"/>
              <a:t>只关注</a:t>
            </a:r>
            <a:r>
              <a:rPr lang="en-US" altLang="zh-CN" sz="2000" dirty="0" smtClean="0"/>
              <a:t>LLVM IR</a:t>
            </a:r>
          </a:p>
          <a:p>
            <a:pPr marL="784225" lvl="1" indent="-342900">
              <a:buFont typeface="Wingdings" panose="05000000000000000000" pitchFamily="2" charset="2"/>
              <a:buChar char="Ø"/>
            </a:pPr>
            <a:r>
              <a:rPr lang="en-US" altLang="zh-CN" sz="2000" dirty="0"/>
              <a:t>LLVM</a:t>
            </a:r>
            <a:r>
              <a:rPr lang="zh-CN" altLang="en-US" sz="2000" dirty="0"/>
              <a:t>使用现代轻量级</a:t>
            </a:r>
            <a:r>
              <a:rPr lang="en-US" altLang="zh-CN" sz="2000" dirty="0"/>
              <a:t>(</a:t>
            </a:r>
            <a:r>
              <a:rPr lang="zh-CN" altLang="en-US" sz="2000" dirty="0"/>
              <a:t>快速</a:t>
            </a:r>
            <a:r>
              <a:rPr lang="en-US" altLang="zh-CN" sz="2000" dirty="0"/>
              <a:t>)</a:t>
            </a:r>
            <a:r>
              <a:rPr lang="zh-CN" altLang="en-US" sz="2000" dirty="0"/>
              <a:t>基于</a:t>
            </a:r>
            <a:r>
              <a:rPr lang="en-US" altLang="zh-CN" sz="2000" dirty="0" err="1"/>
              <a:t>ssa</a:t>
            </a:r>
            <a:r>
              <a:rPr lang="zh-CN" altLang="en-US" sz="2000" dirty="0"/>
              <a:t>的优化器</a:t>
            </a:r>
            <a:endParaRPr lang="en-US" altLang="zh-CN" sz="2000" dirty="0"/>
          </a:p>
        </p:txBody>
      </p:sp>
      <p:grpSp>
        <p:nvGrpSpPr>
          <p:cNvPr id="67" name="组合 66"/>
          <p:cNvGrpSpPr/>
          <p:nvPr/>
        </p:nvGrpSpPr>
        <p:grpSpPr>
          <a:xfrm>
            <a:off x="1259632" y="3964655"/>
            <a:ext cx="6282113" cy="1113122"/>
            <a:chOff x="650211" y="4034787"/>
            <a:chExt cx="6282113" cy="1113122"/>
          </a:xfrm>
        </p:grpSpPr>
        <p:sp>
          <p:nvSpPr>
            <p:cNvPr id="30" name="矩形 29"/>
            <p:cNvSpPr/>
            <p:nvPr/>
          </p:nvSpPr>
          <p:spPr bwMode="auto">
            <a:xfrm>
              <a:off x="650211" y="4034787"/>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bwMode="auto">
            <a:xfrm>
              <a:off x="650211" y="4430831"/>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650211" y="4823873"/>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ObjC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2390576"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语言</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zh-CN" altLang="en-US" sz="1200" dirty="0" smtClean="0">
                  <a:latin typeface="Times New Roman" pitchFamily="18" charset="0"/>
                  <a:ea typeface="宋体" pitchFamily="2" charset="-122"/>
                </a:rPr>
                <a:t>前端</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8" name="直接箭头连接符 37"/>
            <p:cNvCxnSpPr/>
            <p:nvPr/>
          </p:nvCxnSpPr>
          <p:spPr bwMode="auto">
            <a:xfrm flipV="1">
              <a:off x="1517614" y="4193597"/>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39" name="直接箭头连接符 38"/>
            <p:cNvCxnSpPr/>
            <p:nvPr/>
          </p:nvCxnSpPr>
          <p:spPr bwMode="auto">
            <a:xfrm flipV="1">
              <a:off x="1507917" y="4611960"/>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0" name="直接箭头连接符 39"/>
            <p:cNvCxnSpPr/>
            <p:nvPr/>
          </p:nvCxnSpPr>
          <p:spPr bwMode="auto">
            <a:xfrm flipV="1">
              <a:off x="1518941" y="4980024"/>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59" name="直接箭头连接符 58"/>
            <p:cNvCxnSpPr/>
            <p:nvPr/>
          </p:nvCxnSpPr>
          <p:spPr bwMode="auto">
            <a:xfrm flipV="1">
              <a:off x="3203310"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0" name="矩形 59"/>
            <p:cNvSpPr/>
            <p:nvPr/>
          </p:nvSpPr>
          <p:spPr bwMode="auto">
            <a:xfrm>
              <a:off x="3876053"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中层</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en-US" altLang="zh-CN" sz="1200" dirty="0" smtClean="0">
                  <a:latin typeface="Times New Roman" pitchFamily="18" charset="0"/>
                  <a:ea typeface="宋体" pitchFamily="2" charset="-122"/>
                </a:rPr>
                <a:t>Optimizer</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1" name="TextBox 27"/>
            <p:cNvSpPr txBox="1"/>
            <p:nvPr/>
          </p:nvSpPr>
          <p:spPr>
            <a:xfrm>
              <a:off x="3122708" y="4307720"/>
              <a:ext cx="787350" cy="246221"/>
            </a:xfrm>
            <a:prstGeom prst="rect">
              <a:avLst/>
            </a:prstGeom>
            <a:noFill/>
          </p:spPr>
          <p:txBody>
            <a:bodyPr wrap="square" rtlCol="0">
              <a:spAutoFit/>
            </a:bodyPr>
            <a:lstStyle/>
            <a:p>
              <a:pPr algn="ctr"/>
              <a:r>
                <a:rPr lang="en-US" altLang="zh-CN" sz="1000" dirty="0" smtClean="0">
                  <a:latin typeface="+mn-ea"/>
                </a:rPr>
                <a:t>LLVM IR</a:t>
              </a:r>
              <a:endParaRPr lang="zh-CN" altLang="en-US" sz="1000" dirty="0">
                <a:latin typeface="+mn-ea"/>
              </a:endParaRPr>
            </a:p>
          </p:txBody>
        </p:sp>
        <p:cxnSp>
          <p:nvCxnSpPr>
            <p:cNvPr id="62" name="直接箭头连接符 61"/>
            <p:cNvCxnSpPr/>
            <p:nvPr/>
          </p:nvCxnSpPr>
          <p:spPr bwMode="auto">
            <a:xfrm flipV="1">
              <a:off x="4690574" y="458964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3" name="TextBox 27"/>
            <p:cNvSpPr txBox="1"/>
            <p:nvPr/>
          </p:nvSpPr>
          <p:spPr>
            <a:xfrm>
              <a:off x="4609972" y="4307720"/>
              <a:ext cx="787350" cy="246221"/>
            </a:xfrm>
            <a:prstGeom prst="rect">
              <a:avLst/>
            </a:prstGeom>
            <a:noFill/>
          </p:spPr>
          <p:txBody>
            <a:bodyPr wrap="square" rtlCol="0">
              <a:spAutoFit/>
            </a:bodyPr>
            <a:lstStyle/>
            <a:p>
              <a:pPr algn="ctr"/>
              <a:r>
                <a:rPr lang="en-US" altLang="zh-CN" sz="1000" dirty="0" smtClean="0">
                  <a:latin typeface="+mn-ea"/>
                </a:rPr>
                <a:t>LLVM IR</a:t>
              </a:r>
              <a:endParaRPr lang="zh-CN" altLang="en-US" sz="1000" dirty="0">
                <a:latin typeface="+mn-ea"/>
              </a:endParaRPr>
            </a:p>
          </p:txBody>
        </p:sp>
        <p:sp>
          <p:nvSpPr>
            <p:cNvPr id="64" name="矩形 63"/>
            <p:cNvSpPr/>
            <p:nvPr/>
          </p:nvSpPr>
          <p:spPr bwMode="auto">
            <a:xfrm>
              <a:off x="5397322" y="4034787"/>
              <a:ext cx="770334" cy="1113122"/>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代码</a:t>
              </a:r>
              <a:r>
                <a:rPr lang="en-US" altLang="zh-CN" sz="1200" dirty="0" smtClean="0">
                  <a:latin typeface="Times New Roman" pitchFamily="18" charset="0"/>
                  <a:ea typeface="宋体" pitchFamily="2" charset="-122"/>
                </a:rPr>
                <a:t/>
              </a:r>
              <a:br>
                <a:rPr lang="en-US" altLang="zh-CN" sz="1200" dirty="0" smtClean="0">
                  <a:latin typeface="Times New Roman" pitchFamily="18" charset="0"/>
                  <a:ea typeface="宋体" pitchFamily="2" charset="-122"/>
                </a:rPr>
              </a:br>
              <a:r>
                <a:rPr lang="zh-CN" altLang="en-US" sz="1200" dirty="0" smtClean="0">
                  <a:latin typeface="Times New Roman" pitchFamily="18" charset="0"/>
                  <a:ea typeface="宋体" pitchFamily="2" charset="-122"/>
                </a:rPr>
                <a:t>生成器</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5" name="直接箭头连接符 64"/>
            <p:cNvCxnSpPr/>
            <p:nvPr/>
          </p:nvCxnSpPr>
          <p:spPr bwMode="auto">
            <a:xfrm flipV="1">
              <a:off x="6225576" y="4570449"/>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66" name="TextBox 27"/>
            <p:cNvSpPr txBox="1"/>
            <p:nvPr/>
          </p:nvSpPr>
          <p:spPr>
            <a:xfrm>
              <a:off x="6144974" y="4288528"/>
              <a:ext cx="787350" cy="246221"/>
            </a:xfrm>
            <a:prstGeom prst="rect">
              <a:avLst/>
            </a:prstGeom>
            <a:noFill/>
          </p:spPr>
          <p:txBody>
            <a:bodyPr wrap="square" rtlCol="0">
              <a:spAutoFit/>
            </a:bodyPr>
            <a:lstStyle/>
            <a:p>
              <a:pPr algn="ctr"/>
              <a:r>
                <a:rPr lang="en-US" altLang="zh-CN" sz="1000" dirty="0" smtClean="0">
                  <a:latin typeface="+mn-ea"/>
                </a:rPr>
                <a:t>.s</a:t>
              </a:r>
              <a:r>
                <a:rPr lang="zh-CN" altLang="en-US" sz="1000" dirty="0" smtClean="0">
                  <a:latin typeface="+mn-ea"/>
                </a:rPr>
                <a:t>文件</a:t>
              </a:r>
              <a:endParaRPr lang="zh-CN" altLang="en-US" sz="1000" dirty="0">
                <a:latin typeface="+mn-ea"/>
              </a:endParaRPr>
            </a:p>
          </p:txBody>
        </p:sp>
      </p:grpSp>
      <p:sp>
        <p:nvSpPr>
          <p:cNvPr id="22" name="TextBox 27"/>
          <p:cNvSpPr txBox="1"/>
          <p:nvPr/>
        </p:nvSpPr>
        <p:spPr>
          <a:xfrm>
            <a:off x="4338570" y="5075816"/>
            <a:ext cx="880823" cy="400110"/>
          </a:xfrm>
          <a:prstGeom prst="rect">
            <a:avLst/>
          </a:prstGeom>
          <a:noFill/>
        </p:spPr>
        <p:txBody>
          <a:bodyPr wrap="square" rtlCol="0">
            <a:spAutoFit/>
          </a:bodyPr>
          <a:lstStyle/>
          <a:p>
            <a:pPr algn="ctr"/>
            <a:r>
              <a:rPr lang="zh-CN" altLang="en-US" sz="1000" dirty="0" smtClean="0">
                <a:latin typeface="+mn-ea"/>
              </a:rPr>
              <a:t>标准标量和循环优化</a:t>
            </a:r>
            <a:endParaRPr lang="zh-CN" altLang="en-US" sz="1000" dirty="0">
              <a:latin typeface="+mn-ea"/>
            </a:endParaRPr>
          </a:p>
        </p:txBody>
      </p:sp>
      <p:sp>
        <p:nvSpPr>
          <p:cNvPr id="23" name="TextBox 27"/>
          <p:cNvSpPr txBox="1"/>
          <p:nvPr/>
        </p:nvSpPr>
        <p:spPr>
          <a:xfrm>
            <a:off x="4364357" y="5524130"/>
            <a:ext cx="972994" cy="246221"/>
          </a:xfrm>
          <a:prstGeom prst="rect">
            <a:avLst/>
          </a:prstGeom>
          <a:noFill/>
        </p:spPr>
        <p:txBody>
          <a:bodyPr wrap="square" rtlCol="0">
            <a:spAutoFit/>
          </a:bodyPr>
          <a:lstStyle/>
          <a:p>
            <a:pPr algn="ctr"/>
            <a:r>
              <a:rPr lang="zh-CN" altLang="en-US" sz="1000" dirty="0" smtClean="0">
                <a:latin typeface="+mn-ea"/>
              </a:rPr>
              <a:t>过程间优化</a:t>
            </a:r>
            <a:endParaRPr lang="zh-CN" altLang="en-US" sz="1000" dirty="0">
              <a:latin typeface="+mn-ea"/>
            </a:endParaRPr>
          </a:p>
        </p:txBody>
      </p:sp>
    </p:spTree>
    <p:extLst>
      <p:ext uri="{BB962C8B-B14F-4D97-AF65-F5344CB8AC3E}">
        <p14:creationId xmlns:p14="http://schemas.microsoft.com/office/powerpoint/2010/main" val="346884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4" y="1484313"/>
            <a:ext cx="8143200" cy="4392612"/>
          </a:xfrm>
        </p:spPr>
        <p:txBody>
          <a:bodyPr/>
          <a:lstStyle/>
          <a:p>
            <a:r>
              <a:rPr lang="en-US" altLang="zh-CN" b="1" dirty="0" smtClean="0"/>
              <a:t>LLVM</a:t>
            </a:r>
            <a:r>
              <a:rPr lang="zh-CN" altLang="en-US" b="1" dirty="0" smtClean="0"/>
              <a:t>架构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en-US" altLang="zh-CN" sz="2400" dirty="0" smtClean="0">
                <a:cs typeface="+mn-cs"/>
              </a:rPr>
              <a:t>LLVM</a:t>
            </a:r>
            <a:r>
              <a:rPr lang="zh-CN" altLang="en-US" sz="2400" dirty="0" smtClean="0">
                <a:cs typeface="+mn-cs"/>
              </a:rPr>
              <a:t>代码生成器是现代的和</a:t>
            </a:r>
            <a:r>
              <a:rPr lang="zh-CN" altLang="en-US" sz="2400" dirty="0">
                <a:cs typeface="+mn-cs"/>
              </a:rPr>
              <a:t>模块化的</a:t>
            </a:r>
            <a:endParaRPr lang="en-US" altLang="zh-CN" sz="2400" dirty="0" smtClean="0">
              <a:cs typeface="+mn-cs"/>
            </a:endParaRPr>
          </a:p>
          <a:p>
            <a:pPr marL="784225" lvl="1" indent="-342900">
              <a:buFont typeface="Wingdings" panose="05000000000000000000" pitchFamily="2" charset="2"/>
              <a:buChar char="Ø"/>
            </a:pPr>
            <a:r>
              <a:rPr lang="zh-CN" altLang="en-US" sz="2000" dirty="0"/>
              <a:t>现代</a:t>
            </a:r>
            <a:r>
              <a:rPr lang="en-US" altLang="zh-CN" sz="2000" dirty="0"/>
              <a:t>:</a:t>
            </a:r>
            <a:r>
              <a:rPr lang="zh-CN" altLang="en-US" sz="2000" dirty="0"/>
              <a:t>维持</a:t>
            </a:r>
            <a:r>
              <a:rPr lang="en-US" altLang="zh-CN" sz="2000" dirty="0"/>
              <a:t>SSA</a:t>
            </a:r>
            <a:r>
              <a:rPr lang="zh-CN" altLang="en-US" sz="2000" dirty="0"/>
              <a:t>表格，直到注册分配</a:t>
            </a:r>
            <a:endParaRPr lang="en-US" altLang="zh-CN" sz="2000" dirty="0" smtClean="0"/>
          </a:p>
          <a:p>
            <a:pPr marL="784225" lvl="1" indent="-342900">
              <a:buFont typeface="Wingdings" panose="05000000000000000000" pitchFamily="2" charset="2"/>
              <a:buChar char="Ø"/>
            </a:pPr>
            <a:r>
              <a:rPr lang="zh-CN" altLang="en-US" sz="2000" dirty="0"/>
              <a:t>模块化</a:t>
            </a:r>
            <a:r>
              <a:rPr lang="en-US" altLang="zh-CN" sz="2000" dirty="0"/>
              <a:t>:</a:t>
            </a:r>
            <a:r>
              <a:rPr lang="zh-CN" altLang="en-US" sz="2000" dirty="0"/>
              <a:t>根据编译器的约束选择</a:t>
            </a:r>
            <a:r>
              <a:rPr lang="zh-CN" altLang="en-US" sz="2000" dirty="0" smtClean="0"/>
              <a:t>组件</a:t>
            </a:r>
            <a:endParaRPr lang="en-US" altLang="zh-CN" sz="2000" dirty="0" smtClean="0"/>
          </a:p>
          <a:p>
            <a:pPr marL="1189038" lvl="2" indent="-342900">
              <a:buFont typeface="Arial" panose="020B0604020202020204" pitchFamily="34" charset="0"/>
              <a:buChar char="•"/>
            </a:pPr>
            <a:r>
              <a:rPr lang="zh-CN" altLang="en-US" sz="1600" dirty="0" smtClean="0"/>
              <a:t>例如</a:t>
            </a:r>
            <a:r>
              <a:rPr lang="zh-CN" altLang="en-US" sz="1600" dirty="0"/>
              <a:t>，</a:t>
            </a:r>
            <a:r>
              <a:rPr lang="en-US" altLang="zh-CN" sz="1600" dirty="0"/>
              <a:t>Itanium</a:t>
            </a:r>
            <a:r>
              <a:rPr lang="zh-CN" altLang="en-US" sz="1600" dirty="0"/>
              <a:t>端口使用</a:t>
            </a:r>
            <a:r>
              <a:rPr lang="en-US" altLang="zh-CN" sz="1600" dirty="0"/>
              <a:t>PQS</a:t>
            </a:r>
            <a:r>
              <a:rPr lang="zh-CN" altLang="en-US" sz="1600" dirty="0"/>
              <a:t>，可以使用更激进的</a:t>
            </a:r>
            <a:r>
              <a:rPr lang="zh-CN" altLang="en-US" sz="1600" dirty="0" smtClean="0"/>
              <a:t>调度程序</a:t>
            </a:r>
            <a:endParaRPr lang="en-US" altLang="zh-CN" sz="16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900" y="3501008"/>
            <a:ext cx="6264696" cy="2447526"/>
          </a:xfrm>
          <a:prstGeom prst="rect">
            <a:avLst/>
          </a:prstGeom>
        </p:spPr>
      </p:pic>
    </p:spTree>
    <p:extLst>
      <p:ext uri="{BB962C8B-B14F-4D97-AF65-F5344CB8AC3E}">
        <p14:creationId xmlns:p14="http://schemas.microsoft.com/office/powerpoint/2010/main" val="216104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3" y="1484313"/>
            <a:ext cx="8424167" cy="4392612"/>
          </a:xfrm>
        </p:spPr>
        <p:txBody>
          <a:bodyPr/>
          <a:lstStyle/>
          <a:p>
            <a:r>
              <a:rPr lang="en-US" altLang="zh-CN" b="1" dirty="0" smtClean="0"/>
              <a:t>LLVM</a:t>
            </a:r>
            <a:r>
              <a:rPr lang="zh-CN" altLang="en-US" b="1" dirty="0" smtClean="0"/>
              <a:t>简介</a:t>
            </a:r>
            <a:endParaRPr lang="en-US" altLang="zh-CN" b="1" dirty="0"/>
          </a:p>
          <a:p>
            <a:pPr marL="784225" lvl="1" indent="-342900">
              <a:buFont typeface="Wingdings" panose="05000000000000000000" pitchFamily="2" charset="2"/>
              <a:buChar char="Ø"/>
            </a:pPr>
            <a:r>
              <a:rPr lang="zh-CN" altLang="en-US" sz="2000" dirty="0">
                <a:solidFill>
                  <a:schemeClr val="bg2"/>
                </a:solidFill>
              </a:rPr>
              <a:t>经典编译器编译流程</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smtClean="0">
                <a:solidFill>
                  <a:schemeClr val="bg2"/>
                </a:solidFill>
              </a:rPr>
              <a:t>LLVM</a:t>
            </a:r>
            <a:r>
              <a:rPr lang="zh-CN" altLang="en-US" sz="2000" dirty="0" smtClean="0">
                <a:solidFill>
                  <a:schemeClr val="bg2"/>
                </a:solidFill>
              </a:rPr>
              <a:t>编译框架简介</a:t>
            </a:r>
            <a:endParaRPr lang="en-US" altLang="zh-CN" sz="2000" dirty="0">
              <a:solidFill>
                <a:schemeClr val="bg2"/>
              </a:solidFill>
            </a:endParaRPr>
          </a:p>
          <a:p>
            <a:pPr marL="784225" lvl="1" indent="-342900">
              <a:buFont typeface="Wingdings" panose="05000000000000000000" pitchFamily="2" charset="2"/>
              <a:buChar char="Ø"/>
            </a:pPr>
            <a:r>
              <a:rPr lang="en-US" altLang="zh-CN" sz="2000" b="1" dirty="0">
                <a:solidFill>
                  <a:srgbClr val="FF0000"/>
                </a:solidFill>
              </a:rPr>
              <a:t>LLVM</a:t>
            </a:r>
            <a:r>
              <a:rPr lang="zh-CN" altLang="en-US" sz="2000" b="1" dirty="0">
                <a:solidFill>
                  <a:srgbClr val="FF0000"/>
                </a:solidFill>
              </a:rPr>
              <a:t>中间代码简介</a:t>
            </a:r>
            <a:endParaRPr lang="en-US" altLang="zh-CN" sz="2000" b="1" dirty="0">
              <a:solidFill>
                <a:srgbClr val="FF0000"/>
              </a:solidFill>
            </a:endParaRPr>
          </a:p>
          <a:p>
            <a:pPr marL="784225" lvl="1" indent="-342900">
              <a:buFont typeface="Wingdings" panose="05000000000000000000" pitchFamily="2" charset="2"/>
              <a:buChar char="Ø"/>
            </a:pPr>
            <a:r>
              <a:rPr lang="en-US" altLang="zh-CN" sz="2000" dirty="0">
                <a:solidFill>
                  <a:schemeClr val="bg2"/>
                </a:solidFill>
              </a:rPr>
              <a:t>LLVM</a:t>
            </a:r>
            <a:r>
              <a:rPr lang="zh-CN" altLang="en-US" sz="2000" dirty="0">
                <a:solidFill>
                  <a:schemeClr val="bg2"/>
                </a:solidFill>
              </a:rPr>
              <a:t>内置编译工具</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smtClean="0">
                <a:solidFill>
                  <a:schemeClr val="bg2"/>
                </a:solidFill>
              </a:rPr>
              <a:t>…</a:t>
            </a:r>
            <a:endParaRPr lang="en-US" altLang="zh-CN" sz="2000" dirty="0">
              <a:solidFill>
                <a:schemeClr val="bg2"/>
              </a:solidFill>
            </a:endParaRPr>
          </a:p>
        </p:txBody>
      </p:sp>
    </p:spTree>
    <p:extLst>
      <p:ext uri="{BB962C8B-B14F-4D97-AF65-F5344CB8AC3E}">
        <p14:creationId xmlns:p14="http://schemas.microsoft.com/office/powerpoint/2010/main" val="436071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LLVM IR(</a:t>
            </a:r>
            <a:r>
              <a:rPr lang="en-US" altLang="zh-CN" sz="2400" b="1" dirty="0" smtClean="0"/>
              <a:t>I</a:t>
            </a:r>
            <a:r>
              <a:rPr lang="en-US" altLang="zh-CN" sz="2400" dirty="0" smtClean="0"/>
              <a:t>ntermediate </a:t>
            </a:r>
            <a:r>
              <a:rPr lang="en-US" altLang="zh-CN" sz="2400" b="1" dirty="0" smtClean="0"/>
              <a:t>R</a:t>
            </a:r>
            <a:r>
              <a:rPr lang="en-US" altLang="zh-CN" sz="2400" dirty="0" smtClean="0"/>
              <a:t>epresentation)</a:t>
            </a:r>
            <a:r>
              <a:rPr lang="zh-CN" altLang="en-US" sz="2400" dirty="0" smtClean="0"/>
              <a:t>即</a:t>
            </a:r>
            <a:r>
              <a:rPr lang="en-US" altLang="zh-CN" sz="2400" dirty="0" smtClean="0"/>
              <a:t>LLVM</a:t>
            </a:r>
            <a:r>
              <a:rPr lang="zh-CN" altLang="en-US" sz="2400" dirty="0" smtClean="0"/>
              <a:t>中间表示，一般有两种表示形式：</a:t>
            </a:r>
            <a:r>
              <a:rPr lang="en-US" altLang="zh-CN" sz="2400" dirty="0" smtClean="0"/>
              <a:t>*.</a:t>
            </a:r>
            <a:r>
              <a:rPr lang="en-US" altLang="zh-CN" sz="2400" dirty="0" err="1" smtClean="0"/>
              <a:t>bc</a:t>
            </a:r>
            <a:r>
              <a:rPr lang="zh-CN" altLang="en-US" sz="2400" dirty="0" smtClean="0"/>
              <a:t>和</a:t>
            </a:r>
            <a:r>
              <a:rPr lang="en-US" altLang="zh-CN" sz="2400" dirty="0" smtClean="0"/>
              <a:t>*.</a:t>
            </a:r>
            <a:r>
              <a:rPr lang="en-US" altLang="zh-CN" sz="2400" dirty="0" err="1" smtClean="0"/>
              <a:t>ll</a:t>
            </a:r>
            <a:r>
              <a:rPr lang="zh-CN" altLang="en-US" sz="2400" dirty="0" smtClean="0"/>
              <a:t>：</a:t>
            </a:r>
            <a:endParaRPr lang="en-US" altLang="zh-CN" sz="1800" dirty="0" smtClean="0"/>
          </a:p>
          <a:p>
            <a:pPr marL="784225" lvl="1" indent="-342900">
              <a:buFont typeface="Wingdings" panose="05000000000000000000" pitchFamily="2" charset="2"/>
              <a:buChar char="Ø"/>
            </a:pPr>
            <a:r>
              <a:rPr lang="en-US" altLang="zh-CN" sz="2000" dirty="0" smtClean="0"/>
              <a:t>LLVM IR</a:t>
            </a:r>
            <a:r>
              <a:rPr lang="zh-CN" altLang="en-US" sz="2000" dirty="0" smtClean="0"/>
              <a:t>是一种低级编程语言</a:t>
            </a:r>
            <a:endParaRPr lang="en-US" altLang="zh-CN" sz="2000" dirty="0" smtClean="0"/>
          </a:p>
          <a:p>
            <a:pPr marL="1189038" lvl="2" indent="-342900">
              <a:buFont typeface="Arial" panose="020B0604020202020204" pitchFamily="34" charset="0"/>
              <a:buChar char="•"/>
            </a:pPr>
            <a:r>
              <a:rPr lang="zh-CN" altLang="en-US" sz="1600" dirty="0"/>
              <a:t>与</a:t>
            </a:r>
            <a:r>
              <a:rPr lang="en-US" altLang="zh-CN" sz="1600" dirty="0" smtClean="0"/>
              <a:t>RISC</a:t>
            </a:r>
            <a:r>
              <a:rPr lang="zh-CN" altLang="en-US" sz="1600" dirty="0" smtClean="0"/>
              <a:t>指令集类似</a:t>
            </a:r>
            <a:endParaRPr lang="en-US" altLang="zh-CN" sz="1600" dirty="0" smtClean="0"/>
          </a:p>
          <a:p>
            <a:pPr marL="784225" lvl="1" indent="-342900">
              <a:buFont typeface="Wingdings" panose="05000000000000000000" pitchFamily="2" charset="2"/>
              <a:buChar char="Ø"/>
            </a:pPr>
            <a:r>
              <a:rPr lang="en-US" altLang="zh-CN" sz="2000" dirty="0" smtClean="0"/>
              <a:t>LLVM IR</a:t>
            </a:r>
            <a:r>
              <a:rPr lang="zh-CN" altLang="en-US" sz="2000" dirty="0" smtClean="0"/>
              <a:t>也能够表达高层次想法</a:t>
            </a:r>
            <a:endParaRPr lang="en-US" altLang="zh-CN" sz="2000" dirty="0" smtClean="0"/>
          </a:p>
          <a:p>
            <a:pPr marL="1189038" lvl="2" indent="-342900">
              <a:buFont typeface="Arial" panose="020B0604020202020204" pitchFamily="34" charset="0"/>
              <a:buChar char="•"/>
            </a:pPr>
            <a:r>
              <a:rPr lang="zh-CN" altLang="en-US" sz="1600" dirty="0" smtClean="0"/>
              <a:t>高级语言可以清晰地映射到</a:t>
            </a:r>
            <a:r>
              <a:rPr lang="en-US" altLang="zh-CN" sz="1600" dirty="0" smtClean="0"/>
              <a:t>IR</a:t>
            </a:r>
            <a:r>
              <a:rPr lang="zh-CN" altLang="en-US" sz="1600" dirty="0" smtClean="0"/>
              <a:t>上</a:t>
            </a:r>
            <a:endParaRPr lang="en-US" altLang="zh-CN" sz="1600" dirty="0" smtClean="0"/>
          </a:p>
          <a:p>
            <a:pPr marL="784225" lvl="1" indent="-342900">
              <a:buFont typeface="Wingdings" panose="05000000000000000000" pitchFamily="2" charset="2"/>
              <a:buChar char="Ø"/>
            </a:pPr>
            <a:r>
              <a:rPr lang="zh-CN" altLang="en-US" sz="2000" dirty="0" smtClean="0"/>
              <a:t>支持高效的代码优化</a:t>
            </a:r>
            <a:endParaRPr lang="en-US" altLang="zh-CN" sz="2000" dirty="0" smtClean="0"/>
          </a:p>
        </p:txBody>
      </p:sp>
      <p:sp>
        <p:nvSpPr>
          <p:cNvPr id="5" name="矩形 4"/>
          <p:cNvSpPr/>
          <p:nvPr/>
        </p:nvSpPr>
        <p:spPr bwMode="auto">
          <a:xfrm>
            <a:off x="1312676" y="4790963"/>
            <a:ext cx="2592288" cy="107977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altLang="zh-CN" sz="1200" dirty="0" err="1">
                <a:latin typeface="Times New Roman" pitchFamily="18" charset="0"/>
                <a:ea typeface="宋体" pitchFamily="2" charset="-122"/>
              </a:rPr>
              <a:t>Bitcode</a:t>
            </a:r>
            <a:r>
              <a:rPr lang="en-US" altLang="zh-CN" sz="1200" dirty="0">
                <a:latin typeface="Times New Roman" pitchFamily="18" charset="0"/>
                <a:ea typeface="宋体" pitchFamily="2" charset="-122"/>
              </a:rPr>
              <a:t> file: *.</a:t>
            </a:r>
            <a:r>
              <a:rPr lang="en-US" altLang="zh-CN" sz="1200" dirty="0" err="1">
                <a:latin typeface="Times New Roman" pitchFamily="18" charset="0"/>
                <a:ea typeface="宋体" pitchFamily="2" charset="-122"/>
              </a:rPr>
              <a:t>bc</a:t>
            </a:r>
            <a:endParaRPr lang="en-US" altLang="zh-CN" sz="1200" dirty="0">
              <a:latin typeface="Times New Roman" pitchFamily="18" charset="0"/>
              <a:ea typeface="宋体" pitchFamily="2" charset="-122"/>
            </a:endParaRPr>
          </a:p>
          <a:p>
            <a:pPr fontAlgn="base">
              <a:spcBef>
                <a:spcPct val="0"/>
              </a:spcBef>
              <a:spcAft>
                <a:spcPct val="0"/>
              </a:spcAft>
            </a:pPr>
            <a:r>
              <a:rPr lang="en-US" altLang="zh-CN" sz="1200" dirty="0">
                <a:latin typeface="Times New Roman" pitchFamily="18" charset="0"/>
                <a:ea typeface="宋体" pitchFamily="2" charset="-122"/>
              </a:rPr>
              <a:t>000101010101010000101010101010</a:t>
            </a:r>
          </a:p>
          <a:p>
            <a:pPr fontAlgn="base">
              <a:spcBef>
                <a:spcPct val="0"/>
              </a:spcBef>
              <a:spcAft>
                <a:spcPct val="0"/>
              </a:spcAft>
            </a:pPr>
            <a:r>
              <a:rPr lang="en-US" altLang="zh-CN" sz="1200" dirty="0">
                <a:latin typeface="Times New Roman" pitchFamily="18" charset="0"/>
                <a:ea typeface="宋体" pitchFamily="2" charset="-122"/>
              </a:rPr>
              <a:t>000101010101010010111010010110</a:t>
            </a:r>
          </a:p>
          <a:p>
            <a:pPr fontAlgn="base">
              <a:spcBef>
                <a:spcPct val="0"/>
              </a:spcBef>
              <a:spcAft>
                <a:spcPct val="0"/>
              </a:spcAft>
            </a:pPr>
            <a:r>
              <a:rPr lang="en-US" altLang="zh-CN" sz="1200" dirty="0">
                <a:latin typeface="Times New Roman" pitchFamily="18" charset="0"/>
                <a:ea typeface="宋体" pitchFamily="2" charset="-122"/>
              </a:rPr>
              <a:t>000000000000000000101010101010</a:t>
            </a:r>
          </a:p>
          <a:p>
            <a:pPr fontAlgn="base">
              <a:spcBef>
                <a:spcPct val="0"/>
              </a:spcBef>
              <a:spcAft>
                <a:spcPct val="0"/>
              </a:spcAft>
            </a:pPr>
            <a:r>
              <a:rPr lang="en-US" altLang="zh-CN" sz="1200" dirty="0">
                <a:latin typeface="Times New Roman" pitchFamily="18" charset="0"/>
                <a:ea typeface="宋体" pitchFamily="2" charset="-122"/>
              </a:rPr>
              <a:t>000101010101010000101010101010</a:t>
            </a:r>
          </a:p>
          <a:p>
            <a:pPr fontAlgn="base">
              <a:spcBef>
                <a:spcPct val="0"/>
              </a:spcBef>
              <a:spcAft>
                <a:spcPct val="0"/>
              </a:spcAft>
            </a:pPr>
            <a:r>
              <a:rPr lang="en-US" altLang="zh-CN" sz="1200" dirty="0">
                <a:latin typeface="Times New Roman" pitchFamily="18" charset="0"/>
                <a:ea typeface="宋体" pitchFamily="2" charset="-122"/>
              </a:rPr>
              <a:t>010111010010110000000000000000</a:t>
            </a:r>
            <a:endParaRPr lang="zh-CN" altLang="en-US" sz="1200" dirty="0">
              <a:latin typeface="Times New Roman" pitchFamily="18" charset="0"/>
              <a:ea typeface="宋体" pitchFamily="2" charset="-122"/>
            </a:endParaRPr>
          </a:p>
        </p:txBody>
      </p:sp>
      <p:sp>
        <p:nvSpPr>
          <p:cNvPr id="9" name="矩形 8"/>
          <p:cNvSpPr/>
          <p:nvPr/>
        </p:nvSpPr>
        <p:spPr bwMode="auto">
          <a:xfrm>
            <a:off x="4800717" y="4777704"/>
            <a:ext cx="2592288" cy="107977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altLang="zh-CN" sz="1200" dirty="0" smtClean="0">
                <a:latin typeface="Times New Roman" pitchFamily="18" charset="0"/>
                <a:ea typeface="宋体" pitchFamily="2" charset="-122"/>
              </a:rPr>
              <a:t>Human-readable </a:t>
            </a:r>
            <a:r>
              <a:rPr lang="en-US" altLang="zh-CN" sz="1200" dirty="0">
                <a:latin typeface="Times New Roman" pitchFamily="18" charset="0"/>
                <a:ea typeface="宋体" pitchFamily="2" charset="-122"/>
              </a:rPr>
              <a:t>file: </a:t>
            </a:r>
            <a:r>
              <a:rPr lang="en-US" altLang="zh-CN" sz="1200" dirty="0" smtClean="0">
                <a:latin typeface="Times New Roman" pitchFamily="18" charset="0"/>
                <a:ea typeface="宋体" pitchFamily="2" charset="-122"/>
              </a:rPr>
              <a:t>*.</a:t>
            </a:r>
            <a:r>
              <a:rPr lang="en-US" altLang="zh-CN" sz="1200" dirty="0" err="1" smtClean="0">
                <a:latin typeface="Times New Roman" pitchFamily="18" charset="0"/>
                <a:ea typeface="宋体" pitchFamily="2" charset="-122"/>
              </a:rPr>
              <a:t>ll</a:t>
            </a:r>
            <a:endParaRPr lang="en-US" altLang="zh-CN" sz="1200" dirty="0">
              <a:latin typeface="Times New Roman" pitchFamily="18" charset="0"/>
              <a:ea typeface="宋体" pitchFamily="2" charset="-122"/>
            </a:endParaRPr>
          </a:p>
          <a:p>
            <a:pPr fontAlgn="base">
              <a:spcBef>
                <a:spcPct val="0"/>
              </a:spcBef>
              <a:spcAft>
                <a:spcPct val="0"/>
              </a:spcAft>
            </a:pPr>
            <a:r>
              <a:rPr lang="en-US" altLang="zh-CN" sz="1200" dirty="0" err="1" smtClean="0">
                <a:latin typeface="Times New Roman" pitchFamily="18" charset="0"/>
                <a:ea typeface="宋体" pitchFamily="2" charset="-122"/>
              </a:rPr>
              <a:t>def</a:t>
            </a:r>
            <a:r>
              <a:rPr lang="en-US" altLang="zh-CN" sz="1200" dirty="0" smtClean="0">
                <a:latin typeface="Times New Roman" pitchFamily="18" charset="0"/>
                <a:ea typeface="宋体" pitchFamily="2" charset="-122"/>
              </a:rPr>
              <a:t> void @foo(i32 %</a:t>
            </a:r>
            <a:r>
              <a:rPr lang="en-US" altLang="zh-CN" sz="1200" dirty="0" err="1" smtClean="0">
                <a:latin typeface="Times New Roman" pitchFamily="18" charset="0"/>
                <a:ea typeface="宋体" pitchFamily="2" charset="-122"/>
              </a:rPr>
              <a:t>arg</a:t>
            </a:r>
            <a:r>
              <a:rPr lang="en-US" altLang="zh-CN" sz="1200" dirty="0" smtClean="0">
                <a:latin typeface="Times New Roman" pitchFamily="18" charset="0"/>
                <a:ea typeface="宋体" pitchFamily="2" charset="-122"/>
              </a:rPr>
              <a:t>) {</a:t>
            </a:r>
          </a:p>
          <a:p>
            <a:pPr fontAlgn="base">
              <a:spcBef>
                <a:spcPct val="0"/>
              </a:spcBef>
              <a:spcAft>
                <a:spcPct val="0"/>
              </a:spcAft>
            </a:pPr>
            <a:r>
              <a:rPr lang="en-US" altLang="zh-CN" sz="1200" dirty="0" smtClean="0">
                <a:latin typeface="Times New Roman" pitchFamily="18" charset="0"/>
                <a:ea typeface="宋体" pitchFamily="2" charset="-122"/>
              </a:rPr>
              <a:t>        ; </a:t>
            </a:r>
            <a:r>
              <a:rPr lang="zh-CN" altLang="en-US" sz="1200" dirty="0" smtClean="0">
                <a:latin typeface="Times New Roman" pitchFamily="18" charset="0"/>
                <a:ea typeface="宋体" pitchFamily="2" charset="-122"/>
              </a:rPr>
              <a:t>便于阅读理解</a:t>
            </a:r>
            <a:endParaRPr lang="en-US" altLang="zh-CN" sz="1200" dirty="0" smtClean="0">
              <a:latin typeface="Times New Roman" pitchFamily="18" charset="0"/>
              <a:ea typeface="宋体" pitchFamily="2" charset="-122"/>
            </a:endParaRPr>
          </a:p>
          <a:p>
            <a:pPr fontAlgn="base">
              <a:spcBef>
                <a:spcPct val="0"/>
              </a:spcBef>
              <a:spcAft>
                <a:spcPct val="0"/>
              </a:spcAft>
            </a:pPr>
            <a:r>
              <a:rPr lang="en-US" altLang="zh-CN" sz="1200" dirty="0">
                <a:latin typeface="Times New Roman" pitchFamily="18" charset="0"/>
                <a:ea typeface="宋体" pitchFamily="2" charset="-122"/>
              </a:rPr>
              <a:t> </a:t>
            </a:r>
            <a:r>
              <a:rPr lang="en-US" altLang="zh-CN" sz="1200" dirty="0" smtClean="0">
                <a:latin typeface="Times New Roman" pitchFamily="18" charset="0"/>
                <a:ea typeface="宋体" pitchFamily="2" charset="-122"/>
              </a:rPr>
              <a:t>       ret void</a:t>
            </a:r>
            <a:endParaRPr lang="en-US" altLang="zh-CN" sz="1200" dirty="0">
              <a:latin typeface="Times New Roman" pitchFamily="18" charset="0"/>
              <a:ea typeface="宋体" pitchFamily="2" charset="-122"/>
            </a:endParaRPr>
          </a:p>
          <a:p>
            <a:pPr fontAlgn="base">
              <a:spcBef>
                <a:spcPct val="0"/>
              </a:spcBef>
              <a:spcAft>
                <a:spcPct val="0"/>
              </a:spcAft>
            </a:pPr>
            <a:r>
              <a:rPr lang="en-US" altLang="zh-CN" sz="1200" dirty="0" smtClean="0">
                <a:latin typeface="Times New Roman" pitchFamily="18" charset="0"/>
                <a:ea typeface="宋体" pitchFamily="2" charset="-122"/>
              </a:rPr>
              <a:t>}</a:t>
            </a:r>
            <a:endParaRPr lang="zh-CN" altLang="en-US" sz="1200" dirty="0">
              <a:latin typeface="Times New Roman" pitchFamily="18" charset="0"/>
              <a:ea typeface="宋体" pitchFamily="2" charset="-122"/>
            </a:endParaRPr>
          </a:p>
        </p:txBody>
      </p:sp>
      <p:cxnSp>
        <p:nvCxnSpPr>
          <p:cNvPr id="10" name="直接箭头连接符 9"/>
          <p:cNvCxnSpPr/>
          <p:nvPr/>
        </p:nvCxnSpPr>
        <p:spPr bwMode="auto">
          <a:xfrm flipV="1">
            <a:off x="3998305" y="5059625"/>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11" name="TextBox 27"/>
          <p:cNvSpPr txBox="1"/>
          <p:nvPr/>
        </p:nvSpPr>
        <p:spPr>
          <a:xfrm>
            <a:off x="3917703" y="4777704"/>
            <a:ext cx="787350" cy="246221"/>
          </a:xfrm>
          <a:prstGeom prst="rect">
            <a:avLst/>
          </a:prstGeom>
          <a:noFill/>
        </p:spPr>
        <p:txBody>
          <a:bodyPr wrap="square" rtlCol="0">
            <a:spAutoFit/>
          </a:bodyPr>
          <a:lstStyle/>
          <a:p>
            <a:pPr algn="ctr"/>
            <a:r>
              <a:rPr lang="en-US" altLang="zh-CN" sz="1000" dirty="0" err="1">
                <a:latin typeface="+mn-ea"/>
              </a:rPr>
              <a:t>l</a:t>
            </a:r>
            <a:r>
              <a:rPr lang="en-US" altLang="zh-CN" sz="1000" dirty="0" err="1" smtClean="0">
                <a:latin typeface="+mn-ea"/>
              </a:rPr>
              <a:t>lvm</a:t>
            </a:r>
            <a:r>
              <a:rPr lang="en-US" altLang="zh-CN" sz="1000" dirty="0" smtClean="0">
                <a:latin typeface="+mn-ea"/>
              </a:rPr>
              <a:t>-dis</a:t>
            </a:r>
            <a:endParaRPr lang="zh-CN" altLang="en-US" sz="1000" dirty="0">
              <a:latin typeface="+mn-ea"/>
            </a:endParaRPr>
          </a:p>
        </p:txBody>
      </p:sp>
      <p:cxnSp>
        <p:nvCxnSpPr>
          <p:cNvPr id="15" name="直接箭头连接符 14"/>
          <p:cNvCxnSpPr/>
          <p:nvPr/>
        </p:nvCxnSpPr>
        <p:spPr bwMode="auto">
          <a:xfrm rot="10800000" flipV="1">
            <a:off x="4004653" y="5623390"/>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17" name="TextBox 27"/>
          <p:cNvSpPr txBox="1"/>
          <p:nvPr/>
        </p:nvSpPr>
        <p:spPr>
          <a:xfrm>
            <a:off x="3917703" y="5666404"/>
            <a:ext cx="787350" cy="246221"/>
          </a:xfrm>
          <a:prstGeom prst="rect">
            <a:avLst/>
          </a:prstGeom>
          <a:noFill/>
        </p:spPr>
        <p:txBody>
          <a:bodyPr wrap="square" rtlCol="0">
            <a:spAutoFit/>
          </a:bodyPr>
          <a:lstStyle/>
          <a:p>
            <a:pPr algn="ctr"/>
            <a:r>
              <a:rPr lang="en-US" altLang="zh-CN" sz="1000" dirty="0" err="1" smtClean="0">
                <a:latin typeface="+mn-ea"/>
              </a:rPr>
              <a:t>llvm</a:t>
            </a:r>
            <a:r>
              <a:rPr lang="en-US" altLang="zh-CN" sz="1000" dirty="0" smtClean="0">
                <a:latin typeface="+mn-ea"/>
              </a:rPr>
              <a:t>-as</a:t>
            </a:r>
            <a:endParaRPr lang="zh-CN" altLang="en-US" sz="1000" dirty="0">
              <a:latin typeface="+mn-ea"/>
            </a:endParaRPr>
          </a:p>
        </p:txBody>
      </p:sp>
      <p:sp>
        <p:nvSpPr>
          <p:cNvPr id="14" name="文本框 13"/>
          <p:cNvSpPr txBox="1"/>
          <p:nvPr/>
        </p:nvSpPr>
        <p:spPr>
          <a:xfrm>
            <a:off x="5843634" y="3769150"/>
            <a:ext cx="1800200" cy="584775"/>
          </a:xfrm>
          <a:prstGeom prst="rect">
            <a:avLst/>
          </a:prstGeom>
          <a:noFill/>
        </p:spPr>
        <p:txBody>
          <a:bodyPr wrap="square" rtlCol="0">
            <a:spAutoFit/>
          </a:bodyPr>
          <a:lstStyle/>
          <a:p>
            <a:r>
              <a:rPr lang="zh-CN" altLang="en-US" sz="1600" dirty="0" smtClean="0"/>
              <a:t>我们主要关注可读性更高的</a:t>
            </a:r>
            <a:r>
              <a:rPr lang="en-US" altLang="zh-CN" sz="1600" dirty="0" smtClean="0"/>
              <a:t>.</a:t>
            </a:r>
            <a:r>
              <a:rPr lang="en-US" altLang="zh-CN" sz="1600" dirty="0" err="1" smtClean="0"/>
              <a:t>ll</a:t>
            </a:r>
            <a:endParaRPr lang="zh-CN" altLang="en-US" sz="1600" dirty="0"/>
          </a:p>
        </p:txBody>
      </p:sp>
      <p:cxnSp>
        <p:nvCxnSpPr>
          <p:cNvPr id="21" name="直接箭头连接符 20"/>
          <p:cNvCxnSpPr/>
          <p:nvPr/>
        </p:nvCxnSpPr>
        <p:spPr bwMode="auto">
          <a:xfrm>
            <a:off x="6563714" y="4382683"/>
            <a:ext cx="10298" cy="363033"/>
          </a:xfrm>
          <a:prstGeom prst="straightConnector1">
            <a:avLst/>
          </a:prstGeom>
          <a:solidFill>
            <a:schemeClr val="bg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5260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布局示例</a:t>
            </a:r>
            <a:endParaRPr lang="en-US" altLang="zh-CN" b="1" dirty="0" smtClean="0"/>
          </a:p>
          <a:p>
            <a:pPr marL="0" indent="0">
              <a:buNone/>
            </a:pPr>
            <a:r>
              <a:rPr lang="en-US" altLang="zh-CN" sz="2400" dirty="0" smtClean="0">
                <a:cs typeface="+mn-cs"/>
              </a:rPr>
              <a:t>     LLVM IR</a:t>
            </a:r>
            <a:r>
              <a:rPr lang="zh-CN" altLang="en-US" sz="2400" dirty="0" smtClean="0">
                <a:cs typeface="+mn-cs"/>
              </a:rPr>
              <a:t>的布局可以简化为：</a:t>
            </a:r>
            <a:endParaRPr lang="en-US" altLang="zh-CN" sz="1600" dirty="0" smtClean="0"/>
          </a:p>
        </p:txBody>
      </p:sp>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600" dirty="0" smtClean="0">
                <a:latin typeface="Times New Roman" pitchFamily="18" charset="0"/>
                <a:ea typeface="宋体" pitchFamily="2" charset="-122"/>
              </a:rPr>
              <a:t>函数声明</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600" dirty="0" smtClean="0">
                <a:latin typeface="Times New Roman" pitchFamily="18" charset="0"/>
                <a:ea typeface="宋体" pitchFamily="2" charset="-122"/>
              </a:rPr>
              <a:t>函数定义</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nvGrpSpPr>
          <p:cNvPr id="8" name="组合 7"/>
          <p:cNvGrpSpPr/>
          <p:nvPr/>
        </p:nvGrpSpPr>
        <p:grpSpPr>
          <a:xfrm>
            <a:off x="3996556" y="2714292"/>
            <a:ext cx="2088232" cy="2764529"/>
            <a:chOff x="3996556" y="2714292"/>
            <a:chExt cx="2088232" cy="2764529"/>
          </a:xfrm>
        </p:grpSpPr>
        <p:sp>
          <p:nvSpPr>
            <p:cNvPr id="24" name="圆角矩形 23"/>
            <p:cNvSpPr/>
            <p:nvPr/>
          </p:nvSpPr>
          <p:spPr bwMode="auto">
            <a:xfrm>
              <a:off x="3996556" y="2714292"/>
              <a:ext cx="2088232" cy="2764529"/>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4340872"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函数</a:t>
              </a:r>
            </a:p>
          </p:txBody>
        </p:sp>
        <p:sp>
          <p:nvSpPr>
            <p:cNvPr id="26" name="矩形 25"/>
            <p:cNvSpPr/>
            <p:nvPr/>
          </p:nvSpPr>
          <p:spPr bwMode="auto">
            <a:xfrm>
              <a:off x="4319972" y="3732202"/>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参数</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4319972" y="4225123"/>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入口基本块</a:t>
              </a:r>
            </a:p>
          </p:txBody>
        </p:sp>
        <p:sp>
          <p:nvSpPr>
            <p:cNvPr id="28" name="矩形 27"/>
            <p:cNvSpPr/>
            <p:nvPr/>
          </p:nvSpPr>
          <p:spPr bwMode="auto">
            <a:xfrm>
              <a:off x="4319972" y="4737196"/>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dirty="0">
                  <a:latin typeface="Times New Roman" pitchFamily="18" charset="0"/>
                  <a:ea typeface="宋体" pitchFamily="2" charset="-122"/>
                </a:rPr>
                <a:t>基本块</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12" name="组合 11"/>
          <p:cNvGrpSpPr/>
          <p:nvPr/>
        </p:nvGrpSpPr>
        <p:grpSpPr>
          <a:xfrm>
            <a:off x="6474518" y="2708920"/>
            <a:ext cx="2088232" cy="2764529"/>
            <a:chOff x="6474518" y="2708920"/>
            <a:chExt cx="2088232" cy="2764529"/>
          </a:xfrm>
        </p:grpSpPr>
        <p:sp>
          <p:nvSpPr>
            <p:cNvPr id="29" name="圆角矩形 28"/>
            <p:cNvSpPr/>
            <p:nvPr/>
          </p:nvSpPr>
          <p:spPr bwMode="auto">
            <a:xfrm>
              <a:off x="6474518" y="2708920"/>
              <a:ext cx="2088232" cy="2764529"/>
            </a:xfrm>
            <a:prstGeom prst="round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6818834" y="2775556"/>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基本块</a:t>
              </a:r>
            </a:p>
          </p:txBody>
        </p:sp>
        <p:sp>
          <p:nvSpPr>
            <p:cNvPr id="31" name="矩形 30"/>
            <p:cNvSpPr/>
            <p:nvPr/>
          </p:nvSpPr>
          <p:spPr bwMode="auto">
            <a:xfrm>
              <a:off x="6797934" y="3726830"/>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latin typeface="Times New Roman" pitchFamily="18" charset="0"/>
                  <a:ea typeface="宋体" pitchFamily="2" charset="-122"/>
                </a:rPr>
                <a:t>标签</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6797934" y="4219751"/>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latin typeface="Times New Roman" pitchFamily="18" charset="0"/>
                  <a:ea typeface="宋体" pitchFamily="2" charset="-122"/>
                </a:rPr>
                <a:t>[Phi</a:t>
              </a:r>
              <a:r>
                <a:rPr lang="zh-CN" altLang="en-US" dirty="0" smtClean="0">
                  <a:latin typeface="Times New Roman" pitchFamily="18" charset="0"/>
                  <a:ea typeface="宋体" pitchFamily="2" charset="-122"/>
                </a:rPr>
                <a:t>指令</a:t>
              </a:r>
              <a:r>
                <a:rPr lang="en-US" altLang="zh-CN" dirty="0" smtClean="0">
                  <a:latin typeface="Times New Roman" pitchFamily="18" charset="0"/>
                  <a:ea typeface="宋体" pitchFamily="2" charset="-122"/>
                </a:rPr>
                <a:t>]</a:t>
              </a:r>
              <a:r>
                <a:rPr lang="en-US" altLang="zh-CN" dirty="0">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6797934" y="4731824"/>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Times New Roman" pitchFamily="18" charset="0"/>
                  <a:ea typeface="宋体" pitchFamily="2" charset="-122"/>
                </a:rPr>
                <a:t>终止符指令</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357335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4" y="1484313"/>
            <a:ext cx="3239590" cy="4392612"/>
          </a:xfrm>
        </p:spPr>
        <p:txBody>
          <a:bodyPr/>
          <a:lstStyle/>
          <a:p>
            <a:r>
              <a:rPr lang="zh-CN" altLang="en-US" b="1" dirty="0" smtClean="0"/>
              <a:t>程序结构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en-US" altLang="zh-CN" sz="2400" dirty="0" smtClean="0">
                <a:cs typeface="+mn-cs"/>
              </a:rPr>
              <a:t>C/C++/</a:t>
            </a:r>
            <a:r>
              <a:rPr lang="en-US" altLang="zh-CN" sz="2400" dirty="0" err="1" smtClean="0">
                <a:cs typeface="+mn-cs"/>
              </a:rPr>
              <a:t>SysY</a:t>
            </a:r>
            <a:r>
              <a:rPr lang="zh-CN" altLang="en-US" sz="2400" dirty="0" smtClean="0">
                <a:cs typeface="+mn-cs"/>
              </a:rPr>
              <a:t>源代码</a:t>
            </a:r>
            <a:endParaRPr lang="en-US" altLang="zh-CN" sz="1800" dirty="0" smtClean="0">
              <a:cs typeface="+mn-cs"/>
            </a:endParaRPr>
          </a:p>
          <a:p>
            <a:pPr marL="784225" lvl="1" indent="-342900">
              <a:buFont typeface="Wingdings" panose="05000000000000000000" pitchFamily="2" charset="2"/>
              <a:buChar char="Ø"/>
            </a:pPr>
            <a:r>
              <a:rPr lang="zh-CN" altLang="en-US" sz="2000" dirty="0" smtClean="0"/>
              <a:t>源文件</a:t>
            </a:r>
            <a:endParaRPr lang="en-US" altLang="zh-CN" sz="2000" dirty="0" smtClean="0"/>
          </a:p>
          <a:p>
            <a:pPr marL="1189038" lvl="2" indent="-342900">
              <a:buFont typeface="Arial" panose="020B0604020202020204" pitchFamily="34" charset="0"/>
              <a:buChar char="•"/>
            </a:pPr>
            <a:r>
              <a:rPr lang="en-US" altLang="zh-CN" sz="1600" dirty="0" smtClean="0"/>
              <a:t>normaltest01.sy</a:t>
            </a:r>
          </a:p>
          <a:p>
            <a:pPr marL="784225" lvl="1" indent="-342900">
              <a:buFont typeface="Wingdings" panose="05000000000000000000" pitchFamily="2" charset="2"/>
              <a:buChar char="Ø"/>
            </a:pPr>
            <a:r>
              <a:rPr lang="zh-CN" altLang="en-US" sz="2000" dirty="0" smtClean="0"/>
              <a:t>函数</a:t>
            </a:r>
            <a:endParaRPr lang="en-US" altLang="zh-CN" sz="2000" dirty="0" smtClean="0"/>
          </a:p>
          <a:p>
            <a:pPr marL="1189038" lvl="2" indent="-342900">
              <a:buFont typeface="Arial" panose="020B0604020202020204" pitchFamily="34" charset="0"/>
              <a:buChar char="•"/>
            </a:pPr>
            <a:r>
              <a:rPr lang="en-US" altLang="zh-CN" sz="1600" dirty="0"/>
              <a:t>v</a:t>
            </a:r>
            <a:r>
              <a:rPr lang="en-US" altLang="zh-CN" sz="1600" dirty="0" smtClean="0"/>
              <a:t>oid </a:t>
            </a:r>
            <a:r>
              <a:rPr lang="en-US" altLang="zh-CN" sz="1600" dirty="0" err="1" smtClean="0"/>
              <a:t>func</a:t>
            </a:r>
            <a:r>
              <a:rPr lang="en-US" altLang="zh-CN" sz="1600" dirty="0" smtClean="0"/>
              <a:t>() {}</a:t>
            </a:r>
          </a:p>
          <a:p>
            <a:pPr marL="784225" lvl="1" indent="-342900">
              <a:buFont typeface="Wingdings" panose="05000000000000000000" pitchFamily="2" charset="2"/>
              <a:buChar char="Ø"/>
            </a:pPr>
            <a:r>
              <a:rPr lang="zh-CN" altLang="en-US" sz="2000" dirty="0" smtClean="0"/>
              <a:t>代码块</a:t>
            </a:r>
            <a:endParaRPr lang="en-US" altLang="zh-CN" sz="2000" dirty="0" smtClean="0"/>
          </a:p>
          <a:p>
            <a:pPr marL="1189038" lvl="2" indent="-342900">
              <a:buFont typeface="Arial" panose="020B0604020202020204" pitchFamily="34" charset="0"/>
              <a:buChar char="•"/>
            </a:pPr>
            <a:r>
              <a:rPr lang="en-US" altLang="zh-CN" sz="1600" dirty="0"/>
              <a:t>i</a:t>
            </a:r>
            <a:r>
              <a:rPr lang="en-US" altLang="zh-CN" sz="1600" dirty="0" smtClean="0"/>
              <a:t>f(…) {}</a:t>
            </a:r>
          </a:p>
          <a:p>
            <a:pPr marL="784225" lvl="1" indent="-342900">
              <a:buFont typeface="Wingdings" panose="05000000000000000000" pitchFamily="2" charset="2"/>
              <a:buChar char="Ø"/>
            </a:pPr>
            <a:r>
              <a:rPr lang="zh-CN" altLang="en-US" sz="2000" dirty="0" smtClean="0"/>
              <a:t>语句</a:t>
            </a:r>
            <a:endParaRPr lang="en-US" altLang="zh-CN" sz="2000" dirty="0" smtClean="0"/>
          </a:p>
          <a:p>
            <a:pPr marL="1189038" lvl="2" indent="-342900">
              <a:buFont typeface="Arial" panose="020B0604020202020204" pitchFamily="34" charset="0"/>
              <a:buChar char="•"/>
            </a:pPr>
            <a:r>
              <a:rPr lang="en-US" altLang="zh-CN" sz="1600" dirty="0" err="1" smtClean="0"/>
              <a:t>int</a:t>
            </a:r>
            <a:r>
              <a:rPr lang="en-US" altLang="zh-CN" sz="1600" dirty="0" smtClean="0"/>
              <a:t> c = a + b;</a:t>
            </a:r>
            <a:endParaRPr lang="en-US" altLang="zh-CN" sz="1600" dirty="0"/>
          </a:p>
        </p:txBody>
      </p:sp>
      <p:sp>
        <p:nvSpPr>
          <p:cNvPr id="20" name="内容占位符 2"/>
          <p:cNvSpPr txBox="1">
            <a:spLocks/>
          </p:cNvSpPr>
          <p:nvPr/>
        </p:nvSpPr>
        <p:spPr bwMode="auto">
          <a:xfrm>
            <a:off x="4932040" y="1484313"/>
            <a:ext cx="3456384"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2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endParaRPr lang="en-US" altLang="zh-CN" kern="0" dirty="0" smtClean="0"/>
          </a:p>
          <a:p>
            <a:pPr marL="0" lvl="1" indent="0">
              <a:buClr>
                <a:schemeClr val="accent1"/>
              </a:buClr>
              <a:buSzPct val="70000"/>
              <a:buFont typeface="Wingdings" panose="05000000000000000000" pitchFamily="2" charset="2"/>
              <a:buNone/>
            </a:pPr>
            <a:r>
              <a:rPr lang="en-US" altLang="zh-CN" sz="1800" kern="0" dirty="0" smtClean="0">
                <a:cs typeface="+mn-cs"/>
              </a:rPr>
              <a:t>       </a:t>
            </a:r>
            <a:r>
              <a:rPr lang="en-US" altLang="zh-CN" sz="2400" kern="0" dirty="0" smtClean="0"/>
              <a:t>LLVM IR</a:t>
            </a:r>
            <a:endParaRPr lang="en-US" altLang="zh-CN" sz="1800" kern="0" dirty="0" smtClean="0">
              <a:cs typeface="+mn-cs"/>
            </a:endParaRPr>
          </a:p>
          <a:p>
            <a:pPr marL="784225" lvl="1" indent="-342900">
              <a:buFont typeface="Wingdings" panose="05000000000000000000" pitchFamily="2" charset="2"/>
              <a:buChar char="Ø"/>
            </a:pPr>
            <a:r>
              <a:rPr lang="zh-CN" altLang="en-US" sz="2000" kern="0" dirty="0" smtClean="0"/>
              <a:t>模块</a:t>
            </a:r>
            <a:endParaRPr lang="en-US" altLang="zh-CN" sz="2000" kern="0" dirty="0" smtClean="0"/>
          </a:p>
          <a:p>
            <a:pPr marL="1189038" lvl="2" indent="-342900">
              <a:buFont typeface="Arial" panose="020B0604020202020204" pitchFamily="34" charset="0"/>
              <a:buChar char="•"/>
            </a:pPr>
            <a:r>
              <a:rPr lang="zh-CN" altLang="en-US" sz="1600" kern="0" dirty="0" smtClean="0"/>
              <a:t>包含</a:t>
            </a:r>
            <a:r>
              <a:rPr lang="zh-CN" altLang="en-US" sz="1600" kern="0" dirty="0"/>
              <a:t>函数和全局变量</a:t>
            </a:r>
            <a:endParaRPr lang="en-US" altLang="zh-CN" sz="1600" kern="0" dirty="0" smtClean="0"/>
          </a:p>
          <a:p>
            <a:pPr marL="784225" lvl="1" indent="-342900">
              <a:buFont typeface="Wingdings" panose="05000000000000000000" pitchFamily="2" charset="2"/>
              <a:buChar char="Ø"/>
            </a:pPr>
            <a:r>
              <a:rPr lang="zh-CN" altLang="en-US" sz="2000" kern="0" dirty="0" smtClean="0"/>
              <a:t>函数</a:t>
            </a:r>
            <a:endParaRPr lang="en-US" altLang="zh-CN" sz="2000" kern="0" dirty="0" smtClean="0"/>
          </a:p>
          <a:p>
            <a:pPr marL="1131888" lvl="2" indent="-285750">
              <a:buFont typeface="Arial" panose="020B0604020202020204" pitchFamily="34" charset="0"/>
              <a:buChar char="•"/>
            </a:pPr>
            <a:r>
              <a:rPr lang="zh-CN" altLang="en-US" sz="1600" kern="0" dirty="0" smtClean="0"/>
              <a:t>包含基本块和参数</a:t>
            </a:r>
            <a:endParaRPr lang="en-US" altLang="zh-CN" sz="1600" kern="0" dirty="0" smtClean="0"/>
          </a:p>
          <a:p>
            <a:pPr marL="784225" lvl="1" indent="-342900">
              <a:buFont typeface="Wingdings" panose="05000000000000000000" pitchFamily="2" charset="2"/>
              <a:buChar char="Ø"/>
            </a:pPr>
            <a:r>
              <a:rPr lang="zh-CN" altLang="en-US" sz="2000" kern="0" dirty="0"/>
              <a:t>基本块</a:t>
            </a:r>
            <a:endParaRPr lang="en-US" altLang="zh-CN" sz="2000" kern="0" dirty="0" smtClean="0"/>
          </a:p>
          <a:p>
            <a:pPr marL="1189038" lvl="2" indent="-342900">
              <a:buFont typeface="Arial" panose="020B0604020202020204" pitchFamily="34" charset="0"/>
              <a:buChar char="•"/>
            </a:pPr>
            <a:r>
              <a:rPr lang="zh-CN" altLang="en-US" sz="1600" kern="0" dirty="0" smtClean="0"/>
              <a:t>指令列表</a:t>
            </a:r>
            <a:endParaRPr lang="en-US" altLang="zh-CN" sz="1600" kern="0" dirty="0" smtClean="0"/>
          </a:p>
          <a:p>
            <a:pPr marL="784225" lvl="1" indent="-342900">
              <a:buFont typeface="Wingdings" panose="05000000000000000000" pitchFamily="2" charset="2"/>
              <a:buChar char="Ø"/>
            </a:pPr>
            <a:r>
              <a:rPr lang="zh-CN" altLang="en-US" sz="2000" kern="0" dirty="0"/>
              <a:t>指令</a:t>
            </a:r>
            <a:endParaRPr lang="en-US" altLang="zh-CN" sz="2000" kern="0" dirty="0" smtClean="0"/>
          </a:p>
          <a:p>
            <a:pPr marL="1189038" lvl="2" indent="-342900">
              <a:buFont typeface="Arial" panose="020B0604020202020204" pitchFamily="34" charset="0"/>
              <a:buChar char="•"/>
            </a:pPr>
            <a:r>
              <a:rPr lang="zh-CN" altLang="en-US" sz="1600" kern="0" dirty="0" smtClean="0"/>
              <a:t>操作码加上一组操作数</a:t>
            </a:r>
            <a:endParaRPr lang="en-US" altLang="zh-CN" sz="1600" kern="0" dirty="0"/>
          </a:p>
        </p:txBody>
      </p:sp>
    </p:spTree>
    <p:extLst>
      <p:ext uri="{BB962C8B-B14F-4D97-AF65-F5344CB8AC3E}">
        <p14:creationId xmlns:p14="http://schemas.microsoft.com/office/powerpoint/2010/main" val="276483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提纲</a:t>
            </a:r>
          </a:p>
        </p:txBody>
      </p:sp>
      <p:sp>
        <p:nvSpPr>
          <p:cNvPr id="3" name="内容占位符 2"/>
          <p:cNvSpPr>
            <a:spLocks noGrp="1"/>
          </p:cNvSpPr>
          <p:nvPr>
            <p:ph idx="1"/>
          </p:nvPr>
        </p:nvSpPr>
        <p:spPr>
          <a:xfrm>
            <a:off x="468313" y="1484313"/>
            <a:ext cx="8424167" cy="4392612"/>
          </a:xfrm>
        </p:spPr>
        <p:txBody>
          <a:bodyPr/>
          <a:lstStyle/>
          <a:p>
            <a:r>
              <a:rPr lang="en-US" altLang="zh-CN" b="1" dirty="0" smtClean="0"/>
              <a:t>LLVM</a:t>
            </a:r>
            <a:r>
              <a:rPr lang="zh-CN" altLang="en-US" b="1" dirty="0" smtClean="0"/>
              <a:t>简介</a:t>
            </a:r>
            <a:endParaRPr lang="en-US" altLang="zh-CN" b="1" dirty="0"/>
          </a:p>
          <a:p>
            <a:pPr marL="784225" lvl="1" indent="-342900">
              <a:buFont typeface="Wingdings" panose="05000000000000000000" pitchFamily="2" charset="2"/>
              <a:buChar char="Ø"/>
            </a:pPr>
            <a:r>
              <a:rPr lang="zh-CN" altLang="en-US" sz="2000" b="1" dirty="0"/>
              <a:t>经典</a:t>
            </a:r>
            <a:r>
              <a:rPr lang="zh-CN" altLang="en-US" sz="2000" b="1" dirty="0" smtClean="0"/>
              <a:t>编译器编译流程</a:t>
            </a:r>
            <a:endParaRPr lang="en-US" altLang="zh-CN" sz="2000" b="1" dirty="0" smtClean="0"/>
          </a:p>
          <a:p>
            <a:pPr marL="784225" lvl="1" indent="-342900">
              <a:buFont typeface="Wingdings" panose="05000000000000000000" pitchFamily="2" charset="2"/>
              <a:buChar char="Ø"/>
            </a:pPr>
            <a:r>
              <a:rPr lang="en-US" altLang="zh-CN" sz="2000" b="1" dirty="0" smtClean="0"/>
              <a:t>LLVM</a:t>
            </a:r>
            <a:r>
              <a:rPr lang="zh-CN" altLang="en-US" sz="2000" b="1" dirty="0" smtClean="0"/>
              <a:t>编译框架简介</a:t>
            </a:r>
            <a:endParaRPr lang="en-US" altLang="zh-CN" sz="2000" b="1" dirty="0" smtClean="0"/>
          </a:p>
          <a:p>
            <a:pPr marL="784225" lvl="1" indent="-342900">
              <a:buFont typeface="Wingdings" panose="05000000000000000000" pitchFamily="2" charset="2"/>
              <a:buChar char="Ø"/>
            </a:pPr>
            <a:r>
              <a:rPr lang="en-US" altLang="zh-CN" sz="2000" b="1" dirty="0" smtClean="0"/>
              <a:t>LLVM</a:t>
            </a:r>
            <a:r>
              <a:rPr lang="zh-CN" altLang="en-US" sz="2000" b="1" dirty="0" smtClean="0"/>
              <a:t>中间代码简介</a:t>
            </a:r>
            <a:endParaRPr lang="en-US" altLang="zh-CN" sz="2000" b="1" dirty="0" smtClean="0"/>
          </a:p>
          <a:p>
            <a:pPr marL="784225" lvl="1" indent="-342900">
              <a:buFont typeface="Wingdings" panose="05000000000000000000" pitchFamily="2" charset="2"/>
              <a:buChar char="Ø"/>
            </a:pPr>
            <a:r>
              <a:rPr lang="en-US" altLang="zh-CN" sz="2000" b="1" dirty="0"/>
              <a:t>LLVM</a:t>
            </a:r>
            <a:r>
              <a:rPr lang="zh-CN" altLang="en-US" sz="2000" b="1" dirty="0"/>
              <a:t>内置编译工具</a:t>
            </a:r>
            <a:endParaRPr lang="en-US" altLang="zh-CN" sz="2000" b="1" dirty="0" smtClean="0"/>
          </a:p>
          <a:p>
            <a:pPr marL="784225" lvl="1" indent="-342900">
              <a:buFont typeface="Wingdings" panose="05000000000000000000" pitchFamily="2" charset="2"/>
              <a:buChar char="Ø"/>
            </a:pPr>
            <a:r>
              <a:rPr lang="en-US" altLang="zh-CN" sz="2000" b="1" dirty="0" smtClean="0"/>
              <a:t>…</a:t>
            </a:r>
            <a:endParaRPr lang="en-US" altLang="zh-CN" sz="2000" b="1" dirty="0"/>
          </a:p>
        </p:txBody>
      </p:sp>
    </p:spTree>
    <p:extLst>
      <p:ext uri="{BB962C8B-B14F-4D97-AF65-F5344CB8AC3E}">
        <p14:creationId xmlns:p14="http://schemas.microsoft.com/office/powerpoint/2010/main" val="4010697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a:t>
            </a:r>
            <a:r>
              <a:rPr lang="zh-CN" altLang="en-US" sz="2400" dirty="0"/>
              <a:t>目标</a:t>
            </a:r>
            <a:r>
              <a:rPr lang="zh-CN" altLang="en-US" sz="2400" dirty="0" smtClean="0"/>
              <a:t>平台信息</a:t>
            </a:r>
            <a:endParaRPr lang="en-US" altLang="zh-CN" sz="2400" dirty="0" smtClean="0"/>
          </a:p>
          <a:p>
            <a:pPr marL="784225" lvl="1" indent="-342900">
              <a:buFont typeface="Wingdings" panose="05000000000000000000" pitchFamily="2" charset="2"/>
              <a:buChar char="Ø"/>
            </a:pPr>
            <a:r>
              <a:rPr lang="en-US" altLang="zh-CN" sz="2000" dirty="0"/>
              <a:t>IR</a:t>
            </a:r>
            <a:r>
              <a:rPr lang="zh-CN" altLang="en-US" sz="2000" dirty="0"/>
              <a:t>模块通常以一对描述目标的字符串开头</a:t>
            </a:r>
            <a:r>
              <a:rPr lang="en-US" altLang="zh-CN" sz="2000" dirty="0"/>
              <a:t>:</a:t>
            </a:r>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52" y="3493698"/>
            <a:ext cx="6801799" cy="2229161"/>
          </a:xfrm>
          <a:prstGeom prst="rect">
            <a:avLst/>
          </a:prstGeom>
        </p:spPr>
      </p:pic>
    </p:spTree>
    <p:extLst>
      <p:ext uri="{BB962C8B-B14F-4D97-AF65-F5344CB8AC3E}">
        <p14:creationId xmlns:p14="http://schemas.microsoft.com/office/powerpoint/2010/main" val="348416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a:t>
            </a:r>
            <a:r>
              <a:rPr lang="zh-CN" altLang="en-US" sz="2400" dirty="0" smtClean="0"/>
              <a:t>函数声明与定义</a:t>
            </a:r>
            <a:endParaRPr lang="en-US" altLang="zh-CN" sz="2400" dirty="0" smtClean="0"/>
          </a:p>
          <a:p>
            <a:pPr marL="784225" lvl="1" indent="-342900">
              <a:buFont typeface="Wingdings" panose="05000000000000000000" pitchFamily="2" charset="2"/>
              <a:buChar char="Ø"/>
            </a:pPr>
            <a:r>
              <a:rPr lang="en-US" altLang="zh-CN" sz="2000" dirty="0" smtClean="0"/>
              <a:t>IR</a:t>
            </a:r>
            <a:r>
              <a:rPr lang="zh-CN" altLang="en-US" sz="2000" dirty="0" smtClean="0"/>
              <a:t>中可以包含函数声明与定义</a:t>
            </a:r>
            <a:endParaRPr lang="en-US" altLang="zh-CN" sz="2000" dirty="0"/>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662" y="3579074"/>
            <a:ext cx="7487695" cy="1952898"/>
          </a:xfrm>
          <a:prstGeom prst="rect">
            <a:avLst/>
          </a:prstGeom>
        </p:spPr>
      </p:pic>
    </p:spTree>
    <p:extLst>
      <p:ext uri="{BB962C8B-B14F-4D97-AF65-F5344CB8AC3E}">
        <p14:creationId xmlns:p14="http://schemas.microsoft.com/office/powerpoint/2010/main" val="274601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a:t>
            </a:r>
            <a:r>
              <a:rPr lang="zh-CN" altLang="en-US" sz="2400" dirty="0"/>
              <a:t>虚拟寄存器</a:t>
            </a:r>
            <a:endParaRPr lang="en-US" altLang="zh-CN" sz="2400" dirty="0" smtClean="0"/>
          </a:p>
          <a:p>
            <a:pPr marL="784225" lvl="1" indent="-342900">
              <a:buFont typeface="Wingdings" panose="05000000000000000000" pitchFamily="2" charset="2"/>
              <a:buChar char="Ø"/>
            </a:pPr>
            <a:r>
              <a:rPr lang="en-US" altLang="zh-CN" sz="2000" dirty="0" smtClean="0"/>
              <a:t>LLVM IR</a:t>
            </a:r>
            <a:r>
              <a:rPr lang="zh-CN" altLang="en-US" sz="2000" dirty="0" smtClean="0"/>
              <a:t>中局部变量分为两种，运行时加载</a:t>
            </a:r>
            <a:endParaRPr lang="en-US" altLang="zh-CN" sz="2000" dirty="0" smtClean="0"/>
          </a:p>
          <a:p>
            <a:pPr marL="441325" lvl="1" indent="0">
              <a:buNone/>
            </a:pPr>
            <a:r>
              <a:rPr lang="en-US" altLang="zh-CN" sz="2000" dirty="0"/>
              <a:t> </a:t>
            </a:r>
            <a:r>
              <a:rPr lang="en-US" altLang="zh-CN" sz="2000" dirty="0" smtClean="0"/>
              <a:t>   </a:t>
            </a:r>
            <a:r>
              <a:rPr lang="zh-CN" altLang="en-US" sz="2000" dirty="0" smtClean="0"/>
              <a:t>到寄存器中：</a:t>
            </a:r>
            <a:endParaRPr lang="en-US" altLang="zh-CN" sz="2000" dirty="0" smtClean="0"/>
          </a:p>
          <a:p>
            <a:pPr marL="1189038" lvl="2" indent="-342900">
              <a:buFont typeface="Arial" panose="020B0604020202020204" pitchFamily="34" charset="0"/>
              <a:buChar char="•"/>
            </a:pPr>
            <a:r>
              <a:rPr lang="zh-CN" altLang="en-US" sz="1600" dirty="0" smtClean="0"/>
              <a:t>未命名：</a:t>
            </a:r>
            <a:r>
              <a:rPr lang="en-US" altLang="zh-CN" sz="1600" dirty="0" smtClean="0"/>
              <a:t>%&lt;number&gt;</a:t>
            </a:r>
            <a:r>
              <a:rPr lang="zh-CN" altLang="en-US" sz="1600" dirty="0" smtClean="0"/>
              <a:t>，如</a:t>
            </a:r>
            <a:r>
              <a:rPr lang="en-US" altLang="zh-CN" sz="1600" dirty="0" smtClean="0"/>
              <a:t>%1</a:t>
            </a:r>
          </a:p>
          <a:p>
            <a:pPr marL="1189038" lvl="2" indent="-342900">
              <a:buFont typeface="Arial" panose="020B0604020202020204" pitchFamily="34" charset="0"/>
              <a:buChar char="•"/>
            </a:pPr>
            <a:r>
              <a:rPr lang="zh-CN" altLang="en-US" sz="1600" dirty="0" smtClean="0"/>
              <a:t>命名</a:t>
            </a:r>
            <a:r>
              <a:rPr lang="en-US" altLang="zh-CN" sz="1600" dirty="0" smtClean="0"/>
              <a:t>: %&lt;name&gt;</a:t>
            </a:r>
            <a:r>
              <a:rPr lang="zh-CN" altLang="en-US" sz="1600" dirty="0" smtClean="0"/>
              <a:t>，如</a:t>
            </a:r>
            <a:r>
              <a:rPr lang="en-US" altLang="zh-CN" sz="1600" dirty="0" smtClean="0"/>
              <a:t>%result</a:t>
            </a:r>
            <a:endParaRPr lang="en-US" altLang="zh-CN" sz="1600" dirty="0"/>
          </a:p>
          <a:p>
            <a:pPr marL="784225" lvl="1" indent="-342900">
              <a:buFont typeface="Wingdings" panose="05000000000000000000" pitchFamily="2" charset="2"/>
              <a:buChar char="Ø"/>
            </a:pPr>
            <a:r>
              <a:rPr lang="en-US" altLang="zh-CN" sz="2000" dirty="0" smtClean="0"/>
              <a:t>LLVM IR</a:t>
            </a:r>
            <a:r>
              <a:rPr lang="zh-CN" altLang="en-US" sz="2000" dirty="0" smtClean="0"/>
              <a:t>中假设可以使用无限数量的寄存器</a:t>
            </a:r>
            <a:endParaRPr lang="en-US" altLang="zh-CN" sz="2000" dirty="0"/>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070" y="4223696"/>
            <a:ext cx="3509130" cy="1797592"/>
          </a:xfrm>
          <a:prstGeom prst="rect">
            <a:avLst/>
          </a:prstGeom>
        </p:spPr>
      </p:pic>
    </p:spTree>
    <p:extLst>
      <p:ext uri="{BB962C8B-B14F-4D97-AF65-F5344CB8AC3E}">
        <p14:creationId xmlns:p14="http://schemas.microsoft.com/office/powerpoint/2010/main" val="2602579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smtClean="0">
                <a:cs typeface="+mn-cs"/>
              </a:rPr>
              <a:t>中需要类型声明</a:t>
            </a:r>
            <a:endParaRPr lang="en-US" altLang="zh-CN" sz="2400" dirty="0" smtClean="0"/>
          </a:p>
          <a:p>
            <a:pPr marL="784225" lvl="1" indent="-342900">
              <a:buFont typeface="Wingdings" panose="05000000000000000000" pitchFamily="2" charset="2"/>
              <a:buChar char="Ø"/>
            </a:pPr>
            <a:r>
              <a:rPr lang="zh-CN" altLang="en-US" sz="2000" dirty="0" smtClean="0"/>
              <a:t>如 </a:t>
            </a:r>
            <a:r>
              <a:rPr lang="en-US" altLang="zh-CN" sz="2000" dirty="0" smtClean="0"/>
              <a:t>i32</a:t>
            </a:r>
            <a:r>
              <a:rPr lang="zh-CN" altLang="en-US" sz="2000" dirty="0" smtClean="0"/>
              <a:t>、</a:t>
            </a:r>
            <a:r>
              <a:rPr lang="en-US" altLang="zh-CN" sz="2000" dirty="0" smtClean="0"/>
              <a:t>i8**</a:t>
            </a:r>
            <a:r>
              <a:rPr lang="zh-CN" altLang="en-US" sz="2000" dirty="0" smtClean="0"/>
              <a:t>、</a:t>
            </a:r>
            <a:r>
              <a:rPr lang="en-US" altLang="zh-CN" sz="2000" dirty="0" smtClean="0"/>
              <a:t>i1</a:t>
            </a:r>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84" y="3672949"/>
            <a:ext cx="3543795" cy="186716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809" y="3638281"/>
            <a:ext cx="3543795" cy="1867161"/>
          </a:xfrm>
          <a:prstGeom prst="rect">
            <a:avLst/>
          </a:prstGeom>
        </p:spPr>
      </p:pic>
      <p:sp>
        <p:nvSpPr>
          <p:cNvPr id="17" name="右箭头 16"/>
          <p:cNvSpPr/>
          <p:nvPr/>
        </p:nvSpPr>
        <p:spPr bwMode="auto">
          <a:xfrm>
            <a:off x="4373624" y="4553555"/>
            <a:ext cx="788940" cy="268698"/>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3995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smtClean="0">
                <a:cs typeface="+mn-cs"/>
              </a:rPr>
              <a:t>中需要类型声明</a:t>
            </a:r>
            <a:endParaRPr lang="en-US" altLang="zh-CN" sz="2400" dirty="0" smtClean="0"/>
          </a:p>
          <a:p>
            <a:pPr marL="784225" lvl="1" indent="-342900">
              <a:buFont typeface="Wingdings" panose="05000000000000000000" pitchFamily="2" charset="2"/>
              <a:buChar char="Ø"/>
            </a:pPr>
            <a:r>
              <a:rPr lang="zh-CN" altLang="en-US" sz="2000" dirty="0"/>
              <a:t>指令明确规定了期望的</a:t>
            </a:r>
            <a:r>
              <a:rPr lang="zh-CN" altLang="en-US" sz="2000" dirty="0" smtClean="0"/>
              <a:t>类型</a:t>
            </a:r>
            <a:endParaRPr lang="en-US" altLang="zh-CN" sz="2000" dirty="0" smtClean="0"/>
          </a:p>
          <a:p>
            <a:pPr marL="784225" lvl="1" indent="-342900">
              <a:buFont typeface="Wingdings" panose="05000000000000000000" pitchFamily="2" charset="2"/>
              <a:buChar char="Ø"/>
            </a:pPr>
            <a:r>
              <a:rPr lang="zh-CN" altLang="en-US" sz="2000" dirty="0" smtClean="0"/>
              <a:t>无法隐式转换变量类型</a:t>
            </a:r>
            <a:endParaRPr lang="en-US" altLang="zh-CN" sz="2000" dirty="0" smtClean="0"/>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73" y="3897110"/>
            <a:ext cx="3543795" cy="1848108"/>
          </a:xfrm>
          <a:prstGeom prst="rect">
            <a:avLst/>
          </a:prstGeom>
        </p:spPr>
      </p:pic>
      <p:sp>
        <p:nvSpPr>
          <p:cNvPr id="12" name="矩形 11"/>
          <p:cNvSpPr/>
          <p:nvPr/>
        </p:nvSpPr>
        <p:spPr>
          <a:xfrm>
            <a:off x="755576" y="5790457"/>
            <a:ext cx="2646878" cy="338554"/>
          </a:xfrm>
          <a:prstGeom prst="rect">
            <a:avLst/>
          </a:prstGeom>
        </p:spPr>
        <p:txBody>
          <a:bodyPr wrap="none">
            <a:spAutoFit/>
          </a:bodyPr>
          <a:lstStyle/>
          <a:p>
            <a:r>
              <a:rPr lang="zh-CN" altLang="en-US" sz="1600" dirty="0"/>
              <a:t>指令明确规定了期望的类型</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336" y="3906636"/>
            <a:ext cx="3524742" cy="1829055"/>
          </a:xfrm>
          <a:prstGeom prst="rect">
            <a:avLst/>
          </a:prstGeom>
        </p:spPr>
      </p:pic>
      <p:sp>
        <p:nvSpPr>
          <p:cNvPr id="21" name="矩形 20"/>
          <p:cNvSpPr/>
          <p:nvPr/>
        </p:nvSpPr>
        <p:spPr>
          <a:xfrm>
            <a:off x="6169983" y="5764676"/>
            <a:ext cx="1415772" cy="338554"/>
          </a:xfrm>
          <a:prstGeom prst="rect">
            <a:avLst/>
          </a:prstGeom>
        </p:spPr>
        <p:txBody>
          <a:bodyPr wrap="none">
            <a:spAutoFit/>
          </a:bodyPr>
          <a:lstStyle/>
          <a:p>
            <a:r>
              <a:rPr lang="zh-CN" altLang="en-US" sz="1600" dirty="0" smtClean="0"/>
              <a:t>显式类型转换</a:t>
            </a:r>
            <a:endParaRPr lang="zh-CN" altLang="en-US" sz="1600" dirty="0"/>
          </a:p>
        </p:txBody>
      </p:sp>
    </p:spTree>
    <p:extLst>
      <p:ext uri="{BB962C8B-B14F-4D97-AF65-F5344CB8AC3E}">
        <p14:creationId xmlns:p14="http://schemas.microsoft.com/office/powerpoint/2010/main" val="427004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smtClean="0"/>
              <a:t>全局变量以</a:t>
            </a:r>
            <a:r>
              <a:rPr lang="zh-CN" altLang="en-US" sz="2400" dirty="0"/>
              <a:t>静态的方式为</a:t>
            </a:r>
            <a:r>
              <a:rPr lang="zh-CN" altLang="en-US" sz="2400" dirty="0" smtClean="0"/>
              <a:t>模块分配内存</a:t>
            </a:r>
            <a:endParaRPr lang="en-US" altLang="zh-CN" sz="2400" dirty="0" smtClean="0"/>
          </a:p>
          <a:p>
            <a:pPr marL="784225" lvl="1" indent="-342900">
              <a:buFont typeface="Wingdings" panose="05000000000000000000" pitchFamily="2" charset="2"/>
              <a:buChar char="Ø"/>
            </a:pPr>
            <a:r>
              <a:rPr lang="zh-CN" altLang="en-US" sz="2000" dirty="0" smtClean="0"/>
              <a:t>总是以指针的形式呈现</a:t>
            </a:r>
            <a:endParaRPr lang="en-US" altLang="zh-CN" sz="2000" dirty="0" smtClean="0"/>
          </a:p>
          <a:p>
            <a:pPr marL="784225" lvl="1" indent="-342900">
              <a:buFont typeface="Wingdings" panose="05000000000000000000" pitchFamily="2" charset="2"/>
              <a:buChar char="Ø"/>
            </a:pPr>
            <a:r>
              <a:rPr lang="zh-CN" altLang="en-US" sz="2000" dirty="0" smtClean="0"/>
              <a:t>以</a:t>
            </a:r>
            <a:r>
              <a:rPr lang="en-US" altLang="zh-CN" sz="2000" dirty="0" smtClean="0"/>
              <a:t>@</a:t>
            </a:r>
            <a:r>
              <a:rPr lang="zh-CN" altLang="en-US" sz="2000" dirty="0" smtClean="0"/>
              <a:t>开始</a:t>
            </a:r>
            <a:endParaRPr lang="en-US" altLang="zh-CN" sz="2000" dirty="0" smtClean="0"/>
          </a:p>
          <a:p>
            <a:pPr marL="784225" lvl="1" indent="-342900">
              <a:buFont typeface="Wingdings" panose="05000000000000000000" pitchFamily="2" charset="2"/>
              <a:buChar char="Ø"/>
            </a:pPr>
            <a:r>
              <a:rPr lang="zh-CN" altLang="en-US" sz="2000" dirty="0" smtClean="0"/>
              <a:t>显式类型声明</a:t>
            </a:r>
            <a:endParaRPr lang="en-US" altLang="zh-CN" sz="2000" dirty="0" smtClean="0"/>
          </a:p>
          <a:p>
            <a:pPr marL="784225" lvl="1" indent="-342900">
              <a:buFont typeface="Wingdings" panose="05000000000000000000" pitchFamily="2" charset="2"/>
              <a:buChar char="Ø"/>
            </a:pPr>
            <a:r>
              <a:rPr lang="zh-CN" altLang="en-US" sz="2000" dirty="0" smtClean="0"/>
              <a:t>必须被初始化</a:t>
            </a:r>
            <a:endParaRPr lang="en-US" altLang="zh-CN" sz="2000" dirty="0" smtClean="0"/>
          </a:p>
          <a:p>
            <a:pPr marL="784225" lvl="1" indent="-342900">
              <a:buFont typeface="Wingdings" panose="05000000000000000000" pitchFamily="2" charset="2"/>
              <a:buChar char="Ø"/>
            </a:pPr>
            <a:r>
              <a:rPr lang="zh-CN" altLang="en-US" sz="2000" dirty="0"/>
              <a:t>声明</a:t>
            </a:r>
            <a:r>
              <a:rPr lang="en-US" altLang="zh-CN" sz="2000" dirty="0" smtClean="0"/>
              <a:t>global</a:t>
            </a:r>
            <a:r>
              <a:rPr lang="zh-CN" altLang="en-US" sz="2000" dirty="0" smtClean="0"/>
              <a:t>或</a:t>
            </a:r>
            <a:r>
              <a:rPr lang="en-US" altLang="zh-CN" sz="2000" dirty="0" smtClean="0"/>
              <a:t>constant</a:t>
            </a:r>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597" y="3672949"/>
            <a:ext cx="4239217" cy="1924319"/>
          </a:xfrm>
          <a:prstGeom prst="rect">
            <a:avLst/>
          </a:prstGeom>
        </p:spPr>
      </p:pic>
    </p:spTree>
    <p:extLst>
      <p:ext uri="{BB962C8B-B14F-4D97-AF65-F5344CB8AC3E}">
        <p14:creationId xmlns:p14="http://schemas.microsoft.com/office/powerpoint/2010/main" val="3011507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smtClean="0"/>
              <a:t>全局变量以</a:t>
            </a:r>
            <a:r>
              <a:rPr lang="zh-CN" altLang="en-US" sz="2400" dirty="0"/>
              <a:t>静态的方式为</a:t>
            </a:r>
            <a:r>
              <a:rPr lang="zh-CN" altLang="en-US" sz="2400" dirty="0" smtClean="0"/>
              <a:t>模块分配内存</a:t>
            </a:r>
            <a:endParaRPr lang="en-US" altLang="zh-CN" sz="2400" dirty="0" smtClean="0"/>
          </a:p>
          <a:p>
            <a:pPr marL="784225" lvl="1" indent="-342900">
              <a:buFont typeface="Wingdings" panose="05000000000000000000" pitchFamily="2" charset="2"/>
              <a:buChar char="Ø"/>
            </a:pPr>
            <a:r>
              <a:rPr lang="zh-CN" altLang="en-US" sz="2000" dirty="0" smtClean="0"/>
              <a:t>总是以指针的形式定义和使用，如常量指针</a:t>
            </a:r>
            <a:endParaRPr lang="en-US" altLang="zh-CN" sz="2000" dirty="0" smtClean="0"/>
          </a:p>
          <a:p>
            <a:pPr marL="784225" lvl="1" indent="-342900">
              <a:buFont typeface="Wingdings" panose="05000000000000000000" pitchFamily="2" charset="2"/>
              <a:buChar char="Ø"/>
            </a:pPr>
            <a:r>
              <a:rPr lang="zh-CN" altLang="en-US" sz="2000" dirty="0" smtClean="0"/>
              <a:t>支持众多修饰符</a:t>
            </a:r>
            <a:endParaRPr lang="en-US" altLang="zh-CN" sz="2000" dirty="0" smtClean="0"/>
          </a:p>
        </p:txBody>
      </p:sp>
      <p:grpSp>
        <p:nvGrpSpPr>
          <p:cNvPr id="5" name="组合 4"/>
          <p:cNvGrpSpPr/>
          <p:nvPr/>
        </p:nvGrpSpPr>
        <p:grpSpPr>
          <a:xfrm>
            <a:off x="6494854" y="1340768"/>
            <a:ext cx="2297960" cy="2088232"/>
            <a:chOff x="539552" y="2708920"/>
            <a:chExt cx="3067274" cy="3312368"/>
          </a:xfrm>
        </p:grpSpPr>
        <p:sp>
          <p:nvSpPr>
            <p:cNvPr id="4" name="圆角矩形 3"/>
            <p:cNvSpPr/>
            <p:nvPr/>
          </p:nvSpPr>
          <p:spPr bwMode="auto">
            <a:xfrm>
              <a:off x="539552" y="2708920"/>
              <a:ext cx="3067274" cy="3312368"/>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302570"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模块</a:t>
              </a:r>
            </a:p>
          </p:txBody>
        </p:sp>
        <p:sp>
          <p:nvSpPr>
            <p:cNvPr id="16" name="矩形 15"/>
            <p:cNvSpPr/>
            <p:nvPr/>
          </p:nvSpPr>
          <p:spPr bwMode="auto">
            <a:xfrm>
              <a:off x="1014538" y="3312909"/>
              <a:ext cx="2088232"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目标平台信息</a:t>
              </a:r>
            </a:p>
          </p:txBody>
        </p:sp>
        <p:sp>
          <p:nvSpPr>
            <p:cNvPr id="7" name="圆角矩形 6"/>
            <p:cNvSpPr/>
            <p:nvPr/>
          </p:nvSpPr>
          <p:spPr bwMode="auto">
            <a:xfrm>
              <a:off x="1014538" y="3760379"/>
              <a:ext cx="2088232" cy="1828861"/>
            </a:xfrm>
            <a:prstGeom prst="round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1338574" y="3844890"/>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全局符号</a:t>
              </a:r>
            </a:p>
          </p:txBody>
        </p:sp>
        <p:sp>
          <p:nvSpPr>
            <p:cNvPr id="19" name="矩形 18"/>
            <p:cNvSpPr/>
            <p:nvPr/>
          </p:nvSpPr>
          <p:spPr bwMode="auto">
            <a:xfrm>
              <a:off x="1338574" y="4293532"/>
              <a:ext cx="1440160" cy="36004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全局变量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338574" y="475619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函数声明</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338574" y="5203668"/>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200" dirty="0" smtClean="0">
                  <a:latin typeface="Times New Roman" pitchFamily="18" charset="0"/>
                  <a:ea typeface="宋体" pitchFamily="2" charset="-122"/>
                </a:rPr>
                <a:t>函数定义</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20122" y="5623782"/>
              <a:ext cx="1440160" cy="36004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其他信息</a:t>
              </a: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7" y="4103400"/>
            <a:ext cx="3143689" cy="1438476"/>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874" y="4119083"/>
            <a:ext cx="5263717" cy="1185154"/>
          </a:xfrm>
          <a:prstGeom prst="rect">
            <a:avLst/>
          </a:prstGeom>
        </p:spPr>
      </p:pic>
    </p:spTree>
    <p:extLst>
      <p:ext uri="{BB962C8B-B14F-4D97-AF65-F5344CB8AC3E}">
        <p14:creationId xmlns:p14="http://schemas.microsoft.com/office/powerpoint/2010/main" val="160251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smtClean="0"/>
              <a:t>函数调用</a:t>
            </a:r>
            <a:endParaRPr lang="en-US" altLang="zh-CN" sz="2400" dirty="0" smtClean="0"/>
          </a:p>
          <a:p>
            <a:pPr marL="784225" lvl="1" indent="-342900">
              <a:buFont typeface="Wingdings" panose="05000000000000000000" pitchFamily="2" charset="2"/>
              <a:buChar char="Ø"/>
            </a:pPr>
            <a:r>
              <a:rPr lang="en-US" altLang="zh-CN" sz="2000" dirty="0" smtClean="0"/>
              <a:t>IR</a:t>
            </a:r>
            <a:r>
              <a:rPr lang="zh-CN" altLang="en-US" sz="2000" dirty="0" smtClean="0"/>
              <a:t>函数调用格式以及参数传递需要妥善处置</a:t>
            </a:r>
            <a:endParaRPr lang="en-US" altLang="zh-CN" sz="2000" dirty="0" smtClean="0"/>
          </a:p>
          <a:p>
            <a:pPr marL="784225" lvl="1" indent="-342900">
              <a:buFont typeface="Wingdings" panose="05000000000000000000" pitchFamily="2" charset="2"/>
              <a:buChar char="Ø"/>
            </a:pPr>
            <a:r>
              <a:rPr lang="en-US" altLang="zh-CN" sz="2000" dirty="0" smtClean="0"/>
              <a:t>IR</a:t>
            </a:r>
            <a:r>
              <a:rPr lang="zh-CN" altLang="en-US" sz="2000" dirty="0" smtClean="0"/>
              <a:t>语法可以参考</a:t>
            </a:r>
            <a:endParaRPr lang="en-US" altLang="zh-CN" sz="2000" dirty="0" smtClean="0"/>
          </a:p>
          <a:p>
            <a:pPr marL="1189038" lvl="2" indent="-342900">
              <a:buFont typeface="Arial" panose="020B0604020202020204" pitchFamily="34" charset="0"/>
              <a:buChar char="•"/>
            </a:pPr>
            <a:r>
              <a:rPr lang="en-US" altLang="zh-CN" sz="1600" dirty="0" smtClean="0"/>
              <a:t>https</a:t>
            </a:r>
            <a:r>
              <a:rPr lang="en-US" altLang="zh-CN" sz="1600" dirty="0"/>
              <a:t>://llvm.org/docs/LangRef.html</a:t>
            </a:r>
            <a:endParaRPr lang="en-US" altLang="zh-CN" sz="1600" dirty="0" smtClean="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17" y="3933056"/>
            <a:ext cx="3543795" cy="179095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3768641"/>
            <a:ext cx="5084308" cy="2046219"/>
          </a:xfrm>
          <a:prstGeom prst="rect">
            <a:avLst/>
          </a:prstGeom>
        </p:spPr>
      </p:pic>
      <p:grpSp>
        <p:nvGrpSpPr>
          <p:cNvPr id="24" name="组合 23"/>
          <p:cNvGrpSpPr/>
          <p:nvPr/>
        </p:nvGrpSpPr>
        <p:grpSpPr>
          <a:xfrm>
            <a:off x="7087124" y="1468595"/>
            <a:ext cx="1639904" cy="1602239"/>
            <a:chOff x="3996556" y="2714292"/>
            <a:chExt cx="2088232" cy="2764529"/>
          </a:xfrm>
        </p:grpSpPr>
        <p:sp>
          <p:nvSpPr>
            <p:cNvPr id="25" name="圆角矩形 24"/>
            <p:cNvSpPr/>
            <p:nvPr/>
          </p:nvSpPr>
          <p:spPr bwMode="auto">
            <a:xfrm>
              <a:off x="3996556" y="2714292"/>
              <a:ext cx="2088232" cy="2764529"/>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矩形 25"/>
            <p:cNvSpPr/>
            <p:nvPr/>
          </p:nvSpPr>
          <p:spPr bwMode="auto">
            <a:xfrm>
              <a:off x="4340872"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rPr>
                <a:t>函数</a:t>
              </a:r>
            </a:p>
          </p:txBody>
        </p:sp>
        <p:sp>
          <p:nvSpPr>
            <p:cNvPr id="27" name="矩形 26"/>
            <p:cNvSpPr/>
            <p:nvPr/>
          </p:nvSpPr>
          <p:spPr bwMode="auto">
            <a:xfrm>
              <a:off x="4319972" y="3732202"/>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参数</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4319972" y="4225123"/>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入口基本块</a:t>
              </a:r>
            </a:p>
          </p:txBody>
        </p:sp>
        <p:sp>
          <p:nvSpPr>
            <p:cNvPr id="29" name="矩形 28"/>
            <p:cNvSpPr/>
            <p:nvPr/>
          </p:nvSpPr>
          <p:spPr bwMode="auto">
            <a:xfrm>
              <a:off x="4319972" y="4737196"/>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400" dirty="0">
                  <a:latin typeface="Times New Roman" pitchFamily="18" charset="0"/>
                  <a:ea typeface="宋体" pitchFamily="2" charset="-122"/>
                </a:rPr>
                <a:t>基本块</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840405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smtClean="0"/>
              <a:t>函数递归调用</a:t>
            </a:r>
            <a:endParaRPr lang="en-US" altLang="zh-CN" sz="2400" dirty="0" smtClean="0"/>
          </a:p>
          <a:p>
            <a:pPr marL="784225" lvl="1" indent="-342900">
              <a:buFont typeface="Wingdings" panose="05000000000000000000" pitchFamily="2" charset="2"/>
              <a:buChar char="Ø"/>
            </a:pPr>
            <a:r>
              <a:rPr lang="en-US" altLang="zh-CN" sz="2000" dirty="0" smtClean="0"/>
              <a:t>IR</a:t>
            </a:r>
            <a:r>
              <a:rPr lang="zh-CN" altLang="en-US" sz="2000" dirty="0" smtClean="0"/>
              <a:t>函数递归调用与一般函数调用类似</a:t>
            </a:r>
            <a:endParaRPr lang="en-US" altLang="zh-CN" sz="2000" dirty="0" smtClean="0"/>
          </a:p>
          <a:p>
            <a:pPr marL="784225" lvl="1" indent="-342900">
              <a:buFont typeface="Wingdings" panose="05000000000000000000" pitchFamily="2" charset="2"/>
              <a:buChar char="Ø"/>
            </a:pPr>
            <a:r>
              <a:rPr lang="zh-CN" altLang="en-US" sz="2000" dirty="0" smtClean="0"/>
              <a:t>可能需要妥善处理递归终止条件</a:t>
            </a:r>
            <a:endParaRPr lang="en-US" altLang="zh-CN" sz="2000" dirty="0" smtClean="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0" y="4104374"/>
            <a:ext cx="3381847" cy="136226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561" y="3743405"/>
            <a:ext cx="4620270" cy="2133898"/>
          </a:xfrm>
          <a:prstGeom prst="rect">
            <a:avLst/>
          </a:prstGeom>
        </p:spPr>
      </p:pic>
      <p:grpSp>
        <p:nvGrpSpPr>
          <p:cNvPr id="21" name="组合 20"/>
          <p:cNvGrpSpPr/>
          <p:nvPr/>
        </p:nvGrpSpPr>
        <p:grpSpPr>
          <a:xfrm>
            <a:off x="7087124" y="1468595"/>
            <a:ext cx="1639904" cy="1602239"/>
            <a:chOff x="3996556" y="2714292"/>
            <a:chExt cx="2088232" cy="2764529"/>
          </a:xfrm>
        </p:grpSpPr>
        <p:sp>
          <p:nvSpPr>
            <p:cNvPr id="24" name="圆角矩形 23"/>
            <p:cNvSpPr/>
            <p:nvPr/>
          </p:nvSpPr>
          <p:spPr bwMode="auto">
            <a:xfrm>
              <a:off x="3996556" y="2714292"/>
              <a:ext cx="2088232" cy="2764529"/>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4340872" y="2780928"/>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rPr>
                <a:t>函数</a:t>
              </a:r>
            </a:p>
          </p:txBody>
        </p:sp>
        <p:sp>
          <p:nvSpPr>
            <p:cNvPr id="26" name="矩形 25"/>
            <p:cNvSpPr/>
            <p:nvPr/>
          </p:nvSpPr>
          <p:spPr bwMode="auto">
            <a:xfrm>
              <a:off x="4319972" y="3732202"/>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参数</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4319972" y="4225123"/>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入口基本块</a:t>
              </a:r>
            </a:p>
          </p:txBody>
        </p:sp>
        <p:sp>
          <p:nvSpPr>
            <p:cNvPr id="28" name="矩形 27"/>
            <p:cNvSpPr/>
            <p:nvPr/>
          </p:nvSpPr>
          <p:spPr bwMode="auto">
            <a:xfrm>
              <a:off x="4319972" y="4737196"/>
              <a:ext cx="1440160" cy="360040"/>
            </a:xfrm>
            <a:prstGeom prst="rect">
              <a:avLst/>
            </a:prstGeom>
            <a:solidFill>
              <a:schemeClr val="bg1"/>
            </a:soli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r>
                <a:rPr lang="zh-CN" altLang="en-US" sz="1400" dirty="0">
                  <a:latin typeface="Times New Roman" pitchFamily="18" charset="0"/>
                  <a:ea typeface="宋体" pitchFamily="2" charset="-122"/>
                </a:rPr>
                <a:t>基本块</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3608715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IR</a:t>
            </a:r>
            <a:r>
              <a:rPr lang="zh-CN" altLang="en-US" sz="2400" dirty="0"/>
              <a:t>基本块是以终止符指令结束的</a:t>
            </a:r>
            <a:r>
              <a:rPr lang="zh-CN" altLang="en-US" sz="2400" dirty="0" smtClean="0"/>
              <a:t>非终止符</a:t>
            </a:r>
            <a:endParaRPr lang="en-US" altLang="zh-CN" sz="2400" dirty="0" smtClean="0"/>
          </a:p>
          <a:p>
            <a:pPr marL="0" indent="0">
              <a:buNone/>
            </a:pPr>
            <a:r>
              <a:rPr lang="en-US" altLang="zh-CN" sz="2400" dirty="0"/>
              <a:t> </a:t>
            </a:r>
            <a:r>
              <a:rPr lang="en-US" altLang="zh-CN" sz="2400" dirty="0" smtClean="0"/>
              <a:t>    </a:t>
            </a:r>
            <a:r>
              <a:rPr lang="zh-CN" altLang="en-US" sz="2400" dirty="0" smtClean="0"/>
              <a:t>指令</a:t>
            </a:r>
            <a:r>
              <a:rPr lang="zh-CN" altLang="en-US" sz="2400" dirty="0"/>
              <a:t>列表</a:t>
            </a:r>
            <a:r>
              <a:rPr lang="en-US" altLang="zh-CN" sz="2400" dirty="0" smtClean="0"/>
              <a:t>:</a:t>
            </a:r>
          </a:p>
          <a:p>
            <a:pPr marL="0" indent="0">
              <a:buNone/>
            </a:pPr>
            <a:endParaRPr lang="en-US" altLang="zh-CN" sz="2400" dirty="0" smtClean="0"/>
          </a:p>
          <a:p>
            <a:pPr marL="784225" lvl="1" indent="-342900">
              <a:buFont typeface="Wingdings" panose="05000000000000000000" pitchFamily="2" charset="2"/>
              <a:buChar char="Ø"/>
            </a:pPr>
            <a:r>
              <a:rPr lang="zh-CN" altLang="en-US" sz="2000" dirty="0" smtClean="0"/>
              <a:t>分支</a:t>
            </a:r>
            <a:r>
              <a:rPr lang="en-US" altLang="zh-CN" sz="2000" dirty="0" smtClean="0"/>
              <a:t>-”</a:t>
            </a:r>
            <a:r>
              <a:rPr lang="en-US" altLang="zh-CN" sz="2000" dirty="0" err="1" smtClean="0"/>
              <a:t>br</a:t>
            </a:r>
            <a:r>
              <a:rPr lang="en-US" altLang="zh-CN" sz="2000" dirty="0" smtClean="0"/>
              <a:t>”</a:t>
            </a:r>
          </a:p>
          <a:p>
            <a:pPr marL="784225" lvl="1" indent="-342900">
              <a:buFont typeface="Wingdings" panose="05000000000000000000" pitchFamily="2" charset="2"/>
              <a:buChar char="Ø"/>
            </a:pPr>
            <a:r>
              <a:rPr lang="zh-CN" altLang="en-US" sz="2000" dirty="0" smtClean="0"/>
              <a:t>返回</a:t>
            </a:r>
            <a:r>
              <a:rPr lang="en-US" altLang="zh-CN" sz="2000" dirty="0" smtClean="0"/>
              <a:t>-”ret”</a:t>
            </a:r>
          </a:p>
          <a:p>
            <a:pPr marL="784225" lvl="1" indent="-342900">
              <a:buFont typeface="Wingdings" panose="05000000000000000000" pitchFamily="2" charset="2"/>
              <a:buChar char="Ø"/>
            </a:pPr>
            <a:r>
              <a:rPr lang="zh-CN" altLang="en-US" sz="2000" dirty="0" smtClean="0"/>
              <a:t>开关</a:t>
            </a:r>
            <a:r>
              <a:rPr lang="en-US" altLang="zh-CN" sz="2000" dirty="0" smtClean="0"/>
              <a:t>-”switch”</a:t>
            </a:r>
          </a:p>
          <a:p>
            <a:pPr marL="784225" lvl="1" indent="-342900">
              <a:buFont typeface="Wingdings" panose="05000000000000000000" pitchFamily="2" charset="2"/>
              <a:buChar char="Ø"/>
            </a:pPr>
            <a:r>
              <a:rPr lang="zh-CN" altLang="en-US" sz="2000" dirty="0"/>
              <a:t>不可</a:t>
            </a:r>
            <a:r>
              <a:rPr lang="zh-CN" altLang="en-US" sz="2000" dirty="0" smtClean="0"/>
              <a:t>达</a:t>
            </a:r>
            <a:r>
              <a:rPr lang="en-US" altLang="zh-CN" sz="2000" dirty="0" smtClean="0"/>
              <a:t>-”unreachable”</a:t>
            </a:r>
          </a:p>
          <a:p>
            <a:pPr marL="784225" lvl="1" indent="-342900">
              <a:buFont typeface="Wingdings" panose="05000000000000000000" pitchFamily="2" charset="2"/>
              <a:buChar char="Ø"/>
            </a:pPr>
            <a:r>
              <a:rPr lang="zh-CN" altLang="en-US" sz="2000" dirty="0" smtClean="0"/>
              <a:t>异常处理指令</a:t>
            </a:r>
            <a:endParaRPr lang="en-US" altLang="zh-CN" sz="2000" dirty="0" smtClean="0"/>
          </a:p>
        </p:txBody>
      </p:sp>
      <p:grpSp>
        <p:nvGrpSpPr>
          <p:cNvPr id="28" name="组合 27"/>
          <p:cNvGrpSpPr/>
          <p:nvPr/>
        </p:nvGrpSpPr>
        <p:grpSpPr>
          <a:xfrm>
            <a:off x="7132978" y="1362690"/>
            <a:ext cx="1609850" cy="1617164"/>
            <a:chOff x="6474518" y="2708920"/>
            <a:chExt cx="2088232" cy="2764529"/>
          </a:xfrm>
        </p:grpSpPr>
        <p:sp>
          <p:nvSpPr>
            <p:cNvPr id="29" name="圆角矩形 28"/>
            <p:cNvSpPr/>
            <p:nvPr/>
          </p:nvSpPr>
          <p:spPr bwMode="auto">
            <a:xfrm>
              <a:off x="6474518" y="2708920"/>
              <a:ext cx="2088232" cy="2764529"/>
            </a:xfrm>
            <a:prstGeom prst="round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6818834" y="2775556"/>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rPr>
                <a:t>基本块</a:t>
              </a:r>
            </a:p>
          </p:txBody>
        </p:sp>
        <p:sp>
          <p:nvSpPr>
            <p:cNvPr id="31" name="矩形 30"/>
            <p:cNvSpPr/>
            <p:nvPr/>
          </p:nvSpPr>
          <p:spPr bwMode="auto">
            <a:xfrm>
              <a:off x="6797934" y="3726830"/>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rPr>
                <a:t>标签</a:t>
              </a:r>
            </a:p>
          </p:txBody>
        </p:sp>
        <p:sp>
          <p:nvSpPr>
            <p:cNvPr id="32" name="矩形 31"/>
            <p:cNvSpPr/>
            <p:nvPr/>
          </p:nvSpPr>
          <p:spPr bwMode="auto">
            <a:xfrm>
              <a:off x="6797934" y="4219751"/>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Times New Roman" pitchFamily="18" charset="0"/>
                  <a:ea typeface="宋体" pitchFamily="2" charset="-122"/>
                </a:rPr>
                <a:t>[Phi</a:t>
              </a:r>
              <a:r>
                <a:rPr lang="zh-CN" altLang="en-US" sz="1400" dirty="0" smtClean="0">
                  <a:latin typeface="Times New Roman" pitchFamily="18" charset="0"/>
                  <a:ea typeface="宋体" pitchFamily="2" charset="-122"/>
                </a:rPr>
                <a:t>指令</a:t>
              </a:r>
              <a:r>
                <a:rPr lang="en-US" altLang="zh-CN" sz="1400" dirty="0" smtClean="0">
                  <a:latin typeface="Times New Roman" pitchFamily="18" charset="0"/>
                  <a:ea typeface="宋体" pitchFamily="2" charset="-122"/>
                </a:rPr>
                <a:t>]</a:t>
              </a:r>
              <a:r>
                <a:rPr lang="en-US" altLang="zh-CN" sz="1400" dirty="0">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6797934" y="4731824"/>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latin typeface="Times New Roman" pitchFamily="18" charset="0"/>
                  <a:ea typeface="宋体" pitchFamily="2" charset="-122"/>
                </a:rPr>
                <a:t>终止符</a:t>
              </a:r>
              <a:r>
                <a:rPr lang="zh-CN" altLang="en-US" sz="1400" dirty="0" smtClean="0">
                  <a:latin typeface="Times New Roman" pitchFamily="18" charset="0"/>
                  <a:ea typeface="宋体" pitchFamily="2" charset="-122"/>
                </a:rPr>
                <a:t>指令</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874" y="3289559"/>
            <a:ext cx="4867954" cy="1851908"/>
          </a:xfrm>
          <a:prstGeom prst="rect">
            <a:avLst/>
          </a:prstGeom>
        </p:spPr>
      </p:pic>
    </p:spTree>
    <p:extLst>
      <p:ext uri="{BB962C8B-B14F-4D97-AF65-F5344CB8AC3E}">
        <p14:creationId xmlns:p14="http://schemas.microsoft.com/office/powerpoint/2010/main" val="264896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3" y="1484313"/>
            <a:ext cx="8424167" cy="4392612"/>
          </a:xfrm>
        </p:spPr>
        <p:txBody>
          <a:bodyPr/>
          <a:lstStyle/>
          <a:p>
            <a:r>
              <a:rPr lang="en-US" altLang="zh-CN" b="1" dirty="0" smtClean="0"/>
              <a:t>LLVM</a:t>
            </a:r>
            <a:r>
              <a:rPr lang="zh-CN" altLang="en-US" b="1" dirty="0" smtClean="0"/>
              <a:t>简介</a:t>
            </a:r>
            <a:endParaRPr lang="en-US" altLang="zh-CN" b="1" dirty="0"/>
          </a:p>
          <a:p>
            <a:pPr marL="784225" lvl="1" indent="-342900">
              <a:buFont typeface="Wingdings" panose="05000000000000000000" pitchFamily="2" charset="2"/>
              <a:buChar char="Ø"/>
            </a:pPr>
            <a:r>
              <a:rPr lang="zh-CN" altLang="en-US" sz="2000" b="1" dirty="0">
                <a:solidFill>
                  <a:srgbClr val="FF0000"/>
                </a:solidFill>
              </a:rPr>
              <a:t>经典编译器编译流程</a:t>
            </a:r>
            <a:endParaRPr lang="en-US" altLang="zh-CN" sz="2000" b="1" dirty="0">
              <a:solidFill>
                <a:srgbClr val="FF0000"/>
              </a:solidFill>
            </a:endParaRPr>
          </a:p>
          <a:p>
            <a:pPr marL="784225" lvl="1" indent="-342900">
              <a:buFont typeface="Wingdings" panose="05000000000000000000" pitchFamily="2" charset="2"/>
              <a:buChar char="Ø"/>
            </a:pPr>
            <a:r>
              <a:rPr lang="en-US" altLang="zh-CN" sz="2000" dirty="0" smtClean="0">
                <a:solidFill>
                  <a:schemeClr val="bg2"/>
                </a:solidFill>
              </a:rPr>
              <a:t>LLVM</a:t>
            </a:r>
            <a:r>
              <a:rPr lang="zh-CN" altLang="en-US" sz="2000" dirty="0" smtClean="0">
                <a:solidFill>
                  <a:schemeClr val="bg2"/>
                </a:solidFill>
              </a:rPr>
              <a:t>编译框架简介</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a:solidFill>
                  <a:schemeClr val="bg2"/>
                </a:solidFill>
              </a:rPr>
              <a:t>LLVM</a:t>
            </a:r>
            <a:r>
              <a:rPr lang="zh-CN" altLang="en-US" sz="2000" dirty="0">
                <a:solidFill>
                  <a:schemeClr val="bg2"/>
                </a:solidFill>
              </a:rPr>
              <a:t>中间代码简介</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a:solidFill>
                  <a:schemeClr val="bg2"/>
                </a:solidFill>
              </a:rPr>
              <a:t>LLVM</a:t>
            </a:r>
            <a:r>
              <a:rPr lang="zh-CN" altLang="en-US" sz="2000" dirty="0">
                <a:solidFill>
                  <a:schemeClr val="bg2"/>
                </a:solidFill>
              </a:rPr>
              <a:t>内置编译工具</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smtClean="0">
                <a:solidFill>
                  <a:schemeClr val="bg2"/>
                </a:solidFill>
              </a:rPr>
              <a:t>…</a:t>
            </a:r>
            <a:endParaRPr lang="en-US" altLang="zh-CN" sz="2000" dirty="0">
              <a:solidFill>
                <a:schemeClr val="bg2"/>
              </a:solidFill>
            </a:endParaRPr>
          </a:p>
        </p:txBody>
      </p:sp>
    </p:spTree>
    <p:extLst>
      <p:ext uri="{BB962C8B-B14F-4D97-AF65-F5344CB8AC3E}">
        <p14:creationId xmlns:p14="http://schemas.microsoft.com/office/powerpoint/2010/main" val="24827841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a:t>
            </a:r>
            <a:r>
              <a:rPr lang="zh-CN" altLang="en-US" sz="2400" dirty="0" smtClean="0">
                <a:cs typeface="+mn-cs"/>
              </a:rPr>
              <a:t>隐式标签</a:t>
            </a:r>
            <a:endParaRPr lang="en-US" altLang="zh-CN" sz="2400" dirty="0" smtClean="0"/>
          </a:p>
          <a:p>
            <a:pPr marL="784225" lvl="1" indent="-342900">
              <a:buFont typeface="Wingdings" panose="05000000000000000000" pitchFamily="2" charset="2"/>
              <a:buChar char="Ø"/>
            </a:pPr>
            <a:r>
              <a:rPr lang="zh-CN" altLang="en-US" sz="2000" dirty="0" smtClean="0"/>
              <a:t>每一个基本块都一个标签，如</a:t>
            </a:r>
            <a:r>
              <a:rPr lang="en-US" altLang="zh-CN" sz="2000" dirty="0" smtClean="0"/>
              <a:t>entry</a:t>
            </a:r>
          </a:p>
          <a:p>
            <a:pPr marL="784225" lvl="1" indent="-342900">
              <a:buFont typeface="Wingdings" panose="05000000000000000000" pitchFamily="2" charset="2"/>
              <a:buChar char="Ø"/>
            </a:pPr>
            <a:r>
              <a:rPr lang="zh-CN" altLang="en-US" sz="2000" dirty="0" smtClean="0"/>
              <a:t>如果用</a:t>
            </a:r>
            <a:r>
              <a:rPr lang="en-US" altLang="zh-CN" sz="2000" dirty="0" smtClean="0"/>
              <a:t>%0</a:t>
            </a:r>
            <a:r>
              <a:rPr lang="zh-CN" altLang="en-US" sz="2000" dirty="0" smtClean="0"/>
              <a:t>当做标签，那么就是隐式的标签</a:t>
            </a:r>
            <a:endParaRPr lang="en-US" altLang="zh-CN" sz="2000" dirty="0" smtClean="0"/>
          </a:p>
        </p:txBody>
      </p:sp>
      <p:grpSp>
        <p:nvGrpSpPr>
          <p:cNvPr id="28" name="组合 27"/>
          <p:cNvGrpSpPr/>
          <p:nvPr/>
        </p:nvGrpSpPr>
        <p:grpSpPr>
          <a:xfrm>
            <a:off x="7132978" y="1082976"/>
            <a:ext cx="1609850" cy="1617164"/>
            <a:chOff x="6474518" y="2708920"/>
            <a:chExt cx="2088232" cy="2764529"/>
          </a:xfrm>
        </p:grpSpPr>
        <p:sp>
          <p:nvSpPr>
            <p:cNvPr id="29" name="圆角矩形 28"/>
            <p:cNvSpPr/>
            <p:nvPr/>
          </p:nvSpPr>
          <p:spPr bwMode="auto">
            <a:xfrm>
              <a:off x="6474518" y="2708920"/>
              <a:ext cx="2088232" cy="2764529"/>
            </a:xfrm>
            <a:prstGeom prst="round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6818834" y="2775556"/>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rPr>
                <a:t>基本块</a:t>
              </a:r>
            </a:p>
          </p:txBody>
        </p:sp>
        <p:sp>
          <p:nvSpPr>
            <p:cNvPr id="31" name="矩形 30"/>
            <p:cNvSpPr/>
            <p:nvPr/>
          </p:nvSpPr>
          <p:spPr bwMode="auto">
            <a:xfrm>
              <a:off x="6797934" y="3726830"/>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latin typeface="Times New Roman" pitchFamily="18" charset="0"/>
                  <a:ea typeface="宋体" pitchFamily="2" charset="-122"/>
                </a:rPr>
                <a:t>标号</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6797934" y="4219751"/>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Times New Roman" pitchFamily="18" charset="0"/>
                  <a:ea typeface="宋体" pitchFamily="2" charset="-122"/>
                </a:rPr>
                <a:t>[Phi</a:t>
              </a:r>
              <a:r>
                <a:rPr lang="zh-CN" altLang="en-US" sz="1400" dirty="0" smtClean="0">
                  <a:latin typeface="Times New Roman" pitchFamily="18" charset="0"/>
                  <a:ea typeface="宋体" pitchFamily="2" charset="-122"/>
                </a:rPr>
                <a:t>指令</a:t>
              </a:r>
              <a:r>
                <a:rPr lang="en-US" altLang="zh-CN" sz="1400" dirty="0" smtClean="0">
                  <a:latin typeface="Times New Roman" pitchFamily="18" charset="0"/>
                  <a:ea typeface="宋体" pitchFamily="2" charset="-122"/>
                </a:rPr>
                <a:t>]</a:t>
              </a:r>
              <a:r>
                <a:rPr lang="en-US" altLang="zh-CN" sz="1400" dirty="0">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6797934" y="4731824"/>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latin typeface="Times New Roman" pitchFamily="18" charset="0"/>
                  <a:ea typeface="宋体" pitchFamily="2" charset="-122"/>
                </a:rPr>
                <a:t>终止符</a:t>
              </a:r>
              <a:r>
                <a:rPr lang="zh-CN" altLang="en-US" sz="1400" dirty="0" smtClean="0">
                  <a:latin typeface="Times New Roman" pitchFamily="18" charset="0"/>
                  <a:ea typeface="宋体" pitchFamily="2" charset="-122"/>
                </a:rPr>
                <a:t>指令</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708" y="3707477"/>
            <a:ext cx="4620270" cy="2133898"/>
          </a:xfrm>
          <a:prstGeom prst="rect">
            <a:avLst/>
          </a:prstGeom>
        </p:spPr>
      </p:pic>
      <p:sp>
        <p:nvSpPr>
          <p:cNvPr id="5" name="矩形 4"/>
          <p:cNvSpPr/>
          <p:nvPr/>
        </p:nvSpPr>
        <p:spPr bwMode="auto">
          <a:xfrm>
            <a:off x="2555776" y="4437112"/>
            <a:ext cx="864096" cy="144016"/>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665779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p>
          <a:p>
            <a:pPr marL="0" indent="0">
              <a:buNone/>
            </a:pPr>
            <a:r>
              <a:rPr lang="en-US" altLang="zh-CN" sz="2400" dirty="0" smtClean="0">
                <a:cs typeface="+mn-cs"/>
              </a:rPr>
              <a:t>     </a:t>
            </a:r>
            <a:r>
              <a:rPr lang="zh-CN" altLang="en-US" sz="2400" dirty="0" smtClean="0">
                <a:cs typeface="+mn-cs"/>
              </a:rPr>
              <a:t>隐式标签</a:t>
            </a:r>
            <a:endParaRPr lang="en-US" altLang="zh-CN" sz="2400" dirty="0" smtClean="0"/>
          </a:p>
          <a:p>
            <a:pPr marL="784225" lvl="1" indent="-342900">
              <a:buFont typeface="Wingdings" panose="05000000000000000000" pitchFamily="2" charset="2"/>
              <a:buChar char="Ø"/>
            </a:pPr>
            <a:r>
              <a:rPr lang="zh-CN" altLang="en-US" sz="2000" dirty="0" smtClean="0"/>
              <a:t>每一个基本块都一个标签，如</a:t>
            </a:r>
            <a:r>
              <a:rPr lang="en-US" altLang="zh-CN" sz="2000" dirty="0" smtClean="0"/>
              <a:t>entry</a:t>
            </a:r>
          </a:p>
          <a:p>
            <a:pPr marL="784225" lvl="1" indent="-342900">
              <a:buFont typeface="Wingdings" panose="05000000000000000000" pitchFamily="2" charset="2"/>
              <a:buChar char="Ø"/>
            </a:pPr>
            <a:r>
              <a:rPr lang="zh-CN" altLang="en-US" sz="2000" dirty="0" smtClean="0"/>
              <a:t>如果用</a:t>
            </a:r>
            <a:r>
              <a:rPr lang="en-US" altLang="zh-CN" sz="2000" dirty="0" smtClean="0"/>
              <a:t>%0</a:t>
            </a:r>
            <a:r>
              <a:rPr lang="zh-CN" altLang="en-US" sz="2000" dirty="0" smtClean="0"/>
              <a:t>当做标签，那么就是隐式的标签</a:t>
            </a:r>
            <a:endParaRPr lang="en-US" altLang="zh-CN" sz="2000" dirty="0" smtClean="0"/>
          </a:p>
        </p:txBody>
      </p:sp>
      <p:grpSp>
        <p:nvGrpSpPr>
          <p:cNvPr id="28" name="组合 27"/>
          <p:cNvGrpSpPr/>
          <p:nvPr/>
        </p:nvGrpSpPr>
        <p:grpSpPr>
          <a:xfrm>
            <a:off x="7132978" y="1082976"/>
            <a:ext cx="1609850" cy="1617164"/>
            <a:chOff x="6474518" y="2708920"/>
            <a:chExt cx="2088232" cy="2764529"/>
          </a:xfrm>
        </p:grpSpPr>
        <p:sp>
          <p:nvSpPr>
            <p:cNvPr id="29" name="圆角矩形 28"/>
            <p:cNvSpPr/>
            <p:nvPr/>
          </p:nvSpPr>
          <p:spPr bwMode="auto">
            <a:xfrm>
              <a:off x="6474518" y="2708920"/>
              <a:ext cx="2088232" cy="2764529"/>
            </a:xfrm>
            <a:prstGeom prst="round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6818834" y="2775556"/>
              <a:ext cx="1440160" cy="3600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rPr>
                <a:t>基本块</a:t>
              </a:r>
            </a:p>
          </p:txBody>
        </p:sp>
        <p:sp>
          <p:nvSpPr>
            <p:cNvPr id="31" name="矩形 30"/>
            <p:cNvSpPr/>
            <p:nvPr/>
          </p:nvSpPr>
          <p:spPr bwMode="auto">
            <a:xfrm>
              <a:off x="6797934" y="3726830"/>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latin typeface="Times New Roman" pitchFamily="18" charset="0"/>
                  <a:ea typeface="宋体" pitchFamily="2" charset="-122"/>
                </a:rPr>
                <a:t>标号</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6797934" y="4219751"/>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Times New Roman" pitchFamily="18" charset="0"/>
                  <a:ea typeface="宋体" pitchFamily="2" charset="-122"/>
                </a:rPr>
                <a:t>[Phi</a:t>
              </a:r>
              <a:r>
                <a:rPr lang="zh-CN" altLang="en-US" sz="1400" dirty="0" smtClean="0">
                  <a:latin typeface="Times New Roman" pitchFamily="18" charset="0"/>
                  <a:ea typeface="宋体" pitchFamily="2" charset="-122"/>
                </a:rPr>
                <a:t>指令</a:t>
              </a:r>
              <a:r>
                <a:rPr lang="en-US" altLang="zh-CN" sz="1400" dirty="0" smtClean="0">
                  <a:latin typeface="Times New Roman" pitchFamily="18" charset="0"/>
                  <a:ea typeface="宋体" pitchFamily="2" charset="-122"/>
                </a:rPr>
                <a:t>]</a:t>
              </a:r>
              <a:r>
                <a:rPr lang="en-US" altLang="zh-CN" sz="1400" dirty="0">
                  <a:latin typeface="Times New Roman" pitchFamily="18" charset="0"/>
                  <a:ea typeface="宋体" pitchFamily="2" charset="-122"/>
                </a:rPr>
                <a:t>*</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6797934" y="4731824"/>
              <a:ext cx="1440160" cy="360040"/>
            </a:xfrm>
            <a:prstGeom prst="rect">
              <a:avLst/>
            </a:prstGeom>
            <a:solidFill>
              <a:schemeClr val="bg1"/>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latin typeface="Times New Roman" pitchFamily="18" charset="0"/>
                  <a:ea typeface="宋体" pitchFamily="2" charset="-122"/>
                </a:rPr>
                <a:t>终止符</a:t>
              </a:r>
              <a:r>
                <a:rPr lang="zh-CN" altLang="en-US" sz="1400" dirty="0" smtClean="0">
                  <a:latin typeface="Times New Roman" pitchFamily="18" charset="0"/>
                  <a:ea typeface="宋体" pitchFamily="2" charset="-122"/>
                </a:rPr>
                <a:t>指令</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708" y="3707477"/>
            <a:ext cx="4620270" cy="2133898"/>
          </a:xfrm>
          <a:prstGeom prst="rect">
            <a:avLst/>
          </a:prstGeom>
        </p:spPr>
      </p:pic>
      <p:sp>
        <p:nvSpPr>
          <p:cNvPr id="5" name="矩形 4"/>
          <p:cNvSpPr/>
          <p:nvPr/>
        </p:nvSpPr>
        <p:spPr bwMode="auto">
          <a:xfrm>
            <a:off x="2555776" y="4437112"/>
            <a:ext cx="864096" cy="144016"/>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25139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a:t>我们重点关注整型数组结构体</a:t>
            </a:r>
            <a:r>
              <a:rPr lang="zh-CN" altLang="en-US" sz="2400" dirty="0" smtClean="0"/>
              <a:t>类型</a:t>
            </a:r>
            <a:endParaRPr lang="en-US" altLang="zh-CN" sz="2400" dirty="0" smtClean="0"/>
          </a:p>
          <a:p>
            <a:pPr marL="784225" lvl="1" indent="-342900">
              <a:buFont typeface="Wingdings" panose="05000000000000000000" pitchFamily="2" charset="2"/>
              <a:buChar char="Ø"/>
            </a:pPr>
            <a:r>
              <a:rPr lang="zh-CN" altLang="en-US" sz="2000" dirty="0"/>
              <a:t>数组</a:t>
            </a:r>
            <a:r>
              <a:rPr lang="zh-CN" altLang="en-US" sz="2000" dirty="0" smtClean="0"/>
              <a:t>类型：</a:t>
            </a:r>
            <a:endParaRPr lang="en-US" altLang="zh-CN" sz="2000" dirty="0" smtClean="0"/>
          </a:p>
          <a:p>
            <a:pPr marL="1189038" lvl="2" indent="-342900">
              <a:buFont typeface="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4020202020204" pitchFamily="34" charset="0"/>
              <a:buChar char="•"/>
            </a:pPr>
            <a:r>
              <a:rPr lang="zh-CN" altLang="en-US" sz="1600" dirty="0" smtClean="0"/>
              <a:t>元素类型</a:t>
            </a:r>
            <a:endParaRPr lang="en-US" altLang="zh-CN" sz="1600" dirty="0" smtClean="0"/>
          </a:p>
          <a:p>
            <a:pPr marL="1189038" lvl="2" indent="-342900">
              <a:buFont typeface="Arial" panose="020B0604020202020204" pitchFamily="34" charset="0"/>
              <a:buChar char="•"/>
            </a:pPr>
            <a:r>
              <a:rPr lang="zh-CN" altLang="en-US" sz="1600" dirty="0" smtClean="0"/>
              <a:t>初始化（适用于全局变量）</a:t>
            </a:r>
            <a:endParaRPr lang="en-US" altLang="zh-CN"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779" y="1916832"/>
            <a:ext cx="2572109" cy="301984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531" y="3841770"/>
            <a:ext cx="4744112" cy="1095528"/>
          </a:xfrm>
          <a:prstGeom prst="rect">
            <a:avLst/>
          </a:prstGeom>
        </p:spPr>
      </p:pic>
    </p:spTree>
    <p:extLst>
      <p:ext uri="{BB962C8B-B14F-4D97-AF65-F5344CB8AC3E}">
        <p14:creationId xmlns:p14="http://schemas.microsoft.com/office/powerpoint/2010/main" val="35193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数组访问</a:t>
            </a:r>
            <a:r>
              <a:rPr lang="en-US" altLang="zh-CN" sz="2400" dirty="0" smtClean="0"/>
              <a:t>GEP</a:t>
            </a:r>
            <a:r>
              <a:rPr lang="zh-CN" altLang="en-US" sz="2400" dirty="0" smtClean="0"/>
              <a:t>（</a:t>
            </a:r>
            <a:r>
              <a:rPr lang="en-US" altLang="zh-CN" sz="2400" b="1" dirty="0" smtClean="0"/>
              <a:t>G</a:t>
            </a:r>
            <a:r>
              <a:rPr lang="en-US" altLang="zh-CN" sz="2400" dirty="0" smtClean="0"/>
              <a:t>et </a:t>
            </a:r>
            <a:r>
              <a:rPr lang="en-US" altLang="zh-CN" sz="2400" b="1" dirty="0" smtClean="0"/>
              <a:t>E</a:t>
            </a:r>
            <a:r>
              <a:rPr lang="en-US" altLang="zh-CN" sz="2400" dirty="0" smtClean="0"/>
              <a:t>lement </a:t>
            </a:r>
            <a:r>
              <a:rPr lang="en-US" altLang="zh-CN" sz="2400" b="1" dirty="0" smtClean="0"/>
              <a:t>P</a:t>
            </a:r>
            <a:r>
              <a:rPr lang="en-US" altLang="zh-CN" sz="2400" dirty="0" smtClean="0"/>
              <a:t>ointer</a:t>
            </a:r>
            <a:r>
              <a:rPr lang="zh-CN" altLang="en-US" sz="2400" dirty="0" smtClean="0"/>
              <a:t>）指令</a:t>
            </a:r>
            <a:endParaRPr lang="en-US" altLang="zh-CN" sz="2400" dirty="0" smtClean="0"/>
          </a:p>
          <a:p>
            <a:pPr marL="784225" lvl="1" indent="-342900">
              <a:buFont typeface="Wingdings" panose="05000000000000000000" pitchFamily="2" charset="2"/>
              <a:buChar char="Ø"/>
            </a:pPr>
            <a:r>
              <a:rPr lang="zh-CN" altLang="en-US" sz="2000" dirty="0" smtClean="0"/>
              <a:t>提供一种计算指针偏移量的方法</a:t>
            </a:r>
            <a:endParaRPr lang="en-US" altLang="zh-CN" sz="2000" dirty="0"/>
          </a:p>
          <a:p>
            <a:pPr marL="784225" lvl="1" indent="-342900">
              <a:buFont typeface="Wingdings" panose="05000000000000000000" pitchFamily="2" charset="2"/>
              <a:buChar char="Ø"/>
            </a:pPr>
            <a:r>
              <a:rPr lang="zh-CN" altLang="en-US" sz="2000" dirty="0"/>
              <a:t>抽象实现细节</a:t>
            </a:r>
            <a:endParaRPr lang="en-US" altLang="zh-CN" sz="2000" dirty="0"/>
          </a:p>
          <a:p>
            <a:pPr marL="1189038" lvl="2" indent="-342900">
              <a:buFont typeface="Arial" panose="020B0604020202020204" pitchFamily="34" charset="0"/>
              <a:buChar char="•"/>
            </a:pPr>
            <a:r>
              <a:rPr lang="zh-CN" altLang="en-US" sz="1600" dirty="0"/>
              <a:t>类型大小</a:t>
            </a:r>
            <a:endParaRPr lang="en-US" altLang="zh-CN" sz="1600" dirty="0" smtClean="0"/>
          </a:p>
          <a:p>
            <a:pPr marL="1189038" lvl="2" indent="-342900">
              <a:buFont typeface="Arial" panose="020B0604020202020204" pitchFamily="34" charset="0"/>
              <a:buChar char="•"/>
            </a:pPr>
            <a:r>
              <a:rPr lang="zh-CN" altLang="en-US" sz="1600" dirty="0" smtClean="0"/>
              <a:t>内部填充</a:t>
            </a:r>
            <a:endParaRPr lang="en-US" altLang="zh-CN" sz="1600" dirty="0" smtClean="0"/>
          </a:p>
          <a:p>
            <a:pPr marL="784225" lvl="1" indent="-342900">
              <a:buFont typeface="Wingdings" panose="05000000000000000000" pitchFamily="2" charset="2"/>
              <a:buChar char="Ø"/>
            </a:pPr>
            <a:r>
              <a:rPr lang="zh-CN" altLang="en-US" sz="2000" dirty="0"/>
              <a:t>使用直观</a:t>
            </a: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4149080"/>
            <a:ext cx="7144747" cy="2000529"/>
          </a:xfrm>
          <a:prstGeom prst="rect">
            <a:avLst/>
          </a:prstGeom>
        </p:spPr>
      </p:pic>
    </p:spTree>
    <p:extLst>
      <p:ext uri="{BB962C8B-B14F-4D97-AF65-F5344CB8AC3E}">
        <p14:creationId xmlns:p14="http://schemas.microsoft.com/office/powerpoint/2010/main" val="3896340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数组访问</a:t>
            </a:r>
            <a:r>
              <a:rPr lang="en-US" altLang="zh-CN" sz="2400" dirty="0" smtClean="0"/>
              <a:t>GEP</a:t>
            </a:r>
            <a:r>
              <a:rPr lang="zh-CN" altLang="en-US" sz="2400" dirty="0" smtClean="0"/>
              <a:t>（</a:t>
            </a:r>
            <a:r>
              <a:rPr lang="en-US" altLang="zh-CN" sz="2400" b="1" dirty="0" smtClean="0"/>
              <a:t>G</a:t>
            </a:r>
            <a:r>
              <a:rPr lang="en-US" altLang="zh-CN" sz="2400" dirty="0" smtClean="0"/>
              <a:t>et </a:t>
            </a:r>
            <a:r>
              <a:rPr lang="en-US" altLang="zh-CN" sz="2400" b="1" dirty="0" smtClean="0"/>
              <a:t>E</a:t>
            </a:r>
            <a:r>
              <a:rPr lang="en-US" altLang="zh-CN" sz="2400" dirty="0" smtClean="0"/>
              <a:t>lement </a:t>
            </a:r>
            <a:r>
              <a:rPr lang="en-US" altLang="zh-CN" sz="2400" b="1" dirty="0" smtClean="0"/>
              <a:t>P</a:t>
            </a:r>
            <a:r>
              <a:rPr lang="en-US" altLang="zh-CN" sz="2400" dirty="0" smtClean="0"/>
              <a:t>ointer</a:t>
            </a:r>
            <a:r>
              <a:rPr lang="zh-CN" altLang="en-US" sz="2400" dirty="0" smtClean="0"/>
              <a:t>）指令操作指针</a:t>
            </a:r>
            <a:endParaRPr lang="en-US" altLang="zh-CN" sz="24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36" y="3284984"/>
            <a:ext cx="7573432" cy="2019582"/>
          </a:xfrm>
          <a:prstGeom prst="rect">
            <a:avLst/>
          </a:prstGeom>
        </p:spPr>
      </p:pic>
    </p:spTree>
    <p:extLst>
      <p:ext uri="{BB962C8B-B14F-4D97-AF65-F5344CB8AC3E}">
        <p14:creationId xmlns:p14="http://schemas.microsoft.com/office/powerpoint/2010/main" val="65851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数组访问</a:t>
            </a:r>
            <a:r>
              <a:rPr lang="en-US" altLang="zh-CN" sz="2400" dirty="0" smtClean="0"/>
              <a:t>GEP</a:t>
            </a:r>
            <a:r>
              <a:rPr lang="zh-CN" altLang="en-US" sz="2400" dirty="0" smtClean="0"/>
              <a:t>（</a:t>
            </a:r>
            <a:r>
              <a:rPr lang="en-US" altLang="zh-CN" sz="2400" b="1" dirty="0" smtClean="0"/>
              <a:t>G</a:t>
            </a:r>
            <a:r>
              <a:rPr lang="en-US" altLang="zh-CN" sz="2400" dirty="0" smtClean="0"/>
              <a:t>et </a:t>
            </a:r>
            <a:r>
              <a:rPr lang="en-US" altLang="zh-CN" sz="2400" b="1" dirty="0" smtClean="0"/>
              <a:t>E</a:t>
            </a:r>
            <a:r>
              <a:rPr lang="en-US" altLang="zh-CN" sz="2400" dirty="0" smtClean="0"/>
              <a:t>lement </a:t>
            </a:r>
            <a:r>
              <a:rPr lang="en-US" altLang="zh-CN" sz="2400" b="1" dirty="0" smtClean="0"/>
              <a:t>P</a:t>
            </a:r>
            <a:r>
              <a:rPr lang="en-US" altLang="zh-CN" sz="2400" dirty="0" smtClean="0"/>
              <a:t>ointer</a:t>
            </a:r>
            <a:r>
              <a:rPr lang="zh-CN" altLang="en-US" sz="2400" dirty="0" smtClean="0"/>
              <a:t>）指令操作指针</a:t>
            </a:r>
            <a:endParaRPr lang="en-US" altLang="zh-CN" sz="24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46" y="3140968"/>
            <a:ext cx="7602011" cy="1991003"/>
          </a:xfrm>
          <a:prstGeom prst="rect">
            <a:avLst/>
          </a:prstGeom>
        </p:spPr>
      </p:pic>
    </p:spTree>
    <p:extLst>
      <p:ext uri="{BB962C8B-B14F-4D97-AF65-F5344CB8AC3E}">
        <p14:creationId xmlns:p14="http://schemas.microsoft.com/office/powerpoint/2010/main" val="3132581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数组访问</a:t>
            </a:r>
            <a:r>
              <a:rPr lang="en-US" altLang="zh-CN" sz="2400" dirty="0" smtClean="0"/>
              <a:t>GEP</a:t>
            </a:r>
            <a:r>
              <a:rPr lang="zh-CN" altLang="en-US" sz="2400" dirty="0" smtClean="0"/>
              <a:t>（</a:t>
            </a:r>
            <a:r>
              <a:rPr lang="en-US" altLang="zh-CN" sz="2400" b="1" dirty="0" smtClean="0"/>
              <a:t>G</a:t>
            </a:r>
            <a:r>
              <a:rPr lang="en-US" altLang="zh-CN" sz="2400" dirty="0" smtClean="0"/>
              <a:t>et </a:t>
            </a:r>
            <a:r>
              <a:rPr lang="en-US" altLang="zh-CN" sz="2400" b="1" dirty="0" smtClean="0"/>
              <a:t>E</a:t>
            </a:r>
            <a:r>
              <a:rPr lang="en-US" altLang="zh-CN" sz="2400" dirty="0" smtClean="0"/>
              <a:t>lement </a:t>
            </a:r>
            <a:r>
              <a:rPr lang="en-US" altLang="zh-CN" sz="2400" b="1" dirty="0" smtClean="0"/>
              <a:t>P</a:t>
            </a:r>
            <a:r>
              <a:rPr lang="en-US" altLang="zh-CN" sz="2400" dirty="0" smtClean="0"/>
              <a:t>ointer</a:t>
            </a:r>
            <a:r>
              <a:rPr lang="zh-CN" altLang="en-US" sz="2400" dirty="0" smtClean="0"/>
              <a:t>）指令操作指针</a:t>
            </a:r>
            <a:endParaRPr lang="en-US" altLang="zh-CN" sz="24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36" y="2996952"/>
            <a:ext cx="7573432" cy="1991003"/>
          </a:xfrm>
          <a:prstGeom prst="rect">
            <a:avLst/>
          </a:prstGeom>
        </p:spPr>
      </p:pic>
    </p:spTree>
    <p:extLst>
      <p:ext uri="{BB962C8B-B14F-4D97-AF65-F5344CB8AC3E}">
        <p14:creationId xmlns:p14="http://schemas.microsoft.com/office/powerpoint/2010/main" val="628823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en-US" altLang="zh-CN" sz="2400" dirty="0"/>
              <a:t>GEP</a:t>
            </a:r>
            <a:r>
              <a:rPr lang="zh-CN" altLang="en-US" sz="2400" dirty="0" smtClean="0"/>
              <a:t>基础</a:t>
            </a:r>
            <a:endParaRPr lang="en-US" altLang="zh-CN" sz="2400" dirty="0" smtClean="0"/>
          </a:p>
          <a:p>
            <a:pPr marL="784225" lvl="1" indent="-342900">
              <a:buFont typeface="Wingdings" panose="05000000000000000000" pitchFamily="2" charset="2"/>
              <a:buChar char="Ø"/>
            </a:pPr>
            <a:r>
              <a:rPr lang="zh-CN" altLang="en-US" sz="2000" dirty="0" smtClean="0"/>
              <a:t>理解第一</a:t>
            </a:r>
            <a:r>
              <a:rPr lang="zh-CN" altLang="en-US" sz="2000" dirty="0"/>
              <a:t>个</a:t>
            </a:r>
            <a:r>
              <a:rPr lang="zh-CN" altLang="en-US" sz="2000" dirty="0" smtClean="0"/>
              <a:t>索引</a:t>
            </a:r>
            <a:endParaRPr lang="en-US" altLang="zh-CN" sz="2000" dirty="0"/>
          </a:p>
          <a:p>
            <a:pPr marL="1189038" lvl="2" indent="-342900">
              <a:buFont typeface="Arial" panose="020B0604020202020204" pitchFamily="34" charset="0"/>
              <a:buChar char="•"/>
            </a:pPr>
            <a:r>
              <a:rPr lang="zh-CN" altLang="en-US" sz="1600" dirty="0" smtClean="0"/>
              <a:t>不会</a:t>
            </a:r>
            <a:r>
              <a:rPr lang="zh-CN" altLang="en-US" sz="1600" dirty="0"/>
              <a:t>改变指针的</a:t>
            </a:r>
            <a:r>
              <a:rPr lang="zh-CN" altLang="en-US" sz="1600" dirty="0" smtClean="0"/>
              <a:t>类型</a:t>
            </a:r>
            <a:endParaRPr lang="en-US" altLang="zh-CN" sz="1600" dirty="0" smtClean="0"/>
          </a:p>
          <a:p>
            <a:pPr marL="1189038" lvl="2" indent="-342900">
              <a:buFont typeface="Arial" panose="020B0604020202020204" pitchFamily="34" charset="0"/>
              <a:buChar char="•"/>
            </a:pPr>
            <a:r>
              <a:rPr lang="zh-CN" altLang="en-US" sz="1600" dirty="0" smtClean="0"/>
              <a:t>根据</a:t>
            </a:r>
            <a:r>
              <a:rPr lang="zh-CN" altLang="en-US" sz="1600" dirty="0"/>
              <a:t>基本类型进行</a:t>
            </a:r>
            <a:r>
              <a:rPr lang="zh-CN" altLang="en-US" sz="1600" dirty="0" smtClean="0"/>
              <a:t>偏移</a:t>
            </a:r>
            <a:endParaRPr lang="en-US" altLang="zh-CN"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78" y="3611515"/>
            <a:ext cx="7687748" cy="2257740"/>
          </a:xfrm>
          <a:prstGeom prst="rect">
            <a:avLst/>
          </a:prstGeom>
        </p:spPr>
      </p:pic>
    </p:spTree>
    <p:extLst>
      <p:ext uri="{BB962C8B-B14F-4D97-AF65-F5344CB8AC3E}">
        <p14:creationId xmlns:p14="http://schemas.microsoft.com/office/powerpoint/2010/main" val="1280084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en-US" altLang="zh-CN" sz="2400" dirty="0"/>
              <a:t>GEP</a:t>
            </a:r>
            <a:r>
              <a:rPr lang="zh-CN" altLang="en-US" sz="2400" dirty="0" smtClean="0"/>
              <a:t>基础</a:t>
            </a:r>
            <a:endParaRPr lang="en-US" altLang="zh-CN" sz="2400" dirty="0" smtClean="0"/>
          </a:p>
          <a:p>
            <a:pPr marL="784225" lvl="1" indent="-342900">
              <a:buFont typeface="Wingdings" panose="05000000000000000000" pitchFamily="2" charset="2"/>
              <a:buChar char="Ø"/>
            </a:pPr>
            <a:r>
              <a:rPr lang="zh-CN" altLang="en-US" sz="2000" dirty="0" smtClean="0"/>
              <a:t>理解第一</a:t>
            </a:r>
            <a:r>
              <a:rPr lang="zh-CN" altLang="en-US" sz="2000" dirty="0"/>
              <a:t>个</a:t>
            </a:r>
            <a:r>
              <a:rPr lang="zh-CN" altLang="en-US" sz="2000" dirty="0" smtClean="0"/>
              <a:t>索引</a:t>
            </a:r>
            <a:endParaRPr lang="en-US" altLang="zh-CN" sz="2000" dirty="0"/>
          </a:p>
          <a:p>
            <a:pPr marL="1189038" lvl="2" indent="-342900">
              <a:buFont typeface="Arial" panose="020B0604020202020204" pitchFamily="34" charset="0"/>
              <a:buChar char="•"/>
            </a:pPr>
            <a:r>
              <a:rPr lang="zh-CN" altLang="en-US" sz="1600" dirty="0" smtClean="0"/>
              <a:t>不会</a:t>
            </a:r>
            <a:r>
              <a:rPr lang="zh-CN" altLang="en-US" sz="1600" dirty="0"/>
              <a:t>改变指针的</a:t>
            </a:r>
            <a:r>
              <a:rPr lang="zh-CN" altLang="en-US" sz="1600" dirty="0" smtClean="0"/>
              <a:t>类型</a:t>
            </a:r>
            <a:endParaRPr lang="en-US" altLang="zh-CN" sz="1600" dirty="0" smtClean="0"/>
          </a:p>
          <a:p>
            <a:pPr marL="1189038" lvl="2" indent="-342900">
              <a:buFont typeface="Arial" panose="020B0604020202020204" pitchFamily="34" charset="0"/>
              <a:buChar char="•"/>
            </a:pPr>
            <a:r>
              <a:rPr lang="zh-CN" altLang="en-US" sz="1600" dirty="0" smtClean="0"/>
              <a:t>根据</a:t>
            </a:r>
            <a:r>
              <a:rPr lang="zh-CN" altLang="en-US" sz="1600" dirty="0"/>
              <a:t>基本类型进行</a:t>
            </a:r>
            <a:r>
              <a:rPr lang="zh-CN" altLang="en-US" sz="1600" dirty="0" smtClean="0"/>
              <a:t>偏移</a:t>
            </a:r>
            <a:endParaRPr lang="en-US" altLang="zh-CN"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51" y="3763936"/>
            <a:ext cx="7706801" cy="2105319"/>
          </a:xfrm>
          <a:prstGeom prst="rect">
            <a:avLst/>
          </a:prstGeom>
        </p:spPr>
      </p:pic>
    </p:spTree>
    <p:extLst>
      <p:ext uri="{BB962C8B-B14F-4D97-AF65-F5344CB8AC3E}">
        <p14:creationId xmlns:p14="http://schemas.microsoft.com/office/powerpoint/2010/main" val="373427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en-US" altLang="zh-CN" sz="2400" dirty="0"/>
              <a:t>GEP</a:t>
            </a:r>
            <a:r>
              <a:rPr lang="zh-CN" altLang="en-US" sz="2400" dirty="0" smtClean="0"/>
              <a:t>基础</a:t>
            </a:r>
            <a:endParaRPr lang="en-US" altLang="zh-CN" sz="2400" dirty="0" smtClean="0"/>
          </a:p>
          <a:p>
            <a:pPr marL="784225" lvl="1" indent="-342900">
              <a:buFont typeface="Wingdings" panose="05000000000000000000" pitchFamily="2" charset="2"/>
              <a:buChar char="Ø"/>
            </a:pPr>
            <a:r>
              <a:rPr lang="zh-CN" altLang="en-US" sz="2000" dirty="0" smtClean="0"/>
              <a:t>理解第一</a:t>
            </a:r>
            <a:r>
              <a:rPr lang="zh-CN" altLang="en-US" sz="2000" dirty="0"/>
              <a:t>个</a:t>
            </a:r>
            <a:r>
              <a:rPr lang="zh-CN" altLang="en-US" sz="2000" dirty="0" smtClean="0"/>
              <a:t>索引</a:t>
            </a:r>
            <a:endParaRPr lang="en-US" altLang="zh-CN" sz="2000" dirty="0"/>
          </a:p>
          <a:p>
            <a:pPr marL="1189038" lvl="2" indent="-342900">
              <a:buFont typeface="Arial" panose="020B0604020202020204" pitchFamily="34" charset="0"/>
              <a:buChar char="•"/>
            </a:pPr>
            <a:r>
              <a:rPr lang="zh-CN" altLang="en-US" sz="1600" dirty="0" smtClean="0"/>
              <a:t>不会</a:t>
            </a:r>
            <a:r>
              <a:rPr lang="zh-CN" altLang="en-US" sz="1600" dirty="0"/>
              <a:t>改变指针的</a:t>
            </a:r>
            <a:r>
              <a:rPr lang="zh-CN" altLang="en-US" sz="1600" dirty="0" smtClean="0"/>
              <a:t>类型</a:t>
            </a:r>
            <a:endParaRPr lang="en-US" altLang="zh-CN" sz="1600" dirty="0" smtClean="0"/>
          </a:p>
          <a:p>
            <a:pPr marL="1189038" lvl="2" indent="-342900">
              <a:buFont typeface="Arial" panose="020B0604020202020204" pitchFamily="34" charset="0"/>
              <a:buChar char="•"/>
            </a:pPr>
            <a:r>
              <a:rPr lang="zh-CN" altLang="en-US" sz="1600" dirty="0" smtClean="0"/>
              <a:t>根据</a:t>
            </a:r>
            <a:r>
              <a:rPr lang="zh-CN" altLang="en-US" sz="1600" dirty="0"/>
              <a:t>基本类型进行</a:t>
            </a:r>
            <a:r>
              <a:rPr lang="zh-CN" altLang="en-US" sz="1600" dirty="0" smtClean="0"/>
              <a:t>偏移</a:t>
            </a:r>
            <a:endParaRPr lang="en-US" altLang="zh-CN"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78" y="3672949"/>
            <a:ext cx="7687748" cy="2219635"/>
          </a:xfrm>
          <a:prstGeom prst="rect">
            <a:avLst/>
          </a:prstGeom>
        </p:spPr>
      </p:pic>
    </p:spTree>
    <p:extLst>
      <p:ext uri="{BB962C8B-B14F-4D97-AF65-F5344CB8AC3E}">
        <p14:creationId xmlns:p14="http://schemas.microsoft.com/office/powerpoint/2010/main" val="418219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zh-CN" altLang="en-US" b="1" dirty="0"/>
              <a:t>编译器</a:t>
            </a:r>
            <a:endParaRPr lang="en-US" altLang="zh-CN" b="1" dirty="0" smtClean="0"/>
          </a:p>
          <a:p>
            <a:pPr marL="0" lvl="1" indent="0">
              <a:buClr>
                <a:schemeClr val="accent1"/>
              </a:buClr>
              <a:buSzPct val="70000"/>
              <a:buNone/>
            </a:pPr>
            <a:r>
              <a:rPr lang="zh-CN" altLang="en-US" sz="2400" b="1" dirty="0" smtClean="0">
                <a:cs typeface="+mn-cs"/>
              </a:rPr>
              <a:t>       </a:t>
            </a:r>
            <a:r>
              <a:rPr lang="zh-CN" altLang="en-US" sz="2400" dirty="0" smtClean="0">
                <a:cs typeface="+mn-cs"/>
              </a:rPr>
              <a:t>编译器是检查和操作程序表示的工具，定义宽泛。可以简单地理解为将一种语言翻译为另一种语言</a:t>
            </a:r>
            <a:endParaRPr lang="en-US" altLang="zh-CN" sz="2400" dirty="0" smtClean="0">
              <a:cs typeface="+mn-cs"/>
            </a:endParaRPr>
          </a:p>
          <a:p>
            <a:pPr marL="784225" lvl="1" indent="-342900">
              <a:buFont typeface="Wingdings" panose="05000000000000000000" pitchFamily="2" charset="2"/>
              <a:buChar char="Ø"/>
            </a:pPr>
            <a:r>
              <a:rPr lang="zh-CN" altLang="en-US" sz="2000" dirty="0" smtClean="0"/>
              <a:t>常见的编译器示例</a:t>
            </a:r>
            <a:endParaRPr lang="en-US" altLang="zh-CN" sz="2000" dirty="0" smtClean="0"/>
          </a:p>
          <a:p>
            <a:pPr marL="1189038" lvl="2" indent="-342900">
              <a:buFont typeface="Arial" pitchFamily="34" charset="0"/>
              <a:buChar char="•"/>
            </a:pPr>
            <a:r>
              <a:rPr lang="zh-CN" altLang="en-US" sz="1600" dirty="0" smtClean="0"/>
              <a:t>传统的</a:t>
            </a:r>
            <a:r>
              <a:rPr lang="en-US" altLang="zh-CN" sz="1600" dirty="0" smtClean="0"/>
              <a:t>C</a:t>
            </a:r>
            <a:r>
              <a:rPr lang="zh-CN" altLang="en-US" sz="1600" dirty="0" smtClean="0"/>
              <a:t>编译器（</a:t>
            </a:r>
            <a:r>
              <a:rPr lang="en-US" altLang="zh-CN" sz="1600" dirty="0" smtClean="0"/>
              <a:t>GCC</a:t>
            </a:r>
            <a:r>
              <a:rPr lang="zh-CN" altLang="en-US" sz="1600" dirty="0" smtClean="0"/>
              <a:t>）</a:t>
            </a:r>
            <a:endParaRPr lang="en-US" altLang="zh-CN" sz="1600" dirty="0" smtClean="0"/>
          </a:p>
          <a:p>
            <a:pPr marL="1189038" lvl="2" indent="-342900">
              <a:buFont typeface="Arial" pitchFamily="34" charset="0"/>
              <a:buChar char="•"/>
            </a:pPr>
            <a:r>
              <a:rPr lang="en-US" altLang="zh-CN" sz="1600" dirty="0" smtClean="0"/>
              <a:t>Java JIT</a:t>
            </a:r>
            <a:r>
              <a:rPr lang="zh-CN" altLang="en-US" sz="1600" dirty="0" smtClean="0"/>
              <a:t>编译器（</a:t>
            </a:r>
            <a:r>
              <a:rPr lang="en-US" altLang="zh-CN" sz="1600" dirty="0" smtClean="0"/>
              <a:t>Hotspot</a:t>
            </a:r>
            <a:r>
              <a:rPr lang="zh-CN" altLang="en-US" sz="1600" dirty="0" smtClean="0"/>
              <a:t>）</a:t>
            </a:r>
            <a:endParaRPr lang="en-US" altLang="zh-CN" sz="1600" dirty="0" smtClean="0"/>
          </a:p>
          <a:p>
            <a:pPr marL="1189038" lvl="2" indent="-342900">
              <a:buFont typeface="Arial" pitchFamily="34" charset="0"/>
              <a:buChar char="•"/>
            </a:pPr>
            <a:r>
              <a:rPr lang="zh-CN" altLang="en-US" sz="1600" dirty="0"/>
              <a:t>系统</a:t>
            </a:r>
            <a:r>
              <a:rPr lang="zh-CN" altLang="en-US" sz="1600" dirty="0" smtClean="0"/>
              <a:t>汇编器（</a:t>
            </a:r>
            <a:r>
              <a:rPr lang="en-US" altLang="zh-CN" sz="1600" dirty="0" smtClean="0"/>
              <a:t>as</a:t>
            </a:r>
            <a:r>
              <a:rPr lang="zh-CN" altLang="en-US" sz="1600" dirty="0" smtClean="0"/>
              <a:t>）</a:t>
            </a:r>
            <a:endParaRPr lang="en-US" altLang="zh-CN" sz="1600" dirty="0" smtClean="0"/>
          </a:p>
          <a:p>
            <a:pPr marL="1189038" lvl="2" indent="-342900">
              <a:buFont typeface="Arial" pitchFamily="34" charset="0"/>
              <a:buChar char="•"/>
            </a:pPr>
            <a:endParaRPr lang="zh-CN" altLang="en-US" sz="1600" dirty="0"/>
          </a:p>
        </p:txBody>
      </p:sp>
      <p:pic>
        <p:nvPicPr>
          <p:cNvPr id="1026" name="Picture 2" descr="https://pic3.zhimg.com/v2-b9e8babf753b1691039458592667121a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293096"/>
            <a:ext cx="661035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521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3960440" cy="4392612"/>
          </a:xfrm>
        </p:spPr>
        <p:txBody>
          <a:bodyPr/>
          <a:lstStyle/>
          <a:p>
            <a:r>
              <a:rPr lang="en-US" altLang="zh-CN" b="1" smtClean="0"/>
              <a:t>LLVM IR</a:t>
            </a:r>
            <a:r>
              <a:rPr lang="zh-CN" altLang="en-US" b="1" smtClean="0"/>
              <a:t>类型系统</a:t>
            </a:r>
            <a:endParaRPr lang="en-US" altLang="zh-CN" b="1" smtClean="0"/>
          </a:p>
          <a:p>
            <a:pPr marL="0" indent="0">
              <a:buNone/>
            </a:pPr>
            <a:r>
              <a:rPr lang="en-US" altLang="zh-CN" sz="2400" smtClean="0">
                <a:cs typeface="+mn-cs"/>
              </a:rPr>
              <a:t>     </a:t>
            </a:r>
            <a:r>
              <a:rPr lang="en-US" altLang="zh-CN" sz="2400" smtClean="0"/>
              <a:t>GEP</a:t>
            </a:r>
            <a:r>
              <a:rPr lang="zh-CN" altLang="en-US" sz="2400" smtClean="0"/>
              <a:t>基础</a:t>
            </a:r>
            <a:endParaRPr lang="en-US" altLang="zh-CN" sz="2400" smtClean="0"/>
          </a:p>
          <a:p>
            <a:pPr marL="784225" lvl="1" indent="-342900">
              <a:buFont typeface="Wingdings" panose="05000000000000000000" pitchFamily="2" charset="2"/>
              <a:buChar char="Ø"/>
            </a:pPr>
            <a:r>
              <a:rPr lang="zh-CN" altLang="en-US" sz="2000" smtClean="0"/>
              <a:t>理解第一个索引</a:t>
            </a:r>
            <a:endParaRPr lang="en-US" altLang="zh-CN" sz="2000" smtClean="0"/>
          </a:p>
          <a:p>
            <a:pPr marL="1189038" lvl="2" indent="-342900">
              <a:buFont typeface="Arial" panose="020B0604020202020204" pitchFamily="34" charset="0"/>
              <a:buChar char="•"/>
            </a:pPr>
            <a:r>
              <a:rPr lang="zh-CN" altLang="en-US" sz="1600" smtClean="0"/>
              <a:t>不会改变指针的类型</a:t>
            </a:r>
            <a:endParaRPr lang="en-US" altLang="zh-CN" sz="1600" smtClean="0"/>
          </a:p>
          <a:p>
            <a:pPr marL="1189038" lvl="2" indent="-342900">
              <a:buFont typeface="Arial" panose="020B0604020202020204" pitchFamily="34" charset="0"/>
              <a:buChar char="•"/>
            </a:pPr>
            <a:r>
              <a:rPr lang="zh-CN" altLang="en-US" sz="1600" smtClean="0"/>
              <a:t>根据基本类型进行偏移</a:t>
            </a:r>
            <a:endParaRPr lang="en-US" altLang="zh-CN" sz="1600" dirty="0" smtClean="0"/>
          </a:p>
        </p:txBody>
      </p:sp>
      <p:sp>
        <p:nvSpPr>
          <p:cNvPr id="5" name="矩形 4"/>
          <p:cNvSpPr/>
          <p:nvPr/>
        </p:nvSpPr>
        <p:spPr>
          <a:xfrm>
            <a:off x="3923928" y="2420888"/>
            <a:ext cx="4608512" cy="1138773"/>
          </a:xfrm>
          <a:prstGeom prst="rect">
            <a:avLst/>
          </a:prstGeom>
        </p:spPr>
        <p:txBody>
          <a:bodyPr wrap="square">
            <a:spAutoFit/>
          </a:bodyPr>
          <a:lstStyle/>
          <a:p>
            <a:pPr marL="784225" lvl="1" indent="-342900">
              <a:buFont typeface="Wingdings" panose="05000000000000000000" pitchFamily="2" charset="2"/>
              <a:buChar char="Ø"/>
            </a:pPr>
            <a:r>
              <a:rPr lang="zh-CN" altLang="en-US" sz="2000" dirty="0"/>
              <a:t>进一步的索引</a:t>
            </a:r>
            <a:endParaRPr lang="en-US" altLang="zh-CN" sz="2000" dirty="0"/>
          </a:p>
          <a:p>
            <a:pPr marL="1189038" lvl="2" indent="-342900">
              <a:buFont typeface="Arial" panose="020B0604020202020204" pitchFamily="34" charset="0"/>
              <a:buChar char="•"/>
            </a:pPr>
            <a:r>
              <a:rPr lang="zh-CN" altLang="en-US" sz="1600" dirty="0"/>
              <a:t>指示聚合类型内部的偏移量</a:t>
            </a:r>
            <a:endParaRPr lang="en-US" altLang="zh-CN" sz="1600" dirty="0"/>
          </a:p>
          <a:p>
            <a:pPr marL="1189038" lvl="2" indent="-342900">
              <a:buFont typeface="Arial" panose="020B0604020202020204" pitchFamily="34" charset="0"/>
              <a:buChar char="•"/>
            </a:pPr>
            <a:r>
              <a:rPr lang="zh-CN" altLang="en-US" sz="1600" dirty="0"/>
              <a:t>通过移除一层“聚合”来改变指针类型</a:t>
            </a:r>
            <a:endParaRPr lang="en-US" altLang="zh-CN" sz="16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501008"/>
            <a:ext cx="5976664" cy="2588902"/>
          </a:xfrm>
          <a:prstGeom prst="rect">
            <a:avLst/>
          </a:prstGeom>
        </p:spPr>
      </p:pic>
    </p:spTree>
    <p:extLst>
      <p:ext uri="{BB962C8B-B14F-4D97-AF65-F5344CB8AC3E}">
        <p14:creationId xmlns:p14="http://schemas.microsoft.com/office/powerpoint/2010/main" val="374402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3960440" cy="4392612"/>
          </a:xfrm>
        </p:spPr>
        <p:txBody>
          <a:bodyPr/>
          <a:lstStyle/>
          <a:p>
            <a:r>
              <a:rPr lang="en-US" altLang="zh-CN" b="1" smtClean="0"/>
              <a:t>LLVM IR</a:t>
            </a:r>
            <a:r>
              <a:rPr lang="zh-CN" altLang="en-US" b="1" smtClean="0"/>
              <a:t>类型系统</a:t>
            </a:r>
            <a:endParaRPr lang="en-US" altLang="zh-CN" b="1" smtClean="0"/>
          </a:p>
          <a:p>
            <a:pPr marL="0" indent="0">
              <a:buNone/>
            </a:pPr>
            <a:r>
              <a:rPr lang="en-US" altLang="zh-CN" sz="2400" smtClean="0">
                <a:cs typeface="+mn-cs"/>
              </a:rPr>
              <a:t>     </a:t>
            </a:r>
            <a:r>
              <a:rPr lang="en-US" altLang="zh-CN" sz="2400" smtClean="0"/>
              <a:t>GEP</a:t>
            </a:r>
            <a:r>
              <a:rPr lang="zh-CN" altLang="en-US" sz="2400" smtClean="0"/>
              <a:t>基础</a:t>
            </a:r>
            <a:endParaRPr lang="en-US" altLang="zh-CN" sz="2400" smtClean="0"/>
          </a:p>
          <a:p>
            <a:pPr marL="784225" lvl="1" indent="-342900">
              <a:buFont typeface="Wingdings" panose="05000000000000000000" pitchFamily="2" charset="2"/>
              <a:buChar char="Ø"/>
            </a:pPr>
            <a:r>
              <a:rPr lang="zh-CN" altLang="en-US" sz="2000" smtClean="0"/>
              <a:t>理解第一个索引</a:t>
            </a:r>
            <a:endParaRPr lang="en-US" altLang="zh-CN" sz="2000" smtClean="0"/>
          </a:p>
          <a:p>
            <a:pPr marL="1189038" lvl="2" indent="-342900">
              <a:buFont typeface="Arial" panose="020B0604020202020204" pitchFamily="34" charset="0"/>
              <a:buChar char="•"/>
            </a:pPr>
            <a:r>
              <a:rPr lang="zh-CN" altLang="en-US" sz="1600" smtClean="0"/>
              <a:t>不会改变指针的类型</a:t>
            </a:r>
            <a:endParaRPr lang="en-US" altLang="zh-CN" sz="1600" smtClean="0"/>
          </a:p>
          <a:p>
            <a:pPr marL="1189038" lvl="2" indent="-342900">
              <a:buFont typeface="Arial" panose="020B0604020202020204" pitchFamily="34" charset="0"/>
              <a:buChar char="•"/>
            </a:pPr>
            <a:r>
              <a:rPr lang="zh-CN" altLang="en-US" sz="1600" smtClean="0"/>
              <a:t>根据基本类型进行偏移</a:t>
            </a:r>
            <a:endParaRPr lang="en-US" altLang="zh-CN" sz="1600" dirty="0" smtClean="0"/>
          </a:p>
        </p:txBody>
      </p:sp>
      <p:sp>
        <p:nvSpPr>
          <p:cNvPr id="5" name="矩形 4"/>
          <p:cNvSpPr/>
          <p:nvPr/>
        </p:nvSpPr>
        <p:spPr>
          <a:xfrm>
            <a:off x="3923928" y="2420888"/>
            <a:ext cx="4608512" cy="1138773"/>
          </a:xfrm>
          <a:prstGeom prst="rect">
            <a:avLst/>
          </a:prstGeom>
        </p:spPr>
        <p:txBody>
          <a:bodyPr wrap="square">
            <a:spAutoFit/>
          </a:bodyPr>
          <a:lstStyle/>
          <a:p>
            <a:pPr marL="784225" lvl="1" indent="-342900">
              <a:buFont typeface="Wingdings" panose="05000000000000000000" pitchFamily="2" charset="2"/>
              <a:buChar char="Ø"/>
            </a:pPr>
            <a:r>
              <a:rPr lang="zh-CN" altLang="en-US" sz="2000" dirty="0"/>
              <a:t>进一步的索引</a:t>
            </a:r>
            <a:endParaRPr lang="en-US" altLang="zh-CN" sz="2000" dirty="0"/>
          </a:p>
          <a:p>
            <a:pPr marL="1189038" lvl="2" indent="-342900">
              <a:buFont typeface="Arial" panose="020B0604020202020204" pitchFamily="34" charset="0"/>
              <a:buChar char="•"/>
            </a:pPr>
            <a:r>
              <a:rPr lang="zh-CN" altLang="en-US" sz="1600" dirty="0"/>
              <a:t>指示聚合类型内部的偏移量</a:t>
            </a:r>
            <a:endParaRPr lang="en-US" altLang="zh-CN" sz="1600" dirty="0"/>
          </a:p>
          <a:p>
            <a:pPr marL="1189038" lvl="2" indent="-342900">
              <a:buFont typeface="Arial" panose="020B0604020202020204" pitchFamily="34" charset="0"/>
              <a:buChar char="•"/>
            </a:pPr>
            <a:r>
              <a:rPr lang="zh-CN" altLang="en-US" sz="1600" dirty="0"/>
              <a:t>通过移除一层“聚合”来改变指针类型</a:t>
            </a:r>
            <a:endParaRPr lang="en-US" altLang="zh-CN"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711" y="3573016"/>
            <a:ext cx="5797617" cy="2522572"/>
          </a:xfrm>
          <a:prstGeom prst="rect">
            <a:avLst/>
          </a:prstGeom>
        </p:spPr>
      </p:pic>
    </p:spTree>
    <p:extLst>
      <p:ext uri="{BB962C8B-B14F-4D97-AF65-F5344CB8AC3E}">
        <p14:creationId xmlns:p14="http://schemas.microsoft.com/office/powerpoint/2010/main" val="1249842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3960440" cy="4392612"/>
          </a:xfrm>
        </p:spPr>
        <p:txBody>
          <a:bodyPr/>
          <a:lstStyle/>
          <a:p>
            <a:r>
              <a:rPr lang="en-US" altLang="zh-CN" b="1" smtClean="0"/>
              <a:t>LLVM IR</a:t>
            </a:r>
            <a:r>
              <a:rPr lang="zh-CN" altLang="en-US" b="1" smtClean="0"/>
              <a:t>类型系统</a:t>
            </a:r>
            <a:endParaRPr lang="en-US" altLang="zh-CN" b="1" smtClean="0"/>
          </a:p>
          <a:p>
            <a:pPr marL="0" indent="0">
              <a:buNone/>
            </a:pPr>
            <a:r>
              <a:rPr lang="en-US" altLang="zh-CN" sz="2400" smtClean="0">
                <a:cs typeface="+mn-cs"/>
              </a:rPr>
              <a:t>     </a:t>
            </a:r>
            <a:r>
              <a:rPr lang="en-US" altLang="zh-CN" sz="2400" smtClean="0"/>
              <a:t>GEP</a:t>
            </a:r>
            <a:r>
              <a:rPr lang="zh-CN" altLang="en-US" sz="2400" smtClean="0"/>
              <a:t>基础</a:t>
            </a:r>
            <a:endParaRPr lang="en-US" altLang="zh-CN" sz="2400" smtClean="0"/>
          </a:p>
          <a:p>
            <a:pPr marL="784225" lvl="1" indent="-342900">
              <a:buFont typeface="Wingdings" panose="05000000000000000000" pitchFamily="2" charset="2"/>
              <a:buChar char="Ø"/>
            </a:pPr>
            <a:r>
              <a:rPr lang="zh-CN" altLang="en-US" sz="2000" smtClean="0"/>
              <a:t>理解第一个索引</a:t>
            </a:r>
            <a:endParaRPr lang="en-US" altLang="zh-CN" sz="2000" smtClean="0"/>
          </a:p>
          <a:p>
            <a:pPr marL="1189038" lvl="2" indent="-342900">
              <a:buFont typeface="Arial" panose="020B0604020202020204" pitchFamily="34" charset="0"/>
              <a:buChar char="•"/>
            </a:pPr>
            <a:r>
              <a:rPr lang="zh-CN" altLang="en-US" sz="1600" smtClean="0"/>
              <a:t>不会改变指针的类型</a:t>
            </a:r>
            <a:endParaRPr lang="en-US" altLang="zh-CN" sz="1600" smtClean="0"/>
          </a:p>
          <a:p>
            <a:pPr marL="1189038" lvl="2" indent="-342900">
              <a:buFont typeface="Arial" panose="020B0604020202020204" pitchFamily="34" charset="0"/>
              <a:buChar char="•"/>
            </a:pPr>
            <a:r>
              <a:rPr lang="zh-CN" altLang="en-US" sz="1600" smtClean="0"/>
              <a:t>根据基本类型进行偏移</a:t>
            </a:r>
            <a:endParaRPr lang="en-US" altLang="zh-CN" sz="1600" dirty="0" smtClean="0"/>
          </a:p>
        </p:txBody>
      </p:sp>
      <p:sp>
        <p:nvSpPr>
          <p:cNvPr id="5" name="矩形 4"/>
          <p:cNvSpPr/>
          <p:nvPr/>
        </p:nvSpPr>
        <p:spPr>
          <a:xfrm>
            <a:off x="3923928" y="2420888"/>
            <a:ext cx="4608512" cy="1138773"/>
          </a:xfrm>
          <a:prstGeom prst="rect">
            <a:avLst/>
          </a:prstGeom>
        </p:spPr>
        <p:txBody>
          <a:bodyPr wrap="square">
            <a:spAutoFit/>
          </a:bodyPr>
          <a:lstStyle/>
          <a:p>
            <a:pPr marL="784225" lvl="1" indent="-342900">
              <a:buFont typeface="Wingdings" panose="05000000000000000000" pitchFamily="2" charset="2"/>
              <a:buChar char="Ø"/>
            </a:pPr>
            <a:r>
              <a:rPr lang="zh-CN" altLang="en-US" sz="2000" dirty="0"/>
              <a:t>进一步的索引</a:t>
            </a:r>
            <a:endParaRPr lang="en-US" altLang="zh-CN" sz="2000" dirty="0"/>
          </a:p>
          <a:p>
            <a:pPr marL="1189038" lvl="2" indent="-342900">
              <a:buFont typeface="Arial" panose="020B0604020202020204" pitchFamily="34" charset="0"/>
              <a:buChar char="•"/>
            </a:pPr>
            <a:r>
              <a:rPr lang="zh-CN" altLang="en-US" sz="1600" dirty="0"/>
              <a:t>指示聚合类型内部的偏移量</a:t>
            </a:r>
            <a:endParaRPr lang="en-US" altLang="zh-CN" sz="1600" dirty="0"/>
          </a:p>
          <a:p>
            <a:pPr marL="1189038" lvl="2" indent="-342900">
              <a:buFont typeface="Arial" panose="020B0604020202020204" pitchFamily="34" charset="0"/>
              <a:buChar char="•"/>
            </a:pPr>
            <a:r>
              <a:rPr lang="zh-CN" altLang="en-US" sz="1600" dirty="0"/>
              <a:t>通过移除一层“聚合”来改变指针类型</a:t>
            </a:r>
            <a:endParaRPr lang="en-US" altLang="zh-CN" sz="16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701" y="3577584"/>
            <a:ext cx="6079637" cy="2515712"/>
          </a:xfrm>
          <a:prstGeom prst="rect">
            <a:avLst/>
          </a:prstGeom>
        </p:spPr>
      </p:pic>
    </p:spTree>
    <p:extLst>
      <p:ext uri="{BB962C8B-B14F-4D97-AF65-F5344CB8AC3E}">
        <p14:creationId xmlns:p14="http://schemas.microsoft.com/office/powerpoint/2010/main" val="285169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结构体定义语法</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2420888"/>
            <a:ext cx="4534533" cy="1152686"/>
          </a:xfrm>
          <a:prstGeom prst="rect">
            <a:avLst/>
          </a:prstGeom>
        </p:spPr>
      </p:pic>
      <p:sp>
        <p:nvSpPr>
          <p:cNvPr id="7" name="矩形 6"/>
          <p:cNvSpPr/>
          <p:nvPr/>
        </p:nvSpPr>
        <p:spPr bwMode="auto">
          <a:xfrm>
            <a:off x="4304380" y="4293096"/>
            <a:ext cx="2571876" cy="1728192"/>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C</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语言结构体：</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dirty="0" err="1" smtClean="0">
                <a:latin typeface="Times New Roman" pitchFamily="18" charset="0"/>
                <a:ea typeface="宋体" pitchFamily="2" charset="-122"/>
              </a:rPr>
              <a:t>typedef</a:t>
            </a:r>
            <a:r>
              <a:rPr lang="en-US" altLang="zh-CN" dirty="0" smtClean="0">
                <a:latin typeface="Times New Roman" pitchFamily="18" charset="0"/>
                <a:ea typeface="宋体" pitchFamily="2" charset="-122"/>
              </a:rPr>
              <a:t> </a:t>
            </a:r>
            <a:r>
              <a:rPr lang="en-US" altLang="zh-CN" dirty="0" err="1" smtClean="0">
                <a:latin typeface="Times New Roman" pitchFamily="18" charset="0"/>
                <a:ea typeface="宋体" pitchFamily="2" charset="-122"/>
              </a:rPr>
              <a:t>struct</a:t>
            </a:r>
            <a:r>
              <a:rPr lang="en-US" altLang="zh-CN" dirty="0" smtClean="0">
                <a:latin typeface="Times New Roman" pitchFamily="18" charset="0"/>
                <a:ea typeface="宋体" pitchFamily="2" charset="-122"/>
              </a:rPr>
              <a:t> </a:t>
            </a:r>
            <a:r>
              <a:rPr lang="en-US" altLang="zh-CN" dirty="0" err="1" smtClean="0">
                <a:latin typeface="Times New Roman" pitchFamily="18" charset="0"/>
                <a:ea typeface="宋体" pitchFamily="2" charset="-122"/>
              </a:rPr>
              <a:t>MyStruct</a:t>
            </a:r>
            <a:r>
              <a:rPr lang="en-US" altLang="zh-CN" dirty="0" smtClean="0">
                <a:latin typeface="Times New Roman" pitchFamily="18"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latin typeface="Times New Roman" pitchFamily="18" charset="0"/>
                <a:ea typeface="宋体" pitchFamily="2" charset="-122"/>
              </a:rPr>
              <a:t> </a:t>
            </a:r>
            <a:r>
              <a:rPr lang="en-US" altLang="zh-CN" dirty="0" smtClean="0">
                <a:latin typeface="Times New Roman" pitchFamily="18" charset="0"/>
                <a:ea typeface="宋体" pitchFamily="2" charset="-122"/>
              </a:rPr>
              <a:t>     char a;</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latin typeface="Times New Roman" pitchFamily="18" charset="0"/>
                <a:ea typeface="宋体" pitchFamily="2" charset="-122"/>
              </a:rPr>
              <a:t> </a:t>
            </a:r>
            <a:r>
              <a:rPr lang="en-US" altLang="zh-CN" dirty="0" smtClean="0">
                <a:latin typeface="Times New Roman" pitchFamily="18" charset="0"/>
                <a:ea typeface="宋体" pitchFamily="2" charset="-122"/>
              </a:rPr>
              <a:t>     </a:t>
            </a:r>
            <a:r>
              <a:rPr lang="en-US" altLang="zh-CN" dirty="0" err="1" smtClean="0">
                <a:latin typeface="Times New Roman" pitchFamily="18" charset="0"/>
                <a:ea typeface="宋体" pitchFamily="2" charset="-122"/>
              </a:rPr>
              <a:t>int</a:t>
            </a:r>
            <a:r>
              <a:rPr lang="en-US" altLang="zh-CN" dirty="0" smtClean="0">
                <a:latin typeface="Times New Roman" pitchFamily="18" charset="0"/>
                <a:ea typeface="宋体" pitchFamily="2" charset="-122"/>
              </a:rPr>
              <a:t> b;</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latin typeface="Times New Roman" pitchFamily="18" charset="0"/>
                <a:ea typeface="宋体" pitchFamily="2" charset="-122"/>
              </a:rPr>
              <a:t> </a:t>
            </a:r>
            <a:r>
              <a:rPr lang="en-US" altLang="zh-CN" dirty="0" smtClean="0">
                <a:latin typeface="Times New Roman" pitchFamily="18" charset="0"/>
                <a:ea typeface="宋体" pitchFamily="2" charset="-122"/>
              </a:rPr>
              <a:t>     </a:t>
            </a:r>
            <a:r>
              <a:rPr lang="en-US" altLang="zh-CN" dirty="0" err="1" smtClean="0">
                <a:latin typeface="Times New Roman" pitchFamily="18" charset="0"/>
                <a:ea typeface="宋体" pitchFamily="2" charset="-122"/>
              </a:rPr>
              <a:t>int</a:t>
            </a:r>
            <a:r>
              <a:rPr lang="en-US" altLang="zh-CN" dirty="0" smtClean="0">
                <a:latin typeface="Times New Roman" pitchFamily="18" charset="0"/>
                <a:ea typeface="宋体" pitchFamily="2" charset="-122"/>
              </a:rPr>
              <a:t> c[3];</a:t>
            </a:r>
          </a:p>
          <a:p>
            <a:pPr marL="0" marR="0" indent="0" defTabSz="914400" rtl="0" eaLnBrk="1" fontAlgn="base" latinLnBrk="0" hangingPunct="1">
              <a:lnSpc>
                <a:spcPct val="100000"/>
              </a:lnSpc>
              <a:spcBef>
                <a:spcPct val="0"/>
              </a:spcBef>
              <a:spcAft>
                <a:spcPct val="0"/>
              </a:spcAft>
              <a:buClrTx/>
              <a:buSzTx/>
              <a:buFontTx/>
              <a:buNone/>
              <a:tabLst/>
            </a:pPr>
            <a:r>
              <a:rPr lang="en-US" altLang="zh-CN" dirty="0" smtClean="0">
                <a:latin typeface="Times New Roman" pitchFamily="18" charset="0"/>
                <a:ea typeface="宋体" pitchFamily="2" charset="-122"/>
              </a:rPr>
              <a:t>} </a:t>
            </a:r>
            <a:r>
              <a:rPr lang="en-US" altLang="zh-CN" dirty="0" err="1" smtClean="0">
                <a:latin typeface="Times New Roman" pitchFamily="18" charset="0"/>
                <a:ea typeface="宋体" pitchFamily="2" charset="-122"/>
              </a:rPr>
              <a:t>MyStruct</a:t>
            </a:r>
            <a:r>
              <a:rPr lang="en-US" altLang="zh-CN" dirty="0" smtClean="0">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右箭头 7"/>
          <p:cNvSpPr/>
          <p:nvPr/>
        </p:nvSpPr>
        <p:spPr bwMode="auto">
          <a:xfrm rot="5400000">
            <a:off x="5556434" y="3798714"/>
            <a:ext cx="520228" cy="268698"/>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238040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15" y="3639785"/>
            <a:ext cx="8116433" cy="2019582"/>
          </a:xfrm>
          <a:prstGeom prst="rect">
            <a:avLst/>
          </a:prstGeom>
        </p:spPr>
      </p:pic>
    </p:spTree>
    <p:extLst>
      <p:ext uri="{BB962C8B-B14F-4D97-AF65-F5344CB8AC3E}">
        <p14:creationId xmlns:p14="http://schemas.microsoft.com/office/powerpoint/2010/main" val="2658832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44" y="3672949"/>
            <a:ext cx="8068801" cy="1943371"/>
          </a:xfrm>
          <a:prstGeom prst="rect">
            <a:avLst/>
          </a:prstGeom>
        </p:spPr>
      </p:pic>
    </p:spTree>
    <p:extLst>
      <p:ext uri="{BB962C8B-B14F-4D97-AF65-F5344CB8AC3E}">
        <p14:creationId xmlns:p14="http://schemas.microsoft.com/office/powerpoint/2010/main" val="3075457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77" y="3780358"/>
            <a:ext cx="8059275" cy="1952898"/>
          </a:xfrm>
          <a:prstGeom prst="rect">
            <a:avLst/>
          </a:prstGeom>
        </p:spPr>
      </p:pic>
    </p:spTree>
    <p:extLst>
      <p:ext uri="{BB962C8B-B14F-4D97-AF65-F5344CB8AC3E}">
        <p14:creationId xmlns:p14="http://schemas.microsoft.com/office/powerpoint/2010/main" val="869663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672949"/>
            <a:ext cx="8087854" cy="1991003"/>
          </a:xfrm>
          <a:prstGeom prst="rect">
            <a:avLst/>
          </a:prstGeom>
        </p:spPr>
      </p:pic>
    </p:spTree>
    <p:extLst>
      <p:ext uri="{BB962C8B-B14F-4D97-AF65-F5344CB8AC3E}">
        <p14:creationId xmlns:p14="http://schemas.microsoft.com/office/powerpoint/2010/main" val="3778455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72" y="3672949"/>
            <a:ext cx="8068801" cy="1933845"/>
          </a:xfrm>
          <a:prstGeom prst="rect">
            <a:avLst/>
          </a:prstGeom>
        </p:spPr>
      </p:pic>
    </p:spTree>
    <p:extLst>
      <p:ext uri="{BB962C8B-B14F-4D97-AF65-F5344CB8AC3E}">
        <p14:creationId xmlns:p14="http://schemas.microsoft.com/office/powerpoint/2010/main" val="3481364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672949"/>
            <a:ext cx="8068801" cy="1933845"/>
          </a:xfrm>
          <a:prstGeom prst="rect">
            <a:avLst/>
          </a:prstGeom>
        </p:spPr>
      </p:pic>
    </p:spTree>
    <p:extLst>
      <p:ext uri="{BB962C8B-B14F-4D97-AF65-F5344CB8AC3E}">
        <p14:creationId xmlns:p14="http://schemas.microsoft.com/office/powerpoint/2010/main" val="397926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en-US" altLang="zh-CN" b="1" dirty="0" smtClean="0"/>
              <a:t>Java</a:t>
            </a:r>
            <a:r>
              <a:rPr lang="zh-CN" altLang="en-US" b="1" dirty="0" smtClean="0"/>
              <a:t>编译执行</a:t>
            </a:r>
            <a:endParaRPr lang="en-US" altLang="zh-CN" b="1" dirty="0" smtClean="0"/>
          </a:p>
          <a:p>
            <a:pPr marL="0" lvl="1" indent="0">
              <a:buClr>
                <a:schemeClr val="accent1"/>
              </a:buClr>
              <a:buSzPct val="70000"/>
              <a:buNone/>
            </a:pPr>
            <a:r>
              <a:rPr lang="zh-CN" altLang="en-US" sz="1800" b="1" dirty="0" smtClean="0"/>
              <a:t>        </a:t>
            </a:r>
            <a:r>
              <a:rPr lang="zh-CN" altLang="en-US" sz="2400" dirty="0" smtClean="0">
                <a:cs typeface="+mn-cs"/>
              </a:rPr>
              <a:t>任何语言编写的程序最终都需要经过编译器编译成机器码才能被计算机执行</a:t>
            </a:r>
            <a:endParaRPr lang="en-US" altLang="zh-CN" sz="1800" dirty="0" smtClean="0">
              <a:cs typeface="+mn-cs"/>
            </a:endParaRPr>
          </a:p>
          <a:p>
            <a:pPr marL="0" lvl="1" indent="0">
              <a:buClr>
                <a:schemeClr val="accent1"/>
              </a:buClr>
              <a:buSzPct val="70000"/>
              <a:buNone/>
            </a:pPr>
            <a:r>
              <a:rPr lang="en-US" altLang="zh-CN" sz="1800" dirty="0">
                <a:cs typeface="+mn-cs"/>
              </a:rPr>
              <a:t> </a:t>
            </a:r>
            <a:r>
              <a:rPr lang="en-US" altLang="zh-CN" sz="1800" dirty="0" smtClean="0">
                <a:cs typeface="+mn-cs"/>
              </a:rPr>
              <a:t>      </a:t>
            </a:r>
            <a:r>
              <a:rPr lang="zh-CN" altLang="en-US" sz="2400" dirty="0" smtClean="0">
                <a:cs typeface="+mn-cs"/>
              </a:rPr>
              <a:t>以</a:t>
            </a:r>
            <a:r>
              <a:rPr lang="en-US" altLang="zh-CN" sz="2400" dirty="0" smtClean="0">
                <a:cs typeface="+mn-cs"/>
              </a:rPr>
              <a:t>Java</a:t>
            </a:r>
            <a:r>
              <a:rPr lang="zh-CN" altLang="en-US" sz="2400" dirty="0" smtClean="0">
                <a:cs typeface="+mn-cs"/>
              </a:rPr>
              <a:t>字节码</a:t>
            </a:r>
            <a:r>
              <a:rPr lang="en-US" altLang="zh-CN" sz="2400" dirty="0" smtClean="0">
                <a:cs typeface="+mn-cs"/>
              </a:rPr>
              <a:t>(Write Once, Run Anywhere)</a:t>
            </a:r>
            <a:r>
              <a:rPr lang="zh-CN" altLang="en-US" sz="2400" dirty="0" smtClean="0">
                <a:cs typeface="+mn-cs"/>
              </a:rPr>
              <a:t>为例：</a:t>
            </a:r>
            <a:endParaRPr lang="en-US" altLang="zh-CN" sz="2400" dirty="0" smtClean="0">
              <a:cs typeface="+mn-cs"/>
            </a:endParaRPr>
          </a:p>
          <a:p>
            <a:pPr marL="784225" lvl="1" indent="-342900">
              <a:buFont typeface="Wingdings" panose="05000000000000000000" pitchFamily="2" charset="2"/>
              <a:buChar char="Ø"/>
            </a:pPr>
            <a:r>
              <a:rPr lang="en-US" altLang="zh-CN" sz="2000" dirty="0" smtClean="0"/>
              <a:t>Java</a:t>
            </a:r>
            <a:r>
              <a:rPr lang="zh-CN" altLang="en-US" sz="2000" dirty="0" smtClean="0"/>
              <a:t>程序经过</a:t>
            </a:r>
            <a:r>
              <a:rPr lang="en-US" altLang="zh-CN" sz="2000" dirty="0" err="1" smtClean="0"/>
              <a:t>javac</a:t>
            </a:r>
            <a:r>
              <a:rPr lang="zh-CN" altLang="en-US" sz="2000" dirty="0" smtClean="0"/>
              <a:t>编译以后生成对应的字节</a:t>
            </a:r>
            <a:r>
              <a:rPr lang="zh-CN" altLang="en-US" sz="2000" dirty="0"/>
              <a:t>码</a:t>
            </a:r>
            <a:endParaRPr lang="en-US" altLang="zh-CN" sz="2000" dirty="0" smtClean="0"/>
          </a:p>
          <a:p>
            <a:pPr marL="784225" lvl="1" indent="-342900">
              <a:buFont typeface="Wingdings" panose="05000000000000000000" pitchFamily="2" charset="2"/>
              <a:buChar char="Ø"/>
            </a:pPr>
            <a:r>
              <a:rPr lang="en-US" altLang="zh-CN" sz="2000" dirty="0" smtClean="0"/>
              <a:t>Java </a:t>
            </a:r>
            <a:r>
              <a:rPr lang="zh-CN" altLang="en-US" sz="2000" dirty="0"/>
              <a:t>字节码是沟通 </a:t>
            </a:r>
            <a:r>
              <a:rPr lang="en-US" altLang="zh-CN" sz="2000" dirty="0"/>
              <a:t>JVM </a:t>
            </a:r>
            <a:r>
              <a:rPr lang="zh-CN" altLang="en-US" sz="2000" dirty="0"/>
              <a:t>和 </a:t>
            </a:r>
            <a:r>
              <a:rPr lang="en-US" altLang="zh-CN" sz="2000" dirty="0"/>
              <a:t>Java </a:t>
            </a:r>
            <a:r>
              <a:rPr lang="zh-CN" altLang="en-US" sz="2000" dirty="0"/>
              <a:t>程序的桥梁</a:t>
            </a:r>
            <a:endParaRPr lang="en-US" altLang="zh-CN" sz="2000" dirty="0" smtClean="0"/>
          </a:p>
        </p:txBody>
      </p:sp>
      <p:grpSp>
        <p:nvGrpSpPr>
          <p:cNvPr id="14" name="组合 13"/>
          <p:cNvGrpSpPr/>
          <p:nvPr/>
        </p:nvGrpSpPr>
        <p:grpSpPr>
          <a:xfrm>
            <a:off x="1133397" y="4365104"/>
            <a:ext cx="6812118" cy="1292882"/>
            <a:chOff x="1436284" y="4437112"/>
            <a:chExt cx="6812118" cy="1292882"/>
          </a:xfrm>
        </p:grpSpPr>
        <p:sp>
          <p:nvSpPr>
            <p:cNvPr id="12" name="矩形 11"/>
            <p:cNvSpPr/>
            <p:nvPr/>
          </p:nvSpPr>
          <p:spPr bwMode="auto">
            <a:xfrm>
              <a:off x="4303419" y="4437112"/>
              <a:ext cx="2143158" cy="1292882"/>
            </a:xfrm>
            <a:prstGeom prst="rect">
              <a:avLst/>
            </a:prstGeom>
            <a:solidFill>
              <a:schemeClr val="bg1"/>
            </a:solidFill>
            <a:ln w="2540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27" name="Picture 3" descr="D:\download\cla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683783"/>
              <a:ext cx="738391" cy="7383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ownload\java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3926" y="4680584"/>
              <a:ext cx="692632" cy="6926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36284" y="5483772"/>
              <a:ext cx="787350" cy="246221"/>
            </a:xfrm>
            <a:prstGeom prst="rect">
              <a:avLst/>
            </a:prstGeom>
            <a:noFill/>
          </p:spPr>
          <p:txBody>
            <a:bodyPr wrap="square" rtlCol="0">
              <a:spAutoFit/>
            </a:bodyPr>
            <a:lstStyle/>
            <a:p>
              <a:pPr algn="ctr"/>
              <a:r>
                <a:rPr lang="en-US" altLang="zh-CN" sz="1000" dirty="0" smtClean="0">
                  <a:latin typeface="+mn-ea"/>
                </a:rPr>
                <a:t>Java</a:t>
              </a:r>
              <a:r>
                <a:rPr lang="zh-CN" altLang="en-US" sz="1000" dirty="0" smtClean="0">
                  <a:latin typeface="+mn-ea"/>
                </a:rPr>
                <a:t>程序</a:t>
              </a:r>
              <a:endParaRPr lang="zh-CN" altLang="en-US" sz="1000" dirty="0">
                <a:latin typeface="+mn-ea"/>
              </a:endParaRPr>
            </a:p>
          </p:txBody>
        </p:sp>
        <p:sp>
          <p:nvSpPr>
            <p:cNvPr id="9" name="TextBox 8"/>
            <p:cNvSpPr txBox="1"/>
            <p:nvPr/>
          </p:nvSpPr>
          <p:spPr>
            <a:xfrm>
              <a:off x="2794850" y="5483773"/>
              <a:ext cx="787350" cy="246221"/>
            </a:xfrm>
            <a:prstGeom prst="rect">
              <a:avLst/>
            </a:prstGeom>
            <a:noFill/>
          </p:spPr>
          <p:txBody>
            <a:bodyPr wrap="square" rtlCol="0">
              <a:spAutoFit/>
            </a:bodyPr>
            <a:lstStyle/>
            <a:p>
              <a:pPr algn="ctr"/>
              <a:r>
                <a:rPr lang="en-US" altLang="zh-CN" sz="1000" dirty="0" smtClean="0">
                  <a:latin typeface="+mn-ea"/>
                </a:rPr>
                <a:t>Class</a:t>
              </a:r>
              <a:r>
                <a:rPr lang="zh-CN" altLang="en-US" sz="1000" dirty="0" smtClean="0">
                  <a:latin typeface="+mn-ea"/>
                </a:rPr>
                <a:t>文件</a:t>
              </a:r>
              <a:endParaRPr lang="zh-CN" altLang="en-US" sz="1000" dirty="0">
                <a:latin typeface="+mn-ea"/>
              </a:endParaRPr>
            </a:p>
          </p:txBody>
        </p:sp>
        <p:grpSp>
          <p:nvGrpSpPr>
            <p:cNvPr id="7" name="组合 6"/>
            <p:cNvGrpSpPr/>
            <p:nvPr/>
          </p:nvGrpSpPr>
          <p:grpSpPr>
            <a:xfrm>
              <a:off x="4355976" y="4801919"/>
              <a:ext cx="720080" cy="595746"/>
              <a:chOff x="4355976" y="4801918"/>
              <a:chExt cx="816350" cy="680305"/>
            </a:xfrm>
          </p:grpSpPr>
          <p:sp>
            <p:nvSpPr>
              <p:cNvPr id="6" name="矩形 5"/>
              <p:cNvSpPr/>
              <p:nvPr/>
            </p:nvSpPr>
            <p:spPr bwMode="auto">
              <a:xfrm>
                <a:off x="4427984" y="4801918"/>
                <a:ext cx="648072" cy="680305"/>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effectLst/>
                  <a:latin typeface="Times New Roman" pitchFamily="18" charset="0"/>
                  <a:ea typeface="宋体" pitchFamily="2" charset="-122"/>
                </a:endParaRPr>
              </a:p>
            </p:txBody>
          </p:sp>
          <p:sp>
            <p:nvSpPr>
              <p:cNvPr id="11" name="矩形 10"/>
              <p:cNvSpPr/>
              <p:nvPr/>
            </p:nvSpPr>
            <p:spPr bwMode="auto">
              <a:xfrm>
                <a:off x="4355976" y="5040724"/>
                <a:ext cx="816350" cy="356940"/>
              </a:xfrm>
              <a:prstGeom prst="rect">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Times New Roman" pitchFamily="18" charset="0"/>
                    <a:ea typeface="宋体" pitchFamily="2" charset="-122"/>
                  </a:rPr>
                  <a:t>CLASS</a:t>
                </a:r>
                <a:endParaRPr lang="en-US" altLang="zh-CN" sz="1200" b="1" dirty="0">
                  <a:solidFill>
                    <a:schemeClr val="bg1"/>
                  </a:solidFill>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Times New Roman" pitchFamily="18" charset="0"/>
                    <a:ea typeface="宋体" pitchFamily="2" charset="-122"/>
                  </a:rPr>
                  <a:t>LOADER</a:t>
                </a:r>
              </a:p>
            </p:txBody>
          </p:sp>
        </p:grpSp>
        <p:sp>
          <p:nvSpPr>
            <p:cNvPr id="13" name="TextBox 12"/>
            <p:cNvSpPr txBox="1"/>
            <p:nvPr/>
          </p:nvSpPr>
          <p:spPr>
            <a:xfrm>
              <a:off x="4355976" y="5460906"/>
              <a:ext cx="787350" cy="246221"/>
            </a:xfrm>
            <a:prstGeom prst="rect">
              <a:avLst/>
            </a:prstGeom>
            <a:noFill/>
          </p:spPr>
          <p:txBody>
            <a:bodyPr wrap="square" rtlCol="0">
              <a:spAutoFit/>
            </a:bodyPr>
            <a:lstStyle/>
            <a:p>
              <a:pPr algn="ctr"/>
              <a:r>
                <a:rPr lang="zh-CN" altLang="en-US" sz="1000" dirty="0">
                  <a:latin typeface="+mn-ea"/>
                </a:rPr>
                <a:t>类加载器</a:t>
              </a:r>
            </a:p>
          </p:txBody>
        </p:sp>
        <p:sp>
          <p:nvSpPr>
            <p:cNvPr id="15" name="TextBox 14"/>
            <p:cNvSpPr txBox="1"/>
            <p:nvPr/>
          </p:nvSpPr>
          <p:spPr>
            <a:xfrm>
              <a:off x="5728866" y="5460906"/>
              <a:ext cx="787350" cy="246221"/>
            </a:xfrm>
            <a:prstGeom prst="rect">
              <a:avLst/>
            </a:prstGeom>
            <a:noFill/>
          </p:spPr>
          <p:txBody>
            <a:bodyPr wrap="square" rtlCol="0">
              <a:spAutoFit/>
            </a:bodyPr>
            <a:lstStyle/>
            <a:p>
              <a:pPr algn="ctr"/>
              <a:r>
                <a:rPr lang="zh-CN" altLang="en-US" sz="1000" dirty="0" smtClean="0">
                  <a:latin typeface="+mn-ea"/>
                </a:rPr>
                <a:t>执行引擎</a:t>
              </a:r>
              <a:endParaRPr lang="zh-CN" altLang="en-US" sz="1000" dirty="0">
                <a:latin typeface="+mn-ea"/>
              </a:endParaRPr>
            </a:p>
          </p:txBody>
        </p:sp>
        <p:pic>
          <p:nvPicPr>
            <p:cNvPr id="1030" name="Picture 6" descr="D:\download\engineering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8505" y="4759798"/>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download\接口.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831" y="4728942"/>
              <a:ext cx="648071" cy="64807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7461052" y="5423290"/>
              <a:ext cx="787350" cy="246221"/>
            </a:xfrm>
            <a:prstGeom prst="rect">
              <a:avLst/>
            </a:prstGeom>
            <a:noFill/>
          </p:spPr>
          <p:txBody>
            <a:bodyPr wrap="square" rtlCol="0">
              <a:spAutoFit/>
            </a:bodyPr>
            <a:lstStyle/>
            <a:p>
              <a:pPr algn="ctr"/>
              <a:r>
                <a:rPr lang="zh-CN" altLang="en-US" sz="1000" dirty="0" smtClean="0">
                  <a:latin typeface="+mn-ea"/>
                </a:rPr>
                <a:t>系统接口</a:t>
              </a:r>
              <a:endParaRPr lang="zh-CN" altLang="en-US" sz="1000" dirty="0">
                <a:latin typeface="+mn-ea"/>
              </a:endParaRPr>
            </a:p>
          </p:txBody>
        </p:sp>
        <p:cxnSp>
          <p:nvCxnSpPr>
            <p:cNvPr id="10" name="直接箭头连接符 9"/>
            <p:cNvCxnSpPr>
              <a:stCxn id="1028" idx="3"/>
              <a:endCxn id="1027" idx="1"/>
            </p:cNvCxnSpPr>
            <p:nvPr/>
          </p:nvCxnSpPr>
          <p:spPr bwMode="auto">
            <a:xfrm flipV="1">
              <a:off x="2136558" y="5023692"/>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21" name="TextBox 20"/>
            <p:cNvSpPr txBox="1"/>
            <p:nvPr/>
          </p:nvSpPr>
          <p:spPr>
            <a:xfrm>
              <a:off x="2021951" y="4764821"/>
              <a:ext cx="787350" cy="246221"/>
            </a:xfrm>
            <a:prstGeom prst="rect">
              <a:avLst/>
            </a:prstGeom>
            <a:noFill/>
          </p:spPr>
          <p:txBody>
            <a:bodyPr wrap="square" rtlCol="0">
              <a:spAutoFit/>
            </a:bodyPr>
            <a:lstStyle/>
            <a:p>
              <a:pPr algn="ctr"/>
              <a:r>
                <a:rPr lang="en-US" altLang="zh-CN" sz="1000" dirty="0" err="1" smtClean="0">
                  <a:latin typeface="+mn-ea"/>
                </a:rPr>
                <a:t>Javac</a:t>
              </a:r>
              <a:r>
                <a:rPr lang="zh-CN" altLang="en-US" sz="1000" dirty="0" smtClean="0">
                  <a:latin typeface="+mn-ea"/>
                </a:rPr>
                <a:t>编译</a:t>
              </a:r>
              <a:endParaRPr lang="zh-CN" altLang="en-US" sz="1000" dirty="0">
                <a:latin typeface="+mn-ea"/>
              </a:endParaRPr>
            </a:p>
          </p:txBody>
        </p:sp>
        <p:cxnSp>
          <p:nvCxnSpPr>
            <p:cNvPr id="24" name="直接箭头连接符 23"/>
            <p:cNvCxnSpPr/>
            <p:nvPr/>
          </p:nvCxnSpPr>
          <p:spPr bwMode="auto">
            <a:xfrm flipV="1">
              <a:off x="5158068" y="5023691"/>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25" name="TextBox 24"/>
            <p:cNvSpPr txBox="1"/>
            <p:nvPr/>
          </p:nvSpPr>
          <p:spPr>
            <a:xfrm>
              <a:off x="5043461" y="4764820"/>
              <a:ext cx="787350" cy="246221"/>
            </a:xfrm>
            <a:prstGeom prst="rect">
              <a:avLst/>
            </a:prstGeom>
            <a:noFill/>
          </p:spPr>
          <p:txBody>
            <a:bodyPr wrap="square" rtlCol="0">
              <a:spAutoFit/>
            </a:bodyPr>
            <a:lstStyle/>
            <a:p>
              <a:pPr algn="ctr"/>
              <a:r>
                <a:rPr lang="zh-CN" altLang="en-US" sz="1000" dirty="0" smtClean="0">
                  <a:latin typeface="+mn-ea"/>
                </a:rPr>
                <a:t>执行</a:t>
              </a:r>
              <a:endParaRPr lang="zh-CN" altLang="en-US" sz="1000" dirty="0">
                <a:latin typeface="+mn-ea"/>
              </a:endParaRPr>
            </a:p>
          </p:txBody>
        </p:sp>
        <p:cxnSp>
          <p:nvCxnSpPr>
            <p:cNvPr id="26" name="直接箭头连接符 25"/>
            <p:cNvCxnSpPr/>
            <p:nvPr/>
          </p:nvCxnSpPr>
          <p:spPr bwMode="auto">
            <a:xfrm flipV="1">
              <a:off x="3630676" y="5007834"/>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27" name="直接箭头连接符 26"/>
            <p:cNvCxnSpPr/>
            <p:nvPr/>
          </p:nvCxnSpPr>
          <p:spPr bwMode="auto">
            <a:xfrm flipV="1">
              <a:off x="6551101" y="5055919"/>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28" name="TextBox 27"/>
            <p:cNvSpPr txBox="1"/>
            <p:nvPr/>
          </p:nvSpPr>
          <p:spPr>
            <a:xfrm>
              <a:off x="6436494" y="4797048"/>
              <a:ext cx="787350" cy="246221"/>
            </a:xfrm>
            <a:prstGeom prst="rect">
              <a:avLst/>
            </a:prstGeom>
            <a:noFill/>
          </p:spPr>
          <p:txBody>
            <a:bodyPr wrap="square" rtlCol="0">
              <a:spAutoFit/>
            </a:bodyPr>
            <a:lstStyle/>
            <a:p>
              <a:pPr algn="ctr"/>
              <a:r>
                <a:rPr lang="zh-CN" altLang="en-US" sz="1000" dirty="0" smtClean="0">
                  <a:latin typeface="+mn-ea"/>
                </a:rPr>
                <a:t>解释执行</a:t>
              </a:r>
              <a:endParaRPr lang="zh-CN" altLang="en-US" sz="1000" dirty="0">
                <a:latin typeface="+mn-ea"/>
              </a:endParaRPr>
            </a:p>
          </p:txBody>
        </p:sp>
        <p:cxnSp>
          <p:nvCxnSpPr>
            <p:cNvPr id="29" name="直接箭头连接符 28"/>
            <p:cNvCxnSpPr/>
            <p:nvPr/>
          </p:nvCxnSpPr>
          <p:spPr bwMode="auto">
            <a:xfrm flipV="1">
              <a:off x="6593124" y="5384538"/>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30" name="TextBox 29"/>
            <p:cNvSpPr txBox="1"/>
            <p:nvPr/>
          </p:nvSpPr>
          <p:spPr>
            <a:xfrm>
              <a:off x="6478517" y="5125667"/>
              <a:ext cx="787350" cy="246221"/>
            </a:xfrm>
            <a:prstGeom prst="rect">
              <a:avLst/>
            </a:prstGeom>
            <a:noFill/>
          </p:spPr>
          <p:txBody>
            <a:bodyPr wrap="square" rtlCol="0">
              <a:spAutoFit/>
            </a:bodyPr>
            <a:lstStyle/>
            <a:p>
              <a:pPr algn="ctr"/>
              <a:r>
                <a:rPr lang="en-US" altLang="zh-CN" sz="1000" dirty="0" smtClean="0">
                  <a:latin typeface="+mn-ea"/>
                </a:rPr>
                <a:t>JIT</a:t>
              </a:r>
              <a:endParaRPr lang="zh-CN" altLang="en-US" sz="1000" dirty="0">
                <a:latin typeface="+mn-ea"/>
              </a:endParaRPr>
            </a:p>
          </p:txBody>
        </p:sp>
        <p:sp>
          <p:nvSpPr>
            <p:cNvPr id="32" name="TextBox 31"/>
            <p:cNvSpPr txBox="1"/>
            <p:nvPr/>
          </p:nvSpPr>
          <p:spPr>
            <a:xfrm>
              <a:off x="5002312" y="4437562"/>
              <a:ext cx="787350" cy="246221"/>
            </a:xfrm>
            <a:prstGeom prst="rect">
              <a:avLst/>
            </a:prstGeom>
            <a:noFill/>
          </p:spPr>
          <p:txBody>
            <a:bodyPr wrap="square" rtlCol="0">
              <a:spAutoFit/>
            </a:bodyPr>
            <a:lstStyle/>
            <a:p>
              <a:pPr algn="ctr"/>
              <a:r>
                <a:rPr lang="en-US" altLang="zh-CN" sz="1000" dirty="0" smtClean="0">
                  <a:latin typeface="+mn-ea"/>
                </a:rPr>
                <a:t>JVM</a:t>
              </a:r>
              <a:endParaRPr lang="zh-CN" altLang="en-US" sz="1000" dirty="0">
                <a:latin typeface="+mn-ea"/>
              </a:endParaRPr>
            </a:p>
          </p:txBody>
        </p:sp>
      </p:grpSp>
    </p:spTree>
    <p:extLst>
      <p:ext uri="{BB962C8B-B14F-4D97-AF65-F5344CB8AC3E}">
        <p14:creationId xmlns:p14="http://schemas.microsoft.com/office/powerpoint/2010/main" val="2345738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a:p>
            <a:pPr marL="784225" lvl="1" indent="-342900">
              <a:buFont typeface="Wingdings" panose="05000000000000000000" pitchFamily="2" charset="2"/>
              <a:buChar char="Ø"/>
            </a:pPr>
            <a:r>
              <a:rPr lang="zh-CN" altLang="en-US" sz="2000" dirty="0" smtClean="0"/>
              <a:t>索引必须是常量</a:t>
            </a: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38" y="3933056"/>
            <a:ext cx="7104034" cy="2126797"/>
          </a:xfrm>
          <a:prstGeom prst="rect">
            <a:avLst/>
          </a:prstGeom>
        </p:spPr>
      </p:pic>
    </p:spTree>
    <p:extLst>
      <p:ext uri="{BB962C8B-B14F-4D97-AF65-F5344CB8AC3E}">
        <p14:creationId xmlns:p14="http://schemas.microsoft.com/office/powerpoint/2010/main" val="2413348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 IR</a:t>
            </a:r>
            <a:r>
              <a:rPr lang="zh-CN" altLang="en-US" b="1" dirty="0" smtClean="0"/>
              <a:t>类型系统</a:t>
            </a:r>
            <a:endParaRPr lang="en-US" altLang="zh-CN" b="1" dirty="0" smtClean="0"/>
          </a:p>
          <a:p>
            <a:pPr marL="0" indent="0">
              <a:buNone/>
            </a:pPr>
            <a:r>
              <a:rPr lang="en-US" altLang="zh-CN" sz="2400" dirty="0" smtClean="0">
                <a:cs typeface="+mn-cs"/>
              </a:rPr>
              <a:t>     </a:t>
            </a:r>
            <a:r>
              <a:rPr lang="zh-CN" altLang="en-US" sz="2400" dirty="0" smtClean="0"/>
              <a:t>使用</a:t>
            </a:r>
            <a:r>
              <a:rPr lang="en-US" altLang="zh-CN" sz="2400" dirty="0" smtClean="0"/>
              <a:t>GEP</a:t>
            </a:r>
            <a:r>
              <a:rPr lang="zh-CN" altLang="en-US" sz="2400" dirty="0" smtClean="0"/>
              <a:t>访问结构体成员</a:t>
            </a:r>
            <a:endParaRPr lang="en-US" altLang="zh-CN" sz="2400" dirty="0" smtClean="0"/>
          </a:p>
          <a:p>
            <a:pPr marL="784225" lvl="1" indent="-342900">
              <a:buFont typeface="Wingdings" panose="05000000000000000000" pitchFamily="2" charset="2"/>
              <a:buChar char="Ø"/>
            </a:pPr>
            <a:r>
              <a:rPr lang="zh-CN" altLang="en-US" sz="2000" dirty="0" smtClean="0"/>
              <a:t>结构体名</a:t>
            </a:r>
            <a:endParaRPr lang="en-US" altLang="zh-CN" sz="2000" dirty="0" smtClean="0"/>
          </a:p>
          <a:p>
            <a:pPr marL="784225" lvl="1" indent="-342900">
              <a:buFont typeface="Wingdings" panose="05000000000000000000" pitchFamily="2" charset="2"/>
              <a:buChar char="Ø"/>
            </a:pPr>
            <a:r>
              <a:rPr lang="zh-CN" altLang="en-US" sz="2000" dirty="0" smtClean="0"/>
              <a:t>关键字“</a:t>
            </a:r>
            <a:r>
              <a:rPr lang="en-US" altLang="zh-CN" sz="2000" dirty="0" smtClean="0"/>
              <a:t>type</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类型列表</a:t>
            </a:r>
            <a:endParaRPr lang="en-US" altLang="zh-CN" sz="2000" dirty="0" smtClean="0"/>
          </a:p>
          <a:p>
            <a:pPr marL="784225" lvl="1" indent="-342900">
              <a:buFont typeface="Wingdings" panose="05000000000000000000" pitchFamily="2" charset="2"/>
              <a:buChar char="Ø"/>
            </a:pPr>
            <a:r>
              <a:rPr lang="zh-CN" altLang="en-US" sz="2000" dirty="0" smtClean="0"/>
              <a:t>索引必须是常量</a:t>
            </a: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933056"/>
            <a:ext cx="5716082" cy="2224101"/>
          </a:xfrm>
          <a:prstGeom prst="rect">
            <a:avLst/>
          </a:prstGeom>
        </p:spPr>
      </p:pic>
    </p:spTree>
    <p:extLst>
      <p:ext uri="{BB962C8B-B14F-4D97-AF65-F5344CB8AC3E}">
        <p14:creationId xmlns:p14="http://schemas.microsoft.com/office/powerpoint/2010/main" val="240129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3" y="1484313"/>
            <a:ext cx="8424167" cy="4392612"/>
          </a:xfrm>
        </p:spPr>
        <p:txBody>
          <a:bodyPr/>
          <a:lstStyle/>
          <a:p>
            <a:r>
              <a:rPr lang="en-US" altLang="zh-CN" b="1" dirty="0" smtClean="0"/>
              <a:t>LLVM</a:t>
            </a:r>
            <a:r>
              <a:rPr lang="zh-CN" altLang="en-US" b="1" dirty="0" smtClean="0"/>
              <a:t>简介</a:t>
            </a:r>
            <a:endParaRPr lang="en-US" altLang="zh-CN" b="1" dirty="0"/>
          </a:p>
          <a:p>
            <a:pPr marL="784225" lvl="1" indent="-342900">
              <a:buFont typeface="Wingdings" panose="05000000000000000000" pitchFamily="2" charset="2"/>
              <a:buChar char="Ø"/>
            </a:pPr>
            <a:r>
              <a:rPr lang="zh-CN" altLang="en-US" sz="2000" dirty="0">
                <a:solidFill>
                  <a:schemeClr val="bg2"/>
                </a:solidFill>
              </a:rPr>
              <a:t>经典编译器编译流程</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smtClean="0">
                <a:solidFill>
                  <a:schemeClr val="bg2"/>
                </a:solidFill>
              </a:rPr>
              <a:t>LLVM</a:t>
            </a:r>
            <a:r>
              <a:rPr lang="zh-CN" altLang="en-US" sz="2000" dirty="0" smtClean="0">
                <a:solidFill>
                  <a:schemeClr val="bg2"/>
                </a:solidFill>
              </a:rPr>
              <a:t>编译框架简介</a:t>
            </a:r>
            <a:endParaRPr lang="en-US" altLang="zh-CN" sz="2000" dirty="0" smtClean="0">
              <a:solidFill>
                <a:schemeClr val="bg2"/>
              </a:solidFill>
            </a:endParaRPr>
          </a:p>
          <a:p>
            <a:pPr marL="784225" lvl="1" indent="-342900">
              <a:buFont typeface="Wingdings" panose="05000000000000000000" pitchFamily="2" charset="2"/>
              <a:buChar char="Ø"/>
            </a:pPr>
            <a:r>
              <a:rPr lang="en-US" altLang="zh-CN" sz="2000" dirty="0" smtClean="0">
                <a:solidFill>
                  <a:schemeClr val="bg2"/>
                </a:solidFill>
              </a:rPr>
              <a:t>LLVM</a:t>
            </a:r>
            <a:r>
              <a:rPr lang="zh-CN" altLang="en-US" sz="2000" dirty="0">
                <a:solidFill>
                  <a:schemeClr val="bg2"/>
                </a:solidFill>
              </a:rPr>
              <a:t>中间代码简介</a:t>
            </a:r>
            <a:endParaRPr lang="en-US" altLang="zh-CN" sz="2000" dirty="0">
              <a:solidFill>
                <a:schemeClr val="bg2"/>
              </a:solidFill>
            </a:endParaRPr>
          </a:p>
          <a:p>
            <a:pPr marL="784225" lvl="1" indent="-342900">
              <a:buFont typeface="Wingdings" panose="05000000000000000000" pitchFamily="2" charset="2"/>
              <a:buChar char="Ø"/>
            </a:pPr>
            <a:r>
              <a:rPr lang="en-US" altLang="zh-CN" sz="2000" b="1" dirty="0">
                <a:solidFill>
                  <a:srgbClr val="FF0000"/>
                </a:solidFill>
              </a:rPr>
              <a:t>LLVM</a:t>
            </a:r>
            <a:r>
              <a:rPr lang="zh-CN" altLang="en-US" sz="2000" b="1" dirty="0">
                <a:solidFill>
                  <a:srgbClr val="FF0000"/>
                </a:solidFill>
              </a:rPr>
              <a:t>内置编译工具</a:t>
            </a:r>
            <a:endParaRPr lang="en-US" altLang="zh-CN" sz="2000" b="1" dirty="0">
              <a:solidFill>
                <a:srgbClr val="FF0000"/>
              </a:solidFill>
            </a:endParaRPr>
          </a:p>
          <a:p>
            <a:pPr marL="784225" lvl="1" indent="-342900">
              <a:buFont typeface="Wingdings" panose="05000000000000000000" pitchFamily="2" charset="2"/>
              <a:buChar char="Ø"/>
            </a:pPr>
            <a:r>
              <a:rPr lang="en-US" altLang="zh-CN" sz="2000" dirty="0" smtClean="0">
                <a:solidFill>
                  <a:schemeClr val="bg2"/>
                </a:solidFill>
              </a:rPr>
              <a:t>…</a:t>
            </a:r>
            <a:endParaRPr lang="en-US" altLang="zh-CN" sz="2000" dirty="0">
              <a:solidFill>
                <a:schemeClr val="bg2"/>
              </a:solidFill>
            </a:endParaRPr>
          </a:p>
        </p:txBody>
      </p:sp>
    </p:spTree>
    <p:extLst>
      <p:ext uri="{BB962C8B-B14F-4D97-AF65-F5344CB8AC3E}">
        <p14:creationId xmlns:p14="http://schemas.microsoft.com/office/powerpoint/2010/main" val="6814803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4" y="1484313"/>
            <a:ext cx="8143200" cy="4392612"/>
          </a:xfrm>
        </p:spPr>
        <p:txBody>
          <a:bodyPr/>
          <a:lstStyle/>
          <a:p>
            <a:r>
              <a:rPr lang="en-US" altLang="zh-CN" b="1" dirty="0" smtClean="0"/>
              <a:t>LLVM</a:t>
            </a:r>
            <a:r>
              <a:rPr lang="zh-CN" altLang="en-US" b="1" dirty="0" smtClean="0"/>
              <a:t>编译流程</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zh-CN" altLang="en-US" sz="2400" dirty="0" smtClean="0">
                <a:cs typeface="+mn-cs"/>
              </a:rPr>
              <a:t>我们以</a:t>
            </a:r>
            <a:r>
              <a:rPr lang="en-US" altLang="zh-CN" sz="2400" dirty="0" smtClean="0">
                <a:cs typeface="+mn-cs"/>
              </a:rPr>
              <a:t>C</a:t>
            </a:r>
            <a:r>
              <a:rPr lang="zh-CN" altLang="en-US" sz="2400" dirty="0" smtClean="0">
                <a:cs typeface="+mn-cs"/>
              </a:rPr>
              <a:t>和</a:t>
            </a:r>
            <a:r>
              <a:rPr lang="en-US" altLang="zh-CN" sz="2400" dirty="0" smtClean="0">
                <a:cs typeface="+mn-cs"/>
              </a:rPr>
              <a:t>C++</a:t>
            </a:r>
            <a:r>
              <a:rPr lang="zh-CN" altLang="en-US" sz="2400" dirty="0" smtClean="0">
                <a:cs typeface="+mn-cs"/>
              </a:rPr>
              <a:t>源代码编译为例：</a:t>
            </a:r>
            <a:endParaRPr lang="en-US" altLang="zh-CN" sz="1800" dirty="0" smtClean="0">
              <a:cs typeface="+mn-cs"/>
            </a:endParaRPr>
          </a:p>
        </p:txBody>
      </p:sp>
      <p:grpSp>
        <p:nvGrpSpPr>
          <p:cNvPr id="10" name="组合 9"/>
          <p:cNvGrpSpPr/>
          <p:nvPr/>
        </p:nvGrpSpPr>
        <p:grpSpPr>
          <a:xfrm>
            <a:off x="928662" y="2924944"/>
            <a:ext cx="7750167" cy="2321874"/>
            <a:chOff x="1026867" y="3645024"/>
            <a:chExt cx="7750167" cy="2321874"/>
          </a:xfrm>
        </p:grpSpPr>
        <p:sp>
          <p:nvSpPr>
            <p:cNvPr id="5" name="矩形 4"/>
            <p:cNvSpPr/>
            <p:nvPr/>
          </p:nvSpPr>
          <p:spPr bwMode="auto">
            <a:xfrm>
              <a:off x="2880791" y="3645024"/>
              <a:ext cx="5841069" cy="1872208"/>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1026867" y="4163874"/>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Times New Roman" pitchFamily="18" charset="0"/>
                  <a:ea typeface="宋体" pitchFamily="2" charset="-122"/>
                </a:rPr>
                <a:t>main.cpp</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bwMode="auto">
            <a:xfrm>
              <a:off x="1026867" y="4783315"/>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a:latin typeface="Times New Roman" pitchFamily="18" charset="0"/>
                  <a:ea typeface="宋体" pitchFamily="2" charset="-122"/>
                </a:rPr>
                <a:t>f</a:t>
              </a:r>
              <a:r>
                <a:rPr lang="en-US" altLang="zh-CN" sz="1200" dirty="0" err="1" smtClean="0">
                  <a:latin typeface="Times New Roman" pitchFamily="18" charset="0"/>
                  <a:ea typeface="宋体" pitchFamily="2" charset="-122"/>
                </a:rPr>
                <a:t>actorial.c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9" name="直接箭头连接符 38"/>
            <p:cNvCxnSpPr/>
            <p:nvPr/>
          </p:nvCxnSpPr>
          <p:spPr bwMode="auto">
            <a:xfrm flipV="1">
              <a:off x="1857294" y="4941636"/>
              <a:ext cx="1058522"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21" name="TextBox 27"/>
            <p:cNvSpPr txBox="1"/>
            <p:nvPr/>
          </p:nvSpPr>
          <p:spPr>
            <a:xfrm>
              <a:off x="1907798" y="4660204"/>
              <a:ext cx="972994" cy="246221"/>
            </a:xfrm>
            <a:prstGeom prst="rect">
              <a:avLst/>
            </a:prstGeom>
            <a:noFill/>
          </p:spPr>
          <p:txBody>
            <a:bodyPr wrap="square" rtlCol="0">
              <a:spAutoFit/>
            </a:bodyPr>
            <a:lstStyle/>
            <a:p>
              <a:pPr algn="ctr"/>
              <a:r>
                <a:rPr lang="zh-CN" altLang="en-US" sz="1000" dirty="0" smtClean="0">
                  <a:latin typeface="+mn-ea"/>
                </a:rPr>
                <a:t>前端</a:t>
              </a:r>
              <a:r>
                <a:rPr lang="en-US" altLang="zh-CN" sz="1000" dirty="0" smtClean="0">
                  <a:latin typeface="+mn-ea"/>
                </a:rPr>
                <a:t>-Clang</a:t>
              </a:r>
              <a:endParaRPr lang="zh-CN" altLang="en-US" sz="1000" dirty="0">
                <a:latin typeface="+mn-ea"/>
              </a:endParaRPr>
            </a:p>
          </p:txBody>
        </p:sp>
        <p:cxnSp>
          <p:nvCxnSpPr>
            <p:cNvPr id="23" name="直接箭头连接符 22"/>
            <p:cNvCxnSpPr/>
            <p:nvPr/>
          </p:nvCxnSpPr>
          <p:spPr bwMode="auto">
            <a:xfrm flipV="1">
              <a:off x="1857294" y="4313208"/>
              <a:ext cx="1058522"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24" name="TextBox 27"/>
            <p:cNvSpPr txBox="1"/>
            <p:nvPr/>
          </p:nvSpPr>
          <p:spPr>
            <a:xfrm>
              <a:off x="1907798" y="4031776"/>
              <a:ext cx="972994" cy="246221"/>
            </a:xfrm>
            <a:prstGeom prst="rect">
              <a:avLst/>
            </a:prstGeom>
            <a:noFill/>
          </p:spPr>
          <p:txBody>
            <a:bodyPr wrap="square" rtlCol="0">
              <a:spAutoFit/>
            </a:bodyPr>
            <a:lstStyle/>
            <a:p>
              <a:pPr algn="ctr"/>
              <a:r>
                <a:rPr lang="zh-CN" altLang="en-US" sz="1000" dirty="0" smtClean="0">
                  <a:latin typeface="+mn-ea"/>
                </a:rPr>
                <a:t>前端</a:t>
              </a:r>
              <a:r>
                <a:rPr lang="en-US" altLang="zh-CN" sz="1000" dirty="0" smtClean="0">
                  <a:latin typeface="+mn-ea"/>
                </a:rPr>
                <a:t>-Clang++</a:t>
              </a:r>
              <a:endParaRPr lang="zh-CN" altLang="en-US" sz="1000" dirty="0">
                <a:latin typeface="+mn-ea"/>
              </a:endParaRPr>
            </a:p>
          </p:txBody>
        </p:sp>
        <p:sp>
          <p:nvSpPr>
            <p:cNvPr id="26" name="矩形 25"/>
            <p:cNvSpPr/>
            <p:nvPr/>
          </p:nvSpPr>
          <p:spPr bwMode="auto">
            <a:xfrm>
              <a:off x="3020162" y="4163874"/>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main.bc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3020162" y="4783315"/>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factorial.bc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28" name="直接箭头连接符 27"/>
            <p:cNvCxnSpPr/>
            <p:nvPr/>
          </p:nvCxnSpPr>
          <p:spPr bwMode="auto">
            <a:xfrm flipV="1">
              <a:off x="3850589" y="4941636"/>
              <a:ext cx="1058522"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29" name="TextBox 27"/>
            <p:cNvSpPr txBox="1"/>
            <p:nvPr/>
          </p:nvSpPr>
          <p:spPr>
            <a:xfrm>
              <a:off x="3901093" y="4660204"/>
              <a:ext cx="972994" cy="246221"/>
            </a:xfrm>
            <a:prstGeom prst="rect">
              <a:avLst/>
            </a:prstGeom>
            <a:noFill/>
          </p:spPr>
          <p:txBody>
            <a:bodyPr wrap="square" rtlCol="0">
              <a:spAutoFit/>
            </a:bodyPr>
            <a:lstStyle/>
            <a:p>
              <a:pPr algn="ctr"/>
              <a:r>
                <a:rPr lang="zh-CN" altLang="en-US" sz="1000" dirty="0">
                  <a:latin typeface="+mn-ea"/>
                </a:rPr>
                <a:t>优化器</a:t>
              </a:r>
              <a:r>
                <a:rPr lang="en-US" altLang="zh-CN" sz="1000" dirty="0" smtClean="0">
                  <a:latin typeface="+mn-ea"/>
                </a:rPr>
                <a:t>-opt</a:t>
              </a:r>
              <a:endParaRPr lang="zh-CN" altLang="en-US" sz="1000" dirty="0">
                <a:latin typeface="+mn-ea"/>
              </a:endParaRPr>
            </a:p>
          </p:txBody>
        </p:sp>
        <p:cxnSp>
          <p:nvCxnSpPr>
            <p:cNvPr id="33" name="直接箭头连接符 32"/>
            <p:cNvCxnSpPr/>
            <p:nvPr/>
          </p:nvCxnSpPr>
          <p:spPr bwMode="auto">
            <a:xfrm flipV="1">
              <a:off x="3850589" y="4313208"/>
              <a:ext cx="1058522"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35" name="TextBox 27"/>
            <p:cNvSpPr txBox="1"/>
            <p:nvPr/>
          </p:nvSpPr>
          <p:spPr>
            <a:xfrm>
              <a:off x="3901093" y="4031776"/>
              <a:ext cx="972994" cy="246221"/>
            </a:xfrm>
            <a:prstGeom prst="rect">
              <a:avLst/>
            </a:prstGeom>
            <a:noFill/>
          </p:spPr>
          <p:txBody>
            <a:bodyPr wrap="square" rtlCol="0">
              <a:spAutoFit/>
            </a:bodyPr>
            <a:lstStyle/>
            <a:p>
              <a:pPr algn="ctr"/>
              <a:r>
                <a:rPr lang="zh-CN" altLang="en-US" sz="1000" dirty="0">
                  <a:latin typeface="+mn-ea"/>
                </a:rPr>
                <a:t>优化</a:t>
              </a:r>
              <a:r>
                <a:rPr lang="zh-CN" altLang="en-US" sz="1000" dirty="0" smtClean="0">
                  <a:latin typeface="+mn-ea"/>
                </a:rPr>
                <a:t>器</a:t>
              </a:r>
              <a:r>
                <a:rPr lang="en-US" altLang="zh-CN" sz="1000" dirty="0" smtClean="0">
                  <a:latin typeface="+mn-ea"/>
                </a:rPr>
                <a:t>-opt</a:t>
              </a:r>
              <a:endParaRPr lang="zh-CN" altLang="en-US" sz="1000" dirty="0">
                <a:latin typeface="+mn-ea"/>
              </a:endParaRPr>
            </a:p>
          </p:txBody>
        </p:sp>
        <p:sp>
          <p:nvSpPr>
            <p:cNvPr id="36" name="矩形 35"/>
            <p:cNvSpPr/>
            <p:nvPr/>
          </p:nvSpPr>
          <p:spPr bwMode="auto">
            <a:xfrm>
              <a:off x="5004048" y="4163874"/>
              <a:ext cx="102030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main_opt.bc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7" name="矩形 36"/>
            <p:cNvSpPr/>
            <p:nvPr/>
          </p:nvSpPr>
          <p:spPr bwMode="auto">
            <a:xfrm>
              <a:off x="5004048" y="4783315"/>
              <a:ext cx="102030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a:latin typeface="Times New Roman" pitchFamily="18" charset="0"/>
                  <a:ea typeface="宋体" pitchFamily="2" charset="-122"/>
                </a:rPr>
                <a:t>f</a:t>
              </a:r>
              <a:r>
                <a:rPr lang="en-US" altLang="zh-CN" sz="1200" dirty="0" err="1" smtClean="0">
                  <a:latin typeface="Times New Roman" pitchFamily="18" charset="0"/>
                  <a:ea typeface="宋体" pitchFamily="2" charset="-122"/>
                </a:rPr>
                <a:t>actorial_opt.bc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41" name="直接箭头连接符 40"/>
            <p:cNvCxnSpPr/>
            <p:nvPr/>
          </p:nvCxnSpPr>
          <p:spPr bwMode="auto">
            <a:xfrm flipV="1">
              <a:off x="6084168" y="4725144"/>
              <a:ext cx="1023498" cy="254911"/>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3" name="直接箭头连接符 42"/>
            <p:cNvCxnSpPr/>
            <p:nvPr/>
          </p:nvCxnSpPr>
          <p:spPr bwMode="auto">
            <a:xfrm>
              <a:off x="6084168" y="4351627"/>
              <a:ext cx="1023498" cy="308577"/>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44" name="TextBox 27"/>
            <p:cNvSpPr txBox="1"/>
            <p:nvPr/>
          </p:nvSpPr>
          <p:spPr>
            <a:xfrm>
              <a:off x="7459386" y="5077667"/>
              <a:ext cx="1317648" cy="246221"/>
            </a:xfrm>
            <a:prstGeom prst="rect">
              <a:avLst/>
            </a:prstGeom>
            <a:noFill/>
          </p:spPr>
          <p:txBody>
            <a:bodyPr wrap="square" rtlCol="0">
              <a:spAutoFit/>
            </a:bodyPr>
            <a:lstStyle/>
            <a:p>
              <a:pPr algn="ctr"/>
              <a:r>
                <a:rPr lang="zh-CN" altLang="en-US" sz="1000" dirty="0" smtClean="0">
                  <a:latin typeface="+mn-ea"/>
                </a:rPr>
                <a:t>静态编译</a:t>
              </a:r>
              <a:r>
                <a:rPr lang="en-US" altLang="zh-CN" sz="1000" dirty="0" smtClean="0">
                  <a:latin typeface="+mn-ea"/>
                </a:rPr>
                <a:t>-</a:t>
              </a:r>
              <a:r>
                <a:rPr lang="en-US" altLang="zh-CN" sz="1000" dirty="0" err="1" smtClean="0">
                  <a:latin typeface="+mn-ea"/>
                </a:rPr>
                <a:t>ll</a:t>
              </a:r>
              <a:r>
                <a:rPr lang="en-US" altLang="zh-CN" sz="1000" dirty="0" err="1">
                  <a:latin typeface="+mn-ea"/>
                </a:rPr>
                <a:t>c</a:t>
              </a:r>
              <a:endParaRPr lang="zh-CN" altLang="en-US" sz="1000" dirty="0">
                <a:latin typeface="+mn-ea"/>
              </a:endParaRPr>
            </a:p>
          </p:txBody>
        </p:sp>
        <p:sp>
          <p:nvSpPr>
            <p:cNvPr id="45" name="矩形 44"/>
            <p:cNvSpPr/>
            <p:nvPr/>
          </p:nvSpPr>
          <p:spPr bwMode="auto">
            <a:xfrm>
              <a:off x="7139510" y="4528563"/>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err="1" smtClean="0">
                  <a:latin typeface="Times New Roman" pitchFamily="18" charset="0"/>
                  <a:ea typeface="宋体" pitchFamily="2" charset="-122"/>
                </a:rPr>
                <a:t>linked.bc</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47" name="直接箭头连接符 46"/>
            <p:cNvCxnSpPr/>
            <p:nvPr/>
          </p:nvCxnSpPr>
          <p:spPr bwMode="auto">
            <a:xfrm rot="5400000" flipV="1">
              <a:off x="6950617" y="5436033"/>
              <a:ext cx="1058522"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grpSp>
      <p:sp>
        <p:nvSpPr>
          <p:cNvPr id="48" name="矩形 47"/>
          <p:cNvSpPr/>
          <p:nvPr/>
        </p:nvSpPr>
        <p:spPr bwMode="auto">
          <a:xfrm>
            <a:off x="6866447" y="5356655"/>
            <a:ext cx="1027243"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a:latin typeface="Times New Roman" pitchFamily="18" charset="0"/>
                <a:ea typeface="宋体" pitchFamily="2" charset="-122"/>
              </a:rPr>
              <a:t>目标机器代码</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6999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a:t>
            </a:r>
            <a:r>
              <a:rPr lang="zh-CN" altLang="en-US" b="1" dirty="0" smtClean="0"/>
              <a:t>编译工具</a:t>
            </a:r>
            <a:endParaRPr lang="en-US" altLang="zh-CN" b="1" dirty="0" smtClean="0"/>
          </a:p>
          <a:p>
            <a:pPr marL="0" indent="0">
              <a:buNone/>
            </a:pPr>
            <a:r>
              <a:rPr lang="en-US" altLang="zh-CN" sz="2400" dirty="0" smtClean="0">
                <a:cs typeface="+mn-cs"/>
              </a:rPr>
              <a:t>     </a:t>
            </a:r>
            <a:r>
              <a:rPr lang="zh-CN" altLang="en-US" sz="2400" dirty="0"/>
              <a:t>一</a:t>
            </a:r>
            <a:r>
              <a:rPr lang="zh-CN" altLang="en-US" sz="2400" dirty="0" smtClean="0"/>
              <a:t>个简单的</a:t>
            </a:r>
            <a:r>
              <a:rPr lang="en-US" altLang="zh-CN" sz="2400" dirty="0" err="1" smtClean="0"/>
              <a:t>SysY</a:t>
            </a:r>
            <a:r>
              <a:rPr lang="zh-CN" altLang="en-US" sz="2400" dirty="0" smtClean="0"/>
              <a:t>程序示例</a:t>
            </a:r>
            <a:r>
              <a:rPr lang="en-US" altLang="zh-CN" sz="2400" dirty="0" smtClean="0"/>
              <a:t>sample2.sy</a:t>
            </a:r>
            <a:r>
              <a:rPr lang="zh-CN" altLang="en-US" sz="2400" dirty="0" smtClean="0"/>
              <a:t>（</a:t>
            </a:r>
            <a:r>
              <a:rPr lang="en-US" altLang="zh-CN" sz="2400" dirty="0" smtClean="0"/>
              <a:t>lab3</a:t>
            </a:r>
            <a:r>
              <a:rPr lang="zh-CN" altLang="en-US" sz="2400" dirty="0"/>
              <a:t>样</a:t>
            </a:r>
            <a:r>
              <a:rPr lang="zh-CN" altLang="en-US" sz="2400" dirty="0" smtClean="0"/>
              <a:t>例二），我们将其保存为</a:t>
            </a:r>
            <a:r>
              <a:rPr lang="en-US" altLang="zh-CN" sz="2400" dirty="0" smtClean="0"/>
              <a:t>sample2.c</a:t>
            </a:r>
            <a:r>
              <a:rPr lang="zh-CN" altLang="en-US" sz="2400" dirty="0" smtClean="0"/>
              <a:t>，因为</a:t>
            </a:r>
            <a:r>
              <a:rPr lang="en-US" altLang="zh-CN" sz="2400" dirty="0" smtClean="0"/>
              <a:t>LLVM</a:t>
            </a:r>
            <a:r>
              <a:rPr lang="zh-CN" altLang="en-US" sz="2400" dirty="0" smtClean="0"/>
              <a:t>还不支持</a:t>
            </a:r>
            <a:r>
              <a:rPr lang="en-US" altLang="zh-CN" sz="2400" dirty="0" err="1" smtClean="0"/>
              <a:t>SysY</a:t>
            </a:r>
            <a:endParaRPr lang="en-US" altLang="zh-CN" sz="2400" dirty="0" smtClean="0"/>
          </a:p>
          <a:p>
            <a:pPr marL="784225" lvl="1" indent="-342900">
              <a:buFont typeface="Wingdings" panose="05000000000000000000" pitchFamily="2" charset="2"/>
              <a:buChar char="Ø"/>
            </a:pPr>
            <a:r>
              <a:rPr lang="zh-CN" altLang="en-US" sz="2000" dirty="0" smtClean="0"/>
              <a:t>我们可以使用</a:t>
            </a:r>
            <a:r>
              <a:rPr lang="en-US" altLang="zh-CN" sz="2000" dirty="0" smtClean="0"/>
              <a:t>LLVM</a:t>
            </a:r>
            <a:r>
              <a:rPr lang="zh-CN" altLang="en-US" sz="2000" dirty="0" smtClean="0"/>
              <a:t>内置命令和工具将其一步步编译转换</a:t>
            </a:r>
            <a:endParaRPr lang="en-US" altLang="zh-CN" sz="2000" dirty="0" smtClean="0"/>
          </a:p>
          <a:p>
            <a:pPr marL="784225" lvl="1" indent="-342900">
              <a:buFont typeface="Wingdings" panose="05000000000000000000" pitchFamily="2" charset="2"/>
              <a:buChar char="Ø"/>
            </a:pPr>
            <a:r>
              <a:rPr lang="zh-CN" altLang="en-US" sz="2000" dirty="0" smtClean="0"/>
              <a:t>首先我们使用</a:t>
            </a:r>
            <a:r>
              <a:rPr lang="en-US" altLang="zh-CN" sz="2000" dirty="0" smtClean="0"/>
              <a:t>clang -emit-</a:t>
            </a:r>
            <a:r>
              <a:rPr lang="en-US" altLang="zh-CN" sz="2000" dirty="0" err="1" smtClean="0"/>
              <a:t>llvm</a:t>
            </a:r>
            <a:r>
              <a:rPr lang="zh-CN" altLang="en-US" sz="2000" dirty="0" smtClean="0"/>
              <a:t>选项代码编译为</a:t>
            </a:r>
            <a:r>
              <a:rPr lang="en-US" altLang="zh-CN" sz="2000" dirty="0" err="1" smtClean="0"/>
              <a:t>bc</a:t>
            </a:r>
            <a:r>
              <a:rPr lang="zh-CN" altLang="en-US" sz="2000" dirty="0" smtClean="0"/>
              <a:t>文件</a:t>
            </a:r>
            <a:endParaRPr lang="en-US" altLang="zh-CN" sz="2000" dirty="0" smtClean="0"/>
          </a:p>
          <a:p>
            <a:pPr marL="441325" lvl="1" indent="0">
              <a:buNone/>
            </a:pPr>
            <a:r>
              <a:rPr lang="en-US" altLang="zh-CN" sz="2000" dirty="0" smtClean="0"/>
              <a:t>clang sample2.c -emit-</a:t>
            </a:r>
            <a:r>
              <a:rPr lang="en-US" altLang="zh-CN" sz="2000" dirty="0" err="1" smtClean="0"/>
              <a:t>llvm</a:t>
            </a:r>
            <a:r>
              <a:rPr lang="en-US" altLang="zh-CN" sz="2000" dirty="0"/>
              <a:t> </a:t>
            </a:r>
            <a:r>
              <a:rPr lang="en-US" altLang="zh-CN" sz="2000" dirty="0" smtClean="0"/>
              <a:t>-c -o sample2.bc</a:t>
            </a:r>
          </a:p>
        </p:txBody>
      </p:sp>
      <p:graphicFrame>
        <p:nvGraphicFramePr>
          <p:cNvPr id="13" name="表格 12"/>
          <p:cNvGraphicFramePr>
            <a:graphicFrameLocks noGrp="1"/>
          </p:cNvGraphicFramePr>
          <p:nvPr>
            <p:extLst>
              <p:ext uri="{D42A27DB-BD31-4B8C-83A1-F6EECF244321}">
                <p14:modId xmlns:p14="http://schemas.microsoft.com/office/powerpoint/2010/main" val="3013609203"/>
              </p:ext>
            </p:extLst>
          </p:nvPr>
        </p:nvGraphicFramePr>
        <p:xfrm>
          <a:off x="3419872" y="4074611"/>
          <a:ext cx="2830115" cy="1828800"/>
        </p:xfrm>
        <a:graphic>
          <a:graphicData uri="http://schemas.openxmlformats.org/drawingml/2006/table">
            <a:tbl>
              <a:tblPr firstRow="1" firstCol="1" bandRow="1">
                <a:tableStyleId>{69CF1AB2-1976-4502-BF36-3FF5EA218861}</a:tableStyleId>
              </a:tblPr>
              <a:tblGrid>
                <a:gridCol w="183774">
                  <a:extLst>
                    <a:ext uri="{9D8B030D-6E8A-4147-A177-3AD203B41FA5}">
                      <a16:colId xmlns:a16="http://schemas.microsoft.com/office/drawing/2014/main" val="20001"/>
                    </a:ext>
                  </a:extLst>
                </a:gridCol>
                <a:gridCol w="1183540">
                  <a:extLst>
                    <a:ext uri="{9D8B030D-6E8A-4147-A177-3AD203B41FA5}">
                      <a16:colId xmlns:a16="http://schemas.microsoft.com/office/drawing/2014/main" val="20000"/>
                    </a:ext>
                  </a:extLst>
                </a:gridCol>
                <a:gridCol w="1462801">
                  <a:extLst>
                    <a:ext uri="{9D8B030D-6E8A-4147-A177-3AD203B41FA5}">
                      <a16:colId xmlns:a16="http://schemas.microsoft.com/office/drawing/2014/main" val="20002"/>
                    </a:ext>
                  </a:extLst>
                </a:gridCol>
              </a:tblGrid>
              <a:tr h="139681">
                <a:tc>
                  <a:txBody>
                    <a:bodyPr/>
                    <a:lstStyle/>
                    <a:p>
                      <a:pPr algn="just">
                        <a:spcAft>
                          <a:spcPts val="0"/>
                        </a:spcAft>
                      </a:pPr>
                      <a:endParaRPr lang="zh-CN" sz="12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200" b="0" kern="100" smtClean="0">
                          <a:effectLst/>
                          <a:latin typeface="+mn-lt"/>
                          <a:ea typeface="+mn-ea"/>
                          <a:cs typeface="+mn-cs"/>
                        </a:rPr>
                        <a:t>sample2.sy</a:t>
                      </a:r>
                      <a:endParaRPr lang="zh-CN" sz="12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200" b="0" kern="100" smtClean="0">
                          <a:effectLst/>
                          <a:latin typeface="Calibri"/>
                          <a:ea typeface="宋体"/>
                          <a:cs typeface="Times New Roman"/>
                        </a:rPr>
                        <a:t>sample2.c</a:t>
                      </a:r>
                      <a:endParaRPr lang="zh-CN" sz="1200" b="0" kern="100" dirty="0">
                        <a:effectLst/>
                        <a:latin typeface="Calibri"/>
                        <a:ea typeface="宋体"/>
                        <a:cs typeface="Times New Roman"/>
                      </a:endParaRPr>
                    </a:p>
                  </a:txBody>
                  <a:tcPr marL="64915" marR="64915" marT="0" marB="0"/>
                </a:tc>
                <a:extLst>
                  <a:ext uri="{0D108BD9-81ED-4DB2-BD59-A6C34878D82A}">
                    <a16:rowId xmlns:a16="http://schemas.microsoft.com/office/drawing/2014/main" val="10000"/>
                  </a:ext>
                </a:extLst>
              </a:tr>
              <a:tr h="1444495">
                <a:tc>
                  <a:txBody>
                    <a:bodyPr/>
                    <a:lstStyle/>
                    <a:p>
                      <a:r>
                        <a:rPr lang="en-US" altLang="zh-CN" sz="1200" b="0" kern="100" smtClean="0">
                          <a:effectLst/>
                        </a:rPr>
                        <a:t>1</a:t>
                      </a:r>
                    </a:p>
                    <a:p>
                      <a:r>
                        <a:rPr lang="en-US" altLang="zh-CN" sz="1200" b="0" kern="100" smtClean="0">
                          <a:effectLst/>
                        </a:rPr>
                        <a:t>2</a:t>
                      </a:r>
                    </a:p>
                    <a:p>
                      <a:r>
                        <a:rPr lang="en-US" altLang="zh-CN" sz="1200" b="0" kern="100" smtClean="0">
                          <a:effectLst/>
                        </a:rPr>
                        <a:t>3</a:t>
                      </a:r>
                    </a:p>
                    <a:p>
                      <a:r>
                        <a:rPr lang="en-US" altLang="zh-CN" sz="1200" b="0" kern="100" smtClean="0">
                          <a:effectLst/>
                        </a:rPr>
                        <a:t>4</a:t>
                      </a:r>
                    </a:p>
                    <a:p>
                      <a:r>
                        <a:rPr lang="en-US" altLang="zh-CN" sz="1200" b="0" kern="100" smtClean="0">
                          <a:effectLst/>
                        </a:rPr>
                        <a:t>5</a:t>
                      </a:r>
                    </a:p>
                    <a:p>
                      <a:r>
                        <a:rPr lang="en-US" altLang="zh-CN" sz="1200" b="0" kern="100" smtClean="0">
                          <a:effectLst/>
                        </a:rPr>
                        <a:t>6</a:t>
                      </a:r>
                    </a:p>
                    <a:p>
                      <a:r>
                        <a:rPr lang="en-US" altLang="zh-CN" sz="1200" b="0" kern="100" smtClean="0">
                          <a:effectLst/>
                        </a:rPr>
                        <a:t>7</a:t>
                      </a:r>
                    </a:p>
                    <a:p>
                      <a:r>
                        <a:rPr lang="en-US" altLang="zh-CN" sz="1200" b="0" kern="100" smtClean="0">
                          <a:effectLst/>
                        </a:rPr>
                        <a:t>8</a:t>
                      </a:r>
                    </a:p>
                    <a:p>
                      <a:r>
                        <a:rPr lang="en-US" altLang="zh-CN" sz="1200" b="0" kern="100" smtClean="0">
                          <a:effectLst/>
                        </a:rPr>
                        <a:t>9</a:t>
                      </a:r>
                      <a:endParaRPr lang="en-US" altLang="zh-CN" sz="1200" b="0" kern="100" dirty="0" smtClean="0">
                        <a:effectLst/>
                      </a:endParaRPr>
                    </a:p>
                  </a:txBody>
                  <a:tcPr marL="64915" marR="64915" marT="0" marB="0"/>
                </a:tc>
                <a:tc>
                  <a:txBody>
                    <a:bodyPr/>
                    <a:lstStyle/>
                    <a:p>
                      <a:r>
                        <a:rPr lang="en-US" altLang="zh-CN" sz="1200" b="0" kern="1200" baseline="0" smtClean="0">
                          <a:solidFill>
                            <a:schemeClr val="dk1"/>
                          </a:solidFill>
                          <a:effectLst/>
                          <a:latin typeface="+mn-lt"/>
                          <a:ea typeface="+mn-ea"/>
                          <a:cs typeface="+mn-cs"/>
                        </a:rPr>
                        <a:t>int a() {</a:t>
                      </a:r>
                    </a:p>
                    <a:p>
                      <a:r>
                        <a:rPr lang="en-US" altLang="zh-CN" sz="1200" b="0" kern="1200" baseline="0" smtClean="0">
                          <a:solidFill>
                            <a:schemeClr val="dk1"/>
                          </a:solidFill>
                          <a:effectLst/>
                          <a:latin typeface="+mn-lt"/>
                          <a:ea typeface="+mn-ea"/>
                          <a:cs typeface="+mn-cs"/>
                        </a:rPr>
                        <a:t>    return 10;</a:t>
                      </a:r>
                    </a:p>
                    <a:p>
                      <a:r>
                        <a:rPr lang="en-US" altLang="zh-CN" sz="1200" b="0" kern="1200" baseline="0" smtClean="0">
                          <a:solidFill>
                            <a:schemeClr val="dk1"/>
                          </a:solidFill>
                          <a:effectLst/>
                          <a:latin typeface="+mn-lt"/>
                          <a:ea typeface="+mn-ea"/>
                          <a:cs typeface="+mn-cs"/>
                        </a:rPr>
                        <a:t>}</a:t>
                      </a:r>
                    </a:p>
                    <a:p>
                      <a:r>
                        <a:rPr lang="en-US" altLang="zh-CN" sz="1200" b="0" kern="1200" baseline="0" smtClean="0">
                          <a:solidFill>
                            <a:schemeClr val="dk1"/>
                          </a:solidFill>
                          <a:effectLst/>
                          <a:latin typeface="+mn-lt"/>
                          <a:ea typeface="+mn-ea"/>
                          <a:cs typeface="+mn-cs"/>
                        </a:rPr>
                        <a:t>int main() {</a:t>
                      </a:r>
                    </a:p>
                    <a:p>
                      <a:r>
                        <a:rPr lang="en-US" altLang="zh-CN" sz="1200" b="0" kern="1200" baseline="0" smtClean="0">
                          <a:solidFill>
                            <a:schemeClr val="dk1"/>
                          </a:solidFill>
                          <a:effectLst/>
                          <a:latin typeface="+mn-lt"/>
                          <a:ea typeface="+mn-ea"/>
                          <a:cs typeface="+mn-cs"/>
                        </a:rPr>
                        <a:t>    int a = 3;</a:t>
                      </a:r>
                    </a:p>
                    <a:p>
                      <a:r>
                        <a:rPr lang="en-US" altLang="zh-CN" sz="1200" b="0" kern="1200" baseline="0" smtClean="0">
                          <a:solidFill>
                            <a:schemeClr val="dk1"/>
                          </a:solidFill>
                          <a:effectLst/>
                          <a:latin typeface="+mn-lt"/>
                          <a:ea typeface="+mn-ea"/>
                          <a:cs typeface="+mn-cs"/>
                        </a:rPr>
                        <a:t>    int b = 4;</a:t>
                      </a:r>
                    </a:p>
                    <a:p>
                      <a:r>
                        <a:rPr lang="en-US" altLang="zh-CN" sz="1200" b="0" kern="1200" baseline="0" smtClean="0">
                          <a:solidFill>
                            <a:schemeClr val="dk1"/>
                          </a:solidFill>
                          <a:effectLst/>
                          <a:latin typeface="+mn-lt"/>
                          <a:ea typeface="+mn-ea"/>
                          <a:cs typeface="+mn-cs"/>
                        </a:rPr>
                        <a:t>    a = 5;</a:t>
                      </a:r>
                    </a:p>
                    <a:p>
                      <a:r>
                        <a:rPr lang="en-US" altLang="zh-CN" sz="1200" b="0" kern="1200" baseline="0" smtClean="0">
                          <a:solidFill>
                            <a:schemeClr val="dk1"/>
                          </a:solidFill>
                          <a:effectLst/>
                          <a:latin typeface="+mn-lt"/>
                          <a:ea typeface="+mn-ea"/>
                          <a:cs typeface="+mn-cs"/>
                        </a:rPr>
                        <a:t>    return a;</a:t>
                      </a:r>
                    </a:p>
                    <a:p>
                      <a:r>
                        <a:rPr lang="en-US" altLang="zh-CN" sz="1200" b="0" kern="1200" baseline="0" smtClean="0">
                          <a:solidFill>
                            <a:schemeClr val="dk1"/>
                          </a:solidFill>
                          <a:effectLst/>
                          <a:latin typeface="+mn-lt"/>
                          <a:ea typeface="+mn-ea"/>
                          <a:cs typeface="+mn-cs"/>
                        </a:rPr>
                        <a:t>}</a:t>
                      </a:r>
                      <a:endParaRPr lang="en-US" altLang="zh-CN" sz="1200" b="0" kern="1200" baseline="0" dirty="0" smtClean="0">
                        <a:solidFill>
                          <a:schemeClr val="dk1"/>
                        </a:solidFill>
                        <a:effectLst/>
                        <a:latin typeface="+mn-lt"/>
                        <a:ea typeface="+mn-ea"/>
                        <a:cs typeface="+mn-cs"/>
                      </a:endParaRPr>
                    </a:p>
                  </a:txBody>
                  <a:tcPr marL="64915" marR="64915" marT="0" marB="0"/>
                </a:tc>
                <a:tc>
                  <a:txBody>
                    <a:bodyPr/>
                    <a:lstStyle/>
                    <a:p>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a() {</a:t>
                      </a:r>
                    </a:p>
                    <a:p>
                      <a:r>
                        <a:rPr lang="en-US" altLang="zh-CN" sz="1200" b="0" kern="1200" baseline="0" dirty="0" smtClean="0">
                          <a:solidFill>
                            <a:schemeClr val="dk1"/>
                          </a:solidFill>
                          <a:effectLst/>
                          <a:latin typeface="+mn-lt"/>
                          <a:ea typeface="+mn-ea"/>
                          <a:cs typeface="+mn-cs"/>
                        </a:rPr>
                        <a:t>    return 10;</a:t>
                      </a:r>
                    </a:p>
                    <a:p>
                      <a:r>
                        <a:rPr lang="en-US" altLang="zh-CN" sz="1200" b="0" kern="1200" baseline="0" dirty="0" smtClean="0">
                          <a:solidFill>
                            <a:schemeClr val="dk1"/>
                          </a:solidFill>
                          <a:effectLst/>
                          <a:latin typeface="+mn-lt"/>
                          <a:ea typeface="+mn-ea"/>
                          <a:cs typeface="+mn-cs"/>
                        </a:rPr>
                        <a:t>}</a:t>
                      </a:r>
                    </a:p>
                    <a:p>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main() {</a:t>
                      </a:r>
                    </a:p>
                    <a:p>
                      <a:r>
                        <a:rPr lang="en-US" altLang="zh-CN" sz="1200" b="0" kern="1200" baseline="0" dirty="0" smtClean="0">
                          <a:solidFill>
                            <a:schemeClr val="dk1"/>
                          </a:solidFill>
                          <a:effectLst/>
                          <a:latin typeface="+mn-lt"/>
                          <a:ea typeface="+mn-ea"/>
                          <a:cs typeface="+mn-cs"/>
                        </a:rPr>
                        <a:t>    </a:t>
                      </a:r>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a = 3;</a:t>
                      </a:r>
                    </a:p>
                    <a:p>
                      <a:r>
                        <a:rPr lang="en-US" altLang="zh-CN" sz="1200" b="0" kern="1200" baseline="0" dirty="0" smtClean="0">
                          <a:solidFill>
                            <a:schemeClr val="dk1"/>
                          </a:solidFill>
                          <a:effectLst/>
                          <a:latin typeface="+mn-lt"/>
                          <a:ea typeface="+mn-ea"/>
                          <a:cs typeface="+mn-cs"/>
                        </a:rPr>
                        <a:t>    </a:t>
                      </a:r>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b = 4;</a:t>
                      </a:r>
                    </a:p>
                    <a:p>
                      <a:r>
                        <a:rPr lang="en-US" altLang="zh-CN" sz="1200" b="0" kern="1200" baseline="0" dirty="0" smtClean="0">
                          <a:solidFill>
                            <a:schemeClr val="dk1"/>
                          </a:solidFill>
                          <a:effectLst/>
                          <a:latin typeface="+mn-lt"/>
                          <a:ea typeface="+mn-ea"/>
                          <a:cs typeface="+mn-cs"/>
                        </a:rPr>
                        <a:t>    a = 5;</a:t>
                      </a:r>
                    </a:p>
                    <a:p>
                      <a:r>
                        <a:rPr lang="en-US" altLang="zh-CN" sz="1200" b="0" kern="1200" baseline="0" dirty="0" smtClean="0">
                          <a:solidFill>
                            <a:schemeClr val="dk1"/>
                          </a:solidFill>
                          <a:effectLst/>
                          <a:latin typeface="+mn-lt"/>
                          <a:ea typeface="+mn-ea"/>
                          <a:cs typeface="+mn-cs"/>
                        </a:rPr>
                        <a:t>    return a;</a:t>
                      </a:r>
                    </a:p>
                    <a:p>
                      <a:r>
                        <a:rPr lang="en-US" altLang="zh-CN" sz="1200" b="0" kern="1200" baseline="0" dirty="0" smtClean="0">
                          <a:solidFill>
                            <a:schemeClr val="dk1"/>
                          </a:solidFill>
                          <a:effectLst/>
                          <a:latin typeface="+mn-lt"/>
                          <a:ea typeface="+mn-ea"/>
                          <a:cs typeface="+mn-cs"/>
                        </a:rPr>
                        <a:t>}</a:t>
                      </a:r>
                    </a:p>
                  </a:txBody>
                  <a:tcPr marL="64915" marR="6491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957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a:t>
            </a:r>
            <a:r>
              <a:rPr lang="zh-CN" altLang="en-US" b="1" dirty="0" smtClean="0"/>
              <a:t>编译工具</a:t>
            </a:r>
            <a:endParaRPr lang="en-US" altLang="zh-CN" b="1" dirty="0" smtClean="0"/>
          </a:p>
          <a:p>
            <a:pPr marL="784225" lvl="1" indent="-342900">
              <a:buFont typeface="Wingdings" panose="05000000000000000000" pitchFamily="2" charset="2"/>
              <a:buChar char="Ø"/>
            </a:pPr>
            <a:r>
              <a:rPr lang="zh-CN" altLang="en-US" sz="2000" dirty="0" smtClean="0"/>
              <a:t>我们</a:t>
            </a:r>
            <a:r>
              <a:rPr lang="zh-CN" altLang="en-US" sz="2000" dirty="0"/>
              <a:t>可以使用</a:t>
            </a:r>
            <a:r>
              <a:rPr lang="en-US" altLang="zh-CN" sz="2000" dirty="0"/>
              <a:t>LLVM</a:t>
            </a:r>
            <a:r>
              <a:rPr lang="zh-CN" altLang="en-US" sz="2000" dirty="0"/>
              <a:t>内置命令和工具将其一步步编译转换</a:t>
            </a:r>
            <a:endParaRPr lang="en-US" altLang="zh-CN" sz="2000" dirty="0"/>
          </a:p>
          <a:p>
            <a:pPr marL="784225" lvl="1" indent="-342900">
              <a:buFont typeface="Wingdings" panose="05000000000000000000" pitchFamily="2" charset="2"/>
              <a:buChar char="Ø"/>
            </a:pPr>
            <a:r>
              <a:rPr lang="zh-CN" altLang="en-US" sz="2000" dirty="0" smtClean="0"/>
              <a:t>当然，我们也可以使用</a:t>
            </a:r>
            <a:r>
              <a:rPr lang="en-US" altLang="zh-CN" sz="2000" dirty="0" smtClean="0"/>
              <a:t>clang -emit-</a:t>
            </a:r>
            <a:r>
              <a:rPr lang="en-US" altLang="zh-CN" sz="2000" dirty="0" err="1" smtClean="0"/>
              <a:t>llvm</a:t>
            </a:r>
            <a:r>
              <a:rPr lang="en-US" altLang="zh-CN" sz="2000" dirty="0" smtClean="0"/>
              <a:t> -S</a:t>
            </a:r>
            <a:r>
              <a:rPr lang="zh-CN" altLang="en-US" sz="2000" dirty="0" smtClean="0"/>
              <a:t>选项代码编译为</a:t>
            </a:r>
            <a:r>
              <a:rPr lang="en-US" altLang="zh-CN" sz="2000" dirty="0" err="1" smtClean="0"/>
              <a:t>bc</a:t>
            </a:r>
            <a:endParaRPr lang="en-US" altLang="zh-CN" sz="2000" dirty="0" smtClean="0"/>
          </a:p>
          <a:p>
            <a:pPr marL="441325" lvl="1" indent="0">
              <a:buNone/>
            </a:pPr>
            <a:r>
              <a:rPr lang="en-US" altLang="zh-CN" sz="2000" dirty="0" smtClean="0"/>
              <a:t>clang sample2.c -emit-</a:t>
            </a:r>
            <a:r>
              <a:rPr lang="en-US" altLang="zh-CN" sz="2000" dirty="0" err="1" smtClean="0"/>
              <a:t>llvm</a:t>
            </a:r>
            <a:r>
              <a:rPr lang="en-US" altLang="zh-CN" sz="2000" dirty="0" smtClean="0"/>
              <a:t> -S -c -o sample2.ll</a:t>
            </a:r>
          </a:p>
        </p:txBody>
      </p:sp>
      <p:graphicFrame>
        <p:nvGraphicFramePr>
          <p:cNvPr id="13" name="表格 12"/>
          <p:cNvGraphicFramePr>
            <a:graphicFrameLocks noGrp="1"/>
          </p:cNvGraphicFramePr>
          <p:nvPr>
            <p:extLst>
              <p:ext uri="{D42A27DB-BD31-4B8C-83A1-F6EECF244321}">
                <p14:modId xmlns:p14="http://schemas.microsoft.com/office/powerpoint/2010/main" val="754860422"/>
              </p:ext>
            </p:extLst>
          </p:nvPr>
        </p:nvGraphicFramePr>
        <p:xfrm>
          <a:off x="3419872" y="3789040"/>
          <a:ext cx="2830115" cy="1828800"/>
        </p:xfrm>
        <a:graphic>
          <a:graphicData uri="http://schemas.openxmlformats.org/drawingml/2006/table">
            <a:tbl>
              <a:tblPr firstRow="1" firstCol="1" bandRow="1">
                <a:tableStyleId>{69CF1AB2-1976-4502-BF36-3FF5EA218861}</a:tableStyleId>
              </a:tblPr>
              <a:tblGrid>
                <a:gridCol w="183774">
                  <a:extLst>
                    <a:ext uri="{9D8B030D-6E8A-4147-A177-3AD203B41FA5}">
                      <a16:colId xmlns:a16="http://schemas.microsoft.com/office/drawing/2014/main" val="20001"/>
                    </a:ext>
                  </a:extLst>
                </a:gridCol>
                <a:gridCol w="1183540">
                  <a:extLst>
                    <a:ext uri="{9D8B030D-6E8A-4147-A177-3AD203B41FA5}">
                      <a16:colId xmlns:a16="http://schemas.microsoft.com/office/drawing/2014/main" val="20000"/>
                    </a:ext>
                  </a:extLst>
                </a:gridCol>
                <a:gridCol w="1462801">
                  <a:extLst>
                    <a:ext uri="{9D8B030D-6E8A-4147-A177-3AD203B41FA5}">
                      <a16:colId xmlns:a16="http://schemas.microsoft.com/office/drawing/2014/main" val="20002"/>
                    </a:ext>
                  </a:extLst>
                </a:gridCol>
              </a:tblGrid>
              <a:tr h="139681">
                <a:tc>
                  <a:txBody>
                    <a:bodyPr/>
                    <a:lstStyle/>
                    <a:p>
                      <a:pPr algn="just">
                        <a:spcAft>
                          <a:spcPts val="0"/>
                        </a:spcAft>
                      </a:pPr>
                      <a:endParaRPr lang="zh-CN" sz="12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200" b="0" kern="100" smtClean="0">
                          <a:effectLst/>
                          <a:latin typeface="+mn-lt"/>
                          <a:ea typeface="+mn-ea"/>
                          <a:cs typeface="+mn-cs"/>
                        </a:rPr>
                        <a:t>sample2.sy</a:t>
                      </a:r>
                      <a:endParaRPr lang="zh-CN" sz="12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200" b="0" kern="100" smtClean="0">
                          <a:effectLst/>
                          <a:latin typeface="Calibri"/>
                          <a:ea typeface="宋体"/>
                          <a:cs typeface="Times New Roman"/>
                        </a:rPr>
                        <a:t>sample2.c</a:t>
                      </a:r>
                      <a:endParaRPr lang="zh-CN" sz="1200" b="0" kern="100" dirty="0">
                        <a:effectLst/>
                        <a:latin typeface="Calibri"/>
                        <a:ea typeface="宋体"/>
                        <a:cs typeface="Times New Roman"/>
                      </a:endParaRPr>
                    </a:p>
                  </a:txBody>
                  <a:tcPr marL="64915" marR="64915" marT="0" marB="0"/>
                </a:tc>
                <a:extLst>
                  <a:ext uri="{0D108BD9-81ED-4DB2-BD59-A6C34878D82A}">
                    <a16:rowId xmlns:a16="http://schemas.microsoft.com/office/drawing/2014/main" val="10000"/>
                  </a:ext>
                </a:extLst>
              </a:tr>
              <a:tr h="1444495">
                <a:tc>
                  <a:txBody>
                    <a:bodyPr/>
                    <a:lstStyle/>
                    <a:p>
                      <a:r>
                        <a:rPr lang="en-US" altLang="zh-CN" sz="1200" b="0" kern="100" smtClean="0">
                          <a:effectLst/>
                        </a:rPr>
                        <a:t>1</a:t>
                      </a:r>
                    </a:p>
                    <a:p>
                      <a:r>
                        <a:rPr lang="en-US" altLang="zh-CN" sz="1200" b="0" kern="100" smtClean="0">
                          <a:effectLst/>
                        </a:rPr>
                        <a:t>2</a:t>
                      </a:r>
                    </a:p>
                    <a:p>
                      <a:r>
                        <a:rPr lang="en-US" altLang="zh-CN" sz="1200" b="0" kern="100" smtClean="0">
                          <a:effectLst/>
                        </a:rPr>
                        <a:t>3</a:t>
                      </a:r>
                    </a:p>
                    <a:p>
                      <a:r>
                        <a:rPr lang="en-US" altLang="zh-CN" sz="1200" b="0" kern="100" smtClean="0">
                          <a:effectLst/>
                        </a:rPr>
                        <a:t>4</a:t>
                      </a:r>
                    </a:p>
                    <a:p>
                      <a:r>
                        <a:rPr lang="en-US" altLang="zh-CN" sz="1200" b="0" kern="100" smtClean="0">
                          <a:effectLst/>
                        </a:rPr>
                        <a:t>5</a:t>
                      </a:r>
                    </a:p>
                    <a:p>
                      <a:r>
                        <a:rPr lang="en-US" altLang="zh-CN" sz="1200" b="0" kern="100" smtClean="0">
                          <a:effectLst/>
                        </a:rPr>
                        <a:t>6</a:t>
                      </a:r>
                    </a:p>
                    <a:p>
                      <a:r>
                        <a:rPr lang="en-US" altLang="zh-CN" sz="1200" b="0" kern="100" smtClean="0">
                          <a:effectLst/>
                        </a:rPr>
                        <a:t>7</a:t>
                      </a:r>
                    </a:p>
                    <a:p>
                      <a:r>
                        <a:rPr lang="en-US" altLang="zh-CN" sz="1200" b="0" kern="100" smtClean="0">
                          <a:effectLst/>
                        </a:rPr>
                        <a:t>8</a:t>
                      </a:r>
                    </a:p>
                    <a:p>
                      <a:r>
                        <a:rPr lang="en-US" altLang="zh-CN" sz="1200" b="0" kern="100" smtClean="0">
                          <a:effectLst/>
                        </a:rPr>
                        <a:t>9</a:t>
                      </a:r>
                      <a:endParaRPr lang="en-US" altLang="zh-CN" sz="1200" b="0" kern="100" dirty="0" smtClean="0">
                        <a:effectLst/>
                      </a:endParaRPr>
                    </a:p>
                  </a:txBody>
                  <a:tcPr marL="64915" marR="64915" marT="0" marB="0"/>
                </a:tc>
                <a:tc>
                  <a:txBody>
                    <a:bodyPr/>
                    <a:lstStyle/>
                    <a:p>
                      <a:r>
                        <a:rPr lang="en-US" altLang="zh-CN" sz="1200" b="0" kern="1200" baseline="0" smtClean="0">
                          <a:solidFill>
                            <a:schemeClr val="dk1"/>
                          </a:solidFill>
                          <a:effectLst/>
                          <a:latin typeface="+mn-lt"/>
                          <a:ea typeface="+mn-ea"/>
                          <a:cs typeface="+mn-cs"/>
                        </a:rPr>
                        <a:t>int a() {</a:t>
                      </a:r>
                    </a:p>
                    <a:p>
                      <a:r>
                        <a:rPr lang="en-US" altLang="zh-CN" sz="1200" b="0" kern="1200" baseline="0" smtClean="0">
                          <a:solidFill>
                            <a:schemeClr val="dk1"/>
                          </a:solidFill>
                          <a:effectLst/>
                          <a:latin typeface="+mn-lt"/>
                          <a:ea typeface="+mn-ea"/>
                          <a:cs typeface="+mn-cs"/>
                        </a:rPr>
                        <a:t>    return 10;</a:t>
                      </a:r>
                    </a:p>
                    <a:p>
                      <a:r>
                        <a:rPr lang="en-US" altLang="zh-CN" sz="1200" b="0" kern="1200" baseline="0" smtClean="0">
                          <a:solidFill>
                            <a:schemeClr val="dk1"/>
                          </a:solidFill>
                          <a:effectLst/>
                          <a:latin typeface="+mn-lt"/>
                          <a:ea typeface="+mn-ea"/>
                          <a:cs typeface="+mn-cs"/>
                        </a:rPr>
                        <a:t>}</a:t>
                      </a:r>
                    </a:p>
                    <a:p>
                      <a:r>
                        <a:rPr lang="en-US" altLang="zh-CN" sz="1200" b="0" kern="1200" baseline="0" smtClean="0">
                          <a:solidFill>
                            <a:schemeClr val="dk1"/>
                          </a:solidFill>
                          <a:effectLst/>
                          <a:latin typeface="+mn-lt"/>
                          <a:ea typeface="+mn-ea"/>
                          <a:cs typeface="+mn-cs"/>
                        </a:rPr>
                        <a:t>int main() {</a:t>
                      </a:r>
                    </a:p>
                    <a:p>
                      <a:r>
                        <a:rPr lang="en-US" altLang="zh-CN" sz="1200" b="0" kern="1200" baseline="0" smtClean="0">
                          <a:solidFill>
                            <a:schemeClr val="dk1"/>
                          </a:solidFill>
                          <a:effectLst/>
                          <a:latin typeface="+mn-lt"/>
                          <a:ea typeface="+mn-ea"/>
                          <a:cs typeface="+mn-cs"/>
                        </a:rPr>
                        <a:t>    int a = 3;</a:t>
                      </a:r>
                    </a:p>
                    <a:p>
                      <a:r>
                        <a:rPr lang="en-US" altLang="zh-CN" sz="1200" b="0" kern="1200" baseline="0" smtClean="0">
                          <a:solidFill>
                            <a:schemeClr val="dk1"/>
                          </a:solidFill>
                          <a:effectLst/>
                          <a:latin typeface="+mn-lt"/>
                          <a:ea typeface="+mn-ea"/>
                          <a:cs typeface="+mn-cs"/>
                        </a:rPr>
                        <a:t>    int b = 4;</a:t>
                      </a:r>
                    </a:p>
                    <a:p>
                      <a:r>
                        <a:rPr lang="en-US" altLang="zh-CN" sz="1200" b="0" kern="1200" baseline="0" smtClean="0">
                          <a:solidFill>
                            <a:schemeClr val="dk1"/>
                          </a:solidFill>
                          <a:effectLst/>
                          <a:latin typeface="+mn-lt"/>
                          <a:ea typeface="+mn-ea"/>
                          <a:cs typeface="+mn-cs"/>
                        </a:rPr>
                        <a:t>    a = 5;</a:t>
                      </a:r>
                    </a:p>
                    <a:p>
                      <a:r>
                        <a:rPr lang="en-US" altLang="zh-CN" sz="1200" b="0" kern="1200" baseline="0" smtClean="0">
                          <a:solidFill>
                            <a:schemeClr val="dk1"/>
                          </a:solidFill>
                          <a:effectLst/>
                          <a:latin typeface="+mn-lt"/>
                          <a:ea typeface="+mn-ea"/>
                          <a:cs typeface="+mn-cs"/>
                        </a:rPr>
                        <a:t>    return a;</a:t>
                      </a:r>
                    </a:p>
                    <a:p>
                      <a:r>
                        <a:rPr lang="en-US" altLang="zh-CN" sz="1200" b="0" kern="1200" baseline="0" smtClean="0">
                          <a:solidFill>
                            <a:schemeClr val="dk1"/>
                          </a:solidFill>
                          <a:effectLst/>
                          <a:latin typeface="+mn-lt"/>
                          <a:ea typeface="+mn-ea"/>
                          <a:cs typeface="+mn-cs"/>
                        </a:rPr>
                        <a:t>}</a:t>
                      </a:r>
                      <a:endParaRPr lang="en-US" altLang="zh-CN" sz="1200" b="0" kern="1200" baseline="0" dirty="0" smtClean="0">
                        <a:solidFill>
                          <a:schemeClr val="dk1"/>
                        </a:solidFill>
                        <a:effectLst/>
                        <a:latin typeface="+mn-lt"/>
                        <a:ea typeface="+mn-ea"/>
                        <a:cs typeface="+mn-cs"/>
                      </a:endParaRPr>
                    </a:p>
                  </a:txBody>
                  <a:tcPr marL="64915" marR="64915" marT="0" marB="0"/>
                </a:tc>
                <a:tc>
                  <a:txBody>
                    <a:bodyPr/>
                    <a:lstStyle/>
                    <a:p>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a() {</a:t>
                      </a:r>
                    </a:p>
                    <a:p>
                      <a:r>
                        <a:rPr lang="en-US" altLang="zh-CN" sz="1200" b="0" kern="1200" baseline="0" dirty="0" smtClean="0">
                          <a:solidFill>
                            <a:schemeClr val="dk1"/>
                          </a:solidFill>
                          <a:effectLst/>
                          <a:latin typeface="+mn-lt"/>
                          <a:ea typeface="+mn-ea"/>
                          <a:cs typeface="+mn-cs"/>
                        </a:rPr>
                        <a:t>    return 10;</a:t>
                      </a:r>
                    </a:p>
                    <a:p>
                      <a:r>
                        <a:rPr lang="en-US" altLang="zh-CN" sz="1200" b="0" kern="1200" baseline="0" dirty="0" smtClean="0">
                          <a:solidFill>
                            <a:schemeClr val="dk1"/>
                          </a:solidFill>
                          <a:effectLst/>
                          <a:latin typeface="+mn-lt"/>
                          <a:ea typeface="+mn-ea"/>
                          <a:cs typeface="+mn-cs"/>
                        </a:rPr>
                        <a:t>}</a:t>
                      </a:r>
                    </a:p>
                    <a:p>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main() {</a:t>
                      </a:r>
                    </a:p>
                    <a:p>
                      <a:r>
                        <a:rPr lang="en-US" altLang="zh-CN" sz="1200" b="0" kern="1200" baseline="0" dirty="0" smtClean="0">
                          <a:solidFill>
                            <a:schemeClr val="dk1"/>
                          </a:solidFill>
                          <a:effectLst/>
                          <a:latin typeface="+mn-lt"/>
                          <a:ea typeface="+mn-ea"/>
                          <a:cs typeface="+mn-cs"/>
                        </a:rPr>
                        <a:t>    </a:t>
                      </a:r>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a = 3;</a:t>
                      </a:r>
                    </a:p>
                    <a:p>
                      <a:r>
                        <a:rPr lang="en-US" altLang="zh-CN" sz="1200" b="0" kern="1200" baseline="0" dirty="0" smtClean="0">
                          <a:solidFill>
                            <a:schemeClr val="dk1"/>
                          </a:solidFill>
                          <a:effectLst/>
                          <a:latin typeface="+mn-lt"/>
                          <a:ea typeface="+mn-ea"/>
                          <a:cs typeface="+mn-cs"/>
                        </a:rPr>
                        <a:t>    </a:t>
                      </a:r>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b = 4;</a:t>
                      </a:r>
                    </a:p>
                    <a:p>
                      <a:r>
                        <a:rPr lang="en-US" altLang="zh-CN" sz="1200" b="0" kern="1200" baseline="0" dirty="0" smtClean="0">
                          <a:solidFill>
                            <a:schemeClr val="dk1"/>
                          </a:solidFill>
                          <a:effectLst/>
                          <a:latin typeface="+mn-lt"/>
                          <a:ea typeface="+mn-ea"/>
                          <a:cs typeface="+mn-cs"/>
                        </a:rPr>
                        <a:t>    a = 5;</a:t>
                      </a:r>
                    </a:p>
                    <a:p>
                      <a:r>
                        <a:rPr lang="en-US" altLang="zh-CN" sz="1200" b="0" kern="1200" baseline="0" dirty="0" smtClean="0">
                          <a:solidFill>
                            <a:schemeClr val="dk1"/>
                          </a:solidFill>
                          <a:effectLst/>
                          <a:latin typeface="+mn-lt"/>
                          <a:ea typeface="+mn-ea"/>
                          <a:cs typeface="+mn-cs"/>
                        </a:rPr>
                        <a:t>    return a;</a:t>
                      </a:r>
                    </a:p>
                    <a:p>
                      <a:r>
                        <a:rPr lang="en-US" altLang="zh-CN" sz="1200" b="0" kern="1200" baseline="0" dirty="0" smtClean="0">
                          <a:solidFill>
                            <a:schemeClr val="dk1"/>
                          </a:solidFill>
                          <a:effectLst/>
                          <a:latin typeface="+mn-lt"/>
                          <a:ea typeface="+mn-ea"/>
                          <a:cs typeface="+mn-cs"/>
                        </a:rPr>
                        <a:t>}</a:t>
                      </a:r>
                    </a:p>
                  </a:txBody>
                  <a:tcPr marL="64915" marR="6491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519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a:t>
            </a:r>
            <a:r>
              <a:rPr lang="zh-CN" altLang="en-US" b="1" dirty="0" smtClean="0"/>
              <a:t>编译工具</a:t>
            </a:r>
            <a:endParaRPr lang="en-US" altLang="zh-CN" b="1" dirty="0" smtClean="0"/>
          </a:p>
          <a:p>
            <a:pPr marL="784225" lvl="1" indent="-342900">
              <a:buFont typeface="Wingdings" panose="05000000000000000000" pitchFamily="2" charset="2"/>
              <a:buChar char="Ø"/>
            </a:pPr>
            <a:r>
              <a:rPr lang="zh-CN" altLang="en-US" sz="2000" dirty="0" smtClean="0"/>
              <a:t>我们</a:t>
            </a:r>
            <a:r>
              <a:rPr lang="zh-CN" altLang="en-US" sz="2000" dirty="0"/>
              <a:t>可以使用</a:t>
            </a:r>
            <a:r>
              <a:rPr lang="en-US" altLang="zh-CN" sz="2000" dirty="0"/>
              <a:t>LLVM</a:t>
            </a:r>
            <a:r>
              <a:rPr lang="zh-CN" altLang="en-US" sz="2000" dirty="0"/>
              <a:t>内置命令和工具将其一步步编译转换</a:t>
            </a:r>
            <a:endParaRPr lang="en-US" altLang="zh-CN" sz="2000" dirty="0"/>
          </a:p>
          <a:p>
            <a:pPr marL="784225" lvl="1" indent="-342900">
              <a:buFont typeface="Wingdings" panose="05000000000000000000" pitchFamily="2" charset="2"/>
              <a:buChar char="Ø"/>
            </a:pPr>
            <a:r>
              <a:rPr lang="zh-CN" altLang="en-US" sz="2000" dirty="0" smtClean="0"/>
              <a:t>当然，我们也可以使用</a:t>
            </a:r>
            <a:r>
              <a:rPr lang="en-US" altLang="zh-CN" sz="2000" dirty="0" smtClean="0"/>
              <a:t>clang -emit-</a:t>
            </a:r>
            <a:r>
              <a:rPr lang="en-US" altLang="zh-CN" sz="2000" dirty="0" err="1" smtClean="0"/>
              <a:t>llvm</a:t>
            </a:r>
            <a:r>
              <a:rPr lang="en-US" altLang="zh-CN" sz="2000" dirty="0" smtClean="0"/>
              <a:t> -S</a:t>
            </a:r>
            <a:r>
              <a:rPr lang="zh-CN" altLang="en-US" sz="2000" dirty="0" smtClean="0"/>
              <a:t>选项代码编译为</a:t>
            </a:r>
            <a:r>
              <a:rPr lang="en-US" altLang="zh-CN" sz="2000" dirty="0" err="1" smtClean="0"/>
              <a:t>bc</a:t>
            </a:r>
            <a:endParaRPr lang="en-US" altLang="zh-CN" sz="2000" dirty="0" smtClean="0"/>
          </a:p>
          <a:p>
            <a:pPr marL="441325" lvl="1" indent="0">
              <a:buNone/>
            </a:pPr>
            <a:r>
              <a:rPr lang="en-US" altLang="zh-CN" sz="2000" dirty="0" smtClean="0"/>
              <a:t>clang sample2.c -emit-</a:t>
            </a:r>
            <a:r>
              <a:rPr lang="en-US" altLang="zh-CN" sz="2000" dirty="0" err="1" smtClean="0"/>
              <a:t>llvm</a:t>
            </a:r>
            <a:r>
              <a:rPr lang="en-US" altLang="zh-CN" sz="2000" dirty="0" smtClean="0"/>
              <a:t> -S -c -o sample2.ll</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194786"/>
            <a:ext cx="4608512" cy="2674469"/>
          </a:xfrm>
          <a:prstGeom prst="rect">
            <a:avLst/>
          </a:prstGeom>
        </p:spPr>
      </p:pic>
    </p:spTree>
    <p:extLst>
      <p:ext uri="{BB962C8B-B14F-4D97-AF65-F5344CB8AC3E}">
        <p14:creationId xmlns:p14="http://schemas.microsoft.com/office/powerpoint/2010/main" val="1156003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a:t>
            </a:r>
            <a:r>
              <a:rPr lang="zh-CN" altLang="en-US" b="1" dirty="0" smtClean="0"/>
              <a:t>编译工具</a:t>
            </a:r>
            <a:endParaRPr lang="en-US" altLang="zh-CN" b="1" dirty="0" smtClean="0"/>
          </a:p>
          <a:p>
            <a:pPr marL="784225" lvl="1" indent="-342900">
              <a:buFont typeface="Wingdings" panose="05000000000000000000" pitchFamily="2" charset="2"/>
              <a:buChar char="Ø"/>
            </a:pPr>
            <a:r>
              <a:rPr lang="zh-CN" altLang="en-US" sz="2000" dirty="0" smtClean="0"/>
              <a:t>我们</a:t>
            </a:r>
            <a:r>
              <a:rPr lang="zh-CN" altLang="en-US" sz="2000" dirty="0"/>
              <a:t>可以使用</a:t>
            </a:r>
            <a:r>
              <a:rPr lang="en-US" altLang="zh-CN" sz="2000" dirty="0"/>
              <a:t>LLVM</a:t>
            </a:r>
            <a:r>
              <a:rPr lang="zh-CN" altLang="en-US" sz="2000" dirty="0"/>
              <a:t>内置命令和工具将其一步步编译转换</a:t>
            </a:r>
            <a:endParaRPr lang="en-US" altLang="zh-CN" sz="2000" dirty="0"/>
          </a:p>
          <a:p>
            <a:pPr marL="784225" lvl="1" indent="-342900">
              <a:buFont typeface="Wingdings" panose="05000000000000000000" pitchFamily="2" charset="2"/>
              <a:buChar char="Ø"/>
            </a:pPr>
            <a:r>
              <a:rPr lang="en-US" altLang="zh-CN" sz="2000" dirty="0" err="1" smtClean="0"/>
              <a:t>bc</a:t>
            </a:r>
            <a:r>
              <a:rPr lang="zh-CN" altLang="en-US" sz="2000" dirty="0" smtClean="0"/>
              <a:t>文件与</a:t>
            </a:r>
            <a:r>
              <a:rPr lang="en-US" altLang="zh-CN" sz="2000" dirty="0" err="1" smtClean="0"/>
              <a:t>ll</a:t>
            </a:r>
            <a:r>
              <a:rPr lang="zh-CN" altLang="en-US" sz="2000" dirty="0" smtClean="0"/>
              <a:t>文件转换</a:t>
            </a:r>
            <a:endParaRPr lang="en-US" altLang="zh-CN" sz="2000" dirty="0" smtClean="0"/>
          </a:p>
          <a:p>
            <a:pPr marL="441325" lvl="1" indent="0">
              <a:buNone/>
            </a:pPr>
            <a:r>
              <a:rPr lang="en-US" altLang="zh-CN" sz="2000" dirty="0" err="1" smtClean="0"/>
              <a:t>llvm</a:t>
            </a:r>
            <a:r>
              <a:rPr lang="en-US" altLang="zh-CN" sz="2000" dirty="0" smtClean="0"/>
              <a:t>-as sample2.ll –o sample2.bc</a:t>
            </a:r>
          </a:p>
          <a:p>
            <a:pPr marL="441325" lvl="1" indent="0">
              <a:buNone/>
            </a:pPr>
            <a:r>
              <a:rPr lang="zh-CN" altLang="en-US" sz="2000" dirty="0"/>
              <a:t>也</a:t>
            </a:r>
            <a:r>
              <a:rPr lang="zh-CN" altLang="en-US" sz="2000" dirty="0" smtClean="0"/>
              <a:t>可以将</a:t>
            </a:r>
            <a:r>
              <a:rPr lang="en-US" altLang="zh-CN" sz="2000" dirty="0" err="1" smtClean="0"/>
              <a:t>bc</a:t>
            </a:r>
            <a:r>
              <a:rPr lang="zh-CN" altLang="en-US" sz="2000" dirty="0" smtClean="0"/>
              <a:t>文件转换为</a:t>
            </a:r>
            <a:r>
              <a:rPr lang="en-US" altLang="zh-CN" sz="2000" dirty="0" err="1" smtClean="0"/>
              <a:t>ll</a:t>
            </a:r>
            <a:r>
              <a:rPr lang="zh-CN" altLang="en-US" sz="2000" dirty="0" smtClean="0"/>
              <a:t>文件</a:t>
            </a:r>
            <a:endParaRPr lang="en-US" altLang="zh-CN" sz="2000" dirty="0" smtClean="0"/>
          </a:p>
          <a:p>
            <a:pPr marL="441325" lvl="1" indent="0">
              <a:buNone/>
            </a:pPr>
            <a:r>
              <a:rPr lang="en-US" altLang="zh-CN" sz="2000" dirty="0" err="1" smtClean="0"/>
              <a:t>llvm</a:t>
            </a:r>
            <a:r>
              <a:rPr lang="en-US" altLang="zh-CN" sz="2000" dirty="0" smtClean="0"/>
              <a:t>-dis sample2.bc </a:t>
            </a:r>
            <a:r>
              <a:rPr lang="en-US" altLang="zh-CN" sz="2000" dirty="0"/>
              <a:t>–o </a:t>
            </a:r>
            <a:r>
              <a:rPr lang="en-US" altLang="zh-CN" sz="2000" dirty="0" smtClean="0"/>
              <a:t>sample2.ll</a:t>
            </a:r>
            <a:endParaRPr lang="en-US" altLang="zh-CN" sz="2000" dirty="0"/>
          </a:p>
        </p:txBody>
      </p:sp>
      <p:graphicFrame>
        <p:nvGraphicFramePr>
          <p:cNvPr id="13" name="表格 12"/>
          <p:cNvGraphicFramePr>
            <a:graphicFrameLocks noGrp="1"/>
          </p:cNvGraphicFramePr>
          <p:nvPr>
            <p:extLst>
              <p:ext uri="{D42A27DB-BD31-4B8C-83A1-F6EECF244321}">
                <p14:modId xmlns:p14="http://schemas.microsoft.com/office/powerpoint/2010/main" val="4237739192"/>
              </p:ext>
            </p:extLst>
          </p:nvPr>
        </p:nvGraphicFramePr>
        <p:xfrm>
          <a:off x="3419872" y="4040455"/>
          <a:ext cx="2830115" cy="1828800"/>
        </p:xfrm>
        <a:graphic>
          <a:graphicData uri="http://schemas.openxmlformats.org/drawingml/2006/table">
            <a:tbl>
              <a:tblPr firstRow="1" firstCol="1" bandRow="1">
                <a:tableStyleId>{69CF1AB2-1976-4502-BF36-3FF5EA218861}</a:tableStyleId>
              </a:tblPr>
              <a:tblGrid>
                <a:gridCol w="183774">
                  <a:extLst>
                    <a:ext uri="{9D8B030D-6E8A-4147-A177-3AD203B41FA5}">
                      <a16:colId xmlns:a16="http://schemas.microsoft.com/office/drawing/2014/main" val="20001"/>
                    </a:ext>
                  </a:extLst>
                </a:gridCol>
                <a:gridCol w="1183540">
                  <a:extLst>
                    <a:ext uri="{9D8B030D-6E8A-4147-A177-3AD203B41FA5}">
                      <a16:colId xmlns:a16="http://schemas.microsoft.com/office/drawing/2014/main" val="20000"/>
                    </a:ext>
                  </a:extLst>
                </a:gridCol>
                <a:gridCol w="1462801">
                  <a:extLst>
                    <a:ext uri="{9D8B030D-6E8A-4147-A177-3AD203B41FA5}">
                      <a16:colId xmlns:a16="http://schemas.microsoft.com/office/drawing/2014/main" val="20002"/>
                    </a:ext>
                  </a:extLst>
                </a:gridCol>
              </a:tblGrid>
              <a:tr h="139681">
                <a:tc>
                  <a:txBody>
                    <a:bodyPr/>
                    <a:lstStyle/>
                    <a:p>
                      <a:pPr algn="just">
                        <a:spcAft>
                          <a:spcPts val="0"/>
                        </a:spcAft>
                      </a:pPr>
                      <a:endParaRPr lang="zh-CN" sz="12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200" b="0" kern="100" smtClean="0">
                          <a:effectLst/>
                          <a:latin typeface="+mn-lt"/>
                          <a:ea typeface="+mn-ea"/>
                          <a:cs typeface="+mn-cs"/>
                        </a:rPr>
                        <a:t>sample2.sy</a:t>
                      </a:r>
                      <a:endParaRPr lang="zh-CN" sz="12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200" b="0" kern="100" smtClean="0">
                          <a:effectLst/>
                          <a:latin typeface="Calibri"/>
                          <a:ea typeface="宋体"/>
                          <a:cs typeface="Times New Roman"/>
                        </a:rPr>
                        <a:t>sample2.c</a:t>
                      </a:r>
                      <a:endParaRPr lang="zh-CN" sz="1200" b="0" kern="100" dirty="0">
                        <a:effectLst/>
                        <a:latin typeface="Calibri"/>
                        <a:ea typeface="宋体"/>
                        <a:cs typeface="Times New Roman"/>
                      </a:endParaRPr>
                    </a:p>
                  </a:txBody>
                  <a:tcPr marL="64915" marR="64915" marT="0" marB="0"/>
                </a:tc>
                <a:extLst>
                  <a:ext uri="{0D108BD9-81ED-4DB2-BD59-A6C34878D82A}">
                    <a16:rowId xmlns:a16="http://schemas.microsoft.com/office/drawing/2014/main" val="10000"/>
                  </a:ext>
                </a:extLst>
              </a:tr>
              <a:tr h="1444495">
                <a:tc>
                  <a:txBody>
                    <a:bodyPr/>
                    <a:lstStyle/>
                    <a:p>
                      <a:r>
                        <a:rPr lang="en-US" altLang="zh-CN" sz="1200" b="0" kern="100" smtClean="0">
                          <a:effectLst/>
                        </a:rPr>
                        <a:t>1</a:t>
                      </a:r>
                    </a:p>
                    <a:p>
                      <a:r>
                        <a:rPr lang="en-US" altLang="zh-CN" sz="1200" b="0" kern="100" smtClean="0">
                          <a:effectLst/>
                        </a:rPr>
                        <a:t>2</a:t>
                      </a:r>
                    </a:p>
                    <a:p>
                      <a:r>
                        <a:rPr lang="en-US" altLang="zh-CN" sz="1200" b="0" kern="100" smtClean="0">
                          <a:effectLst/>
                        </a:rPr>
                        <a:t>3</a:t>
                      </a:r>
                    </a:p>
                    <a:p>
                      <a:r>
                        <a:rPr lang="en-US" altLang="zh-CN" sz="1200" b="0" kern="100" smtClean="0">
                          <a:effectLst/>
                        </a:rPr>
                        <a:t>4</a:t>
                      </a:r>
                    </a:p>
                    <a:p>
                      <a:r>
                        <a:rPr lang="en-US" altLang="zh-CN" sz="1200" b="0" kern="100" smtClean="0">
                          <a:effectLst/>
                        </a:rPr>
                        <a:t>5</a:t>
                      </a:r>
                    </a:p>
                    <a:p>
                      <a:r>
                        <a:rPr lang="en-US" altLang="zh-CN" sz="1200" b="0" kern="100" smtClean="0">
                          <a:effectLst/>
                        </a:rPr>
                        <a:t>6</a:t>
                      </a:r>
                    </a:p>
                    <a:p>
                      <a:r>
                        <a:rPr lang="en-US" altLang="zh-CN" sz="1200" b="0" kern="100" smtClean="0">
                          <a:effectLst/>
                        </a:rPr>
                        <a:t>7</a:t>
                      </a:r>
                    </a:p>
                    <a:p>
                      <a:r>
                        <a:rPr lang="en-US" altLang="zh-CN" sz="1200" b="0" kern="100" smtClean="0">
                          <a:effectLst/>
                        </a:rPr>
                        <a:t>8</a:t>
                      </a:r>
                    </a:p>
                    <a:p>
                      <a:r>
                        <a:rPr lang="en-US" altLang="zh-CN" sz="1200" b="0" kern="100" smtClean="0">
                          <a:effectLst/>
                        </a:rPr>
                        <a:t>9</a:t>
                      </a:r>
                      <a:endParaRPr lang="en-US" altLang="zh-CN" sz="1200" b="0" kern="100" dirty="0" smtClean="0">
                        <a:effectLst/>
                      </a:endParaRPr>
                    </a:p>
                  </a:txBody>
                  <a:tcPr marL="64915" marR="64915" marT="0" marB="0"/>
                </a:tc>
                <a:tc>
                  <a:txBody>
                    <a:bodyPr/>
                    <a:lstStyle/>
                    <a:p>
                      <a:r>
                        <a:rPr lang="en-US" altLang="zh-CN" sz="1200" b="0" kern="1200" baseline="0" smtClean="0">
                          <a:solidFill>
                            <a:schemeClr val="dk1"/>
                          </a:solidFill>
                          <a:effectLst/>
                          <a:latin typeface="+mn-lt"/>
                          <a:ea typeface="+mn-ea"/>
                          <a:cs typeface="+mn-cs"/>
                        </a:rPr>
                        <a:t>int a() {</a:t>
                      </a:r>
                    </a:p>
                    <a:p>
                      <a:r>
                        <a:rPr lang="en-US" altLang="zh-CN" sz="1200" b="0" kern="1200" baseline="0" smtClean="0">
                          <a:solidFill>
                            <a:schemeClr val="dk1"/>
                          </a:solidFill>
                          <a:effectLst/>
                          <a:latin typeface="+mn-lt"/>
                          <a:ea typeface="+mn-ea"/>
                          <a:cs typeface="+mn-cs"/>
                        </a:rPr>
                        <a:t>    return 10;</a:t>
                      </a:r>
                    </a:p>
                    <a:p>
                      <a:r>
                        <a:rPr lang="en-US" altLang="zh-CN" sz="1200" b="0" kern="1200" baseline="0" smtClean="0">
                          <a:solidFill>
                            <a:schemeClr val="dk1"/>
                          </a:solidFill>
                          <a:effectLst/>
                          <a:latin typeface="+mn-lt"/>
                          <a:ea typeface="+mn-ea"/>
                          <a:cs typeface="+mn-cs"/>
                        </a:rPr>
                        <a:t>}</a:t>
                      </a:r>
                    </a:p>
                    <a:p>
                      <a:r>
                        <a:rPr lang="en-US" altLang="zh-CN" sz="1200" b="0" kern="1200" baseline="0" smtClean="0">
                          <a:solidFill>
                            <a:schemeClr val="dk1"/>
                          </a:solidFill>
                          <a:effectLst/>
                          <a:latin typeface="+mn-lt"/>
                          <a:ea typeface="+mn-ea"/>
                          <a:cs typeface="+mn-cs"/>
                        </a:rPr>
                        <a:t>int main() {</a:t>
                      </a:r>
                    </a:p>
                    <a:p>
                      <a:r>
                        <a:rPr lang="en-US" altLang="zh-CN" sz="1200" b="0" kern="1200" baseline="0" smtClean="0">
                          <a:solidFill>
                            <a:schemeClr val="dk1"/>
                          </a:solidFill>
                          <a:effectLst/>
                          <a:latin typeface="+mn-lt"/>
                          <a:ea typeface="+mn-ea"/>
                          <a:cs typeface="+mn-cs"/>
                        </a:rPr>
                        <a:t>    int a = 3;</a:t>
                      </a:r>
                    </a:p>
                    <a:p>
                      <a:r>
                        <a:rPr lang="en-US" altLang="zh-CN" sz="1200" b="0" kern="1200" baseline="0" smtClean="0">
                          <a:solidFill>
                            <a:schemeClr val="dk1"/>
                          </a:solidFill>
                          <a:effectLst/>
                          <a:latin typeface="+mn-lt"/>
                          <a:ea typeface="+mn-ea"/>
                          <a:cs typeface="+mn-cs"/>
                        </a:rPr>
                        <a:t>    int b = 4;</a:t>
                      </a:r>
                    </a:p>
                    <a:p>
                      <a:r>
                        <a:rPr lang="en-US" altLang="zh-CN" sz="1200" b="0" kern="1200" baseline="0" smtClean="0">
                          <a:solidFill>
                            <a:schemeClr val="dk1"/>
                          </a:solidFill>
                          <a:effectLst/>
                          <a:latin typeface="+mn-lt"/>
                          <a:ea typeface="+mn-ea"/>
                          <a:cs typeface="+mn-cs"/>
                        </a:rPr>
                        <a:t>    a = 5;</a:t>
                      </a:r>
                    </a:p>
                    <a:p>
                      <a:r>
                        <a:rPr lang="en-US" altLang="zh-CN" sz="1200" b="0" kern="1200" baseline="0" smtClean="0">
                          <a:solidFill>
                            <a:schemeClr val="dk1"/>
                          </a:solidFill>
                          <a:effectLst/>
                          <a:latin typeface="+mn-lt"/>
                          <a:ea typeface="+mn-ea"/>
                          <a:cs typeface="+mn-cs"/>
                        </a:rPr>
                        <a:t>    return a;</a:t>
                      </a:r>
                    </a:p>
                    <a:p>
                      <a:r>
                        <a:rPr lang="en-US" altLang="zh-CN" sz="1200" b="0" kern="1200" baseline="0" smtClean="0">
                          <a:solidFill>
                            <a:schemeClr val="dk1"/>
                          </a:solidFill>
                          <a:effectLst/>
                          <a:latin typeface="+mn-lt"/>
                          <a:ea typeface="+mn-ea"/>
                          <a:cs typeface="+mn-cs"/>
                        </a:rPr>
                        <a:t>}</a:t>
                      </a:r>
                      <a:endParaRPr lang="en-US" altLang="zh-CN" sz="1200" b="0" kern="1200" baseline="0" dirty="0" smtClean="0">
                        <a:solidFill>
                          <a:schemeClr val="dk1"/>
                        </a:solidFill>
                        <a:effectLst/>
                        <a:latin typeface="+mn-lt"/>
                        <a:ea typeface="+mn-ea"/>
                        <a:cs typeface="+mn-cs"/>
                      </a:endParaRPr>
                    </a:p>
                  </a:txBody>
                  <a:tcPr marL="64915" marR="64915" marT="0" marB="0"/>
                </a:tc>
                <a:tc>
                  <a:txBody>
                    <a:bodyPr/>
                    <a:lstStyle/>
                    <a:p>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a() {</a:t>
                      </a:r>
                    </a:p>
                    <a:p>
                      <a:r>
                        <a:rPr lang="en-US" altLang="zh-CN" sz="1200" b="0" kern="1200" baseline="0" dirty="0" smtClean="0">
                          <a:solidFill>
                            <a:schemeClr val="dk1"/>
                          </a:solidFill>
                          <a:effectLst/>
                          <a:latin typeface="+mn-lt"/>
                          <a:ea typeface="+mn-ea"/>
                          <a:cs typeface="+mn-cs"/>
                        </a:rPr>
                        <a:t>    return 10;</a:t>
                      </a:r>
                    </a:p>
                    <a:p>
                      <a:r>
                        <a:rPr lang="en-US" altLang="zh-CN" sz="1200" b="0" kern="1200" baseline="0" dirty="0" smtClean="0">
                          <a:solidFill>
                            <a:schemeClr val="dk1"/>
                          </a:solidFill>
                          <a:effectLst/>
                          <a:latin typeface="+mn-lt"/>
                          <a:ea typeface="+mn-ea"/>
                          <a:cs typeface="+mn-cs"/>
                        </a:rPr>
                        <a:t>}</a:t>
                      </a:r>
                    </a:p>
                    <a:p>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main() {</a:t>
                      </a:r>
                    </a:p>
                    <a:p>
                      <a:r>
                        <a:rPr lang="en-US" altLang="zh-CN" sz="1200" b="0" kern="1200" baseline="0" dirty="0" smtClean="0">
                          <a:solidFill>
                            <a:schemeClr val="dk1"/>
                          </a:solidFill>
                          <a:effectLst/>
                          <a:latin typeface="+mn-lt"/>
                          <a:ea typeface="+mn-ea"/>
                          <a:cs typeface="+mn-cs"/>
                        </a:rPr>
                        <a:t>    </a:t>
                      </a:r>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a = 3;</a:t>
                      </a:r>
                    </a:p>
                    <a:p>
                      <a:r>
                        <a:rPr lang="en-US" altLang="zh-CN" sz="1200" b="0" kern="1200" baseline="0" dirty="0" smtClean="0">
                          <a:solidFill>
                            <a:schemeClr val="dk1"/>
                          </a:solidFill>
                          <a:effectLst/>
                          <a:latin typeface="+mn-lt"/>
                          <a:ea typeface="+mn-ea"/>
                          <a:cs typeface="+mn-cs"/>
                        </a:rPr>
                        <a:t>    </a:t>
                      </a:r>
                      <a:r>
                        <a:rPr lang="en-US" altLang="zh-CN" sz="1200" b="0" kern="1200" baseline="0" dirty="0" err="1" smtClean="0">
                          <a:solidFill>
                            <a:schemeClr val="dk1"/>
                          </a:solidFill>
                          <a:effectLst/>
                          <a:latin typeface="+mn-lt"/>
                          <a:ea typeface="+mn-ea"/>
                          <a:cs typeface="+mn-cs"/>
                        </a:rPr>
                        <a:t>int</a:t>
                      </a:r>
                      <a:r>
                        <a:rPr lang="en-US" altLang="zh-CN" sz="1200" b="0" kern="1200" baseline="0" dirty="0" smtClean="0">
                          <a:solidFill>
                            <a:schemeClr val="dk1"/>
                          </a:solidFill>
                          <a:effectLst/>
                          <a:latin typeface="+mn-lt"/>
                          <a:ea typeface="+mn-ea"/>
                          <a:cs typeface="+mn-cs"/>
                        </a:rPr>
                        <a:t> b = 4;</a:t>
                      </a:r>
                    </a:p>
                    <a:p>
                      <a:r>
                        <a:rPr lang="en-US" altLang="zh-CN" sz="1200" b="0" kern="1200" baseline="0" dirty="0" smtClean="0">
                          <a:solidFill>
                            <a:schemeClr val="dk1"/>
                          </a:solidFill>
                          <a:effectLst/>
                          <a:latin typeface="+mn-lt"/>
                          <a:ea typeface="+mn-ea"/>
                          <a:cs typeface="+mn-cs"/>
                        </a:rPr>
                        <a:t>    a = 5;</a:t>
                      </a:r>
                    </a:p>
                    <a:p>
                      <a:r>
                        <a:rPr lang="en-US" altLang="zh-CN" sz="1200" b="0" kern="1200" baseline="0" dirty="0" smtClean="0">
                          <a:solidFill>
                            <a:schemeClr val="dk1"/>
                          </a:solidFill>
                          <a:effectLst/>
                          <a:latin typeface="+mn-lt"/>
                          <a:ea typeface="+mn-ea"/>
                          <a:cs typeface="+mn-cs"/>
                        </a:rPr>
                        <a:t>    return a;</a:t>
                      </a:r>
                    </a:p>
                    <a:p>
                      <a:r>
                        <a:rPr lang="en-US" altLang="zh-CN" sz="1200" b="0" kern="1200" baseline="0" dirty="0" smtClean="0">
                          <a:solidFill>
                            <a:schemeClr val="dk1"/>
                          </a:solidFill>
                          <a:effectLst/>
                          <a:latin typeface="+mn-lt"/>
                          <a:ea typeface="+mn-ea"/>
                          <a:cs typeface="+mn-cs"/>
                        </a:rPr>
                        <a:t>}</a:t>
                      </a:r>
                    </a:p>
                  </a:txBody>
                  <a:tcPr marL="64915" marR="6491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1317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539552" y="1476643"/>
            <a:ext cx="8143200" cy="4392612"/>
          </a:xfrm>
        </p:spPr>
        <p:txBody>
          <a:bodyPr/>
          <a:lstStyle/>
          <a:p>
            <a:r>
              <a:rPr lang="en-US" altLang="zh-CN" b="1" dirty="0" smtClean="0"/>
              <a:t>LLVM</a:t>
            </a:r>
            <a:r>
              <a:rPr lang="zh-CN" altLang="en-US" b="1" dirty="0" smtClean="0"/>
              <a:t>编译工具</a:t>
            </a:r>
            <a:endParaRPr lang="en-US" altLang="zh-CN" b="1" dirty="0" smtClean="0"/>
          </a:p>
          <a:p>
            <a:pPr marL="784225" lvl="1" indent="-342900">
              <a:buFont typeface="Wingdings" panose="05000000000000000000" pitchFamily="2" charset="2"/>
              <a:buChar char="Ø"/>
            </a:pPr>
            <a:r>
              <a:rPr lang="zh-CN" altLang="en-US" sz="2000" dirty="0" smtClean="0"/>
              <a:t>我们</a:t>
            </a:r>
            <a:r>
              <a:rPr lang="zh-CN" altLang="en-US" sz="2000" dirty="0"/>
              <a:t>可以使用</a:t>
            </a:r>
            <a:r>
              <a:rPr lang="en-US" altLang="zh-CN" sz="2000" dirty="0"/>
              <a:t>LLVM</a:t>
            </a:r>
            <a:r>
              <a:rPr lang="zh-CN" altLang="en-US" sz="2000" dirty="0"/>
              <a:t>内置命令和工具将其一步步编译转换</a:t>
            </a:r>
            <a:endParaRPr lang="en-US" altLang="zh-CN" sz="2000" dirty="0"/>
          </a:p>
          <a:p>
            <a:pPr marL="784225" lvl="1" indent="-342900">
              <a:buFont typeface="Wingdings" panose="05000000000000000000" pitchFamily="2" charset="2"/>
              <a:buChar char="Ø"/>
            </a:pPr>
            <a:r>
              <a:rPr lang="zh-CN" altLang="en-US" sz="2000" dirty="0" smtClean="0"/>
              <a:t>我们还可以使用</a:t>
            </a:r>
            <a:r>
              <a:rPr lang="en-US" altLang="zh-CN" sz="2000" dirty="0" smtClean="0"/>
              <a:t>opt</a:t>
            </a:r>
            <a:r>
              <a:rPr lang="zh-CN" altLang="en-US" sz="2000" dirty="0" smtClean="0"/>
              <a:t>优化</a:t>
            </a:r>
            <a:r>
              <a:rPr lang="en-US" altLang="zh-CN" sz="2000" dirty="0" smtClean="0"/>
              <a:t>LLVM IR</a:t>
            </a:r>
          </a:p>
          <a:p>
            <a:pPr marL="441325" lvl="1" indent="0">
              <a:buNone/>
            </a:pPr>
            <a:r>
              <a:rPr lang="en-US" altLang="zh-CN" sz="2000" dirty="0" smtClean="0"/>
              <a:t>opt sample2.ll –S –O3</a:t>
            </a:r>
          </a:p>
          <a:p>
            <a:pPr marL="784225" lvl="1" indent="-342900">
              <a:buFont typeface="Wingdings" panose="05000000000000000000" pitchFamily="2" charset="2"/>
              <a:buChar char="Ø"/>
            </a:pPr>
            <a:r>
              <a:rPr lang="en-US" altLang="zh-CN" sz="2000" dirty="0" err="1" smtClean="0"/>
              <a:t>llc</a:t>
            </a:r>
            <a:r>
              <a:rPr lang="zh-CN" altLang="en-US" sz="2000" dirty="0" smtClean="0"/>
              <a:t>可以将生成的</a:t>
            </a:r>
            <a:r>
              <a:rPr lang="en-US" altLang="zh-CN" sz="2000" dirty="0" smtClean="0"/>
              <a:t>LLVM IR</a:t>
            </a:r>
            <a:r>
              <a:rPr lang="zh-CN" altLang="en-US" sz="2000" dirty="0" smtClean="0"/>
              <a:t>文件编译为汇编代码</a:t>
            </a:r>
            <a:endParaRPr lang="en-US" altLang="zh-CN" sz="2000" dirty="0" smtClean="0"/>
          </a:p>
          <a:p>
            <a:pPr marL="441325" lvl="1" indent="0">
              <a:buNone/>
            </a:pPr>
            <a:r>
              <a:rPr lang="en-US" altLang="zh-CN" sz="2000" dirty="0" err="1" smtClean="0"/>
              <a:t>llc</a:t>
            </a:r>
            <a:r>
              <a:rPr lang="en-US" altLang="zh-CN" sz="2000" dirty="0" smtClean="0"/>
              <a:t> sample2.ll –o sample2.s</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859506"/>
            <a:ext cx="3024336" cy="227739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899250"/>
            <a:ext cx="2880320" cy="2212660"/>
          </a:xfrm>
          <a:prstGeom prst="rect">
            <a:avLst/>
          </a:prstGeom>
        </p:spPr>
      </p:pic>
    </p:spTree>
    <p:extLst>
      <p:ext uri="{BB962C8B-B14F-4D97-AF65-F5344CB8AC3E}">
        <p14:creationId xmlns:p14="http://schemas.microsoft.com/office/powerpoint/2010/main" val="2163343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6610" y="2159948"/>
            <a:ext cx="8486077" cy="1647095"/>
          </a:xfrm>
        </p:spPr>
        <p:txBody>
          <a:bodyPr/>
          <a:lstStyle/>
          <a:p>
            <a:pPr algn="ctr">
              <a:lnSpc>
                <a:spcPct val="90000"/>
              </a:lnSpc>
            </a:pPr>
            <a:r>
              <a:rPr kumimoji="1" lang="zh-CN" altLang="en-US" sz="6600" kern="1200" dirty="0">
                <a:latin typeface="黑体" panose="02010609060101010101" pitchFamily="49" charset="-122"/>
                <a:ea typeface="黑体" panose="02010609060101010101" pitchFamily="49" charset="-122"/>
              </a:rPr>
              <a:t>谢谢大家</a:t>
            </a:r>
          </a:p>
        </p:txBody>
      </p:sp>
      <p:sp>
        <p:nvSpPr>
          <p:cNvPr id="5" name="灯片编号占位符 4"/>
          <p:cNvSpPr>
            <a:spLocks noGrp="1"/>
          </p:cNvSpPr>
          <p:nvPr>
            <p:ph type="sldNum" sz="quarter" idx="4294967295"/>
          </p:nvPr>
        </p:nvSpPr>
        <p:spPr>
          <a:xfrm>
            <a:off x="7812360" y="6309320"/>
            <a:ext cx="503634" cy="240431"/>
          </a:xfrm>
          <a:prstGeom prst="rect">
            <a:avLst/>
          </a:prstGeom>
        </p:spPr>
        <p:txBody>
          <a:bodyPr/>
          <a:lstStyle/>
          <a:p>
            <a:fld id="{F2FBAF11-FC7B-4CE2-BE8C-2914C60FAFC1}" type="slidenum">
              <a:rPr lang="zh-CN" altLang="en-US" sz="1600" smtClean="0"/>
              <a:t>59</a:t>
            </a:fld>
            <a:endParaRPr lang="zh-CN" altLang="en-US" sz="1600" dirty="0"/>
          </a:p>
        </p:txBody>
      </p:sp>
      <p:sp>
        <p:nvSpPr>
          <p:cNvPr id="3" name="矩形 2">
            <a:extLst>
              <a:ext uri="{FF2B5EF4-FFF2-40B4-BE49-F238E27FC236}">
                <a16:creationId xmlns:a16="http://schemas.microsoft.com/office/drawing/2014/main" id="{B75BCA00-7E11-49F8-B759-5296AFBE45FA}"/>
              </a:ext>
            </a:extLst>
          </p:cNvPr>
          <p:cNvSpPr/>
          <p:nvPr/>
        </p:nvSpPr>
        <p:spPr bwMode="auto">
          <a:xfrm>
            <a:off x="0" y="6147434"/>
            <a:ext cx="9144000" cy="45719"/>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2060"/>
              </a:solidFill>
              <a:effectLst/>
              <a:latin typeface="Times New Roman" pitchFamily="18" charset="0"/>
              <a:ea typeface="宋体" pitchFamily="2" charset="-122"/>
            </a:endParaRPr>
          </a:p>
        </p:txBody>
      </p:sp>
    </p:spTree>
    <p:extLst>
      <p:ext uri="{BB962C8B-B14F-4D97-AF65-F5344CB8AC3E}">
        <p14:creationId xmlns:p14="http://schemas.microsoft.com/office/powerpoint/2010/main" val="400570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zh-CN" altLang="en-US" b="1" dirty="0" smtClean="0"/>
              <a:t>动态类型语言编译执行</a:t>
            </a:r>
            <a:endParaRPr lang="en-US" altLang="zh-CN" b="1" dirty="0" smtClean="0"/>
          </a:p>
          <a:p>
            <a:pPr marL="0" lvl="1" indent="0">
              <a:buClr>
                <a:schemeClr val="accent1"/>
              </a:buClr>
              <a:buSzPct val="70000"/>
              <a:buNone/>
            </a:pPr>
            <a:r>
              <a:rPr lang="zh-CN" altLang="en-US" sz="1800" dirty="0" smtClean="0">
                <a:cs typeface="+mn-cs"/>
              </a:rPr>
              <a:t>       </a:t>
            </a:r>
            <a:r>
              <a:rPr lang="zh-CN" altLang="en-US" sz="2400" dirty="0" smtClean="0">
                <a:cs typeface="+mn-cs"/>
              </a:rPr>
              <a:t>对于一些动态类型语言如</a:t>
            </a:r>
            <a:r>
              <a:rPr lang="en-US" altLang="zh-CN" sz="2400" dirty="0" smtClean="0">
                <a:cs typeface="+mn-cs"/>
              </a:rPr>
              <a:t>Python</a:t>
            </a:r>
            <a:r>
              <a:rPr lang="zh-CN" altLang="en-US" sz="2400" dirty="0" smtClean="0">
                <a:cs typeface="+mn-cs"/>
              </a:rPr>
              <a:t>，</a:t>
            </a:r>
            <a:r>
              <a:rPr lang="en-US" altLang="zh-CN" sz="2400" dirty="0" smtClean="0">
                <a:cs typeface="+mn-cs"/>
              </a:rPr>
              <a:t>JavaScript</a:t>
            </a:r>
            <a:r>
              <a:rPr lang="zh-CN" altLang="en-US" sz="2400" dirty="0">
                <a:cs typeface="+mn-cs"/>
              </a:rPr>
              <a:t>，大部分动态语言通常采用解释执行的方式执行</a:t>
            </a:r>
            <a:r>
              <a:rPr lang="zh-CN" altLang="en-US" sz="2400" dirty="0" smtClean="0">
                <a:cs typeface="+mn-cs"/>
              </a:rPr>
              <a:t>源程序</a:t>
            </a:r>
            <a:r>
              <a:rPr lang="zh-CN" altLang="en-US" sz="2400" dirty="0">
                <a:cs typeface="+mn-cs"/>
              </a:rPr>
              <a:t>。</a:t>
            </a:r>
            <a:r>
              <a:rPr lang="zh-CN" altLang="en-US" sz="2400" dirty="0" smtClean="0">
                <a:cs typeface="+mn-cs"/>
              </a:rPr>
              <a:t>以</a:t>
            </a:r>
            <a:r>
              <a:rPr lang="en-US" altLang="zh-CN" sz="2400" dirty="0" smtClean="0">
                <a:cs typeface="+mn-cs"/>
              </a:rPr>
              <a:t>Python</a:t>
            </a:r>
            <a:r>
              <a:rPr lang="zh-CN" altLang="en-US" sz="2400" dirty="0">
                <a:cs typeface="+mn-cs"/>
              </a:rPr>
              <a:t>官方</a:t>
            </a:r>
            <a:r>
              <a:rPr lang="zh-CN" altLang="en-US" sz="2400" dirty="0" smtClean="0">
                <a:cs typeface="+mn-cs"/>
              </a:rPr>
              <a:t>实现</a:t>
            </a:r>
            <a:r>
              <a:rPr lang="en-US" altLang="zh-CN" sz="2400" dirty="0" err="1" smtClean="0">
                <a:cs typeface="+mn-cs"/>
              </a:rPr>
              <a:t>CPython</a:t>
            </a:r>
            <a:r>
              <a:rPr lang="zh-CN" altLang="en-US" sz="2400" dirty="0" smtClean="0">
                <a:cs typeface="+mn-cs"/>
              </a:rPr>
              <a:t>生成执行字节码为例：</a:t>
            </a:r>
            <a:endParaRPr lang="en-US" altLang="zh-CN" sz="2400" dirty="0" smtClean="0">
              <a:cs typeface="+mn-cs"/>
            </a:endParaRPr>
          </a:p>
          <a:p>
            <a:pPr marL="784225" lvl="1" indent="-342900">
              <a:buFont typeface="Wingdings" panose="05000000000000000000" pitchFamily="2" charset="2"/>
              <a:buChar char="Ø"/>
            </a:pPr>
            <a:r>
              <a:rPr lang="en-US" altLang="zh-CN" sz="2000" dirty="0" err="1" smtClean="0"/>
              <a:t>CPython</a:t>
            </a:r>
            <a:r>
              <a:rPr lang="zh-CN" altLang="en-US" sz="2000" dirty="0" smtClean="0"/>
              <a:t>对</a:t>
            </a:r>
            <a:r>
              <a:rPr lang="en-US" altLang="zh-CN" sz="2000" dirty="0" smtClean="0"/>
              <a:t>Python</a:t>
            </a:r>
            <a:r>
              <a:rPr lang="zh-CN" altLang="en-US" sz="2000" dirty="0" smtClean="0"/>
              <a:t>词法语法语义分析，生成字节</a:t>
            </a:r>
            <a:r>
              <a:rPr lang="zh-CN" altLang="en-US" sz="2000" dirty="0"/>
              <a:t>码</a:t>
            </a:r>
            <a:endParaRPr lang="en-US" altLang="zh-CN" sz="2000" dirty="0" smtClean="0"/>
          </a:p>
          <a:p>
            <a:pPr marL="784225" lvl="1" indent="-342900">
              <a:buFont typeface="Wingdings" panose="05000000000000000000" pitchFamily="2" charset="2"/>
              <a:buChar char="Ø"/>
            </a:pPr>
            <a:r>
              <a:rPr lang="zh-CN" altLang="en-US" sz="2000" dirty="0" smtClean="0"/>
              <a:t>基于生成的字节码及其上下文，</a:t>
            </a:r>
            <a:r>
              <a:rPr lang="en-US" altLang="zh-CN" sz="2000" dirty="0" err="1" smtClean="0"/>
              <a:t>CPython</a:t>
            </a:r>
            <a:r>
              <a:rPr lang="zh-CN" altLang="en-US" sz="2000" dirty="0" smtClean="0"/>
              <a:t>栈式虚拟机创建栈帧</a:t>
            </a:r>
            <a:endParaRPr lang="en-US" altLang="zh-CN" sz="2000" dirty="0" smtClean="0"/>
          </a:p>
          <a:p>
            <a:pPr marL="784225" lvl="1" indent="-342900">
              <a:buFont typeface="Wingdings" panose="05000000000000000000" pitchFamily="2" charset="2"/>
              <a:buChar char="Ø"/>
            </a:pPr>
            <a:r>
              <a:rPr lang="en-US" altLang="zh-CN" sz="2000" dirty="0" err="1" smtClean="0"/>
              <a:t>CPython</a:t>
            </a:r>
            <a:r>
              <a:rPr lang="zh-CN" altLang="en-US" sz="2000" dirty="0" smtClean="0"/>
              <a:t>虚拟机加载栈帧，解释并执行栈上的</a:t>
            </a:r>
            <a:r>
              <a:rPr lang="en-US" altLang="zh-CN" sz="2000" dirty="0" smtClean="0"/>
              <a:t>Python</a:t>
            </a:r>
            <a:r>
              <a:rPr lang="zh-CN" altLang="en-US" sz="2000" dirty="0" smtClean="0"/>
              <a:t>字节码</a:t>
            </a:r>
            <a:endParaRPr lang="en-US" altLang="zh-CN" sz="2000"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439410"/>
            <a:ext cx="4536504" cy="1617970"/>
          </a:xfrm>
          <a:prstGeom prst="rect">
            <a:avLst/>
          </a:prstGeom>
          <a:noFill/>
          <a:ln>
            <a:noFill/>
          </a:ln>
        </p:spPr>
      </p:pic>
    </p:spTree>
    <p:extLst>
      <p:ext uri="{BB962C8B-B14F-4D97-AF65-F5344CB8AC3E}">
        <p14:creationId xmlns:p14="http://schemas.microsoft.com/office/powerpoint/2010/main" val="358259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zh-CN" altLang="en-US" b="1" dirty="0" smtClean="0"/>
              <a:t>编译器架构转换</a:t>
            </a:r>
            <a:endParaRPr lang="en-US" altLang="zh-CN" b="1" dirty="0" smtClean="0"/>
          </a:p>
          <a:p>
            <a:pPr marL="441325" lvl="1" indent="0">
              <a:buNone/>
            </a:pPr>
            <a:r>
              <a:rPr lang="zh-CN" altLang="en-US" sz="2400" dirty="0" smtClean="0"/>
              <a:t>       经典编译器大多将前后端耦合，编译过程中的生成的中间结果对用户透明。为了支持新的语言，必须从头实现新的编译流程</a:t>
            </a:r>
            <a:endParaRPr lang="en-US" altLang="zh-CN" sz="2400" dirty="0" smtClean="0"/>
          </a:p>
          <a:p>
            <a:pPr marL="784225" lvl="1" indent="-342900">
              <a:buFont typeface="Wingdings" panose="05000000000000000000" pitchFamily="2" charset="2"/>
              <a:buChar char="Ø"/>
            </a:pPr>
            <a:r>
              <a:rPr lang="zh-CN" altLang="en-US" sz="2000" dirty="0" smtClean="0"/>
              <a:t>广义</a:t>
            </a:r>
            <a:r>
              <a:rPr lang="zh-CN" altLang="en-US" sz="2000" dirty="0"/>
              <a:t>地说，编译器中根据输入程序所构造出来的绝大多数数据结构都被称为</a:t>
            </a:r>
            <a:r>
              <a:rPr lang="zh-CN" altLang="en-US" sz="2000" dirty="0" smtClean="0"/>
              <a:t>中间代码</a:t>
            </a:r>
            <a:r>
              <a:rPr lang="en-US" altLang="zh-CN" sz="2000" dirty="0" smtClean="0"/>
              <a:t>——</a:t>
            </a:r>
            <a:r>
              <a:rPr lang="zh-CN" altLang="en-US" sz="2000" dirty="0" smtClean="0"/>
              <a:t>中间表示</a:t>
            </a:r>
            <a:endParaRPr lang="en-US" altLang="zh-CN" sz="2000" dirty="0" smtClean="0"/>
          </a:p>
          <a:p>
            <a:pPr marL="1189038" lvl="2" indent="-342900">
              <a:buFont typeface="Arial" pitchFamily="34" charset="0"/>
              <a:buChar char="•"/>
            </a:pPr>
            <a:r>
              <a:rPr lang="zh-CN" altLang="en-US" sz="1600" dirty="0" smtClean="0"/>
              <a:t>例如</a:t>
            </a:r>
            <a:r>
              <a:rPr lang="zh-CN" altLang="en-US" sz="1600" dirty="0"/>
              <a:t>，我们之前所构造的词法流、语法树、带属性的语法树</a:t>
            </a:r>
          </a:p>
          <a:p>
            <a:pPr marL="784225" lvl="1" indent="-342900">
              <a:buFont typeface="Wingdings" panose="05000000000000000000" pitchFamily="2" charset="2"/>
              <a:buChar char="Ø"/>
            </a:pPr>
            <a:r>
              <a:rPr lang="zh-CN" altLang="en-US" sz="2000" dirty="0" smtClean="0"/>
              <a:t>为了能够解耦编译器前后端，提升程序的可移植性，越来越多的编译器采用了公共的中间表示，比如</a:t>
            </a:r>
            <a:r>
              <a:rPr lang="en-US" altLang="zh-CN" sz="2000" dirty="0" smtClean="0"/>
              <a:t>Java</a:t>
            </a:r>
            <a:r>
              <a:rPr lang="zh-CN" altLang="en-US" sz="2000" dirty="0" smtClean="0"/>
              <a:t>虚拟机、</a:t>
            </a:r>
            <a:r>
              <a:rPr lang="en-US" altLang="zh-CN" sz="2000" dirty="0" smtClean="0"/>
              <a:t>.NET</a:t>
            </a:r>
            <a:r>
              <a:rPr lang="zh-CN" altLang="en-US" sz="2000" dirty="0" smtClean="0"/>
              <a:t>、</a:t>
            </a:r>
            <a:r>
              <a:rPr lang="en-US" altLang="zh-CN" sz="2000" dirty="0" smtClean="0"/>
              <a:t>LLVM</a:t>
            </a:r>
          </a:p>
        </p:txBody>
      </p:sp>
      <p:grpSp>
        <p:nvGrpSpPr>
          <p:cNvPr id="16" name="组合 15"/>
          <p:cNvGrpSpPr/>
          <p:nvPr/>
        </p:nvGrpSpPr>
        <p:grpSpPr>
          <a:xfrm>
            <a:off x="928662" y="4797152"/>
            <a:ext cx="7416824" cy="1314146"/>
            <a:chOff x="971600" y="4797152"/>
            <a:chExt cx="7416824" cy="1314146"/>
          </a:xfrm>
        </p:grpSpPr>
        <p:sp>
          <p:nvSpPr>
            <p:cNvPr id="4" name="矩形 3"/>
            <p:cNvSpPr/>
            <p:nvPr/>
          </p:nvSpPr>
          <p:spPr bwMode="auto">
            <a:xfrm>
              <a:off x="971600" y="479715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编译前端</a:t>
              </a:r>
              <a:r>
                <a:rPr lang="en-US" altLang="zh-CN" sz="1200" dirty="0" smtClean="0">
                  <a:latin typeface="Times New Roman" pitchFamily="18" charset="0"/>
                  <a:ea typeface="宋体" pitchFamily="2" charset="-122"/>
                </a:rPr>
                <a:t>1</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矩形 4"/>
            <p:cNvSpPr/>
            <p:nvPr/>
          </p:nvSpPr>
          <p:spPr bwMode="auto">
            <a:xfrm>
              <a:off x="971600" y="5193196"/>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编译前端</a:t>
              </a:r>
              <a:r>
                <a:rPr lang="en-US" altLang="zh-CN" sz="1200" dirty="0" smtClean="0">
                  <a:latin typeface="Times New Roman" pitchFamily="18" charset="0"/>
                  <a:ea typeface="宋体" pitchFamily="2" charset="-122"/>
                </a:rPr>
                <a:t>2</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971600" y="578726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编译前端</a:t>
              </a:r>
              <a:r>
                <a:rPr lang="en-US" altLang="zh-CN" sz="1200" dirty="0" smtClean="0">
                  <a:latin typeface="Times New Roman" pitchFamily="18" charset="0"/>
                  <a:ea typeface="宋体" pitchFamily="2" charset="-122"/>
                </a:rPr>
                <a:t>N</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矩形 6"/>
            <p:cNvSpPr/>
            <p:nvPr/>
          </p:nvSpPr>
          <p:spPr bwMode="auto">
            <a:xfrm>
              <a:off x="971600" y="5553236"/>
              <a:ext cx="720080" cy="134937"/>
            </a:xfrm>
            <a:prstGeom prst="rect">
              <a:avLst/>
            </a:prstGeom>
            <a:solidFill>
              <a:schemeClr val="bg1"/>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dirty="0" smtClean="0">
                  <a:latin typeface="Times New Roman" pitchFamily="18" charset="0"/>
                  <a:ea typeface="宋体" pitchFamily="2" charset="-122"/>
                </a:rPr>
                <a:t>…</a:t>
              </a:r>
              <a:endPar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2483768" y="479715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a:t>
              </a:r>
              <a:r>
                <a:rPr lang="zh-CN" altLang="en-US" sz="1200" dirty="0">
                  <a:latin typeface="Times New Roman" pitchFamily="18" charset="0"/>
                  <a:ea typeface="宋体" pitchFamily="2" charset="-122"/>
                </a:rPr>
                <a:t>后端</a:t>
              </a:r>
              <a:r>
                <a:rPr lang="en-US" altLang="zh-CN" sz="1200" dirty="0" smtClean="0">
                  <a:latin typeface="Times New Roman" pitchFamily="18" charset="0"/>
                  <a:ea typeface="宋体" pitchFamily="2" charset="-122"/>
                </a:rPr>
                <a:t>1</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2483768" y="5193196"/>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编译后端</a:t>
              </a:r>
              <a:r>
                <a:rPr lang="en-US" altLang="zh-CN" sz="1200" dirty="0" smtClean="0">
                  <a:latin typeface="Times New Roman" pitchFamily="18" charset="0"/>
                  <a:ea typeface="宋体" pitchFamily="2" charset="-122"/>
                </a:rPr>
                <a:t>2</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2483768" y="578726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编译后端</a:t>
              </a:r>
              <a:r>
                <a:rPr lang="en-US" altLang="zh-CN" sz="1200" dirty="0" smtClean="0">
                  <a:latin typeface="Times New Roman" pitchFamily="18" charset="0"/>
                  <a:ea typeface="宋体" pitchFamily="2" charset="-122"/>
                </a:rPr>
                <a:t>N</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2483768" y="5553236"/>
              <a:ext cx="720080" cy="134937"/>
            </a:xfrm>
            <a:prstGeom prst="rect">
              <a:avLst/>
            </a:prstGeom>
            <a:solidFill>
              <a:schemeClr val="bg1"/>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dirty="0" smtClean="0">
                  <a:latin typeface="Times New Roman" pitchFamily="18" charset="0"/>
                  <a:ea typeface="宋体" pitchFamily="2" charset="-122"/>
                </a:rPr>
                <a:t>…</a:t>
              </a:r>
              <a:endPar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12" name="直接箭头连接符 11"/>
            <p:cNvCxnSpPr/>
            <p:nvPr/>
          </p:nvCxnSpPr>
          <p:spPr bwMode="auto">
            <a:xfrm flipV="1">
              <a:off x="1739017" y="4955962"/>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13" name="直接箭头连接符 12"/>
            <p:cNvCxnSpPr/>
            <p:nvPr/>
          </p:nvCxnSpPr>
          <p:spPr bwMode="auto">
            <a:xfrm flipV="1">
              <a:off x="1739017" y="5352006"/>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14" name="直接箭头连接符 13"/>
            <p:cNvCxnSpPr/>
            <p:nvPr/>
          </p:nvCxnSpPr>
          <p:spPr bwMode="auto">
            <a:xfrm flipV="1">
              <a:off x="1739017" y="5967286"/>
              <a:ext cx="672743" cy="3208"/>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15" name="直接箭头连接符 14"/>
            <p:cNvCxnSpPr/>
            <p:nvPr/>
          </p:nvCxnSpPr>
          <p:spPr bwMode="auto">
            <a:xfrm flipV="1">
              <a:off x="1739017" y="5517232"/>
              <a:ext cx="672743" cy="451658"/>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19" name="矩形 18"/>
            <p:cNvSpPr/>
            <p:nvPr/>
          </p:nvSpPr>
          <p:spPr bwMode="auto">
            <a:xfrm>
              <a:off x="4860032" y="479715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编译前端</a:t>
              </a:r>
              <a:r>
                <a:rPr lang="en-US" altLang="zh-CN" sz="1200" dirty="0" smtClean="0">
                  <a:latin typeface="Times New Roman" pitchFamily="18" charset="0"/>
                  <a:ea typeface="宋体" pitchFamily="2" charset="-122"/>
                </a:rPr>
                <a:t>1</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4860032" y="5193196"/>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编译前端</a:t>
              </a:r>
              <a:r>
                <a:rPr lang="en-US" altLang="zh-CN" sz="1200" dirty="0" smtClean="0">
                  <a:latin typeface="Times New Roman" pitchFamily="18" charset="0"/>
                  <a:ea typeface="宋体" pitchFamily="2" charset="-122"/>
                </a:rPr>
                <a:t>2</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1" name="矩形 20"/>
            <p:cNvSpPr/>
            <p:nvPr/>
          </p:nvSpPr>
          <p:spPr bwMode="auto">
            <a:xfrm>
              <a:off x="4860032" y="578726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编译前端</a:t>
              </a:r>
              <a:r>
                <a:rPr lang="en-US" altLang="zh-CN" sz="1200" dirty="0" smtClean="0">
                  <a:latin typeface="Times New Roman" pitchFamily="18" charset="0"/>
                  <a:ea typeface="宋体" pitchFamily="2" charset="-122"/>
                </a:rPr>
                <a:t>N</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4860032" y="5553236"/>
              <a:ext cx="720080" cy="134937"/>
            </a:xfrm>
            <a:prstGeom prst="rect">
              <a:avLst/>
            </a:prstGeom>
            <a:solidFill>
              <a:schemeClr val="bg1"/>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dirty="0" smtClean="0">
                  <a:latin typeface="Times New Roman" pitchFamily="18" charset="0"/>
                  <a:ea typeface="宋体" pitchFamily="2" charset="-122"/>
                </a:rPr>
                <a:t>…</a:t>
              </a:r>
              <a:endPar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7668344" y="479715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a:t>
              </a:r>
              <a:r>
                <a:rPr lang="zh-CN" altLang="en-US" sz="1200" dirty="0">
                  <a:latin typeface="Times New Roman" pitchFamily="18" charset="0"/>
                  <a:ea typeface="宋体" pitchFamily="2" charset="-122"/>
                </a:rPr>
                <a:t>后端</a:t>
              </a:r>
              <a:r>
                <a:rPr lang="en-US" altLang="zh-CN" sz="1200" dirty="0" smtClean="0">
                  <a:latin typeface="Times New Roman" pitchFamily="18" charset="0"/>
                  <a:ea typeface="宋体" pitchFamily="2" charset="-122"/>
                </a:rPr>
                <a:t>1</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4" name="矩形 23"/>
            <p:cNvSpPr/>
            <p:nvPr/>
          </p:nvSpPr>
          <p:spPr bwMode="auto">
            <a:xfrm>
              <a:off x="7668344" y="5193196"/>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编译后端</a:t>
              </a:r>
              <a:r>
                <a:rPr lang="en-US" altLang="zh-CN" sz="1200" dirty="0" smtClean="0">
                  <a:latin typeface="Times New Roman" pitchFamily="18" charset="0"/>
                  <a:ea typeface="宋体" pitchFamily="2" charset="-122"/>
                </a:rPr>
                <a:t>2</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7668344" y="5787262"/>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Times New Roman" pitchFamily="18" charset="0"/>
                  <a:ea typeface="宋体" pitchFamily="2" charset="-122"/>
                </a:rPr>
                <a:t>编译后端</a:t>
              </a:r>
              <a:r>
                <a:rPr lang="en-US" altLang="zh-CN" sz="1200" dirty="0" smtClean="0">
                  <a:latin typeface="Times New Roman" pitchFamily="18" charset="0"/>
                  <a:ea typeface="宋体" pitchFamily="2" charset="-122"/>
                </a:rPr>
                <a:t>N</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6" name="矩形 25"/>
            <p:cNvSpPr/>
            <p:nvPr/>
          </p:nvSpPr>
          <p:spPr bwMode="auto">
            <a:xfrm>
              <a:off x="7668344" y="5553236"/>
              <a:ext cx="720080" cy="134937"/>
            </a:xfrm>
            <a:prstGeom prst="rect">
              <a:avLst/>
            </a:prstGeom>
            <a:solidFill>
              <a:schemeClr val="bg1"/>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b="1" dirty="0" smtClean="0">
                  <a:latin typeface="Times New Roman" pitchFamily="18" charset="0"/>
                  <a:ea typeface="宋体" pitchFamily="2" charset="-122"/>
                </a:rPr>
                <a:t>…</a:t>
              </a:r>
              <a:endPar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27" name="直接箭头连接符 26"/>
            <p:cNvCxnSpPr/>
            <p:nvPr/>
          </p:nvCxnSpPr>
          <p:spPr bwMode="auto">
            <a:xfrm>
              <a:off x="5629275" y="4933950"/>
              <a:ext cx="600075" cy="285750"/>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30" name="直接箭头连接符 29"/>
            <p:cNvCxnSpPr/>
            <p:nvPr/>
          </p:nvCxnSpPr>
          <p:spPr bwMode="auto">
            <a:xfrm flipV="1">
              <a:off x="5638800" y="5620704"/>
              <a:ext cx="590550" cy="332421"/>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31" name="矩形 30"/>
            <p:cNvSpPr/>
            <p:nvPr/>
          </p:nvSpPr>
          <p:spPr bwMode="auto">
            <a:xfrm>
              <a:off x="6248350" y="5247803"/>
              <a:ext cx="720080" cy="324036"/>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a:latin typeface="Times New Roman" pitchFamily="18" charset="0"/>
                  <a:ea typeface="宋体" pitchFamily="2" charset="-122"/>
                </a:rPr>
                <a:t>中间表示</a:t>
              </a:r>
              <a:endPar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8" name="直接箭头连接符 37"/>
            <p:cNvCxnSpPr/>
            <p:nvPr/>
          </p:nvCxnSpPr>
          <p:spPr bwMode="auto">
            <a:xfrm flipV="1">
              <a:off x="5657850" y="5438776"/>
              <a:ext cx="542925" cy="9524"/>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1" name="直接箭头连接符 40"/>
            <p:cNvCxnSpPr/>
            <p:nvPr/>
          </p:nvCxnSpPr>
          <p:spPr bwMode="auto">
            <a:xfrm flipV="1">
              <a:off x="7053411" y="5448301"/>
              <a:ext cx="542925" cy="9524"/>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2" name="直接箭头连接符 41"/>
            <p:cNvCxnSpPr/>
            <p:nvPr/>
          </p:nvCxnSpPr>
          <p:spPr bwMode="auto">
            <a:xfrm flipV="1">
              <a:off x="7010400" y="4962525"/>
              <a:ext cx="628650" cy="257176"/>
            </a:xfrm>
            <a:prstGeom prst="straightConnector1">
              <a:avLst/>
            </a:prstGeom>
            <a:solidFill>
              <a:schemeClr val="bg1"/>
            </a:solidFill>
            <a:ln w="25400" cap="flat" cmpd="sng" algn="ctr">
              <a:solidFill>
                <a:schemeClr val="tx1"/>
              </a:solidFill>
              <a:prstDash val="solid"/>
              <a:round/>
              <a:headEnd type="none" w="med" len="med"/>
              <a:tailEnd type="arrow"/>
            </a:ln>
            <a:effectLst/>
          </p:spPr>
        </p:cxnSp>
        <p:cxnSp>
          <p:nvCxnSpPr>
            <p:cNvPr id="45" name="直接箭头连接符 44"/>
            <p:cNvCxnSpPr/>
            <p:nvPr/>
          </p:nvCxnSpPr>
          <p:spPr bwMode="auto">
            <a:xfrm>
              <a:off x="7029450" y="5581650"/>
              <a:ext cx="590550" cy="352426"/>
            </a:xfrm>
            <a:prstGeom prst="straightConnector1">
              <a:avLst/>
            </a:prstGeom>
            <a:solidFill>
              <a:schemeClr val="bg1"/>
            </a:solidFill>
            <a:ln w="25400" cap="flat" cmpd="sng" algn="ctr">
              <a:solidFill>
                <a:schemeClr val="tx1"/>
              </a:solidFill>
              <a:prstDash val="solid"/>
              <a:round/>
              <a:headEnd type="none" w="med" len="med"/>
              <a:tailEnd type="arrow"/>
            </a:ln>
            <a:effectLst/>
          </p:spPr>
        </p:cxnSp>
        <p:sp>
          <p:nvSpPr>
            <p:cNvPr id="48" name="右箭头 47"/>
            <p:cNvSpPr/>
            <p:nvPr/>
          </p:nvSpPr>
          <p:spPr bwMode="auto">
            <a:xfrm>
              <a:off x="3491880" y="5352006"/>
              <a:ext cx="1224136" cy="268698"/>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9" name="矩形 48"/>
            <p:cNvSpPr/>
            <p:nvPr/>
          </p:nvSpPr>
          <p:spPr bwMode="auto">
            <a:xfrm>
              <a:off x="3419872" y="5023784"/>
              <a:ext cx="1224136" cy="324036"/>
            </a:xfrm>
            <a:prstGeom prst="rect">
              <a:avLst/>
            </a:prstGeom>
            <a:solidFill>
              <a:schemeClr val="bg1"/>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Times New Roman" pitchFamily="18" charset="0"/>
                  <a:ea typeface="宋体" pitchFamily="2" charset="-122"/>
                </a:rPr>
                <a:t>编译器架构转换</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78823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a:xfrm>
            <a:off x="468313" y="1484313"/>
            <a:ext cx="8424167" cy="4392612"/>
          </a:xfrm>
        </p:spPr>
        <p:txBody>
          <a:bodyPr/>
          <a:lstStyle/>
          <a:p>
            <a:r>
              <a:rPr lang="en-US" altLang="zh-CN" b="1" dirty="0" smtClean="0"/>
              <a:t>LLVM</a:t>
            </a:r>
            <a:r>
              <a:rPr lang="zh-CN" altLang="en-US" b="1" dirty="0" smtClean="0"/>
              <a:t>简介</a:t>
            </a:r>
            <a:endParaRPr lang="en-US" altLang="zh-CN" b="1" dirty="0"/>
          </a:p>
          <a:p>
            <a:pPr marL="784225" lvl="1" indent="-342900">
              <a:buFont typeface="Wingdings" panose="05000000000000000000" pitchFamily="2" charset="2"/>
              <a:buChar char="Ø"/>
            </a:pPr>
            <a:r>
              <a:rPr lang="zh-CN" altLang="en-US" sz="2000" dirty="0">
                <a:solidFill>
                  <a:schemeClr val="bg2"/>
                </a:solidFill>
              </a:rPr>
              <a:t>经典编译器编译</a:t>
            </a:r>
            <a:r>
              <a:rPr lang="zh-CN" altLang="en-US" sz="2000" dirty="0" smtClean="0">
                <a:solidFill>
                  <a:schemeClr val="bg2"/>
                </a:solidFill>
              </a:rPr>
              <a:t>流程</a:t>
            </a:r>
            <a:endParaRPr lang="en-US" altLang="zh-CN" sz="2000" b="1" dirty="0" smtClean="0">
              <a:solidFill>
                <a:srgbClr val="FF0000"/>
              </a:solidFill>
            </a:endParaRPr>
          </a:p>
          <a:p>
            <a:pPr marL="784225" lvl="1" indent="-342900">
              <a:buFont typeface="Wingdings" panose="05000000000000000000" pitchFamily="2" charset="2"/>
              <a:buChar char="Ø"/>
            </a:pPr>
            <a:r>
              <a:rPr lang="en-US" altLang="zh-CN" sz="2000" b="1" dirty="0">
                <a:solidFill>
                  <a:srgbClr val="FF0000"/>
                </a:solidFill>
              </a:rPr>
              <a:t>LLVM</a:t>
            </a:r>
            <a:r>
              <a:rPr lang="zh-CN" altLang="en-US" sz="2000" b="1" dirty="0">
                <a:solidFill>
                  <a:srgbClr val="FF0000"/>
                </a:solidFill>
              </a:rPr>
              <a:t>编译框架</a:t>
            </a:r>
            <a:r>
              <a:rPr lang="zh-CN" altLang="en-US" sz="2000" b="1" dirty="0" smtClean="0">
                <a:solidFill>
                  <a:srgbClr val="FF0000"/>
                </a:solidFill>
              </a:rPr>
              <a:t>简介</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a:solidFill>
                  <a:schemeClr val="bg2"/>
                </a:solidFill>
              </a:rPr>
              <a:t>LLVM</a:t>
            </a:r>
            <a:r>
              <a:rPr lang="zh-CN" altLang="en-US" sz="2000" dirty="0">
                <a:solidFill>
                  <a:schemeClr val="bg2"/>
                </a:solidFill>
              </a:rPr>
              <a:t>中间代码简介</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a:solidFill>
                  <a:schemeClr val="bg2"/>
                </a:solidFill>
              </a:rPr>
              <a:t>LLVM</a:t>
            </a:r>
            <a:r>
              <a:rPr lang="zh-CN" altLang="en-US" sz="2000" dirty="0">
                <a:solidFill>
                  <a:schemeClr val="bg2"/>
                </a:solidFill>
              </a:rPr>
              <a:t>内置编译工具</a:t>
            </a:r>
            <a:endParaRPr lang="en-US" altLang="zh-CN" sz="2000" dirty="0">
              <a:solidFill>
                <a:schemeClr val="bg2"/>
              </a:solidFill>
            </a:endParaRPr>
          </a:p>
          <a:p>
            <a:pPr marL="784225" lvl="1" indent="-342900">
              <a:buFont typeface="Wingdings" panose="05000000000000000000" pitchFamily="2" charset="2"/>
              <a:buChar char="Ø"/>
            </a:pPr>
            <a:r>
              <a:rPr lang="en-US" altLang="zh-CN" sz="2000" dirty="0">
                <a:solidFill>
                  <a:schemeClr val="bg2"/>
                </a:solidFill>
              </a:rPr>
              <a:t>…</a:t>
            </a:r>
          </a:p>
        </p:txBody>
      </p:sp>
    </p:spTree>
    <p:extLst>
      <p:ext uri="{BB962C8B-B14F-4D97-AF65-F5344CB8AC3E}">
        <p14:creationId xmlns:p14="http://schemas.microsoft.com/office/powerpoint/2010/main" val="1534061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LLVM</a:t>
            </a:r>
            <a:r>
              <a:rPr lang="zh-CN" altLang="en-US" b="1" dirty="0" smtClean="0"/>
              <a:t>简介</a:t>
            </a:r>
            <a:endParaRPr lang="zh-CN" altLang="en-US" b="1" dirty="0"/>
          </a:p>
        </p:txBody>
      </p:sp>
      <p:sp>
        <p:nvSpPr>
          <p:cNvPr id="3" name="内容占位符 2"/>
          <p:cNvSpPr>
            <a:spLocks noGrp="1"/>
          </p:cNvSpPr>
          <p:nvPr>
            <p:ph idx="1"/>
          </p:nvPr>
        </p:nvSpPr>
        <p:spPr/>
        <p:txBody>
          <a:bodyPr/>
          <a:lstStyle/>
          <a:p>
            <a:r>
              <a:rPr lang="zh-CN" altLang="en-US" b="1" dirty="0" smtClean="0"/>
              <a:t>编译器基础结构</a:t>
            </a:r>
            <a:endParaRPr lang="en-US" altLang="zh-CN" sz="1800" dirty="0" smtClean="0">
              <a:cs typeface="+mn-cs"/>
            </a:endParaRPr>
          </a:p>
          <a:p>
            <a:pPr marL="0" lvl="1" indent="0">
              <a:buClr>
                <a:schemeClr val="accent1"/>
              </a:buClr>
              <a:buSzPct val="70000"/>
              <a:buNone/>
            </a:pPr>
            <a:r>
              <a:rPr lang="en-US" altLang="zh-CN" sz="1800" dirty="0" smtClean="0">
                <a:cs typeface="+mn-cs"/>
              </a:rPr>
              <a:t>       </a:t>
            </a:r>
            <a:r>
              <a:rPr lang="zh-CN" altLang="en-US" sz="2400" dirty="0" smtClean="0">
                <a:cs typeface="+mn-cs"/>
              </a:rPr>
              <a:t>编译器基础结构用途广泛：</a:t>
            </a:r>
            <a:endParaRPr lang="en-US" altLang="zh-CN" sz="2400" dirty="0" smtClean="0">
              <a:cs typeface="+mn-cs"/>
            </a:endParaRPr>
          </a:p>
          <a:p>
            <a:pPr marL="784225" lvl="1" indent="-342900">
              <a:buFont typeface="Wingdings" panose="05000000000000000000" pitchFamily="2" charset="2"/>
              <a:buChar char="Ø"/>
            </a:pPr>
            <a:r>
              <a:rPr lang="zh-CN" altLang="en-US" sz="2000" dirty="0" smtClean="0"/>
              <a:t>为</a:t>
            </a:r>
            <a:r>
              <a:rPr lang="zh-CN" altLang="en-US" sz="2000" dirty="0"/>
              <a:t>构建编译器提供模块化和可重用的</a:t>
            </a:r>
            <a:r>
              <a:rPr lang="zh-CN" altLang="en-US" sz="2000" dirty="0" smtClean="0"/>
              <a:t>组件</a:t>
            </a:r>
            <a:endParaRPr lang="en-US" altLang="zh-CN" sz="2000" dirty="0" smtClean="0"/>
          </a:p>
          <a:p>
            <a:pPr marL="1189038" lvl="2" indent="-342900">
              <a:buFont typeface="Arial" panose="020B0604020202020204" pitchFamily="34" charset="0"/>
              <a:buChar char="•"/>
            </a:pPr>
            <a:r>
              <a:rPr lang="zh-CN" altLang="en-US" sz="1600" dirty="0" smtClean="0"/>
              <a:t>组件</a:t>
            </a:r>
            <a:r>
              <a:rPr lang="zh-CN" altLang="en-US" sz="1600" dirty="0"/>
              <a:t>是理想的语言</a:t>
            </a:r>
            <a:r>
              <a:rPr lang="en-US" altLang="zh-CN" sz="1600" dirty="0"/>
              <a:t>/</a:t>
            </a:r>
            <a:r>
              <a:rPr lang="zh-CN" altLang="en-US" sz="1600" dirty="0"/>
              <a:t>目标</a:t>
            </a:r>
            <a:r>
              <a:rPr lang="zh-CN" altLang="en-US" sz="1600" dirty="0" smtClean="0"/>
              <a:t>独立的</a:t>
            </a:r>
            <a:endParaRPr lang="en-US" altLang="zh-CN" sz="1600" dirty="0" smtClean="0"/>
          </a:p>
          <a:p>
            <a:pPr marL="784225" lvl="1" indent="-342900">
              <a:buFont typeface="Wingdings" panose="05000000000000000000" pitchFamily="2" charset="2"/>
              <a:buChar char="Ø"/>
            </a:pPr>
            <a:r>
              <a:rPr lang="zh-CN" altLang="en-US" sz="2000" dirty="0" smtClean="0"/>
              <a:t>减少</a:t>
            </a:r>
            <a:r>
              <a:rPr lang="zh-CN" altLang="en-US" sz="2000" dirty="0"/>
              <a:t>构建特定编译器的时间和</a:t>
            </a:r>
            <a:r>
              <a:rPr lang="zh-CN" altLang="en-US" sz="2000" dirty="0" smtClean="0"/>
              <a:t>成本</a:t>
            </a:r>
            <a:endParaRPr lang="en-US" altLang="zh-CN" sz="2000" dirty="0" smtClean="0"/>
          </a:p>
          <a:p>
            <a:pPr marL="1189038" lvl="2" indent="-342900">
              <a:buFont typeface="Arial" panose="020B0604020202020204" pitchFamily="34" charset="0"/>
              <a:buChar char="•"/>
            </a:pPr>
            <a:r>
              <a:rPr lang="zh-CN" altLang="en-US" sz="1600" dirty="0"/>
              <a:t>新的编译器</a:t>
            </a:r>
            <a:r>
              <a:rPr lang="en-US" altLang="zh-CN" sz="1600" dirty="0"/>
              <a:t>=</a:t>
            </a:r>
            <a:r>
              <a:rPr lang="zh-CN" altLang="en-US" sz="1600" dirty="0"/>
              <a:t>粘合代码加上任何不可用的组件</a:t>
            </a:r>
            <a:endParaRPr lang="en-US" altLang="zh-CN" sz="1600" dirty="0"/>
          </a:p>
          <a:p>
            <a:pPr marL="784225" lvl="1" indent="-342900">
              <a:buFont typeface="Wingdings" panose="05000000000000000000" pitchFamily="2" charset="2"/>
              <a:buChar char="Ø"/>
            </a:pPr>
            <a:r>
              <a:rPr lang="zh-CN" altLang="en-US" sz="2000" dirty="0" smtClean="0"/>
              <a:t>允许</a:t>
            </a:r>
            <a:r>
              <a:rPr lang="zh-CN" altLang="en-US" sz="2000" dirty="0"/>
              <a:t>组件在不同的编译器之间</a:t>
            </a:r>
            <a:r>
              <a:rPr lang="zh-CN" altLang="en-US" sz="2000" dirty="0" smtClean="0"/>
              <a:t>共享</a:t>
            </a:r>
            <a:endParaRPr lang="en-US" altLang="zh-CN" sz="2000" dirty="0" smtClean="0"/>
          </a:p>
          <a:p>
            <a:pPr marL="1189038" lvl="2" indent="-342900">
              <a:buFont typeface="Arial" panose="020B0604020202020204" pitchFamily="34" charset="0"/>
              <a:buChar char="•"/>
            </a:pPr>
            <a:r>
              <a:rPr lang="zh-CN" altLang="en-US" sz="1600" dirty="0"/>
              <a:t>对一个编译器的改进使其他编译器受益</a:t>
            </a:r>
            <a:endParaRPr lang="en-US" altLang="zh-CN" sz="1600" dirty="0"/>
          </a:p>
          <a:p>
            <a:pPr marL="784225" lvl="1" indent="-342900">
              <a:buFont typeface="Wingdings" panose="05000000000000000000" pitchFamily="2" charset="2"/>
              <a:buChar char="Ø"/>
            </a:pPr>
            <a:r>
              <a:rPr lang="zh-CN" altLang="en-US" sz="2000" dirty="0" smtClean="0"/>
              <a:t>允许</a:t>
            </a:r>
            <a:r>
              <a:rPr lang="zh-CN" altLang="en-US" sz="2000" dirty="0"/>
              <a:t>为工作选择正确的</a:t>
            </a:r>
            <a:r>
              <a:rPr lang="zh-CN" altLang="en-US" sz="2000" dirty="0" smtClean="0"/>
              <a:t>组件</a:t>
            </a:r>
            <a:endParaRPr lang="en-US" altLang="zh-CN" sz="2000" dirty="0" smtClean="0"/>
          </a:p>
          <a:p>
            <a:pPr marL="1189038" lvl="2" indent="-342900">
              <a:buFont typeface="Arial" panose="020B0604020202020204" pitchFamily="34" charset="0"/>
              <a:buChar char="•"/>
            </a:pPr>
            <a:r>
              <a:rPr lang="zh-CN" altLang="en-US" sz="1600" dirty="0"/>
              <a:t>不强制使用“一个真正的寄存器分配器”或调度程序</a:t>
            </a:r>
            <a:endParaRPr lang="en-US" altLang="zh-CN" sz="1600" dirty="0"/>
          </a:p>
        </p:txBody>
      </p:sp>
    </p:spTree>
    <p:extLst>
      <p:ext uri="{BB962C8B-B14F-4D97-AF65-F5344CB8AC3E}">
        <p14:creationId xmlns:p14="http://schemas.microsoft.com/office/powerpoint/2010/main" val="3049790084"/>
      </p:ext>
    </p:extLst>
  </p:cSld>
  <p:clrMapOvr>
    <a:masterClrMapping/>
  </p:clrMapOvr>
</p:sld>
</file>

<file path=ppt/theme/theme1.xml><?xml version="1.0" encoding="utf-8"?>
<a:theme xmlns:a="http://schemas.openxmlformats.org/drawingml/2006/main" name="NJUPPTemplate">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 About</Template>
  <TotalTime>2364</TotalTime>
  <Words>2823</Words>
  <Application>Microsoft Office PowerPoint</Application>
  <PresentationFormat>全屏显示(4:3)</PresentationFormat>
  <Paragraphs>644</Paragraphs>
  <Slides>59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等线</vt:lpstr>
      <vt:lpstr>黑体</vt:lpstr>
      <vt:lpstr>宋体</vt:lpstr>
      <vt:lpstr>微软雅黑</vt:lpstr>
      <vt:lpstr>Arial</vt:lpstr>
      <vt:lpstr>Calibri</vt:lpstr>
      <vt:lpstr>Times New Roman</vt:lpstr>
      <vt:lpstr>Wingdings</vt:lpstr>
      <vt:lpstr>NJUPPTemplate</vt:lpstr>
      <vt:lpstr>LLVM简介 为中间代码生成做铺垫</vt:lpstr>
      <vt:lpstr>提纲</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LLVM简介</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creator>LCHEN</dc:creator>
  <cp:lastModifiedBy>YanYanyan</cp:lastModifiedBy>
  <cp:revision>1246</cp:revision>
  <cp:lastPrinted>2013-02-25T14:33:48Z</cp:lastPrinted>
  <dcterms:created xsi:type="dcterms:W3CDTF">2012-01-30T08:28:12Z</dcterms:created>
  <dcterms:modified xsi:type="dcterms:W3CDTF">2023-05-09T14:13:28Z</dcterms:modified>
</cp:coreProperties>
</file>