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2"/>
  </p:notesMasterIdLst>
  <p:sldIdLst>
    <p:sldId id="256" r:id="rId2"/>
    <p:sldId id="390" r:id="rId3"/>
    <p:sldId id="425" r:id="rId4"/>
    <p:sldId id="491" r:id="rId5"/>
    <p:sldId id="490" r:id="rId6"/>
    <p:sldId id="426" r:id="rId7"/>
    <p:sldId id="493" r:id="rId8"/>
    <p:sldId id="487" r:id="rId9"/>
    <p:sldId id="433" r:id="rId10"/>
    <p:sldId id="430" r:id="rId11"/>
    <p:sldId id="495" r:id="rId12"/>
    <p:sldId id="434" r:id="rId13"/>
    <p:sldId id="496" r:id="rId14"/>
    <p:sldId id="504" r:id="rId15"/>
    <p:sldId id="431" r:id="rId16"/>
    <p:sldId id="509" r:id="rId17"/>
    <p:sldId id="505" r:id="rId18"/>
    <p:sldId id="497" r:id="rId19"/>
    <p:sldId id="503" r:id="rId20"/>
    <p:sldId id="499" r:id="rId21"/>
    <p:sldId id="498" r:id="rId22"/>
    <p:sldId id="500" r:id="rId23"/>
    <p:sldId id="512" r:id="rId24"/>
    <p:sldId id="501" r:id="rId25"/>
    <p:sldId id="508" r:id="rId26"/>
    <p:sldId id="511" r:id="rId27"/>
    <p:sldId id="507" r:id="rId28"/>
    <p:sldId id="506" r:id="rId29"/>
    <p:sldId id="502" r:id="rId30"/>
    <p:sldId id="488" r:id="rId31"/>
    <p:sldId id="437" r:id="rId32"/>
    <p:sldId id="521" r:id="rId33"/>
    <p:sldId id="520" r:id="rId34"/>
    <p:sldId id="522" r:id="rId35"/>
    <p:sldId id="489" r:id="rId36"/>
    <p:sldId id="494" r:id="rId37"/>
    <p:sldId id="513" r:id="rId38"/>
    <p:sldId id="524" r:id="rId39"/>
    <p:sldId id="523" r:id="rId40"/>
    <p:sldId id="356" r:id="rId41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02" autoAdjust="0"/>
  </p:normalViewPr>
  <p:slideViewPr>
    <p:cSldViewPr>
      <p:cViewPr varScale="1">
        <p:scale>
          <a:sx n="77" d="100"/>
          <a:sy n="77" d="100"/>
        </p:scale>
        <p:origin x="72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E3B0E-EEF2-40F7-869D-B995969E7237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3BC0F-8946-4C50-A19E-D4EF2BAD3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385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BC0F-8946-4C50-A19E-D4EF2BAD378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946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49EB6-CE87-4BEA-A3E4-06FDE6261625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340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BC0F-8946-4C50-A19E-D4EF2BAD378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194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BC0F-8946-4C50-A19E-D4EF2BAD378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440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BC0F-8946-4C50-A19E-D4EF2BAD378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035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BC0F-8946-4C50-A19E-D4EF2BAD378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457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毕昇杯：</a:t>
            </a:r>
            <a:r>
              <a:rPr lang="en-US" altLang="zh-CN" dirty="0" smtClean="0"/>
              <a:t>https://zh.wikipedia.org/wiki/QEMU</a:t>
            </a:r>
          </a:p>
          <a:p>
            <a:r>
              <a:rPr lang="zh-CN" altLang="en-US" dirty="0" smtClean="0"/>
              <a:t>课程实验：</a:t>
            </a:r>
            <a:r>
              <a:rPr lang="en-US" altLang="zh-CN" sz="1200" dirty="0" smtClean="0"/>
              <a:t>https://github.com/TheThirdOne/rars/tree/v1.6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BC0F-8946-4C50-A19E-D4EF2BAD3787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634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毕昇杯：</a:t>
            </a:r>
            <a:r>
              <a:rPr lang="en-US" altLang="zh-CN" dirty="0" smtClean="0"/>
              <a:t>https://zh.wikipedia.org/wiki/QEMU</a:t>
            </a:r>
          </a:p>
          <a:p>
            <a:r>
              <a:rPr lang="zh-CN" altLang="en-US" dirty="0" smtClean="0"/>
              <a:t>课程实验：</a:t>
            </a:r>
            <a:r>
              <a:rPr lang="en-US" altLang="zh-CN" sz="1200" dirty="0" smtClean="0"/>
              <a:t>https://github.com/TheThirdOne/rars/tree/v1.6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BC0F-8946-4C50-A19E-D4EF2BAD3787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538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毕昇杯：</a:t>
            </a:r>
            <a:r>
              <a:rPr lang="en-US" altLang="zh-CN" dirty="0" smtClean="0"/>
              <a:t>https://zh.wikipedia.org/wiki/QEMU</a:t>
            </a:r>
          </a:p>
          <a:p>
            <a:r>
              <a:rPr lang="zh-CN" altLang="en-US" dirty="0" smtClean="0"/>
              <a:t>课程实验：</a:t>
            </a:r>
            <a:r>
              <a:rPr lang="en-US" altLang="zh-CN" sz="1200" dirty="0" smtClean="0"/>
              <a:t>https://github.com/TheThirdOne/rars/tree/v1.6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BC0F-8946-4C50-A19E-D4EF2BAD3787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915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毕昇杯：</a:t>
            </a:r>
            <a:r>
              <a:rPr lang="en-US" altLang="zh-CN" dirty="0" smtClean="0"/>
              <a:t>https://zh.wikipedia.org/wiki/QEMU</a:t>
            </a:r>
          </a:p>
          <a:p>
            <a:r>
              <a:rPr lang="zh-CN" altLang="en-US" dirty="0" smtClean="0"/>
              <a:t>课程实验：</a:t>
            </a:r>
            <a:r>
              <a:rPr lang="en-US" altLang="zh-CN" sz="1200" dirty="0" smtClean="0"/>
              <a:t>https://github.com/TheThirdOne/rars/tree/v1.6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BC0F-8946-4C50-A19E-D4EF2BAD3787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108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>
              <a:latin typeface="Arial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 descr="校徽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6130925"/>
            <a:ext cx="61277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C:\Users\lchen\Desktop\NJU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2168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4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674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/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00125" y="214313"/>
            <a:ext cx="74295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0" name="Picture 6" descr="tow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3016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850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1" descr="校徽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7635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358188" y="6500813"/>
            <a:ext cx="428625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569B4F9-0891-46CE-8E57-88CA71900FB4}" type="slidenum">
              <a:rPr lang="en-US" altLang="zh-CN" sz="1400"/>
              <a:pPr eaLnBrk="1" hangingPunct="1"/>
              <a:t>‹#›</a:t>
            </a:fld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346087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4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qemu/qemu" TargetMode="External"/><Relationship Id="rId4" Type="http://schemas.openxmlformats.org/officeDocument/2006/relationships/hyperlink" Target="https://github.com/riscv-software-src/riscv-isa-sim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51920" y="4509120"/>
            <a:ext cx="1296144" cy="576064"/>
          </a:xfrm>
        </p:spPr>
        <p:txBody>
          <a:bodyPr/>
          <a:lstStyle/>
          <a:p>
            <a:r>
              <a:rPr lang="zh-CN" altLang="en-US" b="1" dirty="0"/>
              <a:t>燕言</a:t>
            </a:r>
            <a:r>
              <a:rPr lang="zh-CN" altLang="en-US" b="1" dirty="0" smtClean="0"/>
              <a:t>言</a:t>
            </a:r>
            <a:endParaRPr lang="en-US" altLang="zh-CN" b="1" dirty="0" smtClean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97148" y="2492896"/>
            <a:ext cx="7405688" cy="1639054"/>
          </a:xfrm>
        </p:spPr>
        <p:txBody>
          <a:bodyPr/>
          <a:lstStyle/>
          <a:p>
            <a:pPr algn="ctr"/>
            <a:r>
              <a:rPr lang="en-US" altLang="zh-CN" sz="7200" b="1" dirty="0" smtClean="0"/>
              <a:t>RISC-V</a:t>
            </a:r>
            <a:r>
              <a:rPr lang="zh-CN" altLang="en-US" sz="7200" b="1" dirty="0" smtClean="0"/>
              <a:t>简介</a:t>
            </a:r>
            <a:r>
              <a:rPr lang="en-US" altLang="zh-CN" sz="7200" b="1" dirty="0" smtClean="0"/>
              <a:t/>
            </a:r>
            <a:br>
              <a:rPr lang="en-US" altLang="zh-CN" sz="7200" b="1" dirty="0" smtClean="0"/>
            </a:br>
            <a:r>
              <a:rPr lang="zh-CN" altLang="en-US" sz="4400" b="1" dirty="0" smtClean="0"/>
              <a:t>为</a:t>
            </a:r>
            <a:r>
              <a:rPr lang="zh-CN" altLang="en-US" sz="4400" b="1" dirty="0"/>
              <a:t>目标</a:t>
            </a:r>
            <a:r>
              <a:rPr lang="zh-CN" altLang="en-US" sz="4400" b="1" dirty="0" smtClean="0"/>
              <a:t>代码生成做铺垫</a:t>
            </a:r>
            <a:endParaRPr lang="zh-CN" altLang="en-US" sz="7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RISC-V</a:t>
            </a:r>
            <a:r>
              <a:rPr lang="zh-CN" altLang="en-US" b="1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指令集</a:t>
            </a:r>
            <a:endParaRPr lang="en-US" altLang="zh-CN" b="1" dirty="0" smtClean="0"/>
          </a:p>
          <a:p>
            <a:pPr marL="0" lvl="1" indent="0">
              <a:buClr>
                <a:schemeClr val="accent1"/>
              </a:buClr>
              <a:buSzPct val="70000"/>
              <a:buNone/>
            </a:pPr>
            <a:r>
              <a:rPr lang="zh-CN" altLang="en-US" sz="1800" b="1" dirty="0" smtClean="0">
                <a:cs typeface="+mn-cs"/>
              </a:rPr>
              <a:t>       </a:t>
            </a:r>
            <a:r>
              <a:rPr lang="en-US" altLang="zh-CN" sz="2400" dirty="0">
                <a:cs typeface="+mn-cs"/>
              </a:rPr>
              <a:t>RISC-V </a:t>
            </a:r>
            <a:r>
              <a:rPr lang="zh-CN" altLang="en-US" sz="2400" dirty="0">
                <a:cs typeface="+mn-cs"/>
              </a:rPr>
              <a:t>指令使用模块化的设计，包括几个可以互相替换的基本指令集，以及额外可以选择的扩展</a:t>
            </a:r>
            <a:r>
              <a:rPr lang="zh-CN" altLang="en-US" sz="2400" dirty="0" smtClean="0">
                <a:cs typeface="+mn-cs"/>
              </a:rPr>
              <a:t>指令集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615661"/>
              </p:ext>
            </p:extLst>
          </p:nvPr>
        </p:nvGraphicFramePr>
        <p:xfrm>
          <a:off x="683568" y="3377565"/>
          <a:ext cx="7773356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611">
                  <a:extLst>
                    <a:ext uri="{9D8B030D-6E8A-4147-A177-3AD203B41FA5}">
                      <a16:colId xmlns:a16="http://schemas.microsoft.com/office/drawing/2014/main" val="428896409"/>
                    </a:ext>
                  </a:extLst>
                </a:gridCol>
                <a:gridCol w="4527387">
                  <a:extLst>
                    <a:ext uri="{9D8B030D-6E8A-4147-A177-3AD203B41FA5}">
                      <a16:colId xmlns:a16="http://schemas.microsoft.com/office/drawing/2014/main" val="2766843462"/>
                    </a:ext>
                  </a:extLst>
                </a:gridCol>
                <a:gridCol w="923588">
                  <a:extLst>
                    <a:ext uri="{9D8B030D-6E8A-4147-A177-3AD203B41FA5}">
                      <a16:colId xmlns:a16="http://schemas.microsoft.com/office/drawing/2014/main" val="974728341"/>
                    </a:ext>
                  </a:extLst>
                </a:gridCol>
                <a:gridCol w="1073770">
                  <a:extLst>
                    <a:ext uri="{9D8B030D-6E8A-4147-A177-3AD203B41FA5}">
                      <a16:colId xmlns:a16="http://schemas.microsoft.com/office/drawing/2014/main" val="997777213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基本指令集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294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600" b="1" dirty="0" smtClean="0"/>
                        <a:t>指令集名称</a:t>
                      </a:r>
                      <a:endParaRPr lang="zh-CN" altLang="en-US" sz="16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 smtClean="0"/>
                        <a:t>描述</a:t>
                      </a:r>
                      <a:endParaRPr lang="zh-CN" altLang="en-US" sz="16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 smtClean="0"/>
                        <a:t>版本</a:t>
                      </a:r>
                      <a:endParaRPr lang="zh-CN" altLang="en-US" sz="16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 smtClean="0"/>
                        <a:t>状态</a:t>
                      </a:r>
                      <a:endParaRPr lang="zh-CN" altLang="en-US" sz="16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237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RVWMO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RISC-V</a:t>
                      </a:r>
                      <a:r>
                        <a:rPr lang="zh-CN" altLang="en-US" sz="1400" dirty="0" smtClean="0"/>
                        <a:t>弱内存类型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2.0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已批准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000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RV32I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基本整数指令集，</a:t>
                      </a:r>
                      <a:r>
                        <a:rPr lang="en-US" altLang="zh-CN" sz="1400" dirty="0" smtClean="0"/>
                        <a:t>32</a:t>
                      </a:r>
                      <a:r>
                        <a:rPr lang="zh-CN" altLang="en-US" sz="1400" dirty="0" smtClean="0"/>
                        <a:t>位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2.1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已批准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181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RV32E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基本整数指令集（嵌入式系统），</a:t>
                      </a:r>
                      <a:r>
                        <a:rPr lang="en-US" altLang="zh-CN" sz="1400" dirty="0" smtClean="0"/>
                        <a:t>32</a:t>
                      </a:r>
                      <a:r>
                        <a:rPr lang="zh-CN" altLang="en-US" sz="1400" dirty="0" smtClean="0"/>
                        <a:t>位，</a:t>
                      </a:r>
                      <a:r>
                        <a:rPr lang="en-US" altLang="zh-CN" sz="1400" dirty="0" smtClean="0"/>
                        <a:t>16</a:t>
                      </a:r>
                      <a:r>
                        <a:rPr lang="zh-CN" altLang="en-US" sz="1400" dirty="0" smtClean="0"/>
                        <a:t>个寄存器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2.0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已批准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934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RV64I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基本整数指令集，</a:t>
                      </a:r>
                      <a:r>
                        <a:rPr lang="en-US" altLang="zh-CN" sz="1400" dirty="0" smtClean="0"/>
                        <a:t>64</a:t>
                      </a:r>
                      <a:r>
                        <a:rPr lang="zh-CN" altLang="en-US" sz="1400" dirty="0" smtClean="0"/>
                        <a:t>位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2.1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已批准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106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RV64E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基本整数指令集（嵌入式系统），</a:t>
                      </a:r>
                      <a:r>
                        <a:rPr lang="en-US" altLang="zh-CN" sz="1400" dirty="0" smtClean="0"/>
                        <a:t>64</a:t>
                      </a:r>
                      <a:r>
                        <a:rPr lang="zh-CN" altLang="en-US" sz="1400" dirty="0" smtClean="0"/>
                        <a:t>位，</a:t>
                      </a:r>
                      <a:r>
                        <a:rPr lang="en-US" altLang="zh-CN" sz="1400" dirty="0" smtClean="0"/>
                        <a:t>16</a:t>
                      </a:r>
                      <a:r>
                        <a:rPr lang="zh-CN" altLang="en-US" sz="1400" dirty="0" smtClean="0"/>
                        <a:t>个寄存器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已批准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882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RV128I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基本整数指令集，</a:t>
                      </a:r>
                      <a:r>
                        <a:rPr lang="en-US" altLang="zh-CN" sz="1400" dirty="0" smtClean="0"/>
                        <a:t>128</a:t>
                      </a:r>
                      <a:r>
                        <a:rPr lang="zh-CN" altLang="en-US" sz="1400" dirty="0" smtClean="0"/>
                        <a:t>位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1.7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开放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734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338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RISC-V</a:t>
            </a:r>
            <a:r>
              <a:rPr lang="zh-CN" altLang="en-US" b="1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指令集</a:t>
            </a:r>
            <a:endParaRPr lang="en-US" altLang="zh-CN" b="1" dirty="0" smtClean="0"/>
          </a:p>
          <a:p>
            <a:pPr marL="0" lvl="1" indent="0">
              <a:buClr>
                <a:schemeClr val="accent1"/>
              </a:buClr>
              <a:buSzPct val="70000"/>
              <a:buNone/>
            </a:pPr>
            <a:r>
              <a:rPr lang="zh-CN" altLang="en-US" sz="1800" b="1" dirty="0" smtClean="0">
                <a:cs typeface="+mn-cs"/>
              </a:rPr>
              <a:t>       </a:t>
            </a:r>
            <a:r>
              <a:rPr lang="en-US" altLang="zh-CN" sz="2400" dirty="0">
                <a:cs typeface="+mn-cs"/>
              </a:rPr>
              <a:t>RISC-V </a:t>
            </a:r>
            <a:r>
              <a:rPr lang="zh-CN" altLang="en-US" sz="2400" dirty="0">
                <a:cs typeface="+mn-cs"/>
              </a:rPr>
              <a:t>指令使用模块化的设计，包括几个可以互相替换的基本指令集，以及额外可以选择的扩展</a:t>
            </a:r>
            <a:r>
              <a:rPr lang="zh-CN" altLang="en-US" sz="2400" dirty="0" smtClean="0">
                <a:cs typeface="+mn-cs"/>
              </a:rPr>
              <a:t>指令集。标准扩展指令集繁多，简要介绍其中一部分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243030"/>
              </p:ext>
            </p:extLst>
          </p:nvPr>
        </p:nvGraphicFramePr>
        <p:xfrm>
          <a:off x="683568" y="3377565"/>
          <a:ext cx="7773356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611">
                  <a:extLst>
                    <a:ext uri="{9D8B030D-6E8A-4147-A177-3AD203B41FA5}">
                      <a16:colId xmlns:a16="http://schemas.microsoft.com/office/drawing/2014/main" val="428896409"/>
                    </a:ext>
                  </a:extLst>
                </a:gridCol>
                <a:gridCol w="4527387">
                  <a:extLst>
                    <a:ext uri="{9D8B030D-6E8A-4147-A177-3AD203B41FA5}">
                      <a16:colId xmlns:a16="http://schemas.microsoft.com/office/drawing/2014/main" val="2766843462"/>
                    </a:ext>
                  </a:extLst>
                </a:gridCol>
                <a:gridCol w="923588">
                  <a:extLst>
                    <a:ext uri="{9D8B030D-6E8A-4147-A177-3AD203B41FA5}">
                      <a16:colId xmlns:a16="http://schemas.microsoft.com/office/drawing/2014/main" val="974728341"/>
                    </a:ext>
                  </a:extLst>
                </a:gridCol>
                <a:gridCol w="1073770">
                  <a:extLst>
                    <a:ext uri="{9D8B030D-6E8A-4147-A177-3AD203B41FA5}">
                      <a16:colId xmlns:a16="http://schemas.microsoft.com/office/drawing/2014/main" val="997777213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标准扩展指令集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294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600" b="1" dirty="0" smtClean="0"/>
                        <a:t>指令集名称</a:t>
                      </a:r>
                      <a:endParaRPr lang="zh-CN" altLang="en-US" sz="16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 smtClean="0"/>
                        <a:t>描述</a:t>
                      </a:r>
                      <a:endParaRPr lang="zh-CN" altLang="en-US" sz="16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 smtClean="0"/>
                        <a:t>版本</a:t>
                      </a:r>
                      <a:endParaRPr lang="zh-CN" altLang="en-US" sz="16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 smtClean="0"/>
                        <a:t>状态</a:t>
                      </a:r>
                      <a:endParaRPr lang="zh-CN" altLang="en-US" sz="16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237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整数乘除法标准扩展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已批准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1000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不可中断指令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(Atomic)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标准扩展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已批准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2181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单精度浮点标准扩展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已批准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6934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双精度浮点标准扩展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已批准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5106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单指令多资料流（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SIMD</a:t>
                      </a: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）运算标准扩展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882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向量运算标准扩展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冻结</a:t>
                      </a:r>
                      <a:r>
                        <a:rPr lang="en-US" altLang="zh-CN" sz="1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  <a:endParaRPr lang="zh-CN" altLang="en-US" sz="14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6734887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83568" y="5876925"/>
            <a:ext cx="79270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202122"/>
                </a:solidFill>
                <a:latin typeface="Arial" panose="020B0604020202020204" pitchFamily="34" charset="0"/>
              </a:rPr>
              <a:t>[1]. </a:t>
            </a:r>
            <a:r>
              <a:rPr lang="zh-CN" altLang="en-US" sz="1200" dirty="0" smtClean="0">
                <a:solidFill>
                  <a:srgbClr val="202122"/>
                </a:solidFill>
                <a:latin typeface="Arial" panose="020B0604020202020204" pitchFamily="34" charset="0"/>
              </a:rPr>
              <a:t>标记</a:t>
            </a:r>
            <a:r>
              <a:rPr lang="zh-CN" altLang="en-US" sz="1200" dirty="0">
                <a:solidFill>
                  <a:srgbClr val="202122"/>
                </a:solidFill>
                <a:latin typeface="Arial" panose="020B0604020202020204" pitchFamily="34" charset="0"/>
              </a:rPr>
              <a:t>为冻结状态的模块代表其最终的功能已完备，而且在提交批准之前预计不会发生重大变化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64078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RISC-V</a:t>
            </a:r>
            <a:r>
              <a:rPr lang="zh-CN" altLang="en-US" b="1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寄存器集</a:t>
            </a:r>
            <a:endParaRPr lang="en-US" altLang="zh-CN" sz="1800" dirty="0" smtClean="0">
              <a:cs typeface="+mn-cs"/>
            </a:endParaRPr>
          </a:p>
          <a:p>
            <a:pPr marL="0" lvl="1" indent="0">
              <a:buClr>
                <a:schemeClr val="accent1"/>
              </a:buClr>
              <a:buSzPct val="70000"/>
              <a:buNone/>
            </a:pPr>
            <a:r>
              <a:rPr lang="en-US" altLang="zh-CN" sz="1800" dirty="0" smtClean="0">
                <a:cs typeface="+mn-cs"/>
              </a:rPr>
              <a:t>       </a:t>
            </a:r>
            <a:r>
              <a:rPr lang="en-US" altLang="zh-CN" sz="2400" dirty="0" smtClean="0">
                <a:cs typeface="+mn-cs"/>
              </a:rPr>
              <a:t>RISC-V</a:t>
            </a:r>
            <a:r>
              <a:rPr lang="zh-CN" altLang="en-US" sz="2400" dirty="0" smtClean="0">
                <a:cs typeface="+mn-cs"/>
              </a:rPr>
              <a:t>有</a:t>
            </a:r>
            <a:r>
              <a:rPr lang="en-US" altLang="zh-CN" sz="2400" dirty="0" smtClean="0">
                <a:cs typeface="+mn-cs"/>
              </a:rPr>
              <a:t>32</a:t>
            </a:r>
            <a:r>
              <a:rPr lang="zh-CN" altLang="en-US" sz="2400" dirty="0" smtClean="0">
                <a:cs typeface="+mn-cs"/>
              </a:rPr>
              <a:t>个整数寄存器（在嵌入式版本则是</a:t>
            </a:r>
            <a:r>
              <a:rPr lang="en-US" altLang="zh-CN" sz="2400" dirty="0" smtClean="0">
                <a:cs typeface="+mn-cs"/>
              </a:rPr>
              <a:t>16</a:t>
            </a:r>
            <a:r>
              <a:rPr lang="zh-CN" altLang="en-US" sz="2400" dirty="0" smtClean="0">
                <a:cs typeface="+mn-cs"/>
              </a:rPr>
              <a:t>个）。当浮点延伸集合被实现时，还有</a:t>
            </a:r>
            <a:r>
              <a:rPr lang="en-US" altLang="zh-CN" sz="2400" dirty="0" smtClean="0">
                <a:cs typeface="+mn-cs"/>
              </a:rPr>
              <a:t>32</a:t>
            </a:r>
            <a:r>
              <a:rPr lang="zh-CN" altLang="en-US" sz="2400" dirty="0" smtClean="0">
                <a:cs typeface="+mn-cs"/>
              </a:rPr>
              <a:t>个浮点寄存器。除了</a:t>
            </a:r>
            <a:r>
              <a:rPr lang="en-US" altLang="zh-CN" sz="2400" dirty="0" smtClean="0">
                <a:cs typeface="+mn-cs"/>
              </a:rPr>
              <a:t>Load/Store</a:t>
            </a:r>
            <a:r>
              <a:rPr lang="zh-CN" altLang="en-US" sz="2400" dirty="0" smtClean="0">
                <a:cs typeface="+mn-cs"/>
              </a:rPr>
              <a:t>指令外，其他指令只能寻址寄存器</a:t>
            </a:r>
            <a:endParaRPr lang="en-US" altLang="zh-CN" sz="2000" dirty="0" smtClean="0">
              <a:cs typeface="+mn-cs"/>
            </a:endParaRPr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有些</a:t>
            </a:r>
            <a:r>
              <a:rPr lang="en-US" altLang="zh-CN" sz="2000" dirty="0" smtClean="0"/>
              <a:t>RISC</a:t>
            </a:r>
            <a:r>
              <a:rPr lang="zh-CN" altLang="en-US" sz="2000" dirty="0" smtClean="0"/>
              <a:t>指令集其中一个寄存器为“零寄存器”，剩下的为通用寄存器</a:t>
            </a:r>
            <a:endParaRPr lang="en-US" altLang="zh-CN" sz="2000" dirty="0" smtClean="0"/>
          </a:p>
          <a:p>
            <a:pPr marL="1189038" lvl="2" indent="-34290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如</a:t>
            </a:r>
            <a:r>
              <a:rPr lang="en-US" altLang="zh-CN" sz="1600" dirty="0" smtClean="0"/>
              <a:t>MIPS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SPARC</a:t>
            </a:r>
            <a:endParaRPr lang="en-US" altLang="zh-CN" sz="1600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RISC-V</a:t>
            </a:r>
            <a:r>
              <a:rPr lang="zh-CN" altLang="en-US" sz="2000" dirty="0" smtClean="0"/>
              <a:t>第一个整数寄存器是“零寄存器”</a:t>
            </a:r>
            <a:endParaRPr lang="en-US" altLang="zh-CN" sz="2000" dirty="0" smtClean="0"/>
          </a:p>
          <a:p>
            <a:pPr marL="1189038" lvl="2" indent="-34290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存储数值到零寄存器是没有意义的，从零寄存器读取的数值始终为</a:t>
            </a:r>
            <a:r>
              <a:rPr lang="en-US" altLang="zh-CN" sz="1600" dirty="0" smtClean="0"/>
              <a:t>0</a:t>
            </a:r>
          </a:p>
          <a:p>
            <a:pPr marL="1189038" lvl="2" indent="-342900">
              <a:buFont typeface="Arial" panose="020B0604020202020204" pitchFamily="34" charset="0"/>
              <a:buChar char="•"/>
            </a:pPr>
            <a:r>
              <a:rPr lang="zh-CN" altLang="en-US" sz="1600" dirty="0"/>
              <a:t>零</a:t>
            </a:r>
            <a:r>
              <a:rPr lang="zh-CN" altLang="en-US" sz="1600" dirty="0" smtClean="0"/>
              <a:t>寄存器可以简化指令集设计，比如</a:t>
            </a:r>
            <a:r>
              <a:rPr lang="en-US" altLang="zh-CN" sz="1600" dirty="0" smtClean="0"/>
              <a:t>MOV Y, X</a:t>
            </a:r>
            <a:r>
              <a:rPr lang="zh-CN" altLang="en-US" sz="1600" dirty="0" smtClean="0"/>
              <a:t>可以替换为</a:t>
            </a:r>
            <a:r>
              <a:rPr lang="en-US" altLang="zh-CN" sz="1600" dirty="0" smtClean="0"/>
              <a:t>Add Y, X , r0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772787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RISC-V</a:t>
            </a:r>
            <a:r>
              <a:rPr lang="zh-CN" altLang="en-US" b="1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寄存器集</a:t>
            </a:r>
            <a:endParaRPr lang="en-US" altLang="zh-CN" sz="1800" dirty="0" smtClean="0">
              <a:cs typeface="+mn-cs"/>
            </a:endParaRPr>
          </a:p>
          <a:p>
            <a:pPr marL="0" lvl="1" indent="0">
              <a:buClr>
                <a:schemeClr val="accent1"/>
              </a:buClr>
              <a:buSzPct val="70000"/>
              <a:buNone/>
            </a:pPr>
            <a:r>
              <a:rPr lang="en-US" altLang="zh-CN" sz="1800" dirty="0" smtClean="0">
                <a:cs typeface="+mn-cs"/>
              </a:rPr>
              <a:t>       </a:t>
            </a:r>
            <a:r>
              <a:rPr lang="en-US" altLang="zh-CN" sz="2400" dirty="0" smtClean="0">
                <a:cs typeface="+mn-cs"/>
              </a:rPr>
              <a:t>RISC-V</a:t>
            </a:r>
            <a:r>
              <a:rPr lang="zh-CN" altLang="en-US" sz="2400" dirty="0" smtClean="0">
                <a:cs typeface="+mn-cs"/>
              </a:rPr>
              <a:t>有</a:t>
            </a:r>
            <a:r>
              <a:rPr lang="en-US" altLang="zh-CN" sz="2400" dirty="0" smtClean="0">
                <a:cs typeface="+mn-cs"/>
              </a:rPr>
              <a:t>32</a:t>
            </a:r>
            <a:r>
              <a:rPr lang="zh-CN" altLang="en-US" sz="2400" dirty="0" smtClean="0">
                <a:cs typeface="+mn-cs"/>
              </a:rPr>
              <a:t>个整数寄存器（在嵌入式版本则是</a:t>
            </a:r>
            <a:r>
              <a:rPr lang="en-US" altLang="zh-CN" sz="2400" dirty="0" smtClean="0">
                <a:cs typeface="+mn-cs"/>
              </a:rPr>
              <a:t>16</a:t>
            </a:r>
            <a:r>
              <a:rPr lang="zh-CN" altLang="en-US" sz="2400" dirty="0" smtClean="0">
                <a:cs typeface="+mn-cs"/>
              </a:rPr>
              <a:t>个）。当浮点延伸集合被实现时，还有</a:t>
            </a:r>
            <a:r>
              <a:rPr lang="en-US" altLang="zh-CN" sz="2400" dirty="0" smtClean="0">
                <a:cs typeface="+mn-cs"/>
              </a:rPr>
              <a:t>32</a:t>
            </a:r>
            <a:r>
              <a:rPr lang="zh-CN" altLang="en-US" sz="2400" dirty="0" smtClean="0">
                <a:cs typeface="+mn-cs"/>
              </a:rPr>
              <a:t>个浮点寄存器。除了</a:t>
            </a:r>
            <a:r>
              <a:rPr lang="en-US" altLang="zh-CN" sz="2400" dirty="0" smtClean="0">
                <a:cs typeface="+mn-cs"/>
              </a:rPr>
              <a:t>Load/Store</a:t>
            </a:r>
            <a:r>
              <a:rPr lang="zh-CN" altLang="en-US" sz="2400" dirty="0" smtClean="0">
                <a:cs typeface="+mn-cs"/>
              </a:rPr>
              <a:t>指令外，其他指令只能寻址寄存器</a:t>
            </a:r>
            <a:endParaRPr lang="en-US" altLang="zh-CN" sz="2000" dirty="0" smtClean="0">
              <a:cs typeface="+mn-cs"/>
            </a:endParaRPr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RISC-V</a:t>
            </a:r>
            <a:r>
              <a:rPr lang="zh-CN" altLang="en-US" sz="2000" dirty="0" smtClean="0"/>
              <a:t>提供了“控制寄存器”和“状态寄存器”</a:t>
            </a:r>
            <a:endParaRPr lang="en-US" altLang="zh-CN" sz="2000" dirty="0" smtClean="0"/>
          </a:p>
          <a:p>
            <a:pPr marL="1189038" lvl="2" indent="-34290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User-mode</a:t>
            </a:r>
            <a:r>
              <a:rPr lang="zh-CN" altLang="en-US" sz="1600" dirty="0" smtClean="0"/>
              <a:t>程序只能存取用来“测量性能”及“浮点管理”的部分</a:t>
            </a:r>
            <a:endParaRPr lang="en-US" altLang="zh-CN" sz="1600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RISC-V</a:t>
            </a:r>
            <a:r>
              <a:rPr lang="zh-CN" altLang="en-US" sz="2000" dirty="0" smtClean="0"/>
              <a:t>没有提供存储和恢复的寄存器</a:t>
            </a:r>
            <a:endParaRPr lang="en-US" altLang="zh-CN" sz="2000" dirty="0" smtClean="0"/>
          </a:p>
          <a:p>
            <a:pPr marL="1189038" lvl="2" indent="-34290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存储和恢复寄存器通常用于上下文切换、中断处理或函数调用</a:t>
            </a:r>
            <a:endParaRPr lang="en-US" altLang="zh-CN" sz="1600" dirty="0" smtClean="0"/>
          </a:p>
          <a:p>
            <a:pPr marL="1189038" lvl="2" indent="-34290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RISC-V</a:t>
            </a:r>
            <a:r>
              <a:rPr lang="zh-CN" altLang="en-US" sz="1600" dirty="0" smtClean="0"/>
              <a:t>认为这些设计是不必要的，过于复杂的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246485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RISC-V</a:t>
            </a:r>
            <a:r>
              <a:rPr lang="zh-CN" altLang="en-US" b="1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寄存器集</a:t>
            </a:r>
            <a:endParaRPr lang="en-US" altLang="zh-CN" sz="1800" dirty="0" smtClean="0">
              <a:cs typeface="+mn-cs"/>
            </a:endParaRPr>
          </a:p>
          <a:p>
            <a:pPr marL="0" lvl="1" indent="0">
              <a:buClr>
                <a:schemeClr val="accent1"/>
              </a:buClr>
              <a:buSzPct val="70000"/>
              <a:buNone/>
            </a:pPr>
            <a:r>
              <a:rPr lang="en-US" altLang="zh-CN" sz="1800" dirty="0" smtClean="0">
                <a:cs typeface="+mn-cs"/>
              </a:rPr>
              <a:t>       </a:t>
            </a:r>
            <a:r>
              <a:rPr lang="zh-CN" altLang="en-US" sz="2400" dirty="0" smtClean="0">
                <a:cs typeface="+mn-cs"/>
              </a:rPr>
              <a:t>以</a:t>
            </a:r>
            <a:r>
              <a:rPr lang="en-US" altLang="zh-CN" sz="2400" dirty="0" smtClean="0">
                <a:cs typeface="+mn-cs"/>
              </a:rPr>
              <a:t>RV32I ISA</a:t>
            </a:r>
            <a:r>
              <a:rPr lang="zh-CN" altLang="en-US" sz="2400" dirty="0" smtClean="0">
                <a:cs typeface="+mn-cs"/>
              </a:rPr>
              <a:t>为例，</a:t>
            </a:r>
            <a:r>
              <a:rPr lang="en-US" altLang="zh-CN" sz="2400" dirty="0" smtClean="0">
                <a:cs typeface="+mn-cs"/>
              </a:rPr>
              <a:t>RV32I</a:t>
            </a:r>
            <a:r>
              <a:rPr lang="zh-CN" altLang="en-US" sz="2400" dirty="0" smtClean="0">
                <a:cs typeface="+mn-cs"/>
              </a:rPr>
              <a:t>包含了</a:t>
            </a:r>
            <a:r>
              <a:rPr lang="en-US" altLang="zh-CN" sz="2400" dirty="0" smtClean="0">
                <a:cs typeface="+mn-cs"/>
              </a:rPr>
              <a:t>33</a:t>
            </a:r>
            <a:r>
              <a:rPr lang="zh-CN" altLang="en-US" sz="2400" dirty="0" smtClean="0">
                <a:cs typeface="+mn-cs"/>
              </a:rPr>
              <a:t>个寄存器，其中有一个是</a:t>
            </a:r>
            <a:r>
              <a:rPr lang="en-US" altLang="zh-CN" sz="2400" dirty="0" smtClean="0">
                <a:cs typeface="+mn-cs"/>
              </a:rPr>
              <a:t>PC</a:t>
            </a:r>
            <a:r>
              <a:rPr lang="zh-CN" altLang="en-US" sz="2400" dirty="0" smtClean="0">
                <a:cs typeface="+mn-cs"/>
              </a:rPr>
              <a:t>寄存器，</a:t>
            </a:r>
            <a:r>
              <a:rPr lang="en-US" altLang="zh-CN" sz="2400" dirty="0" smtClean="0">
                <a:cs typeface="+mn-cs"/>
              </a:rPr>
              <a:t>x0</a:t>
            </a:r>
            <a:r>
              <a:rPr lang="zh-CN" altLang="en-US" sz="2400" dirty="0" smtClean="0">
                <a:cs typeface="+mn-cs"/>
              </a:rPr>
              <a:t>是零寄存器，</a:t>
            </a:r>
            <a:r>
              <a:rPr lang="en-US" altLang="zh-CN" sz="2400" dirty="0" smtClean="0">
                <a:cs typeface="+mn-cs"/>
              </a:rPr>
              <a:t>x1-x31</a:t>
            </a:r>
            <a:r>
              <a:rPr lang="zh-CN" altLang="en-US" sz="2400" dirty="0" smtClean="0">
                <a:cs typeface="+mn-cs"/>
              </a:rPr>
              <a:t>是通用寄存器</a:t>
            </a:r>
            <a:endParaRPr lang="en-US" altLang="zh-CN" sz="2000" dirty="0" smtClean="0">
              <a:cs typeface="+mn-cs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363124"/>
              </p:ext>
            </p:extLst>
          </p:nvPr>
        </p:nvGraphicFramePr>
        <p:xfrm>
          <a:off x="1763688" y="2878773"/>
          <a:ext cx="6096000" cy="306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1465545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6957523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4616937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8371305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787516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000" b="0" dirty="0">
                          <a:solidFill>
                            <a:srgbClr val="121212"/>
                          </a:solidFill>
                          <a:effectLst/>
                        </a:rPr>
                        <a:t>寄存器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b="0" dirty="0">
                          <a:solidFill>
                            <a:srgbClr val="121212"/>
                          </a:solidFill>
                          <a:effectLst/>
                        </a:rPr>
                        <a:t>别名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b="0">
                          <a:solidFill>
                            <a:srgbClr val="121212"/>
                          </a:solidFill>
                          <a:effectLst/>
                        </a:rPr>
                        <a:t>说明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b="0" dirty="0">
                          <a:solidFill>
                            <a:srgbClr val="121212"/>
                          </a:solidFill>
                          <a:effectLst/>
                        </a:rPr>
                        <a:t>调用者保存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b="0" dirty="0">
                          <a:solidFill>
                            <a:srgbClr val="121212"/>
                          </a:solidFill>
                          <a:effectLst/>
                        </a:rPr>
                        <a:t>被调用者保存</a:t>
                      </a:r>
                    </a:p>
                  </a:txBody>
                  <a:tcPr marL="114300" marR="114300" marT="28575" marB="28575" anchor="ctr"/>
                </a:tc>
                <a:extLst>
                  <a:ext uri="{0D108BD9-81ED-4DB2-BD59-A6C34878D82A}">
                    <a16:rowId xmlns:a16="http://schemas.microsoft.com/office/drawing/2014/main" val="1044736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x0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zero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</a:rPr>
                        <a:t>硬编码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</a:endParaRP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effectLst/>
                      </a:endParaRPr>
                    </a:p>
                  </a:txBody>
                  <a:tcPr marL="114300" marR="114300" marT="28575" marB="28575" anchor="ctr"/>
                </a:tc>
                <a:extLst>
                  <a:ext uri="{0D108BD9-81ED-4DB2-BD59-A6C34878D82A}">
                    <a16:rowId xmlns:a16="http://schemas.microsoft.com/office/drawing/2014/main" val="3302990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x1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effectLst/>
                        </a:rPr>
                        <a:t>ra</a:t>
                      </a:r>
                      <a:endParaRPr lang="en-US" sz="1000" dirty="0">
                        <a:effectLst/>
                      </a:endParaRP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effectLst/>
                        </a:rPr>
                        <a:t>返回地址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X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effectLst/>
                      </a:endParaRPr>
                    </a:p>
                  </a:txBody>
                  <a:tcPr marL="114300" marR="114300" marT="28575" marB="28575" anchor="ctr"/>
                </a:tc>
                <a:extLst>
                  <a:ext uri="{0D108BD9-81ED-4DB2-BD59-A6C34878D82A}">
                    <a16:rowId xmlns:a16="http://schemas.microsoft.com/office/drawing/2014/main" val="808236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x2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sp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effectLst/>
                        </a:rPr>
                        <a:t>栈指针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</a:endParaRP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X</a:t>
                      </a:r>
                    </a:p>
                  </a:txBody>
                  <a:tcPr marL="114300" marR="114300" marT="28575" marB="28575" anchor="ctr"/>
                </a:tc>
                <a:extLst>
                  <a:ext uri="{0D108BD9-81ED-4DB2-BD59-A6C34878D82A}">
                    <a16:rowId xmlns:a16="http://schemas.microsoft.com/office/drawing/2014/main" val="825224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x3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gp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</a:rPr>
                        <a:t>全局指针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</a:endParaRP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</a:endParaRPr>
                    </a:p>
                  </a:txBody>
                  <a:tcPr marL="114300" marR="114300" marT="28575" marB="28575" anchor="ctr"/>
                </a:tc>
                <a:extLst>
                  <a:ext uri="{0D108BD9-81ED-4DB2-BD59-A6C34878D82A}">
                    <a16:rowId xmlns:a16="http://schemas.microsoft.com/office/drawing/2014/main" val="2946468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x4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tp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</a:rPr>
                        <a:t>线程指针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</a:endParaRP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</a:endParaRPr>
                    </a:p>
                  </a:txBody>
                  <a:tcPr marL="114300" marR="114300" marT="28575" marB="28575" anchor="ctr"/>
                </a:tc>
                <a:extLst>
                  <a:ext uri="{0D108BD9-81ED-4DB2-BD59-A6C34878D82A}">
                    <a16:rowId xmlns:a16="http://schemas.microsoft.com/office/drawing/2014/main" val="2241338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x5-x7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t0-t2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</a:rPr>
                        <a:t>临时变量寄存器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X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</a:endParaRPr>
                    </a:p>
                  </a:txBody>
                  <a:tcPr marL="114300" marR="114300" marT="28575" marB="28575" anchor="ctr"/>
                </a:tc>
                <a:extLst>
                  <a:ext uri="{0D108BD9-81ED-4DB2-BD59-A6C34878D82A}">
                    <a16:rowId xmlns:a16="http://schemas.microsoft.com/office/drawing/2014/main" val="3621037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x8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s0/fp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</a:rPr>
                        <a:t>保存寄存器</a:t>
                      </a:r>
                      <a:r>
                        <a:rPr lang="en-US" altLang="zh-CN" sz="1000">
                          <a:effectLst/>
                        </a:rPr>
                        <a:t>0/</a:t>
                      </a:r>
                      <a:r>
                        <a:rPr lang="zh-CN" altLang="en-US" sz="1000">
                          <a:effectLst/>
                        </a:rPr>
                        <a:t>栈帧指针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</a:endParaRP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X</a:t>
                      </a:r>
                    </a:p>
                  </a:txBody>
                  <a:tcPr marL="114300" marR="114300" marT="28575" marB="28575" anchor="ctr"/>
                </a:tc>
                <a:extLst>
                  <a:ext uri="{0D108BD9-81ED-4DB2-BD59-A6C34878D82A}">
                    <a16:rowId xmlns:a16="http://schemas.microsoft.com/office/drawing/2014/main" val="380710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x9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s1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</a:rPr>
                        <a:t>保留存存器</a:t>
                      </a:r>
                      <a:r>
                        <a:rPr lang="en-US" altLang="zh-CN" sz="1000">
                          <a:effectLst/>
                        </a:rPr>
                        <a:t>1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</a:endParaRP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X</a:t>
                      </a:r>
                    </a:p>
                  </a:txBody>
                  <a:tcPr marL="114300" marR="114300" marT="28575" marB="28575" anchor="ctr"/>
                </a:tc>
                <a:extLst>
                  <a:ext uri="{0D108BD9-81ED-4DB2-BD59-A6C34878D82A}">
                    <a16:rowId xmlns:a16="http://schemas.microsoft.com/office/drawing/2014/main" val="16304544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x10-x17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a0-a7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</a:rPr>
                        <a:t>函数参数</a:t>
                      </a:r>
                      <a:r>
                        <a:rPr lang="en-US" altLang="zh-CN" sz="1000">
                          <a:effectLst/>
                        </a:rPr>
                        <a:t>0</a:t>
                      </a:r>
                      <a:r>
                        <a:rPr lang="zh-CN" altLang="en-US" sz="1000">
                          <a:effectLst/>
                        </a:rPr>
                        <a:t>到</a:t>
                      </a:r>
                      <a:r>
                        <a:rPr lang="en-US" altLang="zh-CN" sz="1000">
                          <a:effectLst/>
                        </a:rPr>
                        <a:t>7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X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</a:endParaRPr>
                    </a:p>
                  </a:txBody>
                  <a:tcPr marL="114300" marR="114300" marT="28575" marB="28575" anchor="ctr"/>
                </a:tc>
                <a:extLst>
                  <a:ext uri="{0D108BD9-81ED-4DB2-BD59-A6C34878D82A}">
                    <a16:rowId xmlns:a16="http://schemas.microsoft.com/office/drawing/2014/main" val="2946239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x18-x27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s2-s11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</a:rPr>
                        <a:t>保存寄存器</a:t>
                      </a:r>
                      <a:r>
                        <a:rPr lang="en-US" altLang="zh-CN" sz="1000">
                          <a:effectLst/>
                        </a:rPr>
                        <a:t>2</a:t>
                      </a:r>
                      <a:r>
                        <a:rPr lang="zh-CN" altLang="en-US" sz="1000">
                          <a:effectLst/>
                        </a:rPr>
                        <a:t>到</a:t>
                      </a:r>
                      <a:r>
                        <a:rPr lang="en-US" altLang="zh-CN" sz="1000">
                          <a:effectLst/>
                        </a:rPr>
                        <a:t>11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</a:endParaRP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X</a:t>
                      </a:r>
                    </a:p>
                  </a:txBody>
                  <a:tcPr marL="114300" marR="114300" marT="28575" marB="28575" anchor="ctr"/>
                </a:tc>
                <a:extLst>
                  <a:ext uri="{0D108BD9-81ED-4DB2-BD59-A6C34878D82A}">
                    <a16:rowId xmlns:a16="http://schemas.microsoft.com/office/drawing/2014/main" val="29897504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x28-x31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t3-t6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</a:rPr>
                        <a:t>临时变量寄存器</a:t>
                      </a:r>
                      <a:r>
                        <a:rPr lang="en-US" altLang="zh-CN" sz="1000">
                          <a:effectLst/>
                        </a:rPr>
                        <a:t>3</a:t>
                      </a:r>
                      <a:r>
                        <a:rPr lang="zh-CN" altLang="en-US" sz="1000">
                          <a:effectLst/>
                        </a:rPr>
                        <a:t>到</a:t>
                      </a:r>
                      <a:r>
                        <a:rPr lang="en-US" altLang="zh-CN" sz="1000">
                          <a:effectLst/>
                        </a:rPr>
                        <a:t>6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X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</a:endParaRPr>
                    </a:p>
                  </a:txBody>
                  <a:tcPr marL="114300" marR="114300" marT="28575" marB="28575" anchor="ctr"/>
                </a:tc>
                <a:extLst>
                  <a:ext uri="{0D108BD9-81ED-4DB2-BD59-A6C34878D82A}">
                    <a16:rowId xmlns:a16="http://schemas.microsoft.com/office/drawing/2014/main" val="2448253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pc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pc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</a:rPr>
                        <a:t>程序计数器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</a:endParaRP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345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924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RISC-V</a:t>
            </a:r>
            <a:r>
              <a:rPr lang="zh-CN" altLang="en-US" b="1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4" y="1484313"/>
            <a:ext cx="8143200" cy="4392612"/>
          </a:xfrm>
        </p:spPr>
        <p:txBody>
          <a:bodyPr/>
          <a:lstStyle/>
          <a:p>
            <a:r>
              <a:rPr lang="zh-CN" altLang="en-US" b="1" dirty="0" smtClean="0"/>
              <a:t>存储器存取</a:t>
            </a:r>
            <a:endParaRPr lang="en-US" altLang="zh-CN" sz="1800" dirty="0" smtClean="0">
              <a:cs typeface="+mn-cs"/>
            </a:endParaRPr>
          </a:p>
          <a:p>
            <a:pPr marL="0" lvl="1" indent="0">
              <a:buClr>
                <a:schemeClr val="accent1"/>
              </a:buClr>
              <a:buSzPct val="70000"/>
              <a:buNone/>
            </a:pPr>
            <a:r>
              <a:rPr lang="en-US" altLang="zh-CN" sz="1800" dirty="0" smtClean="0">
                <a:cs typeface="+mn-cs"/>
              </a:rPr>
              <a:t>       </a:t>
            </a:r>
            <a:r>
              <a:rPr lang="en-US" altLang="zh-CN" sz="2400" dirty="0" smtClean="0">
                <a:cs typeface="+mn-cs"/>
              </a:rPr>
              <a:t>RISC-V</a:t>
            </a:r>
            <a:r>
              <a:rPr lang="zh-CN" altLang="en-US" sz="2400" dirty="0" smtClean="0">
                <a:cs typeface="+mn-cs"/>
              </a:rPr>
              <a:t>属于</a:t>
            </a:r>
            <a:r>
              <a:rPr lang="en-US" altLang="zh-CN" sz="2400" dirty="0" smtClean="0">
                <a:cs typeface="+mn-cs"/>
              </a:rPr>
              <a:t>Load/Store</a:t>
            </a:r>
            <a:r>
              <a:rPr lang="zh-CN" altLang="en-US" sz="2400" dirty="0" smtClean="0">
                <a:cs typeface="+mn-cs"/>
              </a:rPr>
              <a:t>架构，只有</a:t>
            </a:r>
            <a:r>
              <a:rPr lang="en-US" altLang="zh-CN" sz="2400" dirty="0" smtClean="0">
                <a:cs typeface="+mn-cs"/>
              </a:rPr>
              <a:t>load</a:t>
            </a:r>
            <a:r>
              <a:rPr lang="zh-CN" altLang="en-US" sz="2400" dirty="0" smtClean="0">
                <a:cs typeface="+mn-cs"/>
              </a:rPr>
              <a:t>和</a:t>
            </a:r>
            <a:r>
              <a:rPr lang="en-US" altLang="zh-CN" sz="2400" dirty="0" smtClean="0">
                <a:cs typeface="+mn-cs"/>
              </a:rPr>
              <a:t>store</a:t>
            </a:r>
            <a:r>
              <a:rPr lang="zh-CN" altLang="en-US" sz="2400" dirty="0" smtClean="0">
                <a:cs typeface="+mn-cs"/>
              </a:rPr>
              <a:t>指令可以存取存取器</a:t>
            </a:r>
            <a:endParaRPr lang="en-US" altLang="zh-CN" sz="1800" dirty="0" smtClean="0">
              <a:cs typeface="+mn-cs"/>
            </a:endParaRPr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Load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store</a:t>
            </a:r>
            <a:r>
              <a:rPr lang="zh-CN" altLang="en-US" sz="2000" dirty="0" smtClean="0"/>
              <a:t>指令可以直接使用代码中的常量、堆栈中的变量、或是数据结构中的内容</a:t>
            </a:r>
            <a:endParaRPr lang="en-US" altLang="zh-CN" sz="2000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存储器的寻址单位是</a:t>
            </a:r>
            <a:r>
              <a:rPr lang="en-US" altLang="zh-CN" sz="2000" dirty="0" smtClean="0"/>
              <a:t>8-bit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byte</a:t>
            </a:r>
            <a:r>
              <a:rPr lang="zh-CN" altLang="en-US" sz="2000" dirty="0" smtClean="0"/>
              <a:t>，以</a:t>
            </a:r>
            <a:r>
              <a:rPr lang="zh-CN" altLang="en-US" sz="2000" dirty="0"/>
              <a:t>小端</a:t>
            </a:r>
            <a:r>
              <a:rPr lang="zh-CN" altLang="en-US" sz="2000" dirty="0" smtClean="0"/>
              <a:t>序存放在存储器</a:t>
            </a:r>
            <a:endParaRPr lang="en-US" altLang="zh-CN" sz="2000" dirty="0" smtClean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RISC-V</a:t>
            </a:r>
            <a:r>
              <a:rPr lang="zh-CN" altLang="en-US" sz="2000" dirty="0" smtClean="0"/>
              <a:t>不支持“写入多个寄存器”的寻址模式</a:t>
            </a:r>
            <a:endParaRPr lang="en-US" altLang="zh-CN" sz="2000" dirty="0" smtClean="0"/>
          </a:p>
          <a:p>
            <a:pPr marL="1189038" lvl="2" indent="-342900">
              <a:buFont typeface="Arial" panose="020B0604020202020204" pitchFamily="34" charset="0"/>
              <a:buChar char="•"/>
            </a:pPr>
            <a:r>
              <a:rPr lang="en-US" altLang="zh-CN" sz="1600" dirty="0"/>
              <a:t>*</a:t>
            </a:r>
            <a:r>
              <a:rPr lang="en-US" altLang="zh-CN" sz="1600" dirty="0" err="1"/>
              <a:t>ptr</a:t>
            </a:r>
            <a:r>
              <a:rPr lang="en-US" altLang="zh-CN" sz="1600" dirty="0"/>
              <a:t>++</a:t>
            </a:r>
            <a:r>
              <a:rPr lang="zh-CN" altLang="en-US" sz="1600" dirty="0"/>
              <a:t>这样的自增指令必须拆解为一个</a:t>
            </a:r>
            <a:r>
              <a:rPr lang="en-US" altLang="zh-CN" sz="1600" dirty="0"/>
              <a:t>load</a:t>
            </a:r>
            <a:r>
              <a:rPr lang="zh-CN" altLang="en-US" sz="1600" dirty="0"/>
              <a:t>指令和一个</a:t>
            </a:r>
            <a:r>
              <a:rPr lang="en-US" altLang="zh-CN" sz="1600" dirty="0"/>
              <a:t>ADDI</a:t>
            </a:r>
            <a:r>
              <a:rPr lang="zh-CN" altLang="en-US" sz="1600" dirty="0" smtClean="0"/>
              <a:t>指令</a:t>
            </a:r>
            <a:endParaRPr lang="en-US" altLang="zh-CN" sz="1600" dirty="0" smtClean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RISC-V</a:t>
            </a:r>
            <a:r>
              <a:rPr lang="zh-CN" altLang="en-US" sz="2000" dirty="0"/>
              <a:t>管理</a:t>
            </a:r>
            <a:r>
              <a:rPr lang="en-US" altLang="zh-CN" sz="2000" dirty="0"/>
              <a:t>CPU</a:t>
            </a:r>
            <a:r>
              <a:rPr lang="zh-CN" altLang="en-US" sz="2000" dirty="0"/>
              <a:t>与</a:t>
            </a:r>
            <a:r>
              <a:rPr lang="en-US" altLang="zh-CN" sz="2000" dirty="0"/>
              <a:t>thread</a:t>
            </a:r>
            <a:r>
              <a:rPr lang="zh-CN" altLang="en-US" sz="2000" dirty="0"/>
              <a:t>之间的共享存储器的</a:t>
            </a:r>
            <a:r>
              <a:rPr lang="zh-CN" altLang="en-US" sz="2000" dirty="0" smtClean="0"/>
              <a:t>方式</a:t>
            </a:r>
            <a:endParaRPr lang="en-US" altLang="zh-CN" sz="2000" dirty="0" smtClean="0"/>
          </a:p>
          <a:p>
            <a:pPr marL="1189038" lvl="2" indent="-342900">
              <a:buFont typeface="Arial" panose="020B0604020202020204" pitchFamily="34" charset="0"/>
              <a:buChar char="•"/>
            </a:pPr>
            <a:r>
              <a:rPr lang="zh-CN" altLang="en-US" sz="1600" dirty="0"/>
              <a:t>在单一的</a:t>
            </a:r>
            <a:r>
              <a:rPr lang="en-US" altLang="zh-CN" sz="1600" dirty="0"/>
              <a:t>thread</a:t>
            </a:r>
            <a:r>
              <a:rPr lang="zh-CN" altLang="en-US" sz="1600" dirty="0"/>
              <a:t>中，存储器存取指令的执行顺序永远是遵照原本的编译顺序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71990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RISC-V</a:t>
            </a:r>
            <a:r>
              <a:rPr lang="zh-CN" altLang="en-US" b="1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4" y="1484313"/>
            <a:ext cx="8143200" cy="4392612"/>
          </a:xfrm>
        </p:spPr>
        <p:txBody>
          <a:bodyPr/>
          <a:lstStyle/>
          <a:p>
            <a:r>
              <a:rPr lang="zh-CN" altLang="en-US" b="1" dirty="0" smtClean="0"/>
              <a:t>存储器存取</a:t>
            </a:r>
            <a:endParaRPr lang="en-US" altLang="zh-CN" sz="1800" dirty="0" smtClean="0">
              <a:cs typeface="+mn-cs"/>
            </a:endParaRPr>
          </a:p>
          <a:p>
            <a:pPr marL="0" lvl="1" indent="0">
              <a:buClr>
                <a:schemeClr val="accent1"/>
              </a:buClr>
              <a:buSzPct val="70000"/>
              <a:buNone/>
            </a:pPr>
            <a:r>
              <a:rPr lang="en-US" altLang="zh-CN" sz="1800" dirty="0" smtClean="0">
                <a:cs typeface="+mn-cs"/>
              </a:rPr>
              <a:t>       </a:t>
            </a:r>
            <a:r>
              <a:rPr lang="en-US" altLang="zh-CN" sz="2400" dirty="0" smtClean="0">
                <a:cs typeface="+mn-cs"/>
              </a:rPr>
              <a:t>RV32I</a:t>
            </a:r>
            <a:r>
              <a:rPr lang="zh-CN" altLang="en-US" sz="2400" dirty="0" smtClean="0">
                <a:cs typeface="+mn-cs"/>
              </a:rPr>
              <a:t>原始数据类型如下左图所示，</a:t>
            </a:r>
            <a:r>
              <a:rPr lang="en-US" altLang="zh-CN" sz="2400" dirty="0" smtClean="0">
                <a:cs typeface="+mn-cs"/>
              </a:rPr>
              <a:t>C</a:t>
            </a:r>
            <a:r>
              <a:rPr lang="zh-CN" altLang="en-US" sz="2400" dirty="0" smtClean="0">
                <a:cs typeface="+mn-cs"/>
              </a:rPr>
              <a:t>语言数据类型与</a:t>
            </a:r>
            <a:r>
              <a:rPr lang="en-US" altLang="zh-CN" sz="2400" dirty="0" smtClean="0">
                <a:cs typeface="+mn-cs"/>
              </a:rPr>
              <a:t>RV32I</a:t>
            </a:r>
            <a:r>
              <a:rPr lang="zh-CN" altLang="en-US" sz="2400" dirty="0" smtClean="0">
                <a:cs typeface="+mn-cs"/>
              </a:rPr>
              <a:t>数据类型对比如下右图所示</a:t>
            </a:r>
            <a:endParaRPr lang="en-US" altLang="zh-CN" sz="1800" dirty="0" smtClean="0">
              <a:cs typeface="+mn-cs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792027"/>
              </p:ext>
            </p:extLst>
          </p:nvPr>
        </p:nvGraphicFramePr>
        <p:xfrm>
          <a:off x="928662" y="3068960"/>
          <a:ext cx="26879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val="221684957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326746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rgbClr val="121212"/>
                          </a:solidFill>
                          <a:effectLst/>
                        </a:rPr>
                        <a:t>RV32I</a:t>
                      </a:r>
                      <a:r>
                        <a:rPr lang="zh-CN" altLang="en-US" sz="1000" b="0" dirty="0">
                          <a:solidFill>
                            <a:srgbClr val="121212"/>
                          </a:solidFill>
                          <a:effectLst/>
                        </a:rPr>
                        <a:t>原始数据类型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b="0">
                          <a:solidFill>
                            <a:srgbClr val="121212"/>
                          </a:solidFill>
                          <a:effectLst/>
                        </a:rPr>
                        <a:t>字节数</a:t>
                      </a:r>
                    </a:p>
                  </a:txBody>
                  <a:tcPr marL="114300" marR="114300" marT="28575" marB="28575" anchor="ctr"/>
                </a:tc>
                <a:extLst>
                  <a:ext uri="{0D108BD9-81ED-4DB2-BD59-A6C34878D82A}">
                    <a16:rowId xmlns:a16="http://schemas.microsoft.com/office/drawing/2014/main" val="256784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byte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</a:rPr>
                        <a:t>1</a:t>
                      </a:r>
                    </a:p>
                  </a:txBody>
                  <a:tcPr marL="114300" marR="114300" marT="28575" marB="28575" anchor="ctr"/>
                </a:tc>
                <a:extLst>
                  <a:ext uri="{0D108BD9-81ED-4DB2-BD59-A6C34878D82A}">
                    <a16:rowId xmlns:a16="http://schemas.microsoft.com/office/drawing/2014/main" val="300634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unsigned byte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effectLst/>
                        </a:rPr>
                        <a:t>1</a:t>
                      </a:r>
                    </a:p>
                  </a:txBody>
                  <a:tcPr marL="114300" marR="114300" marT="28575" marB="28575" anchor="ctr"/>
                </a:tc>
                <a:extLst>
                  <a:ext uri="{0D108BD9-81ED-4DB2-BD59-A6C34878D82A}">
                    <a16:rowId xmlns:a16="http://schemas.microsoft.com/office/drawing/2014/main" val="191829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halfword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</a:rPr>
                        <a:t>2</a:t>
                      </a:r>
                    </a:p>
                  </a:txBody>
                  <a:tcPr marL="114300" marR="114300" marT="28575" marB="28575" anchor="ctr"/>
                </a:tc>
                <a:extLst>
                  <a:ext uri="{0D108BD9-81ED-4DB2-BD59-A6C34878D82A}">
                    <a16:rowId xmlns:a16="http://schemas.microsoft.com/office/drawing/2014/main" val="1600744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unsigned halfword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</a:rPr>
                        <a:t>2</a:t>
                      </a:r>
                    </a:p>
                  </a:txBody>
                  <a:tcPr marL="114300" marR="114300" marT="28575" marB="28575" anchor="ctr"/>
                </a:tc>
                <a:extLst>
                  <a:ext uri="{0D108BD9-81ED-4DB2-BD59-A6C34878D82A}">
                    <a16:rowId xmlns:a16="http://schemas.microsoft.com/office/drawing/2014/main" val="1843794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word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</a:rPr>
                        <a:t>4</a:t>
                      </a:r>
                    </a:p>
                  </a:txBody>
                  <a:tcPr marL="114300" marR="114300" marT="28575" marB="28575" anchor="ctr"/>
                </a:tc>
                <a:extLst>
                  <a:ext uri="{0D108BD9-81ED-4DB2-BD59-A6C34878D82A}">
                    <a16:rowId xmlns:a16="http://schemas.microsoft.com/office/drawing/2014/main" val="2708995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unsigned word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effectLst/>
                        </a:rPr>
                        <a:t>4</a:t>
                      </a:r>
                    </a:p>
                  </a:txBody>
                  <a:tcPr marL="114300" marR="114300" marT="28575" marB="28575" anchor="ctr"/>
                </a:tc>
                <a:extLst>
                  <a:ext uri="{0D108BD9-81ED-4DB2-BD59-A6C34878D82A}">
                    <a16:rowId xmlns:a16="http://schemas.microsoft.com/office/drawing/2014/main" val="259783401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328740"/>
              </p:ext>
            </p:extLst>
          </p:nvPr>
        </p:nvGraphicFramePr>
        <p:xfrm>
          <a:off x="5724128" y="3068960"/>
          <a:ext cx="26879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713">
                  <a:extLst>
                    <a:ext uri="{9D8B030D-6E8A-4147-A177-3AD203B41FA5}">
                      <a16:colId xmlns:a16="http://schemas.microsoft.com/office/drawing/2014/main" val="3648590720"/>
                    </a:ext>
                  </a:extLst>
                </a:gridCol>
                <a:gridCol w="1140519">
                  <a:extLst>
                    <a:ext uri="{9D8B030D-6E8A-4147-A177-3AD203B41FA5}">
                      <a16:colId xmlns:a16="http://schemas.microsoft.com/office/drawing/2014/main" val="2216849570"/>
                    </a:ext>
                  </a:extLst>
                </a:gridCol>
                <a:gridCol w="599728">
                  <a:extLst>
                    <a:ext uri="{9D8B030D-6E8A-4147-A177-3AD203B41FA5}">
                      <a16:colId xmlns:a16="http://schemas.microsoft.com/office/drawing/2014/main" val="3326746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000" b="0" dirty="0" smtClean="0">
                          <a:solidFill>
                            <a:srgbClr val="121212"/>
                          </a:solidFill>
                          <a:effectLst/>
                        </a:rPr>
                        <a:t>C</a:t>
                      </a:r>
                      <a:r>
                        <a:rPr lang="zh-CN" altLang="en-US" sz="1000" b="0" dirty="0" smtClean="0">
                          <a:solidFill>
                            <a:srgbClr val="121212"/>
                          </a:solidFill>
                          <a:effectLst/>
                        </a:rPr>
                        <a:t>数据类型</a:t>
                      </a:r>
                      <a:endParaRPr lang="zh-CN" altLang="en-US" sz="1000" b="0" dirty="0">
                        <a:solidFill>
                          <a:srgbClr val="121212"/>
                        </a:solidFill>
                        <a:effectLst/>
                      </a:endParaRP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rgbClr val="121212"/>
                          </a:solidFill>
                          <a:effectLst/>
                        </a:rPr>
                        <a:t>RV32I</a:t>
                      </a:r>
                      <a:r>
                        <a:rPr lang="zh-CN" altLang="en-US" sz="1000" b="0" dirty="0">
                          <a:solidFill>
                            <a:srgbClr val="121212"/>
                          </a:solidFill>
                          <a:effectLst/>
                        </a:rPr>
                        <a:t>原始数据类型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b="0" dirty="0">
                          <a:solidFill>
                            <a:srgbClr val="121212"/>
                          </a:solidFill>
                          <a:effectLst/>
                        </a:rPr>
                        <a:t>字节数</a:t>
                      </a:r>
                    </a:p>
                  </a:txBody>
                  <a:tcPr marL="114300" marR="114300" marT="28575" marB="28575" anchor="ctr"/>
                </a:tc>
                <a:extLst>
                  <a:ext uri="{0D108BD9-81ED-4DB2-BD59-A6C34878D82A}">
                    <a16:rowId xmlns:a16="http://schemas.microsoft.com/office/drawing/2014/main" val="256784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effectLst/>
                        </a:rPr>
                        <a:t>bool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byte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</a:rPr>
                        <a:t>1</a:t>
                      </a:r>
                    </a:p>
                  </a:txBody>
                  <a:tcPr marL="114300" marR="114300" marT="28575" marB="28575" anchor="ctr"/>
                </a:tc>
                <a:extLst>
                  <a:ext uri="{0D108BD9-81ED-4DB2-BD59-A6C34878D82A}">
                    <a16:rowId xmlns:a16="http://schemas.microsoft.com/office/drawing/2014/main" val="300634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</a:rPr>
                        <a:t>char</a:t>
                      </a:r>
                      <a:endParaRPr lang="en-US" sz="1000" dirty="0">
                        <a:effectLst/>
                      </a:endParaRP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</a:rPr>
                        <a:t>byte</a:t>
                      </a:r>
                      <a:endParaRPr lang="en-US" sz="1000" dirty="0">
                        <a:effectLst/>
                      </a:endParaRP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effectLst/>
                        </a:rPr>
                        <a:t>1</a:t>
                      </a:r>
                    </a:p>
                  </a:txBody>
                  <a:tcPr marL="114300" marR="114300" marT="28575" marB="28575" anchor="ctr"/>
                </a:tc>
                <a:extLst>
                  <a:ext uri="{0D108BD9-81ED-4DB2-BD59-A6C34878D82A}">
                    <a16:rowId xmlns:a16="http://schemas.microsoft.com/office/drawing/2014/main" val="191829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</a:rPr>
                        <a:t>short</a:t>
                      </a:r>
                      <a:endParaRPr lang="en-US" sz="1000" dirty="0">
                        <a:effectLst/>
                      </a:endParaRP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effectLst/>
                        </a:rPr>
                        <a:t>halfword</a:t>
                      </a:r>
                      <a:endParaRPr lang="en-US" sz="1000" dirty="0">
                        <a:effectLst/>
                      </a:endParaRP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</a:rPr>
                        <a:t>2</a:t>
                      </a:r>
                    </a:p>
                  </a:txBody>
                  <a:tcPr marL="114300" marR="114300" marT="28575" marB="28575" anchor="ctr"/>
                </a:tc>
                <a:extLst>
                  <a:ext uri="{0D108BD9-81ED-4DB2-BD59-A6C34878D82A}">
                    <a16:rowId xmlns:a16="http://schemas.microsoft.com/office/drawing/2014/main" val="1600744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</a:rPr>
                        <a:t>int</a:t>
                      </a:r>
                      <a:endParaRPr lang="en-US" sz="1000" dirty="0">
                        <a:effectLst/>
                      </a:endParaRP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</a:rPr>
                        <a:t>word</a:t>
                      </a:r>
                      <a:endParaRPr lang="en-US" sz="1000" dirty="0">
                        <a:effectLst/>
                      </a:endParaRP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effectLst/>
                        </a:rPr>
                        <a:t>4</a:t>
                      </a:r>
                    </a:p>
                  </a:txBody>
                  <a:tcPr marL="114300" marR="114300" marT="28575" marB="28575" anchor="ctr"/>
                </a:tc>
                <a:extLst>
                  <a:ext uri="{0D108BD9-81ED-4DB2-BD59-A6C34878D82A}">
                    <a16:rowId xmlns:a16="http://schemas.microsoft.com/office/drawing/2014/main" val="1843794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</a:rPr>
                        <a:t>long</a:t>
                      </a:r>
                      <a:endParaRPr lang="en-US" sz="1000" dirty="0">
                        <a:effectLst/>
                      </a:endParaRP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word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</a:rPr>
                        <a:t>4</a:t>
                      </a:r>
                    </a:p>
                  </a:txBody>
                  <a:tcPr marL="114300" marR="114300" marT="28575" marB="28575" anchor="ctr"/>
                </a:tc>
                <a:extLst>
                  <a:ext uri="{0D108BD9-81ED-4DB2-BD59-A6C34878D82A}">
                    <a16:rowId xmlns:a16="http://schemas.microsoft.com/office/drawing/2014/main" val="2708995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</a:rPr>
                        <a:t>void</a:t>
                      </a:r>
                      <a:r>
                        <a:rPr lang="en-US" sz="1000" baseline="0" dirty="0" smtClean="0">
                          <a:effectLst/>
                        </a:rPr>
                        <a:t>*</a:t>
                      </a:r>
                      <a:endParaRPr lang="en-US" sz="1000" dirty="0">
                        <a:effectLst/>
                      </a:endParaRP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unsigned word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effectLst/>
                        </a:rPr>
                        <a:t>4</a:t>
                      </a:r>
                    </a:p>
                  </a:txBody>
                  <a:tcPr marL="114300" marR="114300" marT="28575" marB="28575" anchor="ctr"/>
                </a:tc>
                <a:extLst>
                  <a:ext uri="{0D108BD9-81ED-4DB2-BD59-A6C34878D82A}">
                    <a16:rowId xmlns:a16="http://schemas.microsoft.com/office/drawing/2014/main" val="2597834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442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RISC-V</a:t>
            </a:r>
            <a:r>
              <a:rPr lang="zh-CN" altLang="en-US" b="1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4" y="1484313"/>
            <a:ext cx="8143200" cy="4392612"/>
          </a:xfrm>
        </p:spPr>
        <p:txBody>
          <a:bodyPr/>
          <a:lstStyle/>
          <a:p>
            <a:r>
              <a:rPr lang="zh-CN" altLang="en-US" b="1" dirty="0" smtClean="0"/>
              <a:t>存储器存取</a:t>
            </a:r>
            <a:endParaRPr lang="en-US" altLang="zh-CN" sz="1800" dirty="0" smtClean="0">
              <a:cs typeface="+mn-cs"/>
            </a:endParaRPr>
          </a:p>
          <a:p>
            <a:pPr marL="0" lvl="1" indent="0">
              <a:buClr>
                <a:schemeClr val="accent1"/>
              </a:buClr>
              <a:buSzPct val="70000"/>
              <a:buNone/>
            </a:pPr>
            <a:r>
              <a:rPr lang="en-US" altLang="zh-CN" sz="1800" dirty="0" smtClean="0">
                <a:cs typeface="+mn-cs"/>
              </a:rPr>
              <a:t>       </a:t>
            </a:r>
            <a:r>
              <a:rPr lang="en-US" altLang="zh-CN" sz="2400" dirty="0" smtClean="0">
                <a:cs typeface="+mn-cs"/>
              </a:rPr>
              <a:t>RISC-V</a:t>
            </a:r>
            <a:r>
              <a:rPr lang="zh-CN" altLang="en-US" sz="2400" dirty="0">
                <a:cs typeface="+mn-cs"/>
              </a:rPr>
              <a:t> </a:t>
            </a:r>
            <a:r>
              <a:rPr lang="en-US" altLang="zh-CN" sz="2400" dirty="0" smtClean="0">
                <a:cs typeface="+mn-cs"/>
              </a:rPr>
              <a:t>Load/Store</a:t>
            </a:r>
            <a:r>
              <a:rPr lang="zh-CN" altLang="en-US" sz="2400" dirty="0" smtClean="0">
                <a:cs typeface="+mn-cs"/>
              </a:rPr>
              <a:t>指令示例如下所示</a:t>
            </a:r>
            <a:endParaRPr lang="en-US" altLang="zh-CN" sz="2400" dirty="0" smtClean="0">
              <a:cs typeface="+mn-cs"/>
            </a:endParaRPr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第一行</a:t>
            </a:r>
            <a:r>
              <a:rPr lang="en-US" altLang="zh-CN" sz="2000" dirty="0" err="1" smtClean="0"/>
              <a:t>lw</a:t>
            </a:r>
            <a:r>
              <a:rPr lang="en-US" altLang="zh-CN" sz="2000" dirty="0" smtClean="0"/>
              <a:t> a5, 0(a0)</a:t>
            </a:r>
            <a:r>
              <a:rPr lang="zh-CN" altLang="en-US" sz="2000" dirty="0" smtClean="0"/>
              <a:t>是一条加载指令，表示从内存中获取一个</a:t>
            </a:r>
            <a:r>
              <a:rPr lang="en-US" altLang="zh-CN" sz="2000" dirty="0" smtClean="0"/>
              <a:t>word</a:t>
            </a:r>
            <a:r>
              <a:rPr lang="zh-CN" altLang="en-US" sz="2000" dirty="0" smtClean="0"/>
              <a:t>的值并将其存储在寄存器</a:t>
            </a:r>
            <a:r>
              <a:rPr lang="en-US" altLang="zh-CN" sz="2000" dirty="0" smtClean="0"/>
              <a:t>a5</a:t>
            </a:r>
            <a:r>
              <a:rPr lang="zh-CN" altLang="en-US" sz="2000" dirty="0" smtClean="0"/>
              <a:t>中</a:t>
            </a:r>
            <a:endParaRPr lang="en-US" altLang="zh-CN" sz="2000" dirty="0" smtClean="0"/>
          </a:p>
          <a:p>
            <a:pPr marL="1189038" lvl="2" indent="-342900">
              <a:buFont typeface="Arial" panose="020B0604020202020204" pitchFamily="34" charset="0"/>
              <a:buChar char="•"/>
            </a:pPr>
            <a:r>
              <a:rPr lang="zh-CN" altLang="en-US" sz="1600" dirty="0"/>
              <a:t>表达式</a:t>
            </a:r>
            <a:r>
              <a:rPr lang="en-US" altLang="zh-CN" sz="1600" dirty="0"/>
              <a:t>0(a0)</a:t>
            </a:r>
            <a:r>
              <a:rPr lang="zh-CN" altLang="en-US" sz="1600" dirty="0"/>
              <a:t>表示加载的的值的内存位置的地址，即地址是寄存器</a:t>
            </a:r>
            <a:r>
              <a:rPr lang="en-US" altLang="zh-CN" sz="1600" dirty="0"/>
              <a:t>a0</a:t>
            </a:r>
            <a:r>
              <a:rPr lang="zh-CN" altLang="en-US" sz="1600" dirty="0"/>
              <a:t>的值和常数</a:t>
            </a:r>
            <a:r>
              <a:rPr lang="en-US" altLang="zh-CN" sz="1600" dirty="0"/>
              <a:t>0</a:t>
            </a:r>
            <a:r>
              <a:rPr lang="zh-CN" altLang="en-US" sz="1600" dirty="0"/>
              <a:t>的</a:t>
            </a:r>
            <a:r>
              <a:rPr lang="zh-CN" altLang="en-US" sz="1600" dirty="0" smtClean="0"/>
              <a:t>总和。比如</a:t>
            </a:r>
            <a:r>
              <a:rPr lang="en-US" altLang="zh-CN" sz="1600" dirty="0" smtClean="0"/>
              <a:t>a0</a:t>
            </a:r>
            <a:r>
              <a:rPr lang="zh-CN" altLang="en-US" sz="1600" dirty="0" smtClean="0"/>
              <a:t>值为</a:t>
            </a:r>
            <a:r>
              <a:rPr lang="en-US" altLang="zh-CN" sz="1600" dirty="0" smtClean="0"/>
              <a:t>8000</a:t>
            </a:r>
            <a:r>
              <a:rPr lang="zh-CN" altLang="en-US" sz="1600" dirty="0" smtClean="0"/>
              <a:t>，地址就是</a:t>
            </a:r>
            <a:r>
              <a:rPr lang="en-US" altLang="zh-CN" sz="1600" dirty="0" smtClean="0"/>
              <a:t>8000</a:t>
            </a:r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第二行</a:t>
            </a:r>
            <a:r>
              <a:rPr lang="en-US" altLang="zh-CN" sz="2000" dirty="0"/>
              <a:t>add a6, a5, a5</a:t>
            </a:r>
            <a:r>
              <a:rPr lang="zh-CN" altLang="en-US" sz="2000" dirty="0"/>
              <a:t>表示两个数值相加并将结果存储在寄存器中，即</a:t>
            </a:r>
            <a:r>
              <a:rPr lang="en-US" altLang="zh-CN" sz="2000" dirty="0"/>
              <a:t>a5+a5</a:t>
            </a:r>
            <a:r>
              <a:rPr lang="zh-CN" altLang="en-US" sz="2000" dirty="0"/>
              <a:t>的和存储到</a:t>
            </a:r>
            <a:r>
              <a:rPr lang="en-US" altLang="zh-CN" sz="2000" dirty="0"/>
              <a:t>a6</a:t>
            </a:r>
            <a:r>
              <a:rPr lang="zh-CN" altLang="en-US" sz="2000" dirty="0" smtClean="0"/>
              <a:t>中</a:t>
            </a:r>
            <a:endParaRPr lang="en-US" altLang="zh-CN" sz="2000" dirty="0" smtClean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第三</a:t>
            </a:r>
            <a:r>
              <a:rPr lang="zh-CN" altLang="en-US" sz="2000" dirty="0" smtClean="0"/>
              <a:t>行</a:t>
            </a:r>
            <a:r>
              <a:rPr lang="en-US" altLang="zh-CN" sz="2000" dirty="0" err="1" smtClean="0"/>
              <a:t>sw</a:t>
            </a:r>
            <a:r>
              <a:rPr lang="en-US" altLang="zh-CN" sz="2000" dirty="0" smtClean="0"/>
              <a:t> a6, 0(a0)</a:t>
            </a:r>
            <a:r>
              <a:rPr lang="zh-CN" altLang="en-US" sz="2000" dirty="0"/>
              <a:t>是一</a:t>
            </a:r>
            <a:r>
              <a:rPr lang="zh-CN" altLang="en-US" sz="2000" dirty="0" smtClean="0"/>
              <a:t>条存储指令，表示将寄存器</a:t>
            </a:r>
            <a:r>
              <a:rPr lang="en-US" altLang="zh-CN" sz="2000" dirty="0" smtClean="0"/>
              <a:t>a6</a:t>
            </a:r>
            <a:r>
              <a:rPr lang="zh-CN" altLang="en-US" sz="2000" dirty="0" smtClean="0"/>
              <a:t>的值存储到内存中，</a:t>
            </a:r>
            <a:r>
              <a:rPr lang="en-US" altLang="zh-CN" sz="2000" dirty="0" smtClean="0"/>
              <a:t>0(a0)</a:t>
            </a:r>
            <a:r>
              <a:rPr lang="zh-CN" altLang="en-US" sz="2000" dirty="0" smtClean="0"/>
              <a:t>与第一行指令意义相同</a:t>
            </a:r>
            <a:endParaRPr lang="en-US" altLang="zh-CN" sz="2000" dirty="0"/>
          </a:p>
          <a:p>
            <a:pPr marL="0" lvl="1" indent="0">
              <a:buClr>
                <a:schemeClr val="accent1"/>
              </a:buClr>
              <a:buSzPct val="70000"/>
              <a:buNone/>
            </a:pPr>
            <a:endParaRPr lang="en-US" altLang="zh-CN" sz="1800" dirty="0" smtClean="0"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733148"/>
              </p:ext>
            </p:extLst>
          </p:nvPr>
        </p:nvGraphicFramePr>
        <p:xfrm>
          <a:off x="3495798" y="5157192"/>
          <a:ext cx="2088232" cy="864337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87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06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200" b="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4915" marR="6491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200" b="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RISC-V</a:t>
                      </a:r>
                      <a:r>
                        <a:rPr lang="zh-CN" altLang="en-US" sz="1200" b="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汇编代码示例</a:t>
                      </a:r>
                      <a:endParaRPr lang="zh-CN" sz="1200" b="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4915" marR="6491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1457">
                <a:tc>
                  <a:txBody>
                    <a:bodyPr/>
                    <a:lstStyle/>
                    <a:p>
                      <a:r>
                        <a:rPr lang="en-US" altLang="zh-CN" sz="1200" b="0" kern="100" dirty="0" smtClean="0">
                          <a:effectLst/>
                        </a:rPr>
                        <a:t>1</a:t>
                      </a:r>
                    </a:p>
                    <a:p>
                      <a:r>
                        <a:rPr lang="en-US" altLang="zh-CN" sz="1200" b="0" kern="100" dirty="0" smtClean="0">
                          <a:effectLst/>
                        </a:rPr>
                        <a:t>2</a:t>
                      </a:r>
                    </a:p>
                    <a:p>
                      <a:r>
                        <a:rPr lang="en-US" altLang="zh-CN" sz="1200" b="0" kern="100" dirty="0" smtClean="0">
                          <a:effectLst/>
                        </a:rPr>
                        <a:t>3</a:t>
                      </a:r>
                    </a:p>
                  </a:txBody>
                  <a:tcPr marL="64915" marR="64915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lw a5, 0(a0)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a6, a5, a5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 a6, 0(a0)</a:t>
                      </a:r>
                      <a:endParaRPr lang="en-US" altLang="zh-CN" sz="1200" b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15" marR="6491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942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RISC-V</a:t>
            </a:r>
            <a:r>
              <a:rPr lang="zh-CN" altLang="en-US" b="1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4" y="1484313"/>
            <a:ext cx="8143200" cy="4392612"/>
          </a:xfrm>
        </p:spPr>
        <p:txBody>
          <a:bodyPr/>
          <a:lstStyle/>
          <a:p>
            <a:r>
              <a:rPr lang="zh-CN" altLang="en-US" b="1" dirty="0"/>
              <a:t>立即数</a:t>
            </a:r>
            <a:endParaRPr lang="en-US" altLang="zh-CN" sz="1800" dirty="0" smtClean="0">
              <a:cs typeface="+mn-cs"/>
            </a:endParaRPr>
          </a:p>
          <a:p>
            <a:pPr marL="0" lvl="1" indent="0">
              <a:buClr>
                <a:schemeClr val="accent1"/>
              </a:buClr>
              <a:buSzPct val="70000"/>
              <a:buNone/>
            </a:pPr>
            <a:r>
              <a:rPr lang="en-US" altLang="zh-CN" sz="1800" dirty="0" smtClean="0">
                <a:cs typeface="+mn-cs"/>
              </a:rPr>
              <a:t>       </a:t>
            </a:r>
            <a:r>
              <a:rPr lang="en-US" altLang="zh-CN" sz="2400" dirty="0" smtClean="0">
                <a:cs typeface="+mn-cs"/>
              </a:rPr>
              <a:t>RISC-V</a:t>
            </a:r>
            <a:r>
              <a:rPr lang="zh-CN" altLang="en-US" sz="2400" dirty="0" smtClean="0">
                <a:cs typeface="+mn-cs"/>
              </a:rPr>
              <a:t>读取</a:t>
            </a:r>
            <a:r>
              <a:rPr lang="en-US" altLang="zh-CN" sz="2400" dirty="0" smtClean="0">
                <a:cs typeface="+mn-cs"/>
              </a:rPr>
              <a:t>32-bit</a:t>
            </a:r>
            <a:r>
              <a:rPr lang="zh-CN" altLang="en-US" sz="2400" dirty="0" smtClean="0">
                <a:cs typeface="+mn-cs"/>
              </a:rPr>
              <a:t>常量与地址是通过设置</a:t>
            </a:r>
            <a:r>
              <a:rPr lang="en-US" altLang="zh-CN" sz="2400" dirty="0" smtClean="0">
                <a:cs typeface="+mn-cs"/>
              </a:rPr>
              <a:t>upper 20-bit</a:t>
            </a:r>
            <a:r>
              <a:rPr lang="zh-CN" altLang="en-US" sz="2400" dirty="0" smtClean="0">
                <a:cs typeface="+mn-cs"/>
              </a:rPr>
              <a:t>的指令实现的</a:t>
            </a:r>
            <a:endParaRPr lang="en-US" altLang="zh-CN" sz="1800" dirty="0" smtClean="0">
              <a:cs typeface="+mn-cs"/>
            </a:endParaRPr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LUI</a:t>
            </a:r>
            <a:r>
              <a:rPr lang="zh-CN" altLang="en-US" sz="2000" dirty="0" smtClean="0"/>
              <a:t>指令（</a:t>
            </a:r>
            <a:r>
              <a:rPr lang="en-US" altLang="zh-CN" sz="2000" dirty="0"/>
              <a:t>Load Upper Immediate</a:t>
            </a:r>
            <a:r>
              <a:rPr lang="zh-CN" altLang="en-US" sz="2000" dirty="0"/>
              <a:t>）把</a:t>
            </a:r>
            <a:r>
              <a:rPr lang="en-US" altLang="zh-CN" sz="2000" dirty="0"/>
              <a:t>20-bit</a:t>
            </a:r>
            <a:r>
              <a:rPr lang="zh-CN" altLang="en-US" sz="2000" dirty="0"/>
              <a:t>读取到寄存器的</a:t>
            </a:r>
            <a:r>
              <a:rPr lang="en-US" altLang="zh-CN" sz="2000" dirty="0"/>
              <a:t>31-12bit</a:t>
            </a:r>
            <a:r>
              <a:rPr lang="zh-CN" altLang="en-US" sz="2000" dirty="0"/>
              <a:t>中</a:t>
            </a:r>
            <a:endParaRPr lang="en-US" altLang="zh-CN" sz="2000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AUIPC</a:t>
            </a:r>
            <a:r>
              <a:rPr lang="zh-CN" altLang="en-US" sz="2000" dirty="0" smtClean="0"/>
              <a:t>指令也是读取</a:t>
            </a:r>
            <a:r>
              <a:rPr lang="en-US" altLang="zh-CN" sz="2000" dirty="0" smtClean="0"/>
              <a:t>upper 20-bit</a:t>
            </a:r>
            <a:r>
              <a:rPr lang="zh-CN" altLang="en-US" sz="2000" dirty="0" smtClean="0"/>
              <a:t>，同时加上</a:t>
            </a:r>
            <a:r>
              <a:rPr lang="en-US" altLang="zh-CN" sz="2000" dirty="0" smtClean="0"/>
              <a:t>PC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Program Counter</a:t>
            </a:r>
            <a:r>
              <a:rPr lang="zh-CN" altLang="en-US" sz="2000" dirty="0" smtClean="0"/>
              <a:t>）之后，再存放到某个基底寄存器</a:t>
            </a:r>
            <a:endParaRPr lang="en-US" altLang="zh-CN" sz="2000" dirty="0" smtClean="0"/>
          </a:p>
          <a:p>
            <a:pPr marL="1189038" lvl="2" indent="-342900">
              <a:buFont typeface="Arial" panose="020B0604020202020204" pitchFamily="34" charset="0"/>
              <a:buChar char="•"/>
            </a:pPr>
            <a:r>
              <a:rPr lang="zh-CN" altLang="en-US" sz="1600" dirty="0"/>
              <a:t>该指令让地址无关代码能够支持“相对于代码位置的</a:t>
            </a:r>
            <a:r>
              <a:rPr lang="en-US" altLang="zh-CN" sz="1600" dirty="0"/>
              <a:t>32-bit</a:t>
            </a:r>
            <a:r>
              <a:rPr lang="zh-CN" altLang="en-US" sz="1600" dirty="0"/>
              <a:t>地址”</a:t>
            </a:r>
            <a:endParaRPr lang="en-US" altLang="zh-CN" sz="1600" dirty="0"/>
          </a:p>
          <a:p>
            <a:pPr marL="1189038" lvl="2" indent="-34290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搭配</a:t>
            </a:r>
            <a:r>
              <a:rPr lang="en-US" altLang="zh-CN" sz="1600" dirty="0" smtClean="0"/>
              <a:t>12-bit</a:t>
            </a:r>
            <a:r>
              <a:rPr lang="zh-CN" altLang="en-US" sz="1600" dirty="0"/>
              <a:t>偏移量</a:t>
            </a:r>
            <a:r>
              <a:rPr lang="zh-CN" altLang="en-US" sz="1600" dirty="0" smtClean="0"/>
              <a:t>，就可以在</a:t>
            </a:r>
            <a:r>
              <a:rPr lang="en-US" altLang="zh-CN" sz="1600" dirty="0" smtClean="0"/>
              <a:t>load/store</a:t>
            </a:r>
            <a:r>
              <a:rPr lang="zh-CN" altLang="en-US" sz="1600" dirty="0" smtClean="0"/>
              <a:t>指令中使用</a:t>
            </a:r>
            <a:endParaRPr lang="en-US" altLang="zh-CN" sz="1600" dirty="0" smtClean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ADDI</a:t>
            </a:r>
            <a:r>
              <a:rPr lang="zh-CN" altLang="en-US" sz="2000" dirty="0" smtClean="0"/>
              <a:t>指令可以将</a:t>
            </a:r>
            <a:r>
              <a:rPr lang="en-US" altLang="zh-CN" sz="2000" dirty="0" smtClean="0"/>
              <a:t>lower 12-bit</a:t>
            </a:r>
            <a:r>
              <a:rPr lang="zh-CN" altLang="en-US" sz="2000" dirty="0" smtClean="0"/>
              <a:t>的常量加到一个寄存器中</a:t>
            </a:r>
            <a:endParaRPr lang="en-US" altLang="zh-CN" sz="2000" dirty="0" smtClean="0"/>
          </a:p>
          <a:p>
            <a:pPr marL="1189038" lvl="2" indent="-34290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实现一个完整的</a:t>
            </a:r>
            <a:r>
              <a:rPr lang="en-US" altLang="zh-CN" sz="1600" dirty="0" smtClean="0"/>
              <a:t>32-bit</a:t>
            </a:r>
            <a:r>
              <a:rPr lang="zh-CN" altLang="en-US" sz="1600" dirty="0" smtClean="0"/>
              <a:t>常量读取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061143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RISC-V</a:t>
            </a:r>
            <a:r>
              <a:rPr lang="zh-CN" altLang="en-US" b="1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4" y="1484313"/>
            <a:ext cx="8143200" cy="4392612"/>
          </a:xfrm>
        </p:spPr>
        <p:txBody>
          <a:bodyPr/>
          <a:lstStyle/>
          <a:p>
            <a:r>
              <a:rPr lang="zh-CN" altLang="en-US" b="1" dirty="0"/>
              <a:t>立即数</a:t>
            </a:r>
            <a:endParaRPr lang="en-US" altLang="zh-CN" sz="1800" dirty="0" smtClean="0">
              <a:cs typeface="+mn-cs"/>
            </a:endParaRPr>
          </a:p>
          <a:p>
            <a:pPr marL="0" lvl="1" indent="0">
              <a:buClr>
                <a:schemeClr val="accent1"/>
              </a:buClr>
              <a:buSzPct val="70000"/>
              <a:buNone/>
            </a:pPr>
            <a:r>
              <a:rPr lang="en-US" altLang="zh-CN" sz="1800" dirty="0" smtClean="0">
                <a:cs typeface="+mn-cs"/>
              </a:rPr>
              <a:t>       </a:t>
            </a:r>
            <a:r>
              <a:rPr lang="en-US" altLang="zh-CN" sz="2400" dirty="0" smtClean="0">
                <a:cs typeface="+mn-cs"/>
              </a:rPr>
              <a:t>RISC-V</a:t>
            </a:r>
            <a:r>
              <a:rPr lang="zh-CN" altLang="en-US" sz="2400" dirty="0">
                <a:cs typeface="+mn-cs"/>
              </a:rPr>
              <a:t> </a:t>
            </a:r>
            <a:r>
              <a:rPr lang="en-US" altLang="zh-CN" sz="2400" dirty="0" smtClean="0">
                <a:cs typeface="+mn-cs"/>
              </a:rPr>
              <a:t>li</a:t>
            </a:r>
            <a:r>
              <a:rPr lang="zh-CN" altLang="en-US" sz="2400" dirty="0" smtClean="0">
                <a:cs typeface="+mn-cs"/>
              </a:rPr>
              <a:t>指令可以加载不同进制的数值到寄存器中</a:t>
            </a:r>
            <a:endParaRPr lang="en-US" altLang="zh-CN" sz="1800" dirty="0" smtClean="0"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835169"/>
              </p:ext>
            </p:extLst>
          </p:nvPr>
        </p:nvGraphicFramePr>
        <p:xfrm>
          <a:off x="2486048" y="3933057"/>
          <a:ext cx="4174184" cy="1309380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374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0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96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200" b="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4915" marR="6491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200" b="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RISC-V</a:t>
                      </a:r>
                      <a:r>
                        <a:rPr lang="zh-CN" altLang="en-US" sz="1200" b="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汇编代码示例</a:t>
                      </a:r>
                      <a:endParaRPr lang="zh-CN" sz="1200" b="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4915" marR="6491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6500">
                <a:tc>
                  <a:txBody>
                    <a:bodyPr/>
                    <a:lstStyle/>
                    <a:p>
                      <a:r>
                        <a:rPr lang="en-US" altLang="zh-CN" sz="1200" b="0" kern="100" dirty="0" smtClean="0">
                          <a:effectLst/>
                        </a:rPr>
                        <a:t>1</a:t>
                      </a:r>
                    </a:p>
                    <a:p>
                      <a:r>
                        <a:rPr lang="en-US" altLang="zh-CN" sz="1200" b="0" kern="100" dirty="0" smtClean="0">
                          <a:effectLst/>
                        </a:rPr>
                        <a:t>2</a:t>
                      </a:r>
                    </a:p>
                    <a:p>
                      <a:r>
                        <a:rPr lang="en-US" altLang="zh-CN" sz="1200" b="0" kern="100" dirty="0" smtClean="0">
                          <a:effectLst/>
                        </a:rPr>
                        <a:t>3</a:t>
                      </a:r>
                    </a:p>
                    <a:p>
                      <a:r>
                        <a:rPr lang="en-US" altLang="zh-CN" sz="1200" b="0" kern="100" dirty="0" smtClean="0">
                          <a:effectLst/>
                        </a:rPr>
                        <a:t>4</a:t>
                      </a:r>
                    </a:p>
                    <a:p>
                      <a:r>
                        <a:rPr lang="en-US" altLang="zh-CN" sz="1200" b="0" kern="100" dirty="0" smtClean="0">
                          <a:effectLst/>
                        </a:rPr>
                        <a:t>5</a:t>
                      </a:r>
                    </a:p>
                    <a:p>
                      <a:r>
                        <a:rPr lang="en-US" altLang="zh-CN" sz="1200" b="0" kern="100" dirty="0" smtClean="0">
                          <a:effectLst/>
                        </a:rPr>
                        <a:t>6</a:t>
                      </a:r>
                    </a:p>
                  </a:txBody>
                  <a:tcPr marL="64915" marR="64915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 a0, 10          </a:t>
                      </a:r>
                      <a:r>
                        <a:rPr lang="en-US" altLang="zh-CN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loads value 10 into register a0 </a:t>
                      </a:r>
                      <a:endParaRPr lang="en-US" altLang="zh-CN" sz="1200" b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 a1, 0xa        </a:t>
                      </a:r>
                      <a:r>
                        <a:rPr lang="en-US" altLang="zh-CN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loads value 10 into register a1 </a:t>
                      </a:r>
                      <a:endParaRPr lang="en-US" altLang="zh-CN" sz="1200" b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 a2, 0b1010  </a:t>
                      </a:r>
                      <a:r>
                        <a:rPr lang="en-US" altLang="zh-CN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loads value 10 into register a2</a:t>
                      </a:r>
                      <a:endParaRPr lang="en-US" altLang="zh-CN" sz="1200" b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 a3, -012       </a:t>
                      </a:r>
                      <a:r>
                        <a:rPr lang="en-US" altLang="zh-CN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loads value -10 into register a3</a:t>
                      </a:r>
                      <a:endParaRPr lang="en-US" altLang="zh-CN" sz="1200" b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 a4, ’0’          </a:t>
                      </a:r>
                      <a:r>
                        <a:rPr lang="en-US" altLang="zh-CN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loads value 48 into register a4</a:t>
                      </a:r>
                      <a:endParaRPr lang="en-US" altLang="zh-CN" sz="1200" b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 a5, ’a’          </a:t>
                      </a:r>
                      <a:r>
                        <a:rPr lang="en-US" altLang="zh-CN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loads value 97 into register a5</a:t>
                      </a:r>
                      <a:endParaRPr lang="en-US" altLang="zh-CN" sz="1200" b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15" marR="6491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43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8424167" cy="4392612"/>
          </a:xfrm>
        </p:spPr>
        <p:txBody>
          <a:bodyPr/>
          <a:lstStyle/>
          <a:p>
            <a:r>
              <a:rPr lang="en-US" altLang="zh-CN" b="1" dirty="0" smtClean="0"/>
              <a:t>RISC-V</a:t>
            </a:r>
            <a:r>
              <a:rPr lang="zh-CN" altLang="en-US" b="1" dirty="0" smtClean="0"/>
              <a:t>简介</a:t>
            </a:r>
            <a:endParaRPr lang="en-US" altLang="zh-CN" b="1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en-US" altLang="zh-CN" sz="2000" b="1" dirty="0" smtClean="0"/>
              <a:t>RISC-V</a:t>
            </a:r>
            <a:r>
              <a:rPr lang="zh-CN" altLang="en-US" sz="2000" b="1" dirty="0" smtClean="0"/>
              <a:t>架构介绍</a:t>
            </a:r>
            <a:endParaRPr lang="en-US" altLang="zh-CN" sz="2000" b="1" dirty="0" smtClean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en-US" altLang="zh-CN" sz="2000" b="1" dirty="0" smtClean="0"/>
              <a:t>RISC-V</a:t>
            </a:r>
            <a:r>
              <a:rPr lang="zh-CN" altLang="en-US" sz="2000" b="1" dirty="0" smtClean="0"/>
              <a:t>指令集</a:t>
            </a:r>
            <a:endParaRPr lang="en-US" altLang="zh-CN" sz="2000" b="1" dirty="0" smtClean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en-US" altLang="zh-CN" sz="2000" b="1" dirty="0" smtClean="0"/>
              <a:t>RISC-V</a:t>
            </a:r>
            <a:r>
              <a:rPr lang="zh-CN" altLang="en-US" sz="2000" b="1" dirty="0"/>
              <a:t>目标代码</a:t>
            </a:r>
            <a:endParaRPr lang="en-US" altLang="zh-CN" sz="2000" b="1" dirty="0" smtClean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en-US" altLang="zh-CN" sz="2000" b="1" dirty="0" smtClean="0"/>
              <a:t>RISC-V</a:t>
            </a:r>
            <a:r>
              <a:rPr lang="zh-CN" altLang="en-US" sz="2000" b="1" dirty="0"/>
              <a:t>模拟器</a:t>
            </a:r>
            <a:endParaRPr lang="en-US" altLang="zh-CN" sz="2000" b="1" dirty="0" smtClean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en-US" altLang="zh-CN" sz="2000" b="1" dirty="0" smtClean="0"/>
              <a:t>…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401069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RISC-V</a:t>
            </a:r>
            <a:r>
              <a:rPr lang="zh-CN" altLang="en-US" b="1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4" y="1484313"/>
            <a:ext cx="8143200" cy="4392612"/>
          </a:xfrm>
        </p:spPr>
        <p:txBody>
          <a:bodyPr/>
          <a:lstStyle/>
          <a:p>
            <a:r>
              <a:rPr lang="zh-CN" altLang="en-US" b="1" dirty="0" smtClean="0"/>
              <a:t>函数调用、跳跃和分支</a:t>
            </a:r>
            <a:endParaRPr lang="en-US" altLang="zh-CN" sz="1800" dirty="0" smtClean="0">
              <a:cs typeface="+mn-cs"/>
            </a:endParaRPr>
          </a:p>
          <a:p>
            <a:pPr marL="0" lvl="1" indent="0">
              <a:buClr>
                <a:schemeClr val="accent1"/>
              </a:buClr>
              <a:buSzPct val="70000"/>
              <a:buNone/>
            </a:pPr>
            <a:r>
              <a:rPr lang="en-US" altLang="zh-CN" sz="1800" dirty="0" smtClean="0">
                <a:cs typeface="+mn-cs"/>
              </a:rPr>
              <a:t>       </a:t>
            </a:r>
            <a:r>
              <a:rPr lang="en-US" altLang="zh-CN" sz="2400" dirty="0" smtClean="0">
                <a:cs typeface="+mn-cs"/>
              </a:rPr>
              <a:t>RISC-V</a:t>
            </a:r>
            <a:r>
              <a:rPr lang="zh-CN" altLang="en-US" sz="2400" dirty="0" smtClean="0">
                <a:cs typeface="+mn-cs"/>
              </a:rPr>
              <a:t>的函数调用</a:t>
            </a:r>
            <a:r>
              <a:rPr lang="en-US" altLang="zh-CN" sz="2400" dirty="0" smtClean="0">
                <a:cs typeface="+mn-cs"/>
              </a:rPr>
              <a:t>JAL</a:t>
            </a:r>
            <a:r>
              <a:rPr lang="zh-CN" altLang="en-US" sz="2400" dirty="0" smtClean="0">
                <a:cs typeface="+mn-cs"/>
              </a:rPr>
              <a:t>（</a:t>
            </a:r>
            <a:r>
              <a:rPr lang="en-US" altLang="zh-CN" sz="2400" dirty="0" smtClean="0">
                <a:cs typeface="+mn-cs"/>
              </a:rPr>
              <a:t>Jump and Link</a:t>
            </a:r>
            <a:r>
              <a:rPr lang="zh-CN" altLang="en-US" sz="2400" dirty="0" smtClean="0">
                <a:cs typeface="+mn-cs"/>
              </a:rPr>
              <a:t>）把返回地址放入一个寄存器，与其他把返回地址放入堆栈设计相比，可以节省一次对堆栈存储器的存取</a:t>
            </a:r>
            <a:endParaRPr lang="en-US" altLang="zh-CN" sz="1800" dirty="0" smtClean="0">
              <a:cs typeface="+mn-cs"/>
            </a:endParaRPr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JAL</a:t>
            </a:r>
            <a:r>
              <a:rPr lang="zh-CN" altLang="en-US" sz="2000" dirty="0" smtClean="0"/>
              <a:t>有一个</a:t>
            </a:r>
            <a:r>
              <a:rPr lang="en-US" altLang="zh-CN" sz="2000" dirty="0" smtClean="0"/>
              <a:t>20-bit signed</a:t>
            </a:r>
            <a:r>
              <a:rPr lang="zh-CN" altLang="en-US" sz="2000" dirty="0"/>
              <a:t>偏移量</a:t>
            </a:r>
            <a:r>
              <a:rPr lang="zh-CN" altLang="en-US" sz="2000" dirty="0" smtClean="0"/>
              <a:t>，此偏移量乘以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加到</a:t>
            </a:r>
            <a:r>
              <a:rPr lang="en-US" altLang="zh-CN" sz="2000" dirty="0" smtClean="0"/>
              <a:t>PC</a:t>
            </a:r>
            <a:r>
              <a:rPr lang="zh-CN" altLang="en-US" sz="2000" dirty="0" smtClean="0"/>
              <a:t>中，以产生指向</a:t>
            </a:r>
            <a:r>
              <a:rPr lang="en-US" altLang="zh-CN" sz="2000" dirty="0" smtClean="0"/>
              <a:t>32-bit</a:t>
            </a:r>
            <a:r>
              <a:rPr lang="zh-CN" altLang="en-US" sz="2000" dirty="0" smtClean="0"/>
              <a:t>指令的相对地址</a:t>
            </a:r>
            <a:endParaRPr lang="en-US" altLang="zh-CN" sz="2000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JALR</a:t>
            </a:r>
            <a:r>
              <a:rPr lang="zh-CN" altLang="en-US" sz="2000" dirty="0" smtClean="0"/>
              <a:t>指令（</a:t>
            </a:r>
            <a:r>
              <a:rPr lang="en-US" altLang="zh-CN" sz="2000" dirty="0" smtClean="0"/>
              <a:t>Jump and Link Register</a:t>
            </a:r>
            <a:r>
              <a:rPr lang="zh-CN" altLang="en-US" sz="2000" dirty="0" smtClean="0"/>
              <a:t>）与</a:t>
            </a:r>
            <a:r>
              <a:rPr lang="en-US" altLang="zh-CN" sz="2000" dirty="0" smtClean="0"/>
              <a:t>JAL</a:t>
            </a:r>
            <a:r>
              <a:rPr lang="zh-CN" altLang="en-US" sz="2000" dirty="0" smtClean="0"/>
              <a:t>类似，</a:t>
            </a:r>
            <a:r>
              <a:rPr lang="en-US" altLang="zh-CN" sz="2000" dirty="0" smtClean="0"/>
              <a:t>JALR</a:t>
            </a:r>
            <a:r>
              <a:rPr lang="zh-CN" altLang="en-US" sz="2000" dirty="0" smtClean="0"/>
              <a:t>是是把</a:t>
            </a:r>
            <a:endParaRPr lang="en-US" altLang="zh-CN" sz="2000" dirty="0" smtClean="0"/>
          </a:p>
          <a:p>
            <a:pPr marL="1189038" lvl="2" indent="-342900">
              <a:buFont typeface="Arial" panose="020B0604020202020204" pitchFamily="34" charset="0"/>
              <a:buChar char="•"/>
            </a:pPr>
            <a:r>
              <a:rPr lang="zh-CN" altLang="en-US" sz="1600" dirty="0"/>
              <a:t>该指令让地址无关代码能够支持“相对于代码位置的</a:t>
            </a:r>
            <a:r>
              <a:rPr lang="en-US" altLang="zh-CN" sz="1600" dirty="0"/>
              <a:t>32-bit</a:t>
            </a:r>
            <a:r>
              <a:rPr lang="zh-CN" altLang="en-US" sz="1600" dirty="0"/>
              <a:t>地址”</a:t>
            </a:r>
            <a:endParaRPr lang="en-US" altLang="zh-CN" sz="1600" dirty="0"/>
          </a:p>
          <a:p>
            <a:pPr marL="1189038" lvl="2" indent="-34290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搭配</a:t>
            </a:r>
            <a:r>
              <a:rPr lang="en-US" altLang="zh-CN" sz="1600" dirty="0" smtClean="0"/>
              <a:t>12-bit</a:t>
            </a:r>
            <a:r>
              <a:rPr lang="zh-CN" altLang="en-US" sz="1600" dirty="0"/>
              <a:t>偏移量</a:t>
            </a:r>
            <a:r>
              <a:rPr lang="zh-CN" altLang="en-US" sz="1600" dirty="0" smtClean="0"/>
              <a:t>，就可以在</a:t>
            </a:r>
            <a:r>
              <a:rPr lang="en-US" altLang="zh-CN" sz="1600" dirty="0" smtClean="0"/>
              <a:t>load/store</a:t>
            </a:r>
            <a:r>
              <a:rPr lang="zh-CN" altLang="en-US" sz="1600" dirty="0" smtClean="0"/>
              <a:t>指令中使用</a:t>
            </a:r>
            <a:endParaRPr lang="en-US" altLang="zh-CN" sz="2000" dirty="0"/>
          </a:p>
          <a:p>
            <a:pPr marL="1189038" lvl="2" indent="-34290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搭配</a:t>
            </a:r>
            <a:r>
              <a:rPr lang="zh-CN" altLang="en-US" sz="1600" dirty="0"/>
              <a:t>一个设置高位</a:t>
            </a:r>
            <a:r>
              <a:rPr lang="en-US" altLang="zh-CN" sz="1600" dirty="0"/>
              <a:t>20-bit</a:t>
            </a:r>
            <a:r>
              <a:rPr lang="zh-CN" altLang="en-US" sz="1600" dirty="0"/>
              <a:t>的基底寄存器，可以组成一个</a:t>
            </a:r>
            <a:r>
              <a:rPr lang="en-US" altLang="zh-CN" sz="1600" dirty="0"/>
              <a:t>32-bit</a:t>
            </a:r>
            <a:r>
              <a:rPr lang="zh-CN" altLang="en-US" sz="1600" dirty="0"/>
              <a:t>的</a:t>
            </a:r>
            <a:r>
              <a:rPr lang="zh-CN" altLang="en-US" sz="1600" dirty="0" smtClean="0"/>
              <a:t>地址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884748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RISC-V</a:t>
            </a:r>
            <a:r>
              <a:rPr lang="zh-CN" altLang="en-US" b="1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4" y="1484313"/>
            <a:ext cx="8143200" cy="4392612"/>
          </a:xfrm>
        </p:spPr>
        <p:txBody>
          <a:bodyPr/>
          <a:lstStyle/>
          <a:p>
            <a:r>
              <a:rPr lang="zh-CN" altLang="en-US" b="1" dirty="0" smtClean="0"/>
              <a:t>函数调用、跳跃和分支</a:t>
            </a:r>
            <a:endParaRPr lang="en-US" altLang="zh-CN" sz="1800" dirty="0" smtClean="0">
              <a:cs typeface="+mn-cs"/>
            </a:endParaRPr>
          </a:p>
          <a:p>
            <a:pPr marL="0" lvl="1" indent="0">
              <a:buClr>
                <a:schemeClr val="accent1"/>
              </a:buClr>
              <a:buSzPct val="70000"/>
              <a:buNone/>
            </a:pPr>
            <a:r>
              <a:rPr lang="zh-CN" altLang="en-US" sz="2400" dirty="0" smtClean="0">
                <a:cs typeface="+mn-cs"/>
              </a:rPr>
              <a:t>       通过</a:t>
            </a:r>
            <a:r>
              <a:rPr lang="zh-CN" altLang="en-US" sz="2400" dirty="0">
                <a:cs typeface="+mn-cs"/>
              </a:rPr>
              <a:t>使用零寄存器，</a:t>
            </a:r>
            <a:r>
              <a:rPr lang="en-US" altLang="zh-CN" sz="2400" dirty="0">
                <a:cs typeface="+mn-cs"/>
              </a:rPr>
              <a:t>RISC-V</a:t>
            </a:r>
            <a:r>
              <a:rPr lang="zh-CN" altLang="en-US" sz="2400" dirty="0">
                <a:cs typeface="+mn-cs"/>
              </a:rPr>
              <a:t>借助</a:t>
            </a:r>
            <a:r>
              <a:rPr lang="en-US" altLang="zh-CN" sz="2400" dirty="0">
                <a:cs typeface="+mn-cs"/>
              </a:rPr>
              <a:t>JAL</a:t>
            </a:r>
            <a:r>
              <a:rPr lang="zh-CN" altLang="en-US" sz="2400" dirty="0">
                <a:cs typeface="+mn-cs"/>
              </a:rPr>
              <a:t>和</a:t>
            </a:r>
            <a:r>
              <a:rPr lang="en-US" altLang="zh-CN" sz="2400" dirty="0">
                <a:cs typeface="+mn-cs"/>
              </a:rPr>
              <a:t>JALR</a:t>
            </a:r>
            <a:r>
              <a:rPr lang="zh-CN" altLang="en-US" sz="2400" dirty="0">
                <a:cs typeface="+mn-cs"/>
              </a:rPr>
              <a:t>指令实现两种无条件跳跃：“</a:t>
            </a:r>
            <a:r>
              <a:rPr lang="en-US" altLang="zh-CN" sz="2400" dirty="0">
                <a:cs typeface="+mn-cs"/>
              </a:rPr>
              <a:t>20-bit PC</a:t>
            </a:r>
            <a:r>
              <a:rPr lang="zh-CN" altLang="en-US" sz="2400" dirty="0">
                <a:cs typeface="+mn-cs"/>
              </a:rPr>
              <a:t>相对地址”以及“寄存器为底的</a:t>
            </a:r>
            <a:r>
              <a:rPr lang="en-US" altLang="zh-CN" sz="2400" dirty="0" smtClean="0">
                <a:cs typeface="+mn-cs"/>
              </a:rPr>
              <a:t>12-bit</a:t>
            </a:r>
            <a:r>
              <a:rPr lang="zh-CN" altLang="en-US" sz="2400" dirty="0" smtClean="0">
                <a:cs typeface="+mn-cs"/>
              </a:rPr>
              <a:t>”</a:t>
            </a:r>
            <a:endParaRPr lang="en-US" altLang="zh-CN" sz="2400" dirty="0">
              <a:cs typeface="+mn-cs"/>
            </a:endParaRPr>
          </a:p>
          <a:p>
            <a:pPr marL="0" lvl="1" indent="0">
              <a:buClr>
                <a:schemeClr val="accent1"/>
              </a:buClr>
              <a:buSzPct val="70000"/>
              <a:buNone/>
            </a:pPr>
            <a:r>
              <a:rPr lang="zh-CN" altLang="en-US" sz="2400" dirty="0" smtClean="0">
                <a:cs typeface="+mn-cs"/>
              </a:rPr>
              <a:t>       如同</a:t>
            </a:r>
            <a:r>
              <a:rPr lang="zh-CN" altLang="en-US" sz="2400" dirty="0">
                <a:cs typeface="+mn-cs"/>
              </a:rPr>
              <a:t>许多</a:t>
            </a:r>
            <a:r>
              <a:rPr lang="en-US" altLang="zh-CN" sz="2400" dirty="0" smtClean="0">
                <a:cs typeface="+mn-cs"/>
              </a:rPr>
              <a:t>RISC</a:t>
            </a:r>
            <a:r>
              <a:rPr lang="zh-CN" altLang="en-US" sz="2400" dirty="0" smtClean="0">
                <a:cs typeface="+mn-cs"/>
              </a:rPr>
              <a:t>系统，在函数调用中，</a:t>
            </a:r>
            <a:r>
              <a:rPr lang="en-US" altLang="zh-CN" sz="2400" dirty="0" smtClean="0">
                <a:cs typeface="+mn-cs"/>
              </a:rPr>
              <a:t>RISC-V</a:t>
            </a:r>
            <a:r>
              <a:rPr lang="zh-CN" altLang="en-US" sz="2400" dirty="0" smtClean="0">
                <a:cs typeface="+mn-cs"/>
              </a:rPr>
              <a:t>编译器必须使用多个指令将寄存器一个个地存到堆栈中，并在结束时一个个地将寄存器从堆栈中还原</a:t>
            </a:r>
            <a:endParaRPr lang="en-US" altLang="zh-CN" sz="2400" dirty="0">
              <a:cs typeface="+mn-cs"/>
            </a:endParaRPr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RISC-V</a:t>
            </a:r>
            <a:r>
              <a:rPr lang="zh-CN" altLang="en-US" sz="2000" dirty="0" smtClean="0"/>
              <a:t>没有提供“存储多个”或“还原多个”寄存器的指令</a:t>
            </a:r>
            <a:endParaRPr lang="en-US" altLang="zh-CN" sz="2000" dirty="0" smtClean="0"/>
          </a:p>
          <a:p>
            <a:pPr marL="1189038" lvl="2" indent="-342900">
              <a:buFont typeface="Arial" panose="020B0604020202020204" pitchFamily="34" charset="0"/>
              <a:buChar char="•"/>
            </a:pPr>
            <a:r>
              <a:rPr lang="zh-CN" altLang="en-US" sz="1600" dirty="0"/>
              <a:t>这些指令使得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变得过于复杂</a:t>
            </a:r>
            <a:endParaRPr lang="en-US" altLang="zh-CN" sz="1600" dirty="0" smtClean="0"/>
          </a:p>
          <a:p>
            <a:pPr marL="1189038" lvl="2" indent="-34290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RISC-V</a:t>
            </a:r>
            <a:r>
              <a:rPr lang="zh-CN" altLang="en-US" sz="1600" dirty="0" smtClean="0"/>
              <a:t>的设计也导致了程序的规模增长</a:t>
            </a:r>
            <a:endParaRPr lang="en-US" altLang="zh-CN" sz="1600" dirty="0" smtClean="0"/>
          </a:p>
          <a:p>
            <a:pPr marL="1189038" lvl="2" indent="-34290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设计者希望调用子程序来减少程序大小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895754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RISC-V</a:t>
            </a:r>
            <a:r>
              <a:rPr lang="zh-CN" altLang="en-US" b="1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4" y="1484313"/>
            <a:ext cx="8143200" cy="4392612"/>
          </a:xfrm>
        </p:spPr>
        <p:txBody>
          <a:bodyPr/>
          <a:lstStyle/>
          <a:p>
            <a:r>
              <a:rPr lang="zh-CN" altLang="en-US" b="1" dirty="0" smtClean="0"/>
              <a:t>函数调用、跳跃和分支</a:t>
            </a:r>
            <a:endParaRPr lang="en-US" altLang="zh-CN" sz="1800" dirty="0" smtClean="0">
              <a:cs typeface="+mn-cs"/>
            </a:endParaRPr>
          </a:p>
          <a:p>
            <a:pPr marL="0" lvl="1" indent="0">
              <a:buClr>
                <a:schemeClr val="accent1"/>
              </a:buClr>
              <a:buSzPct val="70000"/>
              <a:buNone/>
            </a:pPr>
            <a:r>
              <a:rPr lang="zh-CN" altLang="en-US" sz="2400" dirty="0" smtClean="0">
                <a:cs typeface="+mn-cs"/>
              </a:rPr>
              <a:t>       </a:t>
            </a:r>
            <a:r>
              <a:rPr lang="en-US" altLang="zh-CN" sz="2400" dirty="0" smtClean="0">
                <a:cs typeface="+mn-cs"/>
              </a:rPr>
              <a:t>RISC-V</a:t>
            </a:r>
            <a:r>
              <a:rPr lang="zh-CN" altLang="en-US" sz="2400" dirty="0" smtClean="0">
                <a:cs typeface="+mn-cs"/>
              </a:rPr>
              <a:t>没有提供条件码寄存器，设计者认为此类寄存器会增加高速</a:t>
            </a:r>
            <a:r>
              <a:rPr lang="en-US" altLang="zh-CN" sz="2400" dirty="0" smtClean="0">
                <a:cs typeface="+mn-cs"/>
              </a:rPr>
              <a:t>CPU</a:t>
            </a:r>
            <a:r>
              <a:rPr lang="zh-CN" altLang="en-US" sz="2400" dirty="0" smtClean="0">
                <a:cs typeface="+mn-cs"/>
              </a:rPr>
              <a:t>设计复杂度</a:t>
            </a:r>
            <a:endParaRPr lang="en-US" altLang="zh-CN" sz="2400" dirty="0">
              <a:cs typeface="+mn-cs"/>
            </a:endParaRPr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条件码寄存器允许不同指令阶段的指令之间进行交互</a:t>
            </a:r>
            <a:endParaRPr lang="en-US" altLang="zh-CN" sz="2000" dirty="0" smtClean="0"/>
          </a:p>
          <a:p>
            <a:pPr marL="1189038" lvl="2" indent="-342900">
              <a:buFont typeface="Arial" panose="020B0604020202020204" pitchFamily="34" charset="0"/>
              <a:buChar char="•"/>
            </a:pPr>
            <a:r>
              <a:rPr lang="zh-CN" altLang="en-US" sz="1600" dirty="0"/>
              <a:t>此</a:t>
            </a:r>
            <a:r>
              <a:rPr lang="zh-CN" altLang="en-US" sz="1600" dirty="0" smtClean="0"/>
              <a:t>类寄存器可能会使得高精度计算变得更加复杂</a:t>
            </a:r>
            <a:endParaRPr lang="en-US" altLang="zh-CN" sz="1600" dirty="0" smtClean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RISC-V</a:t>
            </a:r>
            <a:r>
              <a:rPr lang="zh-CN" altLang="en-US" sz="2000" dirty="0"/>
              <a:t>采取了比较两个寄存器的值来实现</a:t>
            </a:r>
            <a:r>
              <a:rPr lang="zh-CN" altLang="en-US" sz="2000" dirty="0" smtClean="0"/>
              <a:t>分支</a:t>
            </a:r>
            <a:endParaRPr lang="en-US" altLang="zh-CN" sz="2000" dirty="0" smtClean="0"/>
          </a:p>
          <a:p>
            <a:pPr marL="1189038" lvl="2" indent="-342900">
              <a:buFont typeface="Arial" panose="020B0604020202020204" pitchFamily="34" charset="0"/>
              <a:buChar char="•"/>
            </a:pPr>
            <a:r>
              <a:rPr lang="zh-CN" altLang="en-US" sz="1600" dirty="0"/>
              <a:t>指令</a:t>
            </a:r>
            <a:r>
              <a:rPr lang="zh-CN" altLang="en-US" sz="1600" dirty="0" smtClean="0"/>
              <a:t>包括：相等、不相等、小于、无符号数小于、大于、无符号数大于</a:t>
            </a:r>
            <a:endParaRPr lang="en-US" altLang="zh-CN" sz="1600" dirty="0" smtClean="0"/>
          </a:p>
          <a:p>
            <a:pPr marL="1189038" lvl="2" indent="-342900">
              <a:buFont typeface="Arial" panose="020B0604020202020204" pitchFamily="34" charset="0"/>
              <a:buChar char="•"/>
            </a:pPr>
            <a:r>
              <a:rPr lang="zh-CN" altLang="en-US" sz="1600" dirty="0"/>
              <a:t>十</a:t>
            </a:r>
            <a:r>
              <a:rPr lang="zh-CN" altLang="en-US" sz="1600" dirty="0" smtClean="0"/>
              <a:t>种“比较分支”运算可以通过反转操作数顺序的方式用上述六种指令实现</a:t>
            </a:r>
            <a:endParaRPr lang="en-US" altLang="zh-CN" sz="1600" dirty="0" smtClean="0"/>
          </a:p>
          <a:p>
            <a:pPr marL="1189038" lvl="2" indent="-342900">
              <a:buFont typeface="Arial" panose="020B0604020202020204" pitchFamily="34" charset="0"/>
              <a:buChar char="•"/>
            </a:pPr>
            <a:r>
              <a:rPr lang="zh-CN" altLang="en-US" sz="1600" dirty="0"/>
              <a:t>这六</a:t>
            </a:r>
            <a:r>
              <a:rPr lang="zh-CN" altLang="en-US" sz="1600" dirty="0" smtClean="0"/>
              <a:t>种比较分支指令具有</a:t>
            </a:r>
            <a:r>
              <a:rPr lang="en-US" altLang="zh-CN" sz="1600" dirty="0" smtClean="0"/>
              <a:t>12-bit</a:t>
            </a:r>
            <a:r>
              <a:rPr lang="zh-CN" altLang="en-US" sz="1600" dirty="0" smtClean="0"/>
              <a:t>的有符号位置，可以寻址</a:t>
            </a:r>
            <a:r>
              <a:rPr lang="en-US" altLang="zh-CN" sz="1600" dirty="0" smtClean="0"/>
              <a:t>[PC-4KB, PC+4KB]</a:t>
            </a:r>
          </a:p>
          <a:p>
            <a:pPr marL="1189038" lvl="2" indent="-342900">
              <a:buFont typeface="Arial" panose="020B0604020202020204" pitchFamily="34" charset="0"/>
              <a:buChar char="•"/>
            </a:pP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229623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RISC-V</a:t>
            </a:r>
            <a:r>
              <a:rPr lang="zh-CN" altLang="en-US" b="1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4" y="1484313"/>
            <a:ext cx="8143200" cy="4392612"/>
          </a:xfrm>
        </p:spPr>
        <p:txBody>
          <a:bodyPr/>
          <a:lstStyle/>
          <a:p>
            <a:r>
              <a:rPr lang="zh-CN" altLang="en-US" b="1" dirty="0" smtClean="0"/>
              <a:t>函数调用、跳跃和分支</a:t>
            </a:r>
            <a:endParaRPr lang="en-US" altLang="zh-CN" sz="1800" dirty="0" smtClean="0">
              <a:cs typeface="+mn-cs"/>
            </a:endParaRPr>
          </a:p>
          <a:p>
            <a:pPr marL="0" lvl="1" indent="0">
              <a:buClr>
                <a:schemeClr val="accent1"/>
              </a:buClr>
              <a:buSzPct val="70000"/>
              <a:buNone/>
            </a:pPr>
            <a:r>
              <a:rPr lang="zh-CN" altLang="en-US" sz="2400" dirty="0" smtClean="0">
                <a:cs typeface="+mn-cs"/>
              </a:rPr>
              <a:t>       </a:t>
            </a:r>
            <a:r>
              <a:rPr lang="en-US" altLang="zh-CN" sz="2400" dirty="0" smtClean="0">
                <a:cs typeface="+mn-cs"/>
              </a:rPr>
              <a:t>RV32I</a:t>
            </a:r>
            <a:r>
              <a:rPr lang="zh-CN" altLang="en-US" sz="2400" dirty="0" smtClean="0">
                <a:cs typeface="+mn-cs"/>
              </a:rPr>
              <a:t>无条件跳转指令如图所示</a:t>
            </a:r>
            <a:endParaRPr lang="en-US" altLang="zh-CN" sz="16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507951"/>
              </p:ext>
            </p:extLst>
          </p:nvPr>
        </p:nvGraphicFramePr>
        <p:xfrm>
          <a:off x="1691680" y="2996952"/>
          <a:ext cx="595215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113">
                  <a:extLst>
                    <a:ext uri="{9D8B030D-6E8A-4147-A177-3AD203B41FA5}">
                      <a16:colId xmlns:a16="http://schemas.microsoft.com/office/drawing/2014/main" val="2216849570"/>
                    </a:ext>
                  </a:extLst>
                </a:gridCol>
                <a:gridCol w="4779041">
                  <a:extLst>
                    <a:ext uri="{9D8B030D-6E8A-4147-A177-3AD203B41FA5}">
                      <a16:colId xmlns:a16="http://schemas.microsoft.com/office/drawing/2014/main" val="3326746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000" b="0" dirty="0">
                          <a:solidFill>
                            <a:srgbClr val="121212"/>
                          </a:solidFill>
                          <a:effectLst/>
                        </a:rPr>
                        <a:t>指令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b="0">
                          <a:solidFill>
                            <a:srgbClr val="121212"/>
                          </a:solidFill>
                          <a:effectLst/>
                        </a:rPr>
                        <a:t>描述</a:t>
                      </a:r>
                    </a:p>
                  </a:txBody>
                  <a:tcPr marL="114300" marR="114300" marT="28575" marB="28575" anchor="ctr"/>
                </a:tc>
                <a:extLst>
                  <a:ext uri="{0D108BD9-81ED-4DB2-BD59-A6C34878D82A}">
                    <a16:rowId xmlns:a16="http://schemas.microsoft.com/office/drawing/2014/main" val="256784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j lab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</a:rPr>
                        <a:t>跳转到</a:t>
                      </a:r>
                      <a:r>
                        <a:rPr lang="en-US" altLang="zh-CN" sz="1000">
                          <a:effectLst/>
                        </a:rPr>
                        <a:t>lab</a:t>
                      </a:r>
                      <a:r>
                        <a:rPr lang="zh-CN" altLang="en-US" sz="1000">
                          <a:effectLst/>
                        </a:rPr>
                        <a:t>标签地址处（伪指令）</a:t>
                      </a:r>
                    </a:p>
                  </a:txBody>
                  <a:tcPr marL="114300" marR="114300" marT="28575" marB="28575" anchor="ctr"/>
                </a:tc>
                <a:extLst>
                  <a:ext uri="{0D108BD9-81ED-4DB2-BD59-A6C34878D82A}">
                    <a16:rowId xmlns:a16="http://schemas.microsoft.com/office/drawing/2014/main" val="300634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jr rs1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</a:rPr>
                        <a:t>跳转到寄存器</a:t>
                      </a:r>
                      <a:r>
                        <a:rPr lang="en-US" altLang="zh-CN" sz="1000">
                          <a:effectLst/>
                        </a:rPr>
                        <a:t>rs1</a:t>
                      </a:r>
                      <a:r>
                        <a:rPr lang="zh-CN" altLang="en-US" sz="1000">
                          <a:effectLst/>
                        </a:rPr>
                        <a:t>指定的地址（伪指令）</a:t>
                      </a:r>
                    </a:p>
                  </a:txBody>
                  <a:tcPr marL="114300" marR="114300" marT="28575" marB="28575" anchor="ctr"/>
                </a:tc>
                <a:extLst>
                  <a:ext uri="{0D108BD9-81ED-4DB2-BD59-A6C34878D82A}">
                    <a16:rowId xmlns:a16="http://schemas.microsoft.com/office/drawing/2014/main" val="191829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>
                          <a:effectLst/>
                        </a:rPr>
                        <a:t>jal</a:t>
                      </a:r>
                      <a:r>
                        <a:rPr lang="en-US" sz="1000" dirty="0">
                          <a:effectLst/>
                        </a:rPr>
                        <a:t> lab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effectLst/>
                        </a:rPr>
                        <a:t>首先将</a:t>
                      </a:r>
                      <a:r>
                        <a:rPr lang="en-US" altLang="zh-CN" sz="1000" dirty="0">
                          <a:effectLst/>
                        </a:rPr>
                        <a:t>PC+4</a:t>
                      </a:r>
                      <a:r>
                        <a:rPr lang="zh-CN" altLang="en-US" sz="1000" dirty="0">
                          <a:effectLst/>
                        </a:rPr>
                        <a:t>的地址值存储到返回寄存器</a:t>
                      </a:r>
                      <a:r>
                        <a:rPr lang="en-US" altLang="zh-CN" sz="1000" dirty="0" err="1">
                          <a:effectLst/>
                        </a:rPr>
                        <a:t>ra</a:t>
                      </a:r>
                      <a:r>
                        <a:rPr lang="zh-CN" altLang="en-US" sz="1000" dirty="0">
                          <a:effectLst/>
                        </a:rPr>
                        <a:t>，然后跳转到</a:t>
                      </a:r>
                      <a:r>
                        <a:rPr lang="en-US" altLang="zh-CN" sz="1000" dirty="0">
                          <a:effectLst/>
                        </a:rPr>
                        <a:t>lab</a:t>
                      </a:r>
                      <a:r>
                        <a:rPr lang="zh-CN" altLang="en-US" sz="1000" dirty="0">
                          <a:effectLst/>
                        </a:rPr>
                        <a:t>标签处（伪指令）</a:t>
                      </a:r>
                    </a:p>
                  </a:txBody>
                  <a:tcPr marL="114300" marR="114300" marT="28575" marB="28575" anchor="ctr"/>
                </a:tc>
                <a:extLst>
                  <a:ext uri="{0D108BD9-81ED-4DB2-BD59-A6C34878D82A}">
                    <a16:rowId xmlns:a16="http://schemas.microsoft.com/office/drawing/2014/main" val="1600744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jal rd, lab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effectLst/>
                        </a:rPr>
                        <a:t>首先将</a:t>
                      </a:r>
                      <a:r>
                        <a:rPr lang="en-US" altLang="zh-CN" sz="1000" dirty="0">
                          <a:effectLst/>
                        </a:rPr>
                        <a:t>PC+4</a:t>
                      </a:r>
                      <a:r>
                        <a:rPr lang="zh-CN" altLang="en-US" sz="1000" dirty="0">
                          <a:effectLst/>
                        </a:rPr>
                        <a:t>的地址值存储到返回寄存器</a:t>
                      </a:r>
                      <a:r>
                        <a:rPr lang="en-US" altLang="zh-CN" sz="1000" dirty="0" err="1">
                          <a:effectLst/>
                        </a:rPr>
                        <a:t>rd</a:t>
                      </a:r>
                      <a:r>
                        <a:rPr lang="zh-CN" altLang="en-US" sz="1000" dirty="0">
                          <a:effectLst/>
                        </a:rPr>
                        <a:t>，然后跳转到</a:t>
                      </a:r>
                      <a:r>
                        <a:rPr lang="en-US" altLang="zh-CN" sz="1000" dirty="0">
                          <a:effectLst/>
                        </a:rPr>
                        <a:t>lab</a:t>
                      </a:r>
                      <a:r>
                        <a:rPr lang="zh-CN" altLang="en-US" sz="1000" dirty="0">
                          <a:effectLst/>
                        </a:rPr>
                        <a:t>标签处</a:t>
                      </a:r>
                    </a:p>
                  </a:txBody>
                  <a:tcPr marL="114300" marR="114300" marT="28575" marB="28575" anchor="ctr"/>
                </a:tc>
                <a:extLst>
                  <a:ext uri="{0D108BD9-81ED-4DB2-BD59-A6C34878D82A}">
                    <a16:rowId xmlns:a16="http://schemas.microsoft.com/office/drawing/2014/main" val="1843794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jarl rd, rs1, imm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</a:rPr>
                        <a:t>首先将</a:t>
                      </a:r>
                      <a:r>
                        <a:rPr lang="en-US" altLang="zh-CN" sz="1000">
                          <a:effectLst/>
                        </a:rPr>
                        <a:t>PC+4</a:t>
                      </a:r>
                      <a:r>
                        <a:rPr lang="zh-CN" altLang="en-US" sz="1000">
                          <a:effectLst/>
                        </a:rPr>
                        <a:t>的地址值存储到返回寄存器</a:t>
                      </a:r>
                      <a:r>
                        <a:rPr lang="en-US" altLang="zh-CN" sz="1000">
                          <a:effectLst/>
                        </a:rPr>
                        <a:t>rd</a:t>
                      </a:r>
                      <a:r>
                        <a:rPr lang="zh-CN" altLang="en-US" sz="1000">
                          <a:effectLst/>
                        </a:rPr>
                        <a:t>，然后跳转到</a:t>
                      </a:r>
                      <a:r>
                        <a:rPr lang="en-US" altLang="zh-CN" sz="1000">
                          <a:effectLst/>
                        </a:rPr>
                        <a:t>imm+rs1</a:t>
                      </a:r>
                      <a:r>
                        <a:rPr lang="zh-CN" altLang="en-US" sz="1000">
                          <a:effectLst/>
                        </a:rPr>
                        <a:t>得到的地址</a:t>
                      </a:r>
                    </a:p>
                  </a:txBody>
                  <a:tcPr marL="114300" marR="114300" marT="28575" marB="28575" anchor="ctr"/>
                </a:tc>
                <a:extLst>
                  <a:ext uri="{0D108BD9-81ED-4DB2-BD59-A6C34878D82A}">
                    <a16:rowId xmlns:a16="http://schemas.microsoft.com/office/drawing/2014/main" val="2708995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ret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effectLst/>
                        </a:rPr>
                        <a:t>跳转到返回寄存器</a:t>
                      </a:r>
                      <a:r>
                        <a:rPr lang="en-US" altLang="zh-CN" sz="1000" dirty="0" err="1">
                          <a:effectLst/>
                        </a:rPr>
                        <a:t>ra</a:t>
                      </a:r>
                      <a:r>
                        <a:rPr lang="zh-CN" altLang="en-US" sz="1000" dirty="0">
                          <a:effectLst/>
                        </a:rPr>
                        <a:t>保存的地址（伪指令）</a:t>
                      </a:r>
                    </a:p>
                  </a:txBody>
                  <a:tcPr marL="114300" marR="114300" marT="28575" marB="28575" anchor="ctr"/>
                </a:tc>
                <a:extLst>
                  <a:ext uri="{0D108BD9-81ED-4DB2-BD59-A6C34878D82A}">
                    <a16:rowId xmlns:a16="http://schemas.microsoft.com/office/drawing/2014/main" val="2597834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305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RISC-V</a:t>
            </a:r>
            <a:r>
              <a:rPr lang="zh-CN" altLang="en-US" b="1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4" y="1484313"/>
            <a:ext cx="8143200" cy="4392612"/>
          </a:xfrm>
        </p:spPr>
        <p:txBody>
          <a:bodyPr/>
          <a:lstStyle/>
          <a:p>
            <a:r>
              <a:rPr lang="zh-CN" altLang="en-US" b="1" dirty="0" smtClean="0"/>
              <a:t>算术和逻辑运算</a:t>
            </a:r>
            <a:endParaRPr lang="en-US" altLang="zh-CN" sz="1800" dirty="0" smtClean="0">
              <a:cs typeface="+mn-cs"/>
            </a:endParaRPr>
          </a:p>
          <a:p>
            <a:pPr marL="0" lvl="1" indent="0">
              <a:buClr>
                <a:schemeClr val="accent1"/>
              </a:buClr>
              <a:buSzPct val="70000"/>
              <a:buNone/>
            </a:pPr>
            <a:r>
              <a:rPr lang="zh-CN" altLang="en-US" sz="2400" dirty="0" smtClean="0">
                <a:cs typeface="+mn-cs"/>
              </a:rPr>
              <a:t>       </a:t>
            </a:r>
            <a:r>
              <a:rPr lang="en-US" altLang="zh-CN" sz="2400" dirty="0" smtClean="0">
                <a:cs typeface="+mn-cs"/>
              </a:rPr>
              <a:t>RISC-V</a:t>
            </a:r>
            <a:r>
              <a:rPr lang="zh-CN" altLang="en-US" sz="2400" dirty="0" smtClean="0">
                <a:cs typeface="+mn-cs"/>
              </a:rPr>
              <a:t>把数学运算指令归类到一个很小的子集中，包括：加法、减法、移位、按位逻辑及比较分支。这些可以使用软件的方式模拟其他大部分的</a:t>
            </a:r>
            <a:r>
              <a:rPr lang="en-US" altLang="zh-CN" sz="2400" dirty="0" smtClean="0">
                <a:cs typeface="+mn-cs"/>
              </a:rPr>
              <a:t>RISC-V</a:t>
            </a:r>
            <a:r>
              <a:rPr lang="zh-CN" altLang="en-US" sz="2400" dirty="0" smtClean="0">
                <a:cs typeface="+mn-cs"/>
              </a:rPr>
              <a:t>指令</a:t>
            </a:r>
            <a:endParaRPr lang="en-US" altLang="zh-CN" sz="2400" dirty="0">
              <a:cs typeface="+mn-cs"/>
            </a:endParaRPr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整数乘法子集（</a:t>
            </a:r>
            <a:r>
              <a:rPr lang="en-US" altLang="zh-CN" sz="2000" dirty="0" smtClean="0"/>
              <a:t>M</a:t>
            </a:r>
            <a:r>
              <a:rPr lang="zh-CN" altLang="en-US" sz="2000" dirty="0" smtClean="0"/>
              <a:t>子集）</a:t>
            </a:r>
            <a:endParaRPr lang="en-US" altLang="zh-CN" sz="2000" dirty="0" smtClean="0"/>
          </a:p>
          <a:p>
            <a:pPr marL="1189038" lvl="2" indent="-342900">
              <a:buFont typeface="Arial" panose="020B0604020202020204" pitchFamily="34" charset="0"/>
              <a:buChar char="•"/>
            </a:pPr>
            <a:r>
              <a:rPr lang="zh-CN" altLang="en-US" sz="1600" dirty="0"/>
              <a:t>有</a:t>
            </a:r>
            <a:r>
              <a:rPr lang="zh-CN" altLang="en-US" sz="1600" dirty="0" smtClean="0"/>
              <a:t>符号和无符号乘法和除法，包括双精度整数乘法和除法</a:t>
            </a:r>
            <a:endParaRPr lang="en-US" altLang="zh-CN" sz="1600" dirty="0" smtClean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浮点指令（</a:t>
            </a:r>
            <a:r>
              <a:rPr lang="en-US" altLang="zh-CN" sz="2000" dirty="0" smtClean="0"/>
              <a:t>F</a:t>
            </a:r>
            <a:r>
              <a:rPr lang="zh-CN" altLang="en-US" sz="2000" dirty="0" smtClean="0"/>
              <a:t>子集）</a:t>
            </a:r>
            <a:endParaRPr lang="en-US" altLang="zh-CN" sz="2000" dirty="0" smtClean="0"/>
          </a:p>
          <a:p>
            <a:pPr marL="1189038" lvl="2" indent="-34290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包括单精度算术和类似于整数算术的比较分支，需要借助一组额外的</a:t>
            </a:r>
            <a:r>
              <a:rPr lang="en-US" altLang="zh-CN" sz="1600" dirty="0" smtClean="0"/>
              <a:t>32</a:t>
            </a:r>
            <a:r>
              <a:rPr lang="zh-CN" altLang="en-US" sz="1600" dirty="0" smtClean="0"/>
              <a:t>个浮点寄存器</a:t>
            </a:r>
            <a:endParaRPr lang="en-US" altLang="zh-CN" sz="1600" dirty="0" smtClean="0"/>
          </a:p>
          <a:p>
            <a:pPr marL="1189038" lvl="2" indent="-34290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双精度浮点指令（</a:t>
            </a:r>
            <a:r>
              <a:rPr lang="en-US" altLang="zh-CN" sz="1600" dirty="0" smtClean="0"/>
              <a:t>D</a:t>
            </a:r>
            <a:r>
              <a:rPr lang="zh-CN" altLang="en-US" sz="1600" dirty="0" smtClean="0"/>
              <a:t>子集）和四精度</a:t>
            </a:r>
            <a:r>
              <a:rPr lang="en-US" altLang="zh-CN" sz="1600" dirty="0" smtClean="0"/>
              <a:t>128</a:t>
            </a:r>
            <a:r>
              <a:rPr lang="zh-CN" altLang="en-US" sz="1600" dirty="0" smtClean="0"/>
              <a:t>位浮点</a:t>
            </a:r>
            <a:r>
              <a:rPr lang="en-US" altLang="zh-CN" sz="1600" dirty="0" smtClean="0"/>
              <a:t>ISA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Q</a:t>
            </a:r>
            <a:r>
              <a:rPr lang="zh-CN" altLang="en-US" sz="1600" dirty="0" smtClean="0"/>
              <a:t>子集）</a:t>
            </a:r>
            <a:endParaRPr lang="en-US" altLang="zh-CN" sz="1600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RISC-V</a:t>
            </a:r>
            <a:r>
              <a:rPr lang="zh-CN" altLang="en-US" sz="2000" dirty="0"/>
              <a:t>不会导致算术错误异常，如溢出、下溢、除零，整数和浮点运算都会产生合理的默认值</a:t>
            </a:r>
            <a:endParaRPr lang="en-US" altLang="zh-CN" sz="2000" dirty="0"/>
          </a:p>
          <a:p>
            <a:pPr marL="1189038" lvl="2" indent="-342900">
              <a:buFont typeface="Arial" panose="020B0604020202020204" pitchFamily="34" charset="0"/>
              <a:buChar char="•"/>
            </a:pP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180787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RISC-V</a:t>
            </a:r>
            <a:r>
              <a:rPr lang="zh-CN" altLang="en-US" b="1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4" y="1484313"/>
            <a:ext cx="8143200" cy="4392612"/>
          </a:xfrm>
        </p:spPr>
        <p:txBody>
          <a:bodyPr/>
          <a:lstStyle/>
          <a:p>
            <a:r>
              <a:rPr lang="zh-CN" altLang="en-US" b="1" dirty="0" smtClean="0"/>
              <a:t>算术和逻辑运算</a:t>
            </a:r>
            <a:endParaRPr lang="en-US" altLang="zh-CN" sz="1800" dirty="0" smtClean="0">
              <a:cs typeface="+mn-cs"/>
            </a:endParaRPr>
          </a:p>
          <a:p>
            <a:pPr marL="0" lvl="1" indent="0">
              <a:buClr>
                <a:schemeClr val="accent1"/>
              </a:buClr>
              <a:buSzPct val="70000"/>
              <a:buNone/>
            </a:pPr>
            <a:r>
              <a:rPr lang="zh-CN" altLang="en-US" sz="2400" dirty="0" smtClean="0">
                <a:cs typeface="+mn-cs"/>
              </a:rPr>
              <a:t>       </a:t>
            </a:r>
            <a:r>
              <a:rPr lang="en-US" altLang="zh-CN" sz="2400" dirty="0" smtClean="0">
                <a:cs typeface="+mn-cs"/>
              </a:rPr>
              <a:t>RI32I</a:t>
            </a:r>
            <a:r>
              <a:rPr lang="zh-CN" altLang="en-US" sz="2400" dirty="0" smtClean="0">
                <a:cs typeface="+mn-cs"/>
              </a:rPr>
              <a:t>的</a:t>
            </a:r>
            <a:r>
              <a:rPr lang="zh-CN" altLang="en-US" sz="2400" dirty="0">
                <a:cs typeface="+mn-cs"/>
              </a:rPr>
              <a:t>算术</a:t>
            </a:r>
            <a:r>
              <a:rPr lang="zh-CN" altLang="en-US" sz="2400" dirty="0" smtClean="0">
                <a:cs typeface="+mn-cs"/>
              </a:rPr>
              <a:t>指令如图所示</a:t>
            </a:r>
            <a:endParaRPr lang="en-US" altLang="zh-CN" sz="2400" dirty="0">
              <a:cs typeface="+mn-cs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259136"/>
              </p:ext>
            </p:extLst>
          </p:nvPr>
        </p:nvGraphicFramePr>
        <p:xfrm>
          <a:off x="2078172" y="2996952"/>
          <a:ext cx="441615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558">
                  <a:extLst>
                    <a:ext uri="{9D8B030D-6E8A-4147-A177-3AD203B41FA5}">
                      <a16:colId xmlns:a16="http://schemas.microsoft.com/office/drawing/2014/main" val="2216849570"/>
                    </a:ext>
                  </a:extLst>
                </a:gridCol>
                <a:gridCol w="2951594">
                  <a:extLst>
                    <a:ext uri="{9D8B030D-6E8A-4147-A177-3AD203B41FA5}">
                      <a16:colId xmlns:a16="http://schemas.microsoft.com/office/drawing/2014/main" val="3326746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000" b="0">
                          <a:solidFill>
                            <a:srgbClr val="121212"/>
                          </a:solidFill>
                          <a:effectLst/>
                        </a:rPr>
                        <a:t>指令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b="0">
                          <a:solidFill>
                            <a:srgbClr val="121212"/>
                          </a:solidFill>
                          <a:effectLst/>
                        </a:rPr>
                        <a:t>说明</a:t>
                      </a:r>
                    </a:p>
                  </a:txBody>
                  <a:tcPr marL="114300" marR="114300" marT="28575" marB="28575" anchor="ctr"/>
                </a:tc>
                <a:extLst>
                  <a:ext uri="{0D108BD9-81ED-4DB2-BD59-A6C34878D82A}">
                    <a16:rowId xmlns:a16="http://schemas.microsoft.com/office/drawing/2014/main" val="256784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add rd, rs1, rs2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rd = rs1 + rs2</a:t>
                      </a:r>
                    </a:p>
                  </a:txBody>
                  <a:tcPr marL="114300" marR="114300" marT="28575" marB="28575" anchor="ctr"/>
                </a:tc>
                <a:extLst>
                  <a:ext uri="{0D108BD9-81ED-4DB2-BD59-A6C34878D82A}">
                    <a16:rowId xmlns:a16="http://schemas.microsoft.com/office/drawing/2014/main" val="300634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sub rd, rs1, rs2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rd = rs1 - rs2</a:t>
                      </a:r>
                    </a:p>
                  </a:txBody>
                  <a:tcPr marL="114300" marR="114300" marT="28575" marB="28575" anchor="ctr"/>
                </a:tc>
                <a:extLst>
                  <a:ext uri="{0D108BD9-81ED-4DB2-BD59-A6C34878D82A}">
                    <a16:rowId xmlns:a16="http://schemas.microsoft.com/office/drawing/2014/main" val="191829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addi rd, rs1, rs2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rd = rs1 + imm</a:t>
                      </a:r>
                    </a:p>
                  </a:txBody>
                  <a:tcPr marL="114300" marR="114300" marT="28575" marB="28575" anchor="ctr"/>
                </a:tc>
                <a:extLst>
                  <a:ext uri="{0D108BD9-81ED-4DB2-BD59-A6C34878D82A}">
                    <a16:rowId xmlns:a16="http://schemas.microsoft.com/office/drawing/2014/main" val="1600744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mul rd, rs1, rs2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rd = rs1 x rs2</a:t>
                      </a:r>
                    </a:p>
                  </a:txBody>
                  <a:tcPr marL="114300" marR="114300" marT="28575" marB="28575" anchor="ctr"/>
                </a:tc>
                <a:extLst>
                  <a:ext uri="{0D108BD9-81ED-4DB2-BD59-A6C34878D82A}">
                    <a16:rowId xmlns:a16="http://schemas.microsoft.com/office/drawing/2014/main" val="1843794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div{u} rd, rs1, rs2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</a:rPr>
                        <a:t>rd = rs1 / rs2</a:t>
                      </a:r>
                      <a:r>
                        <a:rPr lang="zh-CN" altLang="en-US" sz="1000">
                          <a:effectLst/>
                        </a:rPr>
                        <a:t>，</a:t>
                      </a:r>
                      <a:r>
                        <a:rPr lang="en-US" altLang="zh-CN" sz="1000">
                          <a:effectLst/>
                        </a:rPr>
                        <a:t>u</a:t>
                      </a:r>
                      <a:r>
                        <a:rPr lang="zh-CN" altLang="en-US" sz="1000">
                          <a:effectLst/>
                        </a:rPr>
                        <a:t>后缀表示无符号数运算</a:t>
                      </a:r>
                    </a:p>
                  </a:txBody>
                  <a:tcPr marL="114300" marR="114300" marT="28575" marB="28575" anchor="ctr"/>
                </a:tc>
                <a:extLst>
                  <a:ext uri="{0D108BD9-81ED-4DB2-BD59-A6C34878D82A}">
                    <a16:rowId xmlns:a16="http://schemas.microsoft.com/office/drawing/2014/main" val="2708995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rem{u} rd, rs1, rs2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 err="1">
                          <a:effectLst/>
                        </a:rPr>
                        <a:t>rd</a:t>
                      </a:r>
                      <a:r>
                        <a:rPr lang="en-US" altLang="zh-CN" sz="1000" dirty="0">
                          <a:effectLst/>
                        </a:rPr>
                        <a:t> = rs1 % rs2</a:t>
                      </a:r>
                      <a:r>
                        <a:rPr lang="zh-CN" altLang="en-US" sz="1000" dirty="0">
                          <a:effectLst/>
                        </a:rPr>
                        <a:t>，</a:t>
                      </a:r>
                      <a:r>
                        <a:rPr lang="en-US" altLang="zh-CN" sz="1000" dirty="0">
                          <a:effectLst/>
                        </a:rPr>
                        <a:t>u</a:t>
                      </a:r>
                      <a:r>
                        <a:rPr lang="zh-CN" altLang="en-US" sz="1000" dirty="0">
                          <a:effectLst/>
                        </a:rPr>
                        <a:t>后缀表示无符号数运算</a:t>
                      </a:r>
                    </a:p>
                  </a:txBody>
                  <a:tcPr marL="114300" marR="114300" marT="28575" marB="28575" anchor="ctr"/>
                </a:tc>
                <a:extLst>
                  <a:ext uri="{0D108BD9-81ED-4DB2-BD59-A6C34878D82A}">
                    <a16:rowId xmlns:a16="http://schemas.microsoft.com/office/drawing/2014/main" val="2597834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406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RISC-V</a:t>
            </a:r>
            <a:r>
              <a:rPr lang="zh-CN" altLang="en-US" b="1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4" y="1484313"/>
            <a:ext cx="8143200" cy="4392612"/>
          </a:xfrm>
        </p:spPr>
        <p:txBody>
          <a:bodyPr/>
          <a:lstStyle/>
          <a:p>
            <a:r>
              <a:rPr lang="zh-CN" altLang="en-US" b="1" dirty="0" smtClean="0"/>
              <a:t>算术和逻辑运算</a:t>
            </a:r>
            <a:endParaRPr lang="en-US" altLang="zh-CN" sz="1800" dirty="0" smtClean="0">
              <a:cs typeface="+mn-cs"/>
            </a:endParaRPr>
          </a:p>
          <a:p>
            <a:pPr marL="0" lvl="1" indent="0">
              <a:buClr>
                <a:schemeClr val="accent1"/>
              </a:buClr>
              <a:buSzPct val="70000"/>
              <a:buNone/>
            </a:pPr>
            <a:r>
              <a:rPr lang="zh-CN" altLang="en-US" sz="2400" dirty="0" smtClean="0">
                <a:cs typeface="+mn-cs"/>
              </a:rPr>
              <a:t>       </a:t>
            </a:r>
            <a:r>
              <a:rPr lang="en-US" altLang="zh-CN" sz="2400" dirty="0" smtClean="0">
                <a:cs typeface="+mn-cs"/>
              </a:rPr>
              <a:t>RI32I</a:t>
            </a:r>
            <a:r>
              <a:rPr lang="zh-CN" altLang="en-US" sz="2400" dirty="0" smtClean="0">
                <a:cs typeface="+mn-cs"/>
              </a:rPr>
              <a:t>的移位指令如图所示</a:t>
            </a:r>
            <a:endParaRPr lang="en-US" altLang="zh-CN" sz="2400" dirty="0"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2078172" y="2924944"/>
          <a:ext cx="441615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558">
                  <a:extLst>
                    <a:ext uri="{9D8B030D-6E8A-4147-A177-3AD203B41FA5}">
                      <a16:colId xmlns:a16="http://schemas.microsoft.com/office/drawing/2014/main" val="2216849570"/>
                    </a:ext>
                  </a:extLst>
                </a:gridCol>
                <a:gridCol w="2951594">
                  <a:extLst>
                    <a:ext uri="{9D8B030D-6E8A-4147-A177-3AD203B41FA5}">
                      <a16:colId xmlns:a16="http://schemas.microsoft.com/office/drawing/2014/main" val="3326746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000" b="0">
                          <a:solidFill>
                            <a:srgbClr val="121212"/>
                          </a:solidFill>
                          <a:effectLst/>
                        </a:rPr>
                        <a:t>指令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b="0">
                          <a:solidFill>
                            <a:srgbClr val="121212"/>
                          </a:solidFill>
                          <a:effectLst/>
                        </a:rPr>
                        <a:t>说明</a:t>
                      </a:r>
                    </a:p>
                  </a:txBody>
                  <a:tcPr marL="114300" marR="114300" marT="28575" marB="28575" anchor="ctr"/>
                </a:tc>
                <a:extLst>
                  <a:ext uri="{0D108BD9-81ED-4DB2-BD59-A6C34878D82A}">
                    <a16:rowId xmlns:a16="http://schemas.microsoft.com/office/drawing/2014/main" val="256784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sll rd, rs1, rs2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</a:rPr>
                        <a:t>将</a:t>
                      </a:r>
                      <a:r>
                        <a:rPr lang="en-US" altLang="zh-CN" sz="1000">
                          <a:effectLst/>
                        </a:rPr>
                        <a:t>rs1</a:t>
                      </a:r>
                      <a:r>
                        <a:rPr lang="zh-CN" altLang="en-US" sz="1000">
                          <a:effectLst/>
                        </a:rPr>
                        <a:t>逻辑左移，左移位数为</a:t>
                      </a:r>
                      <a:r>
                        <a:rPr lang="en-US" altLang="zh-CN" sz="1000">
                          <a:effectLst/>
                        </a:rPr>
                        <a:t>rs2</a:t>
                      </a:r>
                      <a:r>
                        <a:rPr lang="zh-CN" altLang="en-US" sz="1000">
                          <a:effectLst/>
                        </a:rPr>
                        <a:t>，结果存储</a:t>
                      </a:r>
                      <a:r>
                        <a:rPr lang="en-US" altLang="zh-CN" sz="1000">
                          <a:effectLst/>
                        </a:rPr>
                        <a:t>rd</a:t>
                      </a:r>
                    </a:p>
                  </a:txBody>
                  <a:tcPr marL="114300" marR="114300" marT="28575" marB="28575" anchor="ctr"/>
                </a:tc>
                <a:extLst>
                  <a:ext uri="{0D108BD9-81ED-4DB2-BD59-A6C34878D82A}">
                    <a16:rowId xmlns:a16="http://schemas.microsoft.com/office/drawing/2014/main" val="300634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srl rd, rs1, rs2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</a:rPr>
                        <a:t>将</a:t>
                      </a:r>
                      <a:r>
                        <a:rPr lang="en-US" altLang="zh-CN" sz="1000">
                          <a:effectLst/>
                        </a:rPr>
                        <a:t>rs1</a:t>
                      </a:r>
                      <a:r>
                        <a:rPr lang="zh-CN" altLang="en-US" sz="1000">
                          <a:effectLst/>
                        </a:rPr>
                        <a:t>逻辑右移，右移位数为</a:t>
                      </a:r>
                      <a:r>
                        <a:rPr lang="en-US" altLang="zh-CN" sz="1000">
                          <a:effectLst/>
                        </a:rPr>
                        <a:t>rs2</a:t>
                      </a:r>
                      <a:r>
                        <a:rPr lang="zh-CN" altLang="en-US" sz="1000">
                          <a:effectLst/>
                        </a:rPr>
                        <a:t>，结果存储</a:t>
                      </a:r>
                      <a:r>
                        <a:rPr lang="en-US" altLang="zh-CN" sz="1000">
                          <a:effectLst/>
                        </a:rPr>
                        <a:t>rd</a:t>
                      </a:r>
                    </a:p>
                  </a:txBody>
                  <a:tcPr marL="114300" marR="114300" marT="28575" marB="28575" anchor="ctr"/>
                </a:tc>
                <a:extLst>
                  <a:ext uri="{0D108BD9-81ED-4DB2-BD59-A6C34878D82A}">
                    <a16:rowId xmlns:a16="http://schemas.microsoft.com/office/drawing/2014/main" val="191829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sra rd, rs1, rs2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</a:rPr>
                        <a:t>将</a:t>
                      </a:r>
                      <a:r>
                        <a:rPr lang="en-US" altLang="zh-CN" sz="1000">
                          <a:effectLst/>
                        </a:rPr>
                        <a:t>rs1</a:t>
                      </a:r>
                      <a:r>
                        <a:rPr lang="zh-CN" altLang="en-US" sz="1000">
                          <a:effectLst/>
                        </a:rPr>
                        <a:t>算术右移，右移位数为</a:t>
                      </a:r>
                      <a:r>
                        <a:rPr lang="en-US" altLang="zh-CN" sz="1000">
                          <a:effectLst/>
                        </a:rPr>
                        <a:t>rs2</a:t>
                      </a:r>
                      <a:r>
                        <a:rPr lang="zh-CN" altLang="en-US" sz="1000">
                          <a:effectLst/>
                        </a:rPr>
                        <a:t>，结果存储</a:t>
                      </a:r>
                      <a:r>
                        <a:rPr lang="en-US" altLang="zh-CN" sz="1000">
                          <a:effectLst/>
                        </a:rPr>
                        <a:t>rd</a:t>
                      </a:r>
                    </a:p>
                  </a:txBody>
                  <a:tcPr marL="114300" marR="114300" marT="28575" marB="28575" anchor="ctr"/>
                </a:tc>
                <a:extLst>
                  <a:ext uri="{0D108BD9-81ED-4DB2-BD59-A6C34878D82A}">
                    <a16:rowId xmlns:a16="http://schemas.microsoft.com/office/drawing/2014/main" val="1600744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slli rd, rs1, imm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</a:rPr>
                        <a:t>将</a:t>
                      </a:r>
                      <a:r>
                        <a:rPr lang="en-US" altLang="zh-CN" sz="1000">
                          <a:effectLst/>
                        </a:rPr>
                        <a:t>rs1</a:t>
                      </a:r>
                      <a:r>
                        <a:rPr lang="zh-CN" altLang="en-US" sz="1000">
                          <a:effectLst/>
                        </a:rPr>
                        <a:t>逻辑左移，左移位数为</a:t>
                      </a:r>
                      <a:r>
                        <a:rPr lang="en-US" altLang="zh-CN" sz="1000">
                          <a:effectLst/>
                        </a:rPr>
                        <a:t>imm</a:t>
                      </a:r>
                      <a:r>
                        <a:rPr lang="zh-CN" altLang="en-US" sz="1000">
                          <a:effectLst/>
                        </a:rPr>
                        <a:t>，结果存储</a:t>
                      </a:r>
                      <a:r>
                        <a:rPr lang="en-US" altLang="zh-CN" sz="1000">
                          <a:effectLst/>
                        </a:rPr>
                        <a:t>rd</a:t>
                      </a:r>
                    </a:p>
                  </a:txBody>
                  <a:tcPr marL="114300" marR="114300" marT="28575" marB="28575" anchor="ctr"/>
                </a:tc>
                <a:extLst>
                  <a:ext uri="{0D108BD9-81ED-4DB2-BD59-A6C34878D82A}">
                    <a16:rowId xmlns:a16="http://schemas.microsoft.com/office/drawing/2014/main" val="1843794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srli rd, rs1, imm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</a:rPr>
                        <a:t>将</a:t>
                      </a:r>
                      <a:r>
                        <a:rPr lang="en-US" altLang="zh-CN" sz="1000">
                          <a:effectLst/>
                        </a:rPr>
                        <a:t>rs1</a:t>
                      </a:r>
                      <a:r>
                        <a:rPr lang="zh-CN" altLang="en-US" sz="1000">
                          <a:effectLst/>
                        </a:rPr>
                        <a:t>逻辑左移，右移位数为</a:t>
                      </a:r>
                      <a:r>
                        <a:rPr lang="en-US" altLang="zh-CN" sz="1000">
                          <a:effectLst/>
                        </a:rPr>
                        <a:t>imm</a:t>
                      </a:r>
                      <a:r>
                        <a:rPr lang="zh-CN" altLang="en-US" sz="1000">
                          <a:effectLst/>
                        </a:rPr>
                        <a:t>，结果存储</a:t>
                      </a:r>
                      <a:r>
                        <a:rPr lang="en-US" altLang="zh-CN" sz="1000">
                          <a:effectLst/>
                        </a:rPr>
                        <a:t>rd</a:t>
                      </a:r>
                    </a:p>
                  </a:txBody>
                  <a:tcPr marL="114300" marR="114300" marT="28575" marB="28575" anchor="ctr"/>
                </a:tc>
                <a:extLst>
                  <a:ext uri="{0D108BD9-81ED-4DB2-BD59-A6C34878D82A}">
                    <a16:rowId xmlns:a16="http://schemas.microsoft.com/office/drawing/2014/main" val="2708995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srai rd, rs1, imm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effectLst/>
                        </a:rPr>
                        <a:t>将</a:t>
                      </a:r>
                      <a:r>
                        <a:rPr lang="en-US" altLang="zh-CN" sz="1000" dirty="0">
                          <a:effectLst/>
                        </a:rPr>
                        <a:t>rs1</a:t>
                      </a:r>
                      <a:r>
                        <a:rPr lang="zh-CN" altLang="en-US" sz="1000" dirty="0">
                          <a:effectLst/>
                        </a:rPr>
                        <a:t>算术左移，右移位数为</a:t>
                      </a:r>
                      <a:r>
                        <a:rPr lang="en-US" altLang="zh-CN" sz="1000" dirty="0" err="1">
                          <a:effectLst/>
                        </a:rPr>
                        <a:t>imm</a:t>
                      </a:r>
                      <a:r>
                        <a:rPr lang="zh-CN" altLang="en-US" sz="1000" dirty="0">
                          <a:effectLst/>
                        </a:rPr>
                        <a:t>，结果存储</a:t>
                      </a:r>
                      <a:r>
                        <a:rPr lang="en-US" altLang="zh-CN" sz="1000" dirty="0" err="1">
                          <a:effectLst/>
                        </a:rPr>
                        <a:t>rd</a:t>
                      </a:r>
                      <a:endParaRPr lang="en-US" altLang="zh-CN" sz="1000" dirty="0">
                        <a:effectLst/>
                      </a:endParaRPr>
                    </a:p>
                  </a:txBody>
                  <a:tcPr marL="114300" marR="114300" marT="28575" marB="28575" anchor="ctr"/>
                </a:tc>
                <a:extLst>
                  <a:ext uri="{0D108BD9-81ED-4DB2-BD59-A6C34878D82A}">
                    <a16:rowId xmlns:a16="http://schemas.microsoft.com/office/drawing/2014/main" val="2597834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230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RISC-V</a:t>
            </a:r>
            <a:r>
              <a:rPr lang="zh-CN" altLang="en-US" b="1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4" y="1484313"/>
            <a:ext cx="8143200" cy="4392612"/>
          </a:xfrm>
        </p:spPr>
        <p:txBody>
          <a:bodyPr/>
          <a:lstStyle/>
          <a:p>
            <a:r>
              <a:rPr lang="zh-CN" altLang="en-US" b="1" dirty="0" smtClean="0"/>
              <a:t>算术和逻辑运算</a:t>
            </a:r>
            <a:endParaRPr lang="en-US" altLang="zh-CN" sz="1800" dirty="0" smtClean="0">
              <a:cs typeface="+mn-cs"/>
            </a:endParaRPr>
          </a:p>
          <a:p>
            <a:pPr marL="0" lvl="1" indent="0">
              <a:buClr>
                <a:schemeClr val="accent1"/>
              </a:buClr>
              <a:buSzPct val="70000"/>
              <a:buNone/>
            </a:pPr>
            <a:r>
              <a:rPr lang="zh-CN" altLang="en-US" sz="2400" dirty="0" smtClean="0">
                <a:cs typeface="+mn-cs"/>
              </a:rPr>
              <a:t>       </a:t>
            </a:r>
            <a:r>
              <a:rPr lang="en-US" altLang="zh-CN" sz="2400" dirty="0" smtClean="0">
                <a:cs typeface="+mn-cs"/>
              </a:rPr>
              <a:t>RI32I</a:t>
            </a:r>
            <a:r>
              <a:rPr lang="zh-CN" altLang="en-US" sz="2400" dirty="0" smtClean="0">
                <a:cs typeface="+mn-cs"/>
              </a:rPr>
              <a:t>的逻辑指令如图所示</a:t>
            </a:r>
            <a:endParaRPr lang="en-US" altLang="zh-CN" sz="2400" dirty="0"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5161"/>
              </p:ext>
            </p:extLst>
          </p:nvPr>
        </p:nvGraphicFramePr>
        <p:xfrm>
          <a:off x="2439850" y="2996952"/>
          <a:ext cx="420012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21684957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3326746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000" b="0" dirty="0">
                          <a:solidFill>
                            <a:srgbClr val="121212"/>
                          </a:solidFill>
                          <a:effectLst/>
                        </a:rPr>
                        <a:t>指令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b="0" dirty="0">
                          <a:solidFill>
                            <a:srgbClr val="121212"/>
                          </a:solidFill>
                          <a:effectLst/>
                        </a:rPr>
                        <a:t>说明</a:t>
                      </a:r>
                    </a:p>
                  </a:txBody>
                  <a:tcPr marL="114300" marR="114300" marT="28575" marB="28575" anchor="ctr"/>
                </a:tc>
                <a:extLst>
                  <a:ext uri="{0D108BD9-81ED-4DB2-BD59-A6C34878D82A}">
                    <a16:rowId xmlns:a16="http://schemas.microsoft.com/office/drawing/2014/main" val="256784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and rd, rs1, rs2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</a:rPr>
                        <a:t>rs1</a:t>
                      </a:r>
                      <a:r>
                        <a:rPr lang="zh-CN" altLang="en-US" sz="1000">
                          <a:effectLst/>
                        </a:rPr>
                        <a:t>，</a:t>
                      </a:r>
                      <a:r>
                        <a:rPr lang="en-US" altLang="zh-CN" sz="1000">
                          <a:effectLst/>
                        </a:rPr>
                        <a:t>rs2</a:t>
                      </a:r>
                      <a:r>
                        <a:rPr lang="zh-CN" altLang="en-US" sz="1000">
                          <a:effectLst/>
                        </a:rPr>
                        <a:t>按位与，结果存储在</a:t>
                      </a:r>
                      <a:r>
                        <a:rPr lang="en-US" altLang="zh-CN" sz="1000">
                          <a:effectLst/>
                        </a:rPr>
                        <a:t>rd</a:t>
                      </a:r>
                    </a:p>
                  </a:txBody>
                  <a:tcPr marL="114300" marR="114300" marT="28575" marB="28575" anchor="ctr"/>
                </a:tc>
                <a:extLst>
                  <a:ext uri="{0D108BD9-81ED-4DB2-BD59-A6C34878D82A}">
                    <a16:rowId xmlns:a16="http://schemas.microsoft.com/office/drawing/2014/main" val="300634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or rd, rs1, rs2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</a:rPr>
                        <a:t>rs1</a:t>
                      </a:r>
                      <a:r>
                        <a:rPr lang="zh-CN" altLang="en-US" sz="1000">
                          <a:effectLst/>
                        </a:rPr>
                        <a:t>，</a:t>
                      </a:r>
                      <a:r>
                        <a:rPr lang="en-US" altLang="zh-CN" sz="1000">
                          <a:effectLst/>
                        </a:rPr>
                        <a:t>rs2</a:t>
                      </a:r>
                      <a:r>
                        <a:rPr lang="zh-CN" altLang="en-US" sz="1000">
                          <a:effectLst/>
                        </a:rPr>
                        <a:t>按位或，结果存储在</a:t>
                      </a:r>
                      <a:r>
                        <a:rPr lang="en-US" altLang="zh-CN" sz="1000">
                          <a:effectLst/>
                        </a:rPr>
                        <a:t>rd</a:t>
                      </a:r>
                    </a:p>
                  </a:txBody>
                  <a:tcPr marL="114300" marR="114300" marT="28575" marB="28575" anchor="ctr"/>
                </a:tc>
                <a:extLst>
                  <a:ext uri="{0D108BD9-81ED-4DB2-BD59-A6C34878D82A}">
                    <a16:rowId xmlns:a16="http://schemas.microsoft.com/office/drawing/2014/main" val="191829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xor rd, rs1, rs2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effectLst/>
                        </a:rPr>
                        <a:t>rs1</a:t>
                      </a:r>
                      <a:r>
                        <a:rPr lang="zh-CN" altLang="en-US" sz="1000" dirty="0">
                          <a:effectLst/>
                        </a:rPr>
                        <a:t>，</a:t>
                      </a:r>
                      <a:r>
                        <a:rPr lang="en-US" altLang="zh-CN" sz="1000" dirty="0">
                          <a:effectLst/>
                        </a:rPr>
                        <a:t>rs2</a:t>
                      </a:r>
                      <a:r>
                        <a:rPr lang="zh-CN" altLang="en-US" sz="1000" dirty="0">
                          <a:effectLst/>
                        </a:rPr>
                        <a:t>按位异或，结果存储在</a:t>
                      </a:r>
                      <a:r>
                        <a:rPr lang="en-US" altLang="zh-CN" sz="1000" dirty="0" err="1">
                          <a:effectLst/>
                        </a:rPr>
                        <a:t>rd</a:t>
                      </a:r>
                      <a:endParaRPr lang="en-US" altLang="zh-CN" sz="1000" dirty="0">
                        <a:effectLst/>
                      </a:endParaRPr>
                    </a:p>
                  </a:txBody>
                  <a:tcPr marL="114300" marR="114300" marT="28575" marB="28575" anchor="ctr"/>
                </a:tc>
                <a:extLst>
                  <a:ext uri="{0D108BD9-81ED-4DB2-BD59-A6C34878D82A}">
                    <a16:rowId xmlns:a16="http://schemas.microsoft.com/office/drawing/2014/main" val="1600744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andi rd, rs1, imm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</a:rPr>
                        <a:t>rs1</a:t>
                      </a:r>
                      <a:r>
                        <a:rPr lang="zh-CN" altLang="en-US" sz="1000">
                          <a:effectLst/>
                        </a:rPr>
                        <a:t>，</a:t>
                      </a:r>
                      <a:r>
                        <a:rPr lang="en-US" altLang="zh-CN" sz="1000">
                          <a:effectLst/>
                        </a:rPr>
                        <a:t>imm</a:t>
                      </a:r>
                      <a:r>
                        <a:rPr lang="zh-CN" altLang="en-US" sz="1000">
                          <a:effectLst/>
                        </a:rPr>
                        <a:t>按位与，结果存储在</a:t>
                      </a:r>
                      <a:r>
                        <a:rPr lang="en-US" altLang="zh-CN" sz="1000">
                          <a:effectLst/>
                        </a:rPr>
                        <a:t>rd</a:t>
                      </a:r>
                    </a:p>
                  </a:txBody>
                  <a:tcPr marL="114300" marR="114300" marT="28575" marB="28575" anchor="ctr"/>
                </a:tc>
                <a:extLst>
                  <a:ext uri="{0D108BD9-81ED-4DB2-BD59-A6C34878D82A}">
                    <a16:rowId xmlns:a16="http://schemas.microsoft.com/office/drawing/2014/main" val="1843794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ori rd, rs1, imm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</a:rPr>
                        <a:t>rs1</a:t>
                      </a:r>
                      <a:r>
                        <a:rPr lang="zh-CN" altLang="en-US" sz="1000">
                          <a:effectLst/>
                        </a:rPr>
                        <a:t>，</a:t>
                      </a:r>
                      <a:r>
                        <a:rPr lang="en-US" altLang="zh-CN" sz="1000">
                          <a:effectLst/>
                        </a:rPr>
                        <a:t>imm</a:t>
                      </a:r>
                      <a:r>
                        <a:rPr lang="zh-CN" altLang="en-US" sz="1000">
                          <a:effectLst/>
                        </a:rPr>
                        <a:t>按位或，结果存储在</a:t>
                      </a:r>
                      <a:r>
                        <a:rPr lang="en-US" altLang="zh-CN" sz="1000">
                          <a:effectLst/>
                        </a:rPr>
                        <a:t>rd</a:t>
                      </a:r>
                    </a:p>
                  </a:txBody>
                  <a:tcPr marL="114300" marR="114300" marT="28575" marB="28575" anchor="ctr"/>
                </a:tc>
                <a:extLst>
                  <a:ext uri="{0D108BD9-81ED-4DB2-BD59-A6C34878D82A}">
                    <a16:rowId xmlns:a16="http://schemas.microsoft.com/office/drawing/2014/main" val="2708995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xori rd, rs1, imm</a:t>
                      </a:r>
                    </a:p>
                  </a:txBody>
                  <a:tcPr marL="114300" marR="114300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effectLst/>
                        </a:rPr>
                        <a:t>rs1</a:t>
                      </a:r>
                      <a:r>
                        <a:rPr lang="zh-CN" altLang="en-US" sz="1000" dirty="0">
                          <a:effectLst/>
                        </a:rPr>
                        <a:t>，</a:t>
                      </a:r>
                      <a:r>
                        <a:rPr lang="en-US" altLang="zh-CN" sz="1000" dirty="0" err="1">
                          <a:effectLst/>
                        </a:rPr>
                        <a:t>imm</a:t>
                      </a:r>
                      <a:r>
                        <a:rPr lang="zh-CN" altLang="en-US" sz="1000" dirty="0">
                          <a:effectLst/>
                        </a:rPr>
                        <a:t>按位异或，结果存储在</a:t>
                      </a:r>
                      <a:r>
                        <a:rPr lang="en-US" altLang="zh-CN" sz="1000" dirty="0" err="1">
                          <a:effectLst/>
                        </a:rPr>
                        <a:t>rd</a:t>
                      </a:r>
                      <a:endParaRPr lang="en-US" altLang="zh-CN" sz="1000" dirty="0">
                        <a:effectLst/>
                      </a:endParaRPr>
                    </a:p>
                  </a:txBody>
                  <a:tcPr marL="114300" marR="114300" marT="28575" marB="28575" anchor="ctr"/>
                </a:tc>
                <a:extLst>
                  <a:ext uri="{0D108BD9-81ED-4DB2-BD59-A6C34878D82A}">
                    <a16:rowId xmlns:a16="http://schemas.microsoft.com/office/drawing/2014/main" val="2597834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67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RISC-V</a:t>
            </a:r>
            <a:r>
              <a:rPr lang="zh-CN" altLang="en-US" b="1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4" y="1484313"/>
            <a:ext cx="8143200" cy="4392612"/>
          </a:xfrm>
        </p:spPr>
        <p:txBody>
          <a:bodyPr/>
          <a:lstStyle/>
          <a:p>
            <a:r>
              <a:rPr lang="zh-CN" altLang="en-US" b="1" dirty="0" smtClean="0"/>
              <a:t>算术和逻辑运算</a:t>
            </a:r>
            <a:endParaRPr lang="en-US" altLang="zh-CN" sz="1800" dirty="0" smtClean="0">
              <a:cs typeface="+mn-cs"/>
            </a:endParaRPr>
          </a:p>
          <a:p>
            <a:pPr marL="0" lvl="1" indent="0">
              <a:buClr>
                <a:schemeClr val="accent1"/>
              </a:buClr>
              <a:buSzPct val="70000"/>
              <a:buNone/>
            </a:pPr>
            <a:r>
              <a:rPr lang="zh-CN" altLang="en-US" sz="2400" dirty="0" smtClean="0">
                <a:cs typeface="+mn-cs"/>
              </a:rPr>
              <a:t>       </a:t>
            </a:r>
            <a:r>
              <a:rPr lang="en-US" altLang="zh-CN" sz="2400" dirty="0" smtClean="0">
                <a:cs typeface="+mn-cs"/>
              </a:rPr>
              <a:t>RISC-V</a:t>
            </a:r>
            <a:r>
              <a:rPr lang="zh-CN" altLang="en-US" sz="2400" dirty="0" smtClean="0">
                <a:cs typeface="+mn-cs"/>
              </a:rPr>
              <a:t>算术和逻辑运算指令示例如下：</a:t>
            </a:r>
            <a:endParaRPr lang="en-US" altLang="zh-CN" sz="2400" dirty="0"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851202"/>
              </p:ext>
            </p:extLst>
          </p:nvPr>
        </p:nvGraphicFramePr>
        <p:xfrm>
          <a:off x="2722603" y="3861048"/>
          <a:ext cx="3127290" cy="926288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80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7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200" b="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4915" marR="6491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200" b="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RISC-V</a:t>
                      </a:r>
                      <a:r>
                        <a:rPr lang="zh-CN" altLang="en-US" sz="1200" b="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汇编代码示例</a:t>
                      </a:r>
                      <a:endParaRPr lang="zh-CN" sz="1200" b="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4915" marR="6491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3408">
                <a:tc>
                  <a:txBody>
                    <a:bodyPr/>
                    <a:lstStyle/>
                    <a:p>
                      <a:r>
                        <a:rPr lang="en-US" altLang="zh-CN" sz="1200" b="0" kern="100" dirty="0" smtClean="0">
                          <a:effectLst/>
                        </a:rPr>
                        <a:t>1</a:t>
                      </a:r>
                    </a:p>
                    <a:p>
                      <a:r>
                        <a:rPr lang="en-US" altLang="zh-CN" sz="1200" b="0" kern="100" dirty="0" smtClean="0">
                          <a:effectLst/>
                        </a:rPr>
                        <a:t>2</a:t>
                      </a:r>
                    </a:p>
                    <a:p>
                      <a:r>
                        <a:rPr lang="en-US" altLang="zh-CN" sz="1200" b="0" kern="100" dirty="0" smtClean="0">
                          <a:effectLst/>
                        </a:rPr>
                        <a:t>3</a:t>
                      </a:r>
                    </a:p>
                  </a:txBody>
                  <a:tcPr marL="64915" marR="64915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a0, a2, a6          </a:t>
                      </a:r>
                      <a:r>
                        <a:rPr lang="en-US" altLang="zh-CN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a0 &lt;= a2 &amp; a6 </a:t>
                      </a:r>
                      <a:endParaRPr lang="en-US" altLang="zh-CN" sz="1200" b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slli</a:t>
                      </a:r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a1, a3, 2             </a:t>
                      </a:r>
                      <a:r>
                        <a:rPr lang="en-US" altLang="zh-CN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a1 &lt;= a3 &lt;&lt; 2</a:t>
                      </a:r>
                      <a:endParaRPr lang="en-US" altLang="zh-CN" sz="1200" b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 a4, a5, a6         </a:t>
                      </a:r>
                      <a:r>
                        <a:rPr lang="en-US" altLang="zh-CN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a4 &lt;= a5 – a6</a:t>
                      </a:r>
                      <a:endParaRPr lang="en-US" altLang="zh-CN" sz="1200" b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15" marR="6491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0784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RISC-V</a:t>
            </a:r>
            <a:r>
              <a:rPr lang="zh-CN" altLang="en-US" b="1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4" y="1484313"/>
            <a:ext cx="8143200" cy="4392612"/>
          </a:xfrm>
        </p:spPr>
        <p:txBody>
          <a:bodyPr/>
          <a:lstStyle/>
          <a:p>
            <a:r>
              <a:rPr lang="zh-CN" altLang="en-US" b="1" dirty="0" smtClean="0"/>
              <a:t>原子内存操作</a:t>
            </a:r>
            <a:endParaRPr lang="en-US" altLang="zh-CN" sz="1800" dirty="0" smtClean="0">
              <a:cs typeface="+mn-cs"/>
            </a:endParaRPr>
          </a:p>
          <a:p>
            <a:pPr marL="0" lvl="1" indent="0">
              <a:buClr>
                <a:schemeClr val="accent1"/>
              </a:buClr>
              <a:buSzPct val="70000"/>
              <a:buNone/>
            </a:pPr>
            <a:r>
              <a:rPr lang="zh-CN" altLang="en-US" sz="2400" dirty="0" smtClean="0">
                <a:cs typeface="+mn-cs"/>
              </a:rPr>
              <a:t>       </a:t>
            </a:r>
            <a:r>
              <a:rPr lang="en-US" altLang="zh-CN" sz="2400" dirty="0" smtClean="0">
                <a:cs typeface="+mn-cs"/>
              </a:rPr>
              <a:t>RISC-V</a:t>
            </a:r>
            <a:r>
              <a:rPr lang="zh-CN" altLang="en-US" sz="2400" dirty="0" smtClean="0">
                <a:cs typeface="+mn-cs"/>
              </a:rPr>
              <a:t>支持计算机在多个</a:t>
            </a:r>
            <a:r>
              <a:rPr lang="en-US" altLang="zh-CN" sz="2400" dirty="0" smtClean="0">
                <a:cs typeface="+mn-cs"/>
              </a:rPr>
              <a:t>CPU</a:t>
            </a:r>
            <a:r>
              <a:rPr lang="zh-CN" altLang="en-US" sz="2400" dirty="0" smtClean="0">
                <a:cs typeface="+mn-cs"/>
              </a:rPr>
              <a:t>与线程之间共享存储器。标准存储器同步模式采取“释放一致”原则</a:t>
            </a:r>
            <a:endParaRPr lang="en-US" altLang="zh-CN" sz="2400" dirty="0">
              <a:cs typeface="+mn-cs"/>
            </a:endParaRPr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读取和写入操作可以被重排</a:t>
            </a:r>
            <a:endParaRPr lang="en-US" altLang="zh-CN" sz="2000" dirty="0" smtClean="0"/>
          </a:p>
          <a:p>
            <a:pPr marL="1189038" lvl="2" indent="-34290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读取被设置成“</a:t>
            </a:r>
            <a:r>
              <a:rPr lang="en-US" altLang="zh-CN" sz="1600" dirty="0" smtClean="0"/>
              <a:t>acquire</a:t>
            </a:r>
            <a:r>
              <a:rPr lang="zh-CN" altLang="en-US" sz="1600" dirty="0" smtClean="0"/>
              <a:t>”运算，必须在其后的存取之前被执行</a:t>
            </a:r>
            <a:endParaRPr lang="en-US" altLang="zh-CN" sz="1600" dirty="0" smtClean="0"/>
          </a:p>
          <a:p>
            <a:pPr marL="1189038" lvl="2" indent="-34290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写入被当做“</a:t>
            </a:r>
            <a:r>
              <a:rPr lang="en-US" altLang="zh-CN" sz="1600" dirty="0" smtClean="0"/>
              <a:t>release</a:t>
            </a:r>
            <a:r>
              <a:rPr lang="zh-CN" altLang="en-US" sz="1600" dirty="0" smtClean="0"/>
              <a:t>”运算，必须在其之前的存取的后面指令</a:t>
            </a:r>
            <a:endParaRPr lang="en-US" altLang="zh-CN" sz="1600" dirty="0" smtClean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基本</a:t>
            </a:r>
            <a:r>
              <a:rPr lang="zh-CN" altLang="en-US" sz="2000" dirty="0" smtClean="0"/>
              <a:t>指令集包含</a:t>
            </a:r>
            <a:r>
              <a:rPr lang="en-US" altLang="zh-CN" sz="2000" dirty="0" smtClean="0"/>
              <a:t>FENCE</a:t>
            </a:r>
            <a:r>
              <a:rPr lang="zh-CN" altLang="en-US" sz="2000" dirty="0" smtClean="0"/>
              <a:t>指令提供的最小支持，来保证存取顺序</a:t>
            </a:r>
            <a:endParaRPr lang="en-US" altLang="zh-CN" sz="1600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原子</a:t>
            </a:r>
            <a:r>
              <a:rPr lang="zh-CN" altLang="en-US" sz="2000" dirty="0" smtClean="0"/>
              <a:t>操作子集（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子集）支持两种类型原子内存操作</a:t>
            </a:r>
            <a:endParaRPr lang="en-US" altLang="zh-CN" sz="2000" dirty="0" smtClean="0"/>
          </a:p>
          <a:p>
            <a:pPr marL="1189038" lvl="2" indent="-342900">
              <a:buFont typeface="Arial" panose="020B0604020202020204" pitchFamily="34" charset="0"/>
              <a:buChar char="•"/>
            </a:pPr>
            <a:r>
              <a:rPr lang="en-US" altLang="zh-CN" sz="1600" dirty="0"/>
              <a:t>Load-reserved </a:t>
            </a:r>
            <a:r>
              <a:rPr lang="en-US" altLang="zh-CN" sz="1600" dirty="0" err="1"/>
              <a:t>lr</a:t>
            </a:r>
            <a:r>
              <a:rPr lang="zh-CN" altLang="en-US" sz="1600" dirty="0"/>
              <a:t>及</a:t>
            </a:r>
            <a:r>
              <a:rPr lang="en-US" altLang="zh-CN" sz="1600" dirty="0"/>
              <a:t>store-conditional </a:t>
            </a:r>
            <a:r>
              <a:rPr lang="en-US" altLang="zh-CN" sz="1600" dirty="0" err="1"/>
              <a:t>sc</a:t>
            </a:r>
            <a:r>
              <a:rPr lang="zh-CN" altLang="en-US" sz="1600" dirty="0" smtClean="0"/>
              <a:t>指令，</a:t>
            </a:r>
            <a:r>
              <a:rPr lang="en-US" altLang="zh-CN" sz="1600" dirty="0" err="1" smtClean="0"/>
              <a:t>lr</a:t>
            </a:r>
            <a:r>
              <a:rPr lang="zh-CN" altLang="en-US" sz="1600" dirty="0" smtClean="0"/>
              <a:t>指令执行加载并尝试为其线程保留地址，当该保留未被另一个干预性写入破坏，才执行</a:t>
            </a:r>
            <a:r>
              <a:rPr lang="en-US" altLang="zh-CN" sz="1600" dirty="0" err="1" smtClean="0"/>
              <a:t>sc</a:t>
            </a:r>
            <a:r>
              <a:rPr lang="zh-CN" altLang="en-US" sz="1600" dirty="0" smtClean="0"/>
              <a:t>操作</a:t>
            </a:r>
            <a:endParaRPr lang="en-US" altLang="zh-CN" sz="1600" dirty="0" smtClean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AMO</a:t>
            </a:r>
            <a:r>
              <a:rPr lang="zh-CN" altLang="en-US" sz="2000" dirty="0"/>
              <a:t>（</a:t>
            </a:r>
            <a:r>
              <a:rPr lang="en-US" altLang="zh-CN" sz="2000" dirty="0"/>
              <a:t>Atomic Memory Operation</a:t>
            </a:r>
            <a:r>
              <a:rPr lang="zh-CN" altLang="en-US" sz="2000" dirty="0" smtClean="0"/>
              <a:t>）执行</a:t>
            </a:r>
            <a:r>
              <a:rPr lang="en-US" altLang="zh-CN" sz="2000" dirty="0" smtClean="0"/>
              <a:t>Read-modify-write</a:t>
            </a:r>
            <a:r>
              <a:rPr lang="zh-CN" altLang="en-US" sz="2000" dirty="0" smtClean="0"/>
              <a:t>操作</a:t>
            </a:r>
            <a:endParaRPr lang="en-US" altLang="zh-CN" sz="2000" dirty="0"/>
          </a:p>
          <a:p>
            <a:pPr marL="1189038" lvl="2" indent="-342900">
              <a:buFont typeface="Arial" panose="020B0604020202020204" pitchFamily="34" charset="0"/>
              <a:buChar char="•"/>
            </a:pPr>
            <a:r>
              <a:rPr lang="zh-CN" altLang="en-US" sz="1600" dirty="0"/>
              <a:t>读取到目标寄存器，然后执行读出值和源寄存器之间操作，最后写入结果</a:t>
            </a:r>
            <a:endParaRPr lang="en-US" altLang="zh-CN" sz="1600" dirty="0"/>
          </a:p>
          <a:p>
            <a:pPr marL="1189038" lvl="2" indent="-342900">
              <a:buFont typeface="Arial" panose="020B0604020202020204" pitchFamily="34" charset="0"/>
              <a:buChar char="•"/>
            </a:pP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541118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LLVM</a:t>
            </a:r>
            <a:r>
              <a:rPr lang="zh-CN" altLang="en-US" b="1" dirty="0" smtClean="0"/>
              <a:t>简介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8424167" cy="4392612"/>
          </a:xfrm>
        </p:spPr>
        <p:txBody>
          <a:bodyPr/>
          <a:lstStyle/>
          <a:p>
            <a:r>
              <a:rPr lang="en-US" altLang="zh-CN" b="1" dirty="0" smtClean="0"/>
              <a:t>RISC-V</a:t>
            </a:r>
            <a:r>
              <a:rPr lang="zh-CN" altLang="en-US" b="1" dirty="0" smtClean="0"/>
              <a:t>简介</a:t>
            </a:r>
            <a:endParaRPr lang="en-US" altLang="zh-CN" b="1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solidFill>
                  <a:srgbClr val="FF0000"/>
                </a:solidFill>
              </a:rPr>
              <a:t>RISC-V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架构介绍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bg2"/>
                </a:solidFill>
              </a:rPr>
              <a:t>RISC-V</a:t>
            </a:r>
            <a:r>
              <a:rPr lang="zh-CN" altLang="en-US" sz="2000" dirty="0" smtClean="0">
                <a:solidFill>
                  <a:schemeClr val="bg2"/>
                </a:solidFill>
              </a:rPr>
              <a:t>指令集</a:t>
            </a:r>
            <a:endParaRPr lang="en-US" altLang="zh-CN" sz="2000" dirty="0">
              <a:solidFill>
                <a:schemeClr val="bg2"/>
              </a:solidFill>
            </a:endParaRPr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bg2"/>
                </a:solidFill>
              </a:rPr>
              <a:t>RISC-V</a:t>
            </a:r>
            <a:r>
              <a:rPr lang="zh-CN" altLang="en-US" sz="2000" dirty="0" smtClean="0">
                <a:solidFill>
                  <a:schemeClr val="bg2"/>
                </a:solidFill>
              </a:rPr>
              <a:t>目标</a:t>
            </a:r>
            <a:r>
              <a:rPr lang="zh-CN" altLang="en-US" sz="2000" dirty="0">
                <a:solidFill>
                  <a:schemeClr val="bg2"/>
                </a:solidFill>
              </a:rPr>
              <a:t>代码</a:t>
            </a:r>
            <a:endParaRPr lang="en-US" altLang="zh-CN" sz="2000" dirty="0">
              <a:solidFill>
                <a:schemeClr val="bg2"/>
              </a:solidFill>
            </a:endParaRPr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bg2"/>
                </a:solidFill>
              </a:rPr>
              <a:t>RISC-V</a:t>
            </a:r>
            <a:r>
              <a:rPr lang="zh-CN" altLang="en-US" sz="2000" dirty="0">
                <a:solidFill>
                  <a:schemeClr val="bg2"/>
                </a:solidFill>
              </a:rPr>
              <a:t>模拟器</a:t>
            </a:r>
            <a:endParaRPr lang="en-US" altLang="zh-CN" sz="2000" dirty="0">
              <a:solidFill>
                <a:schemeClr val="bg2"/>
              </a:solidFill>
            </a:endParaRPr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bg2"/>
                </a:solidFill>
              </a:rPr>
              <a:t>…</a:t>
            </a:r>
            <a:endParaRPr lang="en-US" altLang="zh-CN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78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RISC-V</a:t>
            </a:r>
            <a:r>
              <a:rPr lang="zh-CN" altLang="en-US" b="1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8424167" cy="4392612"/>
          </a:xfrm>
        </p:spPr>
        <p:txBody>
          <a:bodyPr/>
          <a:lstStyle/>
          <a:p>
            <a:r>
              <a:rPr lang="en-US" altLang="zh-CN" b="1" dirty="0" smtClean="0"/>
              <a:t>RISC-V</a:t>
            </a:r>
            <a:r>
              <a:rPr lang="zh-CN" altLang="en-US" b="1" dirty="0" smtClean="0"/>
              <a:t>简介</a:t>
            </a:r>
            <a:endParaRPr lang="en-US" altLang="zh-CN" b="1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bg2"/>
                </a:solidFill>
              </a:rPr>
              <a:t>RISC-V</a:t>
            </a:r>
            <a:r>
              <a:rPr lang="zh-CN" altLang="en-US" sz="2000" dirty="0">
                <a:solidFill>
                  <a:schemeClr val="bg2"/>
                </a:solidFill>
              </a:rPr>
              <a:t>架构介绍</a:t>
            </a:r>
            <a:endParaRPr lang="en-US" altLang="zh-CN" sz="2000" dirty="0">
              <a:solidFill>
                <a:schemeClr val="bg2"/>
              </a:solidFill>
            </a:endParaRPr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bg2"/>
                </a:solidFill>
              </a:rPr>
              <a:t>RISC-V</a:t>
            </a:r>
            <a:r>
              <a:rPr lang="zh-CN" altLang="en-US" sz="2000" dirty="0">
                <a:solidFill>
                  <a:schemeClr val="bg2"/>
                </a:solidFill>
              </a:rPr>
              <a:t>指令集</a:t>
            </a:r>
            <a:endParaRPr lang="en-US" altLang="zh-CN" sz="2000" dirty="0">
              <a:solidFill>
                <a:schemeClr val="bg2"/>
              </a:solidFill>
            </a:endParaRPr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FF0000"/>
                </a:solidFill>
              </a:rPr>
              <a:t>RISC-V</a:t>
            </a:r>
            <a:r>
              <a:rPr lang="zh-CN" altLang="en-US" sz="2000" b="1" dirty="0">
                <a:solidFill>
                  <a:srgbClr val="FF0000"/>
                </a:solidFill>
              </a:rPr>
              <a:t>目标代码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bg2"/>
                </a:solidFill>
              </a:rPr>
              <a:t>RISC-V</a:t>
            </a:r>
            <a:r>
              <a:rPr lang="zh-CN" altLang="en-US" sz="2000" dirty="0">
                <a:solidFill>
                  <a:schemeClr val="bg2"/>
                </a:solidFill>
              </a:rPr>
              <a:t>模拟器</a:t>
            </a:r>
            <a:endParaRPr lang="en-US" altLang="zh-CN" sz="2000" dirty="0">
              <a:solidFill>
                <a:schemeClr val="bg2"/>
              </a:solidFill>
            </a:endParaRPr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bg2"/>
                </a:solidFill>
              </a:rPr>
              <a:t>…</a:t>
            </a:r>
            <a:endParaRPr lang="en-US" altLang="zh-CN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30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RISC-V</a:t>
            </a:r>
            <a:r>
              <a:rPr lang="zh-CN" altLang="en-US" b="1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476643"/>
            <a:ext cx="8143200" cy="4392612"/>
          </a:xfrm>
        </p:spPr>
        <p:txBody>
          <a:bodyPr/>
          <a:lstStyle/>
          <a:p>
            <a:r>
              <a:rPr lang="en-US" altLang="zh-CN" b="1" dirty="0" smtClean="0"/>
              <a:t>RISV-V</a:t>
            </a:r>
            <a:r>
              <a:rPr lang="zh-CN" altLang="en-US" b="1" dirty="0" smtClean="0"/>
              <a:t>汇编代码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sz="2400" dirty="0" smtClean="0">
                <a:cs typeface="+mn-cs"/>
              </a:rPr>
              <a:t>     </a:t>
            </a:r>
            <a:r>
              <a:rPr lang="zh-CN" altLang="en-US" sz="2400" dirty="0" smtClean="0"/>
              <a:t>基于前文介绍的</a:t>
            </a:r>
            <a:r>
              <a:rPr lang="en-US" altLang="zh-CN" sz="2400" dirty="0" smtClean="0"/>
              <a:t>RISC-V</a:t>
            </a:r>
            <a:r>
              <a:rPr lang="zh-CN" altLang="en-US" sz="2400" dirty="0" smtClean="0"/>
              <a:t>指令集，我们可以将源代码（可以是</a:t>
            </a:r>
            <a:r>
              <a:rPr lang="en-US" altLang="zh-CN" sz="2400" dirty="0" err="1" smtClean="0"/>
              <a:t>SysY</a:t>
            </a:r>
            <a:r>
              <a:rPr lang="zh-CN" altLang="en-US" sz="2400" dirty="0" smtClean="0"/>
              <a:t>源代码或</a:t>
            </a:r>
            <a:r>
              <a:rPr lang="en-US" altLang="zh-CN" sz="2400" dirty="0" smtClean="0"/>
              <a:t>LLVM IR</a:t>
            </a:r>
            <a:r>
              <a:rPr lang="zh-CN" altLang="en-US" sz="2400" dirty="0" smtClean="0"/>
              <a:t>）翻译为</a:t>
            </a:r>
            <a:r>
              <a:rPr lang="en-US" altLang="zh-CN" sz="2400" dirty="0" smtClean="0"/>
              <a:t>RISV-V</a:t>
            </a:r>
            <a:r>
              <a:rPr lang="zh-CN" altLang="en-US" sz="2400" dirty="0" smtClean="0"/>
              <a:t>目标代码</a:t>
            </a:r>
            <a:endParaRPr lang="en-US" altLang="zh-CN" sz="1800" dirty="0" smtClean="0"/>
          </a:p>
        </p:txBody>
      </p:sp>
      <p:cxnSp>
        <p:nvCxnSpPr>
          <p:cNvPr id="15" name="直接箭头连接符 14"/>
          <p:cNvCxnSpPr/>
          <p:nvPr/>
        </p:nvCxnSpPr>
        <p:spPr bwMode="auto">
          <a:xfrm rot="10800000" flipV="1">
            <a:off x="3761786" y="4208329"/>
            <a:ext cx="672743" cy="32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</p:cxnSp>
      <p:sp>
        <p:nvSpPr>
          <p:cNvPr id="17" name="TextBox 27"/>
          <p:cNvSpPr txBox="1"/>
          <p:nvPr/>
        </p:nvSpPr>
        <p:spPr>
          <a:xfrm>
            <a:off x="3570825" y="4299785"/>
            <a:ext cx="787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 smtClean="0">
                <a:latin typeface="+mn-ea"/>
              </a:rPr>
              <a:t>codegen</a:t>
            </a:r>
            <a:endParaRPr lang="zh-CN" altLang="en-US" sz="1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878" y="3128470"/>
            <a:ext cx="4171135" cy="251216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57" y="3961161"/>
            <a:ext cx="3416072" cy="84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076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RISC-V</a:t>
            </a:r>
            <a:r>
              <a:rPr lang="zh-CN" altLang="en-US" b="1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1" y="1476643"/>
            <a:ext cx="6220417" cy="4392612"/>
          </a:xfrm>
        </p:spPr>
        <p:txBody>
          <a:bodyPr/>
          <a:lstStyle/>
          <a:p>
            <a:r>
              <a:rPr lang="en-US" altLang="zh-CN" b="1" dirty="0" smtClean="0"/>
              <a:t>RISV-V</a:t>
            </a:r>
            <a:r>
              <a:rPr lang="zh-CN" altLang="en-US" b="1" dirty="0" smtClean="0"/>
              <a:t>汇编代码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sz="2400" dirty="0" smtClean="0">
                <a:cs typeface="+mn-cs"/>
              </a:rPr>
              <a:t>     </a:t>
            </a:r>
            <a:r>
              <a:rPr lang="en-US" altLang="zh-CN" sz="2400" dirty="0" smtClean="0"/>
              <a:t>lab6</a:t>
            </a:r>
            <a:r>
              <a:rPr lang="zh-CN" altLang="en-US" sz="2400" dirty="0" smtClean="0"/>
              <a:t>的样例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对应的</a:t>
            </a:r>
            <a:r>
              <a:rPr lang="en-US" altLang="zh-CN" sz="2400" dirty="0" smtClean="0"/>
              <a:t>RISC-V rv32i</a:t>
            </a:r>
            <a:r>
              <a:rPr lang="zh-CN" altLang="en-US" sz="2400" dirty="0" smtClean="0"/>
              <a:t>汇编代码为</a:t>
            </a:r>
            <a:endParaRPr lang="en-US" altLang="zh-CN" sz="2400" dirty="0" smtClean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编译</a:t>
            </a:r>
            <a:r>
              <a:rPr lang="zh-CN" altLang="en-US" sz="2000" dirty="0"/>
              <a:t>命令为</a:t>
            </a:r>
            <a:r>
              <a:rPr lang="en-US" altLang="zh-CN" sz="2000" dirty="0"/>
              <a:t>:</a:t>
            </a:r>
          </a:p>
          <a:p>
            <a:pPr marL="1189038" lvl="2" indent="-34290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riscv64-linux-gnu-gcc </a:t>
            </a:r>
            <a:r>
              <a:rPr lang="en-US" altLang="zh-CN" sz="1600" dirty="0"/>
              <a:t>–</a:t>
            </a:r>
            <a:r>
              <a:rPr lang="en-US" altLang="zh-CN" sz="1600" dirty="0" err="1"/>
              <a:t>mabi</a:t>
            </a:r>
            <a:r>
              <a:rPr lang="en-US" altLang="zh-CN" sz="1600" dirty="0"/>
              <a:t>=ilp32 –march=rv32i –S </a:t>
            </a:r>
            <a:r>
              <a:rPr lang="en-US" altLang="zh-CN" sz="1600" dirty="0" smtClean="0"/>
              <a:t>sample1.c </a:t>
            </a:r>
            <a:r>
              <a:rPr lang="en-US" altLang="zh-CN" sz="1600" dirty="0"/>
              <a:t>–o </a:t>
            </a:r>
            <a:r>
              <a:rPr lang="en-US" altLang="zh-CN" sz="1600" dirty="0" smtClean="0"/>
              <a:t>sample1.s</a:t>
            </a:r>
            <a:endParaRPr lang="en-US" altLang="zh-CN" sz="1600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328561"/>
              </p:ext>
            </p:extLst>
          </p:nvPr>
        </p:nvGraphicFramePr>
        <p:xfrm>
          <a:off x="1403648" y="4103770"/>
          <a:ext cx="1365872" cy="1645920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84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96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200" b="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4915" marR="6491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200" b="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sample1.c</a:t>
                      </a:r>
                      <a:endParaRPr lang="zh-CN" sz="1200" b="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4915" marR="6491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6500">
                <a:tc>
                  <a:txBody>
                    <a:bodyPr/>
                    <a:lstStyle/>
                    <a:p>
                      <a:r>
                        <a:rPr lang="en-US" altLang="zh-CN" sz="1200" b="0" kern="100" dirty="0" smtClean="0">
                          <a:effectLst/>
                        </a:rPr>
                        <a:t>1</a:t>
                      </a:r>
                    </a:p>
                    <a:p>
                      <a:r>
                        <a:rPr lang="en-US" altLang="zh-CN" sz="1200" b="0" kern="100" dirty="0" smtClean="0">
                          <a:effectLst/>
                        </a:rPr>
                        <a:t>2</a:t>
                      </a:r>
                    </a:p>
                    <a:p>
                      <a:r>
                        <a:rPr lang="en-US" altLang="zh-CN" sz="1200" b="0" kern="100" dirty="0" smtClean="0">
                          <a:effectLst/>
                        </a:rPr>
                        <a:t>3</a:t>
                      </a:r>
                    </a:p>
                    <a:p>
                      <a:r>
                        <a:rPr lang="en-US" altLang="zh-CN" sz="1200" b="0" kern="100" dirty="0" smtClean="0">
                          <a:effectLst/>
                        </a:rPr>
                        <a:t>4</a:t>
                      </a:r>
                    </a:p>
                    <a:p>
                      <a:r>
                        <a:rPr lang="en-US" altLang="zh-CN" sz="1200" b="0" kern="100" dirty="0" smtClean="0">
                          <a:effectLst/>
                        </a:rPr>
                        <a:t>5</a:t>
                      </a:r>
                    </a:p>
                    <a:p>
                      <a:r>
                        <a:rPr lang="en-US" altLang="zh-CN" sz="1200" b="0" kern="100" dirty="0" smtClean="0">
                          <a:effectLst/>
                        </a:rPr>
                        <a:t>6</a:t>
                      </a:r>
                    </a:p>
                    <a:p>
                      <a:r>
                        <a:rPr lang="en-US" altLang="zh-CN" sz="1200" b="0" kern="100" dirty="0" smtClean="0">
                          <a:effectLst/>
                        </a:rPr>
                        <a:t>7</a:t>
                      </a:r>
                    </a:p>
                    <a:p>
                      <a:r>
                        <a:rPr lang="en-US" altLang="zh-CN" sz="1200" b="0" kern="100" dirty="0" smtClean="0">
                          <a:effectLst/>
                        </a:rPr>
                        <a:t>8</a:t>
                      </a:r>
                    </a:p>
                  </a:txBody>
                  <a:tcPr marL="64915" marR="64915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f(int </a:t>
                      </a:r>
                      <a:r>
                        <a:rPr lang="en-US" altLang="zh-CN" sz="12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zh-CN" sz="12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main(){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2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= 1;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return f(a);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4915" marR="6491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465" y="1596207"/>
            <a:ext cx="2384031" cy="415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441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RISC-V</a:t>
            </a:r>
            <a:r>
              <a:rPr lang="zh-CN" altLang="en-US" b="1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1" y="1476643"/>
            <a:ext cx="6220417" cy="4392612"/>
          </a:xfrm>
        </p:spPr>
        <p:txBody>
          <a:bodyPr/>
          <a:lstStyle/>
          <a:p>
            <a:r>
              <a:rPr lang="en-US" altLang="zh-CN" b="1" dirty="0" smtClean="0"/>
              <a:t>RISV-V</a:t>
            </a:r>
            <a:r>
              <a:rPr lang="zh-CN" altLang="en-US" b="1" dirty="0" smtClean="0"/>
              <a:t>汇编代码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sz="2400" dirty="0" smtClean="0">
                <a:cs typeface="+mn-cs"/>
              </a:rPr>
              <a:t>     </a:t>
            </a:r>
            <a:r>
              <a:rPr lang="en-US" altLang="zh-CN" sz="2400" dirty="0" smtClean="0"/>
              <a:t>lab6</a:t>
            </a:r>
            <a:r>
              <a:rPr lang="zh-CN" altLang="en-US" sz="2400" dirty="0" smtClean="0"/>
              <a:t>的样例二对应的</a:t>
            </a:r>
            <a:r>
              <a:rPr lang="en-US" altLang="zh-CN" sz="2400" dirty="0" smtClean="0"/>
              <a:t>RISC-V rv32i</a:t>
            </a:r>
            <a:r>
              <a:rPr lang="zh-CN" altLang="en-US" sz="2400" dirty="0" smtClean="0"/>
              <a:t>汇编代码为</a:t>
            </a:r>
            <a:endParaRPr lang="en-US" altLang="zh-CN" sz="2400" dirty="0" smtClean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编译</a:t>
            </a:r>
            <a:r>
              <a:rPr lang="zh-CN" altLang="en-US" sz="2000" dirty="0"/>
              <a:t>命令为</a:t>
            </a:r>
            <a:r>
              <a:rPr lang="en-US" altLang="zh-CN" sz="2000" dirty="0"/>
              <a:t>:</a:t>
            </a:r>
          </a:p>
          <a:p>
            <a:pPr marL="1189038" lvl="2" indent="-34290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riscv64-linux-gnu-gcc </a:t>
            </a:r>
            <a:r>
              <a:rPr lang="en-US" altLang="zh-CN" sz="1600" dirty="0"/>
              <a:t>–</a:t>
            </a:r>
            <a:r>
              <a:rPr lang="en-US" altLang="zh-CN" sz="1600" dirty="0" err="1"/>
              <a:t>mabi</a:t>
            </a:r>
            <a:r>
              <a:rPr lang="en-US" altLang="zh-CN" sz="1600" dirty="0"/>
              <a:t>=ilp32 –march=rv32i –S </a:t>
            </a:r>
            <a:r>
              <a:rPr lang="en-US" altLang="zh-CN" sz="1600" dirty="0" smtClean="0"/>
              <a:t>sample2.c </a:t>
            </a:r>
            <a:r>
              <a:rPr lang="en-US" altLang="zh-CN" sz="1600" dirty="0"/>
              <a:t>–o </a:t>
            </a:r>
            <a:r>
              <a:rPr lang="en-US" altLang="zh-CN" sz="1600" dirty="0" smtClean="0"/>
              <a:t>sample2.s</a:t>
            </a:r>
            <a:endParaRPr lang="en-US" altLang="zh-CN" sz="16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59328"/>
              </p:ext>
            </p:extLst>
          </p:nvPr>
        </p:nvGraphicFramePr>
        <p:xfrm>
          <a:off x="1403648" y="3910288"/>
          <a:ext cx="1656184" cy="2011680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96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200" b="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4915" marR="6491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200" b="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sample2.c</a:t>
                      </a:r>
                      <a:endParaRPr lang="zh-CN" sz="1200" b="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4915" marR="6491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6500">
                <a:tc>
                  <a:txBody>
                    <a:bodyPr/>
                    <a:lstStyle/>
                    <a:p>
                      <a:r>
                        <a:rPr lang="en-US" altLang="zh-CN" sz="1200" b="0" kern="100" dirty="0" smtClean="0">
                          <a:effectLst/>
                        </a:rPr>
                        <a:t>  1</a:t>
                      </a:r>
                    </a:p>
                    <a:p>
                      <a:r>
                        <a:rPr lang="en-US" altLang="zh-CN" sz="1200" b="0" kern="100" dirty="0" smtClean="0">
                          <a:effectLst/>
                        </a:rPr>
                        <a:t>  2</a:t>
                      </a:r>
                    </a:p>
                    <a:p>
                      <a:r>
                        <a:rPr lang="en-US" altLang="zh-CN" sz="1200" b="0" kern="100" dirty="0" smtClean="0">
                          <a:effectLst/>
                        </a:rPr>
                        <a:t>  3</a:t>
                      </a:r>
                    </a:p>
                    <a:p>
                      <a:r>
                        <a:rPr lang="en-US" altLang="zh-CN" sz="1200" b="0" kern="100" dirty="0" smtClean="0">
                          <a:effectLst/>
                        </a:rPr>
                        <a:t>  4</a:t>
                      </a:r>
                    </a:p>
                    <a:p>
                      <a:r>
                        <a:rPr lang="en-US" altLang="zh-CN" sz="1200" b="0" kern="100" dirty="0" smtClean="0">
                          <a:effectLst/>
                        </a:rPr>
                        <a:t>  5</a:t>
                      </a:r>
                    </a:p>
                    <a:p>
                      <a:r>
                        <a:rPr lang="en-US" altLang="zh-CN" sz="1200" b="0" kern="100" dirty="0" smtClean="0">
                          <a:effectLst/>
                        </a:rPr>
                        <a:t>  6</a:t>
                      </a:r>
                    </a:p>
                    <a:p>
                      <a:r>
                        <a:rPr lang="en-US" altLang="zh-CN" sz="1200" b="0" kern="100" dirty="0" smtClean="0">
                          <a:effectLst/>
                        </a:rPr>
                        <a:t>  7</a:t>
                      </a:r>
                    </a:p>
                    <a:p>
                      <a:r>
                        <a:rPr lang="en-US" altLang="zh-CN" sz="1200" b="0" kern="100" dirty="0" smtClean="0">
                          <a:effectLst/>
                        </a:rPr>
                        <a:t>  8</a:t>
                      </a:r>
                    </a:p>
                    <a:p>
                      <a:r>
                        <a:rPr lang="en-US" altLang="zh-CN" sz="1200" b="0" kern="100" dirty="0" smtClean="0">
                          <a:effectLst/>
                        </a:rPr>
                        <a:t> </a:t>
                      </a:r>
                      <a:r>
                        <a:rPr lang="en-US" altLang="zh-CN" sz="1200" b="0" kern="100" baseline="0" dirty="0" smtClean="0">
                          <a:effectLst/>
                        </a:rPr>
                        <a:t> </a:t>
                      </a:r>
                      <a:r>
                        <a:rPr lang="en-US" altLang="zh-CN" sz="1200" b="0" kern="100" dirty="0" smtClean="0">
                          <a:effectLst/>
                        </a:rPr>
                        <a:t>9</a:t>
                      </a:r>
                    </a:p>
                    <a:p>
                      <a:r>
                        <a:rPr lang="en-US" altLang="zh-CN" sz="1200" b="0" kern="100" dirty="0" smtClean="0">
                          <a:effectLst/>
                        </a:rPr>
                        <a:t>10</a:t>
                      </a:r>
                    </a:p>
                  </a:txBody>
                  <a:tcPr marL="64915" marR="64915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a = 10;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if (a != 10)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a = 2;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else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a = 20;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return a;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4915" marR="6491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371218"/>
            <a:ext cx="2269811" cy="460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4685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RISC-V</a:t>
            </a:r>
            <a:r>
              <a:rPr lang="zh-CN" altLang="en-US" b="1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1" y="1476643"/>
            <a:ext cx="6220417" cy="4392612"/>
          </a:xfrm>
        </p:spPr>
        <p:txBody>
          <a:bodyPr/>
          <a:lstStyle/>
          <a:p>
            <a:r>
              <a:rPr lang="en-US" altLang="zh-CN" b="1" dirty="0" smtClean="0"/>
              <a:t>RISV-V</a:t>
            </a:r>
            <a:r>
              <a:rPr lang="zh-CN" altLang="en-US" b="1" dirty="0" smtClean="0"/>
              <a:t>汇编代码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sz="2400" dirty="0" smtClean="0">
                <a:cs typeface="+mn-cs"/>
              </a:rPr>
              <a:t>     </a:t>
            </a:r>
            <a:r>
              <a:rPr lang="en-US" altLang="zh-CN" sz="2400" dirty="0" smtClean="0"/>
              <a:t>lab6</a:t>
            </a:r>
            <a:r>
              <a:rPr lang="zh-CN" altLang="en-US" sz="2400" dirty="0" smtClean="0"/>
              <a:t>的样例三对应的</a:t>
            </a:r>
            <a:r>
              <a:rPr lang="en-US" altLang="zh-CN" sz="2400" dirty="0" smtClean="0"/>
              <a:t>RISC-V rv32i</a:t>
            </a:r>
            <a:r>
              <a:rPr lang="zh-CN" altLang="en-US" sz="2400" dirty="0" smtClean="0"/>
              <a:t>汇编代码为</a:t>
            </a:r>
            <a:endParaRPr lang="en-US" altLang="zh-CN" sz="2400" dirty="0" smtClean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编译</a:t>
            </a:r>
            <a:r>
              <a:rPr lang="zh-CN" altLang="en-US" sz="2000" dirty="0"/>
              <a:t>命令为</a:t>
            </a:r>
            <a:r>
              <a:rPr lang="en-US" altLang="zh-CN" sz="2000" dirty="0"/>
              <a:t>:</a:t>
            </a:r>
          </a:p>
          <a:p>
            <a:pPr marL="1189038" lvl="2" indent="-34290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riscv64-linux-gnu-gcc </a:t>
            </a:r>
            <a:r>
              <a:rPr lang="en-US" altLang="zh-CN" sz="1600" dirty="0"/>
              <a:t>–</a:t>
            </a:r>
            <a:r>
              <a:rPr lang="en-US" altLang="zh-CN" sz="1600" dirty="0" err="1"/>
              <a:t>mabi</a:t>
            </a:r>
            <a:r>
              <a:rPr lang="en-US" altLang="zh-CN" sz="1600" dirty="0"/>
              <a:t>=ilp32 –march=rv32i –S </a:t>
            </a:r>
            <a:r>
              <a:rPr lang="en-US" altLang="zh-CN" sz="1600" dirty="0" smtClean="0"/>
              <a:t>sample3.c </a:t>
            </a:r>
            <a:r>
              <a:rPr lang="en-US" altLang="zh-CN" sz="1600" dirty="0"/>
              <a:t>–o </a:t>
            </a:r>
            <a:r>
              <a:rPr lang="en-US" altLang="zh-CN" sz="1600" dirty="0" smtClean="0"/>
              <a:t>sample3.s</a:t>
            </a:r>
            <a:endParaRPr lang="en-US" altLang="zh-CN" sz="16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179664"/>
              </p:ext>
            </p:extLst>
          </p:nvPr>
        </p:nvGraphicFramePr>
        <p:xfrm>
          <a:off x="1453426" y="3717032"/>
          <a:ext cx="1750422" cy="2377440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310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96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200" b="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4915" marR="6491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200" b="0" kern="10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sample3.c</a:t>
                      </a:r>
                      <a:endParaRPr lang="zh-CN" sz="1200" b="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4915" marR="6491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6500">
                <a:tc>
                  <a:txBody>
                    <a:bodyPr/>
                    <a:lstStyle/>
                    <a:p>
                      <a:r>
                        <a:rPr lang="en-US" altLang="zh-CN" sz="1200" b="0" kern="100" dirty="0" smtClean="0">
                          <a:effectLst/>
                        </a:rPr>
                        <a:t>  1</a:t>
                      </a:r>
                    </a:p>
                    <a:p>
                      <a:r>
                        <a:rPr lang="en-US" altLang="zh-CN" sz="1200" b="0" kern="100" dirty="0" smtClean="0">
                          <a:effectLst/>
                        </a:rPr>
                        <a:t>  2</a:t>
                      </a:r>
                    </a:p>
                    <a:p>
                      <a:r>
                        <a:rPr lang="en-US" altLang="zh-CN" sz="1200" b="0" kern="100" dirty="0" smtClean="0">
                          <a:effectLst/>
                        </a:rPr>
                        <a:t>  3</a:t>
                      </a:r>
                    </a:p>
                    <a:p>
                      <a:r>
                        <a:rPr lang="en-US" altLang="zh-CN" sz="1200" b="0" kern="100" dirty="0" smtClean="0">
                          <a:effectLst/>
                        </a:rPr>
                        <a:t>  4</a:t>
                      </a:r>
                    </a:p>
                    <a:p>
                      <a:r>
                        <a:rPr lang="en-US" altLang="zh-CN" sz="1200" b="0" kern="100" dirty="0" smtClean="0">
                          <a:effectLst/>
                        </a:rPr>
                        <a:t>  5</a:t>
                      </a:r>
                    </a:p>
                    <a:p>
                      <a:r>
                        <a:rPr lang="en-US" altLang="zh-CN" sz="1200" b="0" kern="100" dirty="0" smtClean="0">
                          <a:effectLst/>
                        </a:rPr>
                        <a:t>  6</a:t>
                      </a:r>
                    </a:p>
                    <a:p>
                      <a:r>
                        <a:rPr lang="en-US" altLang="zh-CN" sz="1200" b="0" kern="100" dirty="0" smtClean="0">
                          <a:effectLst/>
                        </a:rPr>
                        <a:t>  7</a:t>
                      </a:r>
                    </a:p>
                    <a:p>
                      <a:r>
                        <a:rPr lang="en-US" altLang="zh-CN" sz="1200" b="0" kern="100" dirty="0" smtClean="0">
                          <a:effectLst/>
                        </a:rPr>
                        <a:t>  8</a:t>
                      </a:r>
                    </a:p>
                    <a:p>
                      <a:r>
                        <a:rPr lang="en-US" altLang="zh-CN" sz="1200" b="0" kern="100" dirty="0" smtClean="0">
                          <a:effectLst/>
                        </a:rPr>
                        <a:t>  9</a:t>
                      </a:r>
                    </a:p>
                    <a:p>
                      <a:r>
                        <a:rPr lang="en-US" altLang="zh-CN" sz="1200" b="0" kern="100" dirty="0" smtClean="0">
                          <a:effectLst/>
                        </a:rPr>
                        <a:t>10</a:t>
                      </a:r>
                    </a:p>
                    <a:p>
                      <a:r>
                        <a:rPr lang="en-US" altLang="zh-CN" sz="1200" b="0" kern="100" dirty="0" smtClean="0">
                          <a:effectLst/>
                        </a:rPr>
                        <a:t>11</a:t>
                      </a:r>
                    </a:p>
                    <a:p>
                      <a:r>
                        <a:rPr lang="en-US" altLang="zh-CN" sz="1200" b="0" kern="100" dirty="0" smtClean="0">
                          <a:effectLst/>
                        </a:rPr>
                        <a:t>12</a:t>
                      </a:r>
                    </a:p>
                  </a:txBody>
                  <a:tcPr marL="64915" marR="64915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int a=0;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int count=0;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while(a&lt;=0){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a=a-1;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count=count+1;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if(a&lt;-20)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break;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return count;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4915" marR="6491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445177"/>
            <a:ext cx="2259104" cy="442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838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RISC-V</a:t>
            </a:r>
            <a:r>
              <a:rPr lang="zh-CN" altLang="en-US" b="1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8424167" cy="4392612"/>
          </a:xfrm>
        </p:spPr>
        <p:txBody>
          <a:bodyPr/>
          <a:lstStyle/>
          <a:p>
            <a:r>
              <a:rPr lang="en-US" altLang="zh-CN" b="1" dirty="0" smtClean="0"/>
              <a:t>RISC-V</a:t>
            </a:r>
            <a:r>
              <a:rPr lang="zh-CN" altLang="en-US" b="1" dirty="0" smtClean="0"/>
              <a:t>简介</a:t>
            </a:r>
            <a:endParaRPr lang="en-US" altLang="zh-CN" b="1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bg2"/>
                </a:solidFill>
              </a:rPr>
              <a:t>RISC-V</a:t>
            </a:r>
            <a:r>
              <a:rPr lang="zh-CN" altLang="en-US" sz="2000" dirty="0">
                <a:solidFill>
                  <a:schemeClr val="bg2"/>
                </a:solidFill>
              </a:rPr>
              <a:t>架构介绍</a:t>
            </a:r>
            <a:endParaRPr lang="en-US" altLang="zh-CN" sz="2000" dirty="0">
              <a:solidFill>
                <a:schemeClr val="bg2"/>
              </a:solidFill>
            </a:endParaRPr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bg2"/>
                </a:solidFill>
              </a:rPr>
              <a:t>RISC-V</a:t>
            </a:r>
            <a:r>
              <a:rPr lang="zh-CN" altLang="en-US" sz="2000" dirty="0">
                <a:solidFill>
                  <a:schemeClr val="bg2"/>
                </a:solidFill>
              </a:rPr>
              <a:t>指令集</a:t>
            </a:r>
            <a:endParaRPr lang="en-US" altLang="zh-CN" sz="2000" dirty="0">
              <a:solidFill>
                <a:schemeClr val="bg2"/>
              </a:solidFill>
            </a:endParaRPr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bg2"/>
                </a:solidFill>
              </a:rPr>
              <a:t>RISC-V</a:t>
            </a:r>
            <a:r>
              <a:rPr lang="zh-CN" altLang="en-US" sz="2000" dirty="0">
                <a:solidFill>
                  <a:schemeClr val="bg2"/>
                </a:solidFill>
              </a:rPr>
              <a:t>目标代码</a:t>
            </a:r>
            <a:endParaRPr lang="en-US" altLang="zh-CN" sz="2000" dirty="0">
              <a:solidFill>
                <a:schemeClr val="bg2"/>
              </a:solidFill>
            </a:endParaRPr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FF0000"/>
                </a:solidFill>
              </a:rPr>
              <a:t>RISC-V</a:t>
            </a:r>
            <a:r>
              <a:rPr lang="zh-CN" altLang="en-US" sz="2000" b="1" dirty="0">
                <a:solidFill>
                  <a:srgbClr val="FF0000"/>
                </a:solidFill>
              </a:rPr>
              <a:t>模拟器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bg2"/>
                </a:solidFill>
              </a:rPr>
              <a:t>…</a:t>
            </a:r>
            <a:endParaRPr lang="en-US" altLang="zh-CN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68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RISC-V</a:t>
            </a:r>
            <a:r>
              <a:rPr lang="zh-CN" altLang="en-US" b="1" dirty="0" smtClean="0"/>
              <a:t>简介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RISC-V</a:t>
            </a:r>
          </a:p>
          <a:p>
            <a:pPr marL="0" lvl="1" indent="0">
              <a:buClr>
                <a:schemeClr val="accent1"/>
              </a:buClr>
              <a:buSzPct val="70000"/>
              <a:buNone/>
            </a:pPr>
            <a:r>
              <a:rPr lang="zh-CN" altLang="en-US" sz="2400" b="1" dirty="0" smtClean="0">
                <a:cs typeface="+mn-cs"/>
              </a:rPr>
              <a:t>       </a:t>
            </a:r>
            <a:r>
              <a:rPr lang="en-US" altLang="zh-CN" sz="2400" dirty="0">
                <a:cs typeface="+mn-cs"/>
              </a:rPr>
              <a:t>RISC-V</a:t>
            </a:r>
            <a:r>
              <a:rPr lang="zh-CN" altLang="en-US" sz="2400" dirty="0">
                <a:cs typeface="+mn-cs"/>
              </a:rPr>
              <a:t>目前提供的软件有 </a:t>
            </a:r>
            <a:r>
              <a:rPr lang="en-US" altLang="zh-CN" sz="2400" dirty="0">
                <a:cs typeface="+mn-cs"/>
              </a:rPr>
              <a:t>GNU Compiler Collection </a:t>
            </a:r>
            <a:r>
              <a:rPr lang="zh-CN" altLang="en-US" sz="2400" dirty="0">
                <a:cs typeface="+mn-cs"/>
              </a:rPr>
              <a:t>（</a:t>
            </a:r>
            <a:r>
              <a:rPr lang="en-US" altLang="zh-CN" sz="2400" dirty="0">
                <a:cs typeface="+mn-cs"/>
              </a:rPr>
              <a:t>GCC</a:t>
            </a:r>
            <a:r>
              <a:rPr lang="zh-CN" altLang="en-US" sz="2400" dirty="0">
                <a:cs typeface="+mn-cs"/>
              </a:rPr>
              <a:t>） </a:t>
            </a:r>
            <a:r>
              <a:rPr lang="en-US" altLang="zh-CN" sz="2400" dirty="0" smtClean="0">
                <a:cs typeface="+mn-cs"/>
              </a:rPr>
              <a:t>toolchain</a:t>
            </a:r>
            <a:r>
              <a:rPr lang="zh-CN" altLang="en-US" sz="2400" dirty="0" smtClean="0">
                <a:cs typeface="+mn-cs"/>
              </a:rPr>
              <a:t>、</a:t>
            </a:r>
            <a:r>
              <a:rPr lang="zh-CN" altLang="en-US" sz="2400" dirty="0">
                <a:cs typeface="+mn-cs"/>
              </a:rPr>
              <a:t>一套 </a:t>
            </a:r>
            <a:r>
              <a:rPr lang="en-US" altLang="zh-CN" sz="2400" dirty="0">
                <a:cs typeface="+mn-cs"/>
              </a:rPr>
              <a:t>LLVM </a:t>
            </a:r>
            <a:r>
              <a:rPr lang="en-US" altLang="zh-CN" sz="2400" dirty="0" smtClean="0">
                <a:cs typeface="+mn-cs"/>
              </a:rPr>
              <a:t>toolchain</a:t>
            </a:r>
            <a:r>
              <a:rPr lang="zh-CN" altLang="en-US" sz="2400" dirty="0" smtClean="0">
                <a:cs typeface="+mn-cs"/>
              </a:rPr>
              <a:t>及相应的模拟器</a:t>
            </a:r>
            <a:endParaRPr lang="en-US" altLang="zh-CN" sz="2400" dirty="0" smtClean="0">
              <a:cs typeface="+mn-cs"/>
            </a:endParaRPr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模拟器</a:t>
            </a:r>
          </a:p>
          <a:p>
            <a:pPr marL="1189038" lvl="2" indent="-342900">
              <a:buFont typeface="Arial" pitchFamily="34" charset="0"/>
              <a:buChar char="•"/>
            </a:pPr>
            <a:r>
              <a:rPr lang="en-US" altLang="zh-CN" sz="1600" dirty="0" err="1" smtClean="0"/>
              <a:t>riscvOVPsim</a:t>
            </a:r>
            <a:r>
              <a:rPr lang="en-US" altLang="zh-CN" sz="1600" dirty="0" smtClean="0"/>
              <a:t> [1] </a:t>
            </a:r>
            <a:r>
              <a:rPr lang="zh-CN" altLang="en-US" sz="1600" dirty="0" smtClean="0"/>
              <a:t>是一</a:t>
            </a:r>
            <a:r>
              <a:rPr lang="zh-CN" altLang="en-US" sz="1600" dirty="0"/>
              <a:t>个完整的、全功能的、可配置的 </a:t>
            </a:r>
            <a:r>
              <a:rPr lang="en-US" altLang="zh-CN" sz="1600" dirty="0"/>
              <a:t>RISC-V </a:t>
            </a:r>
            <a:r>
              <a:rPr lang="zh-CN" altLang="en-US" sz="1600" dirty="0"/>
              <a:t>模拟器，实现了 </a:t>
            </a:r>
            <a:r>
              <a:rPr lang="en-US" altLang="zh-CN" sz="1600" dirty="0"/>
              <a:t>RISC-V </a:t>
            </a:r>
            <a:r>
              <a:rPr lang="zh-CN" altLang="en-US" sz="1600" dirty="0"/>
              <a:t>基金会的公共用户和权限规范的全部和完整</a:t>
            </a:r>
            <a:r>
              <a:rPr lang="zh-CN" altLang="en-US" sz="1600" dirty="0" smtClean="0"/>
              <a:t>功能</a:t>
            </a:r>
            <a:endParaRPr lang="zh-CN" altLang="en-US" sz="1600" dirty="0"/>
          </a:p>
          <a:p>
            <a:pPr marL="1189038" lvl="2" indent="-342900">
              <a:buFont typeface="Arial" pitchFamily="34" charset="0"/>
              <a:buChar char="•"/>
            </a:pPr>
            <a:r>
              <a:rPr lang="en-US" altLang="zh-CN" sz="1600" dirty="0" smtClean="0"/>
              <a:t>Spike [2] </a:t>
            </a:r>
            <a:r>
              <a:rPr lang="zh-CN" altLang="en-US" sz="1600" dirty="0" smtClean="0"/>
              <a:t>是</a:t>
            </a:r>
            <a:r>
              <a:rPr lang="en-US" altLang="zh-CN" sz="1600" dirty="0" smtClean="0"/>
              <a:t>RISC-V</a:t>
            </a:r>
            <a:r>
              <a:rPr lang="zh-CN" altLang="en-US" sz="1600" dirty="0" smtClean="0"/>
              <a:t>的模拟器，是的</a:t>
            </a:r>
            <a:r>
              <a:rPr lang="en-US" altLang="zh-CN" sz="1600" dirty="0" smtClean="0"/>
              <a:t>RISC-V</a:t>
            </a:r>
            <a:r>
              <a:rPr lang="zh-CN" altLang="en-US" sz="1600" dirty="0" smtClean="0"/>
              <a:t>的指令可以泡在任意的机器上，而不需要处理器的支持</a:t>
            </a:r>
            <a:endParaRPr lang="en-US" altLang="zh-CN" sz="1600" dirty="0"/>
          </a:p>
          <a:p>
            <a:pPr marL="1189038" lvl="2" indent="-342900">
              <a:buFont typeface="Arial" pitchFamily="34" charset="0"/>
              <a:buChar char="•"/>
            </a:pPr>
            <a:r>
              <a:rPr lang="en-US" altLang="zh-CN" sz="1600" dirty="0" smtClean="0"/>
              <a:t>QEMU [3] </a:t>
            </a:r>
            <a:r>
              <a:rPr lang="zh-CN" altLang="en-US" sz="1600" dirty="0" smtClean="0"/>
              <a:t>是</a:t>
            </a:r>
            <a:r>
              <a:rPr lang="zh-CN" altLang="en-US" sz="1600" dirty="0"/>
              <a:t>一款由法布里斯</a:t>
            </a:r>
            <a:r>
              <a:rPr lang="en-US" altLang="zh-CN" sz="1600" dirty="0"/>
              <a:t>·</a:t>
            </a:r>
            <a:r>
              <a:rPr lang="zh-CN" altLang="en-US" sz="1600" dirty="0"/>
              <a:t>贝拉（</a:t>
            </a:r>
            <a:r>
              <a:rPr lang="en-US" altLang="zh-CN" sz="1600" dirty="0" err="1"/>
              <a:t>Fabrice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Bellard</a:t>
            </a:r>
            <a:r>
              <a:rPr lang="zh-CN" altLang="en-US" sz="1600" dirty="0"/>
              <a:t>）等人编写的通用且免费的可执行硬件虚拟化的（</a:t>
            </a:r>
            <a:r>
              <a:rPr lang="en-US" altLang="zh-CN" sz="1600" dirty="0"/>
              <a:t>hardware virtualization</a:t>
            </a:r>
            <a:r>
              <a:rPr lang="zh-CN" altLang="en-US" sz="1600" dirty="0"/>
              <a:t>）开源仿真器（</a:t>
            </a:r>
            <a:r>
              <a:rPr lang="en-US" altLang="zh-CN" sz="1600" dirty="0"/>
              <a:t>Emulator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marL="1189038" lvl="2" indent="-342900">
              <a:buFont typeface="Arial" pitchFamily="34" charset="0"/>
              <a:buChar char="•"/>
            </a:pPr>
            <a:r>
              <a:rPr lang="en-US" altLang="zh-CN" sz="1600" dirty="0" err="1" smtClean="0"/>
              <a:t>Rars</a:t>
            </a:r>
            <a:r>
              <a:rPr lang="en-US" altLang="zh-CN" sz="1600" dirty="0" smtClean="0"/>
              <a:t> [4] </a:t>
            </a:r>
            <a:r>
              <a:rPr lang="zh-CN" altLang="en-US" sz="1600" dirty="0" smtClean="0"/>
              <a:t>是</a:t>
            </a:r>
            <a:r>
              <a:rPr lang="en-US" altLang="zh-CN" sz="1600" dirty="0" smtClean="0"/>
              <a:t>RISV-V</a:t>
            </a:r>
            <a:r>
              <a:rPr lang="zh-CN" altLang="en-US" sz="1600" dirty="0" smtClean="0"/>
              <a:t>汇编器、模拟器以及运行时，可以汇编和模拟</a:t>
            </a:r>
            <a:r>
              <a:rPr lang="en-US" altLang="zh-CN" sz="1600" dirty="0" smtClean="0"/>
              <a:t>RISV-V</a:t>
            </a:r>
            <a:r>
              <a:rPr lang="zh-CN" altLang="en-US" sz="1600" dirty="0" smtClean="0"/>
              <a:t>汇编语言程序执行</a:t>
            </a:r>
            <a:endParaRPr lang="en-US" altLang="zh-CN" sz="1600" dirty="0"/>
          </a:p>
        </p:txBody>
      </p:sp>
      <p:pic>
        <p:nvPicPr>
          <p:cNvPr id="4" name="Picture 2" descr="RISC-V-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8" y="1564406"/>
            <a:ext cx="2095500" cy="35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755577" y="5373216"/>
            <a:ext cx="78550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68262"/>
            <a:r>
              <a:rPr lang="en-US" altLang="zh-CN" sz="1100" dirty="0" smtClean="0"/>
              <a:t>[1]. </a:t>
            </a:r>
            <a:r>
              <a:rPr lang="en-US" altLang="zh-CN" sz="1100" dirty="0" err="1" smtClean="0"/>
              <a:t>riscvOVPsim</a:t>
            </a:r>
            <a:r>
              <a:rPr lang="en-US" altLang="zh-CN" sz="1100" dirty="0" smtClean="0"/>
              <a:t>. Online Available. https</a:t>
            </a:r>
            <a:r>
              <a:rPr lang="en-US" altLang="zh-CN" sz="1100" dirty="0"/>
              <a:t>://</a:t>
            </a:r>
            <a:r>
              <a:rPr lang="en-US" altLang="zh-CN" sz="1100" dirty="0" smtClean="0"/>
              <a:t>github.com/riscv-ovpsim/imperas-riscv-tests</a:t>
            </a:r>
          </a:p>
          <a:p>
            <a:pPr indent="-68262"/>
            <a:r>
              <a:rPr lang="en-US" altLang="zh-CN" sz="1100" dirty="0" smtClean="0"/>
              <a:t>[2]. Spike. Online Available</a:t>
            </a:r>
            <a:r>
              <a:rPr lang="en-US" altLang="zh-CN" sz="1100" dirty="0"/>
              <a:t>. </a:t>
            </a:r>
            <a:r>
              <a:rPr lang="en-US" altLang="zh-CN" sz="1100" dirty="0">
                <a:hlinkClick r:id="rId4"/>
              </a:rPr>
              <a:t>https://</a:t>
            </a:r>
            <a:r>
              <a:rPr lang="en-US" altLang="zh-CN" sz="1100" dirty="0" smtClean="0">
                <a:hlinkClick r:id="rId4"/>
              </a:rPr>
              <a:t>github.com/riscv-software-src/riscv-isa-sim</a:t>
            </a:r>
            <a:endParaRPr lang="en-US" altLang="zh-CN" sz="1100" dirty="0" smtClean="0"/>
          </a:p>
          <a:p>
            <a:pPr indent="-68262"/>
            <a:r>
              <a:rPr lang="en-US" altLang="zh-CN" sz="1100" dirty="0" smtClean="0"/>
              <a:t>[3]. QEMU. </a:t>
            </a:r>
            <a:r>
              <a:rPr lang="en-US" altLang="zh-CN" sz="1100" dirty="0"/>
              <a:t>Online Available. </a:t>
            </a:r>
            <a:r>
              <a:rPr lang="en-US" altLang="zh-CN" sz="1100" dirty="0">
                <a:hlinkClick r:id="rId5"/>
              </a:rPr>
              <a:t>https://</a:t>
            </a:r>
            <a:r>
              <a:rPr lang="en-US" altLang="zh-CN" sz="1100" dirty="0" smtClean="0">
                <a:hlinkClick r:id="rId5"/>
              </a:rPr>
              <a:t>github.com/qemu/qemu</a:t>
            </a:r>
            <a:endParaRPr lang="en-US" altLang="zh-CN" sz="1100" dirty="0" smtClean="0"/>
          </a:p>
          <a:p>
            <a:pPr indent="-68262"/>
            <a:r>
              <a:rPr lang="en-US" altLang="zh-CN" sz="1100" dirty="0" smtClean="0"/>
              <a:t>[4]. </a:t>
            </a:r>
            <a:r>
              <a:rPr lang="en-US" altLang="zh-CN" sz="1100" dirty="0" err="1" smtClean="0"/>
              <a:t>Rars</a:t>
            </a:r>
            <a:r>
              <a:rPr lang="en-US" altLang="zh-CN" sz="1100" dirty="0" smtClean="0"/>
              <a:t>. </a:t>
            </a:r>
            <a:r>
              <a:rPr lang="en-US" altLang="zh-CN" sz="1100" dirty="0"/>
              <a:t>Online Available. </a:t>
            </a:r>
            <a:r>
              <a:rPr lang="en-US" altLang="zh-CN" sz="1100" dirty="0" smtClean="0"/>
              <a:t>https://github.com/TheThirdOne/rars/tree/v1.6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2698137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RISC-V</a:t>
            </a:r>
            <a:r>
              <a:rPr lang="zh-CN" altLang="en-US" b="1" dirty="0" smtClean="0"/>
              <a:t>简介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RISC-V</a:t>
            </a:r>
          </a:p>
          <a:p>
            <a:pPr marL="0" lvl="1" indent="0">
              <a:buClr>
                <a:schemeClr val="accent1"/>
              </a:buClr>
              <a:buSzPct val="70000"/>
              <a:buNone/>
            </a:pPr>
            <a:r>
              <a:rPr lang="zh-CN" altLang="en-US" sz="2400" b="1" dirty="0" smtClean="0">
                <a:cs typeface="+mn-cs"/>
              </a:rPr>
              <a:t>       </a:t>
            </a:r>
            <a:r>
              <a:rPr lang="en-US" altLang="zh-CN" sz="2400" dirty="0" err="1" smtClean="0">
                <a:cs typeface="+mn-cs"/>
              </a:rPr>
              <a:t>rars</a:t>
            </a:r>
            <a:r>
              <a:rPr lang="zh-CN" altLang="en-US" sz="2400" dirty="0" smtClean="0">
                <a:cs typeface="+mn-cs"/>
              </a:rPr>
              <a:t>模拟器提供了图形化界面</a:t>
            </a:r>
            <a:endParaRPr lang="en-US" altLang="zh-CN" sz="2400" dirty="0" smtClean="0">
              <a:cs typeface="+mn-cs"/>
            </a:endParaRPr>
          </a:p>
        </p:txBody>
      </p:sp>
      <p:pic>
        <p:nvPicPr>
          <p:cNvPr id="4" name="Picture 2" descr="RISC-V-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8" y="1564406"/>
            <a:ext cx="2095500" cy="35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521783"/>
            <a:ext cx="6948264" cy="355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485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RISC-V</a:t>
            </a:r>
            <a:r>
              <a:rPr lang="zh-CN" altLang="en-US" b="1" dirty="0" smtClean="0"/>
              <a:t>简介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RISC-V</a:t>
            </a:r>
          </a:p>
          <a:p>
            <a:pPr marL="0" lvl="1" indent="0">
              <a:buClr>
                <a:schemeClr val="accent1"/>
              </a:buClr>
              <a:buSzPct val="70000"/>
              <a:buNone/>
            </a:pPr>
            <a:r>
              <a:rPr lang="zh-CN" altLang="en-US" sz="2400" b="1" dirty="0" smtClean="0">
                <a:cs typeface="+mn-cs"/>
              </a:rPr>
              <a:t>       </a:t>
            </a:r>
            <a:r>
              <a:rPr lang="en-US" altLang="zh-CN" sz="2400" dirty="0" err="1" smtClean="0">
                <a:cs typeface="+mn-cs"/>
              </a:rPr>
              <a:t>rars</a:t>
            </a:r>
            <a:r>
              <a:rPr lang="zh-CN" altLang="en-US" sz="2400" dirty="0" smtClean="0">
                <a:cs typeface="+mn-cs"/>
              </a:rPr>
              <a:t>模拟器加载汇编代码</a:t>
            </a:r>
            <a:endParaRPr lang="en-US" altLang="zh-CN" sz="2400" dirty="0" smtClean="0">
              <a:cs typeface="+mn-cs"/>
            </a:endParaRPr>
          </a:p>
        </p:txBody>
      </p:sp>
      <p:pic>
        <p:nvPicPr>
          <p:cNvPr id="4" name="Picture 2" descr="RISC-V-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8" y="1564406"/>
            <a:ext cx="2095500" cy="35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069" y="2503140"/>
            <a:ext cx="6662773" cy="339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5208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RISC-V</a:t>
            </a:r>
            <a:r>
              <a:rPr lang="zh-CN" altLang="en-US" b="1" dirty="0" smtClean="0"/>
              <a:t>简介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RISC-V</a:t>
            </a:r>
          </a:p>
          <a:p>
            <a:pPr marL="0" lvl="1" indent="0">
              <a:buClr>
                <a:schemeClr val="accent1"/>
              </a:buClr>
              <a:buSzPct val="70000"/>
              <a:buNone/>
            </a:pPr>
            <a:r>
              <a:rPr lang="zh-CN" altLang="en-US" sz="2400" b="1" dirty="0" smtClean="0">
                <a:cs typeface="+mn-cs"/>
              </a:rPr>
              <a:t>       </a:t>
            </a:r>
            <a:r>
              <a:rPr lang="en-US" altLang="zh-CN" sz="2400" dirty="0" err="1" smtClean="0">
                <a:cs typeface="+mn-cs"/>
              </a:rPr>
              <a:t>rars</a:t>
            </a:r>
            <a:r>
              <a:rPr lang="zh-CN" altLang="en-US" sz="2400" dirty="0" smtClean="0">
                <a:cs typeface="+mn-cs"/>
              </a:rPr>
              <a:t>模拟器编译汇编代码</a:t>
            </a:r>
            <a:endParaRPr lang="en-US" altLang="zh-CN" sz="2400" dirty="0" smtClean="0">
              <a:cs typeface="+mn-cs"/>
            </a:endParaRPr>
          </a:p>
        </p:txBody>
      </p:sp>
      <p:pic>
        <p:nvPicPr>
          <p:cNvPr id="4" name="Picture 2" descr="RISC-V-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8" y="1564406"/>
            <a:ext cx="2095500" cy="35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52" y="2420888"/>
            <a:ext cx="7272808" cy="366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076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RISC-V</a:t>
            </a:r>
            <a:r>
              <a:rPr lang="zh-CN" altLang="en-US" b="1" dirty="0" smtClean="0"/>
              <a:t>简介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RISC-V</a:t>
            </a:r>
          </a:p>
          <a:p>
            <a:pPr marL="0" lvl="1" indent="0">
              <a:buClr>
                <a:schemeClr val="accent1"/>
              </a:buClr>
              <a:buSzPct val="70000"/>
              <a:buNone/>
            </a:pPr>
            <a:r>
              <a:rPr lang="zh-CN" altLang="en-US" sz="2400" b="1" dirty="0" smtClean="0">
                <a:cs typeface="+mn-cs"/>
              </a:rPr>
              <a:t>       </a:t>
            </a:r>
            <a:r>
              <a:rPr lang="en-US" altLang="zh-CN" sz="2400" dirty="0" smtClean="0">
                <a:cs typeface="+mn-cs"/>
              </a:rPr>
              <a:t>RISC-V</a:t>
            </a:r>
            <a:r>
              <a:rPr lang="zh-CN" altLang="en-US" sz="2400" dirty="0" smtClean="0">
                <a:cs typeface="+mn-cs"/>
              </a:rPr>
              <a:t>（发音为</a:t>
            </a:r>
            <a:r>
              <a:rPr lang="en-US" altLang="zh-CN" sz="2400" dirty="0" smtClean="0">
                <a:cs typeface="+mn-cs"/>
              </a:rPr>
              <a:t>risk-five</a:t>
            </a:r>
            <a:r>
              <a:rPr lang="zh-CN" altLang="en-US" sz="2400" dirty="0" smtClean="0">
                <a:cs typeface="+mn-cs"/>
              </a:rPr>
              <a:t>）是一个基于精简指令集（</a:t>
            </a:r>
            <a:r>
              <a:rPr lang="en-US" altLang="zh-CN" sz="2400" dirty="0" smtClean="0">
                <a:cs typeface="+mn-cs"/>
              </a:rPr>
              <a:t>RISC</a:t>
            </a:r>
            <a:r>
              <a:rPr lang="zh-CN" altLang="en-US" sz="2400" dirty="0" smtClean="0">
                <a:cs typeface="+mn-cs"/>
              </a:rPr>
              <a:t>）原则的开源指令集架构（</a:t>
            </a:r>
            <a:r>
              <a:rPr lang="en-US" altLang="zh-CN" sz="2400" dirty="0" smtClean="0">
                <a:cs typeface="+mn-cs"/>
              </a:rPr>
              <a:t>ISA</a:t>
            </a:r>
            <a:r>
              <a:rPr lang="zh-CN" altLang="en-US" sz="2400" dirty="0" smtClean="0">
                <a:cs typeface="+mn-cs"/>
              </a:rPr>
              <a:t>）。</a:t>
            </a:r>
            <a:r>
              <a:rPr lang="en-US" altLang="zh-CN" sz="2400" dirty="0" smtClean="0">
                <a:cs typeface="+mn-cs"/>
              </a:rPr>
              <a:t>RISC-V</a:t>
            </a:r>
            <a:r>
              <a:rPr lang="zh-CN" altLang="en-US" sz="2400" dirty="0" smtClean="0">
                <a:cs typeface="+mn-cs"/>
              </a:rPr>
              <a:t>与</a:t>
            </a:r>
            <a:r>
              <a:rPr lang="en-US" altLang="zh-CN" sz="2400" dirty="0" smtClean="0">
                <a:cs typeface="+mn-cs"/>
              </a:rPr>
              <a:t>2010</a:t>
            </a:r>
            <a:r>
              <a:rPr lang="zh-CN" altLang="en-US" sz="2400" dirty="0" smtClean="0">
                <a:cs typeface="+mn-cs"/>
              </a:rPr>
              <a:t>年在加州大学伯克利分校启动</a:t>
            </a:r>
            <a:endParaRPr lang="en-US" altLang="zh-CN" sz="2400" dirty="0" smtClean="0">
              <a:cs typeface="+mn-cs"/>
            </a:endParaRPr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前身</a:t>
            </a:r>
            <a:endParaRPr lang="en-US" altLang="zh-CN" sz="1600" dirty="0" smtClean="0"/>
          </a:p>
          <a:p>
            <a:pPr marL="1189038" lvl="2" indent="-342900">
              <a:buFont typeface="Arial" pitchFamily="34" charset="0"/>
              <a:buChar char="•"/>
            </a:pPr>
            <a:r>
              <a:rPr lang="en-US" altLang="zh-CN" sz="1600" dirty="0" smtClean="0"/>
              <a:t>RISC</a:t>
            </a:r>
            <a:r>
              <a:rPr lang="zh-CN" altLang="en-US" sz="1600" dirty="0"/>
              <a:t>可追溯</a:t>
            </a:r>
            <a:r>
              <a:rPr lang="zh-CN" altLang="en-US" sz="1600" dirty="0" smtClean="0"/>
              <a:t>到</a:t>
            </a:r>
            <a:r>
              <a:rPr lang="en-US" altLang="zh-CN" sz="1600" dirty="0" smtClean="0"/>
              <a:t>1980</a:t>
            </a:r>
            <a:r>
              <a:rPr lang="zh-CN" altLang="en-US" sz="1600" dirty="0" smtClean="0"/>
              <a:t>年左右，在此之前，人们的普遍观点是：简单的计算机可能有用，但无人阐述其设计原则。这种计算机主要是学术界研究热点</a:t>
            </a:r>
            <a:endParaRPr lang="en-US" altLang="zh-CN" sz="1600" dirty="0" smtClean="0"/>
          </a:p>
          <a:p>
            <a:pPr marL="1189038" lvl="2" indent="-342900">
              <a:buFont typeface="Arial" pitchFamily="34" charset="0"/>
              <a:buChar char="•"/>
            </a:pPr>
            <a:r>
              <a:rPr lang="zh-CN" altLang="en-US" sz="1600" dirty="0"/>
              <a:t>学术界的学者们为了出版第一版的</a:t>
            </a:r>
            <a:r>
              <a:rPr lang="en-US" altLang="zh-CN" sz="1600" dirty="0"/>
              <a:t>《</a:t>
            </a:r>
            <a:r>
              <a:rPr lang="zh-CN" altLang="en-US" sz="1600" dirty="0"/>
              <a:t>计算机体系结构：量化研究方法</a:t>
            </a:r>
            <a:r>
              <a:rPr lang="en-US" altLang="zh-CN" sz="1600" dirty="0" smtClean="0"/>
              <a:t>》</a:t>
            </a:r>
            <a:r>
              <a:rPr lang="zh-CN" altLang="en-US" sz="1600" dirty="0" smtClean="0"/>
              <a:t>，并于</a:t>
            </a:r>
            <a:r>
              <a:rPr lang="en-US" altLang="zh-CN" sz="1600" dirty="0" smtClean="0"/>
              <a:t>1990</a:t>
            </a:r>
            <a:r>
              <a:rPr lang="zh-CN" altLang="en-US" sz="1600" dirty="0" smtClean="0"/>
              <a:t>年订立了</a:t>
            </a:r>
            <a:r>
              <a:rPr lang="en-US" altLang="zh-CN" sz="1600" dirty="0" smtClean="0"/>
              <a:t>RISC</a:t>
            </a:r>
            <a:r>
              <a:rPr lang="zh-CN" altLang="en-US" sz="1600" dirty="0" smtClean="0"/>
              <a:t>指令集</a:t>
            </a:r>
            <a:r>
              <a:rPr lang="en-US" altLang="zh-CN" sz="1600" dirty="0" smtClean="0"/>
              <a:t>DLX</a:t>
            </a:r>
            <a:r>
              <a:rPr lang="zh-CN" altLang="en-US" sz="1600" dirty="0" smtClean="0"/>
              <a:t>，只用于教育用途</a:t>
            </a:r>
            <a:endParaRPr lang="en-US" altLang="zh-CN" sz="1600" dirty="0" smtClean="0"/>
          </a:p>
          <a:p>
            <a:pPr marL="1189038" lvl="2" indent="-342900">
              <a:buFont typeface="Arial" pitchFamily="34" charset="0"/>
              <a:buChar char="•"/>
            </a:pPr>
            <a:r>
              <a:rPr lang="en-US" altLang="zh-CN" sz="1600" dirty="0" smtClean="0"/>
              <a:t>DLX</a:t>
            </a:r>
            <a:r>
              <a:rPr lang="zh-CN" altLang="en-US" sz="1600" dirty="0" smtClean="0"/>
              <a:t>版本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及更早版本的</a:t>
            </a:r>
            <a:r>
              <a:rPr lang="en-US" altLang="zh-CN" sz="1600" dirty="0" smtClean="0"/>
              <a:t>ARM CPU</a:t>
            </a:r>
            <a:r>
              <a:rPr lang="zh-CN" altLang="en-US" sz="1600" dirty="0" smtClean="0"/>
              <a:t>具有公共域指令集，并有</a:t>
            </a:r>
            <a:r>
              <a:rPr lang="en-US" altLang="zh-CN" sz="1600" dirty="0" smtClean="0"/>
              <a:t>GCC</a:t>
            </a:r>
            <a:r>
              <a:rPr lang="zh-CN" altLang="en-US" sz="1600" dirty="0" smtClean="0"/>
              <a:t>支持。该指令集有三个开源内核，但从未被制造</a:t>
            </a:r>
            <a:endParaRPr lang="en-US" altLang="zh-CN" sz="1600" dirty="0" smtClean="0"/>
          </a:p>
          <a:p>
            <a:pPr marL="1189038" lvl="2" indent="-342900">
              <a:buFont typeface="Arial" pitchFamily="34" charset="0"/>
              <a:buChar char="•"/>
            </a:pPr>
            <a:r>
              <a:rPr lang="en-US" altLang="zh-CN" sz="1600" dirty="0" err="1" smtClean="0"/>
              <a:t>OpenRISC</a:t>
            </a:r>
            <a:r>
              <a:rPr lang="zh-CN" altLang="en-US" sz="1600" dirty="0" smtClean="0"/>
              <a:t>是一款基于</a:t>
            </a:r>
            <a:r>
              <a:rPr lang="en-US" altLang="zh-CN" sz="1600" dirty="0" smtClean="0"/>
              <a:t>DLX</a:t>
            </a:r>
            <a:r>
              <a:rPr lang="zh-CN" altLang="en-US" sz="1600" dirty="0" smtClean="0"/>
              <a:t>的开源指令集，并具有相关的</a:t>
            </a:r>
            <a:r>
              <a:rPr lang="en-US" altLang="zh-CN" sz="1600" dirty="0" smtClean="0"/>
              <a:t>RISC</a:t>
            </a:r>
            <a:r>
              <a:rPr lang="zh-CN" altLang="en-US" sz="1600" dirty="0" smtClean="0"/>
              <a:t>设计</a:t>
            </a:r>
            <a:endParaRPr lang="en-US" altLang="zh-CN" sz="1600" dirty="0" smtClean="0"/>
          </a:p>
        </p:txBody>
      </p:sp>
      <p:pic>
        <p:nvPicPr>
          <p:cNvPr id="4" name="Picture 2" descr="RISC-V-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8" y="1564406"/>
            <a:ext cx="2095500" cy="35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5957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6610" y="2159948"/>
            <a:ext cx="8486077" cy="1647095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kumimoji="1" lang="zh-CN" altLang="en-US" sz="6600" kern="1200" dirty="0">
                <a:latin typeface="黑体" panose="02010609060101010101" pitchFamily="49" charset="-122"/>
                <a:ea typeface="黑体" panose="02010609060101010101" pitchFamily="49" charset="-122"/>
              </a:rPr>
              <a:t>谢谢大家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812360" y="6309320"/>
            <a:ext cx="503634" cy="240431"/>
          </a:xfrm>
          <a:prstGeom prst="rect">
            <a:avLst/>
          </a:prstGeom>
        </p:spPr>
        <p:txBody>
          <a:bodyPr/>
          <a:lstStyle/>
          <a:p>
            <a:fld id="{F2FBAF11-FC7B-4CE2-BE8C-2914C60FAFC1}" type="slidenum">
              <a:rPr lang="zh-CN" altLang="en-US" sz="1600" smtClean="0"/>
              <a:t>40</a:t>
            </a:fld>
            <a:endParaRPr lang="zh-CN" altLang="en-US" sz="1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75BCA00-7E11-49F8-B759-5296AFBE45FA}"/>
              </a:ext>
            </a:extLst>
          </p:cNvPr>
          <p:cNvSpPr/>
          <p:nvPr/>
        </p:nvSpPr>
        <p:spPr bwMode="auto">
          <a:xfrm>
            <a:off x="0" y="6147434"/>
            <a:ext cx="9144000" cy="45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5700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RISC-V</a:t>
            </a:r>
            <a:r>
              <a:rPr lang="zh-CN" altLang="en-US" b="1" dirty="0" smtClean="0"/>
              <a:t>简介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RISC-V</a:t>
            </a:r>
          </a:p>
          <a:p>
            <a:pPr marL="0" lvl="1" indent="0">
              <a:buClr>
                <a:schemeClr val="accent1"/>
              </a:buClr>
              <a:buSzPct val="70000"/>
              <a:buNone/>
            </a:pPr>
            <a:r>
              <a:rPr lang="zh-CN" altLang="en-US" sz="2400" b="1" dirty="0" smtClean="0">
                <a:cs typeface="+mn-cs"/>
              </a:rPr>
              <a:t>       </a:t>
            </a:r>
            <a:r>
              <a:rPr lang="en-US" altLang="zh-CN" sz="2400" dirty="0" smtClean="0">
                <a:cs typeface="+mn-cs"/>
              </a:rPr>
              <a:t>RISC-V</a:t>
            </a:r>
            <a:r>
              <a:rPr lang="zh-CN" altLang="en-US" sz="2400" dirty="0" smtClean="0">
                <a:cs typeface="+mn-cs"/>
              </a:rPr>
              <a:t>（发音为</a:t>
            </a:r>
            <a:r>
              <a:rPr lang="en-US" altLang="zh-CN" sz="2400" dirty="0" smtClean="0">
                <a:cs typeface="+mn-cs"/>
              </a:rPr>
              <a:t>risk-five</a:t>
            </a:r>
            <a:r>
              <a:rPr lang="zh-CN" altLang="en-US" sz="2400" dirty="0" smtClean="0">
                <a:cs typeface="+mn-cs"/>
              </a:rPr>
              <a:t>）是一个基于精简指令集（</a:t>
            </a:r>
            <a:r>
              <a:rPr lang="en-US" altLang="zh-CN" sz="2400" dirty="0" smtClean="0">
                <a:cs typeface="+mn-cs"/>
              </a:rPr>
              <a:t>RISC</a:t>
            </a:r>
            <a:r>
              <a:rPr lang="zh-CN" altLang="en-US" sz="2400" dirty="0" smtClean="0">
                <a:cs typeface="+mn-cs"/>
              </a:rPr>
              <a:t>）原则的开源指令集架构（</a:t>
            </a:r>
            <a:r>
              <a:rPr lang="en-US" altLang="zh-CN" sz="2400" dirty="0" smtClean="0">
                <a:cs typeface="+mn-cs"/>
              </a:rPr>
              <a:t>ISA</a:t>
            </a:r>
            <a:r>
              <a:rPr lang="zh-CN" altLang="en-US" sz="2400" dirty="0" smtClean="0">
                <a:cs typeface="+mn-cs"/>
              </a:rPr>
              <a:t>）。</a:t>
            </a:r>
            <a:r>
              <a:rPr lang="en-US" altLang="zh-CN" sz="2400" dirty="0" smtClean="0">
                <a:cs typeface="+mn-cs"/>
              </a:rPr>
              <a:t>RISC-V</a:t>
            </a:r>
            <a:r>
              <a:rPr lang="zh-CN" altLang="en-US" sz="2400" dirty="0" smtClean="0">
                <a:cs typeface="+mn-cs"/>
              </a:rPr>
              <a:t>与</a:t>
            </a:r>
            <a:r>
              <a:rPr lang="en-US" altLang="zh-CN" sz="2400" dirty="0" smtClean="0">
                <a:cs typeface="+mn-cs"/>
              </a:rPr>
              <a:t>2010</a:t>
            </a:r>
            <a:r>
              <a:rPr lang="zh-CN" altLang="en-US" sz="2400" dirty="0" smtClean="0">
                <a:cs typeface="+mn-cs"/>
              </a:rPr>
              <a:t>年在加州大学伯克利分校启动</a:t>
            </a:r>
            <a:endParaRPr lang="en-US" altLang="zh-CN" sz="2400" dirty="0" smtClean="0">
              <a:cs typeface="+mn-cs"/>
            </a:endParaRPr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发展</a:t>
            </a:r>
            <a:endParaRPr lang="en-US" altLang="zh-CN" sz="2000" dirty="0"/>
          </a:p>
          <a:p>
            <a:pPr marL="1189038" lvl="2" indent="-342900">
              <a:buFont typeface="Arial" pitchFamily="34" charset="0"/>
              <a:buChar char="•"/>
            </a:pPr>
            <a:r>
              <a:rPr lang="en-US" altLang="zh-CN" sz="1600" dirty="0" smtClean="0"/>
              <a:t>2010</a:t>
            </a:r>
            <a:r>
              <a:rPr lang="zh-CN" altLang="en-US" sz="1600" dirty="0"/>
              <a:t>年，加州伯克利分校的</a:t>
            </a:r>
            <a:r>
              <a:rPr lang="en-US" altLang="zh-CN" sz="1600" dirty="0" err="1"/>
              <a:t>Krste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Asanović</a:t>
            </a:r>
            <a:r>
              <a:rPr lang="zh-CN" altLang="en-US" sz="1600" dirty="0" smtClean="0"/>
              <a:t>教授决定用三个月时间开发并发表一个开源的电脑系统，同时参与的还有伯克利分校的</a:t>
            </a:r>
            <a:r>
              <a:rPr lang="en-US" altLang="zh-CN" sz="1600" dirty="0"/>
              <a:t>David Andrew </a:t>
            </a:r>
            <a:r>
              <a:rPr lang="en-US" altLang="zh-CN" sz="1600" dirty="0" smtClean="0"/>
              <a:t>Patterson</a:t>
            </a:r>
            <a:r>
              <a:rPr lang="zh-CN" altLang="en-US" sz="1600" dirty="0" smtClean="0"/>
              <a:t>。</a:t>
            </a:r>
            <a:r>
              <a:rPr lang="en-US" altLang="zh-CN" sz="1600" dirty="0" smtClean="0"/>
              <a:t>RISC-V</a:t>
            </a:r>
            <a:r>
              <a:rPr lang="zh-CN" altLang="en-US" sz="1600" dirty="0" smtClean="0"/>
              <a:t>就是</a:t>
            </a:r>
            <a:r>
              <a:rPr lang="en-US" altLang="zh-CN" sz="1600" dirty="0"/>
              <a:t>David Andrew </a:t>
            </a:r>
            <a:r>
              <a:rPr lang="en-US" altLang="zh-CN" sz="1600" dirty="0" smtClean="0"/>
              <a:t>Patterson</a:t>
            </a:r>
            <a:r>
              <a:rPr lang="zh-CN" altLang="en-US" sz="1600" dirty="0" smtClean="0"/>
              <a:t>的研究内容之一</a:t>
            </a:r>
            <a:endParaRPr lang="en-US" altLang="zh-CN" sz="1600" dirty="0" smtClean="0"/>
          </a:p>
          <a:p>
            <a:pPr marL="1189038" lvl="2" indent="-342900">
              <a:buFont typeface="Arial" pitchFamily="34" charset="0"/>
              <a:buChar char="•"/>
            </a:pPr>
            <a:r>
              <a:rPr lang="zh-CN" altLang="en-US" sz="1600" dirty="0" smtClean="0"/>
              <a:t>随后</a:t>
            </a:r>
            <a:r>
              <a:rPr lang="en-US" altLang="zh-CN" sz="1600" dirty="0" smtClean="0"/>
              <a:t>RISC-V</a:t>
            </a:r>
            <a:r>
              <a:rPr lang="zh-CN" altLang="en-US" sz="1600" dirty="0" smtClean="0"/>
              <a:t>受到更多关注，建立</a:t>
            </a:r>
            <a:r>
              <a:rPr lang="en-US" altLang="zh-CN" sz="1600" dirty="0" smtClean="0"/>
              <a:t>RISC-V</a:t>
            </a:r>
            <a:r>
              <a:rPr lang="zh-CN" altLang="en-US" sz="1600" dirty="0" smtClean="0"/>
              <a:t>基金会。此时，很多公司及机构开始支持</a:t>
            </a:r>
            <a:r>
              <a:rPr lang="en-US" altLang="zh-CN" sz="1600" dirty="0" smtClean="0"/>
              <a:t>RISC-V</a:t>
            </a:r>
            <a:r>
              <a:rPr lang="zh-CN" altLang="en-US" sz="1600" dirty="0" smtClean="0"/>
              <a:t>，比如</a:t>
            </a:r>
            <a:r>
              <a:rPr lang="en-US" altLang="zh-CN" sz="1600" dirty="0" smtClean="0"/>
              <a:t>Google</a:t>
            </a:r>
            <a:r>
              <a:rPr lang="zh-CN" altLang="en-US" sz="1600" dirty="0" smtClean="0"/>
              <a:t>、华为、</a:t>
            </a:r>
            <a:r>
              <a:rPr lang="en-US" altLang="zh-CN" sz="1600" dirty="0" smtClean="0"/>
              <a:t>IBM</a:t>
            </a:r>
            <a:r>
              <a:rPr lang="zh-CN" altLang="en-US" sz="1600" dirty="0" smtClean="0"/>
              <a:t>、英伟达、阿里巴巴</a:t>
            </a:r>
            <a:endParaRPr lang="en-US" altLang="zh-CN" sz="1600" dirty="0" smtClean="0"/>
          </a:p>
          <a:p>
            <a:pPr marL="1189038" lvl="2" indent="-342900">
              <a:buFont typeface="Arial" pitchFamily="34" charset="0"/>
              <a:buChar char="•"/>
            </a:pPr>
            <a:r>
              <a:rPr lang="en-US" altLang="zh-CN" sz="1600" dirty="0" smtClean="0"/>
              <a:t>2020</a:t>
            </a:r>
            <a:r>
              <a:rPr lang="zh-CN" altLang="en-US" sz="1600" dirty="0" smtClean="0"/>
              <a:t>年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月，</a:t>
            </a:r>
            <a:r>
              <a:rPr lang="en-US" altLang="zh-CN" sz="1600" dirty="0" smtClean="0"/>
              <a:t>RISC-V</a:t>
            </a:r>
            <a:r>
              <a:rPr lang="zh-CN" altLang="en-US" sz="1600" dirty="0" smtClean="0"/>
              <a:t>基金会为了规避国家之间的贸易限制，</a:t>
            </a:r>
            <a:r>
              <a:rPr lang="en-US" altLang="zh-CN" sz="1600" dirty="0" smtClean="0"/>
              <a:t>RISC-V</a:t>
            </a:r>
            <a:r>
              <a:rPr lang="zh-CN" altLang="en-US" sz="1600" dirty="0" smtClean="0"/>
              <a:t>基金会更名为</a:t>
            </a:r>
            <a:r>
              <a:rPr lang="en-US" altLang="zh-CN" sz="1600" dirty="0" smtClean="0"/>
              <a:t>RISC-V</a:t>
            </a:r>
            <a:r>
              <a:rPr lang="zh-CN" altLang="en-US" sz="1600" dirty="0" smtClean="0"/>
              <a:t>国际，以非盈利商业协会的身份在瑞士注册</a:t>
            </a:r>
            <a:endParaRPr lang="en-US" altLang="zh-CN" sz="1600" dirty="0" smtClean="0"/>
          </a:p>
        </p:txBody>
      </p:sp>
      <p:pic>
        <p:nvPicPr>
          <p:cNvPr id="4" name="Picture 2" descr="RISC-V-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8" y="1564406"/>
            <a:ext cx="2095500" cy="35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581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RISC-V</a:t>
            </a:r>
            <a:r>
              <a:rPr lang="zh-CN" altLang="en-US" b="1" dirty="0" smtClean="0"/>
              <a:t>简介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RISC-V</a:t>
            </a:r>
          </a:p>
          <a:p>
            <a:pPr marL="0" lvl="1" indent="0">
              <a:buClr>
                <a:schemeClr val="accent1"/>
              </a:buClr>
              <a:buSzPct val="70000"/>
              <a:buNone/>
            </a:pPr>
            <a:r>
              <a:rPr lang="zh-CN" altLang="en-US" sz="2400" b="1" dirty="0" smtClean="0">
                <a:cs typeface="+mn-cs"/>
              </a:rPr>
              <a:t>       </a:t>
            </a:r>
            <a:r>
              <a:rPr lang="en-US" altLang="zh-CN" sz="2400" dirty="0">
                <a:cs typeface="+mn-cs"/>
              </a:rPr>
              <a:t>RISC</a:t>
            </a:r>
            <a:r>
              <a:rPr lang="zh-CN" altLang="en-US" sz="2400" dirty="0">
                <a:cs typeface="+mn-cs"/>
              </a:rPr>
              <a:t>设计者们认为指令集因为位于硬件和软件之间，所以是电脑主要的沟通桥梁，因此如果有一个设计良好的指令集是开源而且可以被任何人使用的</a:t>
            </a:r>
            <a:endParaRPr lang="en-US" altLang="zh-CN" sz="2400" dirty="0">
              <a:cs typeface="+mn-cs"/>
            </a:endParaRPr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设计理念</a:t>
            </a:r>
            <a:endParaRPr lang="en-US" altLang="zh-CN" sz="1600" dirty="0" smtClean="0"/>
          </a:p>
          <a:p>
            <a:pPr marL="1189038" lvl="2" indent="-342900">
              <a:buFont typeface="Arial" pitchFamily="34" charset="0"/>
              <a:buChar char="•"/>
            </a:pPr>
            <a:r>
              <a:rPr lang="zh-CN" altLang="en-US" sz="1600" dirty="0"/>
              <a:t>设计者们表示，</a:t>
            </a:r>
            <a:r>
              <a:rPr lang="en-US" altLang="zh-CN" sz="1600" dirty="0"/>
              <a:t>RISC-V</a:t>
            </a:r>
            <a:r>
              <a:rPr lang="zh-CN" altLang="en-US" sz="1600" dirty="0"/>
              <a:t>指令集是给实际上的电脑使用的，它不像其他学术上的指令集设计，只有为了比较好阐述理念而做优化</a:t>
            </a:r>
            <a:endParaRPr lang="en-US" altLang="zh-CN" sz="1600" dirty="0" smtClean="0"/>
          </a:p>
          <a:p>
            <a:pPr marL="1189038" lvl="2" indent="-342900">
              <a:buFont typeface="Arial" pitchFamily="34" charset="0"/>
              <a:buChar char="•"/>
            </a:pPr>
            <a:r>
              <a:rPr lang="en-US" altLang="zh-CN" sz="1600" dirty="0"/>
              <a:t>RISC-V</a:t>
            </a:r>
            <a:r>
              <a:rPr lang="zh-CN" altLang="en-US" sz="1600" dirty="0"/>
              <a:t>指令集有一些功能是可以增加电脑速度又可以减少成本和电源</a:t>
            </a:r>
            <a:r>
              <a:rPr lang="zh-CN" altLang="en-US" sz="1600" dirty="0" smtClean="0"/>
              <a:t>使用，如</a:t>
            </a:r>
            <a:r>
              <a:rPr lang="en-US" altLang="zh-CN" sz="1600" dirty="0" smtClean="0"/>
              <a:t>Load/Store</a:t>
            </a:r>
            <a:r>
              <a:rPr lang="zh-CN" altLang="en-US" sz="1600" dirty="0" smtClean="0"/>
              <a:t>架构</a:t>
            </a:r>
            <a:endParaRPr lang="en-US" altLang="zh-CN" sz="1600" dirty="0" smtClean="0"/>
          </a:p>
          <a:p>
            <a:pPr marL="1189038" lvl="2" indent="-342900">
              <a:buFont typeface="Arial" pitchFamily="34" charset="0"/>
              <a:buChar char="•"/>
            </a:pPr>
            <a:r>
              <a:rPr lang="zh-CN" altLang="en-US" sz="1600" dirty="0"/>
              <a:t>指令集采取不固定的编码长度而且还可以再</a:t>
            </a:r>
            <a:r>
              <a:rPr lang="zh-CN" altLang="en-US" sz="1600" dirty="0" smtClean="0"/>
              <a:t>扩展，并被设计来给各种各样的用途使用的，如支持</a:t>
            </a:r>
            <a:r>
              <a:rPr lang="en-US" altLang="zh-CN" sz="1600" dirty="0" smtClean="0"/>
              <a:t>32</a:t>
            </a:r>
            <a:r>
              <a:rPr lang="zh-CN" altLang="en-US" sz="1600" dirty="0" smtClean="0"/>
              <a:t>位、</a:t>
            </a:r>
            <a:r>
              <a:rPr lang="en-US" altLang="zh-CN" sz="1600" dirty="0" smtClean="0"/>
              <a:t>64</a:t>
            </a:r>
            <a:r>
              <a:rPr lang="zh-CN" altLang="en-US" sz="1600" dirty="0" smtClean="0"/>
              <a:t>位、</a:t>
            </a:r>
            <a:r>
              <a:rPr lang="en-US" altLang="zh-CN" sz="1600" dirty="0" smtClean="0"/>
              <a:t>128</a:t>
            </a:r>
            <a:r>
              <a:rPr lang="zh-CN" altLang="en-US" sz="1600" dirty="0" smtClean="0"/>
              <a:t>位指令子集</a:t>
            </a:r>
            <a:endParaRPr lang="en-US" altLang="zh-CN" sz="1600" dirty="0" smtClean="0"/>
          </a:p>
          <a:p>
            <a:pPr marL="1189038" lvl="2" indent="-342900">
              <a:buFont typeface="Arial" pitchFamily="34" charset="0"/>
              <a:buChar char="•"/>
            </a:pPr>
            <a:r>
              <a:rPr lang="en-US" altLang="zh-CN" sz="1600" dirty="0"/>
              <a:t>RISC-V</a:t>
            </a:r>
            <a:r>
              <a:rPr lang="zh-CN" altLang="en-US" sz="1600" dirty="0"/>
              <a:t>也可以拿来做学术上的</a:t>
            </a:r>
            <a:r>
              <a:rPr lang="zh-CN" altLang="en-US" sz="1600" dirty="0" smtClean="0"/>
              <a:t>使用，其拥有</a:t>
            </a:r>
            <a:r>
              <a:rPr lang="zh-CN" altLang="en-US" sz="1600" dirty="0"/>
              <a:t>简化的整数指令子集允许学生拿来做基本的</a:t>
            </a:r>
            <a:r>
              <a:rPr lang="zh-CN" altLang="en-US" sz="1600" dirty="0" smtClean="0"/>
              <a:t>练习</a:t>
            </a:r>
            <a:endParaRPr lang="en-US" altLang="zh-CN" sz="1600" dirty="0" smtClean="0"/>
          </a:p>
        </p:txBody>
      </p:sp>
      <p:pic>
        <p:nvPicPr>
          <p:cNvPr id="4" name="Picture 2" descr="RISC-V-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8" y="1564406"/>
            <a:ext cx="2095500" cy="35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521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RISC-V</a:t>
            </a:r>
            <a:r>
              <a:rPr lang="zh-CN" altLang="en-US" b="1" dirty="0" smtClean="0"/>
              <a:t>简介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RISC-V</a:t>
            </a:r>
          </a:p>
          <a:p>
            <a:pPr marL="0" lvl="1" indent="0">
              <a:buClr>
                <a:schemeClr val="accent1"/>
              </a:buClr>
              <a:buSzPct val="70000"/>
              <a:buNone/>
            </a:pPr>
            <a:r>
              <a:rPr lang="zh-CN" altLang="en-US" sz="2400" dirty="0" smtClean="0">
                <a:cs typeface="+mn-cs"/>
              </a:rPr>
              <a:t>      </a:t>
            </a:r>
            <a:r>
              <a:rPr lang="zh-CN" altLang="en-US" sz="2400" dirty="0">
                <a:cs typeface="+mn-cs"/>
              </a:rPr>
              <a:t>设计者声称在指令集设计领域里，新的设计准则渐渐变得罕见，而近四十年中，大多数成功的设计变得越来越相似。至于那些失败的</a:t>
            </a:r>
            <a:r>
              <a:rPr lang="zh-CN" altLang="en-US" sz="2400" dirty="0" smtClean="0">
                <a:cs typeface="+mn-cs"/>
              </a:rPr>
              <a:t>指令集则因无法获利而被放弃</a:t>
            </a:r>
            <a:endParaRPr lang="en-US" altLang="zh-CN" sz="2400" dirty="0">
              <a:cs typeface="+mn-cs"/>
            </a:endParaRPr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RISC-V</a:t>
            </a:r>
            <a:r>
              <a:rPr lang="zh-CN" altLang="en-US" sz="2000" dirty="0" smtClean="0"/>
              <a:t>特点</a:t>
            </a:r>
            <a:endParaRPr lang="en-US" altLang="zh-CN" sz="1600" dirty="0" smtClean="0"/>
          </a:p>
          <a:p>
            <a:pPr marL="1189038" lvl="2" indent="-342900">
              <a:buFont typeface="Arial" pitchFamily="34" charset="0"/>
              <a:buChar char="•"/>
            </a:pPr>
            <a:r>
              <a:rPr lang="zh-CN" altLang="en-US" sz="1600" dirty="0"/>
              <a:t>可看做是与开源运动相对应的一种“开源硬件”</a:t>
            </a:r>
            <a:endParaRPr lang="en-US" altLang="zh-CN" sz="1600" dirty="0" smtClean="0"/>
          </a:p>
          <a:p>
            <a:pPr marL="1189038" lvl="2" indent="-342900">
              <a:buFont typeface="Arial" pitchFamily="34" charset="0"/>
              <a:buChar char="•"/>
            </a:pPr>
            <a:r>
              <a:rPr lang="zh-CN" altLang="en-US" sz="1600" dirty="0" smtClean="0"/>
              <a:t>可以自由地用于任何目的</a:t>
            </a:r>
            <a:endParaRPr lang="en-US" altLang="zh-CN" sz="1600" dirty="0" smtClean="0"/>
          </a:p>
          <a:p>
            <a:pPr marL="1189038" lvl="2" indent="-342900">
              <a:buFont typeface="Arial" pitchFamily="34" charset="0"/>
              <a:buChar char="•"/>
            </a:pPr>
            <a:r>
              <a:rPr lang="zh-CN" altLang="en-US" sz="1600" dirty="0" smtClean="0"/>
              <a:t>允许任何人设计、制造和销售</a:t>
            </a:r>
            <a:r>
              <a:rPr lang="en-US" altLang="zh-CN" sz="1600" dirty="0" smtClean="0"/>
              <a:t>RISC-V</a:t>
            </a:r>
            <a:r>
              <a:rPr lang="zh-CN" altLang="en-US" sz="1600" dirty="0" smtClean="0"/>
              <a:t>芯片和软件</a:t>
            </a:r>
            <a:endParaRPr lang="en-US" altLang="zh-CN" sz="1600" dirty="0" smtClean="0"/>
          </a:p>
          <a:p>
            <a:pPr marL="1189038" lvl="2" indent="-342900">
              <a:buFont typeface="Arial" pitchFamily="34" charset="0"/>
              <a:buChar char="•"/>
            </a:pPr>
            <a:r>
              <a:rPr lang="zh-CN" altLang="en-US" sz="1600" dirty="0" smtClean="0"/>
              <a:t>适用于现代计算设备，如仓库规模云计算机，微小嵌入式系统</a:t>
            </a:r>
            <a:endParaRPr lang="en-US" altLang="zh-CN" sz="1600" dirty="0" smtClean="0"/>
          </a:p>
          <a:p>
            <a:pPr marL="1189038" lvl="2" indent="-342900">
              <a:buFont typeface="Arial" pitchFamily="34" charset="0"/>
              <a:buChar char="•"/>
            </a:pPr>
            <a:r>
              <a:rPr lang="zh-CN" altLang="en-US" sz="1600" dirty="0" smtClean="0"/>
              <a:t>设计考虑到了小型、快速、低功耗</a:t>
            </a:r>
            <a:endParaRPr lang="zh-CN" altLang="en-US" sz="1600" dirty="0"/>
          </a:p>
        </p:txBody>
      </p:sp>
      <p:pic>
        <p:nvPicPr>
          <p:cNvPr id="4" name="Picture 2" descr="RISC-V-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8" y="1564406"/>
            <a:ext cx="2095500" cy="35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729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RISC-V</a:t>
            </a:r>
            <a:r>
              <a:rPr lang="zh-CN" altLang="en-US" b="1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8424167" cy="4392612"/>
          </a:xfrm>
        </p:spPr>
        <p:txBody>
          <a:bodyPr/>
          <a:lstStyle/>
          <a:p>
            <a:r>
              <a:rPr lang="en-US" altLang="zh-CN" b="1" dirty="0" smtClean="0"/>
              <a:t>RISC-V</a:t>
            </a:r>
            <a:r>
              <a:rPr lang="zh-CN" altLang="en-US" b="1" dirty="0" smtClean="0"/>
              <a:t>简介</a:t>
            </a:r>
            <a:endParaRPr lang="en-US" altLang="zh-CN" b="1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bg2"/>
                </a:solidFill>
              </a:rPr>
              <a:t>RISC-V</a:t>
            </a:r>
            <a:r>
              <a:rPr lang="zh-CN" altLang="en-US" sz="2000" dirty="0">
                <a:solidFill>
                  <a:schemeClr val="bg2"/>
                </a:solidFill>
              </a:rPr>
              <a:t>架构介绍</a:t>
            </a:r>
            <a:endParaRPr lang="en-US" altLang="zh-CN" sz="2000" dirty="0">
              <a:solidFill>
                <a:schemeClr val="bg2"/>
              </a:solidFill>
            </a:endParaRPr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FF0000"/>
                </a:solidFill>
              </a:rPr>
              <a:t>RISC-V</a:t>
            </a:r>
            <a:r>
              <a:rPr lang="zh-CN" altLang="en-US" sz="2000" b="1" dirty="0">
                <a:solidFill>
                  <a:srgbClr val="FF0000"/>
                </a:solidFill>
              </a:rPr>
              <a:t>指令集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bg2"/>
                </a:solidFill>
              </a:rPr>
              <a:t>RISC-V</a:t>
            </a:r>
            <a:r>
              <a:rPr lang="zh-CN" altLang="en-US" sz="2000" dirty="0" smtClean="0">
                <a:solidFill>
                  <a:schemeClr val="bg2"/>
                </a:solidFill>
              </a:rPr>
              <a:t>目标</a:t>
            </a:r>
            <a:r>
              <a:rPr lang="zh-CN" altLang="en-US" sz="2000" dirty="0">
                <a:solidFill>
                  <a:schemeClr val="bg2"/>
                </a:solidFill>
              </a:rPr>
              <a:t>代码</a:t>
            </a:r>
            <a:endParaRPr lang="en-US" altLang="zh-CN" sz="2000" dirty="0">
              <a:solidFill>
                <a:schemeClr val="bg2"/>
              </a:solidFill>
            </a:endParaRPr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bg2"/>
                </a:solidFill>
              </a:rPr>
              <a:t>RISC-V</a:t>
            </a:r>
            <a:r>
              <a:rPr lang="zh-CN" altLang="en-US" sz="2000" dirty="0">
                <a:solidFill>
                  <a:schemeClr val="bg2"/>
                </a:solidFill>
              </a:rPr>
              <a:t>模拟器</a:t>
            </a:r>
            <a:endParaRPr lang="en-US" altLang="zh-CN" sz="2000" dirty="0">
              <a:solidFill>
                <a:schemeClr val="bg2"/>
              </a:solidFill>
            </a:endParaRPr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bg2"/>
                </a:solidFill>
              </a:rPr>
              <a:t>…</a:t>
            </a:r>
            <a:endParaRPr lang="en-US" altLang="zh-CN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87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RISC-V</a:t>
            </a:r>
            <a:r>
              <a:rPr lang="zh-CN" altLang="en-US" b="1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指令集</a:t>
            </a:r>
            <a:endParaRPr lang="en-US" altLang="zh-CN" sz="1800" dirty="0" smtClean="0">
              <a:cs typeface="+mn-cs"/>
            </a:endParaRPr>
          </a:p>
          <a:p>
            <a:pPr marL="0" lvl="1" indent="0">
              <a:buClr>
                <a:schemeClr val="accent1"/>
              </a:buClr>
              <a:buSzPct val="70000"/>
              <a:buNone/>
            </a:pPr>
            <a:r>
              <a:rPr lang="en-US" altLang="zh-CN" sz="1800" dirty="0" smtClean="0">
                <a:cs typeface="+mn-cs"/>
              </a:rPr>
              <a:t>       </a:t>
            </a:r>
            <a:r>
              <a:rPr lang="en-US" altLang="zh-CN" sz="2400" dirty="0">
                <a:cs typeface="+mn-cs"/>
              </a:rPr>
              <a:t>RISC-V </a:t>
            </a:r>
            <a:r>
              <a:rPr lang="zh-CN" altLang="en-US" sz="2400" dirty="0">
                <a:cs typeface="+mn-cs"/>
              </a:rPr>
              <a:t>指令使用模块化的设计，包括几个可以互相替换的基本指令集，以及额外可以选择的扩展</a:t>
            </a:r>
            <a:r>
              <a:rPr lang="zh-CN" altLang="en-US" sz="2400" dirty="0" smtClean="0">
                <a:cs typeface="+mn-cs"/>
              </a:rPr>
              <a:t>指令集。基本</a:t>
            </a:r>
            <a:r>
              <a:rPr lang="zh-CN" altLang="en-US" sz="2400" dirty="0">
                <a:cs typeface="+mn-cs"/>
              </a:rPr>
              <a:t>跟扩展的</a:t>
            </a:r>
            <a:r>
              <a:rPr lang="zh-CN" altLang="en-US" sz="2400" dirty="0" smtClean="0">
                <a:cs typeface="+mn-cs"/>
              </a:rPr>
              <a:t>指令集</a:t>
            </a:r>
            <a:r>
              <a:rPr lang="zh-CN" altLang="en-US" sz="2400" dirty="0">
                <a:cs typeface="+mn-cs"/>
              </a:rPr>
              <a:t>均</a:t>
            </a:r>
            <a:r>
              <a:rPr lang="zh-CN" altLang="en-US" sz="2400" dirty="0" smtClean="0">
                <a:cs typeface="+mn-cs"/>
              </a:rPr>
              <a:t>由</a:t>
            </a:r>
            <a:r>
              <a:rPr lang="zh-CN" altLang="en-US" sz="2400" dirty="0">
                <a:cs typeface="+mn-cs"/>
              </a:rPr>
              <a:t>科技产业、研究机构跟学术界合作开发的</a:t>
            </a:r>
            <a:endParaRPr lang="en-US" altLang="zh-CN" sz="2400" dirty="0">
              <a:cs typeface="+mn-cs"/>
            </a:endParaRPr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基本</a:t>
            </a:r>
            <a:r>
              <a:rPr lang="zh-CN" altLang="en-US" sz="2000" dirty="0" smtClean="0"/>
              <a:t>指令集</a:t>
            </a:r>
            <a:endParaRPr lang="en-US" altLang="zh-CN" sz="2000" dirty="0" smtClean="0"/>
          </a:p>
          <a:p>
            <a:pPr marL="1189038" lvl="2" indent="-34290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规范了指令、控制流程、寄存器数目（长度）、存储器及寻址方式、逻辑运算等等内容</a:t>
            </a:r>
            <a:endParaRPr lang="en-US" altLang="zh-CN" sz="2000" dirty="0" smtClean="0"/>
          </a:p>
          <a:p>
            <a:pPr marL="1189038" lvl="2" indent="-342900">
              <a:buFont typeface="Arial" panose="020B0604020202020204" pitchFamily="34" charset="0"/>
              <a:buChar char="•"/>
            </a:pPr>
            <a:r>
              <a:rPr lang="zh-CN" altLang="en-US" sz="1600" dirty="0"/>
              <a:t>只要</a:t>
            </a:r>
            <a:r>
              <a:rPr lang="zh-CN" altLang="en-US" sz="1600" dirty="0" smtClean="0"/>
              <a:t>有软件及一个通用的编译器支持，基本指令集可以制作一个简单电脑</a:t>
            </a:r>
            <a:endParaRPr lang="en-US" altLang="zh-CN" sz="1600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标准扩展指令集</a:t>
            </a:r>
            <a:endParaRPr lang="en-US" altLang="zh-CN" sz="2000" dirty="0" smtClean="0"/>
          </a:p>
          <a:p>
            <a:pPr marL="1189038" lvl="2" indent="-34290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可以搭配所有的基本指令集及其他扩展指令集，而不会发生冲突</a:t>
            </a:r>
            <a:endParaRPr lang="en-US" altLang="zh-CN" sz="2000" dirty="0" smtClean="0"/>
          </a:p>
          <a:p>
            <a:pPr marL="1189038" lvl="2" indent="-34290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RISV-V</a:t>
            </a:r>
            <a:r>
              <a:rPr lang="zh-CN" altLang="en-US" sz="1600" dirty="0" smtClean="0"/>
              <a:t>电脑可能使用精简指令集来降低电力消耗、程序大小及存储器使用</a:t>
            </a:r>
            <a:endParaRPr lang="en-US" altLang="zh-CN" sz="1600" dirty="0" smtClean="0"/>
          </a:p>
          <a:p>
            <a:pPr marL="1189038" lvl="2" indent="-34290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结合简单指令集的扩展及</a:t>
            </a:r>
            <a:r>
              <a:rPr lang="en-US" altLang="zh-CN" sz="1600" dirty="0" smtClean="0"/>
              <a:t>RVGC</a:t>
            </a:r>
            <a:r>
              <a:rPr lang="zh-CN" altLang="en-US" sz="1600" dirty="0" smtClean="0"/>
              <a:t>指令集，就可以支持一个</a:t>
            </a:r>
            <a:r>
              <a:rPr lang="en-US" altLang="zh-CN" sz="1600" dirty="0" smtClean="0"/>
              <a:t>Unix-style OS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049790084"/>
      </p:ext>
    </p:extLst>
  </p:cSld>
  <p:clrMapOvr>
    <a:masterClrMapping/>
  </p:clrMapOvr>
</p:sld>
</file>

<file path=ppt/theme/theme1.xml><?xml version="1.0" encoding="utf-8"?>
<a:theme xmlns:a="http://schemas.openxmlformats.org/drawingml/2006/main" name="NJUPPTemplate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 About</Template>
  <TotalTime>3111</TotalTime>
  <Words>3653</Words>
  <Application>Microsoft Office PowerPoint</Application>
  <PresentationFormat>全屏显示(4:3)</PresentationFormat>
  <Paragraphs>543</Paragraphs>
  <Slides>40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8" baseType="lpstr">
      <vt:lpstr>等线</vt:lpstr>
      <vt:lpstr>黑体</vt:lpstr>
      <vt:lpstr>宋体</vt:lpstr>
      <vt:lpstr>Arial</vt:lpstr>
      <vt:lpstr>Calibri</vt:lpstr>
      <vt:lpstr>Times New Roman</vt:lpstr>
      <vt:lpstr>Wingdings</vt:lpstr>
      <vt:lpstr>NJUPPTemplate</vt:lpstr>
      <vt:lpstr>RISC-V简介 为目标代码生成做铺垫</vt:lpstr>
      <vt:lpstr>提纲</vt:lpstr>
      <vt:lpstr>LLVM简介</vt:lpstr>
      <vt:lpstr>RISC-V简介</vt:lpstr>
      <vt:lpstr>RISC-V简介</vt:lpstr>
      <vt:lpstr>RISC-V简介</vt:lpstr>
      <vt:lpstr>RISC-V简介</vt:lpstr>
      <vt:lpstr>RISC-V简介</vt:lpstr>
      <vt:lpstr>RISC-V简介</vt:lpstr>
      <vt:lpstr>RISC-V简介</vt:lpstr>
      <vt:lpstr>RISC-V简介</vt:lpstr>
      <vt:lpstr>RISC-V简介</vt:lpstr>
      <vt:lpstr>RISC-V简介</vt:lpstr>
      <vt:lpstr>RISC-V简介</vt:lpstr>
      <vt:lpstr>RISC-V简介</vt:lpstr>
      <vt:lpstr>RISC-V简介</vt:lpstr>
      <vt:lpstr>RISC-V简介</vt:lpstr>
      <vt:lpstr>RISC-V简介</vt:lpstr>
      <vt:lpstr>RISC-V简介</vt:lpstr>
      <vt:lpstr>RISC-V简介</vt:lpstr>
      <vt:lpstr>RISC-V简介</vt:lpstr>
      <vt:lpstr>RISC-V简介</vt:lpstr>
      <vt:lpstr>RISC-V简介</vt:lpstr>
      <vt:lpstr>RISC-V简介</vt:lpstr>
      <vt:lpstr>RISC-V简介</vt:lpstr>
      <vt:lpstr>RISC-V简介</vt:lpstr>
      <vt:lpstr>RISC-V简介</vt:lpstr>
      <vt:lpstr>RISC-V简介</vt:lpstr>
      <vt:lpstr>RISC-V简介</vt:lpstr>
      <vt:lpstr>RISC-V简介</vt:lpstr>
      <vt:lpstr>RISC-V简介</vt:lpstr>
      <vt:lpstr>RISC-V简介</vt:lpstr>
      <vt:lpstr>RISC-V简介</vt:lpstr>
      <vt:lpstr>RISC-V简介</vt:lpstr>
      <vt:lpstr>RISC-V简介</vt:lpstr>
      <vt:lpstr>RISC-V简介</vt:lpstr>
      <vt:lpstr>RISC-V简介</vt:lpstr>
      <vt:lpstr>RISC-V简介</vt:lpstr>
      <vt:lpstr>RISC-V简介</vt:lpstr>
      <vt:lpstr>谢谢大家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引论</dc:title>
  <dc:creator>LCHEN</dc:creator>
  <cp:lastModifiedBy>YanYan Yan</cp:lastModifiedBy>
  <cp:revision>1521</cp:revision>
  <cp:lastPrinted>2013-02-25T14:33:48Z</cp:lastPrinted>
  <dcterms:created xsi:type="dcterms:W3CDTF">2012-01-30T08:28:12Z</dcterms:created>
  <dcterms:modified xsi:type="dcterms:W3CDTF">2023-06-08T14:22:07Z</dcterms:modified>
</cp:coreProperties>
</file>