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60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27EEC-A2C5-4BBF-8A15-E8AEDB2A7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BF30B4-3A4B-49F5-9960-39A55406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6A104-BA2D-4939-B0B4-9BDD3882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1AEF7-E121-4043-939E-DCE306CF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E00AB-AA40-4F0A-A1B4-E41C6ADF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6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6A57A-F7C3-434C-8FE6-0010330C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D946E-598F-4328-8021-CD50FC54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5B699-7616-4E8B-80C9-454A777F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042F8-2CB2-4C82-8C4E-3D3A0938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CEEBD-6999-4F2A-88BF-F792369C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7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541CA-6494-44E1-BDE6-7DD7674DA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ACC2FB-9B97-4E7A-893B-71BBD546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2C899-9E67-4A64-9B8A-5CEA3AEF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22EBA-F4BD-4969-94D1-02B45BF0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27AA6-71F8-4F5E-B2B0-8B4965A5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75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3326D-CDC0-4E5C-9EC9-E0E15A2D3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050753-8CB5-4CB9-A2C4-217CD1C9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3FC37-461A-4DEA-AF0F-9CDDB657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AC9EB-B583-4813-B22C-88F1C64B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20B2A-79BB-4717-9A81-16E25F14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8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768A2-68A3-4E3C-BB9D-761D4B70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9F6B6-A512-4C87-8288-59DAD37A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51CFA-EEF1-44E1-91A5-700C4D3D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BE8E9-030B-49B8-920A-86CB7AB4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AA408-1D12-4BE1-9087-900DDF23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6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6EFFB-FDC5-4CCF-B44F-FE87269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478DA-5645-46B7-B69E-553BBAEAA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94513-FAF2-4348-8453-92B578EEF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2EC56-BFC7-420F-9935-BC24CAC2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C78F4-AFA3-47EB-B8CD-C6E6C7DE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EC37B-508D-4B7D-92CE-36E3FC3F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5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0C92C-F699-4FB3-ABC5-913712CF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697C2-5E42-4B0F-B87A-2399B08C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698671-9C40-4E1F-B8C6-57363BFE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25010E-6A0D-466C-977D-78B0B8FED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D9CCA2-D813-4C16-A0FB-19CAE041C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292EA6-96FA-455E-8C10-C97012E2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57DB40-E03A-40AE-9638-ECB299D7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55956E-B4EB-450D-956C-C211988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7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9C8CA-D085-4C40-AD3E-BDA3C720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426238-34BE-4ED5-B7DC-C0AEDDE3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2ED9E0-3E1F-4821-B1DD-C2038184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C3423C-887A-4A2E-BD2E-05538335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6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57C2E4-400E-483A-A6EF-42B64FE4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79983-B63F-448D-8C1E-71939A36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E665FB-54B8-4D10-B9C5-C1582506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8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3731A-BE4F-4111-998B-8FCDE239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A6A99-DA2D-42F1-8FFF-93993E11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A0950-CC1F-4A9F-A5FF-142D0BAA0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C55BE-0929-486E-8F37-85FD2EE6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D915A-DD2A-4FE1-B7CD-904BBAE3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4DFE0-ABE5-4CB9-8B88-C14A595F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4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41942-7C94-4FBE-A659-909742FB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BA89C7-96AC-4D34-9886-7D2F37463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F42D6A-7BC4-431A-86FB-FC827D3E5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CFA5AA-8DC7-4179-BDD1-E95D0927B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2E779-0761-41CE-B3B2-702017F2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FE12A-9773-4C11-96CA-A9EA6653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2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3C1C59-34EB-40E9-9584-0A012694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AC393-0614-4F21-8342-FCC3A802E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260F9-F184-4FC6-BC8C-00902FAF6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0D3A-0280-44B6-ADD7-977DE21C77F3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3A48E-3A16-46A6-8670-C20F691E3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7A2AE1-44FA-473F-A1FC-86C50CD9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600E6-29A1-44D2-8A8A-D7939C669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8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689732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827F4-22F0-409A-A19D-C806933B5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1-1 Why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6A9CF3-25A9-433F-8204-556D8556A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马骏</a:t>
            </a:r>
            <a:endParaRPr lang="en-US" altLang="zh-CN" dirty="0"/>
          </a:p>
          <a:p>
            <a:r>
              <a:rPr lang="en-US" altLang="zh-CN" dirty="0"/>
              <a:t>majun@nju.edu.cn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050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51C8B-D966-4ECA-A90F-C2314373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Case 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A&gt;B</a:t>
                </a:r>
                <a:r>
                  <a:rPr lang="zh-CN" altLang="en-US" dirty="0"/>
                  <a:t>，此时，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中硬币均为真币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中硬币分别为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; B</a:t>
                </a:r>
                <a:r>
                  <a:rPr lang="zh-CN" altLang="en-US" dirty="0"/>
                  <a:t>中硬币分别为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en-US" altLang="zh-CN" dirty="0"/>
                  <a:t>3</a:t>
                </a:r>
                <a:r>
                  <a:rPr lang="zh-CN" altLang="en-US" dirty="0"/>
                  <a:t>枚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中的真币组成一组，记为</a:t>
                </a:r>
                <a:r>
                  <a:rPr lang="en-US" altLang="zh-CN" dirty="0"/>
                  <a:t>X</a:t>
                </a:r>
              </a:p>
              <a:p>
                <a:pPr lvl="1"/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成</m:t>
                    </m:r>
                  </m:oMath>
                </a14:m>
                <a:r>
                  <a:rPr lang="zh-CN" altLang="en-US" dirty="0"/>
                  <a:t>一组，记为</a:t>
                </a:r>
                <a:r>
                  <a:rPr lang="en-US" altLang="zh-CN" dirty="0"/>
                  <a:t>Y</a:t>
                </a:r>
              </a:p>
              <a:p>
                <a:pPr lvl="1"/>
                <a:r>
                  <a:rPr lang="zh-CN" altLang="en-US" dirty="0"/>
                  <a:t>称重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Y</a:t>
                </a:r>
              </a:p>
              <a:p>
                <a:pPr lvl="2"/>
                <a:r>
                  <a:rPr lang="en-US" altLang="zh-CN" dirty="0"/>
                  <a:t>1-1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X&lt;Y</a:t>
                </a:r>
              </a:p>
              <a:p>
                <a:pPr lvl="3"/>
                <a:r>
                  <a:rPr lang="zh-CN" altLang="en-US" dirty="0"/>
                  <a:t>则假币一定在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/>
                  <a:t>中，且为重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1-2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X&gt;Y</a:t>
                </a:r>
              </a:p>
              <a:p>
                <a:pPr lvl="3"/>
                <a:r>
                  <a:rPr lang="zh-CN" altLang="en-US" dirty="0"/>
                  <a:t>则假币一定在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中，轻重不明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1-3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X=Y</a:t>
                </a:r>
              </a:p>
              <a:p>
                <a:pPr lvl="3"/>
                <a:r>
                  <a:rPr lang="zh-CN" altLang="en-US" dirty="0"/>
                  <a:t>则假币一定在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/>
                  <a:t>，且为轻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以上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种情况，在经过一次称重，即可确定假币。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51C8B-D966-4ECA-A90F-C2314373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5E2BA4F-3FF5-46CD-BD1C-D6C7CCD9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-3175"/>
            <a:ext cx="11982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0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51C8B-D966-4ECA-A90F-C2314373B9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Case 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A=B</a:t>
                </a:r>
                <a:r>
                  <a:rPr lang="zh-CN" altLang="en-US" dirty="0"/>
                  <a:t>，此时，</a:t>
                </a:r>
                <a:r>
                  <a:rPr lang="en-US" altLang="zh-CN" dirty="0"/>
                  <a:t>AB</a:t>
                </a:r>
                <a:r>
                  <a:rPr lang="zh-CN" altLang="en-US" dirty="0"/>
                  <a:t>中硬币均为真币，假币在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中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取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枚硬币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（记为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）与</a:t>
                </a:r>
                <a:r>
                  <a:rPr lang="en-US" altLang="zh-CN" dirty="0"/>
                  <a:t>AB</a:t>
                </a:r>
                <a:r>
                  <a:rPr lang="zh-CN" altLang="en-US" dirty="0"/>
                  <a:t>中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枚硬币（记为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）称重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3-1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X&gt;Y</a:t>
                </a:r>
              </a:p>
              <a:p>
                <a:pPr lvl="3"/>
                <a:r>
                  <a:rPr lang="zh-CN" altLang="en-US" dirty="0"/>
                  <a:t>假币在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中，是重币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3-2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X&lt;Y</a:t>
                </a:r>
              </a:p>
              <a:p>
                <a:pPr lvl="3"/>
                <a:r>
                  <a:rPr lang="zh-CN" altLang="en-US" dirty="0"/>
                  <a:t>假币在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中，是轻币</a:t>
                </a:r>
                <a:endParaRPr lang="en-US" altLang="zh-CN" dirty="0"/>
              </a:p>
              <a:p>
                <a:pPr lvl="2"/>
                <a:r>
                  <a:rPr lang="en-US" altLang="zh-CN" dirty="0"/>
                  <a:t>3-3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X=Y</a:t>
                </a:r>
              </a:p>
              <a:p>
                <a:pPr lvl="3"/>
                <a:r>
                  <a:rPr lang="zh-CN" altLang="en-US" dirty="0"/>
                  <a:t>假币为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轻重不明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以上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种情况，在经过一次称重即可确定假币及其轻重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251C8B-D966-4ECA-A90F-C2314373B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5E2BA4F-3FF5-46CD-BD1C-D6C7CCD9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-3175"/>
            <a:ext cx="11982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4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051077-4424-4864-8AC7-6232933A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" y="0"/>
            <a:ext cx="11972925" cy="23622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CCC1A3E6-F15A-4FC2-BACC-EF0F7E403EA0}"/>
              </a:ext>
            </a:extLst>
          </p:cNvPr>
          <p:cNvGrpSpPr/>
          <p:nvPr/>
        </p:nvGrpSpPr>
        <p:grpSpPr>
          <a:xfrm>
            <a:off x="1570854" y="3511272"/>
            <a:ext cx="3217626" cy="1339005"/>
            <a:chOff x="1556709" y="2337007"/>
            <a:chExt cx="3217626" cy="1339005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E25A584-93CF-4A33-A0EB-FD8CD0A3A4FA}"/>
                </a:ext>
              </a:extLst>
            </p:cNvPr>
            <p:cNvGrpSpPr/>
            <p:nvPr/>
          </p:nvGrpSpPr>
          <p:grpSpPr>
            <a:xfrm>
              <a:off x="1556709" y="2881832"/>
              <a:ext cx="3217626" cy="794180"/>
              <a:chOff x="1167666" y="2747386"/>
              <a:chExt cx="4704295" cy="1161122"/>
            </a:xfrm>
          </p:grpSpPr>
          <p:sp>
            <p:nvSpPr>
              <p:cNvPr id="16" name="左大括号 15">
                <a:extLst>
                  <a:ext uri="{FF2B5EF4-FFF2-40B4-BE49-F238E27FC236}">
                    <a16:creationId xmlns:a16="http://schemas.microsoft.com/office/drawing/2014/main" id="{20A887AB-70F1-4A42-BC8F-94A249D8B573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7" name="左大括号 16">
                <a:extLst>
                  <a:ext uri="{FF2B5EF4-FFF2-40B4-BE49-F238E27FC236}">
                    <a16:creationId xmlns:a16="http://schemas.microsoft.com/office/drawing/2014/main" id="{5581E6A1-D3F6-43ED-9278-4D756C641CD9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0973C864-2799-4504-BE2D-2FB48A10C289}"/>
                  </a:ext>
                </a:extLst>
              </p:cNvPr>
              <p:cNvCxnSpPr>
                <a:cxnSpLocks/>
                <a:stCxn id="16" idx="1"/>
                <a:endCxn id="17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5353C0A9-24D9-481A-A62A-3E3715A8F29A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03CC1A-B765-499C-B36A-1543363F22F0}"/>
                </a:ext>
              </a:extLst>
            </p:cNvPr>
            <p:cNvSpPr/>
            <p:nvPr/>
          </p:nvSpPr>
          <p:spPr>
            <a:xfrm>
              <a:off x="1818283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7F3D289-7B94-468E-B02C-A9CF1D36A37D}"/>
                </a:ext>
              </a:extLst>
            </p:cNvPr>
            <p:cNvSpPr/>
            <p:nvPr/>
          </p:nvSpPr>
          <p:spPr>
            <a:xfrm>
              <a:off x="2036754" y="2725474"/>
              <a:ext cx="162782" cy="1627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52B8D07-2D98-4816-81C4-739DC71521F8}"/>
                </a:ext>
              </a:extLst>
            </p:cNvPr>
            <p:cNvSpPr/>
            <p:nvPr/>
          </p:nvSpPr>
          <p:spPr>
            <a:xfrm>
              <a:off x="2255225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28C2C6-0ADC-490E-8CDC-6AA80CEC516E}"/>
                </a:ext>
              </a:extLst>
            </p:cNvPr>
            <p:cNvSpPr/>
            <p:nvPr/>
          </p:nvSpPr>
          <p:spPr>
            <a:xfrm>
              <a:off x="3913037" y="2915116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5D8FD5C-4ACE-438B-AAB1-DA7B386FE1F6}"/>
                </a:ext>
              </a:extLst>
            </p:cNvPr>
            <p:cNvSpPr/>
            <p:nvPr/>
          </p:nvSpPr>
          <p:spPr>
            <a:xfrm>
              <a:off x="4131508" y="2915116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4FC2533-6EFB-4370-BD85-4F9B1DD01D72}"/>
                </a:ext>
              </a:extLst>
            </p:cNvPr>
            <p:cNvSpPr/>
            <p:nvPr/>
          </p:nvSpPr>
          <p:spPr>
            <a:xfrm>
              <a:off x="4349979" y="2915116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251AF9A-D8CC-4A03-A7C6-DAE0C91EDB33}"/>
                </a:ext>
              </a:extLst>
            </p:cNvPr>
            <p:cNvSpPr txBox="1"/>
            <p:nvPr/>
          </p:nvSpPr>
          <p:spPr>
            <a:xfrm>
              <a:off x="1952074" y="233700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3AB1FE8-9C36-48A6-80A4-7B0349EFA551}"/>
                </a:ext>
              </a:extLst>
            </p:cNvPr>
            <p:cNvSpPr txBox="1"/>
            <p:nvPr/>
          </p:nvSpPr>
          <p:spPr>
            <a:xfrm>
              <a:off x="4032263" y="251213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51E8C31-6534-4A93-82D3-E6CABEC39B18}"/>
              </a:ext>
            </a:extLst>
          </p:cNvPr>
          <p:cNvGrpSpPr/>
          <p:nvPr/>
        </p:nvGrpSpPr>
        <p:grpSpPr>
          <a:xfrm>
            <a:off x="4907581" y="6255314"/>
            <a:ext cx="749343" cy="369332"/>
            <a:chOff x="674240" y="5311118"/>
            <a:chExt cx="749343" cy="36933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D7AECE-F0C7-4AE5-94C8-68AFC501CB4D}"/>
                </a:ext>
              </a:extLst>
            </p:cNvPr>
            <p:cNvSpPr/>
            <p:nvPr/>
          </p:nvSpPr>
          <p:spPr>
            <a:xfrm>
              <a:off x="674240" y="5414393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5678B7D-4DAE-44AB-B3FC-D63B8B408FAF}"/>
                </a:ext>
              </a:extLst>
            </p:cNvPr>
            <p:cNvSpPr txBox="1"/>
            <p:nvPr/>
          </p:nvSpPr>
          <p:spPr>
            <a:xfrm>
              <a:off x="951979" y="5311118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PH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F1FAABA-3726-4592-8C98-DEAF4BFE786E}"/>
              </a:ext>
            </a:extLst>
          </p:cNvPr>
          <p:cNvGrpSpPr/>
          <p:nvPr/>
        </p:nvGrpSpPr>
        <p:grpSpPr>
          <a:xfrm>
            <a:off x="6651573" y="6255314"/>
            <a:ext cx="696443" cy="369332"/>
            <a:chOff x="674240" y="5738755"/>
            <a:chExt cx="696443" cy="369332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CB82044-834F-47E4-9D6C-331200C1370F}"/>
                </a:ext>
              </a:extLst>
            </p:cNvPr>
            <p:cNvSpPr/>
            <p:nvPr/>
          </p:nvSpPr>
          <p:spPr>
            <a:xfrm>
              <a:off x="674240" y="5842030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0F148E5-2147-4324-8C33-5E78ED6278D3}"/>
                </a:ext>
              </a:extLst>
            </p:cNvPr>
            <p:cNvSpPr txBox="1"/>
            <p:nvPr/>
          </p:nvSpPr>
          <p:spPr>
            <a:xfrm>
              <a:off x="951979" y="57387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PL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57D91C94-C66A-466D-8455-BBEC0435A55C}"/>
              </a:ext>
            </a:extLst>
          </p:cNvPr>
          <p:cNvGrpSpPr/>
          <p:nvPr/>
        </p:nvGrpSpPr>
        <p:grpSpPr>
          <a:xfrm>
            <a:off x="1570854" y="4748152"/>
            <a:ext cx="3217626" cy="1339005"/>
            <a:chOff x="1556709" y="2337007"/>
            <a:chExt cx="3217626" cy="133900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A6A1D8A-F35D-409C-991E-E9EA17BC31AA}"/>
                </a:ext>
              </a:extLst>
            </p:cNvPr>
            <p:cNvGrpSpPr/>
            <p:nvPr/>
          </p:nvGrpSpPr>
          <p:grpSpPr>
            <a:xfrm>
              <a:off x="1556709" y="2881832"/>
              <a:ext cx="3217626" cy="794180"/>
              <a:chOff x="1167666" y="2747386"/>
              <a:chExt cx="4704295" cy="1161122"/>
            </a:xfrm>
          </p:grpSpPr>
          <p:sp>
            <p:nvSpPr>
              <p:cNvPr id="46" name="左大括号 45">
                <a:extLst>
                  <a:ext uri="{FF2B5EF4-FFF2-40B4-BE49-F238E27FC236}">
                    <a16:creationId xmlns:a16="http://schemas.microsoft.com/office/drawing/2014/main" id="{FBAC6E5A-0EE9-48AC-9915-AE5499F9875C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47" name="左大括号 46">
                <a:extLst>
                  <a:ext uri="{FF2B5EF4-FFF2-40B4-BE49-F238E27FC236}">
                    <a16:creationId xmlns:a16="http://schemas.microsoft.com/office/drawing/2014/main" id="{ECC37347-DBC3-45C9-B365-B7743B446A0B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3EF629AE-6733-473A-95F8-FEA1680C2FC2}"/>
                  </a:ext>
                </a:extLst>
              </p:cNvPr>
              <p:cNvCxnSpPr>
                <a:cxnSpLocks/>
                <a:stCxn id="46" idx="1"/>
                <a:endCxn id="47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3684F44D-54EF-4AA0-B41D-1362430F4E4F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15DB018-EE5A-4322-99E9-D9F9C3F52CCA}"/>
                </a:ext>
              </a:extLst>
            </p:cNvPr>
            <p:cNvSpPr/>
            <p:nvPr/>
          </p:nvSpPr>
          <p:spPr>
            <a:xfrm>
              <a:off x="1818283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C714E7A-CF43-4FD3-8F03-A79D8DC7A537}"/>
                </a:ext>
              </a:extLst>
            </p:cNvPr>
            <p:cNvSpPr/>
            <p:nvPr/>
          </p:nvSpPr>
          <p:spPr>
            <a:xfrm>
              <a:off x="2036754" y="2725474"/>
              <a:ext cx="162782" cy="1627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F134055-C177-4319-94C1-D3E2B9680861}"/>
                </a:ext>
              </a:extLst>
            </p:cNvPr>
            <p:cNvSpPr/>
            <p:nvPr/>
          </p:nvSpPr>
          <p:spPr>
            <a:xfrm>
              <a:off x="2255225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44C58071-1E79-4B45-8193-EF15FB8C3489}"/>
                </a:ext>
              </a:extLst>
            </p:cNvPr>
            <p:cNvSpPr/>
            <p:nvPr/>
          </p:nvSpPr>
          <p:spPr>
            <a:xfrm>
              <a:off x="3913037" y="2915116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B823F67F-69E4-4185-BB96-9E63A768EC31}"/>
                </a:ext>
              </a:extLst>
            </p:cNvPr>
            <p:cNvSpPr/>
            <p:nvPr/>
          </p:nvSpPr>
          <p:spPr>
            <a:xfrm>
              <a:off x="4131508" y="2915116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931F1500-5B1E-447B-BEB1-27BE2C650106}"/>
                </a:ext>
              </a:extLst>
            </p:cNvPr>
            <p:cNvSpPr/>
            <p:nvPr/>
          </p:nvSpPr>
          <p:spPr>
            <a:xfrm>
              <a:off x="4349979" y="2915116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EA016-9A45-4538-AB7C-800FA77AD822}"/>
                </a:ext>
              </a:extLst>
            </p:cNvPr>
            <p:cNvSpPr txBox="1"/>
            <p:nvPr/>
          </p:nvSpPr>
          <p:spPr>
            <a:xfrm>
              <a:off x="1952074" y="233700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F86E532-5C28-4FC0-A211-D0223C50D781}"/>
                </a:ext>
              </a:extLst>
            </p:cNvPr>
            <p:cNvSpPr txBox="1"/>
            <p:nvPr/>
          </p:nvSpPr>
          <p:spPr>
            <a:xfrm>
              <a:off x="4032263" y="251213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0DD78B4-0F8B-4384-8811-9D80ADE23D7D}"/>
              </a:ext>
            </a:extLst>
          </p:cNvPr>
          <p:cNvGrpSpPr/>
          <p:nvPr/>
        </p:nvGrpSpPr>
        <p:grpSpPr>
          <a:xfrm>
            <a:off x="1570854" y="2274391"/>
            <a:ext cx="3217626" cy="1339005"/>
            <a:chOff x="1556709" y="2337007"/>
            <a:chExt cx="3217626" cy="133900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FF62B14-5C7A-4BFB-93D9-4593F25CBD07}"/>
                </a:ext>
              </a:extLst>
            </p:cNvPr>
            <p:cNvGrpSpPr/>
            <p:nvPr/>
          </p:nvGrpSpPr>
          <p:grpSpPr>
            <a:xfrm>
              <a:off x="1556709" y="2881832"/>
              <a:ext cx="3217626" cy="794180"/>
              <a:chOff x="1167666" y="2747386"/>
              <a:chExt cx="4704295" cy="1161122"/>
            </a:xfrm>
          </p:grpSpPr>
          <p:sp>
            <p:nvSpPr>
              <p:cNvPr id="60" name="左大括号 59">
                <a:extLst>
                  <a:ext uri="{FF2B5EF4-FFF2-40B4-BE49-F238E27FC236}">
                    <a16:creationId xmlns:a16="http://schemas.microsoft.com/office/drawing/2014/main" id="{00C9C970-DB15-4CBC-ABC5-8265D4629412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61" name="左大括号 60">
                <a:extLst>
                  <a:ext uri="{FF2B5EF4-FFF2-40B4-BE49-F238E27FC236}">
                    <a16:creationId xmlns:a16="http://schemas.microsoft.com/office/drawing/2014/main" id="{B8ACBBC5-9F8C-4C41-9959-8B77A1026495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8925E1BF-15F0-49CC-A40A-73A2D58D265C}"/>
                  </a:ext>
                </a:extLst>
              </p:cNvPr>
              <p:cNvCxnSpPr>
                <a:cxnSpLocks/>
                <a:stCxn id="60" idx="1"/>
                <a:endCxn id="61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等腰三角形 62">
                <a:extLst>
                  <a:ext uri="{FF2B5EF4-FFF2-40B4-BE49-F238E27FC236}">
                    <a16:creationId xmlns:a16="http://schemas.microsoft.com/office/drawing/2014/main" id="{E20AC476-7707-4559-A500-10DED190C1CD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0F534CC-EC72-4ABD-9CC3-78D91214715A}"/>
                </a:ext>
              </a:extLst>
            </p:cNvPr>
            <p:cNvSpPr/>
            <p:nvPr/>
          </p:nvSpPr>
          <p:spPr>
            <a:xfrm>
              <a:off x="1818283" y="2725474"/>
              <a:ext cx="162782" cy="1627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10F78BF9-97C3-474D-8ACB-0506C6E96E17}"/>
                </a:ext>
              </a:extLst>
            </p:cNvPr>
            <p:cNvSpPr/>
            <p:nvPr/>
          </p:nvSpPr>
          <p:spPr>
            <a:xfrm>
              <a:off x="2036754" y="2725474"/>
              <a:ext cx="162782" cy="1627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5B78C71-0FCD-47CC-95B3-EF21D70CCA0B}"/>
                </a:ext>
              </a:extLst>
            </p:cNvPr>
            <p:cNvSpPr/>
            <p:nvPr/>
          </p:nvSpPr>
          <p:spPr>
            <a:xfrm>
              <a:off x="2255225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9684800-CD79-4F94-AA70-172036B3DE51}"/>
                </a:ext>
              </a:extLst>
            </p:cNvPr>
            <p:cNvSpPr/>
            <p:nvPr/>
          </p:nvSpPr>
          <p:spPr>
            <a:xfrm>
              <a:off x="3913037" y="2915116"/>
              <a:ext cx="162782" cy="1627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E00E76E-05AB-47CD-8520-D44BC6A9DA1E}"/>
                </a:ext>
              </a:extLst>
            </p:cNvPr>
            <p:cNvSpPr/>
            <p:nvPr/>
          </p:nvSpPr>
          <p:spPr>
            <a:xfrm>
              <a:off x="4131508" y="2915116"/>
              <a:ext cx="162782" cy="1627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E1BEDD5-E9EB-41C3-BBBF-9045F944AD33}"/>
                </a:ext>
              </a:extLst>
            </p:cNvPr>
            <p:cNvSpPr/>
            <p:nvPr/>
          </p:nvSpPr>
          <p:spPr>
            <a:xfrm>
              <a:off x="4349979" y="2915116"/>
              <a:ext cx="162782" cy="1627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F34C67B-656A-4D22-8709-907251B107DE}"/>
                </a:ext>
              </a:extLst>
            </p:cNvPr>
            <p:cNvSpPr txBox="1"/>
            <p:nvPr/>
          </p:nvSpPr>
          <p:spPr>
            <a:xfrm>
              <a:off x="1952074" y="2337007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EF5E2AE-C2BE-412C-BF11-65114EEC9363}"/>
                </a:ext>
              </a:extLst>
            </p:cNvPr>
            <p:cNvSpPr txBox="1"/>
            <p:nvPr/>
          </p:nvSpPr>
          <p:spPr>
            <a:xfrm>
              <a:off x="4032263" y="251213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75BAFDB-EB78-48A5-8C46-6E2473E11B99}"/>
              </a:ext>
            </a:extLst>
          </p:cNvPr>
          <p:cNvGrpSpPr/>
          <p:nvPr/>
        </p:nvGrpSpPr>
        <p:grpSpPr>
          <a:xfrm flipH="1">
            <a:off x="7348017" y="3536526"/>
            <a:ext cx="3217626" cy="1339005"/>
            <a:chOff x="1556709" y="2337007"/>
            <a:chExt cx="3217626" cy="133900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AE327A2-694F-4570-B406-EA430D08454E}"/>
                </a:ext>
              </a:extLst>
            </p:cNvPr>
            <p:cNvGrpSpPr/>
            <p:nvPr/>
          </p:nvGrpSpPr>
          <p:grpSpPr>
            <a:xfrm>
              <a:off x="1556709" y="2881832"/>
              <a:ext cx="3217626" cy="794180"/>
              <a:chOff x="1167666" y="2747386"/>
              <a:chExt cx="4704295" cy="1161122"/>
            </a:xfrm>
          </p:grpSpPr>
          <p:sp>
            <p:nvSpPr>
              <p:cNvPr id="74" name="左大括号 73">
                <a:extLst>
                  <a:ext uri="{FF2B5EF4-FFF2-40B4-BE49-F238E27FC236}">
                    <a16:creationId xmlns:a16="http://schemas.microsoft.com/office/drawing/2014/main" id="{F726DBEB-B122-4446-B117-B52425D41F38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75" name="左大括号 74">
                <a:extLst>
                  <a:ext uri="{FF2B5EF4-FFF2-40B4-BE49-F238E27FC236}">
                    <a16:creationId xmlns:a16="http://schemas.microsoft.com/office/drawing/2014/main" id="{769C78E1-C72E-4625-86C1-6C40F602AFBA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68FFD1F6-D1D3-4E3E-8094-5718ACF34B8E}"/>
                  </a:ext>
                </a:extLst>
              </p:cNvPr>
              <p:cNvCxnSpPr>
                <a:cxnSpLocks/>
                <a:stCxn id="74" idx="1"/>
                <a:endCxn id="75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等腰三角形 76">
                <a:extLst>
                  <a:ext uri="{FF2B5EF4-FFF2-40B4-BE49-F238E27FC236}">
                    <a16:creationId xmlns:a16="http://schemas.microsoft.com/office/drawing/2014/main" id="{164BBF26-C817-4B11-BF13-1D0D30B1AC51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B059781D-DB69-476F-8343-C337D2211348}"/>
                </a:ext>
              </a:extLst>
            </p:cNvPr>
            <p:cNvSpPr/>
            <p:nvPr/>
          </p:nvSpPr>
          <p:spPr>
            <a:xfrm>
              <a:off x="1818283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011047A6-C72C-4F56-BA2F-B8EF1AF4143A}"/>
                </a:ext>
              </a:extLst>
            </p:cNvPr>
            <p:cNvSpPr/>
            <p:nvPr/>
          </p:nvSpPr>
          <p:spPr>
            <a:xfrm>
              <a:off x="2036754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97E9E25-AFAC-4B58-BFCF-AA27EC4FA949}"/>
                </a:ext>
              </a:extLst>
            </p:cNvPr>
            <p:cNvSpPr/>
            <p:nvPr/>
          </p:nvSpPr>
          <p:spPr>
            <a:xfrm>
              <a:off x="2255225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FB96765-0B72-450F-9C28-D7876D98A2DB}"/>
                </a:ext>
              </a:extLst>
            </p:cNvPr>
            <p:cNvSpPr/>
            <p:nvPr/>
          </p:nvSpPr>
          <p:spPr>
            <a:xfrm>
              <a:off x="3913037" y="2915116"/>
              <a:ext cx="162782" cy="1627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D58F7648-E5D6-485F-9266-86F9A97EC142}"/>
                </a:ext>
              </a:extLst>
            </p:cNvPr>
            <p:cNvSpPr/>
            <p:nvPr/>
          </p:nvSpPr>
          <p:spPr>
            <a:xfrm>
              <a:off x="4131508" y="2915116"/>
              <a:ext cx="162782" cy="1627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6A20891-4805-4E8A-A774-6DA69BEB9CD0}"/>
                </a:ext>
              </a:extLst>
            </p:cNvPr>
            <p:cNvSpPr/>
            <p:nvPr/>
          </p:nvSpPr>
          <p:spPr>
            <a:xfrm>
              <a:off x="4349979" y="2915116"/>
              <a:ext cx="162782" cy="1627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69E0569-A23A-4D38-BC87-F964174D7C58}"/>
                </a:ext>
              </a:extLst>
            </p:cNvPr>
            <p:cNvSpPr txBox="1"/>
            <p:nvPr/>
          </p:nvSpPr>
          <p:spPr>
            <a:xfrm>
              <a:off x="1971310" y="23370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4E3F683-2F57-487F-8461-C4C98FB934A9}"/>
                </a:ext>
              </a:extLst>
            </p:cNvPr>
            <p:cNvSpPr txBox="1"/>
            <p:nvPr/>
          </p:nvSpPr>
          <p:spPr>
            <a:xfrm>
              <a:off x="4017837" y="251213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D7705EA-E84D-4DA5-A593-356F6D2202C3}"/>
              </a:ext>
            </a:extLst>
          </p:cNvPr>
          <p:cNvGrpSpPr/>
          <p:nvPr/>
        </p:nvGrpSpPr>
        <p:grpSpPr>
          <a:xfrm flipH="1">
            <a:off x="7348017" y="4773406"/>
            <a:ext cx="3217626" cy="1339005"/>
            <a:chOff x="1556709" y="2337007"/>
            <a:chExt cx="3217626" cy="1339005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59A4351-84DE-4CFD-913E-4A6BCBF55FF0}"/>
                </a:ext>
              </a:extLst>
            </p:cNvPr>
            <p:cNvGrpSpPr/>
            <p:nvPr/>
          </p:nvGrpSpPr>
          <p:grpSpPr>
            <a:xfrm>
              <a:off x="1556709" y="2881832"/>
              <a:ext cx="3217626" cy="794180"/>
              <a:chOff x="1167666" y="2747386"/>
              <a:chExt cx="4704295" cy="1161122"/>
            </a:xfrm>
          </p:grpSpPr>
          <p:sp>
            <p:nvSpPr>
              <p:cNvPr id="88" name="左大括号 87">
                <a:extLst>
                  <a:ext uri="{FF2B5EF4-FFF2-40B4-BE49-F238E27FC236}">
                    <a16:creationId xmlns:a16="http://schemas.microsoft.com/office/drawing/2014/main" id="{F3FBF24F-56BD-421D-98E0-EEAC5324C77D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89" name="左大括号 88">
                <a:extLst>
                  <a:ext uri="{FF2B5EF4-FFF2-40B4-BE49-F238E27FC236}">
                    <a16:creationId xmlns:a16="http://schemas.microsoft.com/office/drawing/2014/main" id="{EB06BC01-37C7-4BF3-A39E-BD1359ADF6AD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C2D0CAFE-221F-4AAA-981E-3DA0ED82440D}"/>
                  </a:ext>
                </a:extLst>
              </p:cNvPr>
              <p:cNvCxnSpPr>
                <a:cxnSpLocks/>
                <a:stCxn id="88" idx="1"/>
                <a:endCxn id="89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等腰三角形 90">
                <a:extLst>
                  <a:ext uri="{FF2B5EF4-FFF2-40B4-BE49-F238E27FC236}">
                    <a16:creationId xmlns:a16="http://schemas.microsoft.com/office/drawing/2014/main" id="{CD2075FA-5F04-40BC-B3D1-CC32CD122536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9C349F6-AE85-4BCB-8BC2-2A58B8A59184}"/>
                </a:ext>
              </a:extLst>
            </p:cNvPr>
            <p:cNvSpPr/>
            <p:nvPr/>
          </p:nvSpPr>
          <p:spPr>
            <a:xfrm>
              <a:off x="1818283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9B055385-DFAA-4864-AACC-EB34C51E2573}"/>
                </a:ext>
              </a:extLst>
            </p:cNvPr>
            <p:cNvSpPr/>
            <p:nvPr/>
          </p:nvSpPr>
          <p:spPr>
            <a:xfrm>
              <a:off x="2036754" y="2725474"/>
              <a:ext cx="162782" cy="1627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6F8E9695-6D2F-43FE-B99B-A4DE470B3C4F}"/>
                </a:ext>
              </a:extLst>
            </p:cNvPr>
            <p:cNvSpPr/>
            <p:nvPr/>
          </p:nvSpPr>
          <p:spPr>
            <a:xfrm>
              <a:off x="2255225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3FD31913-5FAA-4F9F-A376-5C1B23E1CB10}"/>
                </a:ext>
              </a:extLst>
            </p:cNvPr>
            <p:cNvSpPr/>
            <p:nvPr/>
          </p:nvSpPr>
          <p:spPr>
            <a:xfrm>
              <a:off x="3913037" y="2915116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8DFB6DF6-A585-4967-A6C2-1BBAD37E6377}"/>
                </a:ext>
              </a:extLst>
            </p:cNvPr>
            <p:cNvSpPr/>
            <p:nvPr/>
          </p:nvSpPr>
          <p:spPr>
            <a:xfrm>
              <a:off x="4131508" y="2915116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C901C07-B373-4290-86B3-4EAA5A64A1A7}"/>
                </a:ext>
              </a:extLst>
            </p:cNvPr>
            <p:cNvSpPr/>
            <p:nvPr/>
          </p:nvSpPr>
          <p:spPr>
            <a:xfrm>
              <a:off x="4349979" y="2915116"/>
              <a:ext cx="162782" cy="1627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7A072936-FC1D-4925-B5C0-AF101302ECDB}"/>
                </a:ext>
              </a:extLst>
            </p:cNvPr>
            <p:cNvSpPr txBox="1"/>
            <p:nvPr/>
          </p:nvSpPr>
          <p:spPr>
            <a:xfrm>
              <a:off x="1971310" y="23370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9532EBB-1E05-4A95-AC3C-070592FFA99D}"/>
                </a:ext>
              </a:extLst>
            </p:cNvPr>
            <p:cNvSpPr txBox="1"/>
            <p:nvPr/>
          </p:nvSpPr>
          <p:spPr>
            <a:xfrm>
              <a:off x="4017837" y="251213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268BC9FE-EFE2-42C6-B248-6CE8488E5CF2}"/>
              </a:ext>
            </a:extLst>
          </p:cNvPr>
          <p:cNvGrpSpPr/>
          <p:nvPr/>
        </p:nvGrpSpPr>
        <p:grpSpPr>
          <a:xfrm flipH="1">
            <a:off x="7348017" y="2299645"/>
            <a:ext cx="3217626" cy="1339005"/>
            <a:chOff x="1556709" y="2337007"/>
            <a:chExt cx="3217626" cy="133900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97AC9A96-6986-44F9-A3A6-B75ED63F4C0B}"/>
                </a:ext>
              </a:extLst>
            </p:cNvPr>
            <p:cNvGrpSpPr/>
            <p:nvPr/>
          </p:nvGrpSpPr>
          <p:grpSpPr>
            <a:xfrm>
              <a:off x="1556709" y="2881832"/>
              <a:ext cx="3217626" cy="794180"/>
              <a:chOff x="1167666" y="2747386"/>
              <a:chExt cx="4704295" cy="1161122"/>
            </a:xfrm>
          </p:grpSpPr>
          <p:sp>
            <p:nvSpPr>
              <p:cNvPr id="102" name="左大括号 101">
                <a:extLst>
                  <a:ext uri="{FF2B5EF4-FFF2-40B4-BE49-F238E27FC236}">
                    <a16:creationId xmlns:a16="http://schemas.microsoft.com/office/drawing/2014/main" id="{4417C50A-B279-402A-A573-42842B84E3F7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sp>
            <p:nvSpPr>
              <p:cNvPr id="103" name="左大括号 102">
                <a:extLst>
                  <a:ext uri="{FF2B5EF4-FFF2-40B4-BE49-F238E27FC236}">
                    <a16:creationId xmlns:a16="http://schemas.microsoft.com/office/drawing/2014/main" id="{8C921D0B-8668-410C-B524-0D27F40B6A6E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4D44F67B-4F0D-4169-B3E5-9B28CBCFC724}"/>
                  </a:ext>
                </a:extLst>
              </p:cNvPr>
              <p:cNvCxnSpPr>
                <a:cxnSpLocks/>
                <a:stCxn id="102" idx="1"/>
                <a:endCxn id="103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等腰三角形 104">
                <a:extLst>
                  <a:ext uri="{FF2B5EF4-FFF2-40B4-BE49-F238E27FC236}">
                    <a16:creationId xmlns:a16="http://schemas.microsoft.com/office/drawing/2014/main" id="{4E0D1F4C-D155-4562-A8AD-5B369C3AF430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u="sng"/>
              </a:p>
            </p:txBody>
          </p:sp>
        </p:grp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8989DEF-3E27-405C-A083-1AF66906FD5D}"/>
                </a:ext>
              </a:extLst>
            </p:cNvPr>
            <p:cNvSpPr/>
            <p:nvPr/>
          </p:nvSpPr>
          <p:spPr>
            <a:xfrm>
              <a:off x="1818283" y="2725474"/>
              <a:ext cx="162782" cy="1627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0617B570-3B50-40E0-A597-CA2C9A2AC94F}"/>
                </a:ext>
              </a:extLst>
            </p:cNvPr>
            <p:cNvSpPr/>
            <p:nvPr/>
          </p:nvSpPr>
          <p:spPr>
            <a:xfrm>
              <a:off x="2036754" y="2725474"/>
              <a:ext cx="162782" cy="16278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2D19B61-4979-406A-A230-2D3B27A93511}"/>
                </a:ext>
              </a:extLst>
            </p:cNvPr>
            <p:cNvSpPr/>
            <p:nvPr/>
          </p:nvSpPr>
          <p:spPr>
            <a:xfrm>
              <a:off x="2255225" y="2725474"/>
              <a:ext cx="162782" cy="16278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u="sng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B3ECA74-98F7-4DF1-9F75-5C6497FC018D}"/>
                </a:ext>
              </a:extLst>
            </p:cNvPr>
            <p:cNvSpPr/>
            <p:nvPr/>
          </p:nvSpPr>
          <p:spPr>
            <a:xfrm>
              <a:off x="3913037" y="2915116"/>
              <a:ext cx="162782" cy="1627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565F80BC-D64A-4438-9243-D64543EE9C51}"/>
                </a:ext>
              </a:extLst>
            </p:cNvPr>
            <p:cNvSpPr/>
            <p:nvPr/>
          </p:nvSpPr>
          <p:spPr>
            <a:xfrm>
              <a:off x="4131508" y="2915116"/>
              <a:ext cx="162782" cy="1627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DCF3AA7B-50CD-4C28-A441-7045D841B828}"/>
                </a:ext>
              </a:extLst>
            </p:cNvPr>
            <p:cNvSpPr/>
            <p:nvPr/>
          </p:nvSpPr>
          <p:spPr>
            <a:xfrm>
              <a:off x="4349979" y="2915116"/>
              <a:ext cx="162782" cy="16278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u="sng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64FB3386-4D92-43B7-8940-C19C4958E7E5}"/>
                </a:ext>
              </a:extLst>
            </p:cNvPr>
            <p:cNvSpPr txBox="1"/>
            <p:nvPr/>
          </p:nvSpPr>
          <p:spPr>
            <a:xfrm>
              <a:off x="1971310" y="23370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5A29E45-13B0-4FF9-AFC7-645C7ADEE426}"/>
                </a:ext>
              </a:extLst>
            </p:cNvPr>
            <p:cNvSpPr txBox="1"/>
            <p:nvPr/>
          </p:nvSpPr>
          <p:spPr>
            <a:xfrm>
              <a:off x="4017837" y="251213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F2AC9743-52B0-4E32-87D6-215C8FA57BFB}"/>
              </a:ext>
            </a:extLst>
          </p:cNvPr>
          <p:cNvSpPr/>
          <p:nvPr/>
        </p:nvSpPr>
        <p:spPr>
          <a:xfrm>
            <a:off x="5106680" y="2067718"/>
            <a:ext cx="1927474" cy="199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假币只可能在天平</a:t>
            </a:r>
            <a:r>
              <a:rPr lang="zh-CN" altLang="en-US" sz="2400" b="1" dirty="0">
                <a:solidFill>
                  <a:schemeClr val="accent2"/>
                </a:solidFill>
              </a:rPr>
              <a:t>重</a:t>
            </a:r>
            <a:r>
              <a:rPr lang="zh-CN" altLang="en-US" sz="2400" dirty="0"/>
              <a:t>的一端的</a:t>
            </a:r>
            <a:r>
              <a:rPr lang="en-US" altLang="zh-CN" sz="2400" b="1" dirty="0">
                <a:solidFill>
                  <a:schemeClr val="accent2"/>
                </a:solidFill>
              </a:rPr>
              <a:t>PH</a:t>
            </a:r>
            <a:r>
              <a:rPr lang="zh-CN" altLang="en-US" sz="2400" dirty="0"/>
              <a:t>以及</a:t>
            </a:r>
            <a:r>
              <a:rPr lang="zh-CN" altLang="en-US" sz="2400" b="1" dirty="0">
                <a:solidFill>
                  <a:srgbClr val="FFFF00"/>
                </a:solidFill>
              </a:rPr>
              <a:t>轻</a:t>
            </a:r>
            <a:r>
              <a:rPr lang="zh-CN" altLang="en-US" sz="2400" dirty="0"/>
              <a:t>的一端的</a:t>
            </a:r>
            <a:r>
              <a:rPr lang="en-US" altLang="zh-CN" sz="2400" b="1" dirty="0">
                <a:solidFill>
                  <a:srgbClr val="FFFF00"/>
                </a:solidFill>
              </a:rPr>
              <a:t>PL</a:t>
            </a:r>
            <a:r>
              <a:rPr lang="zh-CN" altLang="en-US" sz="2400" dirty="0"/>
              <a:t>中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A63E087-3526-4DB3-9DDA-1E5213241124}"/>
              </a:ext>
            </a:extLst>
          </p:cNvPr>
          <p:cNvSpPr txBox="1"/>
          <p:nvPr/>
        </p:nvSpPr>
        <p:spPr>
          <a:xfrm>
            <a:off x="619463" y="2742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11A8FF-3615-4997-A425-97C498E2A593}"/>
              </a:ext>
            </a:extLst>
          </p:cNvPr>
          <p:cNvSpPr txBox="1"/>
          <p:nvPr/>
        </p:nvSpPr>
        <p:spPr>
          <a:xfrm>
            <a:off x="606028" y="39577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3171E923-65BD-4D4C-886B-40EE4258E130}"/>
              </a:ext>
            </a:extLst>
          </p:cNvPr>
          <p:cNvSpPr txBox="1"/>
          <p:nvPr/>
        </p:nvSpPr>
        <p:spPr>
          <a:xfrm>
            <a:off x="619715" y="52229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830C819-E823-4232-A154-85E70F9830F8}"/>
              </a:ext>
            </a:extLst>
          </p:cNvPr>
          <p:cNvSpPr txBox="1"/>
          <p:nvPr/>
        </p:nvSpPr>
        <p:spPr>
          <a:xfrm>
            <a:off x="11100331" y="26905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F041F88-7C57-4B67-9439-A97197C55E21}"/>
              </a:ext>
            </a:extLst>
          </p:cNvPr>
          <p:cNvSpPr txBox="1"/>
          <p:nvPr/>
        </p:nvSpPr>
        <p:spPr>
          <a:xfrm>
            <a:off x="11086896" y="39060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E6EC6CD-5696-4D35-8EA6-7FF95DBCE4D8}"/>
              </a:ext>
            </a:extLst>
          </p:cNvPr>
          <p:cNvSpPr txBox="1"/>
          <p:nvPr/>
        </p:nvSpPr>
        <p:spPr>
          <a:xfrm>
            <a:off x="11100583" y="51712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5B9EACF7-B978-4370-B36B-2CD431413756}"/>
              </a:ext>
            </a:extLst>
          </p:cNvPr>
          <p:cNvSpPr/>
          <p:nvPr/>
        </p:nvSpPr>
        <p:spPr>
          <a:xfrm>
            <a:off x="5103519" y="4176012"/>
            <a:ext cx="1927474" cy="1990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如何保证在最坏情况下，每次称重得到的信息量一致？</a:t>
            </a:r>
          </a:p>
        </p:txBody>
      </p:sp>
    </p:spTree>
    <p:extLst>
      <p:ext uri="{BB962C8B-B14F-4D97-AF65-F5344CB8AC3E}">
        <p14:creationId xmlns:p14="http://schemas.microsoft.com/office/powerpoint/2010/main" val="2346619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051077-4424-4864-8AC7-6232933A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" y="0"/>
            <a:ext cx="11972925" cy="23622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B4BD477-0B81-43A8-8808-1D063B28153A}"/>
              </a:ext>
            </a:extLst>
          </p:cNvPr>
          <p:cNvGrpSpPr/>
          <p:nvPr/>
        </p:nvGrpSpPr>
        <p:grpSpPr>
          <a:xfrm>
            <a:off x="905356" y="4422750"/>
            <a:ext cx="4552466" cy="950538"/>
            <a:chOff x="986038" y="3746336"/>
            <a:chExt cx="6655883" cy="138972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E25A584-93CF-4A33-A0EB-FD8CD0A3A4FA}"/>
                </a:ext>
              </a:extLst>
            </p:cNvPr>
            <p:cNvGrpSpPr/>
            <p:nvPr/>
          </p:nvGrpSpPr>
          <p:grpSpPr>
            <a:xfrm>
              <a:off x="986038" y="3974937"/>
              <a:ext cx="4704295" cy="1161122"/>
              <a:chOff x="1167666" y="2747386"/>
              <a:chExt cx="4704295" cy="1161122"/>
            </a:xfrm>
          </p:grpSpPr>
          <p:sp>
            <p:nvSpPr>
              <p:cNvPr id="16" name="左大括号 15">
                <a:extLst>
                  <a:ext uri="{FF2B5EF4-FFF2-40B4-BE49-F238E27FC236}">
                    <a16:creationId xmlns:a16="http://schemas.microsoft.com/office/drawing/2014/main" id="{20A887AB-70F1-4A42-BC8F-94A249D8B573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大括号 16">
                <a:extLst>
                  <a:ext uri="{FF2B5EF4-FFF2-40B4-BE49-F238E27FC236}">
                    <a16:creationId xmlns:a16="http://schemas.microsoft.com/office/drawing/2014/main" id="{5581E6A1-D3F6-43ED-9278-4D756C641CD9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0973C864-2799-4504-BE2D-2FB48A10C289}"/>
                  </a:ext>
                </a:extLst>
              </p:cNvPr>
              <p:cNvCxnSpPr>
                <a:stCxn id="16" idx="1"/>
                <a:endCxn id="17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5353C0A9-24D9-481A-A62A-3E3715A8F29A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03CC1A-B765-499C-B36A-1543363F22F0}"/>
                </a:ext>
              </a:extLst>
            </p:cNvPr>
            <p:cNvSpPr/>
            <p:nvPr/>
          </p:nvSpPr>
          <p:spPr>
            <a:xfrm>
              <a:off x="1368470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7F3D289-7B94-468E-B02C-A9CF1D36A37D}"/>
                </a:ext>
              </a:extLst>
            </p:cNvPr>
            <p:cNvSpPr/>
            <p:nvPr/>
          </p:nvSpPr>
          <p:spPr>
            <a:xfrm>
              <a:off x="1687883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52B8D07-2D98-4816-81C4-739DC71521F8}"/>
                </a:ext>
              </a:extLst>
            </p:cNvPr>
            <p:cNvSpPr/>
            <p:nvPr/>
          </p:nvSpPr>
          <p:spPr>
            <a:xfrm>
              <a:off x="2007296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28C2C6-0ADC-490E-8CDC-6AA80CEC516E}"/>
                </a:ext>
              </a:extLst>
            </p:cNvPr>
            <p:cNvSpPr/>
            <p:nvPr/>
          </p:nvSpPr>
          <p:spPr>
            <a:xfrm>
              <a:off x="4431082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5D8FD5C-4ACE-438B-AAB1-DA7B386FE1F6}"/>
                </a:ext>
              </a:extLst>
            </p:cNvPr>
            <p:cNvSpPr/>
            <p:nvPr/>
          </p:nvSpPr>
          <p:spPr>
            <a:xfrm>
              <a:off x="4750495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4FC2533-6EFB-4370-BD85-4F9B1DD01D72}"/>
                </a:ext>
              </a:extLst>
            </p:cNvPr>
            <p:cNvSpPr/>
            <p:nvPr/>
          </p:nvSpPr>
          <p:spPr>
            <a:xfrm>
              <a:off x="5069908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ECF19F6-A648-4137-B3E6-1F388037FCFC}"/>
                </a:ext>
              </a:extLst>
            </p:cNvPr>
            <p:cNvSpPr/>
            <p:nvPr/>
          </p:nvSpPr>
          <p:spPr>
            <a:xfrm>
              <a:off x="6765101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1339F0C-E7DA-494C-A22C-12D931394393}"/>
                </a:ext>
              </a:extLst>
            </p:cNvPr>
            <p:cNvSpPr/>
            <p:nvPr/>
          </p:nvSpPr>
          <p:spPr>
            <a:xfrm>
              <a:off x="7084514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C31A69-7187-4E1C-B6EA-536CA25E03F1}"/>
                </a:ext>
              </a:extLst>
            </p:cNvPr>
            <p:cNvSpPr/>
            <p:nvPr/>
          </p:nvSpPr>
          <p:spPr>
            <a:xfrm>
              <a:off x="7403927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2CC5CE3-5946-4220-A94F-FE1CE7C3CEEA}"/>
              </a:ext>
            </a:extLst>
          </p:cNvPr>
          <p:cNvSpPr txBox="1"/>
          <p:nvPr/>
        </p:nvSpPr>
        <p:spPr>
          <a:xfrm>
            <a:off x="6317431" y="2287281"/>
            <a:ext cx="54926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每次称重</a:t>
            </a:r>
            <a:r>
              <a:rPr lang="en-US" altLang="zh-CN" sz="2400" dirty="0"/>
              <a:t>3</a:t>
            </a:r>
            <a:r>
              <a:rPr lang="zh-CN" altLang="en-US" sz="2400" dirty="0"/>
              <a:t>个结果：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A&lt;B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B&gt;A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A=B</a:t>
            </a:r>
          </a:p>
          <a:p>
            <a:r>
              <a:rPr lang="zh-CN" altLang="en-US" sz="2400" dirty="0"/>
              <a:t>每种情况下，都需要从</a:t>
            </a:r>
            <a:r>
              <a:rPr lang="en-US" altLang="zh-CN" sz="2400" dirty="0"/>
              <a:t>A, C </a:t>
            </a:r>
            <a:r>
              <a:rPr lang="zh-CN" altLang="en-US" sz="2400" dirty="0"/>
              <a:t>或</a:t>
            </a:r>
            <a:r>
              <a:rPr lang="en-US" altLang="zh-CN" sz="2400" dirty="0"/>
              <a:t>C</a:t>
            </a:r>
            <a:r>
              <a:rPr lang="zh-CN" altLang="en-US" sz="2400" dirty="0"/>
              <a:t>中选择（可能包含假币的）一组进入下一轮。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51AF9A-D8CC-4A03-A7C6-DAE0C91EDB33}"/>
              </a:ext>
            </a:extLst>
          </p:cNvPr>
          <p:cNvSpPr txBox="1"/>
          <p:nvPr/>
        </p:nvSpPr>
        <p:spPr>
          <a:xfrm>
            <a:off x="1384728" y="38149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AB1FE8-9C36-48A6-80A4-7B0349EFA551}"/>
              </a:ext>
            </a:extLst>
          </p:cNvPr>
          <p:cNvSpPr txBox="1"/>
          <p:nvPr/>
        </p:nvSpPr>
        <p:spPr>
          <a:xfrm>
            <a:off x="3389861" y="4009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958A38-DB7A-402B-9AC9-E3E536017F2F}"/>
              </a:ext>
            </a:extLst>
          </p:cNvPr>
          <p:cNvSpPr txBox="1"/>
          <p:nvPr/>
        </p:nvSpPr>
        <p:spPr>
          <a:xfrm>
            <a:off x="4994293" y="43597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5748DA-9D30-4E53-87E4-76E59F9B1860}"/>
                  </a:ext>
                </a:extLst>
              </p:cNvPr>
              <p:cNvSpPr/>
              <p:nvPr/>
            </p:nvSpPr>
            <p:spPr>
              <a:xfrm>
                <a:off x="6317431" y="5463457"/>
                <a:ext cx="5634427" cy="1011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最坏情况下，每次都拿到硬币最多的一组，即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5748DA-9D30-4E53-87E4-76E59F9B1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31" y="5463457"/>
                <a:ext cx="5634427" cy="1011687"/>
              </a:xfrm>
              <a:prstGeom prst="rect">
                <a:avLst/>
              </a:prstGeom>
              <a:blipFill>
                <a:blip r:embed="rId3"/>
                <a:stretch>
                  <a:fillRect l="-1622" t="-4217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667D084D-9AE3-42CC-9FA3-643F329A68B6}"/>
              </a:ext>
            </a:extLst>
          </p:cNvPr>
          <p:cNvSpPr/>
          <p:nvPr/>
        </p:nvSpPr>
        <p:spPr>
          <a:xfrm>
            <a:off x="404310" y="2471651"/>
            <a:ext cx="5470260" cy="134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</a:rPr>
              <a:t>尽可能</a:t>
            </a:r>
            <a:r>
              <a:rPr lang="zh-CN" altLang="en-US" sz="2000" dirty="0"/>
              <a:t>将硬币分为数量相同的</a:t>
            </a:r>
            <a:r>
              <a:rPr lang="en-US" altLang="zh-CN" sz="2000" dirty="0"/>
              <a:t>3</a:t>
            </a:r>
            <a:r>
              <a:rPr lang="zh-CN" altLang="en-US" sz="2000" dirty="0"/>
              <a:t>组：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</a:p>
          <a:p>
            <a:pPr algn="ctr"/>
            <a:r>
              <a:rPr lang="zh-CN" altLang="en-US" sz="2000" dirty="0"/>
              <a:t>其中，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中的</a:t>
            </a:r>
            <a:r>
              <a:rPr lang="en-US" altLang="zh-CN" sz="2000" dirty="0"/>
              <a:t>PH</a:t>
            </a:r>
            <a:r>
              <a:rPr lang="zh-CN" altLang="en-US" sz="2000" dirty="0"/>
              <a:t>数量以及</a:t>
            </a:r>
            <a:r>
              <a:rPr lang="en-US" altLang="zh-CN" sz="2000" dirty="0"/>
              <a:t>PL</a:t>
            </a:r>
            <a:r>
              <a:rPr lang="zh-CN" altLang="en-US" sz="2000" dirty="0"/>
              <a:t>数量</a:t>
            </a:r>
            <a:r>
              <a:rPr lang="zh-CN" altLang="en-US" sz="2000" b="1" dirty="0">
                <a:solidFill>
                  <a:schemeClr val="accent2"/>
                </a:solidFill>
              </a:rPr>
              <a:t>分别相同</a:t>
            </a:r>
          </a:p>
        </p:txBody>
      </p:sp>
    </p:spTree>
    <p:extLst>
      <p:ext uri="{BB962C8B-B14F-4D97-AF65-F5344CB8AC3E}">
        <p14:creationId xmlns:p14="http://schemas.microsoft.com/office/powerpoint/2010/main" val="3739036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051077-4424-4864-8AC7-6232933A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" y="0"/>
            <a:ext cx="11972925" cy="23622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B4BD477-0B81-43A8-8808-1D063B28153A}"/>
              </a:ext>
            </a:extLst>
          </p:cNvPr>
          <p:cNvGrpSpPr/>
          <p:nvPr/>
        </p:nvGrpSpPr>
        <p:grpSpPr>
          <a:xfrm>
            <a:off x="905356" y="4422750"/>
            <a:ext cx="4552466" cy="950538"/>
            <a:chOff x="986038" y="3746336"/>
            <a:chExt cx="6655883" cy="138972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E25A584-93CF-4A33-A0EB-FD8CD0A3A4FA}"/>
                </a:ext>
              </a:extLst>
            </p:cNvPr>
            <p:cNvGrpSpPr/>
            <p:nvPr/>
          </p:nvGrpSpPr>
          <p:grpSpPr>
            <a:xfrm>
              <a:off x="986038" y="3974937"/>
              <a:ext cx="4704295" cy="1161122"/>
              <a:chOff x="1167666" y="2747386"/>
              <a:chExt cx="4704295" cy="1161122"/>
            </a:xfrm>
          </p:grpSpPr>
          <p:sp>
            <p:nvSpPr>
              <p:cNvPr id="16" name="左大括号 15">
                <a:extLst>
                  <a:ext uri="{FF2B5EF4-FFF2-40B4-BE49-F238E27FC236}">
                    <a16:creationId xmlns:a16="http://schemas.microsoft.com/office/drawing/2014/main" id="{20A887AB-70F1-4A42-BC8F-94A249D8B573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大括号 16">
                <a:extLst>
                  <a:ext uri="{FF2B5EF4-FFF2-40B4-BE49-F238E27FC236}">
                    <a16:creationId xmlns:a16="http://schemas.microsoft.com/office/drawing/2014/main" id="{5581E6A1-D3F6-43ED-9278-4D756C641CD9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0973C864-2799-4504-BE2D-2FB48A10C289}"/>
                  </a:ext>
                </a:extLst>
              </p:cNvPr>
              <p:cNvCxnSpPr>
                <a:stCxn id="16" idx="1"/>
                <a:endCxn id="17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5353C0A9-24D9-481A-A62A-3E3715A8F29A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03CC1A-B765-499C-B36A-1543363F22F0}"/>
                </a:ext>
              </a:extLst>
            </p:cNvPr>
            <p:cNvSpPr/>
            <p:nvPr/>
          </p:nvSpPr>
          <p:spPr>
            <a:xfrm>
              <a:off x="1368470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7F3D289-7B94-468E-B02C-A9CF1D36A37D}"/>
                </a:ext>
              </a:extLst>
            </p:cNvPr>
            <p:cNvSpPr/>
            <p:nvPr/>
          </p:nvSpPr>
          <p:spPr>
            <a:xfrm>
              <a:off x="1687883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52B8D07-2D98-4816-81C4-739DC71521F8}"/>
                </a:ext>
              </a:extLst>
            </p:cNvPr>
            <p:cNvSpPr/>
            <p:nvPr/>
          </p:nvSpPr>
          <p:spPr>
            <a:xfrm>
              <a:off x="2007296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28C2C6-0ADC-490E-8CDC-6AA80CEC516E}"/>
                </a:ext>
              </a:extLst>
            </p:cNvPr>
            <p:cNvSpPr/>
            <p:nvPr/>
          </p:nvSpPr>
          <p:spPr>
            <a:xfrm>
              <a:off x="4431082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5D8FD5C-4ACE-438B-AAB1-DA7B386FE1F6}"/>
                </a:ext>
              </a:extLst>
            </p:cNvPr>
            <p:cNvSpPr/>
            <p:nvPr/>
          </p:nvSpPr>
          <p:spPr>
            <a:xfrm>
              <a:off x="4750495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4FC2533-6EFB-4370-BD85-4F9B1DD01D72}"/>
                </a:ext>
              </a:extLst>
            </p:cNvPr>
            <p:cNvSpPr/>
            <p:nvPr/>
          </p:nvSpPr>
          <p:spPr>
            <a:xfrm>
              <a:off x="5069908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ECF19F6-A648-4137-B3E6-1F388037FCFC}"/>
                </a:ext>
              </a:extLst>
            </p:cNvPr>
            <p:cNvSpPr/>
            <p:nvPr/>
          </p:nvSpPr>
          <p:spPr>
            <a:xfrm>
              <a:off x="6765101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1339F0C-E7DA-494C-A22C-12D931394393}"/>
                </a:ext>
              </a:extLst>
            </p:cNvPr>
            <p:cNvSpPr/>
            <p:nvPr/>
          </p:nvSpPr>
          <p:spPr>
            <a:xfrm>
              <a:off x="7084514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C31A69-7187-4E1C-B6EA-536CA25E03F1}"/>
                </a:ext>
              </a:extLst>
            </p:cNvPr>
            <p:cNvSpPr/>
            <p:nvPr/>
          </p:nvSpPr>
          <p:spPr>
            <a:xfrm>
              <a:off x="7403927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251AF9A-D8CC-4A03-A7C6-DAE0C91EDB33}"/>
              </a:ext>
            </a:extLst>
          </p:cNvPr>
          <p:cNvSpPr txBox="1"/>
          <p:nvPr/>
        </p:nvSpPr>
        <p:spPr>
          <a:xfrm>
            <a:off x="1384728" y="38149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AB1FE8-9C36-48A6-80A4-7B0349EFA551}"/>
              </a:ext>
            </a:extLst>
          </p:cNvPr>
          <p:cNvSpPr txBox="1"/>
          <p:nvPr/>
        </p:nvSpPr>
        <p:spPr>
          <a:xfrm>
            <a:off x="3389861" y="4009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958A38-DB7A-402B-9AC9-E3E536017F2F}"/>
              </a:ext>
            </a:extLst>
          </p:cNvPr>
          <p:cNvSpPr txBox="1"/>
          <p:nvPr/>
        </p:nvSpPr>
        <p:spPr>
          <a:xfrm>
            <a:off x="4994293" y="43597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5748DA-9D30-4E53-87E4-76E59F9B1860}"/>
                  </a:ext>
                </a:extLst>
              </p:cNvPr>
              <p:cNvSpPr/>
              <p:nvPr/>
            </p:nvSpPr>
            <p:spPr>
              <a:xfrm>
                <a:off x="6317432" y="2159960"/>
                <a:ext cx="5634427" cy="1011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最坏情况下，每次都拿到硬币最多的一组，即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5748DA-9D30-4E53-87E4-76E59F9B1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32" y="2159960"/>
                <a:ext cx="5634427" cy="1011687"/>
              </a:xfrm>
              <a:prstGeom prst="rect">
                <a:avLst/>
              </a:prstGeom>
              <a:blipFill>
                <a:blip r:embed="rId3"/>
                <a:stretch>
                  <a:fillRect l="-1622" t="-4217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667D084D-9AE3-42CC-9FA3-643F329A68B6}"/>
              </a:ext>
            </a:extLst>
          </p:cNvPr>
          <p:cNvSpPr/>
          <p:nvPr/>
        </p:nvSpPr>
        <p:spPr>
          <a:xfrm>
            <a:off x="404310" y="2471651"/>
            <a:ext cx="5470260" cy="134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</a:rPr>
              <a:t>尽可能</a:t>
            </a:r>
            <a:r>
              <a:rPr lang="zh-CN" altLang="en-US" sz="2000" dirty="0"/>
              <a:t>将硬币分为数量相同的</a:t>
            </a:r>
            <a:r>
              <a:rPr lang="en-US" altLang="zh-CN" sz="2000" dirty="0"/>
              <a:t>3</a:t>
            </a:r>
            <a:r>
              <a:rPr lang="zh-CN" altLang="en-US" sz="2000" dirty="0"/>
              <a:t>组：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</a:p>
          <a:p>
            <a:pPr algn="ctr"/>
            <a:r>
              <a:rPr lang="zh-CN" altLang="en-US" sz="2000" dirty="0"/>
              <a:t>其中，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中的</a:t>
            </a:r>
            <a:r>
              <a:rPr lang="en-US" altLang="zh-CN" sz="2000" dirty="0"/>
              <a:t>PH</a:t>
            </a:r>
            <a:r>
              <a:rPr lang="zh-CN" altLang="en-US" sz="2000" dirty="0"/>
              <a:t>数量以及</a:t>
            </a:r>
            <a:r>
              <a:rPr lang="en-US" altLang="zh-CN" sz="2000" dirty="0"/>
              <a:t>PL</a:t>
            </a:r>
            <a:r>
              <a:rPr lang="zh-CN" altLang="en-US" sz="2000" dirty="0"/>
              <a:t>数量</a:t>
            </a:r>
            <a:r>
              <a:rPr lang="zh-CN" altLang="en-US" sz="2000" b="1" dirty="0">
                <a:solidFill>
                  <a:schemeClr val="accent2"/>
                </a:solidFill>
              </a:rPr>
              <a:t>分别相同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CBCAEF3-85E9-41EF-BBC1-3AAFB91637F2}"/>
                  </a:ext>
                </a:extLst>
              </p:cNvPr>
              <p:cNvSpPr/>
              <p:nvPr/>
            </p:nvSpPr>
            <p:spPr>
              <a:xfrm>
                <a:off x="6416648" y="3353273"/>
                <a:ext cx="2558474" cy="452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特殊情况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CBCAEF3-85E9-41EF-BBC1-3AAFB9163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648" y="3353273"/>
                <a:ext cx="2558474" cy="452077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0E77408-86A5-476D-AA7A-FB042C5F4B55}"/>
                  </a:ext>
                </a:extLst>
              </p:cNvPr>
              <p:cNvSpPr txBox="1"/>
              <p:nvPr/>
            </p:nvSpPr>
            <p:spPr>
              <a:xfrm>
                <a:off x="6551336" y="4074660"/>
                <a:ext cx="5417507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0E77408-86A5-476D-AA7A-FB042C5F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336" y="4074660"/>
                <a:ext cx="5417507" cy="749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8D2D49D-88F7-4D5E-9FED-75CC913DA2E8}"/>
                  </a:ext>
                </a:extLst>
              </p:cNvPr>
              <p:cNvSpPr txBox="1"/>
              <p:nvPr/>
            </p:nvSpPr>
            <p:spPr>
              <a:xfrm>
                <a:off x="6525107" y="4866820"/>
                <a:ext cx="5417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最终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需要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400" dirty="0"/>
                  <a:t>次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8D2D49D-88F7-4D5E-9FED-75CC913DA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107" y="4866820"/>
                <a:ext cx="5417507" cy="461665"/>
              </a:xfrm>
              <a:prstGeom prst="rect">
                <a:avLst/>
              </a:prstGeom>
              <a:blipFill>
                <a:blip r:embed="rId6"/>
                <a:stretch>
                  <a:fillRect l="-168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24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051077-4424-4864-8AC7-6232933A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" y="0"/>
            <a:ext cx="11972925" cy="23622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B4BD477-0B81-43A8-8808-1D063B28153A}"/>
              </a:ext>
            </a:extLst>
          </p:cNvPr>
          <p:cNvGrpSpPr/>
          <p:nvPr/>
        </p:nvGrpSpPr>
        <p:grpSpPr>
          <a:xfrm>
            <a:off x="905356" y="4422750"/>
            <a:ext cx="4552466" cy="950538"/>
            <a:chOff x="986038" y="3746336"/>
            <a:chExt cx="6655883" cy="138972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E25A584-93CF-4A33-A0EB-FD8CD0A3A4FA}"/>
                </a:ext>
              </a:extLst>
            </p:cNvPr>
            <p:cNvGrpSpPr/>
            <p:nvPr/>
          </p:nvGrpSpPr>
          <p:grpSpPr>
            <a:xfrm>
              <a:off x="986038" y="3974937"/>
              <a:ext cx="4704295" cy="1161122"/>
              <a:chOff x="1167666" y="2747386"/>
              <a:chExt cx="4704295" cy="1161122"/>
            </a:xfrm>
          </p:grpSpPr>
          <p:sp>
            <p:nvSpPr>
              <p:cNvPr id="16" name="左大括号 15">
                <a:extLst>
                  <a:ext uri="{FF2B5EF4-FFF2-40B4-BE49-F238E27FC236}">
                    <a16:creationId xmlns:a16="http://schemas.microsoft.com/office/drawing/2014/main" id="{20A887AB-70F1-4A42-BC8F-94A249D8B573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大括号 16">
                <a:extLst>
                  <a:ext uri="{FF2B5EF4-FFF2-40B4-BE49-F238E27FC236}">
                    <a16:creationId xmlns:a16="http://schemas.microsoft.com/office/drawing/2014/main" id="{5581E6A1-D3F6-43ED-9278-4D756C641CD9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0973C864-2799-4504-BE2D-2FB48A10C289}"/>
                  </a:ext>
                </a:extLst>
              </p:cNvPr>
              <p:cNvCxnSpPr>
                <a:stCxn id="16" idx="1"/>
                <a:endCxn id="17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5353C0A9-24D9-481A-A62A-3E3715A8F29A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03CC1A-B765-499C-B36A-1543363F22F0}"/>
                </a:ext>
              </a:extLst>
            </p:cNvPr>
            <p:cNvSpPr/>
            <p:nvPr/>
          </p:nvSpPr>
          <p:spPr>
            <a:xfrm>
              <a:off x="1368470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7F3D289-7B94-468E-B02C-A9CF1D36A37D}"/>
                </a:ext>
              </a:extLst>
            </p:cNvPr>
            <p:cNvSpPr/>
            <p:nvPr/>
          </p:nvSpPr>
          <p:spPr>
            <a:xfrm>
              <a:off x="1687883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52B8D07-2D98-4816-81C4-739DC71521F8}"/>
                </a:ext>
              </a:extLst>
            </p:cNvPr>
            <p:cNvSpPr/>
            <p:nvPr/>
          </p:nvSpPr>
          <p:spPr>
            <a:xfrm>
              <a:off x="2007296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28C2C6-0ADC-490E-8CDC-6AA80CEC516E}"/>
                </a:ext>
              </a:extLst>
            </p:cNvPr>
            <p:cNvSpPr/>
            <p:nvPr/>
          </p:nvSpPr>
          <p:spPr>
            <a:xfrm>
              <a:off x="4431082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5D8FD5C-4ACE-438B-AAB1-DA7B386FE1F6}"/>
                </a:ext>
              </a:extLst>
            </p:cNvPr>
            <p:cNvSpPr/>
            <p:nvPr/>
          </p:nvSpPr>
          <p:spPr>
            <a:xfrm>
              <a:off x="4750495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4FC2533-6EFB-4370-BD85-4F9B1DD01D72}"/>
                </a:ext>
              </a:extLst>
            </p:cNvPr>
            <p:cNvSpPr/>
            <p:nvPr/>
          </p:nvSpPr>
          <p:spPr>
            <a:xfrm>
              <a:off x="5069908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ECF19F6-A648-4137-B3E6-1F388037FCFC}"/>
                </a:ext>
              </a:extLst>
            </p:cNvPr>
            <p:cNvSpPr/>
            <p:nvPr/>
          </p:nvSpPr>
          <p:spPr>
            <a:xfrm>
              <a:off x="6765101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1339F0C-E7DA-494C-A22C-12D931394393}"/>
                </a:ext>
              </a:extLst>
            </p:cNvPr>
            <p:cNvSpPr/>
            <p:nvPr/>
          </p:nvSpPr>
          <p:spPr>
            <a:xfrm>
              <a:off x="7084514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C31A69-7187-4E1C-B6EA-536CA25E03F1}"/>
                </a:ext>
              </a:extLst>
            </p:cNvPr>
            <p:cNvSpPr/>
            <p:nvPr/>
          </p:nvSpPr>
          <p:spPr>
            <a:xfrm>
              <a:off x="7403927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251AF9A-D8CC-4A03-A7C6-DAE0C91EDB33}"/>
              </a:ext>
            </a:extLst>
          </p:cNvPr>
          <p:cNvSpPr txBox="1"/>
          <p:nvPr/>
        </p:nvSpPr>
        <p:spPr>
          <a:xfrm>
            <a:off x="1384728" y="38149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AB1FE8-9C36-48A6-80A4-7B0349EFA551}"/>
              </a:ext>
            </a:extLst>
          </p:cNvPr>
          <p:cNvSpPr txBox="1"/>
          <p:nvPr/>
        </p:nvSpPr>
        <p:spPr>
          <a:xfrm>
            <a:off x="3389861" y="4009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958A38-DB7A-402B-9AC9-E3E536017F2F}"/>
              </a:ext>
            </a:extLst>
          </p:cNvPr>
          <p:cNvSpPr txBox="1"/>
          <p:nvPr/>
        </p:nvSpPr>
        <p:spPr>
          <a:xfrm>
            <a:off x="4994293" y="43597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5748DA-9D30-4E53-87E4-76E59F9B1860}"/>
                  </a:ext>
                </a:extLst>
              </p:cNvPr>
              <p:cNvSpPr/>
              <p:nvPr/>
            </p:nvSpPr>
            <p:spPr>
              <a:xfrm>
                <a:off x="6317432" y="2191275"/>
                <a:ext cx="5634427" cy="1011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最坏情况下，每次都拿到硬币最多的一组，即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5748DA-9D30-4E53-87E4-76E59F9B1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32" y="2191275"/>
                <a:ext cx="5634427" cy="1011687"/>
              </a:xfrm>
              <a:prstGeom prst="rect">
                <a:avLst/>
              </a:prstGeom>
              <a:blipFill>
                <a:blip r:embed="rId3"/>
                <a:stretch>
                  <a:fillRect l="-1622" t="-4217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667D084D-9AE3-42CC-9FA3-643F329A68B6}"/>
              </a:ext>
            </a:extLst>
          </p:cNvPr>
          <p:cNvSpPr/>
          <p:nvPr/>
        </p:nvSpPr>
        <p:spPr>
          <a:xfrm>
            <a:off x="404310" y="2471651"/>
            <a:ext cx="5470260" cy="134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</a:rPr>
              <a:t>尽可能</a:t>
            </a:r>
            <a:r>
              <a:rPr lang="zh-CN" altLang="en-US" sz="2000" dirty="0"/>
              <a:t>将硬币分为数量相同的</a:t>
            </a:r>
            <a:r>
              <a:rPr lang="en-US" altLang="zh-CN" sz="2000" dirty="0"/>
              <a:t>3</a:t>
            </a:r>
            <a:r>
              <a:rPr lang="zh-CN" altLang="en-US" sz="2000" dirty="0"/>
              <a:t>组：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</a:p>
          <a:p>
            <a:pPr algn="ctr"/>
            <a:r>
              <a:rPr lang="zh-CN" altLang="en-US" sz="2000" dirty="0"/>
              <a:t>其中，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中的</a:t>
            </a:r>
            <a:r>
              <a:rPr lang="en-US" altLang="zh-CN" sz="2000" dirty="0"/>
              <a:t>PH</a:t>
            </a:r>
            <a:r>
              <a:rPr lang="zh-CN" altLang="en-US" sz="2000" dirty="0"/>
              <a:t>数量以及</a:t>
            </a:r>
            <a:r>
              <a:rPr lang="en-US" altLang="zh-CN" sz="2000" dirty="0"/>
              <a:t>PL</a:t>
            </a:r>
            <a:r>
              <a:rPr lang="zh-CN" altLang="en-US" sz="2000" dirty="0"/>
              <a:t>数量</a:t>
            </a:r>
            <a:r>
              <a:rPr lang="zh-CN" altLang="en-US" sz="2000" b="1" dirty="0">
                <a:solidFill>
                  <a:schemeClr val="accent2"/>
                </a:solidFill>
              </a:rPr>
              <a:t>分别相同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BDB8A7E-8CD8-4CD1-827D-37276F161629}"/>
                  </a:ext>
                </a:extLst>
              </p:cNvPr>
              <p:cNvSpPr/>
              <p:nvPr/>
            </p:nvSpPr>
            <p:spPr>
              <a:xfrm>
                <a:off x="6197218" y="3319396"/>
                <a:ext cx="4305855" cy="452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一般情况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BDB8A7E-8CD8-4CD1-827D-37276F161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8" y="3319396"/>
                <a:ext cx="4305855" cy="452077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A16A06-758B-4276-B51B-9FEBDEDCFDDF}"/>
                  </a:ext>
                </a:extLst>
              </p:cNvPr>
              <p:cNvSpPr txBox="1"/>
              <p:nvPr/>
            </p:nvSpPr>
            <p:spPr>
              <a:xfrm>
                <a:off x="6255135" y="4223610"/>
                <a:ext cx="5417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显然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次足够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4A16A06-758B-4276-B51B-9FEBDEDCF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35" y="4223610"/>
                <a:ext cx="5417507" cy="461665"/>
              </a:xfrm>
              <a:prstGeom prst="rect">
                <a:avLst/>
              </a:prstGeom>
              <a:blipFill>
                <a:blip r:embed="rId5"/>
                <a:stretch>
                  <a:fillRect l="-168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3EF139E-17C2-45F8-9E77-17FD10E2CF1A}"/>
                  </a:ext>
                </a:extLst>
              </p:cNvPr>
              <p:cNvSpPr/>
              <p:nvPr/>
            </p:nvSpPr>
            <p:spPr>
              <a:xfrm>
                <a:off x="6255135" y="5021648"/>
                <a:ext cx="40699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次够吗？</a:t>
                </a:r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3EF139E-17C2-45F8-9E77-17FD10E2C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35" y="5021648"/>
                <a:ext cx="4069960" cy="461665"/>
              </a:xfrm>
              <a:prstGeom prst="rect">
                <a:avLst/>
              </a:prstGeom>
              <a:blipFill>
                <a:blip r:embed="rId6"/>
                <a:stretch>
                  <a:fillRect l="-449" t="-9333" r="-134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062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051077-4424-4864-8AC7-6232933A1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44" y="0"/>
            <a:ext cx="11972925" cy="236220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6B4BD477-0B81-43A8-8808-1D063B28153A}"/>
              </a:ext>
            </a:extLst>
          </p:cNvPr>
          <p:cNvGrpSpPr/>
          <p:nvPr/>
        </p:nvGrpSpPr>
        <p:grpSpPr>
          <a:xfrm>
            <a:off x="905356" y="4422750"/>
            <a:ext cx="4552466" cy="950538"/>
            <a:chOff x="986038" y="3746336"/>
            <a:chExt cx="6655883" cy="1389723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E25A584-93CF-4A33-A0EB-FD8CD0A3A4FA}"/>
                </a:ext>
              </a:extLst>
            </p:cNvPr>
            <p:cNvGrpSpPr/>
            <p:nvPr/>
          </p:nvGrpSpPr>
          <p:grpSpPr>
            <a:xfrm>
              <a:off x="986038" y="3974937"/>
              <a:ext cx="4704295" cy="1161122"/>
              <a:chOff x="1167666" y="2747386"/>
              <a:chExt cx="4704295" cy="1161122"/>
            </a:xfrm>
          </p:grpSpPr>
          <p:sp>
            <p:nvSpPr>
              <p:cNvPr id="16" name="左大括号 15">
                <a:extLst>
                  <a:ext uri="{FF2B5EF4-FFF2-40B4-BE49-F238E27FC236}">
                    <a16:creationId xmlns:a16="http://schemas.microsoft.com/office/drawing/2014/main" id="{20A887AB-70F1-4A42-BC8F-94A249D8B573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大括号 16">
                <a:extLst>
                  <a:ext uri="{FF2B5EF4-FFF2-40B4-BE49-F238E27FC236}">
                    <a16:creationId xmlns:a16="http://schemas.microsoft.com/office/drawing/2014/main" id="{5581E6A1-D3F6-43ED-9278-4D756C641CD9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0973C864-2799-4504-BE2D-2FB48A10C289}"/>
                  </a:ext>
                </a:extLst>
              </p:cNvPr>
              <p:cNvCxnSpPr>
                <a:stCxn id="16" idx="1"/>
                <a:endCxn id="17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5353C0A9-24D9-481A-A62A-3E3715A8F29A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03CC1A-B765-499C-B36A-1543363F22F0}"/>
                </a:ext>
              </a:extLst>
            </p:cNvPr>
            <p:cNvSpPr/>
            <p:nvPr/>
          </p:nvSpPr>
          <p:spPr>
            <a:xfrm>
              <a:off x="1368470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7F3D289-7B94-468E-B02C-A9CF1D36A37D}"/>
                </a:ext>
              </a:extLst>
            </p:cNvPr>
            <p:cNvSpPr/>
            <p:nvPr/>
          </p:nvSpPr>
          <p:spPr>
            <a:xfrm>
              <a:off x="1687883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52B8D07-2D98-4816-81C4-739DC71521F8}"/>
                </a:ext>
              </a:extLst>
            </p:cNvPr>
            <p:cNvSpPr/>
            <p:nvPr/>
          </p:nvSpPr>
          <p:spPr>
            <a:xfrm>
              <a:off x="2007296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A28C2C6-0ADC-490E-8CDC-6AA80CEC516E}"/>
                </a:ext>
              </a:extLst>
            </p:cNvPr>
            <p:cNvSpPr/>
            <p:nvPr/>
          </p:nvSpPr>
          <p:spPr>
            <a:xfrm>
              <a:off x="4431082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5D8FD5C-4ACE-438B-AAB1-DA7B386FE1F6}"/>
                </a:ext>
              </a:extLst>
            </p:cNvPr>
            <p:cNvSpPr/>
            <p:nvPr/>
          </p:nvSpPr>
          <p:spPr>
            <a:xfrm>
              <a:off x="4750495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4FC2533-6EFB-4370-BD85-4F9B1DD01D72}"/>
                </a:ext>
              </a:extLst>
            </p:cNvPr>
            <p:cNvSpPr/>
            <p:nvPr/>
          </p:nvSpPr>
          <p:spPr>
            <a:xfrm>
              <a:off x="5069908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5ECF19F6-A648-4137-B3E6-1F388037FCFC}"/>
                </a:ext>
              </a:extLst>
            </p:cNvPr>
            <p:cNvSpPr/>
            <p:nvPr/>
          </p:nvSpPr>
          <p:spPr>
            <a:xfrm>
              <a:off x="6765101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1339F0C-E7DA-494C-A22C-12D931394393}"/>
                </a:ext>
              </a:extLst>
            </p:cNvPr>
            <p:cNvSpPr/>
            <p:nvPr/>
          </p:nvSpPr>
          <p:spPr>
            <a:xfrm>
              <a:off x="7084514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FC31A69-7187-4E1C-B6EA-536CA25E03F1}"/>
                </a:ext>
              </a:extLst>
            </p:cNvPr>
            <p:cNvSpPr/>
            <p:nvPr/>
          </p:nvSpPr>
          <p:spPr>
            <a:xfrm>
              <a:off x="7403927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C251AF9A-D8CC-4A03-A7C6-DAE0C91EDB33}"/>
              </a:ext>
            </a:extLst>
          </p:cNvPr>
          <p:cNvSpPr txBox="1"/>
          <p:nvPr/>
        </p:nvSpPr>
        <p:spPr>
          <a:xfrm>
            <a:off x="1384728" y="38149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3AB1FE8-9C36-48A6-80A4-7B0349EFA551}"/>
              </a:ext>
            </a:extLst>
          </p:cNvPr>
          <p:cNvSpPr txBox="1"/>
          <p:nvPr/>
        </p:nvSpPr>
        <p:spPr>
          <a:xfrm>
            <a:off x="3389861" y="40090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958A38-DB7A-402B-9AC9-E3E536017F2F}"/>
              </a:ext>
            </a:extLst>
          </p:cNvPr>
          <p:cNvSpPr txBox="1"/>
          <p:nvPr/>
        </p:nvSpPr>
        <p:spPr>
          <a:xfrm>
            <a:off x="4994293" y="435970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5748DA-9D30-4E53-87E4-76E59F9B1860}"/>
                  </a:ext>
                </a:extLst>
              </p:cNvPr>
              <p:cNvSpPr/>
              <p:nvPr/>
            </p:nvSpPr>
            <p:spPr>
              <a:xfrm>
                <a:off x="6317432" y="2191275"/>
                <a:ext cx="5634427" cy="1011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最坏情况下，每次都拿到硬币最多的一组，即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A5748DA-9D30-4E53-87E4-76E59F9B1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32" y="2191275"/>
                <a:ext cx="5634427" cy="1011687"/>
              </a:xfrm>
              <a:prstGeom prst="rect">
                <a:avLst/>
              </a:prstGeom>
              <a:blipFill>
                <a:blip r:embed="rId3"/>
                <a:stretch>
                  <a:fillRect l="-1622" t="-4217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667D084D-9AE3-42CC-9FA3-643F329A68B6}"/>
              </a:ext>
            </a:extLst>
          </p:cNvPr>
          <p:cNvSpPr/>
          <p:nvPr/>
        </p:nvSpPr>
        <p:spPr>
          <a:xfrm>
            <a:off x="404310" y="2471651"/>
            <a:ext cx="5470260" cy="1341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</a:rPr>
              <a:t>尽可能</a:t>
            </a:r>
            <a:r>
              <a:rPr lang="zh-CN" altLang="en-US" sz="2000" dirty="0"/>
              <a:t>将硬币分为数量相同的</a:t>
            </a:r>
            <a:r>
              <a:rPr lang="en-US" altLang="zh-CN" sz="2000" dirty="0"/>
              <a:t>3</a:t>
            </a:r>
            <a:r>
              <a:rPr lang="zh-CN" altLang="en-US" sz="2000" dirty="0"/>
              <a:t>组：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</a:p>
          <a:p>
            <a:pPr algn="ctr"/>
            <a:r>
              <a:rPr lang="zh-CN" altLang="en-US" sz="2000" dirty="0"/>
              <a:t>其中，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中的</a:t>
            </a:r>
            <a:r>
              <a:rPr lang="en-US" altLang="zh-CN" sz="2000" dirty="0"/>
              <a:t>PH</a:t>
            </a:r>
            <a:r>
              <a:rPr lang="zh-CN" altLang="en-US" sz="2000" dirty="0"/>
              <a:t>数量以及</a:t>
            </a:r>
            <a:r>
              <a:rPr lang="en-US" altLang="zh-CN" sz="2000" dirty="0"/>
              <a:t>PL</a:t>
            </a:r>
            <a:r>
              <a:rPr lang="zh-CN" altLang="en-US" sz="2000" dirty="0"/>
              <a:t>数量</a:t>
            </a:r>
            <a:r>
              <a:rPr lang="zh-CN" altLang="en-US" sz="2000" b="1" dirty="0">
                <a:solidFill>
                  <a:schemeClr val="accent2"/>
                </a:solidFill>
              </a:rPr>
              <a:t>分别相同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4AD4B0B-DF57-43AF-9AAF-0947E2FDAF61}"/>
                  </a:ext>
                </a:extLst>
              </p:cNvPr>
              <p:cNvSpPr/>
              <p:nvPr/>
            </p:nvSpPr>
            <p:spPr>
              <a:xfrm>
                <a:off x="6266859" y="4440775"/>
                <a:ext cx="5634427" cy="2314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最坏情况下，称重</a:t>
                </a:r>
                <a:r>
                  <a:rPr lang="en-US" altLang="zh-CN" sz="2400" dirty="0"/>
                  <a:t>k-1</a:t>
                </a:r>
                <a:r>
                  <a:rPr lang="zh-CN" altLang="en-US" sz="2400" dirty="0"/>
                  <a:t>次后，必然</a:t>
                </a:r>
                <a:r>
                  <a:rPr lang="en-US" altLang="zh-CN" sz="2400" dirty="0"/>
                  <a:t>A,B,C</a:t>
                </a:r>
                <a:r>
                  <a:rPr lang="zh-CN" altLang="en-US" sz="2400" dirty="0"/>
                  <a:t>三组中有一组的硬币数量</a:t>
                </a:r>
                <a:r>
                  <a:rPr lang="en-US" altLang="zh-CN" sz="2400" dirty="0"/>
                  <a:t>&gt;=2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（更一般的结论：最坏情况下，称重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次后，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三组中硬币数量最多的一组数量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4AD4B0B-DF57-43AF-9AAF-0947E2FDA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859" y="4440775"/>
                <a:ext cx="5634427" cy="2314864"/>
              </a:xfrm>
              <a:prstGeom prst="rect">
                <a:avLst/>
              </a:prstGeom>
              <a:blipFill>
                <a:blip r:embed="rId4"/>
                <a:stretch>
                  <a:fillRect l="-1623" t="-1842" r="-1515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BCA2CEB-1B66-4549-A90A-E4BDBF8C1C92}"/>
                  </a:ext>
                </a:extLst>
              </p:cNvPr>
              <p:cNvSpPr/>
              <p:nvPr/>
            </p:nvSpPr>
            <p:spPr>
              <a:xfrm>
                <a:off x="6197218" y="3319396"/>
                <a:ext cx="4305855" cy="452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一般情况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BCA2CEB-1B66-4549-A90A-E4BDBF8C1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8" y="3319396"/>
                <a:ext cx="4305855" cy="452077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1E0A2E3-7128-4EDA-904B-EEC29B5C9D97}"/>
                  </a:ext>
                </a:extLst>
              </p:cNvPr>
              <p:cNvSpPr/>
              <p:nvPr/>
            </p:nvSpPr>
            <p:spPr>
              <a:xfrm>
                <a:off x="6252712" y="3898043"/>
                <a:ext cx="40699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次够吗？</a:t>
                </a:r>
              </a:p>
            </p:txBody>
          </p:sp>
        </mc:Choice>
        <mc:Fallback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1E0A2E3-7128-4EDA-904B-EEC29B5C9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712" y="3898043"/>
                <a:ext cx="4069960" cy="461665"/>
              </a:xfrm>
              <a:prstGeom prst="rect">
                <a:avLst/>
              </a:prstGeom>
              <a:blipFill>
                <a:blip r:embed="rId6"/>
                <a:stretch>
                  <a:fillRect l="-600" t="-9211" r="-134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64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7960-22C2-46F2-BB43-459335E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扩展阅读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1B5DB6-B0D2-43C9-82B8-A7C7DFE47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6901"/>
            <a:ext cx="10515600" cy="368878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B1DF31-E0BA-46FC-AB56-6A466C90E369}"/>
              </a:ext>
            </a:extLst>
          </p:cNvPr>
          <p:cNvSpPr/>
          <p:nvPr/>
        </p:nvSpPr>
        <p:spPr>
          <a:xfrm>
            <a:off x="617950" y="6311899"/>
            <a:ext cx="7254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Manvel, Bennet. "Counterfeit coin problems."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Mathematics Magazine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 50.2 (1977): 90-92.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1072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453C4C-F3EF-433F-AC11-9EDBEE5E2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532" y="1825625"/>
                <a:ext cx="11118936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: the </a:t>
                </a:r>
                <a:r>
                  <a:rPr lang="en-US" altLang="zh-CN" b="1" dirty="0"/>
                  <a:t>maximum</a:t>
                </a:r>
                <a:r>
                  <a:rPr lang="en-US" altLang="zh-CN" dirty="0"/>
                  <a:t> number of coins for which the odd coin can be found within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weightings if a </a:t>
                </a:r>
                <a:r>
                  <a:rPr lang="en-US" altLang="zh-CN" b="1" dirty="0"/>
                  <a:t>standard</a:t>
                </a:r>
                <a:r>
                  <a:rPr lang="en-US" altLang="zh-CN" dirty="0"/>
                  <a:t> coin is provided. </a:t>
                </a:r>
              </a:p>
              <a:p>
                <a:r>
                  <a:rPr lang="en-US" altLang="zh-CN" dirty="0"/>
                  <a:t>Try to show: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453C4C-F3EF-433F-AC11-9EDBEE5E2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532" y="1825625"/>
                <a:ext cx="11118936" cy="4351338"/>
              </a:xfrm>
              <a:blipFill>
                <a:blip r:embed="rId2"/>
                <a:stretch>
                  <a:fillRect l="-987" t="-2381" r="-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3253A3F-BB44-4342-AF9B-19591E20D6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9265"/>
            <a:ext cx="12192000" cy="1223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761DD09-B6BA-42CC-9B4F-1BB78A14DF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532" y="3557392"/>
                <a:ext cx="11118936" cy="13778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By introduction 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Base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US" altLang="zh-CN" dirty="0"/>
                  <a:t>, obvious.</a:t>
                </a:r>
              </a:p>
              <a:p>
                <a:pPr lvl="1"/>
                <a:r>
                  <a:rPr lang="en-US" altLang="zh-CN" b="1" dirty="0"/>
                  <a:t>Hypothesis</a:t>
                </a:r>
                <a:r>
                  <a:rPr lang="en-US" altLang="zh-CN" dirty="0"/>
                  <a:t>: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the claim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 holds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zh-CN" altLang="en-US" b="1" dirty="0"/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1761DD09-B6BA-42CC-9B4F-1BB78A14D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2" y="3557392"/>
                <a:ext cx="11118936" cy="1377863"/>
              </a:xfrm>
              <a:prstGeom prst="rect">
                <a:avLst/>
              </a:prstGeom>
              <a:blipFill>
                <a:blip r:embed="rId5"/>
                <a:stretch>
                  <a:fillRect l="-987" t="-7965" b="-4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34451B1-3E35-4274-8A85-BBD156C54F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532" y="4872625"/>
                <a:ext cx="11118936" cy="1559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CN" b="1" dirty="0"/>
                  <a:t>Introduction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weightings, consider the 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one:  weight A,B with C left </a:t>
                </a:r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 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(or A&gt;B), we label all coins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“PL” and all coins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“PH”. We have identify the odd coin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zh-CN" altLang="en-US" b="1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34451B1-3E35-4274-8A85-BBD156C5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2" y="4872625"/>
                <a:ext cx="11118936" cy="1559490"/>
              </a:xfrm>
              <a:prstGeom prst="rect">
                <a:avLst/>
              </a:prstGeom>
              <a:blipFill>
                <a:blip r:embed="rId6"/>
                <a:stretch>
                  <a:fillRect t="-5078" r="-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30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253A3F-BB44-4342-AF9B-19591E20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69265"/>
            <a:ext cx="12192000" cy="1223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6F1977A-3501-4301-A4E2-FA98264B3A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532" y="1415441"/>
                <a:ext cx="11118936" cy="1559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CN" b="1" dirty="0"/>
                  <a:t>Introduction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weightings, consider the 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one:  weight A,B with C left </a:t>
                </a:r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, 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(or A&gt;B), we label all coins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“PL” and all coins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“PH”. We have identify the odd coin in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zh-CN" altLang="en-US" b="1" dirty="0"/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6F1977A-3501-4301-A4E2-FA98264B3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2" y="1415441"/>
                <a:ext cx="11118936" cy="1559490"/>
              </a:xfrm>
              <a:prstGeom prst="rect">
                <a:avLst/>
              </a:prstGeom>
              <a:blipFill>
                <a:blip r:embed="rId4"/>
                <a:stretch>
                  <a:fillRect t="-5078" r="-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8851372A-41D8-4249-AB70-C735E940D13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6532" y="3039600"/>
            <a:ext cx="11206620" cy="10438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FCB0DD9-609B-45D7-BC02-D1D3BB95A3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532" y="4397729"/>
                <a:ext cx="11118936" cy="15135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buNone/>
                </a:pPr>
                <a:r>
                  <a:rPr lang="en-US" altLang="zh-CN" dirty="0"/>
                  <a:t>So,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But,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as A and B are weighted; therefore,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b="1" dirty="0"/>
                  <a:t>,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at a maximum</a:t>
                </a:r>
                <a:r>
                  <a:rPr lang="en-US" altLang="zh-CN" b="1" dirty="0"/>
                  <a:t>.</a:t>
                </a:r>
              </a:p>
              <a:p>
                <a:pPr lvl="2"/>
                <a:r>
                  <a:rPr lang="en-US" altLang="zh-CN" dirty="0"/>
                  <a:t>In fact,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1" dirty="0"/>
                  <a:t> is possible, </a:t>
                </a:r>
                <a:r>
                  <a:rPr lang="en-US" altLang="zh-CN" dirty="0"/>
                  <a:t>by 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and </a:t>
                </a:r>
                <a:r>
                  <a:rPr lang="en-US" altLang="zh-CN" dirty="0"/>
                  <a:t>put the standard coin in B</a:t>
                </a:r>
              </a:p>
              <a:p>
                <a:pPr lvl="2"/>
                <a:r>
                  <a:rPr lang="en-US" altLang="zh-CN" b="1" dirty="0"/>
                  <a:t>Then we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have: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9FCB0DD9-609B-45D7-BC02-D1D3BB95A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2" y="4397729"/>
                <a:ext cx="11118936" cy="1513562"/>
              </a:xfrm>
              <a:prstGeom prst="rect">
                <a:avLst/>
              </a:prstGeom>
              <a:blipFill>
                <a:blip r:embed="rId6"/>
                <a:stretch>
                  <a:fillRect t="-4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90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0EC6152-E258-48C4-81FD-4EF38E521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48847"/>
            <a:ext cx="10515600" cy="19333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35184B1-7D87-4223-B94A-4CB13A213F49}"/>
              </a:ext>
            </a:extLst>
          </p:cNvPr>
          <p:cNvSpPr/>
          <p:nvPr/>
        </p:nvSpPr>
        <p:spPr>
          <a:xfrm>
            <a:off x="2172490" y="4446832"/>
            <a:ext cx="784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ndara" panose="020E0502030303020204" pitchFamily="34" charset="0"/>
              </a:rPr>
              <a:t>CODINGTHEORYISFUNWEWI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LLL</a:t>
            </a:r>
            <a:r>
              <a:rPr lang="en-US" altLang="zh-CN" sz="2400" dirty="0">
                <a:latin typeface="Candara" panose="020E0502030303020204" pitchFamily="34" charset="0"/>
              </a:rPr>
              <a:t>EARNMOREABOUTLATER</a:t>
            </a:r>
            <a:endParaRPr lang="zh-CN" altLang="en-US" sz="2400" dirty="0">
              <a:latin typeface="Candara" panose="020E0502030303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D1B416-4B1E-4854-9627-967FF8D9B38A}"/>
              </a:ext>
            </a:extLst>
          </p:cNvPr>
          <p:cNvSpPr/>
          <p:nvPr/>
        </p:nvSpPr>
        <p:spPr>
          <a:xfrm>
            <a:off x="2154055" y="3332016"/>
            <a:ext cx="7883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ndara" panose="020E0502030303020204" pitchFamily="34" charset="0"/>
              </a:rPr>
              <a:t>RDSXCVIWTDGNXHUJCLTLX</a:t>
            </a:r>
            <a:r>
              <a:rPr lang="en-US" altLang="zh-CN" sz="2400" b="1" dirty="0">
                <a:solidFill>
                  <a:srgbClr val="0070C0"/>
                </a:solidFill>
                <a:latin typeface="Candara" panose="020E0502030303020204" pitchFamily="34" charset="0"/>
              </a:rPr>
              <a:t>AAA</a:t>
            </a:r>
            <a:r>
              <a:rPr lang="en-US" altLang="zh-CN" sz="2400" dirty="0">
                <a:latin typeface="Candara" panose="020E0502030303020204" pitchFamily="34" charset="0"/>
              </a:rPr>
              <a:t>TPGCBDGTPQDJIXIAPITG</a:t>
            </a:r>
            <a:endParaRPr lang="zh-CN" altLang="en-US" sz="2400" dirty="0">
              <a:latin typeface="Candara" panose="020E0502030303020204" pitchFamily="34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DEA69E03-E8C9-40E1-876D-69B48729E212}"/>
              </a:ext>
            </a:extLst>
          </p:cNvPr>
          <p:cNvSpPr/>
          <p:nvPr/>
        </p:nvSpPr>
        <p:spPr>
          <a:xfrm>
            <a:off x="5848611" y="3868929"/>
            <a:ext cx="494778" cy="5779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00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747C0-C7E2-422A-A8D2-ADEA6A18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 topic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ADFE92-9E4F-4B13-A383-F1DB70BA5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103" y="3429000"/>
            <a:ext cx="11785794" cy="11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1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1D00AC-A433-45D8-9001-C25EE096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07" y="566020"/>
            <a:ext cx="8924925" cy="1028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3D998D-B0C3-4D42-A812-645BDEF8DF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Ans</a:t>
                </a:r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assume n=2k+1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3D998D-B0C3-4D42-A812-645BDEF8D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8721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269BC-91D6-498F-A3F3-2553D5C11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583"/>
            <a:ext cx="10515600" cy="4091379"/>
          </a:xfrm>
        </p:spPr>
        <p:txBody>
          <a:bodyPr/>
          <a:lstStyle/>
          <a:p>
            <a:r>
              <a:rPr lang="en-US" altLang="zh-CN" dirty="0"/>
              <a:t>Step-1</a:t>
            </a:r>
            <a:r>
              <a:rPr lang="zh-CN" altLang="en-US" dirty="0"/>
              <a:t>：将</a:t>
            </a:r>
            <a:r>
              <a:rPr lang="en-US" altLang="zh-CN" dirty="0"/>
              <a:t>n</a:t>
            </a:r>
            <a:r>
              <a:rPr lang="zh-CN" altLang="en-US" dirty="0"/>
              <a:t>枚硬币划分为</a:t>
            </a:r>
            <a:r>
              <a:rPr lang="en-US" altLang="zh-CN" dirty="0"/>
              <a:t>3</a:t>
            </a:r>
            <a:r>
              <a:rPr lang="zh-CN" altLang="en-US" dirty="0"/>
              <a:t>“等”份</a:t>
            </a:r>
            <a:endParaRPr lang="en-US" altLang="zh-CN" dirty="0"/>
          </a:p>
          <a:p>
            <a:r>
              <a:rPr lang="en-US" altLang="zh-CN" dirty="0"/>
              <a:t>Step-2</a:t>
            </a:r>
            <a:r>
              <a:rPr lang="zh-CN" altLang="en-US" dirty="0"/>
              <a:t>：称量其中硬币数量相同的</a:t>
            </a:r>
            <a:r>
              <a:rPr lang="en-US" altLang="zh-CN" dirty="0"/>
              <a:t>2</a:t>
            </a:r>
            <a:r>
              <a:rPr lang="zh-CN" altLang="en-US" dirty="0"/>
              <a:t>份（</a:t>
            </a:r>
            <a:r>
              <a:rPr lang="en-US" altLang="zh-CN" dirty="0"/>
              <a:t>A,B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2-1</a:t>
            </a:r>
            <a:r>
              <a:rPr lang="zh-CN" altLang="en-US" dirty="0"/>
              <a:t>：</a:t>
            </a:r>
            <a:r>
              <a:rPr lang="en-US" altLang="zh-CN" dirty="0"/>
              <a:t>A=B</a:t>
            </a:r>
            <a:r>
              <a:rPr lang="zh-CN" altLang="en-US" dirty="0"/>
              <a:t>，</a:t>
            </a:r>
            <a:r>
              <a:rPr lang="en-US" altLang="zh-CN" dirty="0"/>
              <a:t>D=C</a:t>
            </a:r>
          </a:p>
          <a:p>
            <a:pPr lvl="1"/>
            <a:r>
              <a:rPr lang="en-US" altLang="zh-CN" dirty="0"/>
              <a:t>2-2</a:t>
            </a:r>
            <a:r>
              <a:rPr lang="zh-CN" altLang="en-US" dirty="0"/>
              <a:t>：</a:t>
            </a:r>
            <a:r>
              <a:rPr lang="en-US" altLang="zh-CN" dirty="0"/>
              <a:t>A&gt;B</a:t>
            </a:r>
            <a:r>
              <a:rPr lang="zh-CN" altLang="en-US" dirty="0"/>
              <a:t>，</a:t>
            </a:r>
            <a:r>
              <a:rPr lang="en-US" altLang="zh-CN" dirty="0"/>
              <a:t>D=B</a:t>
            </a:r>
          </a:p>
          <a:p>
            <a:pPr lvl="1"/>
            <a:r>
              <a:rPr lang="en-US" altLang="zh-CN" dirty="0"/>
              <a:t>2-3</a:t>
            </a:r>
            <a:r>
              <a:rPr lang="zh-CN" altLang="en-US" dirty="0"/>
              <a:t>：</a:t>
            </a:r>
            <a:r>
              <a:rPr lang="en-US" altLang="zh-CN" dirty="0"/>
              <a:t>A&lt;B</a:t>
            </a:r>
            <a:r>
              <a:rPr lang="zh-CN" altLang="en-US" dirty="0"/>
              <a:t>，</a:t>
            </a:r>
            <a:r>
              <a:rPr lang="en-US" altLang="zh-CN" dirty="0"/>
              <a:t>D=A</a:t>
            </a:r>
          </a:p>
          <a:p>
            <a:r>
              <a:rPr lang="en-US" altLang="zh-CN" dirty="0"/>
              <a:t>Step-3</a:t>
            </a:r>
            <a:r>
              <a:rPr lang="zh-CN" altLang="en-US" dirty="0"/>
              <a:t>：若</a:t>
            </a:r>
            <a:r>
              <a:rPr lang="en-US" altLang="zh-CN" dirty="0"/>
              <a:t>D</a:t>
            </a:r>
            <a:r>
              <a:rPr lang="zh-CN" altLang="en-US" dirty="0"/>
              <a:t>只包含</a:t>
            </a:r>
            <a:r>
              <a:rPr lang="en-US" altLang="zh-CN" dirty="0"/>
              <a:t>1</a:t>
            </a:r>
            <a:r>
              <a:rPr lang="zh-CN" altLang="en-US" dirty="0"/>
              <a:t>枚硬币，则该硬币则是假币，转</a:t>
            </a:r>
            <a:r>
              <a:rPr lang="en-US" altLang="zh-CN" dirty="0"/>
              <a:t>Step-4</a:t>
            </a:r>
            <a:r>
              <a:rPr lang="zh-CN" altLang="en-US" dirty="0"/>
              <a:t>；否则，对</a:t>
            </a:r>
            <a:r>
              <a:rPr lang="en-US" altLang="zh-CN" dirty="0"/>
              <a:t>D</a:t>
            </a:r>
            <a:r>
              <a:rPr lang="zh-CN" altLang="en-US" dirty="0"/>
              <a:t>中硬币重复</a:t>
            </a:r>
            <a:r>
              <a:rPr lang="en-US" altLang="zh-CN" dirty="0"/>
              <a:t>1-3</a:t>
            </a:r>
            <a:r>
              <a:rPr lang="zh-CN" altLang="en-US" dirty="0"/>
              <a:t>步骤</a:t>
            </a:r>
            <a:endParaRPr lang="en-US" altLang="zh-CN" dirty="0"/>
          </a:p>
          <a:p>
            <a:r>
              <a:rPr lang="en-US" altLang="zh-CN" dirty="0"/>
              <a:t>Step-4</a:t>
            </a:r>
            <a:r>
              <a:rPr lang="zh-CN" altLang="en-US" dirty="0"/>
              <a:t>：结束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14601C-0A77-47F9-9C32-DFBF0F526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" y="88074"/>
            <a:ext cx="118586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01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0ECEFA-A624-4726-850F-F572A7BD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82587"/>
            <a:ext cx="12049125" cy="105727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BA3B5FDD-EBF5-46A5-ABBE-2CFD341CA5AE}"/>
              </a:ext>
            </a:extLst>
          </p:cNvPr>
          <p:cNvGrpSpPr/>
          <p:nvPr/>
        </p:nvGrpSpPr>
        <p:grpSpPr>
          <a:xfrm>
            <a:off x="866564" y="4034822"/>
            <a:ext cx="4552466" cy="950538"/>
            <a:chOff x="986038" y="3746336"/>
            <a:chExt cx="6655883" cy="138972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C70B69-33D3-4009-AC51-D10F71A0D32F}"/>
                </a:ext>
              </a:extLst>
            </p:cNvPr>
            <p:cNvGrpSpPr/>
            <p:nvPr/>
          </p:nvGrpSpPr>
          <p:grpSpPr>
            <a:xfrm>
              <a:off x="986038" y="3974937"/>
              <a:ext cx="4704295" cy="1161122"/>
              <a:chOff x="1167666" y="2747386"/>
              <a:chExt cx="4704295" cy="1161122"/>
            </a:xfrm>
          </p:grpSpPr>
          <p:sp>
            <p:nvSpPr>
              <p:cNvPr id="5" name="左大括号 4">
                <a:extLst>
                  <a:ext uri="{FF2B5EF4-FFF2-40B4-BE49-F238E27FC236}">
                    <a16:creationId xmlns:a16="http://schemas.microsoft.com/office/drawing/2014/main" id="{827B656B-B663-4845-8BBB-03EAA2378BF2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4449218C-33BE-4E8E-BFD8-1B9C2829097A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7C48414-BCFE-4542-BBAF-FD97E7723F4F}"/>
                  </a:ext>
                </a:extLst>
              </p:cNvPr>
              <p:cNvCxnSpPr>
                <a:stCxn id="5" idx="1"/>
                <a:endCxn id="6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127C0098-1A4C-4B4F-BE1D-C91A1C72D04D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AAB781A-F6BA-41E3-9BB4-1419EB84D0A5}"/>
                </a:ext>
              </a:extLst>
            </p:cNvPr>
            <p:cNvSpPr/>
            <p:nvPr/>
          </p:nvSpPr>
          <p:spPr>
            <a:xfrm>
              <a:off x="1368470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6FC507C-A0E5-4C08-B132-4AFD0B697B4D}"/>
                </a:ext>
              </a:extLst>
            </p:cNvPr>
            <p:cNvSpPr/>
            <p:nvPr/>
          </p:nvSpPr>
          <p:spPr>
            <a:xfrm>
              <a:off x="1687883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CF16C98-1FAD-49AB-BF0A-9B088AF86923}"/>
                </a:ext>
              </a:extLst>
            </p:cNvPr>
            <p:cNvSpPr/>
            <p:nvPr/>
          </p:nvSpPr>
          <p:spPr>
            <a:xfrm>
              <a:off x="2007296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E8EBCB3-1F4D-46BA-A312-3818924C0288}"/>
                </a:ext>
              </a:extLst>
            </p:cNvPr>
            <p:cNvSpPr/>
            <p:nvPr/>
          </p:nvSpPr>
          <p:spPr>
            <a:xfrm>
              <a:off x="4431082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E2AA401-7012-48FD-A666-ADC082BB0BFF}"/>
                </a:ext>
              </a:extLst>
            </p:cNvPr>
            <p:cNvSpPr/>
            <p:nvPr/>
          </p:nvSpPr>
          <p:spPr>
            <a:xfrm>
              <a:off x="4750495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D050BE0-EC67-4432-94BB-4A0897411857}"/>
                </a:ext>
              </a:extLst>
            </p:cNvPr>
            <p:cNvSpPr/>
            <p:nvPr/>
          </p:nvSpPr>
          <p:spPr>
            <a:xfrm>
              <a:off x="5069908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D10D14-9B14-4218-ABEE-E121C568D41D}"/>
                </a:ext>
              </a:extLst>
            </p:cNvPr>
            <p:cNvSpPr/>
            <p:nvPr/>
          </p:nvSpPr>
          <p:spPr>
            <a:xfrm>
              <a:off x="6765101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513595C-5AB9-4196-8578-BFD0B4D6BD75}"/>
                </a:ext>
              </a:extLst>
            </p:cNvPr>
            <p:cNvSpPr/>
            <p:nvPr/>
          </p:nvSpPr>
          <p:spPr>
            <a:xfrm>
              <a:off x="7084514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5EF75C6-8449-4989-AEEC-86F78DDD4D2F}"/>
                </a:ext>
              </a:extLst>
            </p:cNvPr>
            <p:cNvSpPr/>
            <p:nvPr/>
          </p:nvSpPr>
          <p:spPr>
            <a:xfrm>
              <a:off x="7403927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BE5AB71-0DB5-424F-B32C-2E8C85B855CC}"/>
              </a:ext>
            </a:extLst>
          </p:cNvPr>
          <p:cNvSpPr txBox="1"/>
          <p:nvPr/>
        </p:nvSpPr>
        <p:spPr>
          <a:xfrm>
            <a:off x="6278639" y="1899353"/>
            <a:ext cx="5492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每次称重</a:t>
            </a:r>
            <a:r>
              <a:rPr lang="en-US" altLang="zh-CN" sz="2400" dirty="0"/>
              <a:t>3</a:t>
            </a:r>
            <a:r>
              <a:rPr lang="zh-CN" altLang="en-US" sz="2400" dirty="0"/>
              <a:t>个结果：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A&lt;B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B&gt;A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A=B</a:t>
            </a:r>
          </a:p>
          <a:p>
            <a:r>
              <a:rPr lang="zh-CN" altLang="en-US" sz="2400" dirty="0"/>
              <a:t>每种情况下，都需要从</a:t>
            </a:r>
            <a:r>
              <a:rPr lang="en-US" altLang="zh-CN" sz="2400" dirty="0"/>
              <a:t>A, C </a:t>
            </a:r>
            <a:r>
              <a:rPr lang="zh-CN" altLang="en-US" sz="2400" dirty="0"/>
              <a:t>或</a:t>
            </a:r>
            <a:r>
              <a:rPr lang="en-US" altLang="zh-CN" sz="2400" dirty="0"/>
              <a:t>C 3</a:t>
            </a:r>
            <a:r>
              <a:rPr lang="zh-CN" altLang="en-US" sz="2400" dirty="0"/>
              <a:t>者中选择（可能包含假币的）一组进入下一轮。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633907-C07A-4EB5-8CE7-04D62B8952A3}"/>
              </a:ext>
            </a:extLst>
          </p:cNvPr>
          <p:cNvSpPr txBox="1"/>
          <p:nvPr/>
        </p:nvSpPr>
        <p:spPr>
          <a:xfrm>
            <a:off x="1345936" y="342700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DC002F-6D36-4270-8082-A008D0E47EDD}"/>
              </a:ext>
            </a:extLst>
          </p:cNvPr>
          <p:cNvSpPr txBox="1"/>
          <p:nvPr/>
        </p:nvSpPr>
        <p:spPr>
          <a:xfrm>
            <a:off x="3351069" y="36211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4E6F3A-5A7D-4751-8E4F-EC080230A9C1}"/>
              </a:ext>
            </a:extLst>
          </p:cNvPr>
          <p:cNvSpPr txBox="1"/>
          <p:nvPr/>
        </p:nvSpPr>
        <p:spPr>
          <a:xfrm>
            <a:off x="4955501" y="39717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E6FB7F-4EBA-4FFD-A816-E19F7E85E522}"/>
                  </a:ext>
                </a:extLst>
              </p:cNvPr>
              <p:cNvSpPr/>
              <p:nvPr/>
            </p:nvSpPr>
            <p:spPr>
              <a:xfrm>
                <a:off x="6278639" y="5075529"/>
                <a:ext cx="5634427" cy="1011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最坏情况下，每次都拿到硬币最多的一组，即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E6FB7F-4EBA-4FFD-A816-E19F7E85E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39" y="5075529"/>
                <a:ext cx="5634427" cy="1011687"/>
              </a:xfrm>
              <a:prstGeom prst="rect">
                <a:avLst/>
              </a:prstGeom>
              <a:blipFill>
                <a:blip r:embed="rId3"/>
                <a:stretch>
                  <a:fillRect l="-1732" t="-4217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D9B3023-9E85-4340-9857-F5E8787C02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44829" y="1827836"/>
            <a:ext cx="49149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11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0ECEFA-A624-4726-850F-F572A7BD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82587"/>
            <a:ext cx="12049125" cy="105727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BA3B5FDD-EBF5-46A5-ABBE-2CFD341CA5AE}"/>
              </a:ext>
            </a:extLst>
          </p:cNvPr>
          <p:cNvGrpSpPr/>
          <p:nvPr/>
        </p:nvGrpSpPr>
        <p:grpSpPr>
          <a:xfrm>
            <a:off x="866564" y="4034822"/>
            <a:ext cx="4552466" cy="950538"/>
            <a:chOff x="986038" y="3746336"/>
            <a:chExt cx="6655883" cy="138972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C70B69-33D3-4009-AC51-D10F71A0D32F}"/>
                </a:ext>
              </a:extLst>
            </p:cNvPr>
            <p:cNvGrpSpPr/>
            <p:nvPr/>
          </p:nvGrpSpPr>
          <p:grpSpPr>
            <a:xfrm>
              <a:off x="986038" y="3974937"/>
              <a:ext cx="4704295" cy="1161122"/>
              <a:chOff x="1167666" y="2747386"/>
              <a:chExt cx="4704295" cy="1161122"/>
            </a:xfrm>
          </p:grpSpPr>
          <p:sp>
            <p:nvSpPr>
              <p:cNvPr id="5" name="左大括号 4">
                <a:extLst>
                  <a:ext uri="{FF2B5EF4-FFF2-40B4-BE49-F238E27FC236}">
                    <a16:creationId xmlns:a16="http://schemas.microsoft.com/office/drawing/2014/main" id="{827B656B-B663-4845-8BBB-03EAA2378BF2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4449218C-33BE-4E8E-BFD8-1B9C2829097A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7C48414-BCFE-4542-BBAF-FD97E7723F4F}"/>
                  </a:ext>
                </a:extLst>
              </p:cNvPr>
              <p:cNvCxnSpPr>
                <a:stCxn id="5" idx="1"/>
                <a:endCxn id="6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127C0098-1A4C-4B4F-BE1D-C91A1C72D04D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AAB781A-F6BA-41E3-9BB4-1419EB84D0A5}"/>
                </a:ext>
              </a:extLst>
            </p:cNvPr>
            <p:cNvSpPr/>
            <p:nvPr/>
          </p:nvSpPr>
          <p:spPr>
            <a:xfrm>
              <a:off x="1368470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6FC507C-A0E5-4C08-B132-4AFD0B697B4D}"/>
                </a:ext>
              </a:extLst>
            </p:cNvPr>
            <p:cNvSpPr/>
            <p:nvPr/>
          </p:nvSpPr>
          <p:spPr>
            <a:xfrm>
              <a:off x="1687883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CF16C98-1FAD-49AB-BF0A-9B088AF86923}"/>
                </a:ext>
              </a:extLst>
            </p:cNvPr>
            <p:cNvSpPr/>
            <p:nvPr/>
          </p:nvSpPr>
          <p:spPr>
            <a:xfrm>
              <a:off x="2007296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E8EBCB3-1F4D-46BA-A312-3818924C0288}"/>
                </a:ext>
              </a:extLst>
            </p:cNvPr>
            <p:cNvSpPr/>
            <p:nvPr/>
          </p:nvSpPr>
          <p:spPr>
            <a:xfrm>
              <a:off x="4431082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E2AA401-7012-48FD-A666-ADC082BB0BFF}"/>
                </a:ext>
              </a:extLst>
            </p:cNvPr>
            <p:cNvSpPr/>
            <p:nvPr/>
          </p:nvSpPr>
          <p:spPr>
            <a:xfrm>
              <a:off x="4750495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D050BE0-EC67-4432-94BB-4A0897411857}"/>
                </a:ext>
              </a:extLst>
            </p:cNvPr>
            <p:cNvSpPr/>
            <p:nvPr/>
          </p:nvSpPr>
          <p:spPr>
            <a:xfrm>
              <a:off x="5069908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D10D14-9B14-4218-ABEE-E121C568D41D}"/>
                </a:ext>
              </a:extLst>
            </p:cNvPr>
            <p:cNvSpPr/>
            <p:nvPr/>
          </p:nvSpPr>
          <p:spPr>
            <a:xfrm>
              <a:off x="6765101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513595C-5AB9-4196-8578-BFD0B4D6BD75}"/>
                </a:ext>
              </a:extLst>
            </p:cNvPr>
            <p:cNvSpPr/>
            <p:nvPr/>
          </p:nvSpPr>
          <p:spPr>
            <a:xfrm>
              <a:off x="7084514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5EF75C6-8449-4989-AEEC-86F78DDD4D2F}"/>
                </a:ext>
              </a:extLst>
            </p:cNvPr>
            <p:cNvSpPr/>
            <p:nvPr/>
          </p:nvSpPr>
          <p:spPr>
            <a:xfrm>
              <a:off x="7403927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A633907-C07A-4EB5-8CE7-04D62B8952A3}"/>
              </a:ext>
            </a:extLst>
          </p:cNvPr>
          <p:cNvSpPr txBox="1"/>
          <p:nvPr/>
        </p:nvSpPr>
        <p:spPr>
          <a:xfrm>
            <a:off x="1345936" y="342700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DC002F-6D36-4270-8082-A008D0E47EDD}"/>
              </a:ext>
            </a:extLst>
          </p:cNvPr>
          <p:cNvSpPr txBox="1"/>
          <p:nvPr/>
        </p:nvSpPr>
        <p:spPr>
          <a:xfrm>
            <a:off x="3351069" y="36211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4E6F3A-5A7D-4751-8E4F-EC080230A9C1}"/>
              </a:ext>
            </a:extLst>
          </p:cNvPr>
          <p:cNvSpPr txBox="1"/>
          <p:nvPr/>
        </p:nvSpPr>
        <p:spPr>
          <a:xfrm>
            <a:off x="4955501" y="39717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E6FB7F-4EBA-4FFD-A816-E19F7E85E522}"/>
                  </a:ext>
                </a:extLst>
              </p:cNvPr>
              <p:cNvSpPr/>
              <p:nvPr/>
            </p:nvSpPr>
            <p:spPr>
              <a:xfrm>
                <a:off x="6197219" y="1725654"/>
                <a:ext cx="5634427" cy="1011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最坏情况下，每次都拿到硬币最多的一组，即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E6FB7F-4EBA-4FFD-A816-E19F7E85E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9" y="1725654"/>
                <a:ext cx="5634427" cy="1011687"/>
              </a:xfrm>
              <a:prstGeom prst="rect">
                <a:avLst/>
              </a:prstGeom>
              <a:blipFill>
                <a:blip r:embed="rId3"/>
                <a:stretch>
                  <a:fillRect l="-1732" t="-4217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22C4D1F-A5ED-4687-93F4-7AAB02A95BFE}"/>
                  </a:ext>
                </a:extLst>
              </p:cNvPr>
              <p:cNvSpPr/>
              <p:nvPr/>
            </p:nvSpPr>
            <p:spPr>
              <a:xfrm>
                <a:off x="6197219" y="2899775"/>
                <a:ext cx="2558474" cy="452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特殊情况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22C4D1F-A5ED-4687-93F4-7AAB02A95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9" y="2899775"/>
                <a:ext cx="2558474" cy="452077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526C603-DB18-4B9A-BA7B-20C1FB5B5CB9}"/>
                  </a:ext>
                </a:extLst>
              </p:cNvPr>
              <p:cNvSpPr txBox="1"/>
              <p:nvPr/>
            </p:nvSpPr>
            <p:spPr>
              <a:xfrm>
                <a:off x="6331907" y="3621162"/>
                <a:ext cx="5417507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526C603-DB18-4B9A-BA7B-20C1FB5B5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907" y="3621162"/>
                <a:ext cx="5417507" cy="749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0FED988-035B-4386-B2A6-2C4887EBD681}"/>
                  </a:ext>
                </a:extLst>
              </p:cNvPr>
              <p:cNvSpPr txBox="1"/>
              <p:nvPr/>
            </p:nvSpPr>
            <p:spPr>
              <a:xfrm>
                <a:off x="6305678" y="4413322"/>
                <a:ext cx="5417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最终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需要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sz="2400" dirty="0"/>
                  <a:t>次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0FED988-035B-4386-B2A6-2C4887EB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678" y="4413322"/>
                <a:ext cx="5417507" cy="461665"/>
              </a:xfrm>
              <a:prstGeom prst="rect">
                <a:avLst/>
              </a:prstGeom>
              <a:blipFill>
                <a:blip r:embed="rId6"/>
                <a:stretch>
                  <a:fillRect l="-168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79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0ECEFA-A624-4726-850F-F572A7BD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82587"/>
            <a:ext cx="12049125" cy="105727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BA3B5FDD-EBF5-46A5-ABBE-2CFD341CA5AE}"/>
              </a:ext>
            </a:extLst>
          </p:cNvPr>
          <p:cNvGrpSpPr/>
          <p:nvPr/>
        </p:nvGrpSpPr>
        <p:grpSpPr>
          <a:xfrm>
            <a:off x="866564" y="4034822"/>
            <a:ext cx="4552466" cy="950538"/>
            <a:chOff x="986038" y="3746336"/>
            <a:chExt cx="6655883" cy="138972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C70B69-33D3-4009-AC51-D10F71A0D32F}"/>
                </a:ext>
              </a:extLst>
            </p:cNvPr>
            <p:cNvGrpSpPr/>
            <p:nvPr/>
          </p:nvGrpSpPr>
          <p:grpSpPr>
            <a:xfrm>
              <a:off x="986038" y="3974937"/>
              <a:ext cx="4704295" cy="1161122"/>
              <a:chOff x="1167666" y="2747386"/>
              <a:chExt cx="4704295" cy="1161122"/>
            </a:xfrm>
          </p:grpSpPr>
          <p:sp>
            <p:nvSpPr>
              <p:cNvPr id="5" name="左大括号 4">
                <a:extLst>
                  <a:ext uri="{FF2B5EF4-FFF2-40B4-BE49-F238E27FC236}">
                    <a16:creationId xmlns:a16="http://schemas.microsoft.com/office/drawing/2014/main" id="{827B656B-B663-4845-8BBB-03EAA2378BF2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4449218C-33BE-4E8E-BFD8-1B9C2829097A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7C48414-BCFE-4542-BBAF-FD97E7723F4F}"/>
                  </a:ext>
                </a:extLst>
              </p:cNvPr>
              <p:cNvCxnSpPr>
                <a:stCxn id="5" idx="1"/>
                <a:endCxn id="6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127C0098-1A4C-4B4F-BE1D-C91A1C72D04D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AAB781A-F6BA-41E3-9BB4-1419EB84D0A5}"/>
                </a:ext>
              </a:extLst>
            </p:cNvPr>
            <p:cNvSpPr/>
            <p:nvPr/>
          </p:nvSpPr>
          <p:spPr>
            <a:xfrm>
              <a:off x="1368470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6FC507C-A0E5-4C08-B132-4AFD0B697B4D}"/>
                </a:ext>
              </a:extLst>
            </p:cNvPr>
            <p:cNvSpPr/>
            <p:nvPr/>
          </p:nvSpPr>
          <p:spPr>
            <a:xfrm>
              <a:off x="1687883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CF16C98-1FAD-49AB-BF0A-9B088AF86923}"/>
                </a:ext>
              </a:extLst>
            </p:cNvPr>
            <p:cNvSpPr/>
            <p:nvPr/>
          </p:nvSpPr>
          <p:spPr>
            <a:xfrm>
              <a:off x="2007296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E8EBCB3-1F4D-46BA-A312-3818924C0288}"/>
                </a:ext>
              </a:extLst>
            </p:cNvPr>
            <p:cNvSpPr/>
            <p:nvPr/>
          </p:nvSpPr>
          <p:spPr>
            <a:xfrm>
              <a:off x="4431082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E2AA401-7012-48FD-A666-ADC082BB0BFF}"/>
                </a:ext>
              </a:extLst>
            </p:cNvPr>
            <p:cNvSpPr/>
            <p:nvPr/>
          </p:nvSpPr>
          <p:spPr>
            <a:xfrm>
              <a:off x="4750495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D050BE0-EC67-4432-94BB-4A0897411857}"/>
                </a:ext>
              </a:extLst>
            </p:cNvPr>
            <p:cNvSpPr/>
            <p:nvPr/>
          </p:nvSpPr>
          <p:spPr>
            <a:xfrm>
              <a:off x="5069908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D10D14-9B14-4218-ABEE-E121C568D41D}"/>
                </a:ext>
              </a:extLst>
            </p:cNvPr>
            <p:cNvSpPr/>
            <p:nvPr/>
          </p:nvSpPr>
          <p:spPr>
            <a:xfrm>
              <a:off x="6765101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513595C-5AB9-4196-8578-BFD0B4D6BD75}"/>
                </a:ext>
              </a:extLst>
            </p:cNvPr>
            <p:cNvSpPr/>
            <p:nvPr/>
          </p:nvSpPr>
          <p:spPr>
            <a:xfrm>
              <a:off x="7084514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5EF75C6-8449-4989-AEEC-86F78DDD4D2F}"/>
                </a:ext>
              </a:extLst>
            </p:cNvPr>
            <p:cNvSpPr/>
            <p:nvPr/>
          </p:nvSpPr>
          <p:spPr>
            <a:xfrm>
              <a:off x="7403927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A633907-C07A-4EB5-8CE7-04D62B8952A3}"/>
              </a:ext>
            </a:extLst>
          </p:cNvPr>
          <p:cNvSpPr txBox="1"/>
          <p:nvPr/>
        </p:nvSpPr>
        <p:spPr>
          <a:xfrm>
            <a:off x="1345936" y="342700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DC002F-6D36-4270-8082-A008D0E47EDD}"/>
              </a:ext>
            </a:extLst>
          </p:cNvPr>
          <p:cNvSpPr txBox="1"/>
          <p:nvPr/>
        </p:nvSpPr>
        <p:spPr>
          <a:xfrm>
            <a:off x="3351069" y="36211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4E6F3A-5A7D-4751-8E4F-EC080230A9C1}"/>
              </a:ext>
            </a:extLst>
          </p:cNvPr>
          <p:cNvSpPr txBox="1"/>
          <p:nvPr/>
        </p:nvSpPr>
        <p:spPr>
          <a:xfrm>
            <a:off x="4955501" y="39717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E6FB7F-4EBA-4FFD-A816-E19F7E85E522}"/>
                  </a:ext>
                </a:extLst>
              </p:cNvPr>
              <p:cNvSpPr/>
              <p:nvPr/>
            </p:nvSpPr>
            <p:spPr>
              <a:xfrm>
                <a:off x="6197219" y="1725654"/>
                <a:ext cx="5634427" cy="1011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最坏情况下，每次都拿到硬币最多的一组，即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E6FB7F-4EBA-4FFD-A816-E19F7E85E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9" y="1725654"/>
                <a:ext cx="5634427" cy="1011687"/>
              </a:xfrm>
              <a:prstGeom prst="rect">
                <a:avLst/>
              </a:prstGeom>
              <a:blipFill>
                <a:blip r:embed="rId3"/>
                <a:stretch>
                  <a:fillRect l="-1732" t="-4217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22C4D1F-A5ED-4687-93F4-7AAB02A95BFE}"/>
                  </a:ext>
                </a:extLst>
              </p:cNvPr>
              <p:cNvSpPr/>
              <p:nvPr/>
            </p:nvSpPr>
            <p:spPr>
              <a:xfrm>
                <a:off x="6197218" y="2899775"/>
                <a:ext cx="4305855" cy="452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一般情况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22C4D1F-A5ED-4687-93F4-7AAB02A95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8" y="2899775"/>
                <a:ext cx="4305855" cy="452077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0FED988-035B-4386-B2A6-2C4887EBD681}"/>
                  </a:ext>
                </a:extLst>
              </p:cNvPr>
              <p:cNvSpPr txBox="1"/>
              <p:nvPr/>
            </p:nvSpPr>
            <p:spPr>
              <a:xfrm>
                <a:off x="6255135" y="3803989"/>
                <a:ext cx="5417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显然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sz="2400" dirty="0"/>
                  <a:t>次足够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0FED988-035B-4386-B2A6-2C4887EB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35" y="3803989"/>
                <a:ext cx="5417507" cy="461665"/>
              </a:xfrm>
              <a:prstGeom prst="rect">
                <a:avLst/>
              </a:prstGeom>
              <a:blipFill>
                <a:blip r:embed="rId5"/>
                <a:stretch>
                  <a:fillRect l="-168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1F11FDC-EF1C-46B3-A1F0-D73D0F5A77C3}"/>
                  </a:ext>
                </a:extLst>
              </p:cNvPr>
              <p:cNvSpPr/>
              <p:nvPr/>
            </p:nvSpPr>
            <p:spPr>
              <a:xfrm>
                <a:off x="6255135" y="4602027"/>
                <a:ext cx="40699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次够吗？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1F11FDC-EF1C-46B3-A1F0-D73D0F5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135" y="4602027"/>
                <a:ext cx="4069960" cy="461665"/>
              </a:xfrm>
              <a:prstGeom prst="rect">
                <a:avLst/>
              </a:prstGeom>
              <a:blipFill>
                <a:blip r:embed="rId6"/>
                <a:stretch>
                  <a:fillRect l="-449" t="-9211" r="-1347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228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30ECEFA-A624-4726-850F-F572A7BD0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82587"/>
            <a:ext cx="12049125" cy="105727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BA3B5FDD-EBF5-46A5-ABBE-2CFD341CA5AE}"/>
              </a:ext>
            </a:extLst>
          </p:cNvPr>
          <p:cNvGrpSpPr/>
          <p:nvPr/>
        </p:nvGrpSpPr>
        <p:grpSpPr>
          <a:xfrm>
            <a:off x="866564" y="4034822"/>
            <a:ext cx="4552466" cy="950538"/>
            <a:chOff x="986038" y="3746336"/>
            <a:chExt cx="6655883" cy="138972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9C70B69-33D3-4009-AC51-D10F71A0D32F}"/>
                </a:ext>
              </a:extLst>
            </p:cNvPr>
            <p:cNvGrpSpPr/>
            <p:nvPr/>
          </p:nvGrpSpPr>
          <p:grpSpPr>
            <a:xfrm>
              <a:off x="986038" y="3974937"/>
              <a:ext cx="4704295" cy="1161122"/>
              <a:chOff x="1167666" y="2747386"/>
              <a:chExt cx="4704295" cy="1161122"/>
            </a:xfrm>
          </p:grpSpPr>
          <p:sp>
            <p:nvSpPr>
              <p:cNvPr id="5" name="左大括号 4">
                <a:extLst>
                  <a:ext uri="{FF2B5EF4-FFF2-40B4-BE49-F238E27FC236}">
                    <a16:creationId xmlns:a16="http://schemas.microsoft.com/office/drawing/2014/main" id="{827B656B-B663-4845-8BBB-03EAA2378BF2}"/>
                  </a:ext>
                </a:extLst>
              </p:cNvPr>
              <p:cNvSpPr/>
              <p:nvPr/>
            </p:nvSpPr>
            <p:spPr>
              <a:xfrm rot="16200000">
                <a:off x="1878904" y="2036148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4449218C-33BE-4E8E-BFD8-1B9C2829097A}"/>
                  </a:ext>
                </a:extLst>
              </p:cNvPr>
              <p:cNvSpPr/>
              <p:nvPr/>
            </p:nvSpPr>
            <p:spPr>
              <a:xfrm rot="16200000">
                <a:off x="4941518" y="2322806"/>
                <a:ext cx="219206" cy="1641681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7C48414-BCFE-4542-BBAF-FD97E7723F4F}"/>
                  </a:ext>
                </a:extLst>
              </p:cNvPr>
              <p:cNvCxnSpPr>
                <a:stCxn id="5" idx="1"/>
                <a:endCxn id="6" idx="1"/>
              </p:cNvCxnSpPr>
              <p:nvPr/>
            </p:nvCxnSpPr>
            <p:spPr>
              <a:xfrm>
                <a:off x="1988508" y="2966592"/>
                <a:ext cx="3062614" cy="2866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127C0098-1A4C-4B4F-BE1D-C91A1C72D04D}"/>
                  </a:ext>
                </a:extLst>
              </p:cNvPr>
              <p:cNvSpPr/>
              <p:nvPr/>
            </p:nvSpPr>
            <p:spPr>
              <a:xfrm>
                <a:off x="3334283" y="3143646"/>
                <a:ext cx="371064" cy="764862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AAB781A-F6BA-41E3-9BB4-1419EB84D0A5}"/>
                </a:ext>
              </a:extLst>
            </p:cNvPr>
            <p:cNvSpPr/>
            <p:nvPr/>
          </p:nvSpPr>
          <p:spPr>
            <a:xfrm>
              <a:off x="1368470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6FC507C-A0E5-4C08-B132-4AFD0B697B4D}"/>
                </a:ext>
              </a:extLst>
            </p:cNvPr>
            <p:cNvSpPr/>
            <p:nvPr/>
          </p:nvSpPr>
          <p:spPr>
            <a:xfrm>
              <a:off x="1687883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CF16C98-1FAD-49AB-BF0A-9B088AF86923}"/>
                </a:ext>
              </a:extLst>
            </p:cNvPr>
            <p:cNvSpPr/>
            <p:nvPr/>
          </p:nvSpPr>
          <p:spPr>
            <a:xfrm>
              <a:off x="2007296" y="3746336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E8EBCB3-1F4D-46BA-A312-3818924C0288}"/>
                </a:ext>
              </a:extLst>
            </p:cNvPr>
            <p:cNvSpPr/>
            <p:nvPr/>
          </p:nvSpPr>
          <p:spPr>
            <a:xfrm>
              <a:off x="4431082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E2AA401-7012-48FD-A666-ADC082BB0BFF}"/>
                </a:ext>
              </a:extLst>
            </p:cNvPr>
            <p:cNvSpPr/>
            <p:nvPr/>
          </p:nvSpPr>
          <p:spPr>
            <a:xfrm>
              <a:off x="4750495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D050BE0-EC67-4432-94BB-4A0897411857}"/>
                </a:ext>
              </a:extLst>
            </p:cNvPr>
            <p:cNvSpPr/>
            <p:nvPr/>
          </p:nvSpPr>
          <p:spPr>
            <a:xfrm>
              <a:off x="5069908" y="4023600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1D10D14-9B14-4218-ABEE-E121C568D41D}"/>
                </a:ext>
              </a:extLst>
            </p:cNvPr>
            <p:cNvSpPr/>
            <p:nvPr/>
          </p:nvSpPr>
          <p:spPr>
            <a:xfrm>
              <a:off x="6765101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513595C-5AB9-4196-8578-BFD0B4D6BD75}"/>
                </a:ext>
              </a:extLst>
            </p:cNvPr>
            <p:cNvSpPr/>
            <p:nvPr/>
          </p:nvSpPr>
          <p:spPr>
            <a:xfrm>
              <a:off x="7084514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5EF75C6-8449-4989-AEEC-86F78DDD4D2F}"/>
                </a:ext>
              </a:extLst>
            </p:cNvPr>
            <p:cNvSpPr/>
            <p:nvPr/>
          </p:nvSpPr>
          <p:spPr>
            <a:xfrm>
              <a:off x="7403927" y="4431092"/>
              <a:ext cx="237994" cy="2379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A633907-C07A-4EB5-8CE7-04D62B8952A3}"/>
              </a:ext>
            </a:extLst>
          </p:cNvPr>
          <p:cNvSpPr txBox="1"/>
          <p:nvPr/>
        </p:nvSpPr>
        <p:spPr>
          <a:xfrm>
            <a:off x="1345936" y="342700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5DC002F-6D36-4270-8082-A008D0E47EDD}"/>
              </a:ext>
            </a:extLst>
          </p:cNvPr>
          <p:cNvSpPr txBox="1"/>
          <p:nvPr/>
        </p:nvSpPr>
        <p:spPr>
          <a:xfrm>
            <a:off x="3351069" y="36211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4E6F3A-5A7D-4751-8E4F-EC080230A9C1}"/>
              </a:ext>
            </a:extLst>
          </p:cNvPr>
          <p:cNvSpPr txBox="1"/>
          <p:nvPr/>
        </p:nvSpPr>
        <p:spPr>
          <a:xfrm>
            <a:off x="4955501" y="397178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E6FB7F-4EBA-4FFD-A816-E19F7E85E522}"/>
                  </a:ext>
                </a:extLst>
              </p:cNvPr>
              <p:cNvSpPr/>
              <p:nvPr/>
            </p:nvSpPr>
            <p:spPr>
              <a:xfrm>
                <a:off x="6197219" y="1725654"/>
                <a:ext cx="5634427" cy="10116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最坏情况下，每次都拿到硬币最多的一组，即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4E6FB7F-4EBA-4FFD-A816-E19F7E85E5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9" y="1725654"/>
                <a:ext cx="5634427" cy="1011687"/>
              </a:xfrm>
              <a:prstGeom prst="rect">
                <a:avLst/>
              </a:prstGeom>
              <a:blipFill>
                <a:blip r:embed="rId3"/>
                <a:stretch>
                  <a:fillRect l="-1732" t="-4217" b="-5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22C4D1F-A5ED-4687-93F4-7AAB02A95BFE}"/>
                  </a:ext>
                </a:extLst>
              </p:cNvPr>
              <p:cNvSpPr/>
              <p:nvPr/>
            </p:nvSpPr>
            <p:spPr>
              <a:xfrm>
                <a:off x="6197218" y="2899775"/>
                <a:ext cx="4305855" cy="4520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/>
                  <a:t>一般情况</a:t>
                </a:r>
                <a14:m>
                  <m:oMath xmlns:m="http://schemas.openxmlformats.org/officeDocument/2006/math"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22C4D1F-A5ED-4687-93F4-7AAB02A95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218" y="2899775"/>
                <a:ext cx="4305855" cy="452077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1F11FDC-EF1C-46B3-A1F0-D73D0F5A77C3}"/>
                  </a:ext>
                </a:extLst>
              </p:cNvPr>
              <p:cNvSpPr/>
              <p:nvPr/>
            </p:nvSpPr>
            <p:spPr>
              <a:xfrm>
                <a:off x="6298977" y="3496380"/>
                <a:ext cx="38064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</a:rPr>
                  <a:t>次够吗？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1F11FDC-EF1C-46B3-A1F0-D73D0F5A7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77" y="3496380"/>
                <a:ext cx="3806491" cy="461665"/>
              </a:xfrm>
              <a:prstGeom prst="rect">
                <a:avLst/>
              </a:prstGeom>
              <a:blipFill>
                <a:blip r:embed="rId5"/>
                <a:stretch>
                  <a:fillRect l="-480" t="-9333" r="-144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89EDC80-5FBE-4694-A5BF-E57AB3B85478}"/>
                  </a:ext>
                </a:extLst>
              </p:cNvPr>
              <p:cNvSpPr/>
              <p:nvPr/>
            </p:nvSpPr>
            <p:spPr>
              <a:xfrm>
                <a:off x="6266859" y="4102573"/>
                <a:ext cx="5634427" cy="2314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最坏情况下，称重</a:t>
                </a:r>
                <a:r>
                  <a:rPr lang="en-US" altLang="zh-CN" sz="2400" dirty="0"/>
                  <a:t>k-1</a:t>
                </a:r>
                <a:r>
                  <a:rPr lang="zh-CN" altLang="en-US" sz="2400" dirty="0"/>
                  <a:t>次后，必然</a:t>
                </a:r>
                <a:r>
                  <a:rPr lang="en-US" altLang="zh-CN" sz="2400" dirty="0"/>
                  <a:t>A,B,C</a:t>
                </a:r>
                <a:r>
                  <a:rPr lang="zh-CN" altLang="en-US" sz="2400" dirty="0"/>
                  <a:t>三组中有一组的硬币数量</a:t>
                </a:r>
                <a:r>
                  <a:rPr lang="en-US" altLang="zh-CN" sz="2400" dirty="0"/>
                  <a:t>&gt;=2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（更一般的结论：最坏情况下，称重</a:t>
                </a:r>
                <a:r>
                  <a:rPr lang="en-US" altLang="zh-CN" sz="2400" dirty="0"/>
                  <a:t>m</a:t>
                </a:r>
                <a:r>
                  <a:rPr lang="zh-CN" altLang="en-US" sz="2400" dirty="0"/>
                  <a:t>次后，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、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三组中硬币数量最多的一组数量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89EDC80-5FBE-4694-A5BF-E57AB3B85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859" y="4102573"/>
                <a:ext cx="5634427" cy="2314864"/>
              </a:xfrm>
              <a:prstGeom prst="rect">
                <a:avLst/>
              </a:prstGeom>
              <a:blipFill>
                <a:blip r:embed="rId6"/>
                <a:stretch>
                  <a:fillRect l="-1623" t="-1842" r="-1515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814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51C8B-D966-4ECA-A90F-C2314373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Step-1</a:t>
            </a:r>
            <a:r>
              <a:rPr lang="zh-CN" altLang="en-US" dirty="0"/>
              <a:t>：均分</a:t>
            </a:r>
            <a:r>
              <a:rPr lang="en-US" altLang="zh-CN" dirty="0"/>
              <a:t>3</a:t>
            </a:r>
            <a:r>
              <a:rPr lang="zh-CN" altLang="en-US" dirty="0"/>
              <a:t>等份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，任取两份（例如</a:t>
            </a:r>
            <a:r>
              <a:rPr lang="en-US" altLang="zh-CN" dirty="0"/>
              <a:t>A/B</a:t>
            </a:r>
            <a:r>
              <a:rPr lang="zh-CN" altLang="en-US" dirty="0"/>
              <a:t>）称重</a:t>
            </a:r>
            <a:endParaRPr lang="en-US" altLang="zh-CN" dirty="0"/>
          </a:p>
          <a:p>
            <a:pPr lvl="1"/>
            <a:r>
              <a:rPr lang="en-US" altLang="zh-CN" dirty="0"/>
              <a:t>Case 1</a:t>
            </a:r>
            <a:r>
              <a:rPr lang="zh-CN" altLang="en-US" dirty="0"/>
              <a:t>：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Case 2</a:t>
            </a:r>
            <a:r>
              <a:rPr lang="zh-CN" altLang="en-US" dirty="0"/>
              <a:t>：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/>
              <a:t>Case 3</a:t>
            </a:r>
            <a:r>
              <a:rPr lang="zh-CN" altLang="en-US" dirty="0"/>
              <a:t>：</a:t>
            </a:r>
            <a:r>
              <a:rPr lang="en-US" altLang="zh-CN" dirty="0"/>
              <a:t>A=B</a:t>
            </a:r>
          </a:p>
          <a:p>
            <a:pPr marL="0" indent="0">
              <a:buNone/>
            </a:pPr>
            <a:r>
              <a:rPr lang="zh-CN" altLang="en-US" dirty="0"/>
              <a:t>其中，</a:t>
            </a:r>
            <a:r>
              <a:rPr lang="en-US" altLang="zh-CN" dirty="0"/>
              <a:t>Case 1</a:t>
            </a:r>
            <a:r>
              <a:rPr lang="zh-CN" altLang="en-US" dirty="0"/>
              <a:t>与</a:t>
            </a:r>
            <a:r>
              <a:rPr lang="en-US" altLang="zh-CN" dirty="0"/>
              <a:t>Case 2</a:t>
            </a:r>
            <a:r>
              <a:rPr lang="zh-CN" altLang="en-US" dirty="0"/>
              <a:t>等价，仅需分别对</a:t>
            </a:r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与 </a:t>
            </a:r>
            <a:r>
              <a:rPr lang="en-US" altLang="zh-CN" dirty="0"/>
              <a:t>Case 3</a:t>
            </a:r>
            <a:r>
              <a:rPr lang="zh-CN" altLang="en-US" dirty="0"/>
              <a:t>分别讨论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E2BA4F-3FF5-46CD-BD1C-D6C7CCD9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-3175"/>
            <a:ext cx="11982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78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1386</Words>
  <Application>Microsoft Office PowerPoint</Application>
  <PresentationFormat>宽屏</PresentationFormat>
  <Paragraphs>155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Candara</vt:lpstr>
      <vt:lpstr>Office 主题​​</vt:lpstr>
      <vt:lpstr>1-1 Why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扩展阅读</vt:lpstr>
      <vt:lpstr>PowerPoint 演示文稿</vt:lpstr>
      <vt:lpstr>PowerPoint 演示文稿</vt:lpstr>
      <vt:lpstr>Open topic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1-1 Why</dc:title>
  <dc:creator>lenovo</dc:creator>
  <cp:lastModifiedBy>lenovo</cp:lastModifiedBy>
  <cp:revision>42</cp:revision>
  <dcterms:created xsi:type="dcterms:W3CDTF">2021-10-06T00:55:15Z</dcterms:created>
  <dcterms:modified xsi:type="dcterms:W3CDTF">2021-10-06T07:53:56Z</dcterms:modified>
</cp:coreProperties>
</file>