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1" r:id="rId7"/>
    <p:sldId id="262" r:id="rId8"/>
    <p:sldId id="263" r:id="rId9"/>
    <p:sldId id="282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76" r:id="rId25"/>
    <p:sldId id="277" r:id="rId26"/>
    <p:sldId id="278" r:id="rId27"/>
    <p:sldId id="286" r:id="rId28"/>
    <p:sldId id="287" r:id="rId29"/>
    <p:sldId id="288" r:id="rId30"/>
    <p:sldId id="289" r:id="rId31"/>
    <p:sldId id="279" r:id="rId32"/>
    <p:sldId id="285" r:id="rId33"/>
    <p:sldId id="2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7" autoAdjust="0"/>
    <p:restoredTop sz="76184" autoAdjust="0"/>
  </p:normalViewPr>
  <p:slideViewPr>
    <p:cSldViewPr snapToGrid="0">
      <p:cViewPr varScale="1">
        <p:scale>
          <a:sx n="67" d="100"/>
          <a:sy n="6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DF24-83A1-4C57-90F0-65B81275DFF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FDD6B-C67E-41D8-A05D-A5FAB295C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FDD6B-C67E-41D8-A05D-A5FAB295C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实数公理是一种定义实数集的公理体系，它定义了一个代数系统，此代数系统包括一个集合（未来被称为实数），集合上的加法和乘法运算，集合上的序关系，以及上述运算和序关系应该满足的规定。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在此公理定义的实数集中，我们可以抽取出整数集合、有理数集合。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实数集基本定理的本质在于说明实数集是完备的。完备的含义可以直观理解为连续，中间没有“间隔”。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虽然我们习惯于用直线表达实数集（有理数则不可以），但“用直线表达实数集”的前提就是“实数集是连续的，完备的”。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那么到底什么是“完备的”实数集？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完备就是没有例外！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戴德金分割：将有理数集合进行分割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中所有元素都小于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中所有元素，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的并集是有理数集；这种分割必定带来三个结果：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有最大元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无最小元；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无最大元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有最小元；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均没有最元。当出现第三种可能的时候，就得到了一个不是有理数的数：无理数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实数基本定理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确界定理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：非空有上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界数集，必有上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确界。构造数集，使其具有某种性质，并将这种性质传递到数集的确界，使确界之后的数不可能具备该性质。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区间套定理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：从构造过程中，使某种性质从第一个区间开始传递到第二个闭区间，再从第二个区间推到第三个区间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„„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。如此继续下去，直到将这个性质聚到区间套所共有的点的任意附近。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紧致性定理：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数列的极限理论，我们知道收敛数列一定有界，但有界数列不一定收敛。在一系列需要构造收敛数列的分析问题中，往往一开始构造一个有界数列，然后由紧致性定理得出子列，也即紧致性定理，让我们从“混乱”的数列中找出了“秩序”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有限覆盖定理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：在分析问题过程中，往往可以从局部性质推向整体性质，特别是将有限覆盖与反证法相结合，往往可以推出矛盾。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柯西收敛定理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：完全从数列本身出发，由于它给出的是极限存在的充分必要条件，不需要先假定极限的存在，相比极限的定义来说，这是一个很大的进步。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Dedekind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准则，或称实数连续性定理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的每一个分划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A|B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，都存在唯一的实数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，使它大于或等于下类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中的每一个实数，小于或等于上类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中的每一个实数。（论证实数系的完备性和局部紧致性）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FDD6B-C67E-41D8-A05D-A5FAB295C5C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9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FDD6B-C67E-41D8-A05D-A5FAB295C5C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3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FDD6B-C67E-41D8-A05D-A5FAB295C5C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1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6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8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3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AA99-8A55-4CBB-B533-9E6272F7B4A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B6D5-2798-4AB4-B682-B3F003DB6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4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tisymmetric_relati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symmetric_rela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tmp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lvin.edu/~rpruim/courses/m361/F03/overheads/real-axioms-print-pp4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vin.edu/~rpruim/courses/m361/F03/overheads/real-axioms-print-pp4.pdf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lvin.edu/~rpruim/courses/m361/F03/overheads/real-axioms-print-pp4.pdf" TargetMode="Externa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vin.edu/~rpruim/courses/m361/F03/overheads/real-axioms-print-pp4.pdf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vin.edu/~rpruim/courses/m361/F03/overheads/real-axioms-print-pp4.pdf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relation#The_number_of_binary_relat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问题求解论题</a:t>
            </a:r>
            <a:r>
              <a:rPr lang="en-US" altLang="zh-CN" dirty="0" smtClean="0"/>
              <a:t>1-9</a:t>
            </a:r>
            <a:br>
              <a:rPr lang="en-US" altLang="zh-CN" dirty="0" smtClean="0"/>
            </a:br>
            <a:r>
              <a:rPr lang="zh-CN" altLang="en-US" sz="7200" b="1" dirty="0"/>
              <a:t>关系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3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780"/>
            <a:ext cx="10515600" cy="231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/>
              <a:t>问题</a:t>
            </a:r>
            <a:r>
              <a:rPr lang="en-US" altLang="zh-CN" sz="4400" dirty="0" smtClean="0"/>
              <a:t>6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关系可以用矩阵和图来表示，关系的复合运算在这两种表现形式下，如何解读？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69951" y="2670068"/>
                <a:ext cx="40966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51" y="2670068"/>
                <a:ext cx="40966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3158396" y="3783777"/>
            <a:ext cx="223290" cy="1071460"/>
            <a:chOff x="8342431" y="2594947"/>
            <a:chExt cx="380655" cy="1763484"/>
          </a:xfrm>
        </p:grpSpPr>
        <p:sp>
          <p:nvSpPr>
            <p:cNvPr id="10" name="椭圆 9"/>
            <p:cNvSpPr/>
            <p:nvPr/>
          </p:nvSpPr>
          <p:spPr>
            <a:xfrm>
              <a:off x="8360229" y="2594947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</a:t>
              </a:r>
              <a:endParaRPr lang="zh-CN" altLang="en-US" sz="16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360229" y="3066661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</a:t>
              </a:r>
              <a:endParaRPr lang="zh-CN" altLang="en-US" sz="16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8360229" y="3538375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</a:t>
              </a:r>
              <a:endParaRPr lang="zh-CN" altLang="en-US" sz="16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342431" y="4006978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</a:t>
              </a:r>
              <a:endParaRPr lang="zh-CN" altLang="en-US" sz="1600" dirty="0"/>
            </a:p>
          </p:txBody>
        </p:sp>
      </p:grpSp>
      <p:cxnSp>
        <p:nvCxnSpPr>
          <p:cNvPr id="6" name="曲线连接符 5"/>
          <p:cNvCxnSpPr>
            <a:stCxn id="10" idx="0"/>
            <a:endCxn id="10" idx="6"/>
          </p:cNvCxnSpPr>
          <p:nvPr/>
        </p:nvCxnSpPr>
        <p:spPr>
          <a:xfrm rot="16200000" flipH="1">
            <a:off x="3275089" y="3783949"/>
            <a:ext cx="106768" cy="106425"/>
          </a:xfrm>
          <a:prstGeom prst="curvedConnector4">
            <a:avLst>
              <a:gd name="adj1" fmla="val -214109"/>
              <a:gd name="adj2" fmla="val 314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10" idx="2"/>
            <a:endCxn id="11" idx="2"/>
          </p:cNvCxnSpPr>
          <p:nvPr/>
        </p:nvCxnSpPr>
        <p:spPr>
          <a:xfrm rot="10800000" flipV="1">
            <a:off x="3168832" y="3890544"/>
            <a:ext cx="12700" cy="2866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1" idx="6"/>
            <a:endCxn id="13" idx="6"/>
          </p:cNvCxnSpPr>
          <p:nvPr/>
        </p:nvCxnSpPr>
        <p:spPr>
          <a:xfrm flipH="1">
            <a:off x="3371242" y="4177150"/>
            <a:ext cx="10440" cy="571319"/>
          </a:xfrm>
          <a:prstGeom prst="curvedConnector3">
            <a:avLst>
              <a:gd name="adj1" fmla="val -2189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8614316" y="3783777"/>
            <a:ext cx="223290" cy="1071460"/>
            <a:chOff x="8342431" y="2594947"/>
            <a:chExt cx="380655" cy="1763484"/>
          </a:xfrm>
        </p:grpSpPr>
        <p:sp>
          <p:nvSpPr>
            <p:cNvPr id="112" name="椭圆 111"/>
            <p:cNvSpPr/>
            <p:nvPr/>
          </p:nvSpPr>
          <p:spPr>
            <a:xfrm>
              <a:off x="8360229" y="2594947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</a:t>
              </a:r>
              <a:endParaRPr lang="zh-CN" altLang="en-US" sz="1600" dirty="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8360229" y="3066661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</a:t>
              </a:r>
              <a:endParaRPr lang="zh-CN" altLang="en-US" sz="1600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8360229" y="3538375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</a:t>
              </a:r>
              <a:endParaRPr lang="zh-CN" altLang="en-US" sz="1600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8342431" y="4006978"/>
              <a:ext cx="362857" cy="3514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</a:t>
              </a:r>
              <a:endParaRPr lang="zh-CN" altLang="en-US" sz="1600" dirty="0"/>
            </a:p>
          </p:txBody>
        </p:sp>
      </p:grpSp>
      <p:cxnSp>
        <p:nvCxnSpPr>
          <p:cNvPr id="122" name="曲线连接符 121"/>
          <p:cNvCxnSpPr>
            <a:stCxn id="112" idx="0"/>
            <a:endCxn id="112" idx="6"/>
          </p:cNvCxnSpPr>
          <p:nvPr/>
        </p:nvCxnSpPr>
        <p:spPr>
          <a:xfrm rot="16200000" flipH="1">
            <a:off x="8731009" y="3783949"/>
            <a:ext cx="106768" cy="106425"/>
          </a:xfrm>
          <a:prstGeom prst="curvedConnector4">
            <a:avLst>
              <a:gd name="adj1" fmla="val -214109"/>
              <a:gd name="adj2" fmla="val 314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112" idx="2"/>
            <a:endCxn id="113" idx="2"/>
          </p:cNvCxnSpPr>
          <p:nvPr/>
        </p:nvCxnSpPr>
        <p:spPr>
          <a:xfrm rot="10800000" flipV="1">
            <a:off x="8624752" y="3890544"/>
            <a:ext cx="12700" cy="2866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112" idx="5"/>
            <a:endCxn id="121" idx="6"/>
          </p:cNvCxnSpPr>
          <p:nvPr/>
        </p:nvCxnSpPr>
        <p:spPr>
          <a:xfrm rot="16200000" flipH="1">
            <a:off x="8425586" y="4346889"/>
            <a:ext cx="782428" cy="20731"/>
          </a:xfrm>
          <a:prstGeom prst="curvedConnector4">
            <a:avLst>
              <a:gd name="adj1" fmla="val 6119"/>
              <a:gd name="adj2" fmla="val 1253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/>
              <p:cNvSpPr/>
              <p:nvPr/>
            </p:nvSpPr>
            <p:spPr>
              <a:xfrm>
                <a:off x="7507216" y="2666862"/>
                <a:ext cx="2715872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16" y="2666862"/>
                <a:ext cx="2715872" cy="372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自反性（</a:t>
            </a:r>
            <a:r>
              <a:rPr lang="en-US" altLang="zh-CN" dirty="0" smtClean="0">
                <a:latin typeface="NimbusRomNo9L-Medi"/>
              </a:rPr>
              <a:t>reflexive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1690688"/>
            <a:ext cx="8168638" cy="46130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291731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  <a:latin typeface="Arial" panose="020B0604020202020204" pitchFamily="34" charset="0"/>
              </a:rPr>
              <a:t>irreflexive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对称性（</a:t>
            </a:r>
            <a:r>
              <a:rPr lang="en-US" altLang="zh-CN" dirty="0"/>
              <a:t> symmetric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2" y="1537660"/>
            <a:ext cx="9004660" cy="4796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399" y="286322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0B0080"/>
                </a:solidFill>
                <a:latin typeface="Arial" panose="020B0604020202020204" pitchFamily="34" charset="0"/>
                <a:hlinkClick r:id="rId3" tooltip="Antisymmetric relation"/>
              </a:rPr>
              <a:t>antisymmetric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730" y="344420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B0080"/>
                </a:solidFill>
                <a:latin typeface="Arial" panose="020B0604020202020204" pitchFamily="34" charset="0"/>
                <a:hlinkClick r:id="rId4" tooltip="Asymmetric relation"/>
              </a:rPr>
              <a:t>asymmetric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5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传递性（</a:t>
            </a:r>
            <a:r>
              <a:rPr lang="en-US" altLang="zh-CN" dirty="0"/>
              <a:t> </a:t>
            </a:r>
            <a:r>
              <a:rPr lang="en-US" altLang="zh-CN" dirty="0" smtClean="0"/>
              <a:t>transitive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223" y="1782128"/>
            <a:ext cx="8039100" cy="33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5850" y="1497174"/>
            <a:ext cx="9763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你是否遇到了在对称性、传递性判断上的困惑？</a:t>
            </a:r>
            <a:endParaRPr lang="en-US" altLang="zh-CN" sz="3600" dirty="0" smtClean="0"/>
          </a:p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你是否理解什么叫“定义”？你是否能够从逻辑学上理解定义是什么？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你是否能够写出对称性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传递性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的逻辑定义，并借此帮助你判断关系的这两个性质？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82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满足性质：自反、对称、传递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“等于”关系的推广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例子：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同余关系：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是整数。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zh-CN" altLang="en-US" dirty="0" smtClean="0"/>
                  <a:t>当且仅当 </a:t>
                </a:r>
                <a:r>
                  <a:rPr lang="zh-CN" altLang="en-US" dirty="0" smtClean="0"/>
                  <a:t>存在</a:t>
                </a:r>
                <a:r>
                  <a:rPr lang="zh-CN" altLang="en-US" dirty="0"/>
                  <a:t>正</a:t>
                </a:r>
                <a:r>
                  <a:rPr lang="zh-CN" altLang="en-US" dirty="0" smtClean="0"/>
                  <a:t>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自反：若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是任意正整数，显然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2"/>
                <a:r>
                  <a:rPr lang="zh-CN" altLang="en-US" dirty="0" smtClean="0"/>
                  <a:t>对称：若存在</a:t>
                </a:r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，则显然</a:t>
                </a:r>
                <a:r>
                  <a:rPr lang="zh-CN" altLang="en-US" dirty="0"/>
                  <a:t>存在正整数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传递：</a:t>
                </a:r>
                <a:r>
                  <a:rPr lang="zh-CN" altLang="en-US" dirty="0"/>
                  <a:t>若存在整数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，且</a:t>
                </a:r>
                <a:r>
                  <a:rPr lang="zh-CN" altLang="en-US" dirty="0"/>
                  <a:t>存在正整数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是非空集合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上的等价关系，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，等价类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𝑥𝑅𝑦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每个等价类都是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的一个非空子集；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例子</a:t>
                </a:r>
                <a:r>
                  <a:rPr lang="en-US" altLang="zh-CN" dirty="0"/>
                  <a:t>】</a:t>
                </a:r>
                <a:r>
                  <a:rPr lang="zh-CN" altLang="en-US" dirty="0" smtClean="0"/>
                  <a:t>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同余关系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zh-CN" altLang="en-US" dirty="0"/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 smtClean="0"/>
                  <a:t>整数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个等价类：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…,−6,−3,0,3,6,…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等价类的代表元素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对于等价类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𝑥𝑅𝑦</m:t>
                        </m:r>
                      </m:e>
                    </m:d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200" dirty="0" smtClean="0"/>
                  <a:t>称为这个等价类的代表元素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其实，该等价类的每个元素都可以作为代表元素：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 smtClean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3200" dirty="0" smtClean="0"/>
              </a:p>
              <a:p>
                <a:pPr lvl="1"/>
                <a:r>
                  <a:rPr lang="zh-CN" altLang="en-US" sz="2800" dirty="0" smtClean="0"/>
                  <a:t>证明：对于任意元素</a:t>
                </a:r>
                <a:r>
                  <a:rPr lang="en-US" altLang="zh-CN" sz="2800" i="1" dirty="0" smtClean="0"/>
                  <a:t>t</a:t>
                </a:r>
                <a:r>
                  <a:rPr lang="zh-CN" altLang="en-US" sz="2800" i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𝑥𝑅𝑡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根据</a:t>
                </a:r>
                <a:r>
                  <a:rPr lang="en-US" altLang="zh-CN" sz="2800" dirty="0" smtClean="0"/>
                  <a:t>R</a:t>
                </a:r>
                <a:r>
                  <a:rPr lang="zh-CN" altLang="en-US" sz="2800" dirty="0" smtClean="0"/>
                  <a:t>的对称性和传递性，且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𝑥𝑅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可得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𝑅𝑡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800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800" dirty="0" smtClean="0"/>
                  <a:t>同理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36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云形标注 4"/>
          <p:cNvSpPr/>
          <p:nvPr/>
        </p:nvSpPr>
        <p:spPr>
          <a:xfrm>
            <a:off x="6864221" y="1957356"/>
            <a:ext cx="5057192" cy="21833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：现在你能理解什么叫“不失一般性”了吗？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46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</a:t>
                </a:r>
                <a:r>
                  <a:rPr lang="zh-CN" altLang="en-US" dirty="0"/>
                  <a:t>是非空集合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上的</a:t>
                </a:r>
                <a:r>
                  <a:rPr lang="zh-CN" altLang="en-US" dirty="0" smtClean="0"/>
                  <a:t>等价关系，则其所有等价类的集合称为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商集</a:t>
                </a:r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上的恒等关系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等价关系，商集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定义自然数集的笛卡尔乘积上的关系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914400" lvl="2" indent="0">
                  <a:buNone/>
                </a:pPr>
                <a:r>
                  <a:rPr lang="zh-CN" altLang="en-US" sz="2800" dirty="0" smtClean="0"/>
                  <a:t>证明这是一个等价关系，并给出其商集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集合的划分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14" y="1995368"/>
            <a:ext cx="3193144" cy="40408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748859"/>
            <a:ext cx="4876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有序偶的集合表示形式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84118" y="2595111"/>
            <a:ext cx="7812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</a:t>
            </a:r>
            <a:r>
              <a:rPr lang="en-US" altLang="zh-CN" sz="2800" dirty="0" smtClean="0"/>
              <a:t>1: </a:t>
            </a:r>
            <a:r>
              <a:rPr lang="zh-CN" altLang="en-US" sz="2800" dirty="0" smtClean="0"/>
              <a:t>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有序</a:t>
            </a:r>
            <a:r>
              <a:rPr lang="zh-CN" altLang="en-US" sz="2800" dirty="0" smtClean="0"/>
              <a:t>”的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有序偶</a:t>
            </a:r>
            <a:r>
              <a:rPr lang="zh-CN" altLang="en-US" sz="2800" dirty="0" smtClean="0"/>
              <a:t>表达需求该如何用“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无序</a:t>
            </a:r>
            <a:r>
              <a:rPr lang="zh-CN" altLang="en-US" sz="2800" dirty="0" smtClean="0"/>
              <a:t>”的集合这样的数学模型来建模？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25459" y="3896138"/>
                <a:ext cx="4576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的集合表现形式是</a:t>
                </a:r>
                <a:r>
                  <a:rPr lang="en-US" altLang="zh-CN" sz="3200" dirty="0" smtClean="0"/>
                  <a:t>?</a:t>
                </a:r>
                <a:endParaRPr lang="zh-CN" altLang="en-US" sz="320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59" y="3896138"/>
                <a:ext cx="457618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8750" r="-2796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135195" y="4827833"/>
                <a:ext cx="1928669" cy="64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 err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200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 dirty="0" err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95" y="4827833"/>
                <a:ext cx="1928669" cy="6458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zh-CN" altLang="en-US" dirty="0" smtClean="0"/>
              <a:t>等价关系定义的划分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:r>
                  <a:rPr lang="en-US" altLang="zh-CN" i="1" dirty="0" smtClean="0"/>
                  <a:t>R</a:t>
                </a:r>
                <a:r>
                  <a:rPr lang="zh-CN" altLang="en-US" dirty="0" smtClean="0"/>
                  <a:t>是集合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上的等价关系，给定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所</m:t>
                    </m:r>
                  </m:oMath>
                </a14:m>
                <a:r>
                  <a:rPr lang="zh-CN" altLang="en-US" dirty="0" smtClean="0"/>
                  <a:t>诱导的等价类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相应的商集</a:t>
                </a:r>
                <a:endParaRPr lang="en-US" altLang="zh-CN" dirty="0" smtClean="0"/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证：商集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即是集合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的一个划分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75" y="3771899"/>
            <a:ext cx="6201250" cy="223520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128475" y="2814637"/>
            <a:ext cx="10628887" cy="1503363"/>
            <a:chOff x="1128475" y="2814637"/>
            <a:chExt cx="10628887" cy="150336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137" y="2814637"/>
              <a:ext cx="3705225" cy="1228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7" name="组合 16"/>
            <p:cNvGrpSpPr/>
            <p:nvPr/>
          </p:nvGrpSpPr>
          <p:grpSpPr>
            <a:xfrm>
              <a:off x="1128475" y="3429000"/>
              <a:ext cx="6923662" cy="889000"/>
              <a:chOff x="1128475" y="3429000"/>
              <a:chExt cx="6923662" cy="889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1128475" y="4313237"/>
                <a:ext cx="6201250" cy="476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endCxn id="7" idx="1"/>
              </p:cNvCxnSpPr>
              <p:nvPr/>
            </p:nvCxnSpPr>
            <p:spPr>
              <a:xfrm flipV="1">
                <a:off x="7329725" y="3429000"/>
                <a:ext cx="722412" cy="8842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7401061" y="4602164"/>
            <a:ext cx="4032451" cy="1265236"/>
            <a:chOff x="7401061" y="4602164"/>
            <a:chExt cx="4032451" cy="126523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137" y="4724400"/>
              <a:ext cx="3381375" cy="1143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右大括号 17"/>
            <p:cNvSpPr/>
            <p:nvPr/>
          </p:nvSpPr>
          <p:spPr>
            <a:xfrm>
              <a:off x="7401061" y="4602164"/>
              <a:ext cx="277575" cy="1265236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50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3" y="556661"/>
            <a:ext cx="9434773" cy="5905978"/>
          </a:xfrm>
        </p:spPr>
      </p:pic>
    </p:spTree>
    <p:extLst>
      <p:ext uri="{BB962C8B-B14F-4D97-AF65-F5344CB8AC3E}">
        <p14:creationId xmlns:p14="http://schemas.microsoft.com/office/powerpoint/2010/main" val="30460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6" y="724613"/>
            <a:ext cx="9912808" cy="5840916"/>
          </a:xfrm>
        </p:spPr>
      </p:pic>
    </p:spTree>
    <p:extLst>
      <p:ext uri="{BB962C8B-B14F-4D97-AF65-F5344CB8AC3E}">
        <p14:creationId xmlns:p14="http://schemas.microsoft.com/office/powerpoint/2010/main" val="38743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鸽</a:t>
            </a:r>
            <a:r>
              <a:rPr lang="zh-CN" altLang="en-US" dirty="0" smtClean="0"/>
              <a:t>笼原理与等价类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/>
          <a:lstStyle/>
          <a:p>
            <a:r>
              <a:rPr lang="zh-CN" altLang="en-US" dirty="0" smtClean="0"/>
              <a:t>证明：从</a:t>
            </a:r>
            <a:r>
              <a:rPr lang="en-US" altLang="zh-CN" dirty="0" smtClean="0"/>
              <a:t>1,2,…,2000</a:t>
            </a:r>
            <a:r>
              <a:rPr lang="zh-CN" altLang="en-US" dirty="0" smtClean="0"/>
              <a:t>中任取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个数，其中必有两个数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x/y=2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(K</a:t>
            </a:r>
            <a:r>
              <a:rPr lang="zh-CN" altLang="en-US" dirty="0" smtClean="0"/>
              <a:t>为整数</a:t>
            </a:r>
            <a:r>
              <a:rPr lang="en-US" altLang="zh-CN" dirty="0" smtClean="0"/>
              <a:t>).</a:t>
            </a:r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35" y="2446790"/>
            <a:ext cx="7871765" cy="276324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071446" y="3410438"/>
            <a:ext cx="6447692" cy="417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40523" y="3892262"/>
            <a:ext cx="4853354" cy="417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9624647" y="2400225"/>
            <a:ext cx="2180492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这句话是可有可无还是必须证明？</a:t>
            </a:r>
            <a:endParaRPr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8868788" y="4139491"/>
            <a:ext cx="3247293" cy="13795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这句话对我们建立基于鸽笼原理的证明有什么启发？</a:t>
            </a:r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34" y="5224260"/>
            <a:ext cx="7789703" cy="13556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51982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证明：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57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你应该自学过这些内容了，是不是？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78" y="2729270"/>
            <a:ext cx="7144747" cy="44773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28" y="3242649"/>
            <a:ext cx="2524477" cy="42868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28" y="3736976"/>
            <a:ext cx="1609950" cy="46679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78" y="4595588"/>
            <a:ext cx="2295845" cy="42868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40" y="5248731"/>
            <a:ext cx="216247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你能解释清楚这几个词的差异吗？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62126" y="2907634"/>
            <a:ext cx="498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VS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2126" y="3965801"/>
            <a:ext cx="498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VS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3842" y="2846079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maximum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0474" y="2876856"/>
            <a:ext cx="542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supremum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least upper </a:t>
            </a:r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bound)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3842" y="3913013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minimum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50474" y="3935023"/>
            <a:ext cx="5565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infimum (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greatest lower bound)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483" y="1690688"/>
            <a:ext cx="10367034" cy="29733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2483" y="5989639"/>
            <a:ext cx="960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https://www.calvin.edu/~rpruim/courses/m361/F03/overheads/real-axioms-print-pp4.</a:t>
            </a:r>
            <a:r>
              <a:rPr lang="zh-CN" altLang="en-US" dirty="0" smtClean="0">
                <a:hlinkClick r:id="rId4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067719"/>
            <a:ext cx="6600825" cy="3295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2483" y="5989639"/>
            <a:ext cx="960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https://www.calvin.edu/~rpruim/courses/m361/F03/overheads/real-axioms-print-pp4.</a:t>
            </a:r>
            <a:r>
              <a:rPr lang="zh-CN" altLang="en-US" dirty="0" smtClean="0">
                <a:hlinkClick r:id="rId3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2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750" y="1881981"/>
            <a:ext cx="7810500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8" y="3320256"/>
            <a:ext cx="7496176" cy="2714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2483" y="5989639"/>
            <a:ext cx="960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https://www.calvin.edu/~rpruim/courses/m361/F03/overheads/real-axioms-print-pp4.</a:t>
            </a:r>
            <a:r>
              <a:rPr lang="zh-CN" altLang="en-US" dirty="0" smtClean="0">
                <a:hlinkClick r:id="rId5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2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657350"/>
            <a:ext cx="7562850" cy="40862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8515350" y="5429250"/>
            <a:ext cx="1228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12483" y="5989639"/>
            <a:ext cx="960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https://www.calvin.edu/~rpruim/courses/m361/F03/overheads/real-axioms-print-pp4.</a:t>
            </a:r>
            <a:r>
              <a:rPr lang="zh-CN" altLang="en-US" dirty="0" smtClean="0">
                <a:hlinkClick r:id="rId3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二元关系的论域（</a:t>
            </a:r>
            <a:r>
              <a:rPr lang="en-US" altLang="zh-CN" b="1" dirty="0"/>
              <a:t>universe 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44451" y="3058578"/>
                <a:ext cx="95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/>
                  <a:t>问题</a:t>
                </a:r>
                <a:r>
                  <a:rPr lang="en-US" altLang="zh-CN" sz="3200" dirty="0" smtClean="0"/>
                  <a:t>2</a:t>
                </a:r>
                <a:r>
                  <a:rPr lang="zh-CN" altLang="en-US" sz="3200" dirty="0" smtClean="0"/>
                  <a:t>：就二元关系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dirty="0" smtClean="0"/>
                  <a:t>而言，其论域是什么？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51" y="3058578"/>
                <a:ext cx="958852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654" t="-18750" r="-1463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322284" y="3838217"/>
            <a:ext cx="7590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通常情况下，我们讨论</a:t>
            </a:r>
            <a:r>
              <a:rPr lang="en-US" altLang="zh-CN" sz="2800" dirty="0" smtClean="0"/>
              <a:t>A=B</a:t>
            </a:r>
            <a:r>
              <a:rPr lang="zh-CN" altLang="en-US" sz="2800" dirty="0" smtClean="0"/>
              <a:t>的一类特殊关系较多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22283" y="4553681"/>
                <a:ext cx="75905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rgbClr val="0070C0"/>
                    </a:solidFill>
                    <a:latin typeface="NimbusRomNo9L-Regu"/>
                  </a:rPr>
                  <a:t>“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NimbusRomNo9L-ReguItal"/>
                  </a:rPr>
                  <a:t>S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NimbusRomNo9L-Regu"/>
                  </a:rPr>
                  <a:t>is a relation on a set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NimbusRomNo9L-Regu"/>
                  </a:rPr>
                  <a:t>” is one way of saying that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NimbusRomNo9L-ReguItal"/>
                  </a:rPr>
                  <a:t>S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NimbusRomNo9L-Regu"/>
                  </a:rPr>
                  <a:t>is a </a:t>
                </a:r>
                <a:r>
                  <a:rPr lang="en-US" altLang="zh-CN" sz="2800" b="1" u="sng" dirty="0">
                    <a:solidFill>
                      <a:srgbClr val="0070C0"/>
                    </a:solidFill>
                    <a:latin typeface="NimbusRomNo9L-Regu"/>
                  </a:rPr>
                  <a:t>subset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NimbusRomNo9L-Regu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3" y="4553681"/>
                <a:ext cx="759054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723" t="-8280" r="-2972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44450" y="1992173"/>
            <a:ext cx="100093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The set of all possible objects that </a:t>
            </a:r>
            <a:r>
              <a:rPr lang="en-US" altLang="zh-CN" sz="2800" dirty="0" smtClean="0"/>
              <a:t>are considered </a:t>
            </a:r>
            <a:r>
              <a:rPr lang="en-US" altLang="zh-CN" sz="2800" dirty="0"/>
              <a:t>in the context in which we work is called the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universe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58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1690688"/>
            <a:ext cx="7829550" cy="86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43150" y="2831585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实数是连续、完备的，不存在“空隙”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有理数不满足完备性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12483" y="5989639"/>
            <a:ext cx="960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https://www.calvin.edu/~rpruim/courses/m361/F03/overheads/real-axioms-print-pp4.</a:t>
            </a:r>
            <a:r>
              <a:rPr lang="zh-CN" altLang="en-US" dirty="0" smtClean="0">
                <a:hlinkClick r:id="rId3"/>
              </a:rPr>
              <a:t>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294" y="3736248"/>
            <a:ext cx="3459494" cy="6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最后一个问题：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8" y="2703135"/>
            <a:ext cx="7468642" cy="3324689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1" y="1690688"/>
            <a:ext cx="11039475" cy="857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31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Open-Topic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概念辨析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区别于联系，举例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Strict weak </a:t>
            </a:r>
            <a:r>
              <a:rPr lang="en-US" altLang="zh-CN" dirty="0" smtClean="0"/>
              <a:t>order</a:t>
            </a:r>
            <a:endParaRPr lang="en-US" altLang="zh-CN" dirty="0"/>
          </a:p>
          <a:p>
            <a:pPr lvl="1"/>
            <a:r>
              <a:rPr lang="en-US" altLang="zh-CN" dirty="0"/>
              <a:t>Total preorder</a:t>
            </a:r>
          </a:p>
          <a:p>
            <a:pPr lvl="1"/>
            <a:r>
              <a:rPr lang="en-US" altLang="zh-CN" dirty="0" smtClean="0"/>
              <a:t>Preorder</a:t>
            </a:r>
          </a:p>
          <a:p>
            <a:pPr lvl="1"/>
            <a:r>
              <a:rPr lang="en-US" altLang="zh-CN" dirty="0" smtClean="0"/>
              <a:t>Partial order</a:t>
            </a:r>
          </a:p>
          <a:p>
            <a:pPr lvl="1"/>
            <a:r>
              <a:rPr lang="en-US" altLang="zh-CN" dirty="0" smtClean="0"/>
              <a:t>Strict </a:t>
            </a:r>
            <a:r>
              <a:rPr lang="en-US" altLang="zh-CN" dirty="0"/>
              <a:t>partial order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Total order</a:t>
            </a:r>
          </a:p>
          <a:p>
            <a:pPr lvl="1"/>
            <a:r>
              <a:rPr lang="en-US" altLang="zh-CN" dirty="0"/>
              <a:t>Partial equivalence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6448" y="5942568"/>
            <a:ext cx="8724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https://en.wikipedia.org/wiki/Binary_relation#The_number_of_binary_</a:t>
            </a:r>
            <a:r>
              <a:rPr lang="zh-CN" altLang="en-US" dirty="0" smtClean="0">
                <a:hlinkClick r:id="rId2"/>
              </a:rPr>
              <a:t>relations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Open-Topic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实数完备性（</a:t>
            </a:r>
            <a:r>
              <a:rPr lang="en-US" altLang="zh-CN" dirty="0" smtClean="0"/>
              <a:t>Completeness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各种完备性定义介绍</a:t>
            </a:r>
            <a:endParaRPr lang="en-US" altLang="zh-CN" dirty="0" smtClean="0"/>
          </a:p>
          <a:p>
            <a:pPr lvl="2"/>
            <a:r>
              <a:rPr lang="en-US" altLang="zh-CN" b="1" dirty="0"/>
              <a:t>Least upper bound property</a:t>
            </a:r>
          </a:p>
          <a:p>
            <a:pPr lvl="2"/>
            <a:r>
              <a:rPr lang="en-US" altLang="zh-CN" b="1" dirty="0"/>
              <a:t>Dedekind completeness</a:t>
            </a:r>
          </a:p>
          <a:p>
            <a:pPr lvl="2"/>
            <a:r>
              <a:rPr lang="en-US" altLang="zh-CN" b="1" dirty="0"/>
              <a:t>Cauchy completeness</a:t>
            </a:r>
          </a:p>
          <a:p>
            <a:pPr lvl="2"/>
            <a:r>
              <a:rPr lang="en-US" altLang="zh-CN" b="1" dirty="0"/>
              <a:t>Nested intervals theorem</a:t>
            </a:r>
          </a:p>
          <a:p>
            <a:pPr lvl="2"/>
            <a:r>
              <a:rPr lang="en-US" altLang="zh-CN" b="1" dirty="0"/>
              <a:t>Monotone convergence theorem</a:t>
            </a:r>
          </a:p>
          <a:p>
            <a:pPr lvl="2"/>
            <a:r>
              <a:rPr lang="en-US" altLang="zh-CN" b="1" dirty="0"/>
              <a:t>Bolzano–</a:t>
            </a:r>
            <a:r>
              <a:rPr lang="en-US" altLang="zh-CN" b="1" dirty="0" err="1"/>
              <a:t>Weierstrass</a:t>
            </a:r>
            <a:r>
              <a:rPr lang="en-US" altLang="zh-CN" b="1" dirty="0"/>
              <a:t> theorem</a:t>
            </a:r>
          </a:p>
          <a:p>
            <a:pPr lvl="2"/>
            <a:r>
              <a:rPr lang="en-US" altLang="zh-CN" b="1" dirty="0"/>
              <a:t>The intermediate value theorem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0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而言：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可以采用集合、有向图和关系矩阵的多种表现形式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7486" y="4742240"/>
            <a:ext cx="7561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在关系的计算机实现中，你会采用哪种形式去表达一个关系？</a:t>
            </a:r>
            <a:endParaRPr lang="zh-CN" altLang="en-US" sz="3200" dirty="0"/>
          </a:p>
        </p:txBody>
      </p:sp>
      <p:pic>
        <p:nvPicPr>
          <p:cNvPr id="1026" name="Picture 2" descr="Image result for 有向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31" y="3009899"/>
            <a:ext cx="2629669" cy="173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24515" y="2497078"/>
                <a:ext cx="5014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15" y="2497078"/>
                <a:ext cx="5014686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45085" y="3102339"/>
                <a:ext cx="2118849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85" y="3102339"/>
                <a:ext cx="2118849" cy="15049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473372" y="5886371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依赖于具体问题的特性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0" y="1808473"/>
            <a:ext cx="7957993" cy="3553075"/>
          </a:xfrm>
        </p:spPr>
      </p:pic>
      <p:sp>
        <p:nvSpPr>
          <p:cNvPr id="5" name="文本框 4"/>
          <p:cNvSpPr txBox="1"/>
          <p:nvPr/>
        </p:nvSpPr>
        <p:spPr>
          <a:xfrm>
            <a:off x="1819470" y="1027906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：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650464" y="5361548"/>
            <a:ext cx="755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：你如何理解、区分上述式子中的“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”和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9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关系的“复合”运算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dirty="0" smtClean="0"/>
                  <a:t>关系的“复合”运算</a:t>
                </a:r>
                <a:endParaRPr lang="en-US" altLang="zh-CN" sz="3600" dirty="0" smtClean="0"/>
              </a:p>
              <a:p>
                <a:pPr lvl="1"/>
                <a:r>
                  <a:rPr lang="zh-CN" altLang="en-US" sz="3200" dirty="0" smtClean="0"/>
                  <a:t>运算法则：</a:t>
                </a:r>
                <a:endParaRPr lang="en-US" altLang="zh-CN" sz="3200" dirty="0" smtClean="0"/>
              </a:p>
              <a:p>
                <a:pPr marL="457200" lvl="1" indent="0">
                  <a:buNone/>
                </a:pPr>
                <a:r>
                  <a:rPr lang="zh-CN" altLang="en-US" sz="3200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3200" b="0" dirty="0" smtClean="0"/>
              </a:p>
              <a:p>
                <a:pPr marL="457200" lvl="1" indent="0">
                  <a:buNone/>
                </a:pPr>
                <a:r>
                  <a:rPr lang="zh-CN" altLang="en-US" sz="3200" dirty="0" smtClean="0"/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的复合关系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3200" dirty="0" smtClean="0"/>
                  <a:t>定义为</a:t>
                </a:r>
                <a:endParaRPr lang="en-US" altLang="zh-CN" sz="3200" dirty="0" smtClean="0"/>
              </a:p>
              <a:p>
                <a:pPr marL="457200" lvl="1" indent="0">
                  <a:buNone/>
                </a:pP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4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73829" y="4439626"/>
                <a:ext cx="5617028" cy="1365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9" y="4439626"/>
                <a:ext cx="5617028" cy="1365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6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关系的“复合”</a:t>
            </a:r>
            <a:r>
              <a:rPr lang="zh-CN" altLang="en-US" dirty="0" smtClean="0"/>
              <a:t>运算（例子）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为定义在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上的关系，其中，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 smtClean="0"/>
              </a:p>
              <a:p>
                <a:r>
                  <a:rPr lang="zh-CN" altLang="en-US" dirty="0" smtClean="0"/>
                  <a:t>则：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050971" y="3182383"/>
            <a:ext cx="6302829" cy="2405617"/>
            <a:chOff x="5050971" y="3182383"/>
            <a:chExt cx="6302829" cy="240561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9112" y="3182383"/>
              <a:ext cx="3744688" cy="1944664"/>
            </a:xfrm>
            <a:prstGeom prst="rect">
              <a:avLst/>
            </a:prstGeom>
          </p:spPr>
        </p:pic>
        <p:sp>
          <p:nvSpPr>
            <p:cNvPr id="10" name="右大括号 9"/>
            <p:cNvSpPr/>
            <p:nvPr/>
          </p:nvSpPr>
          <p:spPr>
            <a:xfrm>
              <a:off x="5050971" y="4383314"/>
              <a:ext cx="72572" cy="12046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1"/>
            </p:cNvCxnSpPr>
            <p:nvPr/>
          </p:nvCxnSpPr>
          <p:spPr>
            <a:xfrm flipV="1">
              <a:off x="5123543" y="4154715"/>
              <a:ext cx="2485569" cy="830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2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780"/>
            <a:ext cx="10515600" cy="231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/>
              <a:t>问题</a:t>
            </a:r>
            <a:r>
              <a:rPr lang="en-US" altLang="zh-CN" sz="4400" dirty="0" smtClean="0"/>
              <a:t>6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关系可以用矩阵和图来表示，关系的复合运算在这两种表现形式下，如何解读？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5486" y="2900650"/>
                <a:ext cx="145289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86" y="2900650"/>
                <a:ext cx="1452898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0054" y="2461060"/>
                <a:ext cx="40966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4" y="2461060"/>
                <a:ext cx="40966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00498" y="4571486"/>
                <a:ext cx="1407886" cy="1055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98" y="4571486"/>
                <a:ext cx="1407886" cy="1055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73705" y="4061638"/>
                <a:ext cx="3269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05" y="4061638"/>
                <a:ext cx="32693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77218" y="2872598"/>
                <a:ext cx="5137176" cy="13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18" y="2872598"/>
                <a:ext cx="5137176" cy="1389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45876" y="4077736"/>
                <a:ext cx="2532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76" y="4077736"/>
                <a:ext cx="253204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7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780"/>
            <a:ext cx="10515600" cy="231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/>
              <a:t>问题</a:t>
            </a:r>
            <a:r>
              <a:rPr lang="en-US" altLang="zh-CN" sz="4400" dirty="0" smtClean="0"/>
              <a:t>6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关系可以用矩阵和图来表示，关系的复合运算在这两种表现形式下，如何解读？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61391" y="2526375"/>
                <a:ext cx="40966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91" y="2526375"/>
                <a:ext cx="40966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75042" y="4272093"/>
                <a:ext cx="3269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42" y="4272093"/>
                <a:ext cx="32693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2201835" y="3036223"/>
            <a:ext cx="715175" cy="1227333"/>
            <a:chOff x="7914259" y="2461060"/>
            <a:chExt cx="1219200" cy="2020030"/>
          </a:xfrm>
        </p:grpSpPr>
        <p:sp>
          <p:nvSpPr>
            <p:cNvPr id="2" name="椭圆 1"/>
            <p:cNvSpPr/>
            <p:nvPr/>
          </p:nvSpPr>
          <p:spPr>
            <a:xfrm>
              <a:off x="7914259" y="2461060"/>
              <a:ext cx="1219200" cy="202003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342431" y="2594947"/>
              <a:ext cx="380655" cy="1763484"/>
              <a:chOff x="8342431" y="2594947"/>
              <a:chExt cx="380655" cy="176348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360229" y="2594947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</a:t>
                </a:r>
                <a:endParaRPr lang="zh-CN" altLang="en-US" sz="160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360229" y="3066661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</a:t>
                </a:r>
                <a:endParaRPr lang="zh-CN" altLang="en-US" sz="160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360229" y="3538375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342431" y="4006978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609719" y="3036222"/>
            <a:ext cx="715175" cy="1227333"/>
            <a:chOff x="7914259" y="2461060"/>
            <a:chExt cx="1219200" cy="2020030"/>
          </a:xfrm>
        </p:grpSpPr>
        <p:sp>
          <p:nvSpPr>
            <p:cNvPr id="17" name="椭圆 16"/>
            <p:cNvSpPr/>
            <p:nvPr/>
          </p:nvSpPr>
          <p:spPr>
            <a:xfrm>
              <a:off x="7914259" y="2461060"/>
              <a:ext cx="1219200" cy="202003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342431" y="2594947"/>
              <a:ext cx="380655" cy="1763484"/>
              <a:chOff x="8342431" y="2594947"/>
              <a:chExt cx="380655" cy="176348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360229" y="2594947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</a:t>
                </a:r>
                <a:endParaRPr lang="zh-CN" altLang="en-US" sz="1600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360229" y="3066661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</a:t>
                </a:r>
                <a:endParaRPr lang="zh-CN" altLang="en-US" sz="1600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360229" y="3538375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342431" y="4006978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</p:grpSp>
      </p:grpSp>
      <p:cxnSp>
        <p:nvCxnSpPr>
          <p:cNvPr id="24" name="直接箭头连接符 23"/>
          <p:cNvCxnSpPr>
            <a:stCxn id="10" idx="6"/>
            <a:endCxn id="19" idx="2"/>
          </p:cNvCxnSpPr>
          <p:nvPr/>
        </p:nvCxnSpPr>
        <p:spPr>
          <a:xfrm flipV="1">
            <a:off x="2676288" y="3224337"/>
            <a:ext cx="1195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6"/>
            <a:endCxn id="20" idx="2"/>
          </p:cNvCxnSpPr>
          <p:nvPr/>
        </p:nvCxnSpPr>
        <p:spPr>
          <a:xfrm>
            <a:off x="2676288" y="3224338"/>
            <a:ext cx="1195034" cy="28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6"/>
            <a:endCxn id="22" idx="1"/>
          </p:cNvCxnSpPr>
          <p:nvPr/>
        </p:nvCxnSpPr>
        <p:spPr>
          <a:xfrm>
            <a:off x="2676288" y="3510943"/>
            <a:ext cx="1215765" cy="49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2201835" y="4887328"/>
            <a:ext cx="715175" cy="1227333"/>
            <a:chOff x="7914259" y="2461060"/>
            <a:chExt cx="1219200" cy="2020030"/>
          </a:xfrm>
        </p:grpSpPr>
        <p:sp>
          <p:nvSpPr>
            <p:cNvPr id="31" name="椭圆 30"/>
            <p:cNvSpPr/>
            <p:nvPr/>
          </p:nvSpPr>
          <p:spPr>
            <a:xfrm>
              <a:off x="7914259" y="2461060"/>
              <a:ext cx="1219200" cy="202003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42431" y="2594947"/>
              <a:ext cx="380655" cy="1763484"/>
              <a:chOff x="8342431" y="2594947"/>
              <a:chExt cx="380655" cy="1763484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8360229" y="2594947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</a:t>
                </a:r>
                <a:endParaRPr lang="zh-CN" altLang="en-US" sz="16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8360229" y="3066661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</a:t>
                </a:r>
                <a:endParaRPr lang="zh-CN" altLang="en-US" sz="16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360229" y="3538375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342431" y="4006978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609719" y="4887327"/>
            <a:ext cx="715175" cy="1227333"/>
            <a:chOff x="7914259" y="2461060"/>
            <a:chExt cx="1219200" cy="2020030"/>
          </a:xfrm>
        </p:grpSpPr>
        <p:sp>
          <p:nvSpPr>
            <p:cNvPr id="38" name="椭圆 37"/>
            <p:cNvSpPr/>
            <p:nvPr/>
          </p:nvSpPr>
          <p:spPr>
            <a:xfrm>
              <a:off x="7914259" y="2461060"/>
              <a:ext cx="1219200" cy="202003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342431" y="2594947"/>
              <a:ext cx="380655" cy="1763484"/>
              <a:chOff x="8342431" y="2594947"/>
              <a:chExt cx="380655" cy="176348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360229" y="2594947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</a:t>
                </a:r>
                <a:endParaRPr lang="zh-CN" altLang="en-US" sz="1600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360229" y="3066661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</a:t>
                </a:r>
                <a:endParaRPr lang="zh-CN" altLang="en-US" sz="1600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360229" y="3538375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342431" y="4006978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</p:grpSp>
      </p:grpSp>
      <p:cxnSp>
        <p:nvCxnSpPr>
          <p:cNvPr id="45" name="直接箭头连接符 44"/>
          <p:cNvCxnSpPr>
            <a:stCxn id="33" idx="5"/>
            <a:endCxn id="43" idx="2"/>
          </p:cNvCxnSpPr>
          <p:nvPr/>
        </p:nvCxnSpPr>
        <p:spPr>
          <a:xfrm>
            <a:off x="2645117" y="5150939"/>
            <a:ext cx="1215765" cy="78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6"/>
            <a:endCxn id="42" idx="2"/>
          </p:cNvCxnSpPr>
          <p:nvPr/>
        </p:nvCxnSpPr>
        <p:spPr>
          <a:xfrm>
            <a:off x="2676288" y="5362048"/>
            <a:ext cx="1195034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3" idx="2"/>
          </p:cNvCxnSpPr>
          <p:nvPr/>
        </p:nvCxnSpPr>
        <p:spPr>
          <a:xfrm>
            <a:off x="2676288" y="5378898"/>
            <a:ext cx="1184594" cy="55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5" idx="6"/>
            <a:endCxn id="41" idx="2"/>
          </p:cNvCxnSpPr>
          <p:nvPr/>
        </p:nvCxnSpPr>
        <p:spPr>
          <a:xfrm flipV="1">
            <a:off x="2676288" y="5362047"/>
            <a:ext cx="1195034" cy="2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085892" y="3036221"/>
            <a:ext cx="2123059" cy="1227334"/>
            <a:chOff x="5052441" y="2970906"/>
            <a:chExt cx="2123059" cy="1227334"/>
          </a:xfrm>
        </p:grpSpPr>
        <p:grpSp>
          <p:nvGrpSpPr>
            <p:cNvPr id="52" name="组合 51"/>
            <p:cNvGrpSpPr/>
            <p:nvPr/>
          </p:nvGrpSpPr>
          <p:grpSpPr>
            <a:xfrm>
              <a:off x="5052441" y="2970907"/>
              <a:ext cx="715175" cy="1227333"/>
              <a:chOff x="7914259" y="2461060"/>
              <a:chExt cx="1219200" cy="202003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914259" y="2461060"/>
                <a:ext cx="1219200" cy="202003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8342431" y="2594947"/>
                <a:ext cx="380655" cy="1763484"/>
                <a:chOff x="8342431" y="2594947"/>
                <a:chExt cx="380655" cy="1763484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8360229" y="2594947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a</a:t>
                  </a:r>
                  <a:endParaRPr lang="zh-CN" altLang="en-US" sz="1600" dirty="0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8360229" y="3066661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b</a:t>
                  </a:r>
                  <a:endParaRPr lang="zh-CN" altLang="en-US" sz="1600" dirty="0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8360229" y="3538375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c</a:t>
                  </a:r>
                  <a:endParaRPr lang="zh-CN" altLang="en-US" sz="1600" dirty="0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8342431" y="4006978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d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6460325" y="2970906"/>
              <a:ext cx="715175" cy="1227333"/>
              <a:chOff x="7914259" y="2461060"/>
              <a:chExt cx="1219200" cy="2020030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7914259" y="2461060"/>
                <a:ext cx="1219200" cy="202003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8342431" y="2594947"/>
                <a:ext cx="380655" cy="1763484"/>
                <a:chOff x="8342431" y="2594947"/>
                <a:chExt cx="380655" cy="1763484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8360229" y="2594947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a</a:t>
                  </a:r>
                  <a:endParaRPr lang="zh-CN" altLang="en-US" sz="1600" dirty="0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8360229" y="3066661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b</a:t>
                  </a:r>
                  <a:endParaRPr lang="zh-CN" altLang="en-US" sz="1600" dirty="0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360229" y="3538375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c</a:t>
                  </a:r>
                  <a:endParaRPr lang="zh-CN" altLang="en-US" sz="1600" dirty="0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8342431" y="4006978"/>
                  <a:ext cx="362857" cy="351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d</a:t>
                  </a:r>
                  <a:endParaRPr lang="zh-CN" altLang="en-US" sz="1600" dirty="0"/>
                </a:p>
              </p:txBody>
            </p:sp>
          </p:grpSp>
        </p:grpSp>
        <p:cxnSp>
          <p:nvCxnSpPr>
            <p:cNvPr id="66" name="直接箭头连接符 65"/>
            <p:cNvCxnSpPr>
              <a:stCxn id="55" idx="6"/>
              <a:endCxn id="62" idx="2"/>
            </p:cNvCxnSpPr>
            <p:nvPr/>
          </p:nvCxnSpPr>
          <p:spPr>
            <a:xfrm flipV="1">
              <a:off x="5526894" y="3159021"/>
              <a:ext cx="11950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5" idx="6"/>
              <a:endCxn id="63" idx="2"/>
            </p:cNvCxnSpPr>
            <p:nvPr/>
          </p:nvCxnSpPr>
          <p:spPr>
            <a:xfrm>
              <a:off x="5526894" y="3159022"/>
              <a:ext cx="1195034" cy="286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6" idx="6"/>
              <a:endCxn id="65" idx="1"/>
            </p:cNvCxnSpPr>
            <p:nvPr/>
          </p:nvCxnSpPr>
          <p:spPr>
            <a:xfrm>
              <a:off x="5526894" y="3445627"/>
              <a:ext cx="1215765" cy="49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490031" y="3036221"/>
            <a:ext cx="2123059" cy="1227334"/>
            <a:chOff x="1452898" y="4974412"/>
            <a:chExt cx="2123059" cy="1227334"/>
          </a:xfrm>
          <a:noFill/>
        </p:grpSpPr>
        <p:grpSp>
          <p:nvGrpSpPr>
            <p:cNvPr id="69" name="组合 68"/>
            <p:cNvGrpSpPr/>
            <p:nvPr/>
          </p:nvGrpSpPr>
          <p:grpSpPr>
            <a:xfrm>
              <a:off x="1452898" y="4974413"/>
              <a:ext cx="715175" cy="1227333"/>
              <a:chOff x="7914259" y="2461060"/>
              <a:chExt cx="1219200" cy="2020030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7914259" y="2461060"/>
                <a:ext cx="1219200" cy="2020030"/>
              </a:xfrm>
              <a:prstGeom prst="ellipse">
                <a:avLst/>
              </a:prstGeom>
              <a:grp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8342431" y="2594947"/>
                <a:ext cx="380655" cy="1763484"/>
                <a:chOff x="8342431" y="2594947"/>
                <a:chExt cx="380655" cy="1763484"/>
              </a:xfrm>
              <a:grpFill/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8360229" y="2594947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a</a:t>
                  </a:r>
                  <a:endParaRPr lang="zh-CN" altLang="en-US" sz="1600" dirty="0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8360229" y="3066661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b</a:t>
                  </a:r>
                  <a:endParaRPr lang="zh-CN" altLang="en-US" sz="1600" dirty="0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8360229" y="3538375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c</a:t>
                  </a:r>
                  <a:endParaRPr lang="zh-CN" altLang="en-US" sz="1600" dirty="0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8342431" y="4006978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d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2860782" y="4974412"/>
              <a:ext cx="715175" cy="1227333"/>
              <a:chOff x="7914259" y="2461060"/>
              <a:chExt cx="1219200" cy="2020030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7914259" y="2461060"/>
                <a:ext cx="1219200" cy="2020030"/>
              </a:xfrm>
              <a:prstGeom prst="ellipse">
                <a:avLst/>
              </a:prstGeom>
              <a:grp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8342431" y="2594947"/>
                <a:ext cx="380655" cy="1763484"/>
                <a:chOff x="8342431" y="2594947"/>
                <a:chExt cx="380655" cy="1763484"/>
              </a:xfrm>
              <a:grpFill/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8360229" y="2594947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a</a:t>
                  </a:r>
                  <a:endParaRPr lang="zh-CN" altLang="en-US" sz="1600" dirty="0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8360229" y="3066661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b</a:t>
                  </a:r>
                  <a:endParaRPr lang="zh-CN" altLang="en-US" sz="1600" dirty="0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8360229" y="3538375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c</a:t>
                  </a:r>
                  <a:endParaRPr lang="zh-CN" altLang="en-US" sz="1600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8342431" y="4006978"/>
                  <a:ext cx="362857" cy="35145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/>
                    <a:t>d</a:t>
                  </a:r>
                  <a:endParaRPr lang="zh-CN" altLang="en-US" sz="1600" dirty="0"/>
                </a:p>
              </p:txBody>
            </p:sp>
          </p:grpSp>
        </p:grpSp>
        <p:cxnSp>
          <p:nvCxnSpPr>
            <p:cNvPr id="83" name="直接箭头连接符 82"/>
            <p:cNvCxnSpPr>
              <a:stCxn id="72" idx="5"/>
              <a:endCxn id="82" idx="2"/>
            </p:cNvCxnSpPr>
            <p:nvPr/>
          </p:nvCxnSpPr>
          <p:spPr>
            <a:xfrm>
              <a:off x="1896180" y="5238024"/>
              <a:ext cx="1215765" cy="78242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3" idx="6"/>
              <a:endCxn id="81" idx="2"/>
            </p:cNvCxnSpPr>
            <p:nvPr/>
          </p:nvCxnSpPr>
          <p:spPr>
            <a:xfrm>
              <a:off x="1927351" y="5449133"/>
              <a:ext cx="1195034" cy="28660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82" idx="2"/>
            </p:cNvCxnSpPr>
            <p:nvPr/>
          </p:nvCxnSpPr>
          <p:spPr>
            <a:xfrm>
              <a:off x="1927351" y="5465983"/>
              <a:ext cx="1184594" cy="554468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4" idx="6"/>
              <a:endCxn id="80" idx="2"/>
            </p:cNvCxnSpPr>
            <p:nvPr/>
          </p:nvCxnSpPr>
          <p:spPr>
            <a:xfrm flipV="1">
              <a:off x="1927351" y="5449132"/>
              <a:ext cx="1195034" cy="28660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7085892" y="4706033"/>
            <a:ext cx="715175" cy="1227333"/>
            <a:chOff x="7914259" y="2461060"/>
            <a:chExt cx="1219200" cy="2020030"/>
          </a:xfrm>
        </p:grpSpPr>
        <p:sp>
          <p:nvSpPr>
            <p:cNvPr id="102" name="椭圆 101"/>
            <p:cNvSpPr/>
            <p:nvPr/>
          </p:nvSpPr>
          <p:spPr>
            <a:xfrm>
              <a:off x="7914259" y="2461060"/>
              <a:ext cx="1219200" cy="202003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8342431" y="2594947"/>
              <a:ext cx="380655" cy="1763484"/>
              <a:chOff x="8342431" y="2594947"/>
              <a:chExt cx="380655" cy="1763484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8360229" y="2594947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</a:t>
                </a:r>
                <a:endParaRPr lang="zh-CN" altLang="en-US" sz="1600" dirty="0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8360229" y="3066661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</a:t>
                </a:r>
                <a:endParaRPr lang="zh-CN" altLang="en-US" sz="1600" dirty="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8360229" y="3538375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8342431" y="4006978"/>
                <a:ext cx="362857" cy="351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9897915" y="4706032"/>
            <a:ext cx="715175" cy="1227333"/>
            <a:chOff x="7914259" y="2461060"/>
            <a:chExt cx="1219200" cy="2020030"/>
          </a:xfrm>
          <a:noFill/>
        </p:grpSpPr>
        <p:sp>
          <p:nvSpPr>
            <p:cNvPr id="115" name="椭圆 114"/>
            <p:cNvSpPr/>
            <p:nvPr/>
          </p:nvSpPr>
          <p:spPr>
            <a:xfrm>
              <a:off x="7914259" y="2461060"/>
              <a:ext cx="1219200" cy="2020030"/>
            </a:xfrm>
            <a:prstGeom prst="ellipse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342431" y="2594947"/>
              <a:ext cx="380655" cy="1763484"/>
              <a:chOff x="8342431" y="2594947"/>
              <a:chExt cx="380655" cy="1763484"/>
            </a:xfrm>
            <a:grpFill/>
          </p:grpSpPr>
          <p:sp>
            <p:nvSpPr>
              <p:cNvPr id="117" name="椭圆 116"/>
              <p:cNvSpPr/>
              <p:nvPr/>
            </p:nvSpPr>
            <p:spPr>
              <a:xfrm>
                <a:off x="8360229" y="2594947"/>
                <a:ext cx="362857" cy="35145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</a:t>
                </a:r>
                <a:endParaRPr lang="zh-CN" altLang="en-US" sz="1600" dirty="0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8360229" y="3066661"/>
                <a:ext cx="362857" cy="35145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</a:t>
                </a:r>
                <a:endParaRPr lang="zh-CN" altLang="en-US" sz="1600" dirty="0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360229" y="3538375"/>
                <a:ext cx="362857" cy="35145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</a:t>
                </a:r>
                <a:endParaRPr lang="zh-CN" altLang="en-US" sz="1600" dirty="0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342431" y="4006978"/>
                <a:ext cx="362857" cy="35145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</a:t>
                </a:r>
                <a:endParaRPr lang="zh-CN" altLang="en-US" sz="1600" dirty="0"/>
              </a:p>
            </p:txBody>
          </p:sp>
        </p:grpSp>
      </p:grpSp>
      <p:cxnSp>
        <p:nvCxnSpPr>
          <p:cNvPr id="128" name="曲线连接符 127"/>
          <p:cNvCxnSpPr/>
          <p:nvPr/>
        </p:nvCxnSpPr>
        <p:spPr>
          <a:xfrm>
            <a:off x="7529174" y="3267586"/>
            <a:ext cx="2619904" cy="78242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曲线连接符 131"/>
          <p:cNvCxnSpPr/>
          <p:nvPr/>
        </p:nvCxnSpPr>
        <p:spPr>
          <a:xfrm>
            <a:off x="7529174" y="3206853"/>
            <a:ext cx="2630344" cy="55844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曲线连接符 132"/>
          <p:cNvCxnSpPr/>
          <p:nvPr/>
        </p:nvCxnSpPr>
        <p:spPr>
          <a:xfrm>
            <a:off x="7550114" y="4962262"/>
            <a:ext cx="2619904" cy="78242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>
            <a:off x="7550114" y="4901529"/>
            <a:ext cx="2630344" cy="55844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右箭头 134"/>
          <p:cNvSpPr/>
          <p:nvPr/>
        </p:nvSpPr>
        <p:spPr>
          <a:xfrm>
            <a:off x="4994366" y="3527792"/>
            <a:ext cx="1873270" cy="23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右箭头 135"/>
          <p:cNvSpPr/>
          <p:nvPr/>
        </p:nvSpPr>
        <p:spPr>
          <a:xfrm rot="19823448">
            <a:off x="4889219" y="4703221"/>
            <a:ext cx="2153066" cy="27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>
              <a:xfrm>
                <a:off x="7648418" y="6092562"/>
                <a:ext cx="2532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18" y="6092562"/>
                <a:ext cx="253204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1405</Words>
  <Application>Microsoft Office PowerPoint</Application>
  <PresentationFormat>宽屏</PresentationFormat>
  <Paragraphs>221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NimbusRomNo9L-Medi</vt:lpstr>
      <vt:lpstr>NimbusRomNo9L-Regu</vt:lpstr>
      <vt:lpstr>NimbusRomNo9L-ReguItal</vt:lpstr>
      <vt:lpstr>宋体</vt:lpstr>
      <vt:lpstr>Arial</vt:lpstr>
      <vt:lpstr>Calibri</vt:lpstr>
      <vt:lpstr>Calibri Light</vt:lpstr>
      <vt:lpstr>Cambria Math</vt:lpstr>
      <vt:lpstr>Office 主题</vt:lpstr>
      <vt:lpstr>问题求解论题1-9 关系</vt:lpstr>
      <vt:lpstr>有序偶的集合表示形式</vt:lpstr>
      <vt:lpstr>二元关系的论域（universe ）</vt:lpstr>
      <vt:lpstr>就A上的关系R而言：</vt:lpstr>
      <vt:lpstr>PowerPoint 演示文稿</vt:lpstr>
      <vt:lpstr>关系的“复合”运算</vt:lpstr>
      <vt:lpstr>关系的“复合”运算（例子）</vt:lpstr>
      <vt:lpstr>PowerPoint 演示文稿</vt:lpstr>
      <vt:lpstr>PowerPoint 演示文稿</vt:lpstr>
      <vt:lpstr>PowerPoint 演示文稿</vt:lpstr>
      <vt:lpstr>自反性（reflexive）</vt:lpstr>
      <vt:lpstr>对称性（ symmetric ）</vt:lpstr>
      <vt:lpstr>传递性（ transitive）</vt:lpstr>
      <vt:lpstr>PowerPoint 演示文稿</vt:lpstr>
      <vt:lpstr>等价关系</vt:lpstr>
      <vt:lpstr>等价类</vt:lpstr>
      <vt:lpstr>等价类的代表元素</vt:lpstr>
      <vt:lpstr>商集</vt:lpstr>
      <vt:lpstr>集合的划分</vt:lpstr>
      <vt:lpstr>由等价关系定义的划分</vt:lpstr>
      <vt:lpstr>PowerPoint 演示文稿</vt:lpstr>
      <vt:lpstr>PowerPoint 演示文稿</vt:lpstr>
      <vt:lpstr>鸽笼原理与等价类</vt:lpstr>
      <vt:lpstr>问题9：</vt:lpstr>
      <vt:lpstr>你能解释清楚这几个词的差异吗？</vt:lpstr>
      <vt:lpstr>实数</vt:lpstr>
      <vt:lpstr>实数</vt:lpstr>
      <vt:lpstr>实数</vt:lpstr>
      <vt:lpstr>实数</vt:lpstr>
      <vt:lpstr>实数</vt:lpstr>
      <vt:lpstr>最后一个问题：</vt:lpstr>
      <vt:lpstr>Open-Topic</vt:lpstr>
      <vt:lpstr>Open-Topic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问题求解论题1-9 关系</dc:title>
  <dc:creator>Lenovo</dc:creator>
  <cp:lastModifiedBy>jun ma</cp:lastModifiedBy>
  <cp:revision>90</cp:revision>
  <dcterms:created xsi:type="dcterms:W3CDTF">2015-11-19T00:45:58Z</dcterms:created>
  <dcterms:modified xsi:type="dcterms:W3CDTF">2017-11-30T01:48:09Z</dcterms:modified>
</cp:coreProperties>
</file>