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83" r:id="rId4"/>
    <p:sldId id="282" r:id="rId5"/>
    <p:sldId id="284" r:id="rId6"/>
    <p:sldId id="285" r:id="rId7"/>
    <p:sldId id="286" r:id="rId8"/>
    <p:sldId id="270" r:id="rId9"/>
    <p:sldId id="271" r:id="rId10"/>
    <p:sldId id="272" r:id="rId11"/>
    <p:sldId id="273" r:id="rId12"/>
    <p:sldId id="274" r:id="rId13"/>
    <p:sldId id="291" r:id="rId14"/>
    <p:sldId id="281" r:id="rId15"/>
    <p:sldId id="275" r:id="rId16"/>
    <p:sldId id="276" r:id="rId17"/>
    <p:sldId id="277" r:id="rId18"/>
    <p:sldId id="287" r:id="rId19"/>
    <p:sldId id="278" r:id="rId20"/>
    <p:sldId id="279" r:id="rId21"/>
    <p:sldId id="280" r:id="rId22"/>
    <p:sldId id="261" r:id="rId23"/>
    <p:sldId id="262" r:id="rId24"/>
    <p:sldId id="268" r:id="rId25"/>
    <p:sldId id="263" r:id="rId26"/>
    <p:sldId id="267" r:id="rId27"/>
    <p:sldId id="259" r:id="rId28"/>
    <p:sldId id="260" r:id="rId29"/>
    <p:sldId id="288"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Chapter 2</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a:bodyPr>
          <a:lstStyle/>
          <a:p>
            <a:pPr algn="just"/>
            <a:r>
              <a:rPr lang="en-US" sz="4000" dirty="0" smtClean="0"/>
              <a:t>In modern GPUs, all the pipelines are generic, and can run any type of GPU assembler code. In recent time, the number of functions of the pipeline are many - they do </a:t>
            </a:r>
            <a:r>
              <a:rPr lang="en-US" sz="4000" dirty="0" smtClean="0">
                <a:solidFill>
                  <a:srgbClr val="FF0000"/>
                </a:solidFill>
              </a:rPr>
              <a:t>vertex mapping</a:t>
            </a:r>
            <a:r>
              <a:rPr lang="en-US" sz="4000" dirty="0" smtClean="0"/>
              <a:t>, and </a:t>
            </a:r>
            <a:r>
              <a:rPr lang="en-US" sz="4000" dirty="0" smtClean="0">
                <a:solidFill>
                  <a:srgbClr val="FF0000"/>
                </a:solidFill>
              </a:rPr>
              <a:t>color calculation for each pixel</a:t>
            </a:r>
            <a:r>
              <a:rPr lang="en-US" sz="4000" dirty="0" smtClean="0"/>
              <a:t>, they also support </a:t>
            </a:r>
            <a:r>
              <a:rPr lang="en-US" sz="4000" dirty="0" smtClean="0">
                <a:solidFill>
                  <a:srgbClr val="FF0000"/>
                </a:solidFill>
              </a:rPr>
              <a:t>geometry </a:t>
            </a:r>
            <a:r>
              <a:rPr lang="en-US" sz="4000" dirty="0" err="1" smtClean="0">
                <a:solidFill>
                  <a:srgbClr val="FF0000"/>
                </a:solidFill>
              </a:rPr>
              <a:t>shader</a:t>
            </a:r>
            <a:r>
              <a:rPr lang="en-US" sz="4000" dirty="0" smtClean="0">
                <a:solidFill>
                  <a:srgbClr val="FF0000"/>
                </a:solidFill>
              </a:rPr>
              <a:t> (tessellation),</a:t>
            </a:r>
            <a:r>
              <a:rPr lang="en-US" sz="4000" dirty="0" smtClean="0"/>
              <a:t> and even compute </a:t>
            </a:r>
            <a:r>
              <a:rPr lang="en-US" sz="4000" dirty="0" err="1" smtClean="0"/>
              <a:t>shaders</a:t>
            </a:r>
            <a:r>
              <a:rPr lang="en-US" sz="4000" dirty="0" smtClean="0"/>
              <a:t> (where the parallel processor is used to do a non-graphics job).</a:t>
            </a:r>
            <a:endParaRPr lang="en-IN" sz="4000" dirty="0" smtClean="0"/>
          </a:p>
          <a:p>
            <a:pPr algn="just"/>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pPr algn="just"/>
            <a:r>
              <a:rPr lang="en-US" sz="4000" dirty="0" smtClean="0"/>
              <a:t>Fixed function pipelines are limited in their capabilities, but are easy to design. </a:t>
            </a:r>
          </a:p>
          <a:p>
            <a:pPr algn="just"/>
            <a:r>
              <a:rPr lang="en-US" sz="4000" dirty="0" smtClean="0"/>
              <a:t>They are not used much in today’s graphics systems.</a:t>
            </a:r>
          </a:p>
          <a:p>
            <a:pPr algn="just"/>
            <a:r>
              <a:rPr lang="en-US" sz="4000" dirty="0" smtClean="0"/>
              <a:t> Instead, programmable pipelines using OpenGL or DirectX are the de-facto standards for modern GPUs.</a:t>
            </a:r>
            <a:endParaRPr lang="en-IN" sz="4000"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a:bodyPr>
          <a:lstStyle/>
          <a:p>
            <a:pPr algn="just"/>
            <a:r>
              <a:rPr lang="en-US" sz="4000" dirty="0" smtClean="0">
                <a:latin typeface="Times New Roman" pitchFamily="18" charset="0"/>
                <a:cs typeface="Times New Roman" pitchFamily="18" charset="0"/>
              </a:rPr>
              <a:t>The CPU sends commands and data to the GPU host interface. Typically, the commands are given by application programs by calling an API function (from a list of many).</a:t>
            </a:r>
          </a:p>
          <a:p>
            <a:pPr algn="just"/>
            <a:r>
              <a:rPr lang="en-US" sz="4000" dirty="0" smtClean="0">
                <a:latin typeface="Times New Roman" pitchFamily="18" charset="0"/>
                <a:cs typeface="Times New Roman" pitchFamily="18" charset="0"/>
              </a:rPr>
              <a:t> A specialized </a:t>
            </a:r>
            <a:r>
              <a:rPr lang="en-US" sz="4000" b="1" dirty="0" smtClean="0">
                <a:latin typeface="Times New Roman" pitchFamily="18" charset="0"/>
                <a:cs typeface="Times New Roman" pitchFamily="18" charset="0"/>
              </a:rPr>
              <a:t>Direct Memory Access (DMA)</a:t>
            </a:r>
            <a:r>
              <a:rPr lang="en-US" sz="4000" dirty="0" smtClean="0">
                <a:latin typeface="Times New Roman" pitchFamily="18" charset="0"/>
                <a:cs typeface="Times New Roman" pitchFamily="18" charset="0"/>
              </a:rPr>
              <a:t> hardware is used by the host interface to fasten the transfer of bulk data to and fro the graphics pipeline.</a:t>
            </a:r>
            <a:endParaRPr lang="en-IN" sz="4000" dirty="0" smtClean="0">
              <a:latin typeface="Times New Roman" pitchFamily="18" charset="0"/>
              <a:cs typeface="Times New Roman" pitchFamily="18" charset="0"/>
            </a:endParaRPr>
          </a:p>
          <a:p>
            <a:endParaRPr lang="en-IN" dirty="0"/>
          </a:p>
        </p:txBody>
      </p:sp>
      <p:sp>
        <p:nvSpPr>
          <p:cNvPr id="4" name="Rectangle 3"/>
          <p:cNvSpPr/>
          <p:nvPr/>
        </p:nvSpPr>
        <p:spPr>
          <a:xfrm>
            <a:off x="0" y="1"/>
            <a:ext cx="9144000" cy="584775"/>
          </a:xfrm>
          <a:prstGeom prst="rect">
            <a:avLst/>
          </a:prstGeom>
        </p:spPr>
        <p:txBody>
          <a:bodyPr wrap="square">
            <a:spAutoFit/>
          </a:bodyPr>
          <a:lstStyle/>
          <a:p>
            <a:r>
              <a:rPr lang="en-US" sz="3200" b="1" dirty="0" smtClean="0"/>
              <a:t>A fixed-function NVIDIA </a:t>
            </a:r>
            <a:r>
              <a:rPr lang="en-US" sz="3200" b="1" dirty="0" err="1" smtClean="0"/>
              <a:t>GeForce</a:t>
            </a:r>
            <a:r>
              <a:rPr lang="en-US" sz="3200" b="1" dirty="0" smtClean="0"/>
              <a:t> graphics pipeline.</a:t>
            </a:r>
            <a:endParaRPr lang="en-IN"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533400"/>
            <a:ext cx="9144000" cy="6019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0" y="0"/>
            <a:ext cx="8839200" cy="6858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a:r>
              <a:rPr lang="en-US" sz="4000" dirty="0" smtClean="0">
                <a:latin typeface="Times New Roman" pitchFamily="18" charset="0"/>
                <a:cs typeface="Times New Roman" pitchFamily="18" charset="0"/>
              </a:rPr>
              <a:t>In the </a:t>
            </a:r>
            <a:r>
              <a:rPr lang="en-US" sz="4000" dirty="0" err="1" smtClean="0">
                <a:latin typeface="Times New Roman" pitchFamily="18" charset="0"/>
                <a:cs typeface="Times New Roman" pitchFamily="18" charset="0"/>
              </a:rPr>
              <a:t>GeForce</a:t>
            </a:r>
            <a:r>
              <a:rPr lang="en-US" sz="4000" dirty="0" smtClean="0">
                <a:latin typeface="Times New Roman" pitchFamily="18" charset="0"/>
                <a:cs typeface="Times New Roman" pitchFamily="18" charset="0"/>
              </a:rPr>
              <a:t> pipeline, the surface of an object is drawn as a collection of triangles (the </a:t>
            </a:r>
            <a:r>
              <a:rPr lang="en-US" sz="4000" dirty="0" err="1" smtClean="0">
                <a:latin typeface="Times New Roman" pitchFamily="18" charset="0"/>
                <a:cs typeface="Times New Roman" pitchFamily="18" charset="0"/>
              </a:rPr>
              <a:t>GeForce</a:t>
            </a:r>
            <a:r>
              <a:rPr lang="en-US" sz="4000" dirty="0" smtClean="0">
                <a:latin typeface="Times New Roman" pitchFamily="18" charset="0"/>
                <a:cs typeface="Times New Roman" pitchFamily="18" charset="0"/>
              </a:rPr>
              <a:t> pipeline has been designed to render triangles).</a:t>
            </a:r>
          </a:p>
          <a:p>
            <a:pPr algn="just"/>
            <a:r>
              <a:rPr lang="en-US" sz="4000" dirty="0" smtClean="0">
                <a:latin typeface="Times New Roman" pitchFamily="18" charset="0"/>
                <a:cs typeface="Times New Roman" pitchFamily="18" charset="0"/>
              </a:rPr>
              <a:t> The finer the size of the triangle, the better the image quality (you can observe them in older games like the Tekken 3).</a:t>
            </a:r>
            <a:endParaRPr lang="en-IN" sz="4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40000" lnSpcReduction="20000"/>
          </a:bodyPr>
          <a:lstStyle/>
          <a:p>
            <a:pPr algn="just"/>
            <a:r>
              <a:rPr lang="en-US" sz="8400" dirty="0" smtClean="0">
                <a:latin typeface="Times New Roman" pitchFamily="18" charset="0"/>
                <a:cs typeface="Times New Roman" pitchFamily="18" charset="0"/>
              </a:rPr>
              <a:t>The vertex control stage receives parameterized triangle data from the host interface (which in-turn receives it from the CPU). Then comes the VT/T&amp;;L stage. </a:t>
            </a:r>
          </a:p>
          <a:p>
            <a:pPr algn="just"/>
            <a:r>
              <a:rPr lang="en-US" sz="8400" b="1" dirty="0" smtClean="0">
                <a:latin typeface="Times New Roman" pitchFamily="18" charset="0"/>
                <a:cs typeface="Times New Roman" pitchFamily="18" charset="0"/>
              </a:rPr>
              <a:t>It stands for Vertex Shading, Transform and Lighting</a:t>
            </a:r>
            <a:r>
              <a:rPr lang="en-US" sz="8400" dirty="0" smtClean="0">
                <a:latin typeface="Times New Roman" pitchFamily="18" charset="0"/>
                <a:cs typeface="Times New Roman" pitchFamily="18" charset="0"/>
              </a:rPr>
              <a:t>. This stage transforms vertices and assigns each vertex values for some parameters, such as colors, texture coordinates, </a:t>
            </a:r>
            <a:r>
              <a:rPr lang="en-US" sz="8400" dirty="0" err="1" smtClean="0">
                <a:latin typeface="Times New Roman" pitchFamily="18" charset="0"/>
                <a:cs typeface="Times New Roman" pitchFamily="18" charset="0"/>
              </a:rPr>
              <a:t>normals</a:t>
            </a:r>
            <a:r>
              <a:rPr lang="en-US" sz="8400" dirty="0" smtClean="0">
                <a:latin typeface="Times New Roman" pitchFamily="18" charset="0"/>
                <a:cs typeface="Times New Roman" pitchFamily="18" charset="0"/>
              </a:rPr>
              <a:t> and tangents. </a:t>
            </a:r>
          </a:p>
          <a:p>
            <a:pPr algn="just"/>
            <a:r>
              <a:rPr lang="en-US" sz="8400" dirty="0" smtClean="0">
                <a:latin typeface="Times New Roman" pitchFamily="18" charset="0"/>
                <a:cs typeface="Times New Roman" pitchFamily="18" charset="0"/>
              </a:rPr>
              <a:t>The pixel </a:t>
            </a:r>
            <a:r>
              <a:rPr lang="en-US" sz="8400" dirty="0" err="1" smtClean="0">
                <a:latin typeface="Times New Roman" pitchFamily="18" charset="0"/>
                <a:cs typeface="Times New Roman" pitchFamily="18" charset="0"/>
              </a:rPr>
              <a:t>shader</a:t>
            </a:r>
            <a:r>
              <a:rPr lang="en-US" sz="8400" dirty="0" smtClean="0">
                <a:latin typeface="Times New Roman" pitchFamily="18" charset="0"/>
                <a:cs typeface="Times New Roman" pitchFamily="18" charset="0"/>
              </a:rPr>
              <a:t> hardware does the shading (the vertex </a:t>
            </a:r>
            <a:r>
              <a:rPr lang="en-US" sz="8400" dirty="0" err="1" smtClean="0">
                <a:latin typeface="Times New Roman" pitchFamily="18" charset="0"/>
                <a:cs typeface="Times New Roman" pitchFamily="18" charset="0"/>
              </a:rPr>
              <a:t>shader</a:t>
            </a:r>
            <a:r>
              <a:rPr lang="en-US" sz="8400" dirty="0" smtClean="0">
                <a:latin typeface="Times New Roman" pitchFamily="18" charset="0"/>
                <a:cs typeface="Times New Roman" pitchFamily="18" charset="0"/>
              </a:rPr>
              <a:t> assigns a color value to each vertex, but coloring is done later).</a:t>
            </a:r>
            <a:endParaRPr lang="en-IN" sz="8400" dirty="0" smtClean="0">
              <a:latin typeface="Times New Roman" pitchFamily="18" charset="0"/>
              <a:cs typeface="Times New Roman" pitchFamily="18" charset="0"/>
            </a:endParaRPr>
          </a:p>
          <a:p>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1219200" y="5324475"/>
            <a:ext cx="6896100" cy="15335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
            <a:ext cx="8229600" cy="5638800"/>
          </a:xfrm>
        </p:spPr>
        <p:txBody>
          <a:bodyPr>
            <a:noAutofit/>
          </a:bodyPr>
          <a:lstStyle/>
          <a:p>
            <a:pPr algn="just"/>
            <a:r>
              <a:rPr lang="en-US" dirty="0" smtClean="0"/>
              <a:t>The triangle setup stage is used to interpolate colors and other vertex parameters to those pixels that are touched by the triangle (the triangle setup stage actually determines the edge equations. It is the raster stage that interpolates).</a:t>
            </a:r>
            <a:endParaRPr lang="en-IN" dirty="0" smtClean="0"/>
          </a:p>
          <a:p>
            <a:pPr algn="just"/>
            <a:r>
              <a:rPr lang="en-US" dirty="0" smtClean="0"/>
              <a:t>The </a:t>
            </a:r>
            <a:r>
              <a:rPr lang="en-US" dirty="0" err="1" smtClean="0"/>
              <a:t>shader</a:t>
            </a:r>
            <a:r>
              <a:rPr lang="en-US" dirty="0" smtClean="0"/>
              <a:t> stage gives the pixel its final color. There are many methods to achieve this, apart form interpolations. </a:t>
            </a:r>
          </a:p>
          <a:p>
            <a:pPr algn="just"/>
            <a:r>
              <a:rPr lang="en-US" dirty="0" smtClean="0"/>
              <a:t>Some of them include texture mapping, per-pixel lighting, reflections, etc.</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914400" y="228600"/>
            <a:ext cx="8229600" cy="5715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7848600" cy="4876800"/>
          </a:xfrm>
        </p:spPr>
        <p:txBody>
          <a:bodyPr>
            <a:normAutofit fontScale="92500" lnSpcReduction="20000"/>
          </a:bodyPr>
          <a:lstStyle/>
          <a:p>
            <a:pPr>
              <a:buNone/>
            </a:pPr>
            <a:r>
              <a:rPr lang="en-US" dirty="0" smtClean="0"/>
              <a:t>Shading Using Interpolation</a:t>
            </a:r>
            <a:endParaRPr lang="en-IN" dirty="0" smtClean="0"/>
          </a:p>
          <a:p>
            <a:pPr algn="just"/>
            <a:r>
              <a:rPr lang="en-US" sz="4000" dirty="0" smtClean="0"/>
              <a:t>It is basically assigning a color to each vertex of a triangle on the surface (represented by polygon meshes, in our case, the polygon is a triangle), and linearly interpolating for each pixel covered by the triangle. </a:t>
            </a:r>
          </a:p>
          <a:p>
            <a:pPr algn="just"/>
            <a:r>
              <a:rPr lang="en-US" sz="4000" dirty="0" smtClean="0"/>
              <a:t>There are many varieties to this, such as flat shading, </a:t>
            </a:r>
            <a:r>
              <a:rPr lang="en-US" sz="4000" dirty="0" err="1" smtClean="0"/>
              <a:t>Gouraud</a:t>
            </a:r>
            <a:r>
              <a:rPr lang="en-US" sz="4000" dirty="0" smtClean="0"/>
              <a:t> shading and </a:t>
            </a:r>
            <a:r>
              <a:rPr lang="en-US" sz="4000" dirty="0" err="1" smtClean="0"/>
              <a:t>Phong</a:t>
            </a:r>
            <a:r>
              <a:rPr lang="en-US" sz="4000" dirty="0" smtClean="0"/>
              <a:t> shading.</a:t>
            </a:r>
            <a:endParaRPr lang="en-IN" sz="4000" dirty="0" smtClean="0"/>
          </a:p>
          <a:p>
            <a:endParaRPr lang="en-IN" dirty="0"/>
          </a:p>
        </p:txBody>
      </p:sp>
      <p:pic>
        <p:nvPicPr>
          <p:cNvPr id="4" name="Picture 3" descr="Phong Shading"/>
          <p:cNvPicPr/>
          <p:nvPr/>
        </p:nvPicPr>
        <p:blipFill>
          <a:blip r:embed="rId2" cstate="print"/>
          <a:srcRect/>
          <a:stretch>
            <a:fillRect/>
          </a:stretch>
        </p:blipFill>
        <p:spPr bwMode="auto">
          <a:xfrm>
            <a:off x="7162800" y="4876800"/>
            <a:ext cx="1714500" cy="1714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86800" cy="5897563"/>
          </a:xfrm>
        </p:spPr>
        <p:txBody>
          <a:bodyPr>
            <a:normAutofit fontScale="92500" lnSpcReduction="20000"/>
          </a:bodyPr>
          <a:lstStyle/>
          <a:p>
            <a:r>
              <a:rPr lang="en-US" b="1" dirty="0" smtClean="0"/>
              <a:t>UNIT - 4 (16 hours) </a:t>
            </a:r>
            <a:endParaRPr lang="en-US" dirty="0" smtClean="0"/>
          </a:p>
          <a:p>
            <a:pPr algn="just"/>
            <a:r>
              <a:rPr lang="en-US" sz="3500" b="1" dirty="0" smtClean="0">
                <a:latin typeface="Times New Roman" pitchFamily="18" charset="0"/>
                <a:cs typeface="Times New Roman" pitchFamily="18" charset="0"/>
              </a:rPr>
              <a:t>Introduction to GPU</a:t>
            </a:r>
            <a:r>
              <a:rPr lang="en-US" sz="3500" dirty="0" smtClean="0">
                <a:latin typeface="Times New Roman" pitchFamily="18" charset="0"/>
                <a:cs typeface="Times New Roman" pitchFamily="18" charset="0"/>
              </a:rPr>
              <a:t>: </a:t>
            </a:r>
            <a:r>
              <a:rPr lang="en-US" sz="3500" dirty="0" smtClean="0">
                <a:solidFill>
                  <a:srgbClr val="FF0000"/>
                </a:solidFill>
                <a:latin typeface="Times New Roman" pitchFamily="18" charset="0"/>
                <a:cs typeface="Times New Roman" pitchFamily="18" charset="0"/>
              </a:rPr>
              <a:t>GPUs as Parallel Computers, Architecture of a modern GPU, Why More Speed or Parallelism, Parallel Programming Languages and Models Overarching Goals, </a:t>
            </a:r>
            <a:r>
              <a:rPr lang="en-US" sz="3500" dirty="0" smtClean="0">
                <a:latin typeface="Times New Roman" pitchFamily="18" charset="0"/>
                <a:cs typeface="Times New Roman" pitchFamily="18" charset="0"/>
              </a:rPr>
              <a:t>Evolution of Graphics Pipelines; the Era of Fixed-Function Graphics Pipelines, Evolution of Programmable Real-Time Graphics, Unified Graphics and Computing Processors, GPGPU, An Intermediate Step, GPU Computing Scalable GPUs Recent Developments, Future Trends. </a:t>
            </a:r>
            <a:r>
              <a:rPr lang="en-US" sz="3500" b="1" dirty="0" smtClean="0">
                <a:latin typeface="Times New Roman" pitchFamily="18" charset="0"/>
                <a:cs typeface="Times New Roman" pitchFamily="18" charset="0"/>
              </a:rPr>
              <a:t>Introduction to CUDA</a:t>
            </a:r>
            <a:r>
              <a:rPr lang="en-US" sz="3500" dirty="0" smtClean="0">
                <a:latin typeface="Times New Roman" pitchFamily="18" charset="0"/>
                <a:cs typeface="Times New Roman" pitchFamily="18" charset="0"/>
              </a:rPr>
              <a:t>: Data Parallelism CUDA Program Structure, a Matrix-Matrix Multiplication Example.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pPr algn="just"/>
            <a:r>
              <a:rPr lang="en-US" dirty="0" smtClean="0"/>
              <a:t>Let us now see shading using </a:t>
            </a:r>
            <a:r>
              <a:rPr lang="en-US" dirty="0" err="1" smtClean="0"/>
              <a:t>Gouraud</a:t>
            </a:r>
            <a:r>
              <a:rPr lang="en-US" dirty="0" smtClean="0"/>
              <a:t> shading. The triangle count is poor, and hence the poor performance of the </a:t>
            </a:r>
            <a:r>
              <a:rPr lang="en-US" dirty="0" err="1" smtClean="0"/>
              <a:t>specular</a:t>
            </a:r>
            <a:r>
              <a:rPr lang="en-US" dirty="0" smtClean="0"/>
              <a:t> highlight.</a:t>
            </a:r>
            <a:endParaRPr lang="en-IN" dirty="0" smtClean="0"/>
          </a:p>
          <a:p>
            <a:pPr>
              <a:buNone/>
            </a:pPr>
            <a:endParaRPr lang="en-IN" dirty="0"/>
          </a:p>
        </p:txBody>
      </p:sp>
      <p:pic>
        <p:nvPicPr>
          <p:cNvPr id="4" name="Picture 3" descr="Gouraud shading"/>
          <p:cNvPicPr/>
          <p:nvPr/>
        </p:nvPicPr>
        <p:blipFill>
          <a:blip r:embed="rId2" cstate="print"/>
          <a:srcRect/>
          <a:stretch>
            <a:fillRect/>
          </a:stretch>
        </p:blipFill>
        <p:spPr bwMode="auto">
          <a:xfrm>
            <a:off x="7086600" y="1752600"/>
            <a:ext cx="1714500" cy="1714500"/>
          </a:xfrm>
          <a:prstGeom prst="rect">
            <a:avLst/>
          </a:prstGeom>
          <a:noFill/>
          <a:ln w="9525">
            <a:noFill/>
            <a:miter lim="800000"/>
            <a:headEnd/>
            <a:tailEnd/>
          </a:ln>
        </p:spPr>
      </p:pic>
      <p:sp>
        <p:nvSpPr>
          <p:cNvPr id="5" name="Rectangle 4"/>
          <p:cNvSpPr/>
          <p:nvPr/>
        </p:nvSpPr>
        <p:spPr>
          <a:xfrm>
            <a:off x="2286000" y="3581400"/>
            <a:ext cx="4572000" cy="646331"/>
          </a:xfrm>
          <a:prstGeom prst="rect">
            <a:avLst/>
          </a:prstGeom>
        </p:spPr>
        <p:txBody>
          <a:bodyPr wrap="square">
            <a:spAutoFit/>
          </a:bodyPr>
          <a:lstStyle/>
          <a:p>
            <a:r>
              <a:rPr lang="en-US" dirty="0" smtClean="0"/>
              <a:t>The same image rendered with a high triangle count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85000" lnSpcReduction="20000"/>
          </a:bodyPr>
          <a:lstStyle/>
          <a:p>
            <a:r>
              <a:rPr lang="en-US" dirty="0" smtClean="0"/>
              <a:t>Per-pixel Lighting</a:t>
            </a:r>
            <a:endParaRPr lang="en-IN" dirty="0" smtClean="0"/>
          </a:p>
          <a:p>
            <a:pPr algn="just"/>
            <a:r>
              <a:rPr lang="en-US" dirty="0" smtClean="0"/>
              <a:t>In this technique, illumination for each pixel is calculated. This results in a better quality image than an image that is shaded using interpolation. Most modern video games use this technique for increased realism and level of detail.</a:t>
            </a:r>
            <a:endParaRPr lang="en-IN" dirty="0" smtClean="0"/>
          </a:p>
          <a:p>
            <a:pPr algn="just"/>
            <a:r>
              <a:rPr lang="en-US" dirty="0" smtClean="0"/>
              <a:t>The ROP stage (Raster Operation) is used to perform the final </a:t>
            </a:r>
            <a:r>
              <a:rPr lang="en-US" dirty="0" err="1" smtClean="0"/>
              <a:t>rasterization</a:t>
            </a:r>
            <a:r>
              <a:rPr lang="en-US" dirty="0" smtClean="0"/>
              <a:t> steps on pixels. For example, it blends the color of overlapping objects for transparency and anti-aliasing effects. It also determines what pixels are occluded in a scene (a pixel is occluded when it is hidden by some other pixel in the image). Occluded pixels are simply discarded.</a:t>
            </a:r>
            <a:endParaRPr lang="en-IN" dirty="0" smtClean="0"/>
          </a:p>
          <a:p>
            <a:pPr algn="just"/>
            <a:r>
              <a:rPr lang="en-US" dirty="0" smtClean="0"/>
              <a:t>Reads and writes from the display buffer memory are managed by the last stage, that is, the frame buffer interface.</a:t>
            </a:r>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686800" cy="762000"/>
          </a:xfrm>
        </p:spPr>
        <p:txBody>
          <a:bodyPr>
            <a:normAutofit fontScale="90000"/>
          </a:bodyPr>
          <a:lstStyle/>
          <a:p>
            <a:r>
              <a:rPr lang="en-US" b="1" u="sng" dirty="0" smtClean="0"/>
              <a:t>The Era of Fixed function Graphics Pipelines</a:t>
            </a:r>
            <a:r>
              <a:rPr lang="en-IN" dirty="0" smtClean="0"/>
              <a:t/>
            </a:r>
            <a:br>
              <a:rPr lang="en-IN" dirty="0" smtClean="0"/>
            </a:br>
            <a:endParaRPr lang="en-IN" dirty="0"/>
          </a:p>
        </p:txBody>
      </p:sp>
      <p:sp>
        <p:nvSpPr>
          <p:cNvPr id="3" name="Content Placeholder 2"/>
          <p:cNvSpPr>
            <a:spLocks noGrp="1"/>
          </p:cNvSpPr>
          <p:nvPr>
            <p:ph idx="1"/>
          </p:nvPr>
        </p:nvSpPr>
        <p:spPr>
          <a:xfrm>
            <a:off x="304800" y="1219200"/>
            <a:ext cx="8382000" cy="5638800"/>
          </a:xfrm>
        </p:spPr>
        <p:txBody>
          <a:bodyPr/>
          <a:lstStyle/>
          <a:p>
            <a:pPr algn="just"/>
            <a:r>
              <a:rPr lang="en-US" dirty="0" smtClean="0"/>
              <a:t>Graphics processing units (GPUs) are massively parallel numeric computing processors, programmed in C with extensions.</a:t>
            </a:r>
          </a:p>
          <a:p>
            <a:pPr algn="just"/>
            <a:r>
              <a:rPr lang="en-US" dirty="0" smtClean="0"/>
              <a:t> Understanding the graphics heritage illuminates the strengths and weaknesses of GPUs with respect to major computational patterns.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algn="just">
              <a:buNone/>
            </a:pPr>
            <a:r>
              <a:rPr lang="en-US" dirty="0" smtClean="0"/>
              <a:t>The history clarifies the rationale behind major architectural design decisions of modern programmable GPUs:</a:t>
            </a:r>
            <a:endParaRPr lang="en-IN" dirty="0" smtClean="0"/>
          </a:p>
          <a:p>
            <a:pPr lvl="0"/>
            <a:r>
              <a:rPr lang="en-US" dirty="0" smtClean="0"/>
              <a:t>massive multithreading,</a:t>
            </a:r>
            <a:endParaRPr lang="en-IN" dirty="0" smtClean="0"/>
          </a:p>
          <a:p>
            <a:pPr lvl="0"/>
            <a:r>
              <a:rPr lang="en-US" dirty="0" smtClean="0"/>
              <a:t>relatively small cache memories compared to caches of CPUs,</a:t>
            </a:r>
            <a:endParaRPr lang="en-IN" dirty="0" smtClean="0"/>
          </a:p>
          <a:p>
            <a:pPr lvl="0"/>
            <a:r>
              <a:rPr lang="en-US" dirty="0" smtClean="0"/>
              <a:t>bandwidth-centric memory interface design.</a:t>
            </a:r>
            <a:endParaRPr lang="en-IN" dirty="0" smtClean="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IN" dirty="0" smtClean="0"/>
              <a:t>History of the GPUs the basic graphics pipeline stages have evolved from purely hardwired implementations to processor-like programmable unit implementations that have revolutionized the way GPUs are used.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20000"/>
          </a:bodyPr>
          <a:lstStyle/>
          <a:p>
            <a:endParaRPr lang="en-IN" dirty="0" smtClean="0"/>
          </a:p>
          <a:p>
            <a:r>
              <a:rPr lang="en-IN" dirty="0" smtClean="0"/>
              <a:t>One such evolution was the introduction of programmable processors given below :</a:t>
            </a:r>
            <a:endParaRPr lang="en-IN" i="1" dirty="0" smtClean="0"/>
          </a:p>
          <a:p>
            <a:pPr algn="just"/>
            <a:r>
              <a:rPr lang="en-IN" b="1" i="1" dirty="0" smtClean="0">
                <a:latin typeface="Times New Roman" pitchFamily="18" charset="0"/>
                <a:cs typeface="Times New Roman" pitchFamily="18" charset="0"/>
              </a:rPr>
              <a:t>Vertex processor</a:t>
            </a:r>
            <a:r>
              <a:rPr lang="en-IN" i="1" dirty="0" smtClean="0">
                <a:latin typeface="Times New Roman" pitchFamily="18" charset="0"/>
                <a:cs typeface="Times New Roman" pitchFamily="18" charset="0"/>
              </a:rPr>
              <a:t>: Their purpose is to transform each input vertices individual coordinates to a global coordinate system. They also determine the depth value of each vertex. </a:t>
            </a:r>
          </a:p>
          <a:p>
            <a:pPr algn="just"/>
            <a:r>
              <a:rPr lang="en-IN" dirty="0" smtClean="0">
                <a:latin typeface="Times New Roman" pitchFamily="18" charset="0"/>
                <a:cs typeface="Times New Roman" pitchFamily="18" charset="0"/>
              </a:rPr>
              <a:t> </a:t>
            </a:r>
            <a:r>
              <a:rPr lang="en-IN" b="1" i="1" dirty="0" smtClean="0">
                <a:latin typeface="Times New Roman" pitchFamily="18" charset="0"/>
                <a:cs typeface="Times New Roman" pitchFamily="18" charset="0"/>
              </a:rPr>
              <a:t>Geometry processor</a:t>
            </a:r>
            <a:r>
              <a:rPr lang="en-IN" i="1" dirty="0" smtClean="0">
                <a:latin typeface="Times New Roman" pitchFamily="18" charset="0"/>
                <a:cs typeface="Times New Roman" pitchFamily="18" charset="0"/>
              </a:rPr>
              <a:t>: They add/remove vertices from a 3D mesh and are responsible for geometric transformations on the input vertices/triangles. </a:t>
            </a:r>
          </a:p>
          <a:p>
            <a:pPr algn="just"/>
            <a:r>
              <a:rPr lang="en-IN" dirty="0" smtClean="0">
                <a:latin typeface="Times New Roman" pitchFamily="18" charset="0"/>
                <a:cs typeface="Times New Roman" pitchFamily="18" charset="0"/>
              </a:rPr>
              <a:t> </a:t>
            </a:r>
            <a:r>
              <a:rPr lang="en-IN" b="1" i="1" dirty="0" smtClean="0">
                <a:latin typeface="Times New Roman" pitchFamily="18" charset="0"/>
                <a:cs typeface="Times New Roman" pitchFamily="18" charset="0"/>
              </a:rPr>
              <a:t>Pixel/Fragment processor</a:t>
            </a:r>
            <a:r>
              <a:rPr lang="en-IN" i="1" dirty="0" smtClean="0">
                <a:latin typeface="Times New Roman" pitchFamily="18" charset="0"/>
                <a:cs typeface="Times New Roman" pitchFamily="18" charset="0"/>
              </a:rPr>
              <a:t>: They are responsible for calculating the </a:t>
            </a:r>
            <a:r>
              <a:rPr lang="en-IN" i="1" dirty="0" err="1" smtClean="0">
                <a:latin typeface="Times New Roman" pitchFamily="18" charset="0"/>
                <a:cs typeface="Times New Roman" pitchFamily="18" charset="0"/>
              </a:rPr>
              <a:t>color</a:t>
            </a:r>
            <a:r>
              <a:rPr lang="en-IN" i="1" dirty="0" smtClean="0">
                <a:latin typeface="Times New Roman" pitchFamily="18" charset="0"/>
                <a:cs typeface="Times New Roman" pitchFamily="18" charset="0"/>
              </a:rPr>
              <a:t> of each individual pixel as well as to add effect such as lighting, shading and toning</a:t>
            </a:r>
            <a:r>
              <a:rPr lang="en-IN" i="1" dirty="0" smtClean="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lgn="just"/>
            <a:r>
              <a:rPr lang="en-IN" dirty="0" smtClean="0"/>
              <a:t>These programmable processors replaced most of the fixed-function stages in the graphics pipeline.</a:t>
            </a:r>
          </a:p>
          <a:p>
            <a:pPr algn="just"/>
            <a:r>
              <a:rPr lang="en-IN" dirty="0" smtClean="0"/>
              <a:t> These processors could be programmed with small programs called </a:t>
            </a:r>
            <a:r>
              <a:rPr lang="en-IN" i="1" dirty="0" err="1" smtClean="0"/>
              <a:t>shader</a:t>
            </a:r>
            <a:r>
              <a:rPr lang="en-IN" i="1" dirty="0" smtClean="0"/>
              <a:t> programs. Hence we have vertex, geometry, and pixel </a:t>
            </a:r>
            <a:r>
              <a:rPr lang="en-IN" i="1" dirty="0" err="1" smtClean="0"/>
              <a:t>shaders</a:t>
            </a:r>
            <a:r>
              <a:rPr lang="en-IN" i="1" dirty="0" smtClean="0"/>
              <a:t>, a type of program for each processor. </a:t>
            </a:r>
          </a:p>
          <a:p>
            <a:pPr algn="just"/>
            <a:r>
              <a:rPr lang="en-IN" i="1" dirty="0" smtClean="0"/>
              <a:t>The introduction of this programmable </a:t>
            </a:r>
            <a:r>
              <a:rPr lang="en-IN" i="1" dirty="0" err="1" smtClean="0"/>
              <a:t>shader</a:t>
            </a:r>
            <a:r>
              <a:rPr lang="en-IN" i="1" dirty="0" smtClean="0"/>
              <a:t> model allowed some GPU parts to be programmed according to a specified instruction set. </a:t>
            </a:r>
            <a:endParaRPr lang="en-IN" dirty="0" smtClean="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just"/>
            <a:r>
              <a:rPr lang="en-US" sz="3600" dirty="0" smtClean="0"/>
              <a:t>Vertex </a:t>
            </a:r>
            <a:r>
              <a:rPr lang="en-US" sz="3600" dirty="0" err="1" smtClean="0"/>
              <a:t>shader</a:t>
            </a:r>
            <a:r>
              <a:rPr lang="en-US" sz="3600" dirty="0" smtClean="0"/>
              <a:t> programs map the positions of triangle vertices onto the screen, altering their position, color, or orientation. </a:t>
            </a:r>
          </a:p>
          <a:p>
            <a:pPr algn="just"/>
            <a:r>
              <a:rPr lang="en-US" sz="3600" dirty="0" smtClean="0"/>
              <a:t>A vertex </a:t>
            </a:r>
            <a:r>
              <a:rPr lang="en-US" sz="3600" dirty="0" err="1" smtClean="0"/>
              <a:t>shader</a:t>
            </a:r>
            <a:r>
              <a:rPr lang="en-US" sz="3600" dirty="0" smtClean="0"/>
              <a:t> thread reads a vertex position (</a:t>
            </a:r>
            <a:r>
              <a:rPr lang="en-US" sz="3600" dirty="0" err="1" smtClean="0"/>
              <a:t>x,y,z,w</a:t>
            </a:r>
            <a:r>
              <a:rPr lang="en-US" sz="3600" dirty="0" smtClean="0"/>
              <a:t>)(</a:t>
            </a:r>
            <a:r>
              <a:rPr lang="en-US" sz="3600" dirty="0" err="1" smtClean="0"/>
              <a:t>x,y,z,w</a:t>
            </a:r>
            <a:r>
              <a:rPr lang="en-US" sz="3600" dirty="0" smtClean="0"/>
              <a:t>) and computes its position on screen.</a:t>
            </a:r>
          </a:p>
          <a:p>
            <a:pPr algn="just"/>
            <a:r>
              <a:rPr lang="en-US" sz="3600" dirty="0" smtClean="0"/>
              <a:t> Geometry </a:t>
            </a:r>
            <a:r>
              <a:rPr lang="en-US" sz="3600" dirty="0" err="1" smtClean="0"/>
              <a:t>shader</a:t>
            </a:r>
            <a:r>
              <a:rPr lang="en-US" sz="3600" dirty="0" smtClean="0"/>
              <a:t> programs operate on primitives defined by multiple vertices, changing them or generating additional primitives.</a:t>
            </a:r>
          </a:p>
          <a:p>
            <a:pPr algn="just"/>
            <a:r>
              <a:rPr lang="en-US" sz="3600" dirty="0" smtClean="0"/>
              <a:t> Vertex </a:t>
            </a:r>
            <a:r>
              <a:rPr lang="en-US" sz="3600" dirty="0" err="1" smtClean="0"/>
              <a:t>shader</a:t>
            </a:r>
            <a:r>
              <a:rPr lang="en-US" sz="3600" dirty="0" smtClean="0"/>
              <a:t> programs and geometry </a:t>
            </a:r>
            <a:r>
              <a:rPr lang="en-US" sz="3600" dirty="0" err="1" smtClean="0"/>
              <a:t>shader</a:t>
            </a:r>
            <a:r>
              <a:rPr lang="en-US" sz="3600" dirty="0" smtClean="0"/>
              <a:t> programs execute on the vertex </a:t>
            </a:r>
            <a:r>
              <a:rPr lang="en-US" sz="3600" dirty="0" err="1" smtClean="0"/>
              <a:t>shader</a:t>
            </a:r>
            <a:r>
              <a:rPr lang="en-US" sz="3600" dirty="0" smtClean="0"/>
              <a:t> (VS/T &amp; L) stage of the graphics pipeline.</a:t>
            </a:r>
            <a:endParaRPr lang="en-IN" sz="3600" dirty="0" smtClean="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934200" cy="6126163"/>
          </a:xfrm>
        </p:spPr>
        <p:txBody>
          <a:bodyPr/>
          <a:lstStyle/>
          <a:p>
            <a:pPr algn="just"/>
            <a:r>
              <a:rPr lang="en-US" dirty="0" smtClean="0"/>
              <a:t>The </a:t>
            </a:r>
            <a:r>
              <a:rPr lang="en-US" dirty="0" err="1" smtClean="0"/>
              <a:t>shader</a:t>
            </a:r>
            <a:r>
              <a:rPr lang="en-US" dirty="0" smtClean="0"/>
              <a:t> stage in Figure 2.1 determines the final color of each pixel. This can be generated as a combined effect of many techniques: interpolation of vertex colors, texture mapping, per-pixel lighting mathematics, reflections, and more. Many effects that make the rendered images more realistic are incorporated in the </a:t>
            </a:r>
            <a:r>
              <a:rPr lang="en-US" dirty="0" err="1" smtClean="0"/>
              <a:t>shader</a:t>
            </a:r>
            <a:r>
              <a:rPr lang="en-US" dirty="0" smtClean="0"/>
              <a:t> stage. </a:t>
            </a:r>
            <a:endParaRPr lang="en-US" dirty="0"/>
          </a:p>
        </p:txBody>
      </p:sp>
      <p:pic>
        <p:nvPicPr>
          <p:cNvPr id="4" name="Picture 3"/>
          <p:cNvPicPr/>
          <p:nvPr/>
        </p:nvPicPr>
        <p:blipFill>
          <a:blip r:embed="rId2" cstate="print"/>
          <a:srcRect/>
          <a:stretch>
            <a:fillRect/>
          </a:stretch>
        </p:blipFill>
        <p:spPr bwMode="auto">
          <a:xfrm>
            <a:off x="7086600" y="3276600"/>
            <a:ext cx="2057400" cy="3581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5257800" cy="6019800"/>
          </a:xfrm>
        </p:spPr>
        <p:txBody>
          <a:bodyPr>
            <a:normAutofit fontScale="55000" lnSpcReduction="20000"/>
          </a:bodyPr>
          <a:lstStyle/>
          <a:p>
            <a:pPr algn="just"/>
            <a:r>
              <a:rPr lang="en-US" sz="4400" dirty="0" smtClean="0"/>
              <a:t>Figure 2.2 illustrates texture mapping, one of the </a:t>
            </a:r>
            <a:r>
              <a:rPr lang="en-US" sz="4400" dirty="0" err="1" smtClean="0"/>
              <a:t>shader</a:t>
            </a:r>
            <a:r>
              <a:rPr lang="en-US" sz="4400" dirty="0" smtClean="0"/>
              <a:t> stage functionalities. It shows an example in which a world map texture is mapped onto a sphere object. </a:t>
            </a:r>
          </a:p>
          <a:p>
            <a:pPr algn="just"/>
            <a:r>
              <a:rPr lang="en-US" sz="4400" dirty="0" smtClean="0"/>
              <a:t>Note that the sphere object is described as a large collection of triangles.</a:t>
            </a:r>
          </a:p>
          <a:p>
            <a:pPr algn="just"/>
            <a:r>
              <a:rPr lang="en-US" sz="4400" dirty="0" smtClean="0"/>
              <a:t> Although the </a:t>
            </a:r>
            <a:r>
              <a:rPr lang="en-US" sz="4400" dirty="0" err="1" smtClean="0"/>
              <a:t>shader</a:t>
            </a:r>
            <a:r>
              <a:rPr lang="en-US" sz="4400" dirty="0" smtClean="0"/>
              <a:t> stage needs to perform only a small number of coordinate transform calculations to identify the exact coordinates of the texture point that will be painted on a point in one of the triangles that describes the sphere object, the sheer number of pixels covered by the image requires the </a:t>
            </a:r>
            <a:r>
              <a:rPr lang="en-US" sz="4400" dirty="0" err="1" smtClean="0"/>
              <a:t>shader</a:t>
            </a:r>
            <a:r>
              <a:rPr lang="en-US" sz="4400" dirty="0" smtClean="0"/>
              <a:t> stage to perform a very large number of coordinate transforms for each frame.</a:t>
            </a:r>
          </a:p>
          <a:p>
            <a:endParaRPr lang="en-US" dirty="0"/>
          </a:p>
        </p:txBody>
      </p:sp>
      <p:pic>
        <p:nvPicPr>
          <p:cNvPr id="4" name="Picture 3"/>
          <p:cNvPicPr/>
          <p:nvPr/>
        </p:nvPicPr>
        <p:blipFill>
          <a:blip r:embed="rId2" cstate="print"/>
          <a:srcRect/>
          <a:stretch>
            <a:fillRect/>
          </a:stretch>
        </p:blipFill>
        <p:spPr bwMode="auto">
          <a:xfrm>
            <a:off x="5410201" y="533400"/>
            <a:ext cx="3429000" cy="48291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algn="just"/>
            <a:r>
              <a:rPr lang="en-US" b="1" dirty="0" smtClean="0">
                <a:latin typeface="Times New Roman" pitchFamily="18" charset="0"/>
                <a:cs typeface="Times New Roman" pitchFamily="18" charset="0"/>
              </a:rPr>
              <a:t>Evolution of Graphics Pipelines; the Era of Fixed-Function Graphics Pipelines,</a:t>
            </a:r>
          </a:p>
          <a:p>
            <a:pPr algn="just"/>
            <a:r>
              <a:rPr lang="en-US" dirty="0" smtClean="0"/>
              <a:t>Graphics processing units (GPUs) are massively parallel numeric computing processors, programmed in C with extensions.</a:t>
            </a:r>
          </a:p>
          <a:p>
            <a:pPr algn="just"/>
            <a:r>
              <a:rPr lang="en-US" dirty="0" smtClean="0"/>
              <a:t> Understanding the graphics heritage illuminates the strengths and weaknesses of GPUs with respect to major computational patterns.</a:t>
            </a:r>
          </a:p>
          <a:p>
            <a:pPr algn="just"/>
            <a:r>
              <a:rPr lang="en-US" dirty="0" smtClean="0"/>
              <a:t> The history clarifies the rationale behind major architectural design decisions of modern programmable GPUs:</a:t>
            </a:r>
            <a:endParaRPr lang="en-IN" dirty="0" smtClean="0"/>
          </a:p>
          <a:p>
            <a:pPr lvl="0" algn="just"/>
            <a:r>
              <a:rPr lang="en-US" dirty="0" smtClean="0"/>
              <a:t>massive multithreading,</a:t>
            </a:r>
            <a:endParaRPr lang="en-IN" dirty="0" smtClean="0"/>
          </a:p>
          <a:p>
            <a:pPr lvl="0" algn="just"/>
            <a:r>
              <a:rPr lang="en-US" dirty="0" smtClean="0"/>
              <a:t>relatively small cache memories compared to caches of CPUs,</a:t>
            </a:r>
            <a:endParaRPr lang="en-IN" dirty="0" smtClean="0"/>
          </a:p>
          <a:p>
            <a:pPr lvl="0" algn="just"/>
            <a:r>
              <a:rPr lang="en-US" dirty="0" smtClean="0"/>
              <a:t>bandwidth-centric memory interface design.</a:t>
            </a:r>
            <a:endParaRPr lang="en-I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lnSpcReduction="10000"/>
          </a:bodyPr>
          <a:lstStyle/>
          <a:p>
            <a:pPr algn="just"/>
            <a:r>
              <a:rPr lang="en-US" dirty="0" smtClean="0"/>
              <a:t>The ROP (raster operation) stage in Figure 2.2 performs the final raster operations on the pixels. </a:t>
            </a:r>
          </a:p>
          <a:p>
            <a:pPr algn="just"/>
            <a:r>
              <a:rPr lang="en-US" dirty="0" smtClean="0"/>
              <a:t>It performs color raster operations that blend the color of overlapping/adjacent objects for transparency and anti-aliasing effects.</a:t>
            </a:r>
          </a:p>
          <a:p>
            <a:pPr algn="just"/>
            <a:r>
              <a:rPr lang="en-US" dirty="0" smtClean="0"/>
              <a:t> It also determines the visible objects for a given viewpoint and discards the occluded pixels. </a:t>
            </a:r>
          </a:p>
          <a:p>
            <a:pPr algn="just"/>
            <a:r>
              <a:rPr lang="en-US" dirty="0" smtClean="0"/>
              <a:t>A pixel becomes occluded when it is blocked by pixels from other objects according to the given viewpoint. partly in another object or the background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dirty="0" smtClean="0"/>
              <a:t>. Forcing these pixels to assume the color of one of the objects introduces distortion into the edges of the objects. The anti-aliasing operation gives each pixel a color that is blended, or linearly combined, from the colors of all the objects and background that partly overlap the pixel. The contribution of each object to the color of the pixel is to the amount of the pixel that the object overlaps.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629400"/>
          </a:xfrm>
        </p:spPr>
        <p:txBody>
          <a:bodyPr>
            <a:normAutofit fontScale="92500" lnSpcReduction="20000"/>
          </a:bodyPr>
          <a:lstStyle/>
          <a:p>
            <a:r>
              <a:rPr lang="en-US" dirty="0" smtClean="0"/>
              <a:t>Insights in the history provide the context for the future evolution.</a:t>
            </a:r>
          </a:p>
          <a:p>
            <a:pPr algn="just"/>
            <a:r>
              <a:rPr lang="en-US" dirty="0" smtClean="0"/>
              <a:t> Three dimensional (3D) graphics pipeline hardware evolved from large expensive systems of the early 1980s to small workstations and then PC accelerators in the mid to late 1990s. </a:t>
            </a:r>
          </a:p>
          <a:p>
            <a:pPr algn="just"/>
            <a:r>
              <a:rPr lang="en-US" dirty="0" smtClean="0"/>
              <a:t>During this period, the performance increased:</a:t>
            </a:r>
            <a:endParaRPr lang="en-IN" dirty="0" smtClean="0"/>
          </a:p>
          <a:p>
            <a:pPr lvl="1"/>
            <a:r>
              <a:rPr lang="en-US" dirty="0" smtClean="0"/>
              <a:t>from 50 </a:t>
            </a:r>
            <a:r>
              <a:rPr lang="en-US" dirty="0" err="1" smtClean="0"/>
              <a:t>millionspixes</a:t>
            </a:r>
            <a:r>
              <a:rPr lang="en-US" dirty="0" smtClean="0"/>
              <a:t> to 1 billion pixels per second,</a:t>
            </a:r>
            <a:endParaRPr lang="en-IN" dirty="0" smtClean="0"/>
          </a:p>
          <a:p>
            <a:pPr lvl="1"/>
            <a:r>
              <a:rPr lang="en-US" dirty="0" smtClean="0"/>
              <a:t>from 100,000 vertices to 10 million vertices per second.</a:t>
            </a:r>
            <a:endParaRPr lang="en-IN" dirty="0" smtClean="0"/>
          </a:p>
          <a:p>
            <a:pPr algn="just"/>
            <a:r>
              <a:rPr lang="en-US" dirty="0" smtClean="0"/>
              <a:t>This advancement was driven by market demand for high quality, real time graphics in computer applications.</a:t>
            </a:r>
          </a:p>
          <a:p>
            <a:pPr algn="just"/>
            <a:r>
              <a:rPr lang="en-US" dirty="0" smtClean="0"/>
              <a:t> The architecture evolved from a simple pipeline for drawing wire frame diagrams to a parallel design of several deep parallel pipelines capable of rendering the complex interactive imagery of 3D scenes. </a:t>
            </a:r>
          </a:p>
          <a:p>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US" dirty="0" smtClean="0"/>
              <a:t>In the mean time, graphics processors became </a:t>
            </a:r>
            <a:r>
              <a:rPr lang="en-US" dirty="0" err="1" smtClean="0"/>
              <a:t>programmable.:In</a:t>
            </a:r>
            <a:r>
              <a:rPr lang="en-US" dirty="0" smtClean="0"/>
              <a:t> displaying images, the parts in the GPU are shown in fig</a:t>
            </a:r>
          </a:p>
          <a:p>
            <a:endParaRPr lang="en-IN" dirty="0" smtClean="0"/>
          </a:p>
          <a:p>
            <a:endParaRPr lang="en-IN" dirty="0"/>
          </a:p>
        </p:txBody>
      </p:sp>
      <p:pic>
        <p:nvPicPr>
          <p:cNvPr id="4" name="Picture 3"/>
          <p:cNvPicPr/>
          <p:nvPr/>
        </p:nvPicPr>
        <p:blipFill>
          <a:blip r:embed="rId2" cstate="print"/>
          <a:stretch>
            <a:fillRect/>
          </a:stretch>
        </p:blipFill>
        <p:spPr>
          <a:xfrm>
            <a:off x="762000" y="2346170"/>
            <a:ext cx="7696200" cy="45118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lnSpcReduction="10000"/>
          </a:bodyPr>
          <a:lstStyle/>
          <a:p>
            <a:pPr algn="just"/>
            <a:r>
              <a:rPr lang="en-US" dirty="0" smtClean="0"/>
              <a:t>The surface of an object is drawn as a collection of triangles.</a:t>
            </a:r>
          </a:p>
          <a:p>
            <a:pPr algn="just"/>
            <a:r>
              <a:rPr lang="en-US" dirty="0" smtClean="0"/>
              <a:t> The Application Programming Interface (API) is a standardized layer of software that allows an application (e.g.: a game) to send commands to a graphics processing unit to draw objects on a display.</a:t>
            </a:r>
          </a:p>
          <a:p>
            <a:pPr algn="just"/>
            <a:r>
              <a:rPr lang="en-US" dirty="0" smtClean="0"/>
              <a:t> Examples of such APIs are DirectX and OpenGL. The host interface (the interface to the GPU) receives graphics commands and data from the CPU, communicates back the status and result data of the execution.</a:t>
            </a:r>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0" y="0"/>
            <a:ext cx="8991599" cy="685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algn="just">
              <a:buNone/>
            </a:pPr>
            <a:r>
              <a:rPr lang="en-US" b="1" dirty="0" smtClean="0"/>
              <a:t>Era of fixed function Graphics Pipelines</a:t>
            </a:r>
          </a:p>
          <a:p>
            <a:pPr algn="just">
              <a:buNone/>
            </a:pPr>
            <a:endParaRPr lang="en-US" dirty="0" smtClean="0"/>
          </a:p>
          <a:p>
            <a:pPr algn="just"/>
            <a:r>
              <a:rPr lang="en-US" dirty="0" smtClean="0"/>
              <a:t> </a:t>
            </a:r>
            <a:r>
              <a:rPr lang="en-US" sz="4400" dirty="0" smtClean="0"/>
              <a:t> CUDA - Fixed Functioning Graphics Pipelines kind of hardware was popular from the early 1980s to the late 1990s.</a:t>
            </a:r>
          </a:p>
          <a:p>
            <a:pPr algn="just"/>
            <a:r>
              <a:rPr lang="en-US" sz="4400" dirty="0" smtClean="0"/>
              <a:t>   These were fixed-function pipelines that were configurable, but not programmable. Modern GPUs are </a:t>
            </a:r>
            <a:r>
              <a:rPr lang="en-US" sz="4400" dirty="0" err="1" smtClean="0"/>
              <a:t>shader</a:t>
            </a:r>
            <a:r>
              <a:rPr lang="en-US" sz="4400" dirty="0" smtClean="0"/>
              <a:t>-based and programmable.</a:t>
            </a:r>
            <a:endParaRPr lang="en-IN" sz="4400"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lgn="just"/>
            <a:r>
              <a:rPr lang="en-US" sz="4400" dirty="0" smtClean="0"/>
              <a:t>The fixed-function pipeline does exactly what the name suggests; its functionality is fixed.</a:t>
            </a:r>
          </a:p>
          <a:p>
            <a:pPr algn="just"/>
            <a:r>
              <a:rPr lang="en-US" sz="4400" dirty="0" smtClean="0"/>
              <a:t> So, for example, if the pipeline contains a list of methods to </a:t>
            </a:r>
            <a:r>
              <a:rPr lang="en-US" sz="4400" dirty="0" err="1" smtClean="0"/>
              <a:t>rasterize</a:t>
            </a:r>
            <a:r>
              <a:rPr lang="en-US" sz="4400" dirty="0" smtClean="0"/>
              <a:t> geometry and shade pixels, that is pretty much it. You cannot add any more methods.</a:t>
            </a:r>
            <a:endParaRPr lang="en-IN" sz="4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1253</TotalTime>
  <Words>1445</Words>
  <Application>Microsoft Office PowerPoint</Application>
  <PresentationFormat>On-screen Show (4:3)</PresentationFormat>
  <Paragraphs>80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Chapter 2</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The Era of Fixed function Graphics Pipelines </vt:lpstr>
      <vt:lpstr>Slide 23</vt:lpstr>
      <vt:lpstr>Slide 24</vt:lpstr>
      <vt:lpstr>Slide 25</vt:lpstr>
      <vt:lpstr>Slide 26</vt:lpstr>
      <vt:lpstr>Slide 27</vt:lpstr>
      <vt:lpstr>Slide 28</vt:lpstr>
      <vt:lpstr>Slide 29</vt:lpstr>
      <vt:lpstr>Slide 30</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Sai Rakshit</dc:creator>
  <cp:lastModifiedBy>suresh</cp:lastModifiedBy>
  <cp:revision>35</cp:revision>
  <dcterms:created xsi:type="dcterms:W3CDTF">2006-08-16T00:00:00Z</dcterms:created>
  <dcterms:modified xsi:type="dcterms:W3CDTF">2019-01-27T19:43:44Z</dcterms:modified>
</cp:coreProperties>
</file>