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 id="2147483696" r:id="rId2"/>
  </p:sldMasterIdLst>
  <p:notesMasterIdLst>
    <p:notesMasterId r:id="rId23"/>
  </p:notesMasterIdLst>
  <p:sldIdLst>
    <p:sldId id="301" r:id="rId3"/>
    <p:sldId id="305" r:id="rId4"/>
    <p:sldId id="308" r:id="rId5"/>
    <p:sldId id="300" r:id="rId6"/>
    <p:sldId id="303" r:id="rId7"/>
    <p:sldId id="285" r:id="rId8"/>
    <p:sldId id="286" r:id="rId9"/>
    <p:sldId id="287" r:id="rId10"/>
    <p:sldId id="288" r:id="rId11"/>
    <p:sldId id="306" r:id="rId12"/>
    <p:sldId id="294" r:id="rId13"/>
    <p:sldId id="295" r:id="rId14"/>
    <p:sldId id="298" r:id="rId15"/>
    <p:sldId id="292" r:id="rId16"/>
    <p:sldId id="289" r:id="rId17"/>
    <p:sldId id="290" r:id="rId18"/>
    <p:sldId id="291" r:id="rId19"/>
    <p:sldId id="304" r:id="rId20"/>
    <p:sldId id="296" r:id="rId21"/>
    <p:sldId id="297" r:id="rId2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1314" autoAdjust="0"/>
  </p:normalViewPr>
  <p:slideViewPr>
    <p:cSldViewPr snapToGrid="0">
      <p:cViewPr>
        <p:scale>
          <a:sx n="60" d="100"/>
          <a:sy n="60" d="100"/>
        </p:scale>
        <p:origin x="-1075" y="-62"/>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1BD75-CFEC-4257-84A0-ED87A8C689C2}" type="datetimeFigureOut">
              <a:rPr lang="en-US" smtClean="0"/>
              <a:pPr/>
              <a:t>11/4/2019</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9B146-596D-4854-A0E6-9E9DF4F817E4}" type="slidenum">
              <a:rPr lang="en-US" smtClean="0"/>
              <a:pPr/>
              <a:t>‹#›</a:t>
            </a:fld>
            <a:endParaRPr lang="en-US"/>
          </a:p>
        </p:txBody>
      </p:sp>
    </p:spTree>
    <p:extLst>
      <p:ext uri="{BB962C8B-B14F-4D97-AF65-F5344CB8AC3E}">
        <p14:creationId xmlns:p14="http://schemas.microsoft.com/office/powerpoint/2010/main" val="1403257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smtClean="0"/>
              <a:t>RPAS:</a:t>
            </a:r>
            <a:r>
              <a:rPr lang="en-US" baseline="0" dirty="0" smtClean="0"/>
              <a:t> Remotely Piloted Aircraft System</a:t>
            </a:r>
          </a:p>
          <a:p>
            <a:r>
              <a:rPr lang="en-US" baseline="0" dirty="0" smtClean="0"/>
              <a:t>UAOS: Unmanned Aircraft Operator </a:t>
            </a:r>
            <a:r>
              <a:rPr lang="en-US" baseline="0" dirty="0" smtClean="0"/>
              <a:t>Permit</a:t>
            </a:r>
          </a:p>
          <a:p>
            <a:r>
              <a:rPr lang="en-US" baseline="0" dirty="0" smtClean="0"/>
              <a:t>RTH: Return To Home</a:t>
            </a:r>
          </a:p>
          <a:p>
            <a:r>
              <a:rPr lang="en-US" baseline="0" dirty="0" smtClean="0"/>
              <a:t>ADC: Air Defense Clearance</a:t>
            </a:r>
          </a:p>
          <a:p>
            <a:r>
              <a:rPr lang="en-US" baseline="0" dirty="0" smtClean="0"/>
              <a:t>FIC: Flight Information Centre / FTO: Flight Training </a:t>
            </a:r>
            <a:r>
              <a:rPr lang="en-US" baseline="0" dirty="0" err="1" smtClean="0"/>
              <a:t>Organisation</a:t>
            </a:r>
            <a:endParaRPr lang="en-US" dirty="0"/>
          </a:p>
        </p:txBody>
      </p:sp>
      <p:sp>
        <p:nvSpPr>
          <p:cNvPr id="4" name="Slide Number Placeholder 3"/>
          <p:cNvSpPr>
            <a:spLocks noGrp="1"/>
          </p:cNvSpPr>
          <p:nvPr>
            <p:ph type="sldNum" sz="quarter" idx="10"/>
          </p:nvPr>
        </p:nvSpPr>
        <p:spPr/>
        <p:txBody>
          <a:bodyPr/>
          <a:lstStyle/>
          <a:p>
            <a:fld id="{4E59B146-596D-4854-A0E6-9E9DF4F817E4}" type="slidenum">
              <a:rPr lang="en-US" smtClean="0"/>
              <a:pPr/>
              <a:t>2</a:t>
            </a:fld>
            <a:endParaRPr lang="en-US"/>
          </a:p>
        </p:txBody>
      </p:sp>
    </p:spTree>
    <p:extLst>
      <p:ext uri="{BB962C8B-B14F-4D97-AF65-F5344CB8AC3E}">
        <p14:creationId xmlns:p14="http://schemas.microsoft.com/office/powerpoint/2010/main" val="1932126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smtClean="0"/>
              <a:t>MTOW: Maximum Take Off Weight</a:t>
            </a:r>
            <a:endParaRPr lang="en-US" dirty="0"/>
          </a:p>
        </p:txBody>
      </p:sp>
      <p:sp>
        <p:nvSpPr>
          <p:cNvPr id="4" name="Slide Number Placeholder 3"/>
          <p:cNvSpPr>
            <a:spLocks noGrp="1"/>
          </p:cNvSpPr>
          <p:nvPr>
            <p:ph type="sldNum" sz="quarter" idx="10"/>
          </p:nvPr>
        </p:nvSpPr>
        <p:spPr/>
        <p:txBody>
          <a:bodyPr/>
          <a:lstStyle/>
          <a:p>
            <a:fld id="{4E59B146-596D-4854-A0E6-9E9DF4F817E4}" type="slidenum">
              <a:rPr lang="en-US" smtClean="0"/>
              <a:pPr/>
              <a:t>7</a:t>
            </a:fld>
            <a:endParaRPr lang="en-US"/>
          </a:p>
        </p:txBody>
      </p:sp>
    </p:spTree>
    <p:extLst>
      <p:ext uri="{BB962C8B-B14F-4D97-AF65-F5344CB8AC3E}">
        <p14:creationId xmlns:p14="http://schemas.microsoft.com/office/powerpoint/2010/main" val="908727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smtClean="0"/>
              <a:t>ADC: Air Defense Clearance</a:t>
            </a:r>
          </a:p>
          <a:p>
            <a:r>
              <a:rPr lang="en-US" dirty="0" smtClean="0"/>
              <a:t>FIC: Flight Information Centre</a:t>
            </a:r>
            <a:endParaRPr lang="en-US" dirty="0"/>
          </a:p>
        </p:txBody>
      </p:sp>
      <p:sp>
        <p:nvSpPr>
          <p:cNvPr id="4" name="Slide Number Placeholder 3"/>
          <p:cNvSpPr>
            <a:spLocks noGrp="1"/>
          </p:cNvSpPr>
          <p:nvPr>
            <p:ph type="sldNum" sz="quarter" idx="10"/>
          </p:nvPr>
        </p:nvSpPr>
        <p:spPr/>
        <p:txBody>
          <a:bodyPr/>
          <a:lstStyle/>
          <a:p>
            <a:fld id="{4E59B146-596D-4854-A0E6-9E9DF4F817E4}" type="slidenum">
              <a:rPr lang="en-US" smtClean="0"/>
              <a:pPr/>
              <a:t>8</a:t>
            </a:fld>
            <a:endParaRPr lang="en-US"/>
          </a:p>
        </p:txBody>
      </p:sp>
    </p:spTree>
    <p:extLst>
      <p:ext uri="{BB962C8B-B14F-4D97-AF65-F5344CB8AC3E}">
        <p14:creationId xmlns:p14="http://schemas.microsoft.com/office/powerpoint/2010/main" val="317185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RPA: Remotely Piloted Aircraft / CAR: Civil Aviation Requirements</a:t>
            </a:r>
            <a:endParaRPr lang="en-US" dirty="0"/>
          </a:p>
        </p:txBody>
      </p:sp>
      <p:sp>
        <p:nvSpPr>
          <p:cNvPr id="4" name="Slide Number Placeholder 3"/>
          <p:cNvSpPr>
            <a:spLocks noGrp="1"/>
          </p:cNvSpPr>
          <p:nvPr>
            <p:ph type="sldNum" sz="quarter" idx="10"/>
          </p:nvPr>
        </p:nvSpPr>
        <p:spPr/>
        <p:txBody>
          <a:bodyPr/>
          <a:lstStyle/>
          <a:p>
            <a:fld id="{4E59B146-596D-4854-A0E6-9E9DF4F817E4}" type="slidenum">
              <a:rPr lang="en-US" smtClean="0"/>
              <a:pPr/>
              <a:t>12</a:t>
            </a:fld>
            <a:endParaRPr lang="en-US"/>
          </a:p>
        </p:txBody>
      </p:sp>
    </p:spTree>
    <p:extLst>
      <p:ext uri="{BB962C8B-B14F-4D97-AF65-F5344CB8AC3E}">
        <p14:creationId xmlns:p14="http://schemas.microsoft.com/office/powerpoint/2010/main" val="3240516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0" y="685800"/>
            <a:ext cx="4953000" cy="3429000"/>
          </a:xfrm>
        </p:spPr>
      </p:sp>
      <p:sp>
        <p:nvSpPr>
          <p:cNvPr id="3" name="Notes Placeholder 2"/>
          <p:cNvSpPr>
            <a:spLocks noGrp="1"/>
          </p:cNvSpPr>
          <p:nvPr>
            <p:ph type="body" idx="1"/>
          </p:nvPr>
        </p:nvSpPr>
        <p:spPr/>
        <p:txBody>
          <a:bodyPr/>
          <a:lstStyle/>
          <a:p>
            <a:r>
              <a:rPr lang="en-US" dirty="0" smtClean="0"/>
              <a:t>RPAS:</a:t>
            </a:r>
            <a:r>
              <a:rPr lang="en-US" baseline="0" dirty="0" smtClean="0"/>
              <a:t> Remotely Piloted Aircraft System</a:t>
            </a:r>
            <a:endParaRPr lang="en-US" dirty="0"/>
          </a:p>
        </p:txBody>
      </p:sp>
      <p:sp>
        <p:nvSpPr>
          <p:cNvPr id="4" name="Slide Number Placeholder 3"/>
          <p:cNvSpPr>
            <a:spLocks noGrp="1"/>
          </p:cNvSpPr>
          <p:nvPr>
            <p:ph type="sldNum" sz="quarter" idx="10"/>
          </p:nvPr>
        </p:nvSpPr>
        <p:spPr/>
        <p:txBody>
          <a:bodyPr/>
          <a:lstStyle/>
          <a:p>
            <a:fld id="{4E59B146-596D-4854-A0E6-9E9DF4F817E4}" type="slidenum">
              <a:rPr lang="en-US" smtClean="0"/>
              <a:pPr/>
              <a:t>14</a:t>
            </a:fld>
            <a:endParaRPr lang="en-US"/>
          </a:p>
        </p:txBody>
      </p:sp>
    </p:spTree>
    <p:extLst>
      <p:ext uri="{BB962C8B-B14F-4D97-AF65-F5344CB8AC3E}">
        <p14:creationId xmlns:p14="http://schemas.microsoft.com/office/powerpoint/2010/main" val="41534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3"/>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solidFill>
                  <a:prstClr val="black">
                    <a:tint val="75000"/>
                  </a:prstClr>
                </a:solidFill>
              </a:rPr>
              <a:pPr/>
              <a:t>11/4/2019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1892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solidFill>
                  <a:prstClr val="black">
                    <a:tint val="75000"/>
                  </a:prstClr>
                </a:solidFill>
              </a:rPr>
              <a:pPr/>
              <a:t>11/4/2019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702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274646"/>
            <a:ext cx="2971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60400" y="274646"/>
            <a:ext cx="87503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solidFill>
                  <a:prstClr val="black">
                    <a:tint val="75000"/>
                  </a:prstClr>
                </a:solidFill>
              </a:rPr>
              <a:pPr/>
              <a:t>11/4/2019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53872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3869531"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578" y="-925"/>
            <a:ext cx="990857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85205" y="1730403"/>
            <a:ext cx="6119342"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313301" y="2470926"/>
            <a:ext cx="7053725"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578" y="-925"/>
            <a:ext cx="990857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3869531"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87682" y="1726738"/>
            <a:ext cx="6121908"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317498" y="2468304"/>
            <a:ext cx="7053072"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1540" y="1097280"/>
            <a:ext cx="34671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1684" y="1097280"/>
            <a:ext cx="34671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91540" y="1097280"/>
            <a:ext cx="34671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87413" y="1701848"/>
            <a:ext cx="34671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1684" y="1097280"/>
            <a:ext cx="34671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1684" y="1701848"/>
            <a:ext cx="34671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pPr/>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3869531"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755255" y="-755253"/>
            <a:ext cx="6858000" cy="836851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850341" y="1576104"/>
            <a:ext cx="564642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5145349" y="2618913"/>
            <a:ext cx="4125094"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406117" y="2253385"/>
            <a:ext cx="627765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11/4/2019</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57F1E4F-1CFF-5643-939E-02111984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solidFill>
                  <a:prstClr val="black">
                    <a:tint val="75000"/>
                  </a:prstClr>
                </a:solidFill>
              </a:rPr>
              <a:pPr/>
              <a:t>11/4/2019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0221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197894" y="0"/>
            <a:ext cx="7708106"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3869531"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3869531"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727130" y="1717501"/>
            <a:ext cx="59436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238770" y="2180529"/>
            <a:ext cx="6604590"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274639"/>
            <a:ext cx="652145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pPr/>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906000"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95300" y="1600201"/>
            <a:ext cx="89154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506506" y="2276872"/>
            <a:ext cx="89154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395937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8"/>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solidFill>
                  <a:prstClr val="black">
                    <a:tint val="75000"/>
                  </a:prstClr>
                </a:solidFill>
              </a:rPr>
              <a:pPr/>
              <a:t>11/4/2019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1991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0400" y="1600206"/>
            <a:ext cx="5861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86550" y="1600206"/>
            <a:ext cx="5861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solidFill>
                  <a:prstClr val="black">
                    <a:tint val="75000"/>
                  </a:prstClr>
                </a:solidFill>
              </a:rPr>
              <a:pPr/>
              <a:t>11/4/2019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6828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5" y="1535113"/>
            <a:ext cx="43785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5" y="2174875"/>
            <a:ext cx="437858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solidFill>
                  <a:prstClr val="black">
                    <a:tint val="75000"/>
                  </a:prstClr>
                </a:solidFill>
              </a:rPr>
              <a:pPr/>
              <a:t>11/4/2019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7239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solidFill>
                  <a:prstClr val="black">
                    <a:tint val="75000"/>
                  </a:prstClr>
                </a:solidFill>
              </a:rPr>
              <a:pPr/>
              <a:t>11/4/2019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2571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solidFill>
                  <a:prstClr val="black">
                    <a:tint val="75000"/>
                  </a:prstClr>
                </a:solidFill>
              </a:rPr>
              <a:pPr/>
              <a:t>11/4/2019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4302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8"/>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solidFill>
                  <a:prstClr val="black">
                    <a:tint val="75000"/>
                  </a:prstClr>
                </a:solidFill>
              </a:rPr>
              <a:pPr/>
              <a:t>11/4/2019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6420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solidFill>
                  <a:prstClr val="black">
                    <a:tint val="75000"/>
                  </a:prstClr>
                </a:solidFill>
              </a:rPr>
              <a:pPr/>
              <a:t>11/4/2019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795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8"/>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solidFill>
                  <a:prstClr val="black">
                    <a:tint val="75000"/>
                  </a:prstClr>
                </a:solidFill>
              </a:rPr>
              <a:pPr/>
              <a:t>11/4/2019</a:t>
            </a:fld>
            <a:endParaRPr lang="en-US" dirty="0">
              <a:solidFill>
                <a:prstClr val="black">
                  <a:tint val="75000"/>
                </a:prstClr>
              </a:solidFill>
            </a:endParaRPr>
          </a:p>
        </p:txBody>
      </p:sp>
      <p:sp>
        <p:nvSpPr>
          <p:cNvPr id="5" name="Footer Placeholder 4"/>
          <p:cNvSpPr>
            <a:spLocks noGrp="1"/>
          </p:cNvSpPr>
          <p:nvPr>
            <p:ph type="ftr" sz="quarter" idx="3"/>
          </p:nvPr>
        </p:nvSpPr>
        <p:spPr>
          <a:xfrm>
            <a:off x="3384550" y="6356358"/>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099300" y="6356358"/>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613110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580" y="5050633"/>
            <a:ext cx="3872112"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578" y="5051293"/>
            <a:ext cx="9908578"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91540" y="365760"/>
            <a:ext cx="8147685"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91540" y="1100629"/>
            <a:ext cx="8147685"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17932" y="5870448"/>
            <a:ext cx="2357628" cy="201168"/>
          </a:xfrm>
          <a:prstGeom prst="rect">
            <a:avLst/>
          </a:prstGeom>
        </p:spPr>
        <p:txBody>
          <a:bodyPr vert="horz" lIns="91440" tIns="45720" rIns="91440" bIns="45720" rtlCol="0" anchor="ctr"/>
          <a:lstStyle>
            <a:lvl1pPr algn="l">
              <a:defRPr sz="1200">
                <a:solidFill>
                  <a:srgbClr val="FFFFFF"/>
                </a:solidFill>
              </a:defRPr>
            </a:lvl1pPr>
          </a:lstStyle>
          <a:p>
            <a:fld id="{4AAD347D-5ACD-4C99-B74B-A9C85AD731AF}" type="datetimeFigureOut">
              <a:rPr lang="en-US" smtClean="0"/>
              <a:pPr/>
              <a:t>11/4/2019</a:t>
            </a:fld>
            <a:endParaRPr lang="en-US" dirty="0"/>
          </a:p>
        </p:txBody>
      </p:sp>
      <p:sp>
        <p:nvSpPr>
          <p:cNvPr id="5" name="Footer Placeholder 4"/>
          <p:cNvSpPr>
            <a:spLocks noGrp="1"/>
          </p:cNvSpPr>
          <p:nvPr>
            <p:ph type="ftr" sz="quarter" idx="3"/>
          </p:nvPr>
        </p:nvSpPr>
        <p:spPr>
          <a:xfrm>
            <a:off x="3810640" y="6285122"/>
            <a:ext cx="51181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101125" y="6170822"/>
            <a:ext cx="54483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D57F1E4F-1CFF-5643-939E-02111984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0123" y="1983085"/>
            <a:ext cx="8722581" cy="144655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UAV / Drone Technology </a:t>
            </a:r>
            <a:r>
              <a:rPr lang="en-US" sz="4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innovations</a:t>
            </a:r>
          </a:p>
          <a:p>
            <a:pPr algn="ctr"/>
            <a:r>
              <a:rPr lang="en-US" sz="4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P.L.N. Raju, NESAC</a:t>
            </a:r>
            <a:endParaRPr lang="en-US" sz="4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410564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500" t="29412" r="34562" b="4705"/>
          <a:stretch/>
        </p:blipFill>
        <p:spPr bwMode="auto">
          <a:xfrm>
            <a:off x="1646393" y="209550"/>
            <a:ext cx="6417710" cy="6511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2644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2" y="245667"/>
            <a:ext cx="8122408" cy="766549"/>
          </a:xfrm>
        </p:spPr>
        <p:txBody>
          <a:bodyPr/>
          <a:lstStyle/>
          <a:p>
            <a:r>
              <a:rPr lang="en-US" sz="3200" b="1" dirty="0" smtClean="0">
                <a:solidFill>
                  <a:srgbClr val="0070C0"/>
                </a:solidFill>
              </a:rPr>
              <a:t>Remote Pilot </a:t>
            </a:r>
            <a:r>
              <a:rPr lang="en-US" sz="3200" b="1" dirty="0" smtClean="0">
                <a:solidFill>
                  <a:srgbClr val="0070C0"/>
                </a:solidFill>
              </a:rPr>
              <a:t>Training Requirements</a:t>
            </a:r>
            <a:endParaRPr lang="en-US" sz="3200" b="1" dirty="0">
              <a:solidFill>
                <a:srgbClr val="0070C0"/>
              </a:solidFill>
            </a:endParaRPr>
          </a:p>
        </p:txBody>
      </p:sp>
      <p:sp>
        <p:nvSpPr>
          <p:cNvPr id="11" name="TextBox 10"/>
          <p:cNvSpPr txBox="1"/>
          <p:nvPr/>
        </p:nvSpPr>
        <p:spPr>
          <a:xfrm>
            <a:off x="232866" y="1174642"/>
            <a:ext cx="9120352" cy="6586418"/>
          </a:xfrm>
          <a:prstGeom prst="rect">
            <a:avLst/>
          </a:prstGeom>
          <a:noFill/>
        </p:spPr>
        <p:txBody>
          <a:bodyPr wrap="square" rtlCol="0">
            <a:spAutoFit/>
          </a:bodyPr>
          <a:lstStyle/>
          <a:p>
            <a:pPr marL="457200" indent="-457200">
              <a:buClr>
                <a:srgbClr val="0070C0"/>
              </a:buClr>
              <a:buSzPct val="150000"/>
            </a:pPr>
            <a:r>
              <a:rPr lang="en-US" sz="2400" dirty="0" smtClean="0">
                <a:solidFill>
                  <a:srgbClr val="0070C0"/>
                </a:solidFill>
              </a:rPr>
              <a:t>1. </a:t>
            </a:r>
            <a:r>
              <a:rPr lang="en-US" sz="2400" dirty="0" smtClean="0"/>
              <a:t>Remote pilot shall have attained 18 years of age, having passed 10</a:t>
            </a:r>
            <a:r>
              <a:rPr lang="en-US" sz="2400" baseline="30000" dirty="0" smtClean="0"/>
              <a:t>th</a:t>
            </a:r>
            <a:r>
              <a:rPr lang="en-US" sz="2400" dirty="0" smtClean="0"/>
              <a:t> exam in English, and undergone ground/practical training</a:t>
            </a:r>
          </a:p>
          <a:p>
            <a:pPr marL="457200" indent="-457200">
              <a:buClr>
                <a:srgbClr val="0070C0"/>
              </a:buClr>
              <a:buSzPct val="150000"/>
            </a:pPr>
            <a:endParaRPr lang="en-US" sz="2100" dirty="0" smtClean="0"/>
          </a:p>
          <a:p>
            <a:pPr marL="457200" indent="-457200">
              <a:buClr>
                <a:srgbClr val="0070C0"/>
              </a:buClr>
              <a:buSzPct val="150000"/>
            </a:pPr>
            <a:r>
              <a:rPr lang="en-US" sz="2400" b="1" dirty="0" smtClean="0">
                <a:solidFill>
                  <a:schemeClr val="accent1"/>
                </a:solidFill>
              </a:rPr>
              <a:t>2. </a:t>
            </a:r>
            <a:r>
              <a:rPr lang="en-US" sz="2400" dirty="0" smtClean="0"/>
              <a:t>The ground training shall be obtained at any DGCA approved Flying Training Organization (FTO), and include the following theory subjects:</a:t>
            </a:r>
          </a:p>
          <a:p>
            <a:pPr marL="457200" indent="-457200">
              <a:buClr>
                <a:srgbClr val="0070C0"/>
              </a:buClr>
              <a:buSzPct val="150000"/>
            </a:pPr>
            <a:endParaRPr lang="en-US" sz="2100" dirty="0" smtClean="0"/>
          </a:p>
          <a:p>
            <a:pPr marL="914400" lvl="1" indent="-457200">
              <a:buClr>
                <a:srgbClr val="0070C0"/>
              </a:buClr>
              <a:buSzPct val="150000"/>
            </a:pPr>
            <a:r>
              <a:rPr lang="en-US" sz="2200" b="1" dirty="0" smtClean="0">
                <a:solidFill>
                  <a:srgbClr val="00B050"/>
                </a:solidFill>
              </a:rPr>
              <a:t>a) </a:t>
            </a:r>
            <a:r>
              <a:rPr lang="en-US" sz="2200" dirty="0" smtClean="0"/>
              <a:t>Basic Radio Telephony (RT) techniques including knowledge of radio frequencies.</a:t>
            </a:r>
          </a:p>
          <a:p>
            <a:pPr marL="914400" lvl="1" indent="-457200">
              <a:buClr>
                <a:srgbClr val="0070C0"/>
              </a:buClr>
              <a:buSzPct val="150000"/>
            </a:pPr>
            <a:r>
              <a:rPr lang="en-US" sz="2200" b="1" dirty="0" smtClean="0">
                <a:solidFill>
                  <a:srgbClr val="00B050"/>
                </a:solidFill>
              </a:rPr>
              <a:t>b) </a:t>
            </a:r>
            <a:r>
              <a:rPr lang="en-US" sz="2200" dirty="0" smtClean="0"/>
              <a:t>Flight Planning and ATC procedures.</a:t>
            </a:r>
          </a:p>
          <a:p>
            <a:pPr marL="914400" lvl="1" indent="-457200">
              <a:buClr>
                <a:srgbClr val="0070C0"/>
              </a:buClr>
              <a:buSzPct val="150000"/>
            </a:pPr>
            <a:r>
              <a:rPr lang="en-US" sz="2200" b="1" dirty="0" smtClean="0">
                <a:solidFill>
                  <a:srgbClr val="00B050"/>
                </a:solidFill>
              </a:rPr>
              <a:t>c) </a:t>
            </a:r>
            <a:r>
              <a:rPr lang="en-US" sz="2200" dirty="0" smtClean="0"/>
              <a:t>Regulations specific to area of operations.</a:t>
            </a:r>
          </a:p>
          <a:p>
            <a:pPr marL="914400" lvl="1" indent="-457200">
              <a:buClr>
                <a:srgbClr val="0070C0"/>
              </a:buClr>
              <a:buSzPct val="150000"/>
            </a:pPr>
            <a:r>
              <a:rPr lang="en-US" sz="2200" b="1" dirty="0" smtClean="0">
                <a:solidFill>
                  <a:srgbClr val="00B050"/>
                </a:solidFill>
              </a:rPr>
              <a:t>d) </a:t>
            </a:r>
            <a:r>
              <a:rPr lang="en-US" sz="2200" dirty="0" smtClean="0"/>
              <a:t>Basic knowledge of principles of flight and aerodynamics for fixed wing, rotary wing, and hybrid aircraft.</a:t>
            </a:r>
          </a:p>
          <a:p>
            <a:pPr marL="914400" lvl="1" indent="-457200">
              <a:buClr>
                <a:srgbClr val="0070C0"/>
              </a:buClr>
              <a:buSzPct val="150000"/>
            </a:pPr>
            <a:r>
              <a:rPr lang="en-US" sz="2200" b="1" dirty="0" smtClean="0">
                <a:solidFill>
                  <a:srgbClr val="00B050"/>
                </a:solidFill>
              </a:rPr>
              <a:t>e) </a:t>
            </a:r>
            <a:r>
              <a:rPr lang="en-US" sz="2200" dirty="0" smtClean="0"/>
              <a:t>Airspace Structure and Airspace Restrictions with knowledge of No Drone Zones</a:t>
            </a:r>
          </a:p>
          <a:p>
            <a:pPr marL="914400" lvl="1" indent="-457200">
              <a:buClr>
                <a:srgbClr val="0070C0"/>
              </a:buClr>
              <a:buSzPct val="150000"/>
            </a:pPr>
            <a:r>
              <a:rPr lang="en-US" sz="2200" b="1" dirty="0" smtClean="0">
                <a:solidFill>
                  <a:srgbClr val="00B050"/>
                </a:solidFill>
              </a:rPr>
              <a:t>f) </a:t>
            </a:r>
            <a:r>
              <a:rPr lang="en-US" sz="2200" dirty="0" smtClean="0"/>
              <a:t>Basic Aviation Meteorology.</a:t>
            </a:r>
          </a:p>
          <a:p>
            <a:pPr marL="457200" indent="-457200">
              <a:buClr>
                <a:srgbClr val="0070C0"/>
              </a:buClr>
              <a:buSzPct val="150000"/>
            </a:pPr>
            <a:endParaRPr lang="en-US" sz="2200" dirty="0" smtClean="0"/>
          </a:p>
          <a:p>
            <a:pPr marL="914400" lvl="1" indent="-457200">
              <a:buClr>
                <a:srgbClr val="0070C0"/>
              </a:buClr>
              <a:buSzPct val="150000"/>
            </a:pPr>
            <a:endParaRPr lang="en-US" sz="22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42" y="163779"/>
            <a:ext cx="8141458" cy="766549"/>
          </a:xfrm>
        </p:spPr>
        <p:txBody>
          <a:bodyPr/>
          <a:lstStyle/>
          <a:p>
            <a:r>
              <a:rPr lang="en-US" sz="3200" b="1" dirty="0" smtClean="0">
                <a:solidFill>
                  <a:srgbClr val="0070C0"/>
                </a:solidFill>
              </a:rPr>
              <a:t>Remote Pilot Training Requirements</a:t>
            </a:r>
            <a:endParaRPr lang="en-US" sz="3200" b="1" dirty="0">
              <a:solidFill>
                <a:srgbClr val="0070C0"/>
              </a:solidFill>
            </a:endParaRPr>
          </a:p>
        </p:txBody>
      </p:sp>
      <p:sp>
        <p:nvSpPr>
          <p:cNvPr id="11" name="TextBox 10"/>
          <p:cNvSpPr txBox="1"/>
          <p:nvPr/>
        </p:nvSpPr>
        <p:spPr>
          <a:xfrm>
            <a:off x="232866" y="1188291"/>
            <a:ext cx="9120352" cy="5478423"/>
          </a:xfrm>
          <a:prstGeom prst="rect">
            <a:avLst/>
          </a:prstGeom>
          <a:noFill/>
        </p:spPr>
        <p:txBody>
          <a:bodyPr wrap="square" rtlCol="0">
            <a:spAutoFit/>
          </a:bodyPr>
          <a:lstStyle/>
          <a:p>
            <a:pPr marL="457200" indent="-457200">
              <a:buClr>
                <a:srgbClr val="0070C0"/>
              </a:buClr>
              <a:buSzPct val="150000"/>
            </a:pPr>
            <a:r>
              <a:rPr lang="en-US" sz="2100" b="1" dirty="0" smtClean="0">
                <a:solidFill>
                  <a:srgbClr val="0070C0"/>
                </a:solidFill>
              </a:rPr>
              <a:t>3. </a:t>
            </a:r>
            <a:r>
              <a:rPr lang="en-US" sz="2400" dirty="0" smtClean="0"/>
              <a:t>The practical training shall comprise of RPA in flight having live component, and/ or Simulated flight training to demonstrate control of RPA throughout its operating conditions, including safe recovery during emergencies and system malfunction. Minimum syllabus and curriculum for training capsule for Remote Pilot is given at ANNEXURE-IX of CAR.</a:t>
            </a:r>
          </a:p>
          <a:p>
            <a:pPr marL="457200" indent="-457200">
              <a:buClr>
                <a:srgbClr val="0070C0"/>
              </a:buClr>
              <a:buSzPct val="150000"/>
            </a:pPr>
            <a:endParaRPr lang="en-US" sz="2400" dirty="0" smtClean="0"/>
          </a:p>
          <a:p>
            <a:pPr marL="457200" indent="-457200">
              <a:buClr>
                <a:srgbClr val="0070C0"/>
              </a:buClr>
              <a:buSzPct val="150000"/>
            </a:pPr>
            <a:r>
              <a:rPr lang="en-US" sz="2400" b="1" dirty="0" smtClean="0">
                <a:solidFill>
                  <a:srgbClr val="0070C0"/>
                </a:solidFill>
              </a:rPr>
              <a:t>4. </a:t>
            </a:r>
            <a:r>
              <a:rPr lang="en-US" sz="2400" dirty="0" smtClean="0"/>
              <a:t>The requirements contained above of this CAR are not applicable for Nano and Micro category RPA pilots intending to operate in uncontrolled airspace. However, the owner and user shall be fully aware of responsibilities for all aspects of flight safety during such operations</a:t>
            </a:r>
          </a:p>
          <a:p>
            <a:pPr marL="457200" indent="-457200">
              <a:buClr>
                <a:srgbClr val="0070C0"/>
              </a:buClr>
              <a:buSzPct val="150000"/>
            </a:pPr>
            <a:endParaRPr lang="en-US" sz="2200" dirty="0" smtClean="0"/>
          </a:p>
          <a:p>
            <a:pPr marL="914400" lvl="1" indent="-457200">
              <a:buClr>
                <a:srgbClr val="0070C0"/>
              </a:buClr>
              <a:buSzPct val="150000"/>
            </a:pPr>
            <a:endParaRPr lang="en-US" sz="22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100" t="19224" r="34950" b="6800"/>
          <a:stretch/>
        </p:blipFill>
        <p:spPr bwMode="auto">
          <a:xfrm>
            <a:off x="2187575" y="625385"/>
            <a:ext cx="4994275" cy="5855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5485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7020" y="491319"/>
            <a:ext cx="3260109" cy="523220"/>
          </a:xfrm>
          <a:prstGeom prst="rect">
            <a:avLst/>
          </a:prstGeom>
          <a:noFill/>
        </p:spPr>
        <p:txBody>
          <a:bodyPr wrap="square" rtlCol="0">
            <a:spAutoFit/>
          </a:bodyPr>
          <a:lstStyle/>
          <a:p>
            <a:r>
              <a:rPr lang="en-US" sz="2800" b="1" dirty="0" smtClean="0">
                <a:solidFill>
                  <a:srgbClr val="0070C0"/>
                </a:solidFill>
              </a:rPr>
              <a:t>Legal Obligations:</a:t>
            </a:r>
            <a:endParaRPr lang="en-US" sz="2800" b="1" dirty="0">
              <a:solidFill>
                <a:srgbClr val="0070C0"/>
              </a:solidFill>
            </a:endParaRPr>
          </a:p>
        </p:txBody>
      </p:sp>
      <p:sp>
        <p:nvSpPr>
          <p:cNvPr id="7" name="TextBox 6"/>
          <p:cNvSpPr txBox="1"/>
          <p:nvPr/>
        </p:nvSpPr>
        <p:spPr>
          <a:xfrm>
            <a:off x="332660" y="1064526"/>
            <a:ext cx="9015199" cy="6555641"/>
          </a:xfrm>
          <a:prstGeom prst="rect">
            <a:avLst/>
          </a:prstGeom>
          <a:noFill/>
        </p:spPr>
        <p:txBody>
          <a:bodyPr wrap="square" rtlCol="0">
            <a:spAutoFit/>
          </a:bodyPr>
          <a:lstStyle/>
          <a:p>
            <a:r>
              <a:rPr lang="en-US" sz="2000" b="1" dirty="0" smtClean="0">
                <a:solidFill>
                  <a:srgbClr val="C00000"/>
                </a:solidFill>
              </a:rPr>
              <a:t>UIN and/or UAOP issued by DGCA shall not:</a:t>
            </a:r>
          </a:p>
          <a:p>
            <a:pPr marL="342900" indent="-342900">
              <a:buAutoNum type="arabicPeriod"/>
            </a:pPr>
            <a:r>
              <a:rPr lang="en-US" sz="2000" dirty="0" smtClean="0"/>
              <a:t>Confer on RPAS operator any right against the owner or resident of any land or building or over which the operations are conducted, or prejudice in any way the rights and remedies which a person may have in respect of any injury to person or damage to property caused directly or indirectly by the RPA.</a:t>
            </a:r>
          </a:p>
          <a:p>
            <a:r>
              <a:rPr lang="en-US" sz="2000" dirty="0" smtClean="0"/>
              <a:t>2. Absolve the operator/remote pilot from compliance with any other regulatory requirement, which may exist under the State or Local law.</a:t>
            </a:r>
          </a:p>
          <a:p>
            <a:r>
              <a:rPr lang="en-US" sz="2000" b="1" dirty="0">
                <a:solidFill>
                  <a:srgbClr val="C00000"/>
                </a:solidFill>
              </a:rPr>
              <a:t>Insurance:</a:t>
            </a:r>
          </a:p>
          <a:p>
            <a:r>
              <a:rPr lang="en-US" sz="2000" dirty="0" smtClean="0"/>
              <a:t>All civil RPA operators shall have insurance, with liability that they might incur for any damage to third party resulting from the accident/incident. </a:t>
            </a:r>
          </a:p>
          <a:p>
            <a:r>
              <a:rPr lang="en-US" sz="2000" b="1" dirty="0">
                <a:solidFill>
                  <a:srgbClr val="C00000"/>
                </a:solidFill>
              </a:rPr>
              <a:t>Enforcement Action:</a:t>
            </a:r>
          </a:p>
          <a:p>
            <a:pPr marL="457200" indent="-457200">
              <a:buAutoNum type="arabicPeriod"/>
            </a:pPr>
            <a:r>
              <a:rPr lang="en-US" sz="2000" dirty="0" smtClean="0"/>
              <a:t>In case of violation of provisions of this CAR/approved operating conditions the UIN/UAOP issued by DGCA shall be suspended/cancelled.</a:t>
            </a:r>
          </a:p>
          <a:p>
            <a:pPr marL="457200" indent="-457200">
              <a:buAutoNum type="arabicPeriod"/>
            </a:pPr>
            <a:r>
              <a:rPr lang="en-US" sz="2000" dirty="0" smtClean="0"/>
              <a:t>Breach of compliance to any of the requirements and falsification of records/ documents shall attract penal action including imposition of penalties as per applicable IPCs (such as 287, 336, 337,338 or any relevant section of IPC)</a:t>
            </a:r>
          </a:p>
          <a:p>
            <a:pPr marL="457200" indent="-457200">
              <a:buAutoNum type="arabicPeriod"/>
            </a:pPr>
            <a:r>
              <a:rPr lang="en-US" sz="2000" dirty="0" smtClean="0"/>
              <a:t>Necessary actions shall be take as per relevant sections of the Aircraft Act 1934/ the Aircraft Rules 1937 or any statutory provisions.</a:t>
            </a:r>
          </a:p>
          <a:p>
            <a:pPr marL="457200" indent="-457200">
              <a:buAutoNum type="arabicPeriod"/>
            </a:pPr>
            <a:endParaRPr lang="en-US" sz="2000" dirty="0" smtClean="0"/>
          </a:p>
          <a:p>
            <a:pPr marL="457200" indent="-457200">
              <a:buAutoNum type="arabicPeriod"/>
            </a:pPr>
            <a:endParaRPr lang="en-US" sz="2000" dirty="0" smtClean="0"/>
          </a:p>
          <a:p>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03" y="354842"/>
            <a:ext cx="7034452" cy="671015"/>
          </a:xfrm>
        </p:spPr>
        <p:txBody>
          <a:bodyPr/>
          <a:lstStyle/>
          <a:p>
            <a:r>
              <a:rPr lang="en-US" sz="3200" b="1" dirty="0" smtClean="0">
                <a:solidFill>
                  <a:srgbClr val="0070C0"/>
                </a:solidFill>
              </a:rPr>
              <a:t>DGCA regulations for UAV </a:t>
            </a:r>
            <a:endParaRPr lang="en-US" sz="3200" b="1" dirty="0">
              <a:solidFill>
                <a:srgbClr val="0070C0"/>
              </a:solidFill>
            </a:endParaRPr>
          </a:p>
        </p:txBody>
      </p:sp>
      <p:sp>
        <p:nvSpPr>
          <p:cNvPr id="7" name="Rectangle 6"/>
          <p:cNvSpPr/>
          <p:nvPr/>
        </p:nvSpPr>
        <p:spPr>
          <a:xfrm>
            <a:off x="237175" y="1129867"/>
            <a:ext cx="2426370" cy="523220"/>
          </a:xfrm>
          <a:prstGeom prst="rect">
            <a:avLst/>
          </a:prstGeom>
        </p:spPr>
        <p:txBody>
          <a:bodyPr wrap="none">
            <a:spAutoFit/>
          </a:bodyPr>
          <a:lstStyle/>
          <a:p>
            <a:r>
              <a:rPr lang="en-US" sz="2800" b="1" dirty="0" smtClean="0">
                <a:solidFill>
                  <a:srgbClr val="92D050"/>
                </a:solidFill>
              </a:rPr>
              <a:t>No Drone Zone</a:t>
            </a:r>
            <a:endParaRPr lang="en-US" sz="2800" b="1" dirty="0">
              <a:solidFill>
                <a:srgbClr val="92D050"/>
              </a:solidFill>
            </a:endParaRPr>
          </a:p>
        </p:txBody>
      </p:sp>
      <p:sp>
        <p:nvSpPr>
          <p:cNvPr id="11" name="TextBox 10"/>
          <p:cNvSpPr txBox="1"/>
          <p:nvPr/>
        </p:nvSpPr>
        <p:spPr>
          <a:xfrm>
            <a:off x="153329" y="1687354"/>
            <a:ext cx="9120352" cy="5170646"/>
          </a:xfrm>
          <a:prstGeom prst="rect">
            <a:avLst/>
          </a:prstGeom>
          <a:noFill/>
        </p:spPr>
        <p:txBody>
          <a:bodyPr wrap="square" rtlCol="0">
            <a:spAutoFit/>
          </a:bodyPr>
          <a:lstStyle/>
          <a:p>
            <a:pPr>
              <a:buClr>
                <a:srgbClr val="0070C0"/>
              </a:buClr>
              <a:buSzPct val="150000"/>
              <a:buFont typeface="Arial" pitchFamily="34" charset="0"/>
              <a:buChar char="•"/>
            </a:pPr>
            <a:r>
              <a:rPr lang="en-US" sz="2200" dirty="0" smtClean="0"/>
              <a:t>Above Obstacle Limitation Surfaces (OLS) of operational aerodrome</a:t>
            </a:r>
          </a:p>
          <a:p>
            <a:pPr>
              <a:buClr>
                <a:srgbClr val="0070C0"/>
              </a:buClr>
              <a:buSzPct val="150000"/>
            </a:pPr>
            <a:endParaRPr lang="en-US" sz="2200" dirty="0" smtClean="0"/>
          </a:p>
          <a:p>
            <a:pPr>
              <a:buClr>
                <a:srgbClr val="0070C0"/>
              </a:buClr>
              <a:buSzPct val="150000"/>
              <a:buFont typeface="Arial" pitchFamily="34" charset="0"/>
              <a:buChar char="•"/>
            </a:pPr>
            <a:r>
              <a:rPr lang="en-US" sz="2200" dirty="0" smtClean="0"/>
              <a:t>Within permanent/temporary Prohibited, Restricted and Danger Areas including Temporary Reserved Area (TRA) and Temporary Segregated Area (TSA) as notified by AAI</a:t>
            </a:r>
          </a:p>
          <a:p>
            <a:pPr>
              <a:buClr>
                <a:srgbClr val="0070C0"/>
              </a:buClr>
              <a:buSzPct val="150000"/>
            </a:pPr>
            <a:endParaRPr lang="en-US" sz="2200" dirty="0" smtClean="0"/>
          </a:p>
          <a:p>
            <a:pPr>
              <a:buClr>
                <a:srgbClr val="0070C0"/>
              </a:buClr>
              <a:buSzPct val="150000"/>
              <a:buFont typeface="Arial" pitchFamily="34" charset="0"/>
              <a:buChar char="•"/>
            </a:pPr>
            <a:r>
              <a:rPr lang="en-US" sz="2200" dirty="0" smtClean="0"/>
              <a:t>Within 5 Km (2.7 NM) radius from Aerodrome Reference Point (ARP) of Operational aerodrome</a:t>
            </a:r>
          </a:p>
          <a:p>
            <a:pPr>
              <a:buClr>
                <a:srgbClr val="0070C0"/>
              </a:buClr>
              <a:buSzPct val="150000"/>
            </a:pPr>
            <a:endParaRPr lang="en-US" sz="2200" dirty="0" smtClean="0"/>
          </a:p>
          <a:p>
            <a:pPr>
              <a:buClr>
                <a:srgbClr val="0070C0"/>
              </a:buClr>
              <a:buSzPct val="150000"/>
              <a:buFont typeface="Arial" pitchFamily="34" charset="0"/>
              <a:buChar char="•"/>
            </a:pPr>
            <a:r>
              <a:rPr lang="en-US" sz="2200" dirty="0" smtClean="0"/>
              <a:t>Within 50 km from international border which includes Line of Control (LoC), Line of Actual Control (LAC) and Actual Ground Position Line (AGPL)</a:t>
            </a:r>
          </a:p>
          <a:p>
            <a:pPr>
              <a:buClr>
                <a:srgbClr val="0070C0"/>
              </a:buClr>
              <a:buSzPct val="150000"/>
            </a:pPr>
            <a:endParaRPr lang="en-US" sz="2200" dirty="0" smtClean="0"/>
          </a:p>
          <a:p>
            <a:pPr>
              <a:buClr>
                <a:srgbClr val="0070C0"/>
              </a:buClr>
              <a:buSzPct val="150000"/>
              <a:buFont typeface="Arial" pitchFamily="34" charset="0"/>
              <a:buChar char="•"/>
            </a:pPr>
            <a:r>
              <a:rPr lang="en-US" sz="2200" dirty="0" smtClean="0"/>
              <a:t>Beyond 500m (horizontal) into sea from coast line provided the location of ground station is on fixed platform over land</a:t>
            </a:r>
          </a:p>
          <a:p>
            <a:endParaRPr lang="en-US" sz="2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89" y="286603"/>
            <a:ext cx="6280414" cy="766549"/>
          </a:xfrm>
        </p:spPr>
        <p:txBody>
          <a:bodyPr/>
          <a:lstStyle/>
          <a:p>
            <a:r>
              <a:rPr lang="en-US" sz="3200" b="1" dirty="0" smtClean="0">
                <a:solidFill>
                  <a:srgbClr val="0070C0"/>
                </a:solidFill>
              </a:rPr>
              <a:t>DGCA regulations for UAV </a:t>
            </a:r>
            <a:endParaRPr lang="en-US" sz="3200" b="1" dirty="0">
              <a:solidFill>
                <a:srgbClr val="0070C0"/>
              </a:solidFill>
            </a:endParaRPr>
          </a:p>
        </p:txBody>
      </p:sp>
      <p:sp>
        <p:nvSpPr>
          <p:cNvPr id="7" name="Rectangle 6"/>
          <p:cNvSpPr/>
          <p:nvPr/>
        </p:nvSpPr>
        <p:spPr>
          <a:xfrm>
            <a:off x="159543" y="1320937"/>
            <a:ext cx="2426370" cy="523220"/>
          </a:xfrm>
          <a:prstGeom prst="rect">
            <a:avLst/>
          </a:prstGeom>
        </p:spPr>
        <p:txBody>
          <a:bodyPr wrap="none">
            <a:spAutoFit/>
          </a:bodyPr>
          <a:lstStyle/>
          <a:p>
            <a:r>
              <a:rPr lang="en-US" sz="2800" b="1" dirty="0" smtClean="0">
                <a:solidFill>
                  <a:srgbClr val="92D050"/>
                </a:solidFill>
              </a:rPr>
              <a:t>No Drone Zone</a:t>
            </a:r>
            <a:endParaRPr lang="en-US" sz="2800" b="1" dirty="0">
              <a:solidFill>
                <a:srgbClr val="92D050"/>
              </a:solidFill>
            </a:endParaRPr>
          </a:p>
        </p:txBody>
      </p:sp>
      <p:sp>
        <p:nvSpPr>
          <p:cNvPr id="11" name="TextBox 10"/>
          <p:cNvSpPr txBox="1"/>
          <p:nvPr/>
        </p:nvSpPr>
        <p:spPr>
          <a:xfrm>
            <a:off x="195200" y="1993498"/>
            <a:ext cx="9120352" cy="4431983"/>
          </a:xfrm>
          <a:prstGeom prst="rect">
            <a:avLst/>
          </a:prstGeom>
          <a:noFill/>
        </p:spPr>
        <p:txBody>
          <a:bodyPr wrap="square" rtlCol="0">
            <a:spAutoFit/>
          </a:bodyPr>
          <a:lstStyle/>
          <a:p>
            <a:pPr>
              <a:buClr>
                <a:srgbClr val="0070C0"/>
              </a:buClr>
              <a:buSzPct val="150000"/>
              <a:buFont typeface="Arial" pitchFamily="34" charset="0"/>
              <a:buChar char="•"/>
            </a:pPr>
            <a:r>
              <a:rPr lang="en-US" sz="2200" dirty="0" smtClean="0"/>
              <a:t>Within 5 km radius from Vijay Chowk in Delhi</a:t>
            </a:r>
          </a:p>
          <a:p>
            <a:pPr>
              <a:buClr>
                <a:srgbClr val="0070C0"/>
              </a:buClr>
              <a:buSzPct val="150000"/>
            </a:pPr>
            <a:endParaRPr lang="en-US" sz="2200" dirty="0" smtClean="0"/>
          </a:p>
          <a:p>
            <a:pPr>
              <a:buClr>
                <a:srgbClr val="0070C0"/>
              </a:buClr>
              <a:buSzPct val="150000"/>
              <a:buFont typeface="Arial" pitchFamily="34" charset="0"/>
              <a:buChar char="•"/>
            </a:pPr>
            <a:r>
              <a:rPr lang="en-US" sz="2200" dirty="0" smtClean="0"/>
              <a:t>Within 500 m radius from strategic locations notified by Ministry of Home Affairs and military installations.</a:t>
            </a:r>
          </a:p>
          <a:p>
            <a:pPr>
              <a:buClr>
                <a:srgbClr val="0070C0"/>
              </a:buClr>
              <a:buSzPct val="150000"/>
            </a:pPr>
            <a:endParaRPr lang="en-US" sz="2200" dirty="0" smtClean="0"/>
          </a:p>
          <a:p>
            <a:pPr>
              <a:buClr>
                <a:srgbClr val="0070C0"/>
              </a:buClr>
              <a:buSzPct val="150000"/>
              <a:buFont typeface="Arial" pitchFamily="34" charset="0"/>
              <a:buChar char="•"/>
            </a:pPr>
            <a:r>
              <a:rPr lang="en-US" sz="2200" dirty="0" smtClean="0"/>
              <a:t>From mobile platforms i.e. moving vehicle, ship or aircraft</a:t>
            </a:r>
          </a:p>
          <a:p>
            <a:pPr>
              <a:buClr>
                <a:srgbClr val="0070C0"/>
              </a:buClr>
              <a:buSzPct val="150000"/>
              <a:buFont typeface="Arial" pitchFamily="34" charset="0"/>
              <a:buChar char="•"/>
            </a:pPr>
            <a:endParaRPr lang="en-US" sz="2200" dirty="0" smtClean="0"/>
          </a:p>
          <a:p>
            <a:pPr>
              <a:buClr>
                <a:srgbClr val="0070C0"/>
              </a:buClr>
              <a:buSzPct val="150000"/>
              <a:buFont typeface="Arial" pitchFamily="34" charset="0"/>
              <a:buChar char="•"/>
            </a:pPr>
            <a:r>
              <a:rPr lang="en-US" sz="2200" dirty="0" smtClean="0"/>
              <a:t>Over eco-sensitive zones around National Parks and Wild life sanctuaries notified by MoEF &amp; CC without prior permission</a:t>
            </a:r>
          </a:p>
          <a:p>
            <a:pPr>
              <a:buClr>
                <a:srgbClr val="0070C0"/>
              </a:buClr>
              <a:buSzPct val="150000"/>
              <a:buFont typeface="Arial" pitchFamily="34" charset="0"/>
              <a:buChar char="•"/>
            </a:pPr>
            <a:endParaRPr lang="en-US" sz="2200" dirty="0" smtClean="0"/>
          </a:p>
          <a:p>
            <a:pPr>
              <a:buClr>
                <a:srgbClr val="0070C0"/>
              </a:buClr>
              <a:buSzPct val="150000"/>
              <a:buFont typeface="Arial" pitchFamily="34" charset="0"/>
              <a:buChar char="•"/>
            </a:pPr>
            <a:r>
              <a:rPr lang="en-US" sz="2200" dirty="0" smtClean="0"/>
              <a:t>Operation of Nano and Micro UAS inside covered premises in No Drone Zone may be carried out subject to permission from local police authorities </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89" y="286603"/>
            <a:ext cx="6280414" cy="766549"/>
          </a:xfrm>
        </p:spPr>
        <p:txBody>
          <a:bodyPr/>
          <a:lstStyle/>
          <a:p>
            <a:r>
              <a:rPr lang="en-US" sz="3200" b="1" dirty="0" smtClean="0">
                <a:solidFill>
                  <a:srgbClr val="0070C0"/>
                </a:solidFill>
              </a:rPr>
              <a:t>DGCA regulations for UAV </a:t>
            </a:r>
            <a:endParaRPr lang="en-US" sz="3200" b="1" dirty="0">
              <a:solidFill>
                <a:srgbClr val="0070C0"/>
              </a:solidFill>
            </a:endParaRPr>
          </a:p>
        </p:txBody>
      </p:sp>
      <p:sp>
        <p:nvSpPr>
          <p:cNvPr id="7" name="Rectangle 6"/>
          <p:cNvSpPr/>
          <p:nvPr/>
        </p:nvSpPr>
        <p:spPr>
          <a:xfrm>
            <a:off x="159543" y="1320937"/>
            <a:ext cx="2426370" cy="523220"/>
          </a:xfrm>
          <a:prstGeom prst="rect">
            <a:avLst/>
          </a:prstGeom>
        </p:spPr>
        <p:txBody>
          <a:bodyPr wrap="none">
            <a:spAutoFit/>
          </a:bodyPr>
          <a:lstStyle/>
          <a:p>
            <a:r>
              <a:rPr lang="en-US" sz="2800" b="1" dirty="0" smtClean="0">
                <a:solidFill>
                  <a:srgbClr val="92D050"/>
                </a:solidFill>
              </a:rPr>
              <a:t>No Drone Zone</a:t>
            </a:r>
            <a:endParaRPr lang="en-US" sz="2800" b="1" dirty="0">
              <a:solidFill>
                <a:srgbClr val="92D050"/>
              </a:solidFill>
            </a:endParaRPr>
          </a:p>
        </p:txBody>
      </p:sp>
      <p:sp>
        <p:nvSpPr>
          <p:cNvPr id="11" name="TextBox 10"/>
          <p:cNvSpPr txBox="1"/>
          <p:nvPr/>
        </p:nvSpPr>
        <p:spPr>
          <a:xfrm>
            <a:off x="195200" y="1993497"/>
            <a:ext cx="9120352" cy="3416320"/>
          </a:xfrm>
          <a:prstGeom prst="rect">
            <a:avLst/>
          </a:prstGeom>
          <a:noFill/>
        </p:spPr>
        <p:txBody>
          <a:bodyPr wrap="square" rtlCol="0">
            <a:spAutoFit/>
          </a:bodyPr>
          <a:lstStyle/>
          <a:p>
            <a:pPr>
              <a:buClr>
                <a:srgbClr val="0070C0"/>
              </a:buClr>
              <a:buSzPct val="150000"/>
              <a:buFont typeface="Arial" pitchFamily="34" charset="0"/>
              <a:buChar char="•"/>
            </a:pPr>
            <a:r>
              <a:rPr lang="en-US" sz="2200" dirty="0" smtClean="0"/>
              <a:t>Within a distance of 5 km from perimeter of airports at Mumbai, Delhi, Chennai, Kolkata, Bengaluru and Hyderabad</a:t>
            </a:r>
          </a:p>
          <a:p>
            <a:pPr>
              <a:buClr>
                <a:srgbClr val="0070C0"/>
              </a:buClr>
              <a:buSzPct val="150000"/>
            </a:pPr>
            <a:endParaRPr lang="en-US" sz="2200" dirty="0" smtClean="0"/>
          </a:p>
          <a:p>
            <a:pPr>
              <a:buClr>
                <a:srgbClr val="0070C0"/>
              </a:buClr>
              <a:buSzPct val="150000"/>
              <a:buFont typeface="Arial" pitchFamily="34" charset="0"/>
              <a:buChar char="•"/>
            </a:pPr>
            <a:r>
              <a:rPr lang="en-US" sz="2200" dirty="0" smtClean="0"/>
              <a:t>Within a distance of 3 km from perimeter of any civil, private or defense airports.</a:t>
            </a:r>
          </a:p>
          <a:p>
            <a:pPr>
              <a:buClr>
                <a:srgbClr val="0070C0"/>
              </a:buClr>
              <a:buSzPct val="150000"/>
            </a:pPr>
            <a:endParaRPr lang="en-US" sz="2200" dirty="0" smtClean="0"/>
          </a:p>
          <a:p>
            <a:pPr>
              <a:buClr>
                <a:srgbClr val="0070C0"/>
              </a:buClr>
              <a:buSzPct val="150000"/>
              <a:buFont typeface="Arial" pitchFamily="34" charset="0"/>
              <a:buChar char="•"/>
            </a:pPr>
            <a:r>
              <a:rPr lang="en-US" sz="2200" dirty="0" smtClean="0"/>
              <a:t>Within 3km from radius of State Secretariat Complex in State Capitals.</a:t>
            </a:r>
          </a:p>
          <a:p>
            <a:pPr>
              <a:buClr>
                <a:srgbClr val="0070C0"/>
              </a:buClr>
              <a:buSzPct val="150000"/>
              <a:buFont typeface="Arial" pitchFamily="34" charset="0"/>
              <a:buChar char="•"/>
            </a:pPr>
            <a:endParaRPr lang="en-US" sz="2200" dirty="0" smtClean="0"/>
          </a:p>
          <a:p>
            <a:pPr>
              <a:buClr>
                <a:srgbClr val="0070C0"/>
              </a:buClr>
              <a:buSzPct val="150000"/>
              <a:buFont typeface="Arial" pitchFamily="34" charset="0"/>
              <a:buChar char="•"/>
            </a:pPr>
            <a:endParaRPr lang="en-US" sz="2200"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accent1"/>
                </a:solidFill>
              </a:rPr>
              <a:t>Drone Eco System policy roadmap</a:t>
            </a:r>
            <a:br>
              <a:rPr lang="en-US" sz="3600" b="1" dirty="0" smtClean="0">
                <a:solidFill>
                  <a:schemeClr val="accent1"/>
                </a:solidFill>
              </a:rPr>
            </a:br>
            <a:r>
              <a:rPr lang="en-US" sz="3600" b="1" dirty="0" smtClean="0">
                <a:solidFill>
                  <a:schemeClr val="accent1"/>
                </a:solidFill>
              </a:rPr>
              <a:t>(January, 2019)</a:t>
            </a:r>
            <a:endParaRPr lang="en-US" sz="3600" b="1" dirty="0">
              <a:solidFill>
                <a:schemeClr val="accent1"/>
              </a:solidFill>
            </a:endParaRPr>
          </a:p>
        </p:txBody>
      </p:sp>
      <p:sp>
        <p:nvSpPr>
          <p:cNvPr id="3" name="Content Placeholder 2"/>
          <p:cNvSpPr>
            <a:spLocks noGrp="1"/>
          </p:cNvSpPr>
          <p:nvPr>
            <p:ph idx="1"/>
          </p:nvPr>
        </p:nvSpPr>
        <p:spPr/>
        <p:txBody>
          <a:bodyPr>
            <a:normAutofit fontScale="70000" lnSpcReduction="20000"/>
          </a:bodyPr>
          <a:lstStyle/>
          <a:p>
            <a:r>
              <a:rPr lang="en-US" sz="4000" b="1" dirty="0" smtClean="0"/>
              <a:t>Recommendation for CAR 2.0:</a:t>
            </a:r>
          </a:p>
          <a:p>
            <a:pPr marL="514350" indent="-514350">
              <a:buAutoNum type="arabicPeriod"/>
            </a:pPr>
            <a:r>
              <a:rPr lang="en-US" dirty="0" smtClean="0"/>
              <a:t>Beyond Visual line of sight (BVLOS) </a:t>
            </a:r>
          </a:p>
          <a:p>
            <a:pPr marL="514350" indent="-514350">
              <a:buAutoNum type="arabicPeriod"/>
            </a:pPr>
            <a:r>
              <a:rPr lang="en-US" dirty="0" smtClean="0"/>
              <a:t>Autonomous missions</a:t>
            </a:r>
          </a:p>
          <a:p>
            <a:pPr marL="514350" indent="-514350">
              <a:buAutoNum type="arabicPeriod"/>
            </a:pPr>
            <a:r>
              <a:rPr lang="en-US" dirty="0" smtClean="0"/>
              <a:t>Drone Corridor</a:t>
            </a:r>
          </a:p>
          <a:p>
            <a:pPr marL="514350" indent="-514350">
              <a:buAutoNum type="arabicPeriod"/>
            </a:pPr>
            <a:r>
              <a:rPr lang="en-US" dirty="0" smtClean="0"/>
              <a:t>Airworthiness</a:t>
            </a:r>
          </a:p>
          <a:p>
            <a:pPr marL="514350" indent="-514350">
              <a:buAutoNum type="arabicPeriod"/>
            </a:pPr>
            <a:r>
              <a:rPr lang="en-US" dirty="0" smtClean="0"/>
              <a:t>UAS traffic management System (UTM)</a:t>
            </a:r>
          </a:p>
          <a:p>
            <a:pPr marL="514350" indent="-514350">
              <a:buAutoNum type="arabicPeriod"/>
            </a:pPr>
            <a:r>
              <a:rPr lang="en-US" dirty="0" smtClean="0"/>
              <a:t>Drone ports</a:t>
            </a:r>
          </a:p>
          <a:p>
            <a:pPr marL="514350" indent="-514350">
              <a:buAutoNum type="arabicPeriod"/>
            </a:pPr>
            <a:r>
              <a:rPr lang="en-US" dirty="0" smtClean="0"/>
              <a:t>Payload/Cargo</a:t>
            </a:r>
          </a:p>
          <a:p>
            <a:pPr marL="514350" indent="-514350">
              <a:buAutoNum type="arabicPeriod"/>
            </a:pPr>
            <a:r>
              <a:rPr lang="en-US" dirty="0" smtClean="0"/>
              <a:t>Make in India</a:t>
            </a:r>
          </a:p>
          <a:p>
            <a:pPr marL="514350" indent="-514350">
              <a:buAutoNum type="arabicPeriod"/>
            </a:pPr>
            <a:r>
              <a:rPr lang="en-US" dirty="0" smtClean="0"/>
              <a:t>Insurance</a:t>
            </a:r>
          </a:p>
          <a:p>
            <a:pPr marL="514350" indent="-514350">
              <a:buAutoNum type="arabicPeriod"/>
            </a:pPr>
            <a:r>
              <a:rPr lang="en-US" dirty="0" smtClean="0"/>
              <a:t>Improved Pilot training</a:t>
            </a:r>
          </a:p>
          <a:p>
            <a:pPr marL="514350" indent="-514350">
              <a:buAutoNum type="arabicPeriod"/>
            </a:pPr>
            <a:r>
              <a:rPr lang="en-US" dirty="0" smtClean="0"/>
              <a:t>Night time operations</a:t>
            </a:r>
          </a:p>
          <a:p>
            <a:pPr marL="514350" indent="-514350">
              <a:buAutoNum type="arabicPeriod"/>
            </a:pPr>
            <a:r>
              <a:rPr lang="en-US" dirty="0" smtClean="0"/>
              <a:t>Establishment of a Drone Directorate under DGCA</a:t>
            </a:r>
          </a:p>
          <a:p>
            <a:pPr marL="514350" indent="-514350">
              <a:buAutoNum type="arabicPeriod"/>
            </a:pPr>
            <a:endParaRPr lang="en-US" dirty="0"/>
          </a:p>
        </p:txBody>
      </p:sp>
    </p:spTree>
    <p:extLst>
      <p:ext uri="{BB962C8B-B14F-4D97-AF65-F5344CB8AC3E}">
        <p14:creationId xmlns:p14="http://schemas.microsoft.com/office/powerpoint/2010/main" val="2742648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536" y="273054"/>
            <a:ext cx="8940165" cy="5853113"/>
          </a:xfrm>
        </p:spPr>
        <p:txBody>
          <a:bodyPr>
            <a:normAutofit/>
          </a:bodyPr>
          <a:lstStyle/>
          <a:p>
            <a:pPr marL="0" indent="0">
              <a:buNone/>
            </a:pPr>
            <a:r>
              <a:rPr lang="en-GB" dirty="0" smtClean="0"/>
              <a:t>The </a:t>
            </a:r>
            <a:r>
              <a:rPr lang="en-GB" dirty="0"/>
              <a:t>mandatory requirements </a:t>
            </a:r>
            <a:r>
              <a:rPr lang="en-GB" dirty="0" smtClean="0"/>
              <a:t>to fly drone </a:t>
            </a:r>
            <a:r>
              <a:rPr lang="en-GB" dirty="0"/>
              <a:t>I</a:t>
            </a:r>
            <a:r>
              <a:rPr lang="en-GB" dirty="0" smtClean="0"/>
              <a:t>ndia include</a:t>
            </a:r>
            <a:r>
              <a:rPr lang="en-GB" dirty="0"/>
              <a:t>:</a:t>
            </a:r>
          </a:p>
          <a:p>
            <a:r>
              <a:rPr lang="en-GB" dirty="0"/>
              <a:t>GPS</a:t>
            </a:r>
          </a:p>
          <a:p>
            <a:r>
              <a:rPr lang="en-GB" dirty="0"/>
              <a:t>Return-to-home (RTH)</a:t>
            </a:r>
          </a:p>
          <a:p>
            <a:r>
              <a:rPr lang="en-GB" dirty="0"/>
              <a:t>Anti-collision light</a:t>
            </a:r>
          </a:p>
          <a:p>
            <a:r>
              <a:rPr lang="en-GB" dirty="0"/>
              <a:t>ID plate</a:t>
            </a:r>
          </a:p>
          <a:p>
            <a:r>
              <a:rPr lang="en-GB" dirty="0"/>
              <a:t>A flight controller with flight data logging capability</a:t>
            </a:r>
          </a:p>
          <a:p>
            <a:r>
              <a:rPr lang="en-GB" dirty="0"/>
              <a:t>RF ID and SIM/No Permission No </a:t>
            </a:r>
            <a:r>
              <a:rPr lang="en-GB" dirty="0" smtClean="0"/>
              <a:t>Take off </a:t>
            </a:r>
            <a:r>
              <a:rPr lang="en-GB" dirty="0"/>
              <a:t>(NPNT</a:t>
            </a:r>
            <a:r>
              <a:rPr lang="en-GB" dirty="0" smtClean="0"/>
              <a:t>)</a:t>
            </a:r>
            <a:endParaRPr lang="en-GB" dirty="0"/>
          </a:p>
        </p:txBody>
      </p:sp>
    </p:spTree>
    <p:extLst>
      <p:ext uri="{BB962C8B-B14F-4D97-AF65-F5344CB8AC3E}">
        <p14:creationId xmlns:p14="http://schemas.microsoft.com/office/powerpoint/2010/main" val="211371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8169" y="161321"/>
            <a:ext cx="8796734" cy="7017306"/>
          </a:xfrm>
          <a:prstGeom prst="rect">
            <a:avLst/>
          </a:prstGeom>
        </p:spPr>
        <p:txBody>
          <a:bodyPr wrap="square">
            <a:spAutoFit/>
          </a:bodyPr>
          <a:lstStyle/>
          <a:p>
            <a:r>
              <a:rPr lang="en-US" sz="3000" dirty="0" smtClean="0">
                <a:solidFill>
                  <a:srgbClr val="C00000"/>
                </a:solidFill>
                <a:latin typeface="Arial Black" panose="020B0A04020102020204" pitchFamily="34" charset="0"/>
              </a:rPr>
              <a:t>UAV training so far and your understanding</a:t>
            </a:r>
            <a:endParaRPr lang="en-US" sz="3000" dirty="0">
              <a:solidFill>
                <a:srgbClr val="C00000"/>
              </a:solidFill>
              <a:latin typeface="Arial Black" panose="020B0A04020102020204" pitchFamily="34" charset="0"/>
            </a:endParaRPr>
          </a:p>
          <a:p>
            <a:pPr marL="742950" lvl="1" indent="-285750">
              <a:buFont typeface="Wingdings" panose="05000000000000000000" pitchFamily="2" charset="2"/>
              <a:buChar char="§"/>
            </a:pPr>
            <a:r>
              <a:rPr lang="en-US" sz="3000" dirty="0" smtClean="0"/>
              <a:t>How UAV is different from RS?</a:t>
            </a:r>
          </a:p>
          <a:p>
            <a:pPr marL="742950" lvl="1" indent="-285750">
              <a:buFont typeface="Wingdings" panose="05000000000000000000" pitchFamily="2" charset="2"/>
              <a:buChar char="§"/>
            </a:pPr>
            <a:r>
              <a:rPr lang="en-US" sz="3000" dirty="0" smtClean="0"/>
              <a:t>What height the UAV you can fly?</a:t>
            </a:r>
          </a:p>
          <a:p>
            <a:pPr marL="742950" lvl="1" indent="-285750">
              <a:buFont typeface="Wingdings" panose="05000000000000000000" pitchFamily="2" charset="2"/>
              <a:buChar char="§"/>
            </a:pPr>
            <a:r>
              <a:rPr lang="en-US" sz="3000" dirty="0" smtClean="0"/>
              <a:t>Weight of UAVs and </a:t>
            </a:r>
            <a:r>
              <a:rPr lang="en-US" sz="3000" dirty="0" smtClean="0"/>
              <a:t>categories </a:t>
            </a:r>
            <a:endParaRPr lang="en-US" sz="3000" dirty="0" smtClean="0"/>
          </a:p>
          <a:p>
            <a:pPr marL="742950" lvl="1" indent="-285750">
              <a:buFont typeface="Wingdings" panose="05000000000000000000" pitchFamily="2" charset="2"/>
              <a:buChar char="§"/>
            </a:pPr>
            <a:r>
              <a:rPr lang="en-US" sz="3000" dirty="0" smtClean="0"/>
              <a:t>How you control the flying of UAVs</a:t>
            </a:r>
          </a:p>
          <a:p>
            <a:pPr marL="742950" lvl="1" indent="-285750">
              <a:buFont typeface="Wingdings" panose="05000000000000000000" pitchFamily="2" charset="2"/>
              <a:buChar char="§"/>
            </a:pPr>
            <a:r>
              <a:rPr lang="en-US" sz="3000" dirty="0" smtClean="0"/>
              <a:t>What are the safety features of UAVs</a:t>
            </a:r>
          </a:p>
          <a:p>
            <a:pPr marL="742950" lvl="1" indent="-285750">
              <a:buFont typeface="Wingdings" panose="05000000000000000000" pitchFamily="2" charset="2"/>
              <a:buChar char="§"/>
            </a:pPr>
            <a:r>
              <a:rPr lang="en-US" sz="3000" dirty="0" smtClean="0"/>
              <a:t>Different terminologies used in UAVs VLOS /BVLOS /UIN /UAOP /AGL/ RTH/ ADC /FIC /FTO / NPNT /RPAS etc.</a:t>
            </a:r>
          </a:p>
          <a:p>
            <a:pPr marL="742950" lvl="1" indent="-285750">
              <a:buFont typeface="Wingdings" panose="05000000000000000000" pitchFamily="2" charset="2"/>
              <a:buChar char="§"/>
            </a:pPr>
            <a:r>
              <a:rPr lang="en-US" sz="3000" dirty="0" smtClean="0"/>
              <a:t>What are the safety measures in UAV operation</a:t>
            </a:r>
          </a:p>
          <a:p>
            <a:pPr marL="742950" lvl="1" indent="-285750">
              <a:buFont typeface="Wingdings" panose="05000000000000000000" pitchFamily="2" charset="2"/>
              <a:buChar char="§"/>
            </a:pPr>
            <a:r>
              <a:rPr lang="en-US" sz="3000" dirty="0" smtClean="0"/>
              <a:t>What is flight planning?</a:t>
            </a:r>
          </a:p>
          <a:p>
            <a:pPr marL="742950" lvl="1" indent="-285750">
              <a:buFont typeface="Wingdings" panose="05000000000000000000" pitchFamily="2" charset="2"/>
              <a:buChar char="§"/>
            </a:pPr>
            <a:r>
              <a:rPr lang="en-US" sz="3000" dirty="0" smtClean="0"/>
              <a:t>What are different applications?</a:t>
            </a:r>
          </a:p>
          <a:p>
            <a:pPr marL="742950" lvl="1" indent="-285750">
              <a:buFont typeface="Wingdings" panose="05000000000000000000" pitchFamily="2" charset="2"/>
              <a:buChar char="§"/>
            </a:pPr>
            <a:r>
              <a:rPr lang="en-US" sz="3000" dirty="0" smtClean="0"/>
              <a:t>Clarifications, if any?</a:t>
            </a:r>
          </a:p>
          <a:p>
            <a:pPr marL="742950" lvl="1" indent="-285750">
              <a:buFont typeface="Wingdings" panose="05000000000000000000" pitchFamily="2" charset="2"/>
              <a:buChar char="§"/>
            </a:pPr>
            <a:endParaRPr lang="en-US" sz="3000" dirty="0"/>
          </a:p>
        </p:txBody>
      </p:sp>
    </p:spTree>
    <p:extLst>
      <p:ext uri="{BB962C8B-B14F-4D97-AF65-F5344CB8AC3E}">
        <p14:creationId xmlns:p14="http://schemas.microsoft.com/office/powerpoint/2010/main" val="1688604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1" y="273054"/>
            <a:ext cx="9146540" cy="5853113"/>
          </a:xfrm>
        </p:spPr>
        <p:txBody>
          <a:bodyPr/>
          <a:lstStyle/>
          <a:p>
            <a:r>
              <a:rPr lang="en-GB" dirty="0"/>
              <a:t>Foreigners are currently not allowed to fly drones in India. For commercial purpose, they need to lease the drone to an Indian entity who in-turn will obtain Unique Identification Number (UIN) and UAOP from DGCA.</a:t>
            </a:r>
            <a:endParaRPr lang="en-US" dirty="0"/>
          </a:p>
        </p:txBody>
      </p:sp>
      <p:sp>
        <p:nvSpPr>
          <p:cNvPr id="2" name="TextBox 1"/>
          <p:cNvSpPr txBox="1"/>
          <p:nvPr/>
        </p:nvSpPr>
        <p:spPr>
          <a:xfrm>
            <a:off x="3879850" y="4857234"/>
            <a:ext cx="5361724" cy="830997"/>
          </a:xfrm>
          <a:prstGeom prst="rect">
            <a:avLst/>
          </a:prstGeom>
          <a:noFill/>
        </p:spPr>
        <p:txBody>
          <a:bodyPr wrap="none" rtlCol="0">
            <a:spAutoFit/>
          </a:bodyPr>
          <a:lstStyle/>
          <a:p>
            <a:r>
              <a:rPr lang="en-US" sz="2400" dirty="0" smtClean="0">
                <a:latin typeface="Arial Black" panose="020B0A04020102020204" pitchFamily="34" charset="0"/>
              </a:rPr>
              <a:t>Thank you all and wish you an </a:t>
            </a:r>
          </a:p>
          <a:p>
            <a:r>
              <a:rPr lang="en-US" sz="2400" dirty="0" smtClean="0">
                <a:latin typeface="Arial Black" panose="020B0A04020102020204" pitchFamily="34" charset="0"/>
              </a:rPr>
              <a:t>exciting Training Program</a:t>
            </a:r>
            <a:endParaRPr lang="en-US" sz="2400" dirty="0">
              <a:latin typeface="Arial Black" panose="020B0A04020102020204" pitchFamily="34" charset="0"/>
            </a:endParaRPr>
          </a:p>
        </p:txBody>
      </p:sp>
    </p:spTree>
    <p:extLst>
      <p:ext uri="{BB962C8B-B14F-4D97-AF65-F5344CB8AC3E}">
        <p14:creationId xmlns:p14="http://schemas.microsoft.com/office/powerpoint/2010/main" val="1048068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UAVs Comparative Analysis</a:t>
            </a:r>
            <a:endParaRPr lang="en-US" sz="3600" dirty="0"/>
          </a:p>
        </p:txBody>
      </p:sp>
      <p:sp>
        <p:nvSpPr>
          <p:cNvPr id="5" name="Content Placeholder 2"/>
          <p:cNvSpPr>
            <a:spLocks noGrp="1"/>
          </p:cNvSpPr>
          <p:nvPr>
            <p:ph idx="1"/>
          </p:nvPr>
        </p:nvSpPr>
        <p:spPr>
          <a:xfrm>
            <a:off x="247650" y="1052736"/>
            <a:ext cx="9658350" cy="5112568"/>
          </a:xfrm>
        </p:spPr>
        <p:txBody>
          <a:bodyPr>
            <a:normAutofit/>
          </a:bodyPr>
          <a:lstStyle/>
          <a:p>
            <a:pPr marL="45720" indent="0" algn="just">
              <a:buSzPct val="180000"/>
              <a:buNone/>
            </a:pPr>
            <a:endParaRPr lang="en-US" sz="2300" dirty="0" smtClean="0"/>
          </a:p>
          <a:p>
            <a:pPr marL="342900" indent="-342900" algn="just">
              <a:buClr>
                <a:schemeClr val="tx2"/>
              </a:buClr>
              <a:buSzPct val="180000"/>
            </a:pPr>
            <a:r>
              <a:rPr lang="en-US" sz="2300" dirty="0" smtClean="0">
                <a:solidFill>
                  <a:schemeClr val="tx2"/>
                </a:solidFill>
              </a:rPr>
              <a:t>.</a:t>
            </a:r>
            <a:endParaRPr lang="en-US" sz="2300" dirty="0">
              <a:solidFill>
                <a:schemeClr val="tx2"/>
              </a:solidFill>
            </a:endParaRPr>
          </a:p>
          <a:p>
            <a:pPr marL="0" indent="0">
              <a:buNone/>
            </a:pPr>
            <a:endParaRPr lang="en-US" dirty="0"/>
          </a:p>
        </p:txBody>
      </p:sp>
      <p:pic>
        <p:nvPicPr>
          <p:cNvPr id="4" name="Picture 3" descr="C:\Users\DJC\Desktop\UAV_pics\IMG_1319 - Copy.JPG"/>
          <p:cNvPicPr/>
          <p:nvPr/>
        </p:nvPicPr>
        <p:blipFill>
          <a:blip r:embed="rId2" cstate="print"/>
          <a:srcRect/>
          <a:stretch>
            <a:fillRect/>
          </a:stretch>
        </p:blipFill>
        <p:spPr bwMode="auto">
          <a:xfrm>
            <a:off x="8041966" y="116632"/>
            <a:ext cx="1513546" cy="864096"/>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551141392"/>
              </p:ext>
            </p:extLst>
          </p:nvPr>
        </p:nvGraphicFramePr>
        <p:xfrm>
          <a:off x="0" y="1124742"/>
          <a:ext cx="9867546" cy="5796856"/>
        </p:xfrm>
        <a:graphic>
          <a:graphicData uri="http://schemas.openxmlformats.org/drawingml/2006/table">
            <a:tbl>
              <a:tblPr firstRow="1" bandRow="1">
                <a:tableStyleId>{5C22544A-7EE6-4342-B048-85BDC9FD1C3A}</a:tableStyleId>
              </a:tblPr>
              <a:tblGrid>
                <a:gridCol w="659952"/>
                <a:gridCol w="2797410"/>
                <a:gridCol w="6410184"/>
              </a:tblGrid>
              <a:tr h="657662">
                <a:tc>
                  <a:txBody>
                    <a:bodyPr/>
                    <a:lstStyle/>
                    <a:p>
                      <a:r>
                        <a:rPr lang="en-US" dirty="0" smtClean="0"/>
                        <a:t>Sl. No.</a:t>
                      </a:r>
                      <a:endParaRPr lang="en-US" dirty="0"/>
                    </a:p>
                  </a:txBody>
                  <a:tcPr marL="99060" marR="99060"/>
                </a:tc>
                <a:tc>
                  <a:txBody>
                    <a:bodyPr/>
                    <a:lstStyle/>
                    <a:p>
                      <a:r>
                        <a:rPr lang="en-US" dirty="0" smtClean="0"/>
                        <a:t>Product Name</a:t>
                      </a:r>
                      <a:endParaRPr lang="en-US" dirty="0"/>
                    </a:p>
                  </a:txBody>
                  <a:tcPr marL="99060" marR="99060"/>
                </a:tc>
                <a:tc>
                  <a:txBody>
                    <a:bodyPr/>
                    <a:lstStyle/>
                    <a:p>
                      <a:r>
                        <a:rPr lang="en-US" dirty="0" smtClean="0"/>
                        <a:t>Specifications</a:t>
                      </a:r>
                      <a:endParaRPr lang="en-US" dirty="0"/>
                    </a:p>
                  </a:txBody>
                  <a:tcPr marL="99060" marR="99060"/>
                </a:tc>
              </a:tr>
              <a:tr h="375807">
                <a:tc>
                  <a:txBody>
                    <a:bodyPr/>
                    <a:lstStyle/>
                    <a:p>
                      <a:r>
                        <a:rPr lang="en-US" dirty="0" smtClean="0"/>
                        <a:t>1</a:t>
                      </a:r>
                      <a:endParaRPr lang="en-US" dirty="0"/>
                    </a:p>
                  </a:txBody>
                  <a:tcPr marL="99060" marR="99060"/>
                </a:tc>
                <a:tc>
                  <a:txBody>
                    <a:bodyPr/>
                    <a:lstStyle/>
                    <a:p>
                      <a:r>
                        <a:rPr lang="en-US" sz="1600" dirty="0" smtClean="0"/>
                        <a:t>Parrot DISCO FPV</a:t>
                      </a:r>
                      <a:endParaRPr lang="en-US" sz="1600" dirty="0"/>
                    </a:p>
                  </a:txBody>
                  <a:tcPr marL="99060" marR="99060"/>
                </a:tc>
                <a:tc>
                  <a:txBody>
                    <a:bodyPr/>
                    <a:lstStyle/>
                    <a:p>
                      <a:r>
                        <a:rPr lang="en-US" sz="1600" dirty="0" smtClean="0"/>
                        <a:t>FPV; Precise &amp; Assisted; 45 min; 1.24 miles; $ 1,299.99</a:t>
                      </a:r>
                    </a:p>
                  </a:txBody>
                  <a:tcPr marL="99060" marR="99060"/>
                </a:tc>
              </a:tr>
              <a:tr h="415533">
                <a:tc>
                  <a:txBody>
                    <a:bodyPr/>
                    <a:lstStyle/>
                    <a:p>
                      <a:r>
                        <a:rPr lang="en-US" dirty="0" smtClean="0"/>
                        <a:t>2</a:t>
                      </a:r>
                      <a:endParaRPr lang="en-US" dirty="0"/>
                    </a:p>
                  </a:txBody>
                  <a:tcPr marL="99060" marR="99060"/>
                </a:tc>
                <a:tc>
                  <a:txBody>
                    <a:bodyPr/>
                    <a:lstStyle/>
                    <a:p>
                      <a:r>
                        <a:rPr lang="en-US" sz="1600" dirty="0" smtClean="0"/>
                        <a:t>Parrot BEBOP 2 FPV</a:t>
                      </a:r>
                      <a:endParaRPr lang="en-US" sz="1600" dirty="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Immersive Flying; 1.24 miles; 25 min; $ 699.99</a:t>
                      </a:r>
                    </a:p>
                  </a:txBody>
                  <a:tcPr marL="99060" marR="99060"/>
                </a:tc>
              </a:tr>
              <a:tr h="623299">
                <a:tc>
                  <a:txBody>
                    <a:bodyPr/>
                    <a:lstStyle/>
                    <a:p>
                      <a:r>
                        <a:rPr lang="en-US" dirty="0" smtClean="0"/>
                        <a:t>3</a:t>
                      </a:r>
                      <a:endParaRPr lang="en-US" dirty="0"/>
                    </a:p>
                  </a:txBody>
                  <a:tcPr marL="99060" marR="99060"/>
                </a:tc>
                <a:tc>
                  <a:txBody>
                    <a:bodyPr/>
                    <a:lstStyle/>
                    <a:p>
                      <a:r>
                        <a:rPr lang="en-US" sz="1400" dirty="0" smtClean="0"/>
                        <a:t>STAKEOUT - High Endurane,Medium Altitude, Micro UAV</a:t>
                      </a:r>
                      <a:endParaRPr lang="en-US" sz="1400" dirty="0"/>
                    </a:p>
                  </a:txBody>
                  <a:tcPr marL="99060" marR="99060"/>
                </a:tc>
                <a:tc>
                  <a:txBody>
                    <a:bodyPr/>
                    <a:lstStyle/>
                    <a:p>
                      <a:r>
                        <a:rPr lang="en-US" sz="1600" dirty="0" smtClean="0"/>
                        <a:t>5 Km; 90 min;</a:t>
                      </a:r>
                      <a:r>
                        <a:rPr lang="en-US" sz="1600" baseline="0" dirty="0" smtClean="0"/>
                        <a:t> payload capacity up to 1.0 Kg; Manual, Semi, </a:t>
                      </a:r>
                    </a:p>
                    <a:p>
                      <a:r>
                        <a:rPr lang="en-US" sz="1600" baseline="0" dirty="0" smtClean="0"/>
                        <a:t>Fully Autonomous</a:t>
                      </a:r>
                      <a:endParaRPr lang="en-US" sz="1600" dirty="0"/>
                    </a:p>
                  </a:txBody>
                  <a:tcPr marL="99060" marR="99060"/>
                </a:tc>
              </a:tr>
              <a:tr h="595027">
                <a:tc>
                  <a:txBody>
                    <a:bodyPr/>
                    <a:lstStyle/>
                    <a:p>
                      <a:r>
                        <a:rPr lang="en-US" dirty="0" smtClean="0"/>
                        <a:t>4</a:t>
                      </a:r>
                      <a:endParaRPr lang="en-US" dirty="0"/>
                    </a:p>
                  </a:txBody>
                  <a:tcPr marL="99060" marR="99060"/>
                </a:tc>
                <a:tc>
                  <a:txBody>
                    <a:bodyPr/>
                    <a:lstStyle/>
                    <a:p>
                      <a:r>
                        <a:rPr lang="en-GB" sz="1400" dirty="0" smtClean="0"/>
                        <a:t>Lookout VTOL - High Performance, High Endurance UAS</a:t>
                      </a:r>
                      <a:endParaRPr lang="en-US" sz="1400" dirty="0"/>
                    </a:p>
                  </a:txBody>
                  <a:tcPr marL="99060" marR="99060"/>
                </a:tc>
                <a:tc>
                  <a:txBody>
                    <a:bodyPr/>
                    <a:lstStyle/>
                    <a:p>
                      <a:r>
                        <a:rPr lang="en-US" sz="1600" dirty="0" smtClean="0"/>
                        <a:t>5 Km; 45 min; payload capacity</a:t>
                      </a:r>
                      <a:r>
                        <a:rPr lang="en-US" sz="1600" baseline="0" dirty="0" smtClean="0"/>
                        <a:t> up to 2 Kg; Manual, Semi, </a:t>
                      </a:r>
                    </a:p>
                    <a:p>
                      <a:r>
                        <a:rPr lang="en-US" sz="1600" baseline="0" dirty="0" smtClean="0"/>
                        <a:t>Fully Autonomous</a:t>
                      </a:r>
                      <a:endParaRPr lang="en-US" sz="1600" dirty="0"/>
                    </a:p>
                  </a:txBody>
                  <a:tcPr marL="99060" marR="99060"/>
                </a:tc>
              </a:tr>
              <a:tr h="595027">
                <a:tc>
                  <a:txBody>
                    <a:bodyPr/>
                    <a:lstStyle/>
                    <a:p>
                      <a:r>
                        <a:rPr lang="en-US" dirty="0" smtClean="0"/>
                        <a:t>5</a:t>
                      </a:r>
                      <a:endParaRPr lang="en-US" dirty="0"/>
                    </a:p>
                  </a:txBody>
                  <a:tcPr marL="99060" marR="99060"/>
                </a:tc>
                <a:tc>
                  <a:txBody>
                    <a:bodyPr/>
                    <a:lstStyle/>
                    <a:p>
                      <a:r>
                        <a:rPr lang="en-US" sz="1600" dirty="0" smtClean="0"/>
                        <a:t>NETRAv2 UAV</a:t>
                      </a:r>
                      <a:endParaRPr lang="en-US" sz="1600" dirty="0"/>
                    </a:p>
                  </a:txBody>
                  <a:tcPr marL="99060" marR="99060"/>
                </a:tc>
                <a:tc>
                  <a:txBody>
                    <a:bodyPr/>
                    <a:lstStyle/>
                    <a:p>
                      <a:r>
                        <a:rPr lang="en-US" sz="1600" dirty="0" smtClean="0"/>
                        <a:t>4 Km; 40 mins; Max. Launch Altitude 200; Safe landing </a:t>
                      </a:r>
                    </a:p>
                    <a:p>
                      <a:r>
                        <a:rPr lang="en-US" sz="1600" dirty="0" smtClean="0"/>
                        <a:t>facility</a:t>
                      </a:r>
                      <a:endParaRPr lang="en-US" sz="1600" dirty="0"/>
                    </a:p>
                  </a:txBody>
                  <a:tcPr marL="99060" marR="99060"/>
                </a:tc>
              </a:tr>
              <a:tr h="375807">
                <a:tc>
                  <a:txBody>
                    <a:bodyPr/>
                    <a:lstStyle/>
                    <a:p>
                      <a:r>
                        <a:rPr lang="en-US" dirty="0" smtClean="0"/>
                        <a:t>6</a:t>
                      </a:r>
                      <a:endParaRPr lang="en-US" dirty="0"/>
                    </a:p>
                  </a:txBody>
                  <a:tcPr marL="99060" marR="99060"/>
                </a:tc>
                <a:tc>
                  <a:txBody>
                    <a:bodyPr/>
                    <a:lstStyle/>
                    <a:p>
                      <a:r>
                        <a:rPr lang="en-US" sz="1600" dirty="0" smtClean="0"/>
                        <a:t>Sparrow-RTK</a:t>
                      </a:r>
                      <a:endParaRPr lang="en-US" sz="1600" dirty="0"/>
                    </a:p>
                  </a:txBody>
                  <a:tcPr marL="99060" marR="99060"/>
                </a:tc>
                <a:tc>
                  <a:txBody>
                    <a:bodyPr/>
                    <a:lstStyle/>
                    <a:p>
                      <a:r>
                        <a:rPr lang="en-US" sz="1600" baseline="0" dirty="0" smtClean="0"/>
                        <a:t>4 Km;  50 min; Fully autonomous data capture</a:t>
                      </a:r>
                      <a:endParaRPr lang="en-US" sz="1600" dirty="0"/>
                    </a:p>
                  </a:txBody>
                  <a:tcPr marL="99060" marR="99060"/>
                </a:tc>
              </a:tr>
              <a:tr h="375807">
                <a:tc>
                  <a:txBody>
                    <a:bodyPr/>
                    <a:lstStyle/>
                    <a:p>
                      <a:r>
                        <a:rPr lang="en-US" dirty="0" smtClean="0"/>
                        <a:t>7</a:t>
                      </a:r>
                      <a:endParaRPr lang="en-US" dirty="0"/>
                    </a:p>
                  </a:txBody>
                  <a:tcPr marL="99060" marR="99060"/>
                </a:tc>
                <a:tc>
                  <a:txBody>
                    <a:bodyPr/>
                    <a:lstStyle/>
                    <a:p>
                      <a:r>
                        <a:rPr lang="en-US" sz="1600" dirty="0" smtClean="0"/>
                        <a:t>InSight-AUS</a:t>
                      </a:r>
                      <a:endParaRPr lang="en-US" sz="1600" dirty="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smtClean="0"/>
                        <a:t>4 Km;  30 min; Fully autonomous data capture</a:t>
                      </a:r>
                      <a:endParaRPr lang="en-US" sz="1600" dirty="0" smtClean="0"/>
                    </a:p>
                  </a:txBody>
                  <a:tcPr marL="99060" marR="99060"/>
                </a:tc>
              </a:tr>
              <a:tr h="375807">
                <a:tc>
                  <a:txBody>
                    <a:bodyPr/>
                    <a:lstStyle/>
                    <a:p>
                      <a:r>
                        <a:rPr lang="en-US" dirty="0" smtClean="0"/>
                        <a:t>8</a:t>
                      </a:r>
                      <a:endParaRPr lang="en-US" dirty="0"/>
                    </a:p>
                  </a:txBody>
                  <a:tcPr marL="99060" marR="99060"/>
                </a:tc>
                <a:tc>
                  <a:txBody>
                    <a:bodyPr/>
                    <a:lstStyle/>
                    <a:p>
                      <a:r>
                        <a:rPr lang="en-US" sz="1600" dirty="0" smtClean="0"/>
                        <a:t>MAVIC Pro</a:t>
                      </a:r>
                      <a:endParaRPr lang="en-US" sz="1600" dirty="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7 Km; 27 min; 12 MP Camera; $ 999</a:t>
                      </a:r>
                    </a:p>
                  </a:txBody>
                  <a:tcPr marL="99060" marR="99060"/>
                </a:tc>
              </a:tr>
              <a:tr h="375807">
                <a:tc>
                  <a:txBody>
                    <a:bodyPr/>
                    <a:lstStyle/>
                    <a:p>
                      <a:r>
                        <a:rPr lang="en-US" dirty="0" smtClean="0"/>
                        <a:t>9</a:t>
                      </a:r>
                      <a:endParaRPr lang="en-US" dirty="0"/>
                    </a:p>
                  </a:txBody>
                  <a:tcPr marL="99060" marR="99060"/>
                </a:tc>
                <a:tc>
                  <a:txBody>
                    <a:bodyPr/>
                    <a:lstStyle/>
                    <a:p>
                      <a:r>
                        <a:rPr lang="en-US" sz="1600" dirty="0" smtClean="0"/>
                        <a:t>Phantom 4 Pro</a:t>
                      </a:r>
                      <a:endParaRPr lang="en-US" sz="1600" dirty="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7 Km; 30 min; 20 MP Camera; $ 1,499</a:t>
                      </a:r>
                    </a:p>
                  </a:txBody>
                  <a:tcPr marL="99060" marR="99060"/>
                </a:tc>
              </a:tr>
              <a:tr h="375807">
                <a:tc>
                  <a:txBody>
                    <a:bodyPr/>
                    <a:lstStyle/>
                    <a:p>
                      <a:r>
                        <a:rPr lang="en-US" dirty="0" smtClean="0"/>
                        <a:t>10</a:t>
                      </a:r>
                      <a:endParaRPr lang="en-US" dirty="0"/>
                    </a:p>
                  </a:txBody>
                  <a:tcPr marL="99060" marR="99060"/>
                </a:tc>
                <a:tc>
                  <a:txBody>
                    <a:bodyPr/>
                    <a:lstStyle/>
                    <a:p>
                      <a:r>
                        <a:rPr lang="en-US" sz="1600" dirty="0" smtClean="0"/>
                        <a:t>INSPIRE</a:t>
                      </a:r>
                      <a:r>
                        <a:rPr lang="en-US" sz="1600" baseline="0" dirty="0" smtClean="0"/>
                        <a:t> 2</a:t>
                      </a:r>
                      <a:endParaRPr lang="en-US" sz="1600" dirty="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7 Km; 25 min; multi camera support; $ 2,999</a:t>
                      </a:r>
                    </a:p>
                  </a:txBody>
                  <a:tcPr marL="99060" marR="99060"/>
                </a:tc>
              </a:tr>
              <a:tr h="547245">
                <a:tc>
                  <a:txBody>
                    <a:bodyPr/>
                    <a:lstStyle/>
                    <a:p>
                      <a:r>
                        <a:rPr lang="en-US" dirty="0" smtClean="0"/>
                        <a:t>11</a:t>
                      </a:r>
                      <a:endParaRPr lang="en-US" dirty="0"/>
                    </a:p>
                  </a:txBody>
                  <a:tcPr marL="99060" marR="99060"/>
                </a:tc>
                <a:tc>
                  <a:txBody>
                    <a:bodyPr/>
                    <a:lstStyle/>
                    <a:p>
                      <a:r>
                        <a:rPr lang="en-US" sz="1600" dirty="0" smtClean="0"/>
                        <a:t>Matrice 600 Pro</a:t>
                      </a:r>
                      <a:endParaRPr lang="en-US" sz="1600" dirty="0"/>
                    </a:p>
                  </a:txBody>
                  <a:tcPr marL="99060" marR="990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5 Km; ~ 20 min</a:t>
                      </a:r>
                      <a:r>
                        <a:rPr lang="en-US" sz="1600" baseline="0" dirty="0" smtClean="0"/>
                        <a:t> depending on the payload; $ 4,999</a:t>
                      </a:r>
                      <a:endParaRPr lang="en-US" sz="1600" dirty="0" smtClean="0"/>
                    </a:p>
                  </a:txBody>
                  <a:tcPr marL="99060" marR="99060"/>
                </a:tc>
              </a:tr>
            </a:tbl>
          </a:graphicData>
        </a:graphic>
      </p:graphicFrame>
    </p:spTree>
    <p:extLst>
      <p:ext uri="{BB962C8B-B14F-4D97-AF65-F5344CB8AC3E}">
        <p14:creationId xmlns:p14="http://schemas.microsoft.com/office/powerpoint/2010/main" val="2853809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994" y="844550"/>
            <a:ext cx="9730549" cy="6001643"/>
          </a:xfrm>
          <a:prstGeom prst="rect">
            <a:avLst/>
          </a:prstGeom>
          <a:noFill/>
        </p:spPr>
        <p:txBody>
          <a:bodyPr wrap="none" rtlCol="0">
            <a:spAutoFit/>
          </a:bodyPr>
          <a:lstStyle/>
          <a:p>
            <a:r>
              <a:rPr lang="en-US" sz="3200" dirty="0" smtClean="0">
                <a:solidFill>
                  <a:srgbClr val="C00000"/>
                </a:solidFill>
                <a:latin typeface="Arial Black" panose="020B0A04020102020204" pitchFamily="34" charset="0"/>
              </a:rPr>
              <a:t>Drone technology innovations</a:t>
            </a:r>
          </a:p>
          <a:p>
            <a:pPr marL="742950" lvl="1" indent="-285750">
              <a:buFont typeface="Wingdings" panose="05000000000000000000" pitchFamily="2" charset="2"/>
              <a:buChar char="§"/>
            </a:pPr>
            <a:r>
              <a:rPr lang="en-US" sz="3200" dirty="0" smtClean="0"/>
              <a:t>On board live data processing</a:t>
            </a:r>
          </a:p>
          <a:p>
            <a:pPr marL="742950" lvl="1" indent="-285750">
              <a:buFont typeface="Wingdings" panose="05000000000000000000" pitchFamily="2" charset="2"/>
              <a:buChar char="§"/>
            </a:pPr>
            <a:r>
              <a:rPr lang="en-US" sz="3200" dirty="0" smtClean="0"/>
              <a:t>Military grade drones (air strikes)</a:t>
            </a:r>
          </a:p>
          <a:p>
            <a:pPr marL="742950" lvl="1" indent="-285750">
              <a:buFont typeface="Wingdings" panose="05000000000000000000" pitchFamily="2" charset="2"/>
              <a:buChar char="§"/>
            </a:pPr>
            <a:r>
              <a:rPr lang="en-US" sz="3200" dirty="0" smtClean="0"/>
              <a:t>Germany e-car (</a:t>
            </a:r>
            <a:r>
              <a:rPr lang="en-US" sz="3200" b="1" dirty="0" err="1" smtClean="0"/>
              <a:t>Schuh</a:t>
            </a:r>
            <a:r>
              <a:rPr lang="en-US" sz="3200" b="1" dirty="0" smtClean="0"/>
              <a:t>) </a:t>
            </a:r>
            <a:r>
              <a:rPr lang="en-US" sz="3200" dirty="0" smtClean="0"/>
              <a:t>/ Dubai air taxi </a:t>
            </a:r>
            <a:endParaRPr lang="en-US" sz="3200" dirty="0" smtClean="0"/>
          </a:p>
          <a:p>
            <a:pPr lvl="1"/>
            <a:r>
              <a:rPr lang="en-US" sz="3200" dirty="0"/>
              <a:t> </a:t>
            </a:r>
            <a:r>
              <a:rPr lang="en-US" sz="3200" dirty="0" smtClean="0"/>
              <a:t>  </a:t>
            </a:r>
            <a:r>
              <a:rPr lang="en-US" sz="3200" dirty="0" smtClean="0"/>
              <a:t>services </a:t>
            </a:r>
            <a:r>
              <a:rPr lang="en-US" sz="3200" dirty="0" smtClean="0"/>
              <a:t>(</a:t>
            </a:r>
            <a:r>
              <a:rPr lang="en-US" sz="3200" dirty="0" err="1" smtClean="0"/>
              <a:t>eHang</a:t>
            </a:r>
            <a:r>
              <a:rPr lang="en-US" sz="3200" dirty="0" smtClean="0"/>
              <a:t>) </a:t>
            </a:r>
          </a:p>
          <a:p>
            <a:pPr marL="742950" lvl="1" indent="-285750">
              <a:buFont typeface="Wingdings" panose="05000000000000000000" pitchFamily="2" charset="2"/>
              <a:buChar char="§"/>
            </a:pPr>
            <a:r>
              <a:rPr lang="en-US" sz="3200" dirty="0" smtClean="0"/>
              <a:t>Drones to fight against ISIS (terrorism) (USA 20M$)</a:t>
            </a:r>
          </a:p>
          <a:p>
            <a:pPr marL="742950" lvl="1" indent="-285750">
              <a:buFont typeface="Wingdings" panose="05000000000000000000" pitchFamily="2" charset="2"/>
              <a:buChar char="§"/>
            </a:pPr>
            <a:r>
              <a:rPr lang="en-US" sz="3200" dirty="0" smtClean="0"/>
              <a:t>Collision avoidance</a:t>
            </a:r>
          </a:p>
          <a:p>
            <a:pPr marL="742950" lvl="1" indent="-285750">
              <a:buFont typeface="Wingdings" panose="05000000000000000000" pitchFamily="2" charset="2"/>
              <a:buChar char="§"/>
            </a:pPr>
            <a:r>
              <a:rPr lang="en-US" sz="3200" dirty="0" smtClean="0"/>
              <a:t>Follow me option</a:t>
            </a:r>
          </a:p>
          <a:p>
            <a:pPr marL="742950" lvl="1" indent="-285750">
              <a:buFont typeface="Wingdings" panose="05000000000000000000" pitchFamily="2" charset="2"/>
              <a:buChar char="§"/>
            </a:pPr>
            <a:r>
              <a:rPr lang="en-US" sz="3200" dirty="0" smtClean="0"/>
              <a:t>Ground Collision avoidance with LiDAR</a:t>
            </a:r>
          </a:p>
          <a:p>
            <a:pPr marL="742950" lvl="1" indent="-285750">
              <a:buFont typeface="Wingdings" panose="05000000000000000000" pitchFamily="2" charset="2"/>
              <a:buChar char="§"/>
            </a:pPr>
            <a:r>
              <a:rPr lang="en-US" sz="3200" dirty="0" smtClean="0"/>
              <a:t>Air Dog Drone</a:t>
            </a:r>
          </a:p>
          <a:p>
            <a:pPr marL="742950" lvl="1" indent="-285750">
              <a:buFont typeface="Wingdings" panose="05000000000000000000" pitchFamily="2" charset="2"/>
              <a:buChar char="§"/>
            </a:pPr>
            <a:r>
              <a:rPr lang="en-US" sz="3200" dirty="0" smtClean="0"/>
              <a:t>Recording everything at the control station </a:t>
            </a:r>
            <a:endParaRPr lang="en-US" sz="3200" dirty="0" smtClean="0"/>
          </a:p>
          <a:p>
            <a:pPr lvl="1"/>
            <a:r>
              <a:rPr lang="en-US" sz="3200" dirty="0"/>
              <a:t> </a:t>
            </a:r>
            <a:r>
              <a:rPr lang="en-US" sz="3200" dirty="0" smtClean="0"/>
              <a:t>  </a:t>
            </a:r>
            <a:r>
              <a:rPr lang="en-US" sz="3200" dirty="0" smtClean="0"/>
              <a:t>for </a:t>
            </a:r>
            <a:r>
              <a:rPr lang="en-US" sz="3200" dirty="0" smtClean="0"/>
              <a:t>security reasons</a:t>
            </a:r>
          </a:p>
        </p:txBody>
      </p:sp>
    </p:spTree>
    <p:extLst>
      <p:ext uri="{BB962C8B-B14F-4D97-AF65-F5344CB8AC3E}">
        <p14:creationId xmlns:p14="http://schemas.microsoft.com/office/powerpoint/2010/main" val="1242105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9444" y="844550"/>
            <a:ext cx="8007513" cy="5509200"/>
          </a:xfrm>
          <a:prstGeom prst="rect">
            <a:avLst/>
          </a:prstGeom>
          <a:noFill/>
        </p:spPr>
        <p:txBody>
          <a:bodyPr wrap="none" rtlCol="0">
            <a:spAutoFit/>
          </a:bodyPr>
          <a:lstStyle/>
          <a:p>
            <a:r>
              <a:rPr lang="en-US" sz="3200" dirty="0" smtClean="0">
                <a:solidFill>
                  <a:srgbClr val="C00000"/>
                </a:solidFill>
                <a:latin typeface="Arial Black" panose="020B0A04020102020204" pitchFamily="34" charset="0"/>
              </a:rPr>
              <a:t>Drone technology innovations</a:t>
            </a:r>
          </a:p>
          <a:p>
            <a:pPr marL="742950" lvl="1" indent="-285750">
              <a:buFont typeface="Wingdings" panose="05000000000000000000" pitchFamily="2" charset="2"/>
              <a:buChar char="§"/>
            </a:pPr>
            <a:r>
              <a:rPr lang="en-US" sz="3200" dirty="0" smtClean="0"/>
              <a:t>Pocket size and miniature drones</a:t>
            </a:r>
          </a:p>
          <a:p>
            <a:pPr marL="742950" lvl="1" indent="-285750">
              <a:buFont typeface="Wingdings" panose="05000000000000000000" pitchFamily="2" charset="2"/>
              <a:buChar char="§"/>
            </a:pPr>
            <a:r>
              <a:rPr lang="en-US" sz="3200" dirty="0" smtClean="0"/>
              <a:t>Intel 500 drones light show (world record)</a:t>
            </a:r>
          </a:p>
          <a:p>
            <a:pPr marL="742950" lvl="1" indent="-285750">
              <a:buFont typeface="Wingdings" panose="05000000000000000000" pitchFamily="2" charset="2"/>
              <a:buChar char="§"/>
            </a:pPr>
            <a:r>
              <a:rPr lang="en-US" sz="3200" dirty="0" smtClean="0"/>
              <a:t>Mobile based operations</a:t>
            </a:r>
          </a:p>
          <a:p>
            <a:pPr marL="742950" lvl="1" indent="-285750">
              <a:buFont typeface="Wingdings" panose="05000000000000000000" pitchFamily="2" charset="2"/>
              <a:buChar char="§"/>
            </a:pPr>
            <a:r>
              <a:rPr lang="en-US" sz="3200" dirty="0" smtClean="0"/>
              <a:t>Autonomous flying, flight planning</a:t>
            </a:r>
          </a:p>
          <a:p>
            <a:pPr marL="742950" lvl="1" indent="-285750">
              <a:buFont typeface="Wingdings" panose="05000000000000000000" pitchFamily="2" charset="2"/>
              <a:buChar char="§"/>
            </a:pPr>
            <a:r>
              <a:rPr lang="en-US" sz="3200" dirty="0" smtClean="0"/>
              <a:t>Medical drones / ambulance drones</a:t>
            </a:r>
          </a:p>
          <a:p>
            <a:pPr marL="742950" lvl="1" indent="-285750">
              <a:buFont typeface="Wingdings" panose="05000000000000000000" pitchFamily="2" charset="2"/>
              <a:buChar char="§"/>
            </a:pPr>
            <a:r>
              <a:rPr lang="en-US" sz="3200" dirty="0" smtClean="0"/>
              <a:t>RTK /PPK based measurements</a:t>
            </a:r>
          </a:p>
          <a:p>
            <a:pPr marL="742950" lvl="1" indent="-285750">
              <a:buFont typeface="Wingdings" panose="05000000000000000000" pitchFamily="2" charset="2"/>
              <a:buChar char="§"/>
            </a:pPr>
            <a:r>
              <a:rPr lang="en-US" sz="3200" dirty="0" smtClean="0"/>
              <a:t>PAN/MX/HS/LiDAR cameras in UAV drones</a:t>
            </a:r>
          </a:p>
          <a:p>
            <a:pPr marL="742950" lvl="1" indent="-285750">
              <a:buFont typeface="Wingdings" panose="05000000000000000000" pitchFamily="2" charset="2"/>
              <a:buChar char="§"/>
            </a:pPr>
            <a:r>
              <a:rPr lang="en-US" sz="3200" dirty="0" smtClean="0"/>
              <a:t>GPR in UAVs</a:t>
            </a:r>
          </a:p>
          <a:p>
            <a:pPr marL="742950" lvl="1" indent="-285750">
              <a:buFont typeface="Wingdings" panose="05000000000000000000" pitchFamily="2" charset="2"/>
              <a:buChar char="§"/>
            </a:pPr>
            <a:r>
              <a:rPr lang="en-US" sz="3200" dirty="0" smtClean="0"/>
              <a:t> Many more……..</a:t>
            </a:r>
          </a:p>
          <a:p>
            <a:pPr marL="742950" lvl="1" indent="-285750">
              <a:buFont typeface="Wingdings" panose="05000000000000000000" pitchFamily="2" charset="2"/>
              <a:buChar char="§"/>
            </a:pPr>
            <a:endParaRPr lang="en-US" sz="3200" dirty="0" smtClean="0"/>
          </a:p>
        </p:txBody>
      </p:sp>
    </p:spTree>
    <p:extLst>
      <p:ext uri="{BB962C8B-B14F-4D97-AF65-F5344CB8AC3E}">
        <p14:creationId xmlns:p14="http://schemas.microsoft.com/office/powerpoint/2010/main" val="1827018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02" y="27297"/>
            <a:ext cx="8309665" cy="739253"/>
          </a:xfrm>
        </p:spPr>
        <p:txBody>
          <a:bodyPr/>
          <a:lstStyle/>
          <a:p>
            <a:pPr algn="ctr"/>
            <a:r>
              <a:rPr lang="en-US" sz="3200" b="1" dirty="0" smtClean="0">
                <a:solidFill>
                  <a:srgbClr val="0070C0"/>
                </a:solidFill>
              </a:rPr>
              <a:t>DGCA regulations for UAV </a:t>
            </a:r>
            <a:endParaRPr lang="en-US" sz="3200" b="1" dirty="0">
              <a:solidFill>
                <a:srgbClr val="0070C0"/>
              </a:solidFill>
            </a:endParaRPr>
          </a:p>
        </p:txBody>
      </p:sp>
      <p:sp>
        <p:nvSpPr>
          <p:cNvPr id="5" name="Rectangle 4"/>
          <p:cNvSpPr/>
          <p:nvPr/>
        </p:nvSpPr>
        <p:spPr>
          <a:xfrm>
            <a:off x="469900" y="2627443"/>
            <a:ext cx="8813800" cy="4031873"/>
          </a:xfrm>
          <a:prstGeom prst="rect">
            <a:avLst/>
          </a:prstGeom>
        </p:spPr>
        <p:txBody>
          <a:bodyPr wrap="square">
            <a:spAutoFit/>
          </a:bodyPr>
          <a:lstStyle/>
          <a:p>
            <a:pPr algn="ctr"/>
            <a:r>
              <a:rPr lang="en-US" sz="3200" b="1" dirty="0" smtClean="0">
                <a:solidFill>
                  <a:srgbClr val="92D050"/>
                </a:solidFill>
              </a:rPr>
              <a:t>Classification of UAS</a:t>
            </a:r>
          </a:p>
          <a:p>
            <a:pPr algn="ctr"/>
            <a:r>
              <a:rPr lang="en-US" sz="2800" dirty="0" smtClean="0"/>
              <a:t>• Classification of UAS as per weight</a:t>
            </a:r>
          </a:p>
          <a:p>
            <a:pPr lvl="7" algn="just"/>
            <a:r>
              <a:rPr lang="en-US" sz="2800" dirty="0" smtClean="0"/>
              <a:t>‒ </a:t>
            </a:r>
            <a:r>
              <a:rPr lang="en-US" sz="2800" dirty="0" smtClean="0">
                <a:solidFill>
                  <a:srgbClr val="C00000"/>
                </a:solidFill>
              </a:rPr>
              <a:t>Nano :</a:t>
            </a:r>
            <a:r>
              <a:rPr lang="en-US" sz="2800" dirty="0" smtClean="0"/>
              <a:t> ≤ 250 gm</a:t>
            </a:r>
          </a:p>
          <a:p>
            <a:pPr lvl="7" algn="just"/>
            <a:r>
              <a:rPr lang="en-US" sz="2800" dirty="0" smtClean="0"/>
              <a:t>‒ </a:t>
            </a:r>
            <a:r>
              <a:rPr lang="en-US" sz="2800" dirty="0" smtClean="0">
                <a:solidFill>
                  <a:srgbClr val="C00000"/>
                </a:solidFill>
              </a:rPr>
              <a:t>Micro : </a:t>
            </a:r>
            <a:r>
              <a:rPr lang="en-US" sz="2800" dirty="0" smtClean="0"/>
              <a:t>&gt; 250 gm and &lt; 2 kg</a:t>
            </a:r>
          </a:p>
          <a:p>
            <a:pPr lvl="7" algn="just"/>
            <a:endParaRPr lang="en-US" sz="2800" dirty="0" smtClean="0"/>
          </a:p>
          <a:p>
            <a:pPr lvl="7" algn="just"/>
            <a:r>
              <a:rPr lang="en-US" sz="2800" dirty="0" smtClean="0"/>
              <a:t>‒ </a:t>
            </a:r>
            <a:r>
              <a:rPr lang="en-US" sz="2800" dirty="0" smtClean="0">
                <a:solidFill>
                  <a:srgbClr val="00B050"/>
                </a:solidFill>
              </a:rPr>
              <a:t>Mini : </a:t>
            </a:r>
            <a:r>
              <a:rPr lang="en-US" sz="2800" dirty="0" smtClean="0"/>
              <a:t>&gt; 2 kg and &lt; 25 kg</a:t>
            </a:r>
          </a:p>
          <a:p>
            <a:pPr lvl="7" algn="just"/>
            <a:endParaRPr lang="en-US" sz="2800" dirty="0" smtClean="0"/>
          </a:p>
          <a:p>
            <a:pPr lvl="7" algn="just"/>
            <a:r>
              <a:rPr lang="en-US" sz="2800" dirty="0" smtClean="0"/>
              <a:t>‒ </a:t>
            </a:r>
            <a:r>
              <a:rPr lang="en-US" sz="2800" dirty="0" smtClean="0">
                <a:solidFill>
                  <a:srgbClr val="C00000"/>
                </a:solidFill>
              </a:rPr>
              <a:t>Small : </a:t>
            </a:r>
            <a:r>
              <a:rPr lang="en-US" sz="2800" dirty="0" smtClean="0"/>
              <a:t>&gt; 25 kg and &lt; 150 kg</a:t>
            </a:r>
          </a:p>
          <a:p>
            <a:pPr lvl="7" algn="just"/>
            <a:r>
              <a:rPr lang="en-US" sz="2800" dirty="0" smtClean="0"/>
              <a:t>‒ </a:t>
            </a:r>
            <a:r>
              <a:rPr lang="en-US" sz="2800" dirty="0" smtClean="0">
                <a:solidFill>
                  <a:srgbClr val="C00000"/>
                </a:solidFill>
              </a:rPr>
              <a:t>Large : </a:t>
            </a:r>
            <a:r>
              <a:rPr lang="en-US" sz="2800" dirty="0" smtClean="0"/>
              <a:t>&gt; 150 kg</a:t>
            </a:r>
            <a:endParaRPr lang="en-US" sz="2800" dirty="0"/>
          </a:p>
        </p:txBody>
      </p:sp>
      <p:sp>
        <p:nvSpPr>
          <p:cNvPr id="6" name="Oval 5"/>
          <p:cNvSpPr/>
          <p:nvPr/>
        </p:nvSpPr>
        <p:spPr>
          <a:xfrm>
            <a:off x="4164457" y="4512963"/>
            <a:ext cx="4368034" cy="11981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271192" y="805216"/>
            <a:ext cx="3370998" cy="707886"/>
          </a:xfrm>
          <a:prstGeom prst="rect">
            <a:avLst/>
          </a:prstGeom>
          <a:noFill/>
        </p:spPr>
        <p:txBody>
          <a:bodyPr wrap="square" rtlCol="0">
            <a:spAutoFit/>
          </a:bodyPr>
          <a:lstStyle/>
          <a:p>
            <a:r>
              <a:rPr lang="en-US" sz="2000" b="1" dirty="0" smtClean="0">
                <a:solidFill>
                  <a:srgbClr val="00B050"/>
                </a:solidFill>
                <a:latin typeface="Arial" pitchFamily="34" charset="0"/>
                <a:cs typeface="Arial" pitchFamily="34" charset="0"/>
              </a:rPr>
              <a:t>Effective: 01</a:t>
            </a:r>
            <a:r>
              <a:rPr lang="en-US" sz="2000" b="1" baseline="30000" dirty="0" smtClean="0">
                <a:solidFill>
                  <a:srgbClr val="00B050"/>
                </a:solidFill>
                <a:latin typeface="Arial" pitchFamily="34" charset="0"/>
                <a:cs typeface="Arial" pitchFamily="34" charset="0"/>
              </a:rPr>
              <a:t>st</a:t>
            </a:r>
            <a:r>
              <a:rPr lang="en-US" sz="2000" b="1" dirty="0" smtClean="0">
                <a:solidFill>
                  <a:srgbClr val="00B050"/>
                </a:solidFill>
                <a:latin typeface="Arial" pitchFamily="34" charset="0"/>
                <a:cs typeface="Arial" pitchFamily="34" charset="0"/>
              </a:rPr>
              <a:t> December, 2018</a:t>
            </a:r>
            <a:endParaRPr lang="en-US" sz="2000" b="1" dirty="0">
              <a:solidFill>
                <a:srgbClr val="00B050"/>
              </a:solidFill>
              <a:latin typeface="Arial" pitchFamily="34" charset="0"/>
              <a:cs typeface="Arial" pitchFamily="34" charset="0"/>
            </a:endParaRPr>
          </a:p>
        </p:txBody>
      </p:sp>
      <p:sp>
        <p:nvSpPr>
          <p:cNvPr id="8" name="TextBox 7"/>
          <p:cNvSpPr txBox="1"/>
          <p:nvPr/>
        </p:nvSpPr>
        <p:spPr>
          <a:xfrm>
            <a:off x="1153228" y="1282892"/>
            <a:ext cx="8616022" cy="1508105"/>
          </a:xfrm>
          <a:prstGeom prst="rect">
            <a:avLst/>
          </a:prstGeom>
          <a:noFill/>
        </p:spPr>
        <p:txBody>
          <a:bodyPr wrap="square" rtlCol="0">
            <a:spAutoFit/>
          </a:bodyPr>
          <a:lstStyle/>
          <a:p>
            <a:r>
              <a:rPr lang="en-US" sz="2300" b="1" dirty="0" smtClean="0"/>
              <a:t>Applicable for All civilian organizations: Central Govt./State Govt./PSUs/Private industries/Academia etc.</a:t>
            </a:r>
          </a:p>
          <a:p>
            <a:r>
              <a:rPr lang="en-US" sz="2300" b="1" dirty="0" smtClean="0"/>
              <a:t>Except: Indian Army, Indian Air force, Indian Navy, Police, Central Reserve forces, Security agencies </a:t>
            </a:r>
            <a:endParaRPr lang="en-US" sz="2300" b="1" dirty="0"/>
          </a:p>
        </p:txBody>
      </p:sp>
      <p:sp>
        <p:nvSpPr>
          <p:cNvPr id="9" name="TextBox 8"/>
          <p:cNvSpPr txBox="1"/>
          <p:nvPr/>
        </p:nvSpPr>
        <p:spPr>
          <a:xfrm>
            <a:off x="55445" y="5404513"/>
            <a:ext cx="3925437" cy="1015663"/>
          </a:xfrm>
          <a:prstGeom prst="rect">
            <a:avLst/>
          </a:prstGeom>
          <a:noFill/>
        </p:spPr>
        <p:txBody>
          <a:bodyPr wrap="square" rtlCol="0">
            <a:spAutoFit/>
          </a:bodyPr>
          <a:lstStyle/>
          <a:p>
            <a:r>
              <a:rPr lang="en-US" sz="2000" dirty="0" smtClean="0">
                <a:solidFill>
                  <a:srgbClr val="0070C0"/>
                </a:solidFill>
                <a:latin typeface="Arial" pitchFamily="34" charset="0"/>
                <a:cs typeface="Arial" pitchFamily="34" charset="0"/>
              </a:rPr>
              <a:t>Application Process: </a:t>
            </a:r>
          </a:p>
          <a:p>
            <a:r>
              <a:rPr lang="en-US" sz="2000" dirty="0" smtClean="0"/>
              <a:t>Online: Digital Sky Platform</a:t>
            </a:r>
          </a:p>
          <a:p>
            <a:endParaRPr lang="en-US" sz="2000" dirty="0">
              <a:solidFill>
                <a:srgbClr val="0070C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JC\Desktop\GR.png"/>
          <p:cNvPicPr>
            <a:picLocks noChangeAspect="1" noChangeArrowheads="1"/>
          </p:cNvPicPr>
          <p:nvPr/>
        </p:nvPicPr>
        <p:blipFill>
          <a:blip r:embed="rId3" cstate="print"/>
          <a:srcRect/>
          <a:stretch>
            <a:fillRect/>
          </a:stretch>
        </p:blipFill>
        <p:spPr bwMode="auto">
          <a:xfrm>
            <a:off x="0" y="0"/>
            <a:ext cx="9906000" cy="688385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JC\Desktop\OR.jpg"/>
          <p:cNvPicPr>
            <a:picLocks noChangeAspect="1" noChangeArrowheads="1"/>
          </p:cNvPicPr>
          <p:nvPr/>
        </p:nvPicPr>
        <p:blipFill>
          <a:blip r:embed="rId3" cstate="print"/>
          <a:srcRect/>
          <a:stretch>
            <a:fillRect/>
          </a:stretch>
        </p:blipFill>
        <p:spPr bwMode="auto">
          <a:xfrm>
            <a:off x="0" y="-13240"/>
            <a:ext cx="9906000" cy="686039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DJC\Desktop\MR.jpg"/>
          <p:cNvPicPr>
            <a:picLocks noChangeAspect="1" noChangeArrowheads="1"/>
          </p:cNvPicPr>
          <p:nvPr/>
        </p:nvPicPr>
        <p:blipFill>
          <a:blip r:embed="rId2" cstate="print"/>
          <a:srcRect/>
          <a:stretch>
            <a:fillRect/>
          </a:stretch>
        </p:blipFill>
        <p:spPr bwMode="auto">
          <a:xfrm>
            <a:off x="0" y="0"/>
            <a:ext cx="9906000" cy="682647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1863</TotalTime>
  <Words>1431</Words>
  <Application>Microsoft Office PowerPoint</Application>
  <PresentationFormat>A4 Paper (210x297 mm)</PresentationFormat>
  <Paragraphs>191</Paragraphs>
  <Slides>20</Slides>
  <Notes>5</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1_Office Theme</vt:lpstr>
      <vt:lpstr>Angles</vt:lpstr>
      <vt:lpstr>PowerPoint Presentation</vt:lpstr>
      <vt:lpstr>PowerPoint Presentation</vt:lpstr>
      <vt:lpstr>UAVs Comparative Analysis</vt:lpstr>
      <vt:lpstr>PowerPoint Presentation</vt:lpstr>
      <vt:lpstr>PowerPoint Presentation</vt:lpstr>
      <vt:lpstr>DGCA regulations for UAV </vt:lpstr>
      <vt:lpstr>PowerPoint Presentation</vt:lpstr>
      <vt:lpstr>PowerPoint Presentation</vt:lpstr>
      <vt:lpstr>PowerPoint Presentation</vt:lpstr>
      <vt:lpstr>PowerPoint Presentation</vt:lpstr>
      <vt:lpstr>Remote Pilot Training Requirements</vt:lpstr>
      <vt:lpstr>Remote Pilot Training Requirements</vt:lpstr>
      <vt:lpstr>PowerPoint Presentation</vt:lpstr>
      <vt:lpstr>PowerPoint Presentation</vt:lpstr>
      <vt:lpstr>DGCA regulations for UAV </vt:lpstr>
      <vt:lpstr>DGCA regulations for UAV </vt:lpstr>
      <vt:lpstr>DGCA regulations for UAV </vt:lpstr>
      <vt:lpstr>Drone Eco System policy roadmap (January, 2019)</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113</cp:revision>
  <dcterms:created xsi:type="dcterms:W3CDTF">2014-09-12T17:24:29Z</dcterms:created>
  <dcterms:modified xsi:type="dcterms:W3CDTF">2019-11-04T04:08:25Z</dcterms:modified>
</cp:coreProperties>
</file>