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8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1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5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F562-BB3F-4EA4-AF2F-FF49791B1CCC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CFD9F-F14E-4701-BB16-DB781A25E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62200"/>
            <a:ext cx="9144000" cy="304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429000"/>
            <a:ext cx="406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Course Logistics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1" y="817614"/>
            <a:ext cx="800099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Drone Data </a:t>
            </a:r>
            <a:r>
              <a:rPr lang="en-US" sz="2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Acquisition | Processing | Analysis</a:t>
            </a:r>
            <a: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4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b="1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Open Source </a:t>
            </a:r>
            <a:r>
              <a:rPr lang="en-US" sz="2400" b="1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</a:t>
            </a:r>
          </a:p>
          <a:p>
            <a:pPr algn="ctr"/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4-8 Nov’ 2019</a:t>
            </a:r>
            <a:endParaRPr lang="en-US" sz="24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2800" y="5943600"/>
            <a:ext cx="240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PS Singh, Scientist-SE</a:t>
            </a:r>
          </a:p>
          <a:p>
            <a:pPr algn="ctr"/>
            <a:r>
              <a:rPr lang="en-IN" dirty="0" smtClean="0"/>
              <a:t>ss.puyam@nesac.gov.in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4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16002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Lectures – 7 </a:t>
            </a:r>
            <a:r>
              <a:rPr lang="en-US" sz="20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Hrs</a:t>
            </a: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Core Concepts of Drone Data Acquisition, Processing and Analysis of the drone data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130256"/>
            <a:ext cx="3753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Course at a Glance</a:t>
            </a:r>
            <a:endParaRPr lang="en-US" sz="3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80538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- 4 </a:t>
            </a:r>
            <a:r>
              <a:rPr lang="en-US" sz="20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Hrs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i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Guided Walkthrough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teach you on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important Open Source tools &amp;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Libraries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Drone Data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Processing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3886200"/>
            <a:ext cx="8077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Practical - 15 </a:t>
            </a:r>
            <a:r>
              <a:rPr lang="en-US" sz="2000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Hrs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the Hand-Outs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Processing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of UAV data for generation of </a:t>
            </a:r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Orthomosaic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DSM DTMs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Dense Point Clouds, 3D Texture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Models </a:t>
            </a:r>
            <a:r>
              <a:rPr lang="en-US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 Different Drone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Demonstrations on UAVs, Mission/Flight Planning for 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7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934200" y="130256"/>
            <a:ext cx="1789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Lectures</a:t>
            </a:r>
            <a:endParaRPr lang="en-US" sz="3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64633"/>
              </p:ext>
            </p:extLst>
          </p:nvPr>
        </p:nvGraphicFramePr>
        <p:xfrm>
          <a:off x="457200" y="1905000"/>
          <a:ext cx="8229600" cy="31640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L01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Overview of UAV Remote Sensing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L02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UAV Principles &amp; Components / Operation and Flight Planning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180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L03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UAV Photogrammetry, Data Acquisition &amp; Processing methods - Geometric corrections, extraction, accuracy and level of information.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378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L04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Real time UAV Image and video data processing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L05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Deep Learning for Computer Vision and its applications using UAV data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L06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LiDAR remote sensing applications using UAV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  <a:tr h="1809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L07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Computer Vision for 3D Scene Reconstruction: Feature Detection, Matching and Generation of Sparse/Dense Point Cloud Using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SfM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&amp; MVS techniques</a:t>
                      </a:r>
                    </a:p>
                  </a:txBody>
                  <a:tcPr marL="64373" marR="64373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5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6107">
            <a:off x="4034454" y="1113634"/>
            <a:ext cx="4709751" cy="6047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130256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Walkthrough</a:t>
            </a:r>
            <a:endParaRPr lang="en-US" sz="3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859" y="1425744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Practically learn about the Open Source Tools for Drone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Detail Walkthrough has been prepared for applying these tools on our real UAV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Picked-Up Most Common Useful and </a:t>
            </a:r>
            <a:r>
              <a:rPr lang="en-US" sz="16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Must-Know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Tools &amp; Libraries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6965">
            <a:off x="5100654" y="2090227"/>
            <a:ext cx="3806378" cy="494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9955" y="3962400"/>
            <a:ext cx="3352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Most of the Hand-Out will have </a:t>
            </a: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Goals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defined to make you aware of what you’ll be doing &amp;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Quiz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will be made based on these </a:t>
            </a:r>
            <a:r>
              <a:rPr lang="en-US" sz="1600" i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learning goals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at on the last day to </a:t>
            </a:r>
            <a:r>
              <a:rPr lang="en-US" sz="160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assess your </a:t>
            </a:r>
            <a:r>
              <a:rPr lang="en-US" sz="1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understandings.</a:t>
            </a:r>
            <a:endParaRPr lang="en-US" sz="16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/>
          <p:cNvSpPr/>
          <p:nvPr/>
        </p:nvSpPr>
        <p:spPr>
          <a:xfrm>
            <a:off x="329349" y="5181600"/>
            <a:ext cx="8442499" cy="1524001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7342017" y="1295400"/>
            <a:ext cx="1725783" cy="3581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5257800" y="1295400"/>
            <a:ext cx="2084217" cy="3581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895600" y="1295400"/>
            <a:ext cx="2362200" cy="3581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76200" y="1295400"/>
            <a:ext cx="2819400" cy="35814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14800" y="130256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Hands-On Walkthrough</a:t>
            </a:r>
            <a:endParaRPr lang="en-US" sz="3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9633" y="2135815"/>
            <a:ext cx="990600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VSfM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2594" y="1371600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2D Drone Images</a:t>
            </a:r>
            <a:endParaRPr lang="en-US" sz="1400" b="1" dirty="0"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950393" y="1676400"/>
            <a:ext cx="144201" cy="378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950393" y="2362200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08794" y="2587823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Dense Point Cloud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1194" y="3200400"/>
            <a:ext cx="990600" cy="258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Meshlab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942194" y="2819400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1942194" y="3505200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55088" y="137160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Dense Point Cloud</a:t>
            </a:r>
          </a:p>
        </p:txBody>
      </p:sp>
      <p:sp>
        <p:nvSpPr>
          <p:cNvPr id="19" name="Left Arrow 18"/>
          <p:cNvSpPr/>
          <p:nvPr/>
        </p:nvSpPr>
        <p:spPr>
          <a:xfrm>
            <a:off x="1081866" y="2667000"/>
            <a:ext cx="381000" cy="1384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833" y="2514600"/>
            <a:ext cx="868768" cy="290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CMPMVS</a:t>
            </a:r>
            <a:endParaRPr lang="en-US" sz="1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533400" y="2863334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3207603"/>
            <a:ext cx="118200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Orthophoto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DEM, </a:t>
            </a:r>
          </a:p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Mesh, Videos </a:t>
            </a:r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3810000" y="1600200"/>
            <a:ext cx="144201" cy="378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55087" y="2057399"/>
            <a:ext cx="1897913" cy="530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Filtering/Segmentation/</a:t>
            </a:r>
            <a:b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Translation/Classification</a:t>
            </a:r>
          </a:p>
          <a:p>
            <a:pPr algn="ctr"/>
            <a:r>
              <a:rPr lang="en-US" sz="14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PDAL/PCL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24963" y="2870537"/>
            <a:ext cx="1990128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Classified Point Clouds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Filtered/Corrected Point Clouds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Statistics, DSM, DTM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3818199" y="2618601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341088" y="137160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Dense Point Cloud</a:t>
            </a:r>
          </a:p>
        </p:txBody>
      </p:sp>
      <p:sp>
        <p:nvSpPr>
          <p:cNvPr id="29" name="Down Arrow 28"/>
          <p:cNvSpPr/>
          <p:nvPr/>
        </p:nvSpPr>
        <p:spPr>
          <a:xfrm>
            <a:off x="6096000" y="1600200"/>
            <a:ext cx="144201" cy="378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41087" y="2057398"/>
            <a:ext cx="1897913" cy="1066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Point Cloud Quality Analysis/Statistics/DSM/DTMs/Other Analysis Module</a:t>
            </a:r>
          </a:p>
          <a:p>
            <a:pPr algn="ctr"/>
            <a:r>
              <a:rPr lang="en-US" sz="1400" b="1" dirty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10199" y="3588603"/>
            <a:ext cx="1821997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Classified Point Clouds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Filtered/Corrected Point Clouds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Statistics, DSM, DTM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6180399" y="3200400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Bent-Up Arrow 33"/>
          <p:cNvSpPr/>
          <p:nvPr/>
        </p:nvSpPr>
        <p:spPr>
          <a:xfrm flipV="1">
            <a:off x="7140837" y="1524000"/>
            <a:ext cx="1012563" cy="28116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543799" y="1828800"/>
            <a:ext cx="1347052" cy="64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ENTWINE/</a:t>
            </a:r>
          </a:p>
          <a:p>
            <a:pPr algn="ctr"/>
            <a:r>
              <a:rPr lang="en-US" sz="1400" b="1" dirty="0" err="1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Potree</a:t>
            </a:r>
            <a:r>
              <a:rPr lang="en-US" sz="1400" b="1" dirty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/PDAL</a:t>
            </a:r>
          </a:p>
        </p:txBody>
      </p:sp>
      <p:sp>
        <p:nvSpPr>
          <p:cNvPr id="36" name="Down Arrow 35"/>
          <p:cNvSpPr/>
          <p:nvPr/>
        </p:nvSpPr>
        <p:spPr>
          <a:xfrm>
            <a:off x="8161599" y="2514600"/>
            <a:ext cx="144201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67600" y="2849940"/>
            <a:ext cx="15240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Indexing and serving of large Scale Point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Potree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PDAL for information extraction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5700824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2D Images</a:t>
            </a:r>
            <a:endParaRPr lang="en-US" sz="1400" b="1" dirty="0">
              <a:latin typeface="Arial Narrow" panose="020B06060202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1234266" y="5791201"/>
            <a:ext cx="365934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524000" y="5637312"/>
            <a:ext cx="12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Sparse/Dense </a:t>
            </a:r>
            <a:b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Point Cloud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971800" y="5700824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Meshing/</a:t>
            </a:r>
          </a:p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Texturing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19600" y="5562601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Geo-referencing,</a:t>
            </a:r>
            <a:b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 Processing,</a:t>
            </a:r>
          </a:p>
          <a:p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Orthomosaic</a:t>
            </a: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Processing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5653866" y="5789712"/>
            <a:ext cx="365934" cy="153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96000" y="5385138"/>
            <a:ext cx="252344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Textured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Georeferenced Products – </a:t>
            </a:r>
            <a:b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DSM, DTM, </a:t>
            </a:r>
            <a:r>
              <a:rPr lang="en-US" sz="12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Orthomosaic</a:t>
            </a:r>
            <a:endParaRPr lang="en-US" sz="1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Contours,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Inbuilt 2D/3D Data Visualization</a:t>
            </a:r>
          </a:p>
        </p:txBody>
      </p:sp>
      <p:sp>
        <p:nvSpPr>
          <p:cNvPr id="49" name="Right Arrow 48"/>
          <p:cNvSpPr/>
          <p:nvPr/>
        </p:nvSpPr>
        <p:spPr>
          <a:xfrm>
            <a:off x="2667000" y="5791945"/>
            <a:ext cx="365934" cy="15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4038600" y="5791201"/>
            <a:ext cx="365934" cy="153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80194" y="3893403"/>
            <a:ext cx="161453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3D Textured Surface Model</a:t>
            </a:r>
          </a:p>
          <a:p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(Visualization and Analysis)</a:t>
            </a:r>
            <a:endParaRPr lang="en-US" sz="1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738548" y="6366395"/>
            <a:ext cx="1536896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OpenDroneMap</a:t>
            </a:r>
            <a:endParaRPr lang="en-US" sz="14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90601" y="989111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Hands-On #01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474481" y="990600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Hands-On #02/05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84281" y="99060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Hands-On #03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36881" y="990600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Hands-On #04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007881" y="4873823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anose="020B0606020202030204" pitchFamily="34" charset="0"/>
              </a:rPr>
              <a:t>Hands-On #06</a:t>
            </a:r>
            <a:endParaRPr lang="en-US" sz="14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6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8" grpId="0" animBg="1"/>
      <p:bldP spid="47" grpId="0" animBg="1"/>
      <p:bldP spid="46" grpId="0" animBg="1"/>
      <p:bldP spid="45" grpId="0" animBg="1"/>
      <p:bldP spid="4" grpId="0" animBg="1"/>
      <p:bldP spid="5" grpId="0"/>
      <p:bldP spid="7" grpId="0" animBg="1"/>
      <p:bldP spid="8" grpId="0" animBg="1"/>
      <p:bldP spid="10" grpId="0"/>
      <p:bldP spid="11" grpId="0" animBg="1"/>
      <p:bldP spid="12" grpId="0" animBg="1"/>
      <p:bldP spid="13" grpId="0" animBg="1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9" grpId="0" animBg="1"/>
      <p:bldP spid="50" grpId="0" animBg="1"/>
      <p:bldP spid="15" grpId="0" animBg="1"/>
      <p:bldP spid="52" grpId="0" animBg="1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44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38600" y="130256"/>
            <a:ext cx="4709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FF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 Practical Sessions</a:t>
            </a:r>
            <a:endParaRPr lang="en-US" sz="3200" b="1" dirty="0">
              <a:solidFill>
                <a:srgbClr val="FFFF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757912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Flight Planning for UAV Data Acquisition with 1 practical flight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Drone Data Analysis with ML/DL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Follow the Hand-Out and carry out Drone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Try on different UAV data scenes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Mixed Scenes (Building + Vegetation)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Structures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Terrain with less vegetation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Observe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&amp; Analyze the output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Between different </a:t>
            </a:r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datasets/Methods/Platforms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Labs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(114/110)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2830" y="4876800"/>
            <a:ext cx="752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the lecture materials relevant to the course will be made available on </a:t>
            </a:r>
          </a:p>
          <a:p>
            <a:r>
              <a:rPr lang="en-US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page at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https://github.com/courseuav/uavos/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0" y="6096000"/>
            <a:ext cx="429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Sat 09 </a:t>
            </a:r>
            <a:r>
              <a:rPr lang="en-US" dirty="0" smtClean="0"/>
              <a:t>: (Optional) Study Trip To </a:t>
            </a:r>
            <a:r>
              <a:rPr lang="en-US" dirty="0" err="1" smtClean="0"/>
              <a:t>Cherrapunji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465</Words>
  <Application>Microsoft Office PowerPoint</Application>
  <PresentationFormat>On-screen Show (4:3)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puyam-z210</dc:creator>
  <cp:lastModifiedBy>Windows User</cp:lastModifiedBy>
  <cp:revision>55</cp:revision>
  <dcterms:created xsi:type="dcterms:W3CDTF">2019-10-24T09:58:56Z</dcterms:created>
  <dcterms:modified xsi:type="dcterms:W3CDTF">2019-11-04T11:47:42Z</dcterms:modified>
</cp:coreProperties>
</file>