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9" d="100"/>
          <a:sy n="69" d="100"/>
        </p:scale>
        <p:origin x="56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fr-FR" smtClean="0"/>
              <a:t>Modifiez le style du titre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Modifier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fr-FR" smtClean="0"/>
              <a:t>Modifiez le style du titre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fr-FR" smtClean="0"/>
              <a:t>Modifiez le style du titre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Modifier les styles du texte du masque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fr-FR" smtClean="0"/>
              <a:t>Modifiez le style du titre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fr-FR" smtClean="0"/>
              <a:t>Modifiez le style du titre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fr-FR" smtClean="0"/>
              <a:t>Modifiez le style du titre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Modifier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Modifier les styles du texte du masque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fr-FR" smtClean="0"/>
              <a:t>Modifiez le style du titre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Modifier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9/25/2025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fr-FR" smtClean="0"/>
              <a:t>Modifiez le style du titre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fr-FR" smtClean="0"/>
              <a:t>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9/25/2025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p:cNvSpPr>
            <a:spLocks noGrp="1"/>
          </p:cNvSpPr>
          <p:nvPr>
            <p:ph type="subTitle" idx="1"/>
          </p:nvPr>
        </p:nvSpPr>
        <p:spPr/>
        <p:txBody>
          <a:bodyPr/>
          <a:lstStyle/>
          <a:p>
            <a:r>
              <a:rPr lang="fr-FR" dirty="0" smtClean="0"/>
              <a:t>Groupe  </a:t>
            </a:r>
            <a:r>
              <a:rPr lang="fr-FR" b="1" dirty="0" smtClean="0"/>
              <a:t>C</a:t>
            </a:r>
            <a:endParaRPr lang="fr-FR" b="1" dirty="0"/>
          </a:p>
        </p:txBody>
      </p:sp>
      <p:pic>
        <p:nvPicPr>
          <p:cNvPr id="5" name="Image 4"/>
          <p:cNvPicPr>
            <a:picLocks noChangeAspect="1"/>
          </p:cNvPicPr>
          <p:nvPr/>
        </p:nvPicPr>
        <p:blipFill>
          <a:blip r:embed="rId2">
            <a:extLst>
              <a:ext uri="{BEBA8EAE-BF5A-486C-A8C5-ECC9F3942E4B}">
                <a14:imgProps xmlns:a14="http://schemas.microsoft.com/office/drawing/2010/main">
                  <a14:imgLayer r:embed="rId3">
                    <a14:imgEffect>
                      <a14:backgroundRemoval t="10000" b="99531" l="10000" r="90000"/>
                    </a14:imgEffect>
                  </a14:imgLayer>
                </a14:imgProps>
              </a:ext>
              <a:ext uri="{28A0092B-C50C-407E-A947-70E740481C1C}">
                <a14:useLocalDpi xmlns:a14="http://schemas.microsoft.com/office/drawing/2010/main" val="0"/>
              </a:ext>
            </a:extLst>
          </a:blip>
          <a:stretch>
            <a:fillRect/>
          </a:stretch>
        </p:blipFill>
        <p:spPr>
          <a:xfrm>
            <a:off x="5724236" y="1108363"/>
            <a:ext cx="6858000" cy="6858000"/>
          </a:xfrm>
          <a:prstGeom prst="rect">
            <a:avLst/>
          </a:prstGeom>
        </p:spPr>
      </p:pic>
      <p:sp>
        <p:nvSpPr>
          <p:cNvPr id="2" name="Titre 1"/>
          <p:cNvSpPr>
            <a:spLocks noGrp="1"/>
          </p:cNvSpPr>
          <p:nvPr>
            <p:ph type="ctrTitle"/>
          </p:nvPr>
        </p:nvSpPr>
        <p:spPr>
          <a:xfrm>
            <a:off x="2589213" y="2486891"/>
            <a:ext cx="8915399" cy="2262781"/>
          </a:xfrm>
        </p:spPr>
        <p:txBody>
          <a:bodyPr/>
          <a:lstStyle/>
          <a:p>
            <a:r>
              <a:rPr lang="fr-FR" dirty="0" smtClean="0"/>
              <a:t>Projet de </a:t>
            </a:r>
            <a:r>
              <a:rPr lang="fr-FR" dirty="0" smtClean="0">
                <a:solidFill>
                  <a:schemeClr val="tx1"/>
                </a:solidFill>
              </a:rPr>
              <a:t>dét</a:t>
            </a:r>
            <a:r>
              <a:rPr lang="fr-FR" dirty="0" smtClean="0">
                <a:solidFill>
                  <a:schemeClr val="bg1"/>
                </a:solidFill>
              </a:rPr>
              <a:t>ection des </a:t>
            </a:r>
            <a:r>
              <a:rPr lang="fr-FR" dirty="0" smtClean="0"/>
              <a:t>spams</a:t>
            </a:r>
            <a:endParaRPr lang="fr-FR" dirty="0"/>
          </a:p>
        </p:txBody>
      </p:sp>
    </p:spTree>
    <p:extLst>
      <p:ext uri="{BB962C8B-B14F-4D97-AF65-F5344CB8AC3E}">
        <p14:creationId xmlns:p14="http://schemas.microsoft.com/office/powerpoint/2010/main" val="155564659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16364" y="803563"/>
            <a:ext cx="9966036" cy="5170646"/>
          </a:xfrm>
          <a:prstGeom prst="rect">
            <a:avLst/>
          </a:prstGeom>
          <a:noFill/>
        </p:spPr>
        <p:txBody>
          <a:bodyPr wrap="square" rtlCol="0">
            <a:spAutoFit/>
          </a:bodyPr>
          <a:lstStyle/>
          <a:p>
            <a:r>
              <a:rPr lang="fr-FR" sz="2400" b="1" dirty="0" smtClean="0"/>
              <a:t>LISTE DES PARTICIPANTS</a:t>
            </a:r>
          </a:p>
          <a:p>
            <a:endParaRPr lang="fr-FR" b="1" dirty="0"/>
          </a:p>
          <a:p>
            <a:pPr marL="285750" indent="-285750">
              <a:buFont typeface="Arial" panose="020B0604020202020204" pitchFamily="34" charset="0"/>
              <a:buChar char="•"/>
            </a:pPr>
            <a:r>
              <a:rPr lang="fr-FR" dirty="0" smtClean="0"/>
              <a:t>KIDIMBA LUNZI</a:t>
            </a:r>
          </a:p>
          <a:p>
            <a:pPr marL="285750" indent="-285750">
              <a:buFont typeface="Arial" panose="020B0604020202020204" pitchFamily="34" charset="0"/>
              <a:buChar char="•"/>
            </a:pPr>
            <a:r>
              <a:rPr lang="fr-FR" dirty="0" smtClean="0"/>
              <a:t>KALOMBO NEEMA</a:t>
            </a:r>
          </a:p>
          <a:p>
            <a:pPr marL="285750" indent="-285750">
              <a:buFont typeface="Arial" panose="020B0604020202020204" pitchFamily="34" charset="0"/>
              <a:buChar char="•"/>
            </a:pPr>
            <a:r>
              <a:rPr lang="fr-FR" dirty="0" smtClean="0"/>
              <a:t>SHAKO ONIA</a:t>
            </a:r>
          </a:p>
          <a:p>
            <a:pPr marL="285750" indent="-285750">
              <a:buFont typeface="Arial" panose="020B0604020202020204" pitchFamily="34" charset="0"/>
              <a:buChar char="•"/>
            </a:pPr>
            <a:r>
              <a:rPr lang="fr-FR" dirty="0" smtClean="0"/>
              <a:t>MAMPWO SEMETE</a:t>
            </a:r>
          </a:p>
          <a:p>
            <a:pPr marL="285750" indent="-285750">
              <a:buFont typeface="Arial" panose="020B0604020202020204" pitchFamily="34" charset="0"/>
              <a:buChar char="•"/>
            </a:pPr>
            <a:r>
              <a:rPr lang="fr-FR" dirty="0" smtClean="0"/>
              <a:t>MOKAMO NDOMBE</a:t>
            </a:r>
          </a:p>
          <a:p>
            <a:pPr marL="285750" indent="-285750">
              <a:buFont typeface="Arial" panose="020B0604020202020204" pitchFamily="34" charset="0"/>
              <a:buChar char="•"/>
            </a:pPr>
            <a:r>
              <a:rPr lang="fr-FR" dirty="0" smtClean="0"/>
              <a:t>MAKUKA NGIEDI</a:t>
            </a:r>
          </a:p>
          <a:p>
            <a:pPr marL="285750" indent="-285750">
              <a:buFont typeface="Arial" panose="020B0604020202020204" pitchFamily="34" charset="0"/>
              <a:buChar char="•"/>
            </a:pPr>
            <a:r>
              <a:rPr lang="fr-FR" dirty="0" smtClean="0"/>
              <a:t>KATSHAY MPENGO</a:t>
            </a:r>
          </a:p>
          <a:p>
            <a:pPr marL="285750" indent="-285750">
              <a:buFont typeface="Arial" panose="020B0604020202020204" pitchFamily="34" charset="0"/>
              <a:buChar char="•"/>
            </a:pPr>
            <a:r>
              <a:rPr lang="fr-FR" dirty="0" smtClean="0"/>
              <a:t>NSILULU MAVUNGU</a:t>
            </a:r>
          </a:p>
          <a:p>
            <a:pPr marL="285750" indent="-285750">
              <a:buFont typeface="Arial" panose="020B0604020202020204" pitchFamily="34" charset="0"/>
              <a:buChar char="•"/>
            </a:pPr>
            <a:r>
              <a:rPr lang="fr-FR" dirty="0" smtClean="0"/>
              <a:t>MALANDA TOKO</a:t>
            </a:r>
          </a:p>
          <a:p>
            <a:pPr marL="285750" indent="-285750">
              <a:buFont typeface="Arial" panose="020B0604020202020204" pitchFamily="34" charset="0"/>
              <a:buChar char="•"/>
            </a:pPr>
            <a:r>
              <a:rPr lang="fr-FR" dirty="0" smtClean="0"/>
              <a:t>BWEMA ISAAC</a:t>
            </a:r>
          </a:p>
          <a:p>
            <a:pPr marL="285750" indent="-285750">
              <a:buFont typeface="Arial" panose="020B0604020202020204" pitchFamily="34" charset="0"/>
              <a:buChar char="•"/>
            </a:pPr>
            <a:r>
              <a:rPr lang="fr-FR" dirty="0" smtClean="0"/>
              <a:t>AWASSO MAKAYA</a:t>
            </a:r>
          </a:p>
          <a:p>
            <a:pPr marL="285750" indent="-285750">
              <a:buFont typeface="Arial" panose="020B0604020202020204" pitchFamily="34" charset="0"/>
              <a:buChar char="•"/>
            </a:pPr>
            <a:r>
              <a:rPr lang="fr-FR" dirty="0" smtClean="0"/>
              <a:t>SENGI OSKA</a:t>
            </a:r>
          </a:p>
          <a:p>
            <a:pPr marL="285750" indent="-285750">
              <a:buFont typeface="Arial" panose="020B0604020202020204" pitchFamily="34" charset="0"/>
              <a:buChar char="•"/>
            </a:pPr>
            <a:r>
              <a:rPr lang="fr-FR" dirty="0" smtClean="0"/>
              <a:t>MBAWU NZUZI</a:t>
            </a:r>
          </a:p>
          <a:p>
            <a:pPr marL="285750" indent="-285750">
              <a:buFont typeface="Arial" panose="020B0604020202020204" pitchFamily="34" charset="0"/>
              <a:buChar char="•"/>
            </a:pPr>
            <a:r>
              <a:rPr lang="fr-FR" dirty="0" smtClean="0"/>
              <a:t>MUCHAIL KAMIN</a:t>
            </a:r>
          </a:p>
          <a:p>
            <a:pPr marL="285750" indent="-285750">
              <a:buFont typeface="Arial" panose="020B0604020202020204" pitchFamily="34" charset="0"/>
              <a:buChar char="•"/>
            </a:pPr>
            <a:r>
              <a:rPr lang="fr-FR" dirty="0" smtClean="0"/>
              <a:t>YAMAYAMA KIFAKIO</a:t>
            </a: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2624238653"/>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828799" y="267855"/>
            <a:ext cx="7148945" cy="646331"/>
          </a:xfrm>
          <a:prstGeom prst="rect">
            <a:avLst/>
          </a:prstGeom>
          <a:noFill/>
        </p:spPr>
        <p:txBody>
          <a:bodyPr wrap="square" rtlCol="0">
            <a:spAutoFit/>
          </a:bodyPr>
          <a:lstStyle/>
          <a:p>
            <a:r>
              <a:rPr lang="fr-FR" sz="3600" b="1" dirty="0" smtClean="0">
                <a:latin typeface="Calibri" panose="020F0502020204030204" pitchFamily="34" charset="0"/>
                <a:cs typeface="Calibri" panose="020F0502020204030204" pitchFamily="34" charset="0"/>
              </a:rPr>
              <a:t>INTRODUCTION</a:t>
            </a:r>
            <a:endParaRPr lang="fr-FR" sz="3600" b="1" dirty="0">
              <a:latin typeface="Calibri" panose="020F0502020204030204" pitchFamily="34" charset="0"/>
              <a:cs typeface="Calibri" panose="020F0502020204030204" pitchFamily="34" charset="0"/>
            </a:endParaRPr>
          </a:p>
        </p:txBody>
      </p:sp>
      <p:sp>
        <p:nvSpPr>
          <p:cNvPr id="3" name="ZoneTexte 2"/>
          <p:cNvSpPr txBox="1"/>
          <p:nvPr/>
        </p:nvSpPr>
        <p:spPr>
          <a:xfrm>
            <a:off x="1828799" y="1500908"/>
            <a:ext cx="9809019" cy="2862322"/>
          </a:xfrm>
          <a:prstGeom prst="rect">
            <a:avLst/>
          </a:prstGeom>
          <a:noFill/>
        </p:spPr>
        <p:txBody>
          <a:bodyPr wrap="square" rtlCol="0">
            <a:spAutoFit/>
          </a:bodyPr>
          <a:lstStyle/>
          <a:p>
            <a:pPr algn="just"/>
            <a:r>
              <a:rPr lang="fr-FR" sz="3000" dirty="0">
                <a:latin typeface="Calibri" panose="020F0502020204030204" pitchFamily="34" charset="0"/>
                <a:cs typeface="Calibri" panose="020F0502020204030204" pitchFamily="34" charset="0"/>
              </a:rPr>
              <a:t>Dans notre quotidien, les messages spam représentent une vraie nuisance. Ils envahissent les boîtes de réception et peuvent contenir des arnaques ou des publicités non sollicitées. L’objectif de notre projet est donc de détecter automatiquement les spams dans les messages SMS à l’aide de techniques de machine </a:t>
            </a:r>
            <a:r>
              <a:rPr lang="fr-FR" sz="3000" dirty="0" err="1">
                <a:latin typeface="Calibri" panose="020F0502020204030204" pitchFamily="34" charset="0"/>
                <a:cs typeface="Calibri" panose="020F0502020204030204" pitchFamily="34" charset="0"/>
              </a:rPr>
              <a:t>learning</a:t>
            </a:r>
            <a:r>
              <a:rPr lang="fr-FR" sz="3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78814092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27198" y="1177635"/>
            <a:ext cx="9809019" cy="4693593"/>
          </a:xfrm>
          <a:prstGeom prst="rect">
            <a:avLst/>
          </a:prstGeom>
          <a:noFill/>
        </p:spPr>
        <p:txBody>
          <a:bodyPr wrap="square" rtlCol="0">
            <a:spAutoFit/>
          </a:bodyPr>
          <a:lstStyle/>
          <a:p>
            <a:pPr algn="just"/>
            <a:r>
              <a:rPr lang="fr-FR" sz="2300" dirty="0"/>
              <a:t>Nous avons travaillé sur le </a:t>
            </a:r>
            <a:r>
              <a:rPr lang="fr-FR" sz="2300" dirty="0" err="1"/>
              <a:t>dataset</a:t>
            </a:r>
            <a:r>
              <a:rPr lang="fr-FR" sz="2300" dirty="0"/>
              <a:t> </a:t>
            </a:r>
            <a:r>
              <a:rPr lang="fr-FR" sz="2300" dirty="0" err="1"/>
              <a:t>SMSSpamCollection</a:t>
            </a:r>
            <a:r>
              <a:rPr lang="fr-FR" sz="2300" dirty="0"/>
              <a:t>, un fichier brut sans entête. La première étape a été de </a:t>
            </a:r>
            <a:r>
              <a:rPr lang="fr-FR" sz="2300" b="1" dirty="0"/>
              <a:t>nettoyer et organiser les données</a:t>
            </a:r>
            <a:r>
              <a:rPr lang="fr-FR" sz="2300" dirty="0"/>
              <a:t>. Nous avons ajouté </a:t>
            </a:r>
            <a:r>
              <a:rPr lang="fr-FR" sz="2300" dirty="0" smtClean="0"/>
              <a:t>les colonnes label </a:t>
            </a:r>
            <a:r>
              <a:rPr lang="fr-FR" sz="2300" dirty="0"/>
              <a:t>et message, supprimé les espaces et les tabulations inutiles</a:t>
            </a:r>
            <a:r>
              <a:rPr lang="fr-FR" sz="2300" dirty="0" smtClean="0"/>
              <a:t>, éliminer les doublons </a:t>
            </a:r>
            <a:r>
              <a:rPr lang="fr-FR" sz="2300" dirty="0"/>
              <a:t>et uniformisé les labels en minuscules pour éviter toute ambiguïté. Par exemple, un message était soit “</a:t>
            </a:r>
            <a:r>
              <a:rPr lang="fr-FR" sz="2300" dirty="0" err="1"/>
              <a:t>ham</a:t>
            </a:r>
            <a:r>
              <a:rPr lang="fr-FR" sz="2300" dirty="0"/>
              <a:t>” (normal) soit “spam”.</a:t>
            </a:r>
          </a:p>
          <a:p>
            <a:pPr algn="just"/>
            <a:endParaRPr lang="fr-FR" sz="2300" dirty="0" smtClean="0">
              <a:latin typeface="Calibri" panose="020F0502020204030204" pitchFamily="34" charset="0"/>
              <a:cs typeface="Calibri" panose="020F0502020204030204" pitchFamily="34" charset="0"/>
            </a:endParaRPr>
          </a:p>
          <a:p>
            <a:pPr algn="just"/>
            <a:r>
              <a:rPr lang="fr-FR" sz="2300" dirty="0"/>
              <a:t>Ensuite, nous avons </a:t>
            </a:r>
            <a:r>
              <a:rPr lang="fr-FR" sz="2300" b="1" dirty="0"/>
              <a:t>créé des variables clés</a:t>
            </a:r>
            <a:r>
              <a:rPr lang="fr-FR" sz="2300" dirty="0"/>
              <a:t> pour mieux caractériser les messages. </a:t>
            </a:r>
            <a:endParaRPr lang="fr-FR" sz="2300" dirty="0" smtClean="0"/>
          </a:p>
          <a:p>
            <a:pPr algn="just"/>
            <a:endParaRPr lang="fr-FR" sz="2300" dirty="0">
              <a:latin typeface="Calibri" panose="020F0502020204030204" pitchFamily="34" charset="0"/>
              <a:cs typeface="Calibri" panose="020F0502020204030204" pitchFamily="34" charset="0"/>
            </a:endParaRPr>
          </a:p>
          <a:p>
            <a:pPr algn="just"/>
            <a:r>
              <a:rPr lang="fr-FR" sz="2300" dirty="0"/>
              <a:t>Ces variables permettent au modèle de détecter des patterns typiques des spams, comme les messages longs avec beaucoup de majuscules ou de chiffres.</a:t>
            </a:r>
            <a:endParaRPr lang="fr-FR" sz="2300" dirty="0" smtClean="0">
              <a:latin typeface="Calibri" panose="020F0502020204030204" pitchFamily="34" charset="0"/>
              <a:cs typeface="Calibri" panose="020F0502020204030204" pitchFamily="34" charset="0"/>
            </a:endParaRPr>
          </a:p>
        </p:txBody>
      </p:sp>
      <p:sp>
        <p:nvSpPr>
          <p:cNvPr id="5" name="ZoneTexte 4"/>
          <p:cNvSpPr txBox="1"/>
          <p:nvPr/>
        </p:nvSpPr>
        <p:spPr>
          <a:xfrm>
            <a:off x="1773383" y="498762"/>
            <a:ext cx="7148945" cy="646331"/>
          </a:xfrm>
          <a:prstGeom prst="rect">
            <a:avLst/>
          </a:prstGeom>
          <a:noFill/>
        </p:spPr>
        <p:txBody>
          <a:bodyPr wrap="square" rtlCol="0">
            <a:spAutoFit/>
          </a:bodyPr>
          <a:lstStyle/>
          <a:p>
            <a:r>
              <a:rPr lang="fr-FR" sz="3600" b="1" dirty="0" smtClean="0"/>
              <a:t>PRÉTRAITEMENT DES DONNÉES</a:t>
            </a:r>
            <a:endParaRPr lang="fr-FR" sz="3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6371966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403927" y="1865745"/>
            <a:ext cx="10668000" cy="1246495"/>
          </a:xfrm>
          <a:prstGeom prst="rect">
            <a:avLst/>
          </a:prstGeom>
          <a:noFill/>
        </p:spPr>
        <p:txBody>
          <a:bodyPr wrap="square" rtlCol="0">
            <a:spAutoFit/>
          </a:bodyPr>
          <a:lstStyle/>
          <a:p>
            <a:pPr algn="just"/>
            <a:r>
              <a:rPr lang="fr-FR" sz="2500" dirty="0"/>
              <a:t>Nous avons divisé le </a:t>
            </a:r>
            <a:r>
              <a:rPr lang="fr-FR" sz="2500" dirty="0" err="1"/>
              <a:t>dataset</a:t>
            </a:r>
            <a:r>
              <a:rPr lang="fr-FR" sz="2500" dirty="0"/>
              <a:t> en </a:t>
            </a:r>
            <a:r>
              <a:rPr lang="fr-FR" sz="2500" b="1" dirty="0"/>
              <a:t>jeu d’entraînement (80%)</a:t>
            </a:r>
            <a:r>
              <a:rPr lang="fr-FR" sz="2500" dirty="0"/>
              <a:t> et </a:t>
            </a:r>
            <a:r>
              <a:rPr lang="fr-FR" sz="2500" b="1" dirty="0"/>
              <a:t>jeu de test (20%)</a:t>
            </a:r>
            <a:r>
              <a:rPr lang="fr-FR" sz="2500" dirty="0"/>
              <a:t> pour entraîner les modèles et évaluer leur performance sur des données inédites.</a:t>
            </a:r>
          </a:p>
        </p:txBody>
      </p:sp>
      <p:sp>
        <p:nvSpPr>
          <p:cNvPr id="3" name="ZoneTexte 2"/>
          <p:cNvSpPr txBox="1"/>
          <p:nvPr/>
        </p:nvSpPr>
        <p:spPr>
          <a:xfrm>
            <a:off x="1625601" y="655780"/>
            <a:ext cx="7148945" cy="646331"/>
          </a:xfrm>
          <a:prstGeom prst="rect">
            <a:avLst/>
          </a:prstGeom>
          <a:noFill/>
        </p:spPr>
        <p:txBody>
          <a:bodyPr wrap="square" rtlCol="0">
            <a:spAutoFit/>
          </a:bodyPr>
          <a:lstStyle/>
          <a:p>
            <a:r>
              <a:rPr lang="fr-FR" sz="3600" b="1" dirty="0" smtClean="0"/>
              <a:t>SEPARATION DES DONNÉES</a:t>
            </a:r>
            <a:endParaRPr lang="fr-FR" sz="36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051446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25601" y="655780"/>
            <a:ext cx="9670472" cy="646331"/>
          </a:xfrm>
          <a:prstGeom prst="rect">
            <a:avLst/>
          </a:prstGeom>
          <a:noFill/>
        </p:spPr>
        <p:txBody>
          <a:bodyPr wrap="square" rtlCol="0">
            <a:spAutoFit/>
          </a:bodyPr>
          <a:lstStyle/>
          <a:p>
            <a:r>
              <a:rPr lang="fr-FR" sz="3600" b="1" dirty="0" smtClean="0"/>
              <a:t>CHOIX ET ENTRAINEMENT DES MODELES</a:t>
            </a:r>
            <a:endParaRPr lang="fr-FR" sz="3600" b="1" dirty="0">
              <a:latin typeface="Calibri" panose="020F0502020204030204" pitchFamily="34" charset="0"/>
              <a:cs typeface="Calibri" panose="020F0502020204030204" pitchFamily="34" charset="0"/>
            </a:endParaRPr>
          </a:p>
        </p:txBody>
      </p:sp>
      <p:sp>
        <p:nvSpPr>
          <p:cNvPr id="3" name="ZoneTexte 2"/>
          <p:cNvSpPr txBox="1"/>
          <p:nvPr/>
        </p:nvSpPr>
        <p:spPr>
          <a:xfrm>
            <a:off x="1366982" y="1828800"/>
            <a:ext cx="10668000" cy="2308324"/>
          </a:xfrm>
          <a:prstGeom prst="rect">
            <a:avLst/>
          </a:prstGeom>
          <a:noFill/>
        </p:spPr>
        <p:txBody>
          <a:bodyPr wrap="square" rtlCol="0">
            <a:spAutoFit/>
          </a:bodyPr>
          <a:lstStyle/>
          <a:p>
            <a:pPr algn="just"/>
            <a:r>
              <a:rPr lang="fr-FR" dirty="0"/>
              <a:t>Nous avons testé trois modèles </a:t>
            </a:r>
            <a:r>
              <a:rPr lang="fr-FR" dirty="0" smtClean="0"/>
              <a:t>:</a:t>
            </a:r>
          </a:p>
          <a:p>
            <a:pPr algn="just"/>
            <a:endParaRPr lang="fr-FR" dirty="0"/>
          </a:p>
          <a:p>
            <a:pPr marL="285750" indent="-285750" algn="just">
              <a:buFont typeface="Arial" panose="020B0604020202020204" pitchFamily="34" charset="0"/>
              <a:buChar char="•"/>
            </a:pPr>
            <a:r>
              <a:rPr lang="fr-FR" b="1" dirty="0"/>
              <a:t>Régression </a:t>
            </a:r>
            <a:r>
              <a:rPr lang="fr-FR" b="1" dirty="0" smtClean="0"/>
              <a:t>Logistique</a:t>
            </a:r>
            <a:endParaRPr lang="fr-FR" dirty="0" smtClean="0"/>
          </a:p>
          <a:p>
            <a:pPr marL="285750" indent="-285750" algn="just">
              <a:buFont typeface="Arial" panose="020B0604020202020204" pitchFamily="34" charset="0"/>
              <a:buChar char="•"/>
            </a:pPr>
            <a:r>
              <a:rPr lang="fr-FR" b="1" dirty="0" smtClean="0"/>
              <a:t>Arbre </a:t>
            </a:r>
            <a:r>
              <a:rPr lang="fr-FR" b="1" dirty="0"/>
              <a:t>de </a:t>
            </a:r>
            <a:r>
              <a:rPr lang="fr-FR" b="1" dirty="0" smtClean="0"/>
              <a:t>Décision</a:t>
            </a:r>
            <a:endParaRPr lang="fr-FR" dirty="0" smtClean="0"/>
          </a:p>
          <a:p>
            <a:pPr marL="285750" indent="-285750" algn="just">
              <a:buFont typeface="Arial" panose="020B0604020202020204" pitchFamily="34" charset="0"/>
              <a:buChar char="•"/>
            </a:pPr>
            <a:r>
              <a:rPr lang="fr-FR" b="1" dirty="0" err="1" smtClean="0"/>
              <a:t>Random</a:t>
            </a:r>
            <a:r>
              <a:rPr lang="fr-FR" b="1" dirty="0" smtClean="0"/>
              <a:t> Forest</a:t>
            </a:r>
          </a:p>
          <a:p>
            <a:pPr algn="just"/>
            <a:endParaRPr lang="fr-FR" dirty="0"/>
          </a:p>
          <a:p>
            <a:pPr algn="just"/>
            <a:r>
              <a:rPr lang="fr-FR" dirty="0"/>
              <a:t>Chaque modèle a été évalué avec plusieurs métriques : précision, rappel, F1-score, matrice de confusion et courbe ROC.</a:t>
            </a:r>
          </a:p>
        </p:txBody>
      </p:sp>
    </p:spTree>
    <p:extLst>
      <p:ext uri="{BB962C8B-B14F-4D97-AF65-F5344CB8AC3E}">
        <p14:creationId xmlns:p14="http://schemas.microsoft.com/office/powerpoint/2010/main" val="257764128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25601" y="655780"/>
            <a:ext cx="9670472" cy="584775"/>
          </a:xfrm>
          <a:prstGeom prst="rect">
            <a:avLst/>
          </a:prstGeom>
          <a:noFill/>
        </p:spPr>
        <p:txBody>
          <a:bodyPr wrap="square" rtlCol="0">
            <a:spAutoFit/>
          </a:bodyPr>
          <a:lstStyle/>
          <a:p>
            <a:r>
              <a:rPr lang="fr-FR" sz="3200" b="1" dirty="0" smtClean="0"/>
              <a:t>RESULTATS ET ANALYSES</a:t>
            </a:r>
            <a:endParaRPr lang="fr-FR" sz="3200" b="1" dirty="0">
              <a:latin typeface="Calibri" panose="020F0502020204030204" pitchFamily="34" charset="0"/>
              <a:cs typeface="Calibri" panose="020F0502020204030204" pitchFamily="34" charset="0"/>
            </a:endParaRPr>
          </a:p>
        </p:txBody>
      </p:sp>
      <p:sp>
        <p:nvSpPr>
          <p:cNvPr id="3" name="ZoneTexte 2"/>
          <p:cNvSpPr txBox="1"/>
          <p:nvPr/>
        </p:nvSpPr>
        <p:spPr>
          <a:xfrm>
            <a:off x="1625601" y="1459345"/>
            <a:ext cx="9938326" cy="4324261"/>
          </a:xfrm>
          <a:prstGeom prst="rect">
            <a:avLst/>
          </a:prstGeom>
          <a:noFill/>
        </p:spPr>
        <p:txBody>
          <a:bodyPr wrap="square" rtlCol="0">
            <a:spAutoFit/>
          </a:bodyPr>
          <a:lstStyle/>
          <a:p>
            <a:r>
              <a:rPr lang="fr-FR" sz="2500" dirty="0"/>
              <a:t>Après entraînement, la </a:t>
            </a:r>
            <a:r>
              <a:rPr lang="fr-FR" sz="2500" dirty="0" err="1"/>
              <a:t>Random</a:t>
            </a:r>
            <a:r>
              <a:rPr lang="fr-FR" sz="2500" dirty="0"/>
              <a:t> Forest s’est révélée être le modèle le plus performant, avec une </a:t>
            </a:r>
            <a:r>
              <a:rPr lang="fr-FR" sz="2500" b="1" dirty="0" err="1"/>
              <a:t>accuracy</a:t>
            </a:r>
            <a:r>
              <a:rPr lang="fr-FR" sz="2500" b="1" dirty="0"/>
              <a:t> de 97 </a:t>
            </a:r>
            <a:r>
              <a:rPr lang="fr-FR" sz="2500" b="1" dirty="0" smtClean="0"/>
              <a:t>%</a:t>
            </a:r>
            <a:r>
              <a:rPr lang="fr-FR" sz="2500" dirty="0" smtClean="0"/>
              <a:t>. </a:t>
            </a:r>
            <a:r>
              <a:rPr lang="fr-FR" sz="2500" dirty="0"/>
              <a:t>L’analyse des variables a montré que </a:t>
            </a:r>
            <a:r>
              <a:rPr lang="fr-FR" sz="2500" b="1" dirty="0"/>
              <a:t>le nombre de mots en majuscules</a:t>
            </a:r>
            <a:r>
              <a:rPr lang="fr-FR" sz="2500" dirty="0"/>
              <a:t> et la </a:t>
            </a:r>
            <a:r>
              <a:rPr lang="fr-FR" sz="2500" b="1" dirty="0"/>
              <a:t>longueur du message</a:t>
            </a:r>
            <a:r>
              <a:rPr lang="fr-FR" sz="2500" dirty="0"/>
              <a:t> sont les facteurs les plus déterminants pour classer un message comme spam</a:t>
            </a:r>
            <a:r>
              <a:rPr lang="fr-FR" sz="2500" dirty="0" smtClean="0"/>
              <a:t>.</a:t>
            </a:r>
          </a:p>
          <a:p>
            <a:endParaRPr lang="fr-FR" sz="2500" dirty="0"/>
          </a:p>
          <a:p>
            <a:r>
              <a:rPr lang="fr-FR" sz="2500" dirty="0"/>
              <a:t>Nous avons visualisé ces résultats avec des histogrammes, des </a:t>
            </a:r>
            <a:r>
              <a:rPr lang="fr-FR" sz="2500" dirty="0" err="1"/>
              <a:t>boxplots</a:t>
            </a:r>
            <a:r>
              <a:rPr lang="fr-FR" sz="2500" dirty="0"/>
              <a:t>, et des matrices de corrélation, ce qui nous a permis de comprendre le comportement des différentes variables. La courbe ROC a confirmé que la </a:t>
            </a:r>
            <a:r>
              <a:rPr lang="fr-FR" sz="2500" dirty="0" err="1"/>
              <a:t>Random</a:t>
            </a:r>
            <a:r>
              <a:rPr lang="fr-FR" sz="2500" dirty="0"/>
              <a:t> Forest dépasse les autres modèles et qu’elle est fiable pour détecter les spams.</a:t>
            </a:r>
          </a:p>
        </p:txBody>
      </p:sp>
    </p:spTree>
    <p:extLst>
      <p:ext uri="{BB962C8B-B14F-4D97-AF65-F5344CB8AC3E}">
        <p14:creationId xmlns:p14="http://schemas.microsoft.com/office/powerpoint/2010/main" val="301228080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25601" y="655780"/>
            <a:ext cx="9670472" cy="523220"/>
          </a:xfrm>
          <a:prstGeom prst="rect">
            <a:avLst/>
          </a:prstGeom>
          <a:noFill/>
        </p:spPr>
        <p:txBody>
          <a:bodyPr wrap="square" rtlCol="0">
            <a:spAutoFit/>
          </a:bodyPr>
          <a:lstStyle/>
          <a:p>
            <a:r>
              <a:rPr lang="fr-FR" sz="2800" b="1" dirty="0" smtClean="0"/>
              <a:t>RECOMMENDATIONS METIERS</a:t>
            </a:r>
            <a:endParaRPr lang="fr-FR" sz="2800" b="1" dirty="0">
              <a:latin typeface="Calibri" panose="020F0502020204030204" pitchFamily="34" charset="0"/>
              <a:cs typeface="Calibri" panose="020F0502020204030204" pitchFamily="34" charset="0"/>
            </a:endParaRPr>
          </a:p>
        </p:txBody>
      </p:sp>
      <p:sp>
        <p:nvSpPr>
          <p:cNvPr id="3" name="ZoneTexte 2"/>
          <p:cNvSpPr txBox="1"/>
          <p:nvPr/>
        </p:nvSpPr>
        <p:spPr>
          <a:xfrm>
            <a:off x="1625601" y="1459345"/>
            <a:ext cx="9938326" cy="3939540"/>
          </a:xfrm>
          <a:prstGeom prst="rect">
            <a:avLst/>
          </a:prstGeom>
          <a:noFill/>
        </p:spPr>
        <p:txBody>
          <a:bodyPr wrap="square" rtlCol="0">
            <a:spAutoFit/>
          </a:bodyPr>
          <a:lstStyle/>
          <a:p>
            <a:pPr algn="just"/>
            <a:r>
              <a:rPr lang="fr-FR" sz="2500" dirty="0"/>
              <a:t>Sur la base de nos résultats, nous recommandons :</a:t>
            </a:r>
          </a:p>
          <a:p>
            <a:pPr marL="457200" indent="-457200" algn="just">
              <a:buFont typeface="Arial" panose="020B0604020202020204" pitchFamily="34" charset="0"/>
              <a:buChar char="•"/>
            </a:pPr>
            <a:r>
              <a:rPr lang="fr-FR" sz="2500" dirty="0" smtClean="0"/>
              <a:t>De </a:t>
            </a:r>
            <a:r>
              <a:rPr lang="fr-FR" sz="2500" b="1" dirty="0"/>
              <a:t>déployer le modèle </a:t>
            </a:r>
            <a:r>
              <a:rPr lang="fr-FR" sz="2500" b="1" dirty="0" err="1"/>
              <a:t>Random</a:t>
            </a:r>
            <a:r>
              <a:rPr lang="fr-FR" sz="2500" b="1" dirty="0"/>
              <a:t> Forest</a:t>
            </a:r>
            <a:r>
              <a:rPr lang="fr-FR" sz="2500" dirty="0"/>
              <a:t> pour filtrer automatiquement les messages </a:t>
            </a:r>
            <a:r>
              <a:rPr lang="fr-FR" sz="2500" dirty="0" smtClean="0"/>
              <a:t>spam</a:t>
            </a:r>
          </a:p>
          <a:p>
            <a:pPr marL="457200" indent="-457200" algn="just">
              <a:buFont typeface="Arial" panose="020B0604020202020204" pitchFamily="34" charset="0"/>
              <a:buChar char="•"/>
            </a:pPr>
            <a:r>
              <a:rPr lang="fr-FR" sz="2500" dirty="0"/>
              <a:t>D</a:t>
            </a:r>
            <a:r>
              <a:rPr lang="fr-FR" sz="2500" dirty="0" smtClean="0"/>
              <a:t>e </a:t>
            </a:r>
            <a:r>
              <a:rPr lang="fr-FR" sz="2500" dirty="0"/>
              <a:t>prioriser les messages contenant beaucoup de majuscules ou de longueur élevée pour la </a:t>
            </a:r>
            <a:r>
              <a:rPr lang="fr-FR" sz="2500" dirty="0" smtClean="0"/>
              <a:t>détection</a:t>
            </a:r>
          </a:p>
          <a:p>
            <a:pPr marL="457200" indent="-457200" algn="just">
              <a:buFont typeface="Arial" panose="020B0604020202020204" pitchFamily="34" charset="0"/>
              <a:buChar char="•"/>
            </a:pPr>
            <a:r>
              <a:rPr lang="fr-FR" sz="2500" dirty="0"/>
              <a:t>D</a:t>
            </a:r>
            <a:r>
              <a:rPr lang="fr-FR" sz="2500" dirty="0" smtClean="0"/>
              <a:t>e </a:t>
            </a:r>
            <a:r>
              <a:rPr lang="fr-FR" sz="2500" dirty="0"/>
              <a:t>mettre en place un </a:t>
            </a:r>
            <a:r>
              <a:rPr lang="fr-FR" sz="2500" b="1" dirty="0"/>
              <a:t>monitoring régulier</a:t>
            </a:r>
            <a:r>
              <a:rPr lang="fr-FR" sz="2500" dirty="0"/>
              <a:t> afin de </a:t>
            </a:r>
            <a:r>
              <a:rPr lang="fr-FR" sz="2500" dirty="0" err="1"/>
              <a:t>réentraîner</a:t>
            </a:r>
            <a:r>
              <a:rPr lang="fr-FR" sz="2500" dirty="0"/>
              <a:t> le modèle avec les nouvelles données et maintenir sa </a:t>
            </a:r>
            <a:r>
              <a:rPr lang="fr-FR" sz="2500" dirty="0" smtClean="0"/>
              <a:t>performance</a:t>
            </a:r>
          </a:p>
          <a:p>
            <a:pPr marL="457200" indent="-457200" algn="just">
              <a:buFont typeface="Arial" panose="020B0604020202020204" pitchFamily="34" charset="0"/>
              <a:buChar char="•"/>
            </a:pPr>
            <a:r>
              <a:rPr lang="fr-FR" sz="2500" dirty="0" smtClean="0"/>
              <a:t>Et </a:t>
            </a:r>
            <a:r>
              <a:rPr lang="fr-FR" sz="2500" dirty="0"/>
              <a:t>de fournir </a:t>
            </a:r>
            <a:r>
              <a:rPr lang="fr-FR" sz="2500" b="1" dirty="0"/>
              <a:t>des rapports à l’équipe de modération</a:t>
            </a:r>
            <a:r>
              <a:rPr lang="fr-FR" sz="2500" dirty="0"/>
              <a:t> pour les messages suspects </a:t>
            </a:r>
            <a:r>
              <a:rPr lang="fr-FR" sz="2500" dirty="0" smtClean="0"/>
              <a:t>détectés</a:t>
            </a:r>
            <a:endParaRPr lang="fr-FR" sz="2500" dirty="0"/>
          </a:p>
        </p:txBody>
      </p:sp>
    </p:spTree>
    <p:extLst>
      <p:ext uri="{BB962C8B-B14F-4D97-AF65-F5344CB8AC3E}">
        <p14:creationId xmlns:p14="http://schemas.microsoft.com/office/powerpoint/2010/main" val="21877172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782618" y="729673"/>
            <a:ext cx="9430327" cy="2785378"/>
          </a:xfrm>
          <a:prstGeom prst="rect">
            <a:avLst/>
          </a:prstGeom>
          <a:noFill/>
        </p:spPr>
        <p:txBody>
          <a:bodyPr wrap="square" rtlCol="0">
            <a:spAutoFit/>
          </a:bodyPr>
          <a:lstStyle/>
          <a:p>
            <a:pPr algn="just"/>
            <a:r>
              <a:rPr lang="fr-FR" sz="2500" b="1" dirty="0" smtClean="0"/>
              <a:t>SAUVEGARDE ET EXPLOITATION DES DONNÉES </a:t>
            </a:r>
          </a:p>
          <a:p>
            <a:pPr algn="just"/>
            <a:r>
              <a:rPr lang="fr-FR" sz="2500" dirty="0"/>
              <a:t/>
            </a:r>
            <a:br>
              <a:rPr lang="fr-FR" sz="2500" dirty="0"/>
            </a:br>
            <a:r>
              <a:rPr lang="fr-FR" sz="2500" dirty="0"/>
              <a:t>Le </a:t>
            </a:r>
            <a:r>
              <a:rPr lang="fr-FR" sz="2500" dirty="0" err="1"/>
              <a:t>dataset</a:t>
            </a:r>
            <a:r>
              <a:rPr lang="fr-FR" sz="2500" dirty="0"/>
              <a:t> enrichi avec toutes les variables créées a été sauvegardé au format TSV (tabulation) pour faciliter l’exploitation future et l’intégration dans un système de détection en production</a:t>
            </a:r>
            <a:r>
              <a:rPr lang="fr-FR" sz="2500" dirty="0" smtClean="0"/>
              <a:t>.</a:t>
            </a:r>
          </a:p>
          <a:p>
            <a:pPr algn="just"/>
            <a:endParaRPr lang="fr-FR" sz="2500" dirty="0"/>
          </a:p>
        </p:txBody>
      </p:sp>
    </p:spTree>
    <p:extLst>
      <p:ext uri="{BB962C8B-B14F-4D97-AF65-F5344CB8AC3E}">
        <p14:creationId xmlns:p14="http://schemas.microsoft.com/office/powerpoint/2010/main" val="362082836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1653309" y="609600"/>
            <a:ext cx="9393382" cy="3939540"/>
          </a:xfrm>
          <a:prstGeom prst="rect">
            <a:avLst/>
          </a:prstGeom>
          <a:noFill/>
        </p:spPr>
        <p:txBody>
          <a:bodyPr wrap="square" rtlCol="0">
            <a:spAutoFit/>
          </a:bodyPr>
          <a:lstStyle/>
          <a:p>
            <a:pPr algn="just"/>
            <a:r>
              <a:rPr lang="fr-FR" sz="2500" b="1" dirty="0" smtClean="0"/>
              <a:t>CONCLUSION </a:t>
            </a:r>
          </a:p>
          <a:p>
            <a:pPr algn="just"/>
            <a:r>
              <a:rPr lang="fr-FR" sz="2500" dirty="0"/>
              <a:t/>
            </a:r>
            <a:br>
              <a:rPr lang="fr-FR" sz="2500" dirty="0"/>
            </a:br>
            <a:r>
              <a:rPr lang="fr-FR" sz="2500" dirty="0"/>
              <a:t>En combinant </a:t>
            </a:r>
            <a:r>
              <a:rPr lang="fr-FR" sz="2500" b="1" dirty="0"/>
              <a:t>nettoyage des données, création de variables pertinentes et modèles performants</a:t>
            </a:r>
            <a:r>
              <a:rPr lang="fr-FR" sz="2500" dirty="0"/>
              <a:t>, nous avons pu développer une solution fiable pour la détection de spams. Cette approche permet non seulement de filtrer efficacement les messages indésirables, mais aussi de fournir des recommandations claires pour les équipes métiers et les systèmes automatisés.</a:t>
            </a:r>
          </a:p>
          <a:p>
            <a:pPr algn="just"/>
            <a:endParaRPr lang="fr-FR" sz="2500" dirty="0"/>
          </a:p>
        </p:txBody>
      </p:sp>
    </p:spTree>
    <p:extLst>
      <p:ext uri="{BB962C8B-B14F-4D97-AF65-F5344CB8AC3E}">
        <p14:creationId xmlns:p14="http://schemas.microsoft.com/office/powerpoint/2010/main" val="2418088999"/>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Bri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1603</TotalTime>
  <Words>385</Words>
  <Application>Microsoft Office PowerPoint</Application>
  <PresentationFormat>Grand écran</PresentationFormat>
  <Paragraphs>51</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Arial</vt:lpstr>
      <vt:lpstr>Calibri</vt:lpstr>
      <vt:lpstr>Century Gothic</vt:lpstr>
      <vt:lpstr>Wingdings 3</vt:lpstr>
      <vt:lpstr>Brin</vt:lpstr>
      <vt:lpstr>Projet de détection des spams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de détection des spams</dc:title>
  <dc:creator>Atita NGUMONI ''9''</dc:creator>
  <cp:lastModifiedBy>Atita NGUMONI ''9''</cp:lastModifiedBy>
  <cp:revision>10</cp:revision>
  <dcterms:created xsi:type="dcterms:W3CDTF">2025-09-25T12:57:58Z</dcterms:created>
  <dcterms:modified xsi:type="dcterms:W3CDTF">2025-09-26T09:28:16Z</dcterms:modified>
</cp:coreProperties>
</file>