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91A9-0C28-0E4B-8FE4-1AE7BFCEC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5CD36-9E4F-B043-829F-368C3CE1A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5EC3-9B87-7544-BAF0-3DD3227B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BB54-468A-C545-B0E1-D174D713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013FF-42F6-B143-8D4D-4F351D49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BA71-D15E-F74B-9772-18CA591F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E5A14-66BA-0A48-B0C9-0CBC5EFF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9C30-DDAA-D14D-9CD4-04B467C1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A7F8-B142-C848-A349-A9A6256E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1C42-92B8-DA41-ABB9-6C201B59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39FEC-C6FB-834F-B6E6-0D382E14B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33DD2-0390-784F-A5DA-EFD6A6B5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FE17-B56E-BC4D-9216-8E759D87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DFFF-BEC9-BB4E-89F6-47DDAB04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4D42-E0BA-844D-867B-422AADCC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B6FF-169C-AB4E-9D42-8C60DFC5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CC43-FC3E-FF4F-80AC-A0AE3723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7548-1C5A-3444-878C-82F261D0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54D6-DFB4-964C-8558-343B63D6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D7AB-3AEF-DA41-ADBD-42D9D2E1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1427-628A-4348-916B-9FEC7C43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80A13-AAE8-434A-B0CC-2C6D3286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F84AE-5044-DF46-83A2-8BF5FCB6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2FFC1-F604-0E42-AC01-476BABBC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AA11-355C-7B42-A530-9137F0BC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D3DA-AEDB-974D-BDDF-95363E86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12CB-D717-324D-910D-BF9DE7184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022A-DB56-1B49-B27B-4AE9C6B73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80BC-46FB-AC45-8859-9DD894EC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C71D1-3AD9-9E40-8D56-8F66538A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5184-E7D9-D444-A99F-4F32B162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14D7-2414-1442-BE0B-95FF522C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CAB1-7B0F-AB42-960A-BF322652B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D91F8-1657-7946-8831-A0030FBF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52126-379B-FF41-ADD1-462B85D11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EFC9E-E2B0-1946-B7AB-4FDAAF8F7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5110D-3ABE-544E-A1DE-26750E9D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62F9B-05F9-3647-976F-6E7F5F5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3FB13-8F46-4A4A-B0AF-7D8739D7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7424-2033-D14C-8761-687697B1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6B79A-540D-984E-853A-94E0823E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00022-3EBC-C44D-BDF4-1886CC8F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F5182-A535-864B-A0D6-6E5ED3D2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BFFF4-A930-854D-A2CE-695EC18D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5ACB8-D9A2-DE48-9F92-86F82D83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7C6A1-0DCA-954C-A15B-702F1D90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2DFF-B6BB-C94F-A31E-2AF89814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1E42-A935-784E-86E3-537242C0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05081-2645-874C-A0F0-B8B636CD3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C4C2-CA72-1C44-AAAC-2858636D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39AD3-D13D-584B-9784-A205BED4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47109-A4BF-0B43-89D0-81B60C7E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400-2C8A-4743-A00D-4659B5BB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EA457-08F7-0946-987A-23A649EF2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127B-2B11-4648-B075-8F694CE2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98755-EC05-0F49-8749-B3CFE168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6A3E-689C-1743-8833-236702A2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007E-DD66-DE43-9472-FFE340A7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3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160BD-8F0F-AD4D-ADB2-906BDF85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2B150-B2F0-0B49-A0FB-C2C85068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3D2E-9338-A44E-B213-43B1FB2BE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86C7-C0DB-8E4E-9CE0-80F4AF50F40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25DF-F53C-234A-952E-31ACFB72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6498-CE07-4342-BA6F-6776E56BE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1877-6BA0-1643-BBD9-4B051486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B48EF8A-0E61-464A-967E-E766C122F4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87" y="683498"/>
            <a:ext cx="7458075" cy="5491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C09A8-11AF-9D45-BD63-770A620BA76B}"/>
              </a:ext>
            </a:extLst>
          </p:cNvPr>
          <p:cNvSpPr txBox="1"/>
          <p:nvPr/>
        </p:nvSpPr>
        <p:spPr>
          <a:xfrm>
            <a:off x="828675" y="1714500"/>
            <a:ext cx="265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New BFF</a:t>
            </a:r>
          </a:p>
        </p:txBody>
      </p:sp>
    </p:spTree>
    <p:extLst>
      <p:ext uri="{BB962C8B-B14F-4D97-AF65-F5344CB8AC3E}">
        <p14:creationId xmlns:p14="http://schemas.microsoft.com/office/powerpoint/2010/main" val="385288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87065-C14A-BA4C-8E31-DD779DB19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0088"/>
                <a:ext cx="10515600" cy="5476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Statistical significance (p) measures how likely it is for us to observe the given data if the null hypothesis is true: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ie</a:t>
                </a:r>
                <a:r>
                  <a:rPr lang="en-US" dirty="0"/>
                  <a:t>. If we have a low significance, it’s more likely the null 	hypothesis is not true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typically use 95% significance as a threshold...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0.05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ym typeface="Wingdings" pitchFamily="2" charset="2"/>
                  </a:rPr>
                  <a:t> 	there is a less than 5% chance the null 					hypothesis is true</a:t>
                </a: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				We can reject the null hypothesis (yay)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87065-C14A-BA4C-8E31-DD779DB19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0088"/>
                <a:ext cx="10515600" cy="5476875"/>
              </a:xfrm>
              <a:blipFill>
                <a:blip r:embed="rId2"/>
                <a:stretch>
                  <a:fillRect l="-1448" t="-2083" b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21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8D6B-4F08-7E49-B318-461CAF0F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A6BF-8CD9-9948-9565-951CBFC4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72049" cy="3192689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In Normal Distribution:</a:t>
            </a:r>
          </a:p>
          <a:p>
            <a:pPr mar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Mean == Mode == Median</a:t>
            </a:r>
          </a:p>
          <a:p>
            <a:pPr lvl="0"/>
            <a:r>
              <a:rPr lang="en-GB" sz="1800" dirty="0"/>
              <a:t>Symmetry </a:t>
            </a:r>
          </a:p>
          <a:p>
            <a:pPr lvl="0"/>
            <a:r>
              <a:rPr lang="en-GB" sz="1800" dirty="0"/>
              <a:t>50-50% split of data on either side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0" lvl="0" indent="0">
              <a:buNone/>
            </a:pPr>
            <a:r>
              <a:rPr lang="en-GB" sz="1800" dirty="0"/>
              <a:t>(Remember total probability = 1)</a:t>
            </a:r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C5CF5C0-8D3D-7B45-9D91-9D46D831E5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1" y="1724739"/>
            <a:ext cx="4972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8D6B-4F08-7E49-B318-461CAF0F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C5CF5C0-8D3D-7B45-9D91-9D46D831E5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1" y="1724739"/>
            <a:ext cx="4972049" cy="435133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C8D022-B152-0345-B636-A6B4E21C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049" cy="1603375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Standard deviation:</a:t>
            </a:r>
          </a:p>
          <a:p>
            <a:pPr lvl="0"/>
            <a:r>
              <a:rPr lang="en-GB" sz="1800" dirty="0"/>
              <a:t>a measurement of how far the data is spread out</a:t>
            </a:r>
          </a:p>
          <a:p>
            <a:pPr lvl="0"/>
            <a:r>
              <a:rPr lang="en-GB" sz="1800" dirty="0"/>
              <a:t>square root of the variance.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4833B67B-C7C7-CF4C-ABF2-274864750A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1" y="3257549"/>
            <a:ext cx="3119439" cy="1085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E40948-B091-AF45-A276-5169B1182BB8}"/>
              </a:ext>
            </a:extLst>
          </p:cNvPr>
          <p:cNvSpPr txBox="1"/>
          <p:nvPr/>
        </p:nvSpPr>
        <p:spPr>
          <a:xfrm>
            <a:off x="838200" y="4676993"/>
            <a:ext cx="4862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For each data point: </a:t>
            </a:r>
          </a:p>
          <a:p>
            <a:pPr marL="342900" indent="-342900">
              <a:buAutoNum type="arabicParenR"/>
            </a:pPr>
            <a:r>
              <a:rPr lang="en-GB" sz="1400" dirty="0"/>
              <a:t>subtract the mean of the whole dataset</a:t>
            </a:r>
          </a:p>
          <a:p>
            <a:pPr marL="342900" indent="-342900">
              <a:buAutoNum type="arabicParenR"/>
            </a:pPr>
            <a:r>
              <a:rPr lang="en-GB" sz="1400" dirty="0"/>
              <a:t> then square the result. </a:t>
            </a:r>
          </a:p>
          <a:p>
            <a:pPr lvl="1"/>
            <a:r>
              <a:rPr lang="en-GB" sz="1400" dirty="0"/>
              <a:t>Then...</a:t>
            </a:r>
          </a:p>
          <a:p>
            <a:pPr marL="342900" indent="-342900">
              <a:buAutoNum type="arabicParenR"/>
            </a:pPr>
            <a:r>
              <a:rPr lang="en-GB" sz="1400" dirty="0"/>
              <a:t>These are added together and then divided by the number of datapoints </a:t>
            </a:r>
            <a:r>
              <a:rPr lang="en-GB" sz="1400" dirty="0">
                <a:sym typeface="Wingdings" pitchFamily="2" charset="2"/>
              </a:rPr>
              <a:t></a:t>
            </a:r>
            <a:r>
              <a:rPr lang="en-GB" sz="1400" dirty="0"/>
              <a:t>  variance</a:t>
            </a:r>
          </a:p>
          <a:p>
            <a:pPr marL="342900" indent="-342900">
              <a:buAutoNum type="arabicParenR"/>
            </a:pPr>
            <a:r>
              <a:rPr lang="en-GB" sz="1400" dirty="0"/>
              <a:t>Take the square root of the variance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260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5404-D07B-144E-AF89-AAF7C522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“Empirical Rule”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8FAB-7007-AD4D-AE3F-E6412014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68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Normal Distribution...</a:t>
            </a:r>
          </a:p>
          <a:p>
            <a:pPr marL="0" indent="0">
              <a:buNone/>
            </a:pPr>
            <a:r>
              <a:rPr lang="en-GB" dirty="0"/>
              <a:t>There’s a specific proportion of datapoints within different standard deviations from the mean: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8353BC-8BFC-BC44-9738-6CF0CDCFF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30021"/>
              </p:ext>
            </p:extLst>
          </p:nvPr>
        </p:nvGraphicFramePr>
        <p:xfrm>
          <a:off x="2954496" y="3429000"/>
          <a:ext cx="6283008" cy="291693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97440">
                  <a:extLst>
                    <a:ext uri="{9D8B030D-6E8A-4147-A177-3AD203B41FA5}">
                      <a16:colId xmlns:a16="http://schemas.microsoft.com/office/drawing/2014/main" val="3862502190"/>
                    </a:ext>
                  </a:extLst>
                </a:gridCol>
                <a:gridCol w="3285568">
                  <a:extLst>
                    <a:ext uri="{9D8B030D-6E8A-4147-A177-3AD203B41FA5}">
                      <a16:colId xmlns:a16="http://schemas.microsoft.com/office/drawing/2014/main" val="1793086511"/>
                    </a:ext>
                  </a:extLst>
                </a:gridCol>
              </a:tblGrid>
              <a:tr h="1106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3300">
                          <a:effectLst/>
                        </a:rPr>
                        <a:t>+/- Standard Deviations</a:t>
                      </a:r>
                      <a:endParaRPr lang="en-GB" sz="33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3300">
                          <a:effectLst/>
                        </a:rPr>
                        <a:t>Percentage of Points</a:t>
                      </a:r>
                      <a:endParaRPr lang="en-GB" sz="33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828657329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3300">
                          <a:effectLst/>
                        </a:rPr>
                        <a:t>1</a:t>
                      </a:r>
                      <a:endParaRPr lang="en-GB" sz="33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3300" dirty="0">
                          <a:effectLst/>
                        </a:rPr>
                        <a:t>68%</a:t>
                      </a:r>
                      <a:endParaRPr lang="en-GB" sz="33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3602929176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3300">
                          <a:effectLst/>
                        </a:rPr>
                        <a:t>2</a:t>
                      </a:r>
                      <a:endParaRPr lang="en-GB" sz="33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3300">
                          <a:effectLst/>
                        </a:rPr>
                        <a:t>95%</a:t>
                      </a:r>
                      <a:endParaRPr lang="en-GB" sz="33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2806153096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3300">
                          <a:effectLst/>
                        </a:rPr>
                        <a:t>3</a:t>
                      </a:r>
                      <a:endParaRPr lang="en-GB" sz="33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3300" dirty="0">
                          <a:effectLst/>
                        </a:rPr>
                        <a:t>99.7%</a:t>
                      </a:r>
                      <a:endParaRPr lang="en-GB" sz="33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3447823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3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2D15-8E18-A84C-B63D-3C81D2AD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574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dirty="0"/>
              <a:t>If data follow a normal distribution, we can apply this probability of data distribution to determine if certain data points are more likely/less likely to be observed and to compare groups and see if they are different.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14286-F389-FC4E-83CC-D1542427F7EC}"/>
              </a:ext>
            </a:extLst>
          </p:cNvPr>
          <p:cNvSpPr txBox="1"/>
          <p:nvPr/>
        </p:nvSpPr>
        <p:spPr>
          <a:xfrm>
            <a:off x="3575957" y="1688729"/>
            <a:ext cx="5040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Why does this matter?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540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97C8DD-490D-1042-9E8B-B6EF37FA9E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350043"/>
            <a:ext cx="9744075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8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6806C3-F1B3-6F40-ABAD-8052D561EE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94" y="271462"/>
            <a:ext cx="9777412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0405-8507-8B4C-B5FD-67F3FF6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6AA2-06A7-2548-AC04-4A4438E3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Examining hypotheses:	</a:t>
            </a:r>
          </a:p>
          <a:p>
            <a:pPr marL="0" indent="0">
              <a:buNone/>
            </a:pPr>
            <a:r>
              <a:rPr lang="en-GB" dirty="0"/>
              <a:t>	Musicians and non-Musicians groups talk about knobs and faders 	in different amounts in an average day.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Null hypothesis (this is not the case): They talk about these things the </a:t>
            </a:r>
          </a:p>
          <a:p>
            <a:pPr marL="0" indent="0">
              <a:buNone/>
            </a:pPr>
            <a:r>
              <a:rPr lang="en-GB" dirty="0"/>
              <a:t>	same amount (I hope not).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7266871-BF38-9E4D-95B3-F6A0C1EB78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316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Normal Distribution</vt:lpstr>
      <vt:lpstr>Normal Distribution</vt:lpstr>
      <vt:lpstr>“Empirical Rule”</vt:lpstr>
      <vt:lpstr>PowerPoint Presentation</vt:lpstr>
      <vt:lpstr>PowerPoint Presentation</vt:lpstr>
      <vt:lpstr>PowerPoint Presentation</vt:lpstr>
      <vt:lpstr>Inferential Statistics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Nicole Reed</dc:creator>
  <cp:lastModifiedBy>Courtney Nicole Reed</cp:lastModifiedBy>
  <cp:revision>4</cp:revision>
  <dcterms:created xsi:type="dcterms:W3CDTF">2020-05-29T13:01:01Z</dcterms:created>
  <dcterms:modified xsi:type="dcterms:W3CDTF">2020-06-01T10:43:31Z</dcterms:modified>
</cp:coreProperties>
</file>