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579FA1-4534-429B-A286-B0DDC32343A6}">
  <a:tblStyle styleId="{7B579FA1-4534-429B-A286-B0DDC32343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7456b1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7456b1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analyze the correlation between the two datasets, we first have to summarize each dataset by projecting them to a lower dimensional space (creating a canonical variable). For example, I want to project the academic performance dataset into 2d space, to get a 50 x 2 matrix. Do the same thing for the second dataset. For each student, there will be two points on the plane, one corresponding to academic performance, and one corresponding to income. Goal: Find the best projection, one that transforms the data so that the points match up as best as possible. The more they match up, </a:t>
            </a:r>
            <a:r>
              <a:rPr lang="en"/>
              <a:t>the</a:t>
            </a:r>
            <a:r>
              <a:rPr lang="en"/>
              <a:t> stronger relationship/higher correlation between the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456b11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456b11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*Rho is square root of eigenvalue of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 is the minimum of the rank (number of linearly independent columns) of Xa and Xb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Minimize the angle between the projected vectors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Projected vectors are unit length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Projected vectors have to be orthogonal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vectors that comprise the Wa and Wb matrices are given by the </a:t>
            </a:r>
            <a:r>
              <a:rPr lang="en"/>
              <a:t>following</a:t>
            </a:r>
            <a:r>
              <a:rPr lang="en"/>
              <a:t> equations.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assemble the Wb matrix, calculate M, then calculate M’s eigenvectors and eigenvalues, then sort in decreasing order by eigenvalue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</a:t>
            </a:r>
            <a:r>
              <a:rPr lang="en"/>
              <a:t>assemble</a:t>
            </a:r>
            <a:r>
              <a:rPr lang="en"/>
              <a:t> the Wa matrix, apply the second equation to each column in Wb.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</a:t>
            </a:r>
            <a:r>
              <a:rPr lang="en"/>
              <a:t>vectors</a:t>
            </a:r>
            <a:r>
              <a:rPr lang="en"/>
              <a:t> chosen depends on how many dimensions you want to visualize the two points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*do a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7456b11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7456b11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PCCA is a probabilistic interpretation of CCA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Latent variable is z, we assume it follows this distribution centered at 0 with variance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z generates two sets of n observations of each random variable, xa and xb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parameters, lambda and psi, iteratively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parameters will give us insights into how the datasets are related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7456b11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7456b11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Canonical_correlation" TargetMode="External"/><Relationship Id="rId4" Type="http://schemas.openxmlformats.org/officeDocument/2006/relationships/hyperlink" Target="https://gregorygundersen.com/blog/2018/07/17/cca/" TargetMode="External"/><Relationship Id="rId5" Type="http://schemas.openxmlformats.org/officeDocument/2006/relationships/hyperlink" Target="https://youtu.be/2tUuyWTtPqM?si=sXB59uhkxU1VLS5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regorygundersen.com/blog/2018/07/17/cca/" TargetMode="External"/><Relationship Id="rId4" Type="http://schemas.openxmlformats.org/officeDocument/2006/relationships/hyperlink" Target="https://github.com/gwgundersen/ml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gregorygundersen.com/blog/2018/09/10/pcca/#klami2015grou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gregorygundersen.com/blog/2018/09/10/pcca/#klami2015gro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CCA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</a:t>
            </a:r>
            <a:r>
              <a:rPr lang="en" sz="1200"/>
              <a:t>The method was first introduced by Harold Hotelling in 1936, although in the context of angles between flats the mathematical concept was published by Jordan in 1875.”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Example: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50 students (n=50)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Dataset 1: 5 measures of academic performance</a:t>
            </a:r>
            <a:r>
              <a:rPr lang="en" sz="1200"/>
              <a:t> (gpa, test scores, etc.)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Dataset 2: </a:t>
            </a:r>
            <a:r>
              <a:rPr lang="en" sz="1200"/>
              <a:t>5 measures of income</a:t>
            </a:r>
            <a:r>
              <a:rPr lang="en" sz="1200"/>
              <a:t> (personal, household, etc.)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Goal: Show the correlation between two datasets, </a:t>
            </a:r>
            <a:r>
              <a:rPr lang="en" sz="1200"/>
              <a:t>X</a:t>
            </a:r>
            <a:r>
              <a:rPr baseline="-25000" lang="en" sz="1200"/>
              <a:t>a</a:t>
            </a:r>
            <a:r>
              <a:rPr lang="en" sz="1200"/>
              <a:t> and X</a:t>
            </a:r>
            <a:r>
              <a:rPr baseline="-25000" lang="en" sz="1200"/>
              <a:t>b</a:t>
            </a:r>
            <a:r>
              <a:rPr lang="en" sz="1200"/>
              <a:t>,</a:t>
            </a:r>
            <a:r>
              <a:rPr lang="en" sz="1200"/>
              <a:t> by finding weights, </a:t>
            </a:r>
            <a:r>
              <a:rPr lang="en" sz="1200"/>
              <a:t>W</a:t>
            </a:r>
            <a:r>
              <a:rPr baseline="-25000" lang="en" sz="1200"/>
              <a:t>a</a:t>
            </a:r>
            <a:r>
              <a:rPr lang="en" sz="1200"/>
              <a:t> and W</a:t>
            </a:r>
            <a:r>
              <a:rPr baseline="-25000" lang="en" sz="1200"/>
              <a:t>b</a:t>
            </a:r>
            <a:r>
              <a:rPr lang="en" sz="1200"/>
              <a:t>, that produce projections/canonical variables, Z</a:t>
            </a:r>
            <a:r>
              <a:rPr baseline="-25000" lang="en" sz="1200"/>
              <a:t>a</a:t>
            </a:r>
            <a:r>
              <a:rPr lang="en" sz="1200"/>
              <a:t>=X</a:t>
            </a:r>
            <a:r>
              <a:rPr baseline="-25000" lang="en" sz="1200"/>
              <a:t>a</a:t>
            </a:r>
            <a:r>
              <a:rPr lang="en" sz="1200"/>
              <a:t>W</a:t>
            </a:r>
            <a:r>
              <a:rPr baseline="-25000" lang="en" sz="1200"/>
              <a:t>a</a:t>
            </a:r>
            <a:r>
              <a:rPr lang="en" sz="1200"/>
              <a:t> and Z</a:t>
            </a:r>
            <a:r>
              <a:rPr baseline="-25000" lang="en" sz="1200"/>
              <a:t>b</a:t>
            </a:r>
            <a:r>
              <a:rPr lang="en" sz="1200"/>
              <a:t>=X</a:t>
            </a:r>
            <a:r>
              <a:rPr baseline="-25000" lang="en" sz="1200"/>
              <a:t>b</a:t>
            </a:r>
            <a:r>
              <a:rPr lang="en" sz="1200"/>
              <a:t>W</a:t>
            </a:r>
            <a:r>
              <a:rPr baseline="-25000" lang="en" sz="1200"/>
              <a:t>b</a:t>
            </a:r>
            <a:r>
              <a:rPr lang="en" sz="1200"/>
              <a:t>, such that Z</a:t>
            </a:r>
            <a:r>
              <a:rPr baseline="-25000" lang="en" sz="1200"/>
              <a:t>a</a:t>
            </a:r>
            <a:r>
              <a:rPr lang="en" sz="1200"/>
              <a:t> and Z</a:t>
            </a:r>
            <a:r>
              <a:rPr baseline="-25000" lang="en" sz="1200"/>
              <a:t>b</a:t>
            </a:r>
            <a:r>
              <a:rPr lang="en" sz="1200"/>
              <a:t> are most correlated.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https://en.wikipedia.org/wiki/Canonical_correlation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https://gregorygundersen.com/blog/2018/07/17/cca/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https://youtu.be/2tUuyWTtPqM?si=sXB59uhkxU1VLS5y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CCA Procedure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604300" y="1107600"/>
            <a:ext cx="2523300" cy="4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Standardize the datasets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Calculate covariance and cross-covariance matrices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Solve for W</a:t>
            </a:r>
            <a:r>
              <a:rPr baseline="-25000" lang="en" sz="1200"/>
              <a:t>a</a:t>
            </a:r>
            <a:r>
              <a:rPr lang="en" sz="1200"/>
              <a:t> and W</a:t>
            </a:r>
            <a:r>
              <a:rPr baseline="-25000" lang="en" sz="1200"/>
              <a:t>b</a:t>
            </a:r>
            <a:r>
              <a:rPr lang="en" sz="1200"/>
              <a:t>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Take the top few pairs of vectors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https://gregorygundersen.com/blog/2018/07/17/cca/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https://github.com/gwgundersen/ml</a:t>
            </a:r>
            <a:r>
              <a:rPr lang="en" sz="800"/>
              <a:t> </a:t>
            </a:r>
            <a:endParaRPr sz="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75" y="1017725"/>
            <a:ext cx="5760001" cy="192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375" y="3290237"/>
            <a:ext cx="6195931" cy="81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875" y="4253625"/>
            <a:ext cx="1188450" cy="4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CCA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0" y="1993912"/>
            <a:ext cx="4800927" cy="11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17416" t="0"/>
          <a:stretch/>
        </p:blipFill>
        <p:spPr>
          <a:xfrm>
            <a:off x="5282525" y="1832625"/>
            <a:ext cx="3861474" cy="249563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28100" y="1252625"/>
            <a:ext cx="414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Model: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29400" y="1162025"/>
            <a:ext cx="37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Maximum Likelihood Estimates: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41550" y="4612025"/>
            <a:ext cx="49740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https://gregorygundersen.com/blog/2018/09/10/pcca/#klami2015group</a:t>
            </a:r>
            <a:r>
              <a:rPr lang="en" sz="800">
                <a:solidFill>
                  <a:schemeClr val="dk2"/>
                </a:solidFill>
              </a:rPr>
              <a:t> 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50800" y="3539225"/>
            <a:ext cx="37677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*understand lambda, and EM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6"/>
          <p:cNvGraphicFramePr/>
          <p:nvPr/>
        </p:nvGraphicFramePr>
        <p:xfrm>
          <a:off x="330200" y="113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{7B579FA1-4534-429B-A286-B0DDC32343A6}</a:tableStyleId>
              </a:tblPr>
              <a:tblGrid>
                <a:gridCol w="4241800"/>
                <a:gridCol w="4241800"/>
              </a:tblGrid>
              <a:tr h="63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CCA Property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Probabilistic CCA Assumption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3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orrelate z</a:t>
                      </a:r>
                      <a:r>
                        <a:rPr baseline="-25000" lang="en"/>
                        <a:t>a</a:t>
                      </a:r>
                      <a:r>
                        <a:rPr lang="en"/>
                        <a:t> and z</a:t>
                      </a:r>
                      <a:r>
                        <a:rPr baseline="-25000" lang="en"/>
                        <a:t>b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 latent variable,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Canonical variables are orthogonal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atent variables are independent with an isotropic covariance matrix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Canonical variables have unit 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 has unit variance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8075" y="1824900"/>
            <a:ext cx="1047600" cy="3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41550" y="4612025"/>
            <a:ext cx="49740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https://gregorygundersen.com/blog/2018/09/10/pcca/#klami2015group</a:t>
            </a:r>
            <a:r>
              <a:rPr lang="en" sz="800">
                <a:solidFill>
                  <a:schemeClr val="dk2"/>
                </a:solidFill>
              </a:rPr>
              <a:t> 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