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8" r:id="rId10"/>
    <p:sldId id="271" r:id="rId11"/>
    <p:sldId id="269" r:id="rId12"/>
    <p:sldId id="27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9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8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5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6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7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9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3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1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1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5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515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7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6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D3E792E5-C742-402C-9738-0F14ACA50E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8599" b="8983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85861-6462-4552-8FE7-3FE6C7A3E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Rockbuster Stealth LLC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C2E02-6D62-4956-92C6-F53A4DE8E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051" y="4453461"/>
            <a:ext cx="8936846" cy="457201"/>
          </a:xfrm>
        </p:spPr>
        <p:txBody>
          <a:bodyPr>
            <a:noAutofit/>
          </a:bodyPr>
          <a:lstStyle/>
          <a:p>
            <a:r>
              <a:rPr lang="en-US" sz="3200" dirty="0"/>
              <a:t>2020 Company Strategy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44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DFBA-AA60-4C66-85F1-51B77F9D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and Results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757E-7B4A-4136-87E9-3F7B0DF51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Number of days films were rented </a:t>
            </a:r>
            <a:r>
              <a:rPr lang="en-US" sz="1800" u="sng" dirty="0"/>
              <a:t>did not </a:t>
            </a:r>
            <a:r>
              <a:rPr lang="en-US" sz="1800" dirty="0"/>
              <a:t>differ greatly</a:t>
            </a:r>
          </a:p>
          <a:p>
            <a:pPr lvl="1"/>
            <a:r>
              <a:rPr lang="en-US" sz="1800" b="1" dirty="0"/>
              <a:t>6 days </a:t>
            </a:r>
            <a:r>
              <a:rPr lang="en-US" sz="1800" dirty="0"/>
              <a:t>was the most popular rental duration time</a:t>
            </a:r>
          </a:p>
          <a:p>
            <a:r>
              <a:rPr lang="en-US" sz="1800" dirty="0"/>
              <a:t>Total number of Rockbuster customers located in a country appears to </a:t>
            </a:r>
            <a:r>
              <a:rPr lang="en-US" sz="1800" u="sng" dirty="0"/>
              <a:t>impact</a:t>
            </a:r>
            <a:r>
              <a:rPr lang="en-US" sz="1800" dirty="0"/>
              <a:t> sales figures</a:t>
            </a:r>
          </a:p>
          <a:p>
            <a:pPr lvl="1"/>
            <a:r>
              <a:rPr lang="en-US" sz="1800" dirty="0"/>
              <a:t>China, India, Mexico, Russia, United States, and Brazil all have the </a:t>
            </a:r>
            <a:r>
              <a:rPr lang="en-US" sz="1800" b="1" dirty="0"/>
              <a:t>largest</a:t>
            </a:r>
            <a:r>
              <a:rPr lang="en-US" sz="1800" dirty="0"/>
              <a:t> amount of customers </a:t>
            </a:r>
            <a:r>
              <a:rPr lang="en-US" sz="1800" u="sng" dirty="0"/>
              <a:t>and</a:t>
            </a:r>
            <a:r>
              <a:rPr lang="en-US" sz="1800" dirty="0"/>
              <a:t> the </a:t>
            </a:r>
            <a:r>
              <a:rPr lang="en-US" sz="1800" b="1" dirty="0"/>
              <a:t>highest</a:t>
            </a:r>
            <a:r>
              <a:rPr lang="en-US" sz="1800" dirty="0"/>
              <a:t> sales figures</a:t>
            </a:r>
          </a:p>
          <a:p>
            <a:pPr lvl="1"/>
            <a:r>
              <a:rPr lang="en-US" sz="1800" dirty="0"/>
              <a:t>Certain geographic regions </a:t>
            </a:r>
            <a:r>
              <a:rPr lang="en-US" sz="1800" u="sng" dirty="0"/>
              <a:t>performed better </a:t>
            </a:r>
            <a:r>
              <a:rPr lang="en-US" sz="1800" dirty="0"/>
              <a:t>from a revenue standpoint</a:t>
            </a:r>
          </a:p>
          <a:p>
            <a:pPr lvl="2"/>
            <a:r>
              <a:rPr lang="en-US" sz="1800" dirty="0"/>
              <a:t>Asia and the Americas had the </a:t>
            </a:r>
            <a:r>
              <a:rPr lang="en-US" sz="1800" b="1" dirty="0"/>
              <a:t>highest</a:t>
            </a:r>
            <a:r>
              <a:rPr lang="en-US" sz="1800" dirty="0"/>
              <a:t> sales</a:t>
            </a:r>
          </a:p>
          <a:p>
            <a:pPr lvl="2"/>
            <a:r>
              <a:rPr lang="en-US" sz="1800" dirty="0"/>
              <a:t>Europe and Africa had the </a:t>
            </a:r>
            <a:r>
              <a:rPr lang="en-US" sz="1800" b="1" dirty="0"/>
              <a:t>lowest</a:t>
            </a:r>
            <a:r>
              <a:rPr lang="en-US" sz="1800" dirty="0"/>
              <a:t> sales figures</a:t>
            </a:r>
          </a:p>
          <a:p>
            <a:r>
              <a:rPr lang="en-US" sz="1800" dirty="0"/>
              <a:t>High lifetime Rockbuster are customers located </a:t>
            </a:r>
            <a:r>
              <a:rPr lang="en-US" sz="1800" u="sng" dirty="0"/>
              <a:t>in high revenue performing </a:t>
            </a:r>
            <a:r>
              <a:rPr lang="en-US" sz="1800" dirty="0"/>
              <a:t>countries </a:t>
            </a:r>
          </a:p>
          <a:p>
            <a:pPr lvl="1"/>
            <a:r>
              <a:rPr lang="en-US" sz="1800" dirty="0"/>
              <a:t>These customers found in countries such as United States, Mexico, and India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89AA-B7FF-4501-B446-3B583500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73B4-44FE-4084-98B8-B116E6AC4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Focus on promotion of films </a:t>
            </a:r>
            <a:r>
              <a:rPr lang="en-US" sz="2800" u="sng" dirty="0"/>
              <a:t>in high-performing </a:t>
            </a:r>
            <a:r>
              <a:rPr lang="en-US" sz="2800" dirty="0"/>
              <a:t>categories </a:t>
            </a:r>
          </a:p>
          <a:p>
            <a:pPr lvl="1"/>
            <a:r>
              <a:rPr lang="en-US" sz="2800" dirty="0"/>
              <a:t>Genres of Comedy, Drama, Music, Action, and Sports</a:t>
            </a:r>
          </a:p>
          <a:p>
            <a:pPr lvl="1"/>
            <a:r>
              <a:rPr lang="en-US" sz="2800" dirty="0"/>
              <a:t>Ratings of NC-17 and PG</a:t>
            </a:r>
          </a:p>
          <a:p>
            <a:r>
              <a:rPr lang="en-US" sz="2800" dirty="0"/>
              <a:t>Allow rental duration time to remain the same </a:t>
            </a:r>
          </a:p>
          <a:p>
            <a:pPr lvl="1"/>
            <a:r>
              <a:rPr lang="en-US" sz="2600" u="sng" dirty="0"/>
              <a:t>3-7 days</a:t>
            </a:r>
          </a:p>
        </p:txBody>
      </p:sp>
    </p:spTree>
    <p:extLst>
      <p:ext uri="{BB962C8B-B14F-4D97-AF65-F5344CB8AC3E}">
        <p14:creationId xmlns:p14="http://schemas.microsoft.com/office/powerpoint/2010/main" val="201881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E5C9-EE1C-4CF3-8432-14D5B06D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D47C-0585-472F-80CC-7D2215E01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Continue promotion of services </a:t>
            </a:r>
            <a:r>
              <a:rPr lang="en-US" sz="2000" u="sng" dirty="0"/>
              <a:t>in high performing countries </a:t>
            </a:r>
            <a:r>
              <a:rPr lang="en-US" sz="2000" dirty="0"/>
              <a:t>as well as across Asia and the Americas</a:t>
            </a:r>
          </a:p>
          <a:p>
            <a:pPr lvl="1"/>
            <a:r>
              <a:rPr lang="en-US" sz="2000" dirty="0"/>
              <a:t>Evaluate </a:t>
            </a:r>
            <a:r>
              <a:rPr lang="en-US" sz="2000" b="1" dirty="0"/>
              <a:t>increasing advertising </a:t>
            </a:r>
            <a:r>
              <a:rPr lang="en-US" sz="2000" dirty="0"/>
              <a:t>in low performing regions including Europe and Africa in order to increase customer base and sales</a:t>
            </a:r>
          </a:p>
          <a:p>
            <a:r>
              <a:rPr lang="en-US" sz="2000" dirty="0"/>
              <a:t>Survey high lifetime customers</a:t>
            </a:r>
          </a:p>
          <a:p>
            <a:pPr lvl="1"/>
            <a:r>
              <a:rPr lang="en-US" sz="2000" dirty="0"/>
              <a:t>Ask questions to determine what keeps them using Rockbuster and what can be done to improve current services</a:t>
            </a:r>
          </a:p>
          <a:p>
            <a:r>
              <a:rPr lang="en-US" sz="2000" dirty="0"/>
              <a:t>Complete further surveys and analysis to determine </a:t>
            </a:r>
            <a:r>
              <a:rPr lang="en-US" sz="2000" u="sng" dirty="0"/>
              <a:t>how to improve </a:t>
            </a:r>
            <a:r>
              <a:rPr lang="en-US" sz="2000" dirty="0"/>
              <a:t>services compared to other competitors</a:t>
            </a:r>
          </a:p>
          <a:p>
            <a:pPr lvl="1"/>
            <a:r>
              <a:rPr lang="en-US" sz="2000" dirty="0"/>
              <a:t>Focus on pricing, inventory, incentives, streaming capabilities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AD41-9327-4B44-9996-77D659CC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3ABC-20A7-4738-8225-193AA98E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Tableau Visualizations</a:t>
            </a:r>
          </a:p>
          <a:p>
            <a:pPr lvl="1"/>
            <a:r>
              <a:rPr lang="en-US" dirty="0"/>
              <a:t>https://public.tableau.com/profile/courtney4279#!/vizhome/3_10Graphs/CountrySales</a:t>
            </a:r>
          </a:p>
        </p:txBody>
      </p:sp>
    </p:spTree>
    <p:extLst>
      <p:ext uri="{BB962C8B-B14F-4D97-AF65-F5344CB8AC3E}">
        <p14:creationId xmlns:p14="http://schemas.microsoft.com/office/powerpoint/2010/main" val="56934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91D7-3784-439A-9D01-622694B2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683D-3868-454C-968E-A64F371BE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Plan</a:t>
            </a:r>
            <a:r>
              <a:rPr lang="en-US" sz="2400" dirty="0"/>
              <a:t> – To use existing movie licenses to launch an online video rental service in order to stay competitive with other streaming services such as Netflix and Amazon Prime</a:t>
            </a:r>
          </a:p>
          <a:p>
            <a:r>
              <a:rPr lang="en-US" sz="2400" b="1" dirty="0"/>
              <a:t>Questions</a:t>
            </a:r>
            <a:r>
              <a:rPr lang="en-US" sz="2400" dirty="0"/>
              <a:t> –</a:t>
            </a:r>
          </a:p>
          <a:p>
            <a:pPr lvl="1"/>
            <a:r>
              <a:rPr lang="en-US" sz="2400" dirty="0"/>
              <a:t>Which movies contributed the most/least to revenue gain?</a:t>
            </a:r>
          </a:p>
          <a:p>
            <a:pPr lvl="1"/>
            <a:r>
              <a:rPr lang="en-US" sz="2400" dirty="0"/>
              <a:t>What was the average rental duration for all videos?</a:t>
            </a:r>
          </a:p>
          <a:p>
            <a:pPr lvl="1"/>
            <a:r>
              <a:rPr lang="en-US" sz="2400" dirty="0"/>
              <a:t>Which countries are Rockbuster customers based in?</a:t>
            </a:r>
          </a:p>
          <a:p>
            <a:pPr lvl="1"/>
            <a:r>
              <a:rPr lang="en-US" sz="2400" dirty="0"/>
              <a:t>Where are customers with a high lifetime value based?</a:t>
            </a:r>
          </a:p>
          <a:p>
            <a:pPr lvl="1"/>
            <a:r>
              <a:rPr lang="en-US" sz="2400" dirty="0"/>
              <a:t>Do sales figures vary between geographic regions?</a:t>
            </a:r>
          </a:p>
        </p:txBody>
      </p:sp>
    </p:spTree>
    <p:extLst>
      <p:ext uri="{BB962C8B-B14F-4D97-AF65-F5344CB8AC3E}">
        <p14:creationId xmlns:p14="http://schemas.microsoft.com/office/powerpoint/2010/main" val="130313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44CC-C690-41C1-97CC-D54C6122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Genre Impact Revenue Gain?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1B9C2-126E-4A97-8839-5AA4515EC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Grossing Films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F6CD82-1CFD-4A61-9DF2-1BAF0CC10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Least Grossing Films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386A0C-1D40-4051-AC4F-8F7D0CB1D067}"/>
              </a:ext>
            </a:extLst>
          </p:cNvPr>
          <p:cNvSpPr txBox="1"/>
          <p:nvPr/>
        </p:nvSpPr>
        <p:spPr>
          <a:xfrm>
            <a:off x="2522982" y="1691028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 Comparison of the 20 Top and Lowest Grossing Films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00EE1C0E-C789-46DD-9189-D4000B5933E8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7"/>
          <a:stretch/>
        </p:blipFill>
        <p:spPr>
          <a:xfrm>
            <a:off x="714375" y="2952750"/>
            <a:ext cx="4733925" cy="3076575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6229CF8F-A6C8-47F0-96D4-A674A9BB84DB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585" y="2952751"/>
            <a:ext cx="5105400" cy="30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4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1A09-0C03-4621-B193-EB5AE1D3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Rating Impact Revenue Gain?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35306-B70C-4FFB-99D2-6C631135B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Grossing Films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402121-4DFE-46D2-AC61-D969602E5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Least Grossing Films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DD46E3-348E-4D8C-8259-423E752E1FFE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t="8067" r="24346" b="1531"/>
          <a:stretch/>
        </p:blipFill>
        <p:spPr bwMode="auto">
          <a:xfrm>
            <a:off x="1524000" y="2714414"/>
            <a:ext cx="2981325" cy="36531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2C2D15-DAC5-4AEE-9196-9B8AD6C57B51}"/>
              </a:ext>
            </a:extLst>
          </p:cNvPr>
          <p:cNvPicPr>
            <a:picLocks noGrp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164" r="28752" b="421"/>
          <a:stretch/>
        </p:blipFill>
        <p:spPr bwMode="auto">
          <a:xfrm>
            <a:off x="6943725" y="2714414"/>
            <a:ext cx="3228975" cy="36531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424B26-D6BE-4694-BCBA-FFC40C414B3F}"/>
              </a:ext>
            </a:extLst>
          </p:cNvPr>
          <p:cNvSpPr txBox="1"/>
          <p:nvPr/>
        </p:nvSpPr>
        <p:spPr>
          <a:xfrm>
            <a:off x="2522982" y="1691028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 Comparison of the 20 Top and Lowest Grossing Films</a:t>
            </a:r>
          </a:p>
        </p:txBody>
      </p:sp>
    </p:spTree>
    <p:extLst>
      <p:ext uri="{BB962C8B-B14F-4D97-AF65-F5344CB8AC3E}">
        <p14:creationId xmlns:p14="http://schemas.microsoft.com/office/powerpoint/2010/main" val="245743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15D4-2E2D-4BF2-AC83-2190F93C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Length of Film Impact Revenue Gain?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CE316-093A-47E4-B319-3FA4E1277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Grossing Films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255C79-DE77-4845-B18F-57974B8A9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Least Grossing Films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C2A46E-15B4-445F-B7A5-04575987D800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t="9752" r="62228"/>
          <a:stretch/>
        </p:blipFill>
        <p:spPr bwMode="auto">
          <a:xfrm>
            <a:off x="1724025" y="2714414"/>
            <a:ext cx="2409825" cy="35009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3880048-425F-47F8-AA2F-629B6BC461D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0" y="2608476"/>
            <a:ext cx="2409825" cy="3606929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44CF89-8FFF-48BA-AFBC-9A16C0715648}"/>
              </a:ext>
            </a:extLst>
          </p:cNvPr>
          <p:cNvSpPr txBox="1"/>
          <p:nvPr/>
        </p:nvSpPr>
        <p:spPr>
          <a:xfrm>
            <a:off x="2522982" y="1691028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 Comparison of the 20 Top and Lowest Grossing Films</a:t>
            </a:r>
          </a:p>
        </p:txBody>
      </p:sp>
    </p:spTree>
    <p:extLst>
      <p:ext uri="{BB962C8B-B14F-4D97-AF65-F5344CB8AC3E}">
        <p14:creationId xmlns:p14="http://schemas.microsoft.com/office/powerpoint/2010/main" val="287215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A56A-8C6D-435B-ACF6-C1E003A4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Days Do Customers Rent Films For?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3FC175-4CCA-43C9-99D4-CE188421C58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6" r="15058"/>
          <a:stretch/>
        </p:blipFill>
        <p:spPr bwMode="auto">
          <a:xfrm>
            <a:off x="4229100" y="2085975"/>
            <a:ext cx="3476625" cy="41294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201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E916-9AF1-45E3-A24C-72DCE42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the Number of Customers in a Country Impact Sales?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B05A0-B55A-4C88-A825-E893595D7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Customers By Country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2487E9-F46B-4002-A854-BD6B5A0B9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Sales Figures By Country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1C3C44-F898-47D6-9998-9F944B329AED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5"/>
          <a:stretch/>
        </p:blipFill>
        <p:spPr>
          <a:xfrm>
            <a:off x="828675" y="2714414"/>
            <a:ext cx="4905375" cy="295296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7F48E5-93D7-47B8-951C-B98208E35058}"/>
              </a:ext>
            </a:extLst>
          </p:cNvPr>
          <p:cNvPicPr>
            <a:picLocks noGrp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7"/>
          <a:stretch/>
        </p:blipFill>
        <p:spPr bwMode="auto">
          <a:xfrm>
            <a:off x="6457950" y="2714414"/>
            <a:ext cx="5019675" cy="29529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684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BD7E-97A9-4780-BDCF-BA1A8F47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 High Lifeline Customers Live?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332CA3-D72B-4C83-9E6B-6504CA288EA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"/>
          <a:stretch/>
        </p:blipFill>
        <p:spPr bwMode="auto">
          <a:xfrm>
            <a:off x="1905001" y="2103438"/>
            <a:ext cx="8429624" cy="41119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918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B9B0-1FD6-4896-92B1-F68EA2EA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CCEC-DF08-4708-A721-574C5075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Certain genres are </a:t>
            </a:r>
            <a:r>
              <a:rPr lang="en-US" sz="2000" u="sng" dirty="0"/>
              <a:t>more popular </a:t>
            </a:r>
            <a:r>
              <a:rPr lang="en-US" sz="2000" dirty="0"/>
              <a:t>than others</a:t>
            </a:r>
          </a:p>
          <a:p>
            <a:pPr lvl="1"/>
            <a:r>
              <a:rPr lang="en-US" sz="2000" dirty="0"/>
              <a:t>These include Comedy, Drama, Music, Action, and Sports</a:t>
            </a:r>
          </a:p>
          <a:p>
            <a:pPr lvl="1"/>
            <a:r>
              <a:rPr lang="en-US" sz="2000" dirty="0"/>
              <a:t>Low performing genres include Classics, Horror, New, and Children</a:t>
            </a:r>
          </a:p>
          <a:p>
            <a:r>
              <a:rPr lang="en-US" sz="2000" dirty="0"/>
              <a:t>Particular rating categories also </a:t>
            </a:r>
            <a:r>
              <a:rPr lang="en-US" sz="2000" u="sng" dirty="0"/>
              <a:t>performed better</a:t>
            </a:r>
          </a:p>
          <a:p>
            <a:pPr lvl="1"/>
            <a:r>
              <a:rPr lang="en-US" sz="2000" dirty="0"/>
              <a:t>NC-17 films are the </a:t>
            </a:r>
            <a:r>
              <a:rPr lang="en-US" sz="2000" b="1" dirty="0"/>
              <a:t>highest</a:t>
            </a:r>
            <a:r>
              <a:rPr lang="en-US" sz="2000" dirty="0"/>
              <a:t> selling followed by PG</a:t>
            </a:r>
          </a:p>
          <a:p>
            <a:pPr lvl="1"/>
            <a:r>
              <a:rPr lang="en-US" sz="2000" dirty="0"/>
              <a:t>Films rated G and R had the </a:t>
            </a:r>
            <a:r>
              <a:rPr lang="en-US" sz="2000" b="1" dirty="0"/>
              <a:t>lowest</a:t>
            </a:r>
            <a:r>
              <a:rPr lang="en-US" sz="2000" dirty="0"/>
              <a:t> revenue</a:t>
            </a:r>
          </a:p>
          <a:p>
            <a:r>
              <a:rPr lang="en-US" sz="2000" dirty="0"/>
              <a:t>Length of film </a:t>
            </a:r>
            <a:r>
              <a:rPr lang="en-US" sz="2000" u="sng" dirty="0"/>
              <a:t>did not </a:t>
            </a:r>
            <a:r>
              <a:rPr lang="en-US" sz="2000" dirty="0"/>
              <a:t>appear to impact revenue</a:t>
            </a:r>
          </a:p>
          <a:p>
            <a:pPr lvl="1"/>
            <a:r>
              <a:rPr lang="en-US" sz="2000" dirty="0"/>
              <a:t>Majority of films in the top and bottom grossing groups were </a:t>
            </a:r>
            <a:r>
              <a:rPr lang="en-US" sz="2000" b="1" dirty="0"/>
              <a:t>over 120 minutes long</a:t>
            </a:r>
          </a:p>
        </p:txBody>
      </p:sp>
    </p:spTree>
    <p:extLst>
      <p:ext uri="{BB962C8B-B14F-4D97-AF65-F5344CB8AC3E}">
        <p14:creationId xmlns:p14="http://schemas.microsoft.com/office/powerpoint/2010/main" val="3081533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63C22"/>
      </a:dk2>
      <a:lt2>
        <a:srgbClr val="E2E7E8"/>
      </a:lt2>
      <a:accent1>
        <a:srgbClr val="C3988F"/>
      </a:accent1>
      <a:accent2>
        <a:srgbClr val="B9A07D"/>
      </a:accent2>
      <a:accent3>
        <a:srgbClr val="A6A67D"/>
      </a:accent3>
      <a:accent4>
        <a:srgbClr val="95AB75"/>
      </a:accent4>
      <a:accent5>
        <a:srgbClr val="8AAD83"/>
      </a:accent5>
      <a:accent6>
        <a:srgbClr val="77AF85"/>
      </a:accent6>
      <a:hlink>
        <a:srgbClr val="5A8B95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534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Garamond</vt:lpstr>
      <vt:lpstr>Goudy Old Style</vt:lpstr>
      <vt:lpstr>SavonVTI</vt:lpstr>
      <vt:lpstr>Rockbuster Stealth LLC</vt:lpstr>
      <vt:lpstr>Key Questions and Objectives</vt:lpstr>
      <vt:lpstr>Does Genre Impact Revenue Gain?</vt:lpstr>
      <vt:lpstr>Does Rating Impact Revenue Gain?</vt:lpstr>
      <vt:lpstr>Does Length of Film Impact Revenue Gain?</vt:lpstr>
      <vt:lpstr>How Many Days Do Customers Rent Films For?</vt:lpstr>
      <vt:lpstr>Does the Number of Customers in a Country Impact Sales?</vt:lpstr>
      <vt:lpstr>Where Do the High Lifeline Customers Live?</vt:lpstr>
      <vt:lpstr>Observations and Results</vt:lpstr>
      <vt:lpstr>Observations and Results - Continued</vt:lpstr>
      <vt:lpstr>Recommendations</vt:lpstr>
      <vt:lpstr>Recommendations - Continued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</dc:title>
  <dc:creator>Courtney Coughlan</dc:creator>
  <cp:lastModifiedBy>Courtney Coughlan</cp:lastModifiedBy>
  <cp:revision>17</cp:revision>
  <dcterms:created xsi:type="dcterms:W3CDTF">2020-12-03T20:34:07Z</dcterms:created>
  <dcterms:modified xsi:type="dcterms:W3CDTF">2020-12-05T01:38:35Z</dcterms:modified>
</cp:coreProperties>
</file>