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embeddings/oleObject1.bin" ContentType="application/vnd.openxmlformats-officedocument.oleObject"/>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1535" r:id="rId2"/>
    <p:sldId id="258" r:id="rId3"/>
    <p:sldId id="1536" r:id="rId4"/>
    <p:sldId id="1537" r:id="rId5"/>
    <p:sldId id="1538" r:id="rId6"/>
    <p:sldId id="319" r:id="rId7"/>
    <p:sldId id="1408" r:id="rId8"/>
    <p:sldId id="577" r:id="rId9"/>
    <p:sldId id="510" r:id="rId10"/>
    <p:sldId id="1399" r:id="rId11"/>
    <p:sldId id="1400" r:id="rId12"/>
    <p:sldId id="1434" r:id="rId13"/>
    <p:sldId id="1435" r:id="rId14"/>
    <p:sldId id="1436" r:id="rId15"/>
    <p:sldId id="1423" r:id="rId16"/>
    <p:sldId id="1424" r:id="rId17"/>
    <p:sldId id="1428" r:id="rId18"/>
    <p:sldId id="512" r:id="rId19"/>
    <p:sldId id="1427" r:id="rId20"/>
    <p:sldId id="1431" r:id="rId21"/>
    <p:sldId id="1386" r:id="rId22"/>
    <p:sldId id="1432" r:id="rId23"/>
    <p:sldId id="1433" r:id="rId24"/>
    <p:sldId id="1438" r:id="rId25"/>
    <p:sldId id="1503" r:id="rId26"/>
    <p:sldId id="1502" r:id="rId27"/>
    <p:sldId id="1511" r:id="rId28"/>
    <p:sldId id="1512" r:id="rId29"/>
    <p:sldId id="1514" r:id="rId30"/>
    <p:sldId id="1505" r:id="rId31"/>
    <p:sldId id="1506" r:id="rId32"/>
    <p:sldId id="1516" r:id="rId33"/>
    <p:sldId id="1515" r:id="rId34"/>
    <p:sldId id="1517" r:id="rId35"/>
    <p:sldId id="1522" r:id="rId36"/>
    <p:sldId id="1540" r:id="rId37"/>
    <p:sldId id="1527" r:id="rId38"/>
    <p:sldId id="1528" r:id="rId39"/>
    <p:sldId id="1533" r:id="rId40"/>
    <p:sldId id="1542" r:id="rId41"/>
    <p:sldId id="1543" r:id="rId42"/>
    <p:sldId id="1544" r:id="rId43"/>
    <p:sldId id="1545" r:id="rId44"/>
    <p:sldId id="1546" r:id="rId45"/>
    <p:sldId id="1547" r:id="rId46"/>
    <p:sldId id="1563" r:id="rId47"/>
    <p:sldId id="1564" r:id="rId48"/>
    <p:sldId id="1548" r:id="rId49"/>
    <p:sldId id="1549" r:id="rId50"/>
    <p:sldId id="1550" r:id="rId51"/>
    <p:sldId id="1551" r:id="rId52"/>
    <p:sldId id="1552" r:id="rId53"/>
    <p:sldId id="1553" r:id="rId54"/>
    <p:sldId id="1554" r:id="rId55"/>
    <p:sldId id="1555" r:id="rId56"/>
    <p:sldId id="1561" r:id="rId57"/>
    <p:sldId id="1562" r:id="rId5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yne, Janet" initials="P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85143" autoAdjust="0"/>
  </p:normalViewPr>
  <p:slideViewPr>
    <p:cSldViewPr>
      <p:cViewPr varScale="1">
        <p:scale>
          <a:sx n="93" d="100"/>
          <a:sy n="93" d="100"/>
        </p:scale>
        <p:origin x="-984"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commentAuthors" Target="commentAuthors.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B5C5C4C-925A-4693-8BC2-7A91782991FB}" type="datetimeFigureOut">
              <a:rPr lang="en-US" smtClean="0"/>
              <a:t>3/21/17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3AC641A-525A-4057-AF4F-0467D4D223EB}" type="slidenum">
              <a:rPr lang="en-US" smtClean="0"/>
              <a:t>‹#›</a:t>
            </a:fld>
            <a:endParaRPr lang="en-US"/>
          </a:p>
        </p:txBody>
      </p:sp>
    </p:spTree>
    <p:extLst>
      <p:ext uri="{BB962C8B-B14F-4D97-AF65-F5344CB8AC3E}">
        <p14:creationId xmlns:p14="http://schemas.microsoft.com/office/powerpoint/2010/main" val="334147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1</a:t>
            </a:fld>
            <a:endParaRPr lang="en-US"/>
          </a:p>
        </p:txBody>
      </p:sp>
    </p:spTree>
    <p:extLst>
      <p:ext uri="{BB962C8B-B14F-4D97-AF65-F5344CB8AC3E}">
        <p14:creationId xmlns:p14="http://schemas.microsoft.com/office/powerpoint/2010/main" val="3862355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endParaRPr lang="en-US" altLang="en-US" dirty="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901" eaLnBrk="0" hangingPunct="0">
              <a:defRPr sz="2300">
                <a:solidFill>
                  <a:schemeClr val="tx1"/>
                </a:solidFill>
                <a:latin typeface="Arial" charset="0"/>
                <a:ea typeface="ＭＳ Ｐゴシック" pitchFamily="-1" charset="-128"/>
              </a:defRPr>
            </a:lvl1pPr>
            <a:lvl2pPr marL="36623080" indent="-36181654" defTabSz="931901" eaLnBrk="0" hangingPunct="0">
              <a:defRPr sz="2300">
                <a:solidFill>
                  <a:schemeClr val="tx1"/>
                </a:solidFill>
                <a:latin typeface="Arial" charset="0"/>
                <a:ea typeface="ＭＳ Ｐゴシック" pitchFamily="-1" charset="-128"/>
              </a:defRPr>
            </a:lvl2pPr>
            <a:lvl3pPr eaLnBrk="0" hangingPunct="0">
              <a:defRPr sz="2300">
                <a:solidFill>
                  <a:schemeClr val="tx1"/>
                </a:solidFill>
                <a:latin typeface="Arial" charset="0"/>
                <a:ea typeface="ＭＳ Ｐゴシック" pitchFamily="-1" charset="-128"/>
              </a:defRPr>
            </a:lvl3pPr>
            <a:lvl4pPr eaLnBrk="0" hangingPunct="0">
              <a:defRPr sz="2300">
                <a:solidFill>
                  <a:schemeClr val="tx1"/>
                </a:solidFill>
                <a:latin typeface="Arial" charset="0"/>
                <a:ea typeface="ＭＳ Ｐゴシック" pitchFamily="-1" charset="-128"/>
              </a:defRPr>
            </a:lvl4pPr>
            <a:lvl5pPr eaLnBrk="0" hangingPunct="0">
              <a:defRPr sz="2300">
                <a:solidFill>
                  <a:schemeClr val="tx1"/>
                </a:solidFill>
                <a:latin typeface="Arial" charset="0"/>
                <a:ea typeface="ＭＳ Ｐゴシック" pitchFamily="-1" charset="-128"/>
              </a:defRPr>
            </a:lvl5pPr>
            <a:lvl6pPr marL="441427" eaLnBrk="0" fontAlgn="base" hangingPunct="0">
              <a:spcBef>
                <a:spcPct val="0"/>
              </a:spcBef>
              <a:spcAft>
                <a:spcPct val="0"/>
              </a:spcAft>
              <a:defRPr sz="2300">
                <a:solidFill>
                  <a:schemeClr val="tx1"/>
                </a:solidFill>
                <a:latin typeface="Arial" charset="0"/>
                <a:ea typeface="ＭＳ Ｐゴシック" pitchFamily="-1" charset="-128"/>
              </a:defRPr>
            </a:lvl6pPr>
            <a:lvl7pPr marL="882853" eaLnBrk="0" fontAlgn="base" hangingPunct="0">
              <a:spcBef>
                <a:spcPct val="0"/>
              </a:spcBef>
              <a:spcAft>
                <a:spcPct val="0"/>
              </a:spcAft>
              <a:defRPr sz="2300">
                <a:solidFill>
                  <a:schemeClr val="tx1"/>
                </a:solidFill>
                <a:latin typeface="Arial" charset="0"/>
                <a:ea typeface="ＭＳ Ｐゴシック" pitchFamily="-1" charset="-128"/>
              </a:defRPr>
            </a:lvl7pPr>
            <a:lvl8pPr marL="1324280" eaLnBrk="0" fontAlgn="base" hangingPunct="0">
              <a:spcBef>
                <a:spcPct val="0"/>
              </a:spcBef>
              <a:spcAft>
                <a:spcPct val="0"/>
              </a:spcAft>
              <a:defRPr sz="2300">
                <a:solidFill>
                  <a:schemeClr val="tx1"/>
                </a:solidFill>
                <a:latin typeface="Arial" charset="0"/>
                <a:ea typeface="ＭＳ Ｐゴシック" pitchFamily="-1" charset="-128"/>
              </a:defRPr>
            </a:lvl8pPr>
            <a:lvl9pPr marL="1765706" eaLnBrk="0" fontAlgn="base" hangingPunct="0">
              <a:spcBef>
                <a:spcPct val="0"/>
              </a:spcBef>
              <a:spcAft>
                <a:spcPct val="0"/>
              </a:spcAft>
              <a:defRPr sz="2300">
                <a:solidFill>
                  <a:schemeClr val="tx1"/>
                </a:solidFill>
                <a:latin typeface="Arial" charset="0"/>
                <a:ea typeface="ＭＳ Ｐゴシック" pitchFamily="-1" charset="-128"/>
              </a:defRPr>
            </a:lvl9pPr>
          </a:lstStyle>
          <a:p>
            <a:pPr eaLnBrk="1" hangingPunct="1"/>
            <a:fld id="{3767823E-FF37-4C6E-BF38-C67F720D336E}" type="slidenum">
              <a:rPr lang="en-US" altLang="en-US" sz="1300">
                <a:latin typeface="Verdana" pitchFamily="-1" charset="0"/>
              </a:rPr>
              <a:pPr eaLnBrk="1" hangingPunct="1"/>
              <a:t>10</a:t>
            </a:fld>
            <a:endParaRPr lang="en-US" altLang="en-US" sz="1300">
              <a:latin typeface="Verdana"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 typeface="Arial" panose="020B0604020202020204" pitchFamily="34" charset="0"/>
              <a:buChar char="•"/>
            </a:pPr>
            <a:endParaRPr lang="en-US" altLang="en-US" dirty="0"/>
          </a:p>
        </p:txBody>
      </p:sp>
      <p:sp>
        <p:nvSpPr>
          <p:cNvPr id="4" name="Slide Number Placeholder 3"/>
          <p:cNvSpPr>
            <a:spLocks noGrp="1"/>
          </p:cNvSpPr>
          <p:nvPr>
            <p:ph type="sldNum" sz="quarter" idx="10"/>
          </p:nvPr>
        </p:nvSpPr>
        <p:spPr/>
        <p:txBody>
          <a:bodyPr/>
          <a:lstStyle/>
          <a:p>
            <a:fld id="{F3AC641A-525A-4057-AF4F-0467D4D223EB}" type="slidenum">
              <a:rPr lang="en-US" smtClean="0"/>
              <a:t>11</a:t>
            </a:fld>
            <a:endParaRPr lang="en-US"/>
          </a:p>
        </p:txBody>
      </p:sp>
    </p:spTree>
    <p:extLst>
      <p:ext uri="{BB962C8B-B14F-4D97-AF65-F5344CB8AC3E}">
        <p14:creationId xmlns:p14="http://schemas.microsoft.com/office/powerpoint/2010/main" val="3326561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901" eaLnBrk="0" hangingPunct="0">
              <a:defRPr sz="2300">
                <a:solidFill>
                  <a:schemeClr val="tx1"/>
                </a:solidFill>
                <a:latin typeface="Arial" charset="0"/>
                <a:ea typeface="ＭＳ Ｐゴシック" pitchFamily="-1" charset="-128"/>
              </a:defRPr>
            </a:lvl1pPr>
            <a:lvl2pPr marL="36623080" indent="-36181654" defTabSz="931901" eaLnBrk="0" hangingPunct="0">
              <a:defRPr sz="2300">
                <a:solidFill>
                  <a:schemeClr val="tx1"/>
                </a:solidFill>
                <a:latin typeface="Arial" charset="0"/>
                <a:ea typeface="ＭＳ Ｐゴシック" pitchFamily="-1" charset="-128"/>
              </a:defRPr>
            </a:lvl2pPr>
            <a:lvl3pPr eaLnBrk="0" hangingPunct="0">
              <a:defRPr sz="2300">
                <a:solidFill>
                  <a:schemeClr val="tx1"/>
                </a:solidFill>
                <a:latin typeface="Arial" charset="0"/>
                <a:ea typeface="ＭＳ Ｐゴシック" pitchFamily="-1" charset="-128"/>
              </a:defRPr>
            </a:lvl3pPr>
            <a:lvl4pPr eaLnBrk="0" hangingPunct="0">
              <a:defRPr sz="2300">
                <a:solidFill>
                  <a:schemeClr val="tx1"/>
                </a:solidFill>
                <a:latin typeface="Arial" charset="0"/>
                <a:ea typeface="ＭＳ Ｐゴシック" pitchFamily="-1" charset="-128"/>
              </a:defRPr>
            </a:lvl4pPr>
            <a:lvl5pPr eaLnBrk="0" hangingPunct="0">
              <a:defRPr sz="2300">
                <a:solidFill>
                  <a:schemeClr val="tx1"/>
                </a:solidFill>
                <a:latin typeface="Arial" charset="0"/>
                <a:ea typeface="ＭＳ Ｐゴシック" pitchFamily="-1" charset="-128"/>
              </a:defRPr>
            </a:lvl5pPr>
            <a:lvl6pPr marL="441427" eaLnBrk="0" fontAlgn="base" hangingPunct="0">
              <a:spcBef>
                <a:spcPct val="0"/>
              </a:spcBef>
              <a:spcAft>
                <a:spcPct val="0"/>
              </a:spcAft>
              <a:defRPr sz="2300">
                <a:solidFill>
                  <a:schemeClr val="tx1"/>
                </a:solidFill>
                <a:latin typeface="Arial" charset="0"/>
                <a:ea typeface="ＭＳ Ｐゴシック" pitchFamily="-1" charset="-128"/>
              </a:defRPr>
            </a:lvl6pPr>
            <a:lvl7pPr marL="882853" eaLnBrk="0" fontAlgn="base" hangingPunct="0">
              <a:spcBef>
                <a:spcPct val="0"/>
              </a:spcBef>
              <a:spcAft>
                <a:spcPct val="0"/>
              </a:spcAft>
              <a:defRPr sz="2300">
                <a:solidFill>
                  <a:schemeClr val="tx1"/>
                </a:solidFill>
                <a:latin typeface="Arial" charset="0"/>
                <a:ea typeface="ＭＳ Ｐゴシック" pitchFamily="-1" charset="-128"/>
              </a:defRPr>
            </a:lvl7pPr>
            <a:lvl8pPr marL="1324280" eaLnBrk="0" fontAlgn="base" hangingPunct="0">
              <a:spcBef>
                <a:spcPct val="0"/>
              </a:spcBef>
              <a:spcAft>
                <a:spcPct val="0"/>
              </a:spcAft>
              <a:defRPr sz="2300">
                <a:solidFill>
                  <a:schemeClr val="tx1"/>
                </a:solidFill>
                <a:latin typeface="Arial" charset="0"/>
                <a:ea typeface="ＭＳ Ｐゴシック" pitchFamily="-1" charset="-128"/>
              </a:defRPr>
            </a:lvl8pPr>
            <a:lvl9pPr marL="1765706" eaLnBrk="0" fontAlgn="base" hangingPunct="0">
              <a:spcBef>
                <a:spcPct val="0"/>
              </a:spcBef>
              <a:spcAft>
                <a:spcPct val="0"/>
              </a:spcAft>
              <a:defRPr sz="2300">
                <a:solidFill>
                  <a:schemeClr val="tx1"/>
                </a:solidFill>
                <a:latin typeface="Arial" charset="0"/>
                <a:ea typeface="ＭＳ Ｐゴシック" pitchFamily="-1" charset="-128"/>
              </a:defRPr>
            </a:lvl9pPr>
          </a:lstStyle>
          <a:p>
            <a:pPr eaLnBrk="1" hangingPunct="1"/>
            <a:fld id="{EE937292-8155-4A11-80EB-623AA4F1CA11}" type="slidenum">
              <a:rPr lang="en-US" altLang="en-US" sz="1300">
                <a:latin typeface="Verdana" pitchFamily="-1" charset="0"/>
              </a:rPr>
              <a:pPr eaLnBrk="1" hangingPunct="1"/>
              <a:t>12</a:t>
            </a:fld>
            <a:endParaRPr lang="en-US" altLang="en-US" sz="1300">
              <a:latin typeface="Verdana" pitchFamily="-1" charset="0"/>
            </a:endParaRPr>
          </a:p>
        </p:txBody>
      </p:sp>
      <p:sp>
        <p:nvSpPr>
          <p:cNvPr id="29699" name="Rectangle 7"/>
          <p:cNvSpPr txBox="1">
            <a:spLocks noGrp="1" noChangeArrowheads="1"/>
          </p:cNvSpPr>
          <p:nvPr/>
        </p:nvSpPr>
        <p:spPr bwMode="auto">
          <a:xfrm>
            <a:off x="3973069" y="8831504"/>
            <a:ext cx="3037332" cy="46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8" rIns="93177" bIns="4658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F7AD73CA-71F1-43B0-9BE7-5FBEB51F914D}" type="slidenum">
              <a:rPr lang="en-US" altLang="en-US" sz="1300">
                <a:latin typeface="Verdana" pitchFamily="-1" charset="0"/>
              </a:rPr>
              <a:pPr algn="r" eaLnBrk="1" hangingPunct="1"/>
              <a:t>12</a:t>
            </a:fld>
            <a:endParaRPr lang="en-US" altLang="en-US" sz="1300">
              <a:latin typeface="Verdana" pitchFamily="-1" charset="0"/>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endParaRPr lang="en-US" alt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13</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defTabSz="931774">
              <a:buFont typeface="Arial" panose="020B0604020202020204" pitchFamily="34" charset="0"/>
              <a:buChar char="•"/>
              <a:defRPr/>
            </a:pPr>
            <a:endParaRPr lang="en-US" alt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14</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defTabSz="931774">
              <a:buFont typeface="Arial" panose="020B0604020202020204" pitchFamily="34" charset="0"/>
              <a:buChar char="•"/>
              <a:defRPr/>
            </a:pPr>
            <a:endParaRPr lang="en-US" alt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15</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defTabSz="931774">
              <a:buFont typeface="Arial" panose="020B0604020202020204" pitchFamily="34" charset="0"/>
              <a:buChar char="•"/>
              <a:defRPr/>
            </a:pPr>
            <a:endParaRPr lang="en-US" alt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16</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defTabSz="931774">
              <a:buFont typeface="Arial" panose="020B0604020202020204" pitchFamily="34" charset="0"/>
              <a:buChar char="•"/>
              <a:defRPr/>
            </a:pPr>
            <a:endParaRPr lang="en-US" altLang="en-US" dirty="0" smtClean="0"/>
          </a:p>
        </p:txBody>
      </p:sp>
      <p:sp>
        <p:nvSpPr>
          <p:cNvPr id="4" name="Slide Number Placeholder 3"/>
          <p:cNvSpPr>
            <a:spLocks noGrp="1"/>
          </p:cNvSpPr>
          <p:nvPr>
            <p:ph type="sldNum" sz="quarter" idx="10"/>
          </p:nvPr>
        </p:nvSpPr>
        <p:spPr/>
        <p:txBody>
          <a:bodyPr/>
          <a:lstStyle/>
          <a:p>
            <a:fld id="{4E412D65-391C-4EE4-AC85-132C8E2DF590}" type="slidenum">
              <a:rPr lang="en-US" smtClean="0"/>
              <a:t>17</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18</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9415" lvl="1" indent="-349415" algn="just">
              <a:buFont typeface="Arial"/>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19</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2</a:t>
            </a:fld>
            <a:endParaRPr lang="en-US" dirty="0"/>
          </a:p>
        </p:txBody>
      </p:sp>
    </p:spTree>
    <p:extLst>
      <p:ext uri="{BB962C8B-B14F-4D97-AF65-F5344CB8AC3E}">
        <p14:creationId xmlns:p14="http://schemas.microsoft.com/office/powerpoint/2010/main" val="2102215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9415" lvl="1" indent="-349415" algn="just">
              <a:buFont typeface="Arial"/>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20</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901" eaLnBrk="0" hangingPunct="0">
              <a:defRPr sz="2300">
                <a:solidFill>
                  <a:schemeClr val="tx1"/>
                </a:solidFill>
                <a:latin typeface="Arial" charset="0"/>
                <a:ea typeface="ＭＳ Ｐゴシック" pitchFamily="-1" charset="-128"/>
              </a:defRPr>
            </a:lvl1pPr>
            <a:lvl2pPr marL="36623080" indent="-36181654" defTabSz="931901" eaLnBrk="0" hangingPunct="0">
              <a:defRPr sz="2300">
                <a:solidFill>
                  <a:schemeClr val="tx1"/>
                </a:solidFill>
                <a:latin typeface="Arial" charset="0"/>
                <a:ea typeface="ＭＳ Ｐゴシック" pitchFamily="-1" charset="-128"/>
              </a:defRPr>
            </a:lvl2pPr>
            <a:lvl3pPr eaLnBrk="0" hangingPunct="0">
              <a:defRPr sz="2300">
                <a:solidFill>
                  <a:schemeClr val="tx1"/>
                </a:solidFill>
                <a:latin typeface="Arial" charset="0"/>
                <a:ea typeface="ＭＳ Ｐゴシック" pitchFamily="-1" charset="-128"/>
              </a:defRPr>
            </a:lvl3pPr>
            <a:lvl4pPr eaLnBrk="0" hangingPunct="0">
              <a:defRPr sz="2300">
                <a:solidFill>
                  <a:schemeClr val="tx1"/>
                </a:solidFill>
                <a:latin typeface="Arial" charset="0"/>
                <a:ea typeface="ＭＳ Ｐゴシック" pitchFamily="-1" charset="-128"/>
              </a:defRPr>
            </a:lvl4pPr>
            <a:lvl5pPr eaLnBrk="0" hangingPunct="0">
              <a:defRPr sz="2300">
                <a:solidFill>
                  <a:schemeClr val="tx1"/>
                </a:solidFill>
                <a:latin typeface="Arial" charset="0"/>
                <a:ea typeface="ＭＳ Ｐゴシック" pitchFamily="-1" charset="-128"/>
              </a:defRPr>
            </a:lvl5pPr>
            <a:lvl6pPr marL="441427" eaLnBrk="0" fontAlgn="base" hangingPunct="0">
              <a:spcBef>
                <a:spcPct val="0"/>
              </a:spcBef>
              <a:spcAft>
                <a:spcPct val="0"/>
              </a:spcAft>
              <a:defRPr sz="2300">
                <a:solidFill>
                  <a:schemeClr val="tx1"/>
                </a:solidFill>
                <a:latin typeface="Arial" charset="0"/>
                <a:ea typeface="ＭＳ Ｐゴシック" pitchFamily="-1" charset="-128"/>
              </a:defRPr>
            </a:lvl6pPr>
            <a:lvl7pPr marL="882853" eaLnBrk="0" fontAlgn="base" hangingPunct="0">
              <a:spcBef>
                <a:spcPct val="0"/>
              </a:spcBef>
              <a:spcAft>
                <a:spcPct val="0"/>
              </a:spcAft>
              <a:defRPr sz="2300">
                <a:solidFill>
                  <a:schemeClr val="tx1"/>
                </a:solidFill>
                <a:latin typeface="Arial" charset="0"/>
                <a:ea typeface="ＭＳ Ｐゴシック" pitchFamily="-1" charset="-128"/>
              </a:defRPr>
            </a:lvl7pPr>
            <a:lvl8pPr marL="1324280" eaLnBrk="0" fontAlgn="base" hangingPunct="0">
              <a:spcBef>
                <a:spcPct val="0"/>
              </a:spcBef>
              <a:spcAft>
                <a:spcPct val="0"/>
              </a:spcAft>
              <a:defRPr sz="2300">
                <a:solidFill>
                  <a:schemeClr val="tx1"/>
                </a:solidFill>
                <a:latin typeface="Arial" charset="0"/>
                <a:ea typeface="ＭＳ Ｐゴシック" pitchFamily="-1" charset="-128"/>
              </a:defRPr>
            </a:lvl8pPr>
            <a:lvl9pPr marL="1765706" eaLnBrk="0" fontAlgn="base" hangingPunct="0">
              <a:spcBef>
                <a:spcPct val="0"/>
              </a:spcBef>
              <a:spcAft>
                <a:spcPct val="0"/>
              </a:spcAft>
              <a:defRPr sz="2300">
                <a:solidFill>
                  <a:schemeClr val="tx1"/>
                </a:solidFill>
                <a:latin typeface="Arial" charset="0"/>
                <a:ea typeface="ＭＳ Ｐゴシック" pitchFamily="-1" charset="-128"/>
              </a:defRPr>
            </a:lvl9pPr>
          </a:lstStyle>
          <a:p>
            <a:pPr eaLnBrk="1" hangingPunct="1"/>
            <a:fld id="{F1D2A014-3AFF-46D5-89F3-01D6E78DD9EC}" type="slidenum">
              <a:rPr lang="en-US" altLang="en-US" sz="1300">
                <a:latin typeface="Verdana" pitchFamily="-1" charset="0"/>
              </a:rPr>
              <a:pPr eaLnBrk="1" hangingPunct="1"/>
              <a:t>21</a:t>
            </a:fld>
            <a:endParaRPr lang="en-US" altLang="en-US" sz="1300">
              <a:latin typeface="Verdana" pitchFamily="-1" charset="0"/>
            </a:endParaRPr>
          </a:p>
        </p:txBody>
      </p:sp>
      <p:sp>
        <p:nvSpPr>
          <p:cNvPr id="66563" name="Rectangle 7"/>
          <p:cNvSpPr txBox="1">
            <a:spLocks noGrp="1" noChangeArrowheads="1"/>
          </p:cNvSpPr>
          <p:nvPr/>
        </p:nvSpPr>
        <p:spPr bwMode="auto">
          <a:xfrm>
            <a:off x="3973069" y="8831504"/>
            <a:ext cx="3037332" cy="46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8" rIns="93177" bIns="4658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6A8A6DEE-7492-4F52-9E35-067528659255}" type="slidenum">
              <a:rPr lang="en-US" altLang="en-US" sz="1300">
                <a:latin typeface="Verdana" pitchFamily="-1" charset="0"/>
              </a:rPr>
              <a:pPr algn="r" eaLnBrk="1" hangingPunct="1"/>
              <a:t>21</a:t>
            </a:fld>
            <a:endParaRPr lang="en-US" altLang="en-US" sz="1300">
              <a:latin typeface="Verdana" pitchFamily="-1"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anose="020B0604020202020204" pitchFamily="34" charset="0"/>
              <a:buChar char="•"/>
            </a:pPr>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defTabSz="931774">
              <a:buFont typeface="Arial" panose="020B0604020202020204" pitchFamily="34" charset="0"/>
              <a:buChar char="•"/>
              <a:defRPr/>
            </a:pPr>
            <a:endParaRPr lang="en-US" alt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22</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defTabSz="931774">
              <a:buFont typeface="Arial" panose="020B0604020202020204" pitchFamily="34" charset="0"/>
              <a:buChar char="•"/>
              <a:defRPr/>
            </a:pPr>
            <a:endParaRPr lang="en-US" altLang="en-US" dirty="0" smtClean="0"/>
          </a:p>
        </p:txBody>
      </p:sp>
      <p:sp>
        <p:nvSpPr>
          <p:cNvPr id="4" name="Slide Number Placeholder 3"/>
          <p:cNvSpPr>
            <a:spLocks noGrp="1"/>
          </p:cNvSpPr>
          <p:nvPr>
            <p:ph type="sldNum" sz="quarter" idx="10"/>
          </p:nvPr>
        </p:nvSpPr>
        <p:spPr/>
        <p:txBody>
          <a:bodyPr/>
          <a:lstStyle/>
          <a:p>
            <a:fld id="{4E412D65-391C-4EE4-AC85-132C8E2DF590}" type="slidenum">
              <a:rPr lang="en-US" smtClean="0"/>
              <a:t>23</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24</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endParaRPr lang="en-US" alt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25</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26</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1" indent="-171450"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27</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28</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29</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C641A-525A-4057-AF4F-0467D4D223EB}" type="slidenum">
              <a:rPr lang="en-US" smtClean="0"/>
              <a:t>3</a:t>
            </a:fld>
            <a:endParaRPr lang="en-US"/>
          </a:p>
        </p:txBody>
      </p:sp>
    </p:spTree>
    <p:extLst>
      <p:ext uri="{BB962C8B-B14F-4D97-AF65-F5344CB8AC3E}">
        <p14:creationId xmlns:p14="http://schemas.microsoft.com/office/powerpoint/2010/main" val="2267945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30</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r>
              <a:rPr lang="en-US" dirty="0" err="1" smtClean="0"/>
              <a:t>Fv</a:t>
            </a:r>
            <a:r>
              <a:rPr lang="en-US" dirty="0" smtClean="0"/>
              <a:t>= 1000</a:t>
            </a:r>
          </a:p>
          <a:p>
            <a:pPr marL="174708" lvl="1" indent="-174708" algn="just">
              <a:buFont typeface="Arial" panose="020B0604020202020204" pitchFamily="34" charset="0"/>
              <a:buChar char="•"/>
            </a:pPr>
            <a:r>
              <a:rPr lang="en-US" dirty="0" smtClean="0"/>
              <a:t>Coupon rate= 5%</a:t>
            </a:r>
          </a:p>
          <a:p>
            <a:pPr marL="174708" lvl="1" indent="-174708" algn="just">
              <a:buFont typeface="Arial" panose="020B0604020202020204" pitchFamily="34" charset="0"/>
              <a:buChar char="•"/>
            </a:pPr>
            <a:r>
              <a:rPr lang="en-US" dirty="0" err="1" smtClean="0"/>
              <a:t>Cpn</a:t>
            </a:r>
            <a:r>
              <a:rPr lang="en-US" dirty="0" smtClean="0"/>
              <a:t>=50</a:t>
            </a:r>
          </a:p>
          <a:p>
            <a:pPr marL="174708" lvl="1" indent="-174708" algn="just">
              <a:buFont typeface="Arial" panose="020B0604020202020204" pitchFamily="34" charset="0"/>
              <a:buChar char="•"/>
            </a:pPr>
            <a:r>
              <a:rPr lang="en-US" dirty="0" smtClean="0"/>
              <a:t>N=3yrs</a:t>
            </a:r>
          </a:p>
          <a:p>
            <a:pPr marL="174708" lvl="1" indent="-174708" algn="just">
              <a:buFont typeface="Arial" panose="020B0604020202020204" pitchFamily="34" charset="0"/>
              <a:buChar char="•"/>
            </a:pPr>
            <a:r>
              <a:rPr lang="en-US" dirty="0" smtClean="0"/>
              <a:t>Y=6%</a:t>
            </a:r>
          </a:p>
          <a:p>
            <a:pPr marL="174708" lvl="1" indent="-174708" algn="just">
              <a:buFont typeface="Arial" panose="020B0604020202020204" pitchFamily="34" charset="0"/>
              <a:buChar char="•"/>
            </a:pPr>
            <a:r>
              <a:rPr lang="en-US" dirty="0" smtClean="0"/>
              <a:t>p=</a:t>
            </a:r>
            <a:r>
              <a:rPr lang="en-US" baseline="0" dirty="0" smtClean="0"/>
              <a:t> 50/.06 (1- 1/1.06^3) + 1000/1.06^3</a:t>
            </a:r>
            <a:endParaRPr lang="en-US" dirty="0" smtClean="0"/>
          </a:p>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31</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32</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33</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34</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35</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r>
              <a:rPr lang="en-US" dirty="0" smtClean="0"/>
              <a:t>APR: semiannual</a:t>
            </a:r>
            <a:r>
              <a:rPr lang="en-US" baseline="0" dirty="0" smtClean="0"/>
              <a:t> compounding 6.30%</a:t>
            </a:r>
          </a:p>
          <a:p>
            <a:pPr marL="174708" lvl="1" indent="-174708" algn="just">
              <a:buFont typeface="Arial" panose="020B0604020202020204" pitchFamily="34" charset="0"/>
              <a:buChar char="•"/>
            </a:pPr>
            <a:r>
              <a:rPr lang="en-US" baseline="0" dirty="0" smtClean="0"/>
              <a:t>APR/2= 6.30/2= 3.10%</a:t>
            </a:r>
          </a:p>
          <a:p>
            <a:pPr marL="174708" lvl="1" indent="-174708" algn="just">
              <a:buFont typeface="Arial" panose="020B0604020202020204" pitchFamily="34" charset="0"/>
              <a:buChar char="•"/>
            </a:pPr>
            <a:r>
              <a:rPr lang="en-US" baseline="0" dirty="0" smtClean="0"/>
              <a:t>FV (to determine coupon rate)=$1000/2= $500</a:t>
            </a:r>
          </a:p>
          <a:p>
            <a:pPr marL="174708" lvl="1" indent="-174708" algn="just">
              <a:buFont typeface="Arial" panose="020B0604020202020204" pitchFamily="34" charset="0"/>
              <a:buChar char="•"/>
            </a:pPr>
            <a:r>
              <a:rPr lang="en-US" baseline="0" dirty="0" smtClean="0"/>
              <a:t>Coupon rate= 5.0%</a:t>
            </a:r>
          </a:p>
          <a:p>
            <a:pPr marL="174708" lvl="1" indent="-174708" algn="just">
              <a:buFont typeface="Arial" panose="020B0604020202020204" pitchFamily="34" charset="0"/>
              <a:buChar char="•"/>
            </a:pPr>
            <a:r>
              <a:rPr lang="en-US" baseline="0" dirty="0" smtClean="0"/>
              <a:t>N= 5yrs *2 = 10</a:t>
            </a:r>
          </a:p>
          <a:p>
            <a:pPr marL="174708" lvl="1" indent="-174708" algn="just">
              <a:buFont typeface="Arial" panose="020B0604020202020204" pitchFamily="34" charset="0"/>
              <a:buChar char="•"/>
            </a:pPr>
            <a:r>
              <a:rPr lang="en-US" baseline="0" dirty="0" smtClean="0"/>
              <a:t>CPN= (1000*.05)/2 = 35</a:t>
            </a:r>
          </a:p>
        </p:txBody>
      </p:sp>
      <p:sp>
        <p:nvSpPr>
          <p:cNvPr id="4" name="Slide Number Placeholder 3"/>
          <p:cNvSpPr>
            <a:spLocks noGrp="1"/>
          </p:cNvSpPr>
          <p:nvPr>
            <p:ph type="sldNum" sz="quarter" idx="10"/>
          </p:nvPr>
        </p:nvSpPr>
        <p:spPr/>
        <p:txBody>
          <a:bodyPr/>
          <a:lstStyle/>
          <a:p>
            <a:fld id="{4E412D65-391C-4EE4-AC85-132C8E2DF590}" type="slidenum">
              <a:rPr lang="en-US" smtClean="0"/>
              <a:t>36</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37</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38</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39</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C641A-525A-4057-AF4F-0467D4D223EB}" type="slidenum">
              <a:rPr lang="en-US" smtClean="0"/>
              <a:t>4</a:t>
            </a:fld>
            <a:endParaRPr lang="en-US"/>
          </a:p>
        </p:txBody>
      </p:sp>
    </p:spTree>
    <p:extLst>
      <p:ext uri="{BB962C8B-B14F-4D97-AF65-F5344CB8AC3E}">
        <p14:creationId xmlns:p14="http://schemas.microsoft.com/office/powerpoint/2010/main" val="2267945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40</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lgn="just">
              <a:buFont typeface="Arial" panose="020B0604020202020204" pitchFamily="34" charset="0"/>
              <a:buChar char="•"/>
            </a:pPr>
            <a:endParaRPr lang="en-US" altLang="en-US" dirty="0"/>
          </a:p>
        </p:txBody>
      </p:sp>
      <p:sp>
        <p:nvSpPr>
          <p:cNvPr id="171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901" eaLnBrk="0" hangingPunct="0">
              <a:defRPr sz="2300">
                <a:solidFill>
                  <a:schemeClr val="tx1"/>
                </a:solidFill>
                <a:latin typeface="Arial" charset="0"/>
                <a:ea typeface="ＭＳ Ｐゴシック" pitchFamily="-1" charset="-128"/>
              </a:defRPr>
            </a:lvl1pPr>
            <a:lvl2pPr marL="36623080" indent="-36181654" defTabSz="931901" eaLnBrk="0" hangingPunct="0">
              <a:defRPr sz="2300">
                <a:solidFill>
                  <a:schemeClr val="tx1"/>
                </a:solidFill>
                <a:latin typeface="Arial" charset="0"/>
                <a:ea typeface="ＭＳ Ｐゴシック" pitchFamily="-1" charset="-128"/>
              </a:defRPr>
            </a:lvl2pPr>
            <a:lvl3pPr eaLnBrk="0" hangingPunct="0">
              <a:defRPr sz="2300">
                <a:solidFill>
                  <a:schemeClr val="tx1"/>
                </a:solidFill>
                <a:latin typeface="Arial" charset="0"/>
                <a:ea typeface="ＭＳ Ｐゴシック" pitchFamily="-1" charset="-128"/>
              </a:defRPr>
            </a:lvl3pPr>
            <a:lvl4pPr eaLnBrk="0" hangingPunct="0">
              <a:defRPr sz="2300">
                <a:solidFill>
                  <a:schemeClr val="tx1"/>
                </a:solidFill>
                <a:latin typeface="Arial" charset="0"/>
                <a:ea typeface="ＭＳ Ｐゴシック" pitchFamily="-1" charset="-128"/>
              </a:defRPr>
            </a:lvl4pPr>
            <a:lvl5pPr eaLnBrk="0" hangingPunct="0">
              <a:defRPr sz="2300">
                <a:solidFill>
                  <a:schemeClr val="tx1"/>
                </a:solidFill>
                <a:latin typeface="Arial" charset="0"/>
                <a:ea typeface="ＭＳ Ｐゴシック" pitchFamily="-1" charset="-128"/>
              </a:defRPr>
            </a:lvl5pPr>
            <a:lvl6pPr marL="441427" eaLnBrk="0" fontAlgn="base" hangingPunct="0">
              <a:spcBef>
                <a:spcPct val="0"/>
              </a:spcBef>
              <a:spcAft>
                <a:spcPct val="0"/>
              </a:spcAft>
              <a:defRPr sz="2300">
                <a:solidFill>
                  <a:schemeClr val="tx1"/>
                </a:solidFill>
                <a:latin typeface="Arial" charset="0"/>
                <a:ea typeface="ＭＳ Ｐゴシック" pitchFamily="-1" charset="-128"/>
              </a:defRPr>
            </a:lvl6pPr>
            <a:lvl7pPr marL="882853" eaLnBrk="0" fontAlgn="base" hangingPunct="0">
              <a:spcBef>
                <a:spcPct val="0"/>
              </a:spcBef>
              <a:spcAft>
                <a:spcPct val="0"/>
              </a:spcAft>
              <a:defRPr sz="2300">
                <a:solidFill>
                  <a:schemeClr val="tx1"/>
                </a:solidFill>
                <a:latin typeface="Arial" charset="0"/>
                <a:ea typeface="ＭＳ Ｐゴシック" pitchFamily="-1" charset="-128"/>
              </a:defRPr>
            </a:lvl7pPr>
            <a:lvl8pPr marL="1324280" eaLnBrk="0" fontAlgn="base" hangingPunct="0">
              <a:spcBef>
                <a:spcPct val="0"/>
              </a:spcBef>
              <a:spcAft>
                <a:spcPct val="0"/>
              </a:spcAft>
              <a:defRPr sz="2300">
                <a:solidFill>
                  <a:schemeClr val="tx1"/>
                </a:solidFill>
                <a:latin typeface="Arial" charset="0"/>
                <a:ea typeface="ＭＳ Ｐゴシック" pitchFamily="-1" charset="-128"/>
              </a:defRPr>
            </a:lvl8pPr>
            <a:lvl9pPr marL="1765706" eaLnBrk="0" fontAlgn="base" hangingPunct="0">
              <a:spcBef>
                <a:spcPct val="0"/>
              </a:spcBef>
              <a:spcAft>
                <a:spcPct val="0"/>
              </a:spcAft>
              <a:defRPr sz="2300">
                <a:solidFill>
                  <a:schemeClr val="tx1"/>
                </a:solidFill>
                <a:latin typeface="Arial" charset="0"/>
                <a:ea typeface="ＭＳ Ｐゴシック" pitchFamily="-1" charset="-128"/>
              </a:defRPr>
            </a:lvl9pPr>
          </a:lstStyle>
          <a:p>
            <a:pPr eaLnBrk="1" hangingPunct="1"/>
            <a:fld id="{FAD6A0EE-7C8D-4903-AF55-FDD491388823}" type="slidenum">
              <a:rPr lang="en-US" altLang="en-US" sz="1300">
                <a:latin typeface="Verdana" pitchFamily="-1" charset="0"/>
              </a:rPr>
              <a:pPr eaLnBrk="1" hangingPunct="1"/>
              <a:t>41</a:t>
            </a:fld>
            <a:endParaRPr lang="en-US" altLang="en-US" sz="1300">
              <a:latin typeface="Verdana" pitchFamily="-1"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42</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901" eaLnBrk="0" hangingPunct="0">
              <a:defRPr sz="2300">
                <a:solidFill>
                  <a:schemeClr val="tx1"/>
                </a:solidFill>
                <a:latin typeface="Arial" charset="0"/>
                <a:ea typeface="ＭＳ Ｐゴシック" pitchFamily="-1" charset="-128"/>
              </a:defRPr>
            </a:lvl1pPr>
            <a:lvl2pPr marL="36623080" indent="-36181654" defTabSz="931901" eaLnBrk="0" hangingPunct="0">
              <a:defRPr sz="2300">
                <a:solidFill>
                  <a:schemeClr val="tx1"/>
                </a:solidFill>
                <a:latin typeface="Arial" charset="0"/>
                <a:ea typeface="ＭＳ Ｐゴシック" pitchFamily="-1" charset="-128"/>
              </a:defRPr>
            </a:lvl2pPr>
            <a:lvl3pPr eaLnBrk="0" hangingPunct="0">
              <a:defRPr sz="2300">
                <a:solidFill>
                  <a:schemeClr val="tx1"/>
                </a:solidFill>
                <a:latin typeface="Arial" charset="0"/>
                <a:ea typeface="ＭＳ Ｐゴシック" pitchFamily="-1" charset="-128"/>
              </a:defRPr>
            </a:lvl3pPr>
            <a:lvl4pPr eaLnBrk="0" hangingPunct="0">
              <a:defRPr sz="2300">
                <a:solidFill>
                  <a:schemeClr val="tx1"/>
                </a:solidFill>
                <a:latin typeface="Arial" charset="0"/>
                <a:ea typeface="ＭＳ Ｐゴシック" pitchFamily="-1" charset="-128"/>
              </a:defRPr>
            </a:lvl4pPr>
            <a:lvl5pPr eaLnBrk="0" hangingPunct="0">
              <a:defRPr sz="2300">
                <a:solidFill>
                  <a:schemeClr val="tx1"/>
                </a:solidFill>
                <a:latin typeface="Arial" charset="0"/>
                <a:ea typeface="ＭＳ Ｐゴシック" pitchFamily="-1" charset="-128"/>
              </a:defRPr>
            </a:lvl5pPr>
            <a:lvl6pPr marL="441427" eaLnBrk="0" fontAlgn="base" hangingPunct="0">
              <a:spcBef>
                <a:spcPct val="0"/>
              </a:spcBef>
              <a:spcAft>
                <a:spcPct val="0"/>
              </a:spcAft>
              <a:defRPr sz="2300">
                <a:solidFill>
                  <a:schemeClr val="tx1"/>
                </a:solidFill>
                <a:latin typeface="Arial" charset="0"/>
                <a:ea typeface="ＭＳ Ｐゴシック" pitchFamily="-1" charset="-128"/>
              </a:defRPr>
            </a:lvl6pPr>
            <a:lvl7pPr marL="882853" eaLnBrk="0" fontAlgn="base" hangingPunct="0">
              <a:spcBef>
                <a:spcPct val="0"/>
              </a:spcBef>
              <a:spcAft>
                <a:spcPct val="0"/>
              </a:spcAft>
              <a:defRPr sz="2300">
                <a:solidFill>
                  <a:schemeClr val="tx1"/>
                </a:solidFill>
                <a:latin typeface="Arial" charset="0"/>
                <a:ea typeface="ＭＳ Ｐゴシック" pitchFamily="-1" charset="-128"/>
              </a:defRPr>
            </a:lvl7pPr>
            <a:lvl8pPr marL="1324280" eaLnBrk="0" fontAlgn="base" hangingPunct="0">
              <a:spcBef>
                <a:spcPct val="0"/>
              </a:spcBef>
              <a:spcAft>
                <a:spcPct val="0"/>
              </a:spcAft>
              <a:defRPr sz="2300">
                <a:solidFill>
                  <a:schemeClr val="tx1"/>
                </a:solidFill>
                <a:latin typeface="Arial" charset="0"/>
                <a:ea typeface="ＭＳ Ｐゴシック" pitchFamily="-1" charset="-128"/>
              </a:defRPr>
            </a:lvl8pPr>
            <a:lvl9pPr marL="1765706" eaLnBrk="0" fontAlgn="base" hangingPunct="0">
              <a:spcBef>
                <a:spcPct val="0"/>
              </a:spcBef>
              <a:spcAft>
                <a:spcPct val="0"/>
              </a:spcAft>
              <a:defRPr sz="2300">
                <a:solidFill>
                  <a:schemeClr val="tx1"/>
                </a:solidFill>
                <a:latin typeface="Arial" charset="0"/>
                <a:ea typeface="ＭＳ Ｐゴシック" pitchFamily="-1" charset="-128"/>
              </a:defRPr>
            </a:lvl9pPr>
          </a:lstStyle>
          <a:p>
            <a:pPr eaLnBrk="1" hangingPunct="1"/>
            <a:fld id="{DEE3D70F-4BE3-4FAF-8706-1ED368E56C00}" type="slidenum">
              <a:rPr lang="en-US" altLang="en-US" sz="1300">
                <a:latin typeface="Verdana" pitchFamily="-1" charset="0"/>
              </a:rPr>
              <a:pPr eaLnBrk="1" hangingPunct="1"/>
              <a:t>43</a:t>
            </a:fld>
            <a:endParaRPr lang="en-US" altLang="en-US" sz="1300">
              <a:latin typeface="Verdana" pitchFamily="-1" charset="0"/>
            </a:endParaRPr>
          </a:p>
        </p:txBody>
      </p:sp>
      <p:sp>
        <p:nvSpPr>
          <p:cNvPr id="173059" name="Rectangle 7"/>
          <p:cNvSpPr txBox="1">
            <a:spLocks noGrp="1" noChangeArrowheads="1"/>
          </p:cNvSpPr>
          <p:nvPr/>
        </p:nvSpPr>
        <p:spPr bwMode="auto">
          <a:xfrm>
            <a:off x="3973069" y="8831504"/>
            <a:ext cx="3037332" cy="46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8" rIns="93177" bIns="4658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B45BDE12-7FF4-4139-B191-191F3B8FE937}" type="slidenum">
              <a:rPr lang="en-US" altLang="en-US" sz="1300">
                <a:latin typeface="Verdana" pitchFamily="-1" charset="0"/>
              </a:rPr>
              <a:pPr algn="r" eaLnBrk="1" hangingPunct="1"/>
              <a:t>43</a:t>
            </a:fld>
            <a:endParaRPr lang="en-US" altLang="en-US" sz="1300">
              <a:latin typeface="Verdana" pitchFamily="-1" charset="0"/>
            </a:endParaRPr>
          </a:p>
        </p:txBody>
      </p:sp>
      <p:sp>
        <p:nvSpPr>
          <p:cNvPr id="173060" name="Rectangle 2"/>
          <p:cNvSpPr>
            <a:spLocks noGrp="1" noRot="1" noChangeAspect="1" noChangeArrowheads="1" noTextEdit="1"/>
          </p:cNvSpPr>
          <p:nvPr>
            <p:ph type="sldImg"/>
          </p:nvPr>
        </p:nvSpPr>
        <p:spPr>
          <a:ln/>
        </p:spPr>
      </p:sp>
      <p:sp>
        <p:nvSpPr>
          <p:cNvPr id="173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anose="020B0604020202020204" pitchFamily="34" charset="0"/>
              <a:buChar char="•"/>
            </a:pPr>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44</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marR="0" lvl="1" indent="-174708"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45</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46</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3090855-1ACE-4984-A2DD-65D69225CD39}" type="slidenum">
              <a:rPr lang="en-US" smtClean="0"/>
              <a:pPr>
                <a:defRPr/>
              </a:pPr>
              <a:t>47</a:t>
            </a:fld>
            <a:endParaRPr lang="en-US"/>
          </a:p>
        </p:txBody>
      </p:sp>
    </p:spTree>
    <p:extLst>
      <p:ext uri="{BB962C8B-B14F-4D97-AF65-F5344CB8AC3E}">
        <p14:creationId xmlns:p14="http://schemas.microsoft.com/office/powerpoint/2010/main" val="28509737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48</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49</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C641A-525A-4057-AF4F-0467D4D223EB}" type="slidenum">
              <a:rPr lang="en-US" smtClean="0"/>
              <a:t>5</a:t>
            </a:fld>
            <a:endParaRPr lang="en-US"/>
          </a:p>
        </p:txBody>
      </p:sp>
    </p:spTree>
    <p:extLst>
      <p:ext uri="{BB962C8B-B14F-4D97-AF65-F5344CB8AC3E}">
        <p14:creationId xmlns:p14="http://schemas.microsoft.com/office/powerpoint/2010/main" val="2267945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90000"/>
              </a:lnSpc>
              <a:buFont typeface="Arial" panose="020B0604020202020204" pitchFamily="34" charset="0"/>
              <a:buChar char="•"/>
            </a:pPr>
            <a:endParaRPr lang="en-US" alt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50</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eaLnBrk="1" hangingPunct="1">
              <a:lnSpc>
                <a:spcPct val="90000"/>
              </a:lnSpc>
              <a:buFont typeface="Arial" panose="020B0604020202020204" pitchFamily="34" charset="0"/>
              <a:buChar char="•"/>
            </a:pPr>
            <a:endParaRPr lang="en-US" alt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51</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90000"/>
              </a:lnSpc>
              <a:buFont typeface="Arial" panose="020B0604020202020204" pitchFamily="34" charset="0"/>
              <a:buChar char="•"/>
            </a:pPr>
            <a:endParaRPr lang="en-US" alt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52</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90000"/>
              </a:lnSpc>
              <a:buFont typeface="Arial" panose="020B0604020202020204" pitchFamily="34" charset="0"/>
              <a:buChar char="•"/>
            </a:pPr>
            <a:endParaRPr lang="en-US" altLang="en-US" sz="2000" dirty="0" smtClean="0">
              <a:ea typeface="ＭＳ Ｐゴシック" pitchFamily="-1" charset="-128"/>
            </a:endParaRPr>
          </a:p>
        </p:txBody>
      </p:sp>
      <p:sp>
        <p:nvSpPr>
          <p:cNvPr id="4" name="Slide Number Placeholder 3"/>
          <p:cNvSpPr>
            <a:spLocks noGrp="1"/>
          </p:cNvSpPr>
          <p:nvPr>
            <p:ph type="sldNum" sz="quarter" idx="10"/>
          </p:nvPr>
        </p:nvSpPr>
        <p:spPr/>
        <p:txBody>
          <a:bodyPr/>
          <a:lstStyle/>
          <a:p>
            <a:fld id="{4E412D65-391C-4EE4-AC85-132C8E2DF590}" type="slidenum">
              <a:rPr lang="en-US" smtClean="0"/>
              <a:t>53</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Arial" panose="020B0604020202020204" pitchFamily="34" charset="0"/>
              <a:buNone/>
            </a:pPr>
            <a:endParaRPr lang="en-US" altLang="en-US" sz="2000" dirty="0" smtClean="0">
              <a:ea typeface="ＭＳ Ｐゴシック" pitchFamily="-1" charset="-128"/>
            </a:endParaRPr>
          </a:p>
        </p:txBody>
      </p:sp>
      <p:sp>
        <p:nvSpPr>
          <p:cNvPr id="4" name="Slide Number Placeholder 3"/>
          <p:cNvSpPr>
            <a:spLocks noGrp="1"/>
          </p:cNvSpPr>
          <p:nvPr>
            <p:ph type="sldNum" sz="quarter" idx="10"/>
          </p:nvPr>
        </p:nvSpPr>
        <p:spPr/>
        <p:txBody>
          <a:bodyPr/>
          <a:lstStyle/>
          <a:p>
            <a:fld id="{4E412D65-391C-4EE4-AC85-132C8E2DF590}" type="slidenum">
              <a:rPr lang="en-US" smtClean="0"/>
              <a:t>54</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55</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eaLnBrk="1" hangingPunct="1">
              <a:lnSpc>
                <a:spcPct val="90000"/>
              </a:lnSpc>
              <a:buFont typeface="Arial" panose="020B0604020202020204" pitchFamily="34" charset="0"/>
              <a:buChar char="•"/>
            </a:pPr>
            <a:endParaRPr lang="en-US" altLang="en-US" sz="2000" dirty="0" smtClean="0">
              <a:ea typeface="ＭＳ Ｐゴシック" pitchFamily="-1" charset="-128"/>
            </a:endParaRPr>
          </a:p>
        </p:txBody>
      </p:sp>
      <p:sp>
        <p:nvSpPr>
          <p:cNvPr id="4" name="Slide Number Placeholder 3"/>
          <p:cNvSpPr>
            <a:spLocks noGrp="1"/>
          </p:cNvSpPr>
          <p:nvPr>
            <p:ph type="sldNum" sz="quarter" idx="10"/>
          </p:nvPr>
        </p:nvSpPr>
        <p:spPr/>
        <p:txBody>
          <a:bodyPr/>
          <a:lstStyle/>
          <a:p>
            <a:fld id="{4E412D65-391C-4EE4-AC85-132C8E2DF590}" type="slidenum">
              <a:rPr lang="en-US" smtClean="0"/>
              <a:t>56</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lvl="1" indent="-174708" algn="jus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57</a:t>
            </a:fld>
            <a:endParaRPr lang="en-US"/>
          </a:p>
        </p:txBody>
      </p:sp>
    </p:spTree>
    <p:extLst>
      <p:ext uri="{BB962C8B-B14F-4D97-AF65-F5344CB8AC3E}">
        <p14:creationId xmlns:p14="http://schemas.microsoft.com/office/powerpoint/2010/main" val="1945854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AC641A-525A-4057-AF4F-0467D4D223EB}" type="slidenum">
              <a:rPr lang="en-US" smtClean="0"/>
              <a:t>6</a:t>
            </a:fld>
            <a:endParaRPr lang="en-US"/>
          </a:p>
        </p:txBody>
      </p:sp>
    </p:spTree>
    <p:extLst>
      <p:ext uri="{BB962C8B-B14F-4D97-AF65-F5344CB8AC3E}">
        <p14:creationId xmlns:p14="http://schemas.microsoft.com/office/powerpoint/2010/main" val="173871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3AC641A-525A-4057-AF4F-0467D4D223EB}" type="slidenum">
              <a:rPr lang="en-US" smtClean="0"/>
              <a:t>7</a:t>
            </a:fld>
            <a:endParaRPr lang="en-US"/>
          </a:p>
        </p:txBody>
      </p:sp>
    </p:spTree>
    <p:extLst>
      <p:ext uri="{BB962C8B-B14F-4D97-AF65-F5344CB8AC3E}">
        <p14:creationId xmlns:p14="http://schemas.microsoft.com/office/powerpoint/2010/main" val="1738714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lgn="just">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D0B3D59-8BED-40C3-ADAF-61BD74B87785}" type="slidenum">
              <a:rPr lang="en-US" smtClean="0"/>
              <a:pPr/>
              <a:t>8</a:t>
            </a:fld>
            <a:endParaRPr lang="en-US"/>
          </a:p>
        </p:txBody>
      </p:sp>
    </p:spTree>
    <p:extLst>
      <p:ext uri="{BB962C8B-B14F-4D97-AF65-F5344CB8AC3E}">
        <p14:creationId xmlns:p14="http://schemas.microsoft.com/office/powerpoint/2010/main" val="1054012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412D65-391C-4EE4-AC85-132C8E2DF590}" type="slidenum">
              <a:rPr lang="en-US" smtClean="0"/>
              <a:t>9</a:t>
            </a:fld>
            <a:endParaRPr lang="en-US"/>
          </a:p>
        </p:txBody>
      </p:sp>
    </p:spTree>
    <p:extLst>
      <p:ext uri="{BB962C8B-B14F-4D97-AF65-F5344CB8AC3E}">
        <p14:creationId xmlns:p14="http://schemas.microsoft.com/office/powerpoint/2010/main" val="1945854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FINA 3332</a:t>
            </a:r>
            <a:endParaRPr lang="en-US"/>
          </a:p>
        </p:txBody>
      </p:sp>
      <p:sp>
        <p:nvSpPr>
          <p:cNvPr id="5" name="Footer Placeholder 4"/>
          <p:cNvSpPr>
            <a:spLocks noGrp="1"/>
          </p:cNvSpPr>
          <p:nvPr>
            <p:ph type="ftr" sz="quarter" idx="11"/>
          </p:nvPr>
        </p:nvSpPr>
        <p:spPr/>
        <p:txBody>
          <a:bodyPr/>
          <a:lstStyle/>
          <a:p>
            <a:r>
              <a:rPr lang="en-US" smtClean="0"/>
              <a:t>Lecture 15</a:t>
            </a:r>
            <a:endParaRPr lang="en-US"/>
          </a:p>
        </p:txBody>
      </p:sp>
      <p:sp>
        <p:nvSpPr>
          <p:cNvPr id="6" name="Slide Number Placeholder 5"/>
          <p:cNvSpPr>
            <a:spLocks noGrp="1"/>
          </p:cNvSpPr>
          <p:nvPr>
            <p:ph type="sldNum" sz="quarter" idx="12"/>
          </p:nvPr>
        </p:nvSpPr>
        <p:spPr/>
        <p:txBody>
          <a:bodyPr/>
          <a:lstStyle/>
          <a:p>
            <a:fld id="{059122B2-AB29-456C-98D6-80177BDB9B58}" type="slidenum">
              <a:rPr lang="en-US" smtClean="0"/>
              <a:t>‹#›</a:t>
            </a:fld>
            <a:endParaRPr lang="en-US"/>
          </a:p>
        </p:txBody>
      </p:sp>
    </p:spTree>
    <p:extLst>
      <p:ext uri="{BB962C8B-B14F-4D97-AF65-F5344CB8AC3E}">
        <p14:creationId xmlns:p14="http://schemas.microsoft.com/office/powerpoint/2010/main" val="35996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FINA 3332</a:t>
            </a:r>
            <a:endParaRPr lang="en-US"/>
          </a:p>
        </p:txBody>
      </p:sp>
      <p:sp>
        <p:nvSpPr>
          <p:cNvPr id="5" name="Footer Placeholder 4"/>
          <p:cNvSpPr>
            <a:spLocks noGrp="1"/>
          </p:cNvSpPr>
          <p:nvPr>
            <p:ph type="ftr" sz="quarter" idx="11"/>
          </p:nvPr>
        </p:nvSpPr>
        <p:spPr/>
        <p:txBody>
          <a:bodyPr/>
          <a:lstStyle/>
          <a:p>
            <a:r>
              <a:rPr lang="en-US" smtClean="0"/>
              <a:t>Lecture 15</a:t>
            </a:r>
            <a:endParaRPr lang="en-US"/>
          </a:p>
        </p:txBody>
      </p:sp>
      <p:sp>
        <p:nvSpPr>
          <p:cNvPr id="6" name="Slide Number Placeholder 5"/>
          <p:cNvSpPr>
            <a:spLocks noGrp="1"/>
          </p:cNvSpPr>
          <p:nvPr>
            <p:ph type="sldNum" sz="quarter" idx="12"/>
          </p:nvPr>
        </p:nvSpPr>
        <p:spPr/>
        <p:txBody>
          <a:bodyPr/>
          <a:lstStyle/>
          <a:p>
            <a:fld id="{059122B2-AB29-456C-98D6-80177BDB9B58}" type="slidenum">
              <a:rPr lang="en-US" smtClean="0"/>
              <a:t>‹#›</a:t>
            </a:fld>
            <a:endParaRPr lang="en-US"/>
          </a:p>
        </p:txBody>
      </p:sp>
    </p:spTree>
    <p:extLst>
      <p:ext uri="{BB962C8B-B14F-4D97-AF65-F5344CB8AC3E}">
        <p14:creationId xmlns:p14="http://schemas.microsoft.com/office/powerpoint/2010/main" val="274215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FINA 3332</a:t>
            </a:r>
            <a:endParaRPr lang="en-US"/>
          </a:p>
        </p:txBody>
      </p:sp>
      <p:sp>
        <p:nvSpPr>
          <p:cNvPr id="5" name="Footer Placeholder 4"/>
          <p:cNvSpPr>
            <a:spLocks noGrp="1"/>
          </p:cNvSpPr>
          <p:nvPr>
            <p:ph type="ftr" sz="quarter" idx="11"/>
          </p:nvPr>
        </p:nvSpPr>
        <p:spPr/>
        <p:txBody>
          <a:bodyPr/>
          <a:lstStyle/>
          <a:p>
            <a:r>
              <a:rPr lang="en-US" smtClean="0"/>
              <a:t>Lecture 15</a:t>
            </a:r>
            <a:endParaRPr lang="en-US"/>
          </a:p>
        </p:txBody>
      </p:sp>
      <p:sp>
        <p:nvSpPr>
          <p:cNvPr id="6" name="Slide Number Placeholder 5"/>
          <p:cNvSpPr>
            <a:spLocks noGrp="1"/>
          </p:cNvSpPr>
          <p:nvPr>
            <p:ph type="sldNum" sz="quarter" idx="12"/>
          </p:nvPr>
        </p:nvSpPr>
        <p:spPr/>
        <p:txBody>
          <a:bodyPr/>
          <a:lstStyle/>
          <a:p>
            <a:fld id="{059122B2-AB29-456C-98D6-80177BDB9B58}" type="slidenum">
              <a:rPr lang="en-US" smtClean="0"/>
              <a:t>‹#›</a:t>
            </a:fld>
            <a:endParaRPr lang="en-US"/>
          </a:p>
        </p:txBody>
      </p:sp>
    </p:spTree>
    <p:extLst>
      <p:ext uri="{BB962C8B-B14F-4D97-AF65-F5344CB8AC3E}">
        <p14:creationId xmlns:p14="http://schemas.microsoft.com/office/powerpoint/2010/main" val="80200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rgbClr val="7DAD4B"/>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gray">
          <a:xfrm>
            <a:off x="0" y="6400800"/>
            <a:ext cx="9144000" cy="457200"/>
          </a:xfrm>
          <a:prstGeom prst="rect">
            <a:avLst/>
          </a:prstGeom>
          <a:solidFill>
            <a:srgbClr val="C93125"/>
          </a:solidFill>
          <a:ln w="9525">
            <a:noFill/>
            <a:miter lim="800000"/>
            <a:headEnd/>
            <a:tailEnd/>
          </a:ln>
          <a:effectLst/>
        </p:spPr>
        <p:txBody>
          <a:bodyPr wrap="none" lIns="0" tIns="0" rIns="0" bIns="0" anchor="ctr"/>
          <a:lstStyle/>
          <a:p>
            <a:pPr>
              <a:defRPr/>
            </a:pPr>
            <a:r>
              <a:rPr lang="en-US" sz="1800" dirty="0">
                <a:ea typeface="Arial" pitchFamily="-1" charset="0"/>
                <a:cs typeface="Arial" pitchFamily="-1" charset="0"/>
              </a:rPr>
              <a:t> </a:t>
            </a:r>
          </a:p>
        </p:txBody>
      </p:sp>
      <p:pic>
        <p:nvPicPr>
          <p:cNvPr id="3" name="Picture 3" descr="Pearson_Bound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8238"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Pearson_Strap_Bound_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56350"/>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Berk3e_front_cover_final.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1181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0879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FINA 3332</a:t>
            </a:r>
            <a:endParaRPr lang="en-US"/>
          </a:p>
        </p:txBody>
      </p:sp>
      <p:sp>
        <p:nvSpPr>
          <p:cNvPr id="5" name="Footer Placeholder 4"/>
          <p:cNvSpPr>
            <a:spLocks noGrp="1"/>
          </p:cNvSpPr>
          <p:nvPr>
            <p:ph type="ftr" sz="quarter" idx="11"/>
          </p:nvPr>
        </p:nvSpPr>
        <p:spPr/>
        <p:txBody>
          <a:bodyPr/>
          <a:lstStyle/>
          <a:p>
            <a:r>
              <a:rPr lang="en-US" smtClean="0"/>
              <a:t>Lecture 15</a:t>
            </a:r>
            <a:endParaRPr lang="en-US"/>
          </a:p>
        </p:txBody>
      </p:sp>
      <p:sp>
        <p:nvSpPr>
          <p:cNvPr id="6" name="Slide Number Placeholder 5"/>
          <p:cNvSpPr>
            <a:spLocks noGrp="1"/>
          </p:cNvSpPr>
          <p:nvPr>
            <p:ph type="sldNum" sz="quarter" idx="12"/>
          </p:nvPr>
        </p:nvSpPr>
        <p:spPr/>
        <p:txBody>
          <a:bodyPr/>
          <a:lstStyle/>
          <a:p>
            <a:fld id="{059122B2-AB29-456C-98D6-80177BDB9B58}" type="slidenum">
              <a:rPr lang="en-US" smtClean="0"/>
              <a:t>‹#›</a:t>
            </a:fld>
            <a:endParaRPr lang="en-US"/>
          </a:p>
        </p:txBody>
      </p:sp>
    </p:spTree>
    <p:extLst>
      <p:ext uri="{BB962C8B-B14F-4D97-AF65-F5344CB8AC3E}">
        <p14:creationId xmlns:p14="http://schemas.microsoft.com/office/powerpoint/2010/main" val="3354288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FINA 3332</a:t>
            </a:r>
            <a:endParaRPr lang="en-US"/>
          </a:p>
        </p:txBody>
      </p:sp>
      <p:sp>
        <p:nvSpPr>
          <p:cNvPr id="5" name="Footer Placeholder 4"/>
          <p:cNvSpPr>
            <a:spLocks noGrp="1"/>
          </p:cNvSpPr>
          <p:nvPr>
            <p:ph type="ftr" sz="quarter" idx="11"/>
          </p:nvPr>
        </p:nvSpPr>
        <p:spPr/>
        <p:txBody>
          <a:bodyPr/>
          <a:lstStyle/>
          <a:p>
            <a:r>
              <a:rPr lang="en-US" smtClean="0"/>
              <a:t>Lecture 15</a:t>
            </a:r>
            <a:endParaRPr lang="en-US"/>
          </a:p>
        </p:txBody>
      </p:sp>
      <p:sp>
        <p:nvSpPr>
          <p:cNvPr id="6" name="Slide Number Placeholder 5"/>
          <p:cNvSpPr>
            <a:spLocks noGrp="1"/>
          </p:cNvSpPr>
          <p:nvPr>
            <p:ph type="sldNum" sz="quarter" idx="12"/>
          </p:nvPr>
        </p:nvSpPr>
        <p:spPr/>
        <p:txBody>
          <a:bodyPr/>
          <a:lstStyle/>
          <a:p>
            <a:fld id="{059122B2-AB29-456C-98D6-80177BDB9B58}" type="slidenum">
              <a:rPr lang="en-US" smtClean="0"/>
              <a:t>‹#›</a:t>
            </a:fld>
            <a:endParaRPr lang="en-US"/>
          </a:p>
        </p:txBody>
      </p:sp>
    </p:spTree>
    <p:extLst>
      <p:ext uri="{BB962C8B-B14F-4D97-AF65-F5344CB8AC3E}">
        <p14:creationId xmlns:p14="http://schemas.microsoft.com/office/powerpoint/2010/main" val="2333330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6" name="Footer Placeholder 5"/>
          <p:cNvSpPr>
            <a:spLocks noGrp="1"/>
          </p:cNvSpPr>
          <p:nvPr>
            <p:ph type="ftr" sz="quarter" idx="11"/>
          </p:nvPr>
        </p:nvSpPr>
        <p:spPr/>
        <p:txBody>
          <a:bodyPr/>
          <a:lstStyle/>
          <a:p>
            <a:r>
              <a:rPr lang="en-US" smtClean="0"/>
              <a:t>Lecture 15</a:t>
            </a:r>
            <a:endParaRPr lang="en-US"/>
          </a:p>
        </p:txBody>
      </p:sp>
      <p:sp>
        <p:nvSpPr>
          <p:cNvPr id="7" name="Slide Number Placeholder 6"/>
          <p:cNvSpPr>
            <a:spLocks noGrp="1"/>
          </p:cNvSpPr>
          <p:nvPr>
            <p:ph type="sldNum" sz="quarter" idx="12"/>
          </p:nvPr>
        </p:nvSpPr>
        <p:spPr/>
        <p:txBody>
          <a:bodyPr/>
          <a:lstStyle/>
          <a:p>
            <a:fld id="{059122B2-AB29-456C-98D6-80177BDB9B58}" type="slidenum">
              <a:rPr lang="en-US" smtClean="0"/>
              <a:t>‹#›</a:t>
            </a:fld>
            <a:endParaRPr lang="en-US"/>
          </a:p>
        </p:txBody>
      </p:sp>
    </p:spTree>
    <p:extLst>
      <p:ext uri="{BB962C8B-B14F-4D97-AF65-F5344CB8AC3E}">
        <p14:creationId xmlns:p14="http://schemas.microsoft.com/office/powerpoint/2010/main" val="1555112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FINA 3332</a:t>
            </a:r>
            <a:endParaRPr lang="en-US"/>
          </a:p>
        </p:txBody>
      </p:sp>
      <p:sp>
        <p:nvSpPr>
          <p:cNvPr id="8" name="Footer Placeholder 7"/>
          <p:cNvSpPr>
            <a:spLocks noGrp="1"/>
          </p:cNvSpPr>
          <p:nvPr>
            <p:ph type="ftr" sz="quarter" idx="11"/>
          </p:nvPr>
        </p:nvSpPr>
        <p:spPr/>
        <p:txBody>
          <a:bodyPr/>
          <a:lstStyle/>
          <a:p>
            <a:r>
              <a:rPr lang="en-US" smtClean="0"/>
              <a:t>Lecture 15</a:t>
            </a:r>
            <a:endParaRPr lang="en-US"/>
          </a:p>
        </p:txBody>
      </p:sp>
      <p:sp>
        <p:nvSpPr>
          <p:cNvPr id="9" name="Slide Number Placeholder 8"/>
          <p:cNvSpPr>
            <a:spLocks noGrp="1"/>
          </p:cNvSpPr>
          <p:nvPr>
            <p:ph type="sldNum" sz="quarter" idx="12"/>
          </p:nvPr>
        </p:nvSpPr>
        <p:spPr/>
        <p:txBody>
          <a:bodyPr/>
          <a:lstStyle/>
          <a:p>
            <a:fld id="{059122B2-AB29-456C-98D6-80177BDB9B58}" type="slidenum">
              <a:rPr lang="en-US" smtClean="0"/>
              <a:t>‹#›</a:t>
            </a:fld>
            <a:endParaRPr lang="en-US"/>
          </a:p>
        </p:txBody>
      </p:sp>
    </p:spTree>
    <p:extLst>
      <p:ext uri="{BB962C8B-B14F-4D97-AF65-F5344CB8AC3E}">
        <p14:creationId xmlns:p14="http://schemas.microsoft.com/office/powerpoint/2010/main" val="3479296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FINA 3332</a:t>
            </a:r>
            <a:endParaRPr lang="en-US"/>
          </a:p>
        </p:txBody>
      </p:sp>
      <p:sp>
        <p:nvSpPr>
          <p:cNvPr id="4" name="Footer Placeholder 3"/>
          <p:cNvSpPr>
            <a:spLocks noGrp="1"/>
          </p:cNvSpPr>
          <p:nvPr>
            <p:ph type="ftr" sz="quarter" idx="11"/>
          </p:nvPr>
        </p:nvSpPr>
        <p:spPr/>
        <p:txBody>
          <a:bodyPr/>
          <a:lstStyle/>
          <a:p>
            <a:r>
              <a:rPr lang="en-US" smtClean="0"/>
              <a:t>Lecture 15</a:t>
            </a:r>
            <a:endParaRPr lang="en-US"/>
          </a:p>
        </p:txBody>
      </p:sp>
      <p:sp>
        <p:nvSpPr>
          <p:cNvPr id="5" name="Slide Number Placeholder 4"/>
          <p:cNvSpPr>
            <a:spLocks noGrp="1"/>
          </p:cNvSpPr>
          <p:nvPr>
            <p:ph type="sldNum" sz="quarter" idx="12"/>
          </p:nvPr>
        </p:nvSpPr>
        <p:spPr/>
        <p:txBody>
          <a:bodyPr/>
          <a:lstStyle/>
          <a:p>
            <a:fld id="{059122B2-AB29-456C-98D6-80177BDB9B58}" type="slidenum">
              <a:rPr lang="en-US" smtClean="0"/>
              <a:t>‹#›</a:t>
            </a:fld>
            <a:endParaRPr lang="en-US"/>
          </a:p>
        </p:txBody>
      </p:sp>
    </p:spTree>
    <p:extLst>
      <p:ext uri="{BB962C8B-B14F-4D97-AF65-F5344CB8AC3E}">
        <p14:creationId xmlns:p14="http://schemas.microsoft.com/office/powerpoint/2010/main" val="100807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FINA 3332</a:t>
            </a:r>
            <a:endParaRPr lang="en-US"/>
          </a:p>
        </p:txBody>
      </p:sp>
      <p:sp>
        <p:nvSpPr>
          <p:cNvPr id="3" name="Footer Placeholder 2"/>
          <p:cNvSpPr>
            <a:spLocks noGrp="1"/>
          </p:cNvSpPr>
          <p:nvPr>
            <p:ph type="ftr" sz="quarter" idx="11"/>
          </p:nvPr>
        </p:nvSpPr>
        <p:spPr/>
        <p:txBody>
          <a:bodyPr/>
          <a:lstStyle/>
          <a:p>
            <a:r>
              <a:rPr lang="en-US" smtClean="0"/>
              <a:t>Lecture 15</a:t>
            </a:r>
            <a:endParaRPr lang="en-US"/>
          </a:p>
        </p:txBody>
      </p:sp>
      <p:sp>
        <p:nvSpPr>
          <p:cNvPr id="4" name="Slide Number Placeholder 3"/>
          <p:cNvSpPr>
            <a:spLocks noGrp="1"/>
          </p:cNvSpPr>
          <p:nvPr>
            <p:ph type="sldNum" sz="quarter" idx="12"/>
          </p:nvPr>
        </p:nvSpPr>
        <p:spPr/>
        <p:txBody>
          <a:bodyPr/>
          <a:lstStyle/>
          <a:p>
            <a:fld id="{059122B2-AB29-456C-98D6-80177BDB9B58}" type="slidenum">
              <a:rPr lang="en-US" smtClean="0"/>
              <a:t>‹#›</a:t>
            </a:fld>
            <a:endParaRPr lang="en-US"/>
          </a:p>
        </p:txBody>
      </p:sp>
    </p:spTree>
    <p:extLst>
      <p:ext uri="{BB962C8B-B14F-4D97-AF65-F5344CB8AC3E}">
        <p14:creationId xmlns:p14="http://schemas.microsoft.com/office/powerpoint/2010/main" val="332280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FINA 3332</a:t>
            </a:r>
            <a:endParaRPr lang="en-US"/>
          </a:p>
        </p:txBody>
      </p:sp>
      <p:sp>
        <p:nvSpPr>
          <p:cNvPr id="6" name="Footer Placeholder 5"/>
          <p:cNvSpPr>
            <a:spLocks noGrp="1"/>
          </p:cNvSpPr>
          <p:nvPr>
            <p:ph type="ftr" sz="quarter" idx="11"/>
          </p:nvPr>
        </p:nvSpPr>
        <p:spPr/>
        <p:txBody>
          <a:bodyPr/>
          <a:lstStyle/>
          <a:p>
            <a:r>
              <a:rPr lang="en-US" smtClean="0"/>
              <a:t>Lecture 15</a:t>
            </a:r>
            <a:endParaRPr lang="en-US"/>
          </a:p>
        </p:txBody>
      </p:sp>
      <p:sp>
        <p:nvSpPr>
          <p:cNvPr id="7" name="Slide Number Placeholder 6"/>
          <p:cNvSpPr>
            <a:spLocks noGrp="1"/>
          </p:cNvSpPr>
          <p:nvPr>
            <p:ph type="sldNum" sz="quarter" idx="12"/>
          </p:nvPr>
        </p:nvSpPr>
        <p:spPr/>
        <p:txBody>
          <a:bodyPr/>
          <a:lstStyle/>
          <a:p>
            <a:fld id="{059122B2-AB29-456C-98D6-80177BDB9B58}" type="slidenum">
              <a:rPr lang="en-US" smtClean="0"/>
              <a:t>‹#›</a:t>
            </a:fld>
            <a:endParaRPr lang="en-US"/>
          </a:p>
        </p:txBody>
      </p:sp>
    </p:spTree>
    <p:extLst>
      <p:ext uri="{BB962C8B-B14F-4D97-AF65-F5344CB8AC3E}">
        <p14:creationId xmlns:p14="http://schemas.microsoft.com/office/powerpoint/2010/main" val="1891665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FINA 3332</a:t>
            </a:r>
            <a:endParaRPr lang="en-US"/>
          </a:p>
        </p:txBody>
      </p:sp>
      <p:sp>
        <p:nvSpPr>
          <p:cNvPr id="6" name="Footer Placeholder 5"/>
          <p:cNvSpPr>
            <a:spLocks noGrp="1"/>
          </p:cNvSpPr>
          <p:nvPr>
            <p:ph type="ftr" sz="quarter" idx="11"/>
          </p:nvPr>
        </p:nvSpPr>
        <p:spPr/>
        <p:txBody>
          <a:bodyPr/>
          <a:lstStyle/>
          <a:p>
            <a:r>
              <a:rPr lang="en-US" smtClean="0"/>
              <a:t>Lecture 15</a:t>
            </a:r>
            <a:endParaRPr lang="en-US"/>
          </a:p>
        </p:txBody>
      </p:sp>
      <p:sp>
        <p:nvSpPr>
          <p:cNvPr id="7" name="Slide Number Placeholder 6"/>
          <p:cNvSpPr>
            <a:spLocks noGrp="1"/>
          </p:cNvSpPr>
          <p:nvPr>
            <p:ph type="sldNum" sz="quarter" idx="12"/>
          </p:nvPr>
        </p:nvSpPr>
        <p:spPr/>
        <p:txBody>
          <a:bodyPr/>
          <a:lstStyle/>
          <a:p>
            <a:fld id="{059122B2-AB29-456C-98D6-80177BDB9B58}" type="slidenum">
              <a:rPr lang="en-US" smtClean="0"/>
              <a:t>‹#›</a:t>
            </a:fld>
            <a:endParaRPr lang="en-US"/>
          </a:p>
        </p:txBody>
      </p:sp>
    </p:spTree>
    <p:extLst>
      <p:ext uri="{BB962C8B-B14F-4D97-AF65-F5344CB8AC3E}">
        <p14:creationId xmlns:p14="http://schemas.microsoft.com/office/powerpoint/2010/main" val="34512892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FINA 3332</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Lecture 15</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9122B2-AB29-456C-98D6-80177BDB9B58}" type="slidenum">
              <a:rPr lang="en-US" smtClean="0"/>
              <a:t>‹#›</a:t>
            </a:fld>
            <a:endParaRPr lang="en-US"/>
          </a:p>
        </p:txBody>
      </p:sp>
    </p:spTree>
    <p:extLst>
      <p:ext uri="{BB962C8B-B14F-4D97-AF65-F5344CB8AC3E}">
        <p14:creationId xmlns:p14="http://schemas.microsoft.com/office/powerpoint/2010/main" val="661618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4.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190.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ww.finra.org/marketdat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20.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image" Target="../media/image140.png"/><Relationship Id="rId5" Type="http://schemas.openxmlformats.org/officeDocument/2006/relationships/oleObject" Target="../embeddings/oleObject1.bin"/><Relationship Id="rId6" Type="http://schemas.openxmlformats.org/officeDocument/2006/relationships/image" Target="../media/image20.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sz="2600" b="1" u="sng" dirty="0" smtClean="0"/>
              <a:t>TUESDAY</a:t>
            </a:r>
          </a:p>
          <a:p>
            <a:pPr lvl="1">
              <a:buClr>
                <a:srgbClr val="CC0000"/>
              </a:buClr>
              <a:buFont typeface="Wingdings" panose="05000000000000000000" pitchFamily="2" charset="2"/>
              <a:buChar char="§"/>
            </a:pPr>
            <a:r>
              <a:rPr lang="en-US" sz="2200" dirty="0"/>
              <a:t>Discussion: Articles</a:t>
            </a:r>
          </a:p>
          <a:p>
            <a:pPr lvl="1">
              <a:buClr>
                <a:srgbClr val="CC0000"/>
              </a:buClr>
              <a:buFont typeface="Wingdings" panose="05000000000000000000" pitchFamily="2" charset="2"/>
              <a:buChar char="§"/>
            </a:pPr>
            <a:r>
              <a:rPr lang="en-US" sz="2200" dirty="0" smtClean="0"/>
              <a:t>“</a:t>
            </a:r>
            <a:r>
              <a:rPr lang="en-US" sz="2200" dirty="0"/>
              <a:t>Bonds”, BDH, Chapter 6</a:t>
            </a:r>
          </a:p>
          <a:p>
            <a:pPr lvl="1">
              <a:buClr>
                <a:srgbClr val="CC0000"/>
              </a:buClr>
              <a:buFont typeface="Wingdings" panose="05000000000000000000" pitchFamily="2" charset="2"/>
              <a:buChar char="§"/>
            </a:pPr>
            <a:r>
              <a:rPr lang="en-US" sz="2200" b="1" dirty="0" smtClean="0">
                <a:solidFill>
                  <a:srgbClr val="FF0000"/>
                </a:solidFill>
              </a:rPr>
              <a:t>Practice questions for Exam 2 are posted</a:t>
            </a:r>
            <a:endParaRPr lang="en-US" sz="2200" b="1" dirty="0">
              <a:solidFill>
                <a:srgbClr val="FF0000"/>
              </a:solidFill>
            </a:endParaRPr>
          </a:p>
          <a:p>
            <a:pPr marL="344487" lvl="1" indent="0">
              <a:buNone/>
            </a:pPr>
            <a:endParaRPr lang="en-US" sz="2200" dirty="0"/>
          </a:p>
        </p:txBody>
      </p:sp>
      <p:sp>
        <p:nvSpPr>
          <p:cNvPr id="4" name="Content Placeholder 3"/>
          <p:cNvSpPr>
            <a:spLocks noGrp="1"/>
          </p:cNvSpPr>
          <p:nvPr>
            <p:ph sz="half" idx="2"/>
          </p:nvPr>
        </p:nvSpPr>
        <p:spPr/>
        <p:txBody>
          <a:bodyPr/>
          <a:lstStyle/>
          <a:p>
            <a:r>
              <a:rPr lang="en-US" sz="2600" b="1" u="sng" dirty="0" smtClean="0"/>
              <a:t>THURSDAY </a:t>
            </a:r>
            <a:endParaRPr lang="en-US" sz="2600" b="1" u="sng" dirty="0"/>
          </a:p>
          <a:p>
            <a:pPr lvl="1">
              <a:buClr>
                <a:srgbClr val="CC0000"/>
              </a:buClr>
              <a:buFont typeface="Wingdings" panose="05000000000000000000" pitchFamily="2" charset="2"/>
              <a:buChar char="§"/>
            </a:pPr>
            <a:r>
              <a:rPr lang="en-US" sz="2200" dirty="0" smtClean="0"/>
              <a:t>[15 minutes] Finish Chapter 6</a:t>
            </a:r>
          </a:p>
          <a:p>
            <a:pPr lvl="1">
              <a:buClr>
                <a:srgbClr val="CC0000"/>
              </a:buClr>
              <a:buFont typeface="Wingdings" panose="05000000000000000000" pitchFamily="2" charset="2"/>
              <a:buChar char="§"/>
            </a:pPr>
            <a:r>
              <a:rPr lang="en-US" sz="2200" dirty="0" smtClean="0"/>
              <a:t>REVIEW SESSION</a:t>
            </a:r>
            <a:endParaRPr lang="en-US" sz="2200" dirty="0"/>
          </a:p>
          <a:p>
            <a:pPr marL="0" indent="0">
              <a:buNone/>
            </a:pPr>
            <a:endParaRPr lang="en-US" dirty="0"/>
          </a:p>
        </p:txBody>
      </p:sp>
      <p:sp>
        <p:nvSpPr>
          <p:cNvPr id="7" name="Title 1"/>
          <p:cNvSpPr>
            <a:spLocks noGrp="1"/>
          </p:cNvSpPr>
          <p:nvPr>
            <p:ph type="title"/>
          </p:nvPr>
        </p:nvSpPr>
        <p:spPr>
          <a:xfrm>
            <a:off x="381000" y="274638"/>
            <a:ext cx="8458200" cy="1249362"/>
          </a:xfrm>
        </p:spPr>
        <p:txBody>
          <a:bodyPr>
            <a:normAutofit/>
          </a:bodyPr>
          <a:lstStyle/>
          <a:p>
            <a:r>
              <a:rPr lang="en-US" u="sng" dirty="0" smtClean="0">
                <a:solidFill>
                  <a:srgbClr val="CC0000"/>
                </a:solidFill>
                <a:latin typeface="Impact"/>
                <a:cs typeface="Impact"/>
              </a:rPr>
              <a:t>FINA 3332	          		Week 10</a:t>
            </a:r>
            <a:endParaRPr lang="en-US" u="sng" dirty="0">
              <a:solidFill>
                <a:srgbClr val="CC0000"/>
              </a:solidFill>
              <a:latin typeface="Impact"/>
              <a:cs typeface="Impact"/>
            </a:endParaRPr>
          </a:p>
        </p:txBody>
      </p:sp>
      <p:sp>
        <p:nvSpPr>
          <p:cNvPr id="9" name="TextBox 8"/>
          <p:cNvSpPr txBox="1"/>
          <p:nvPr/>
        </p:nvSpPr>
        <p:spPr>
          <a:xfrm>
            <a:off x="325316" y="5942659"/>
            <a:ext cx="7033846" cy="461665"/>
          </a:xfrm>
          <a:prstGeom prst="rect">
            <a:avLst/>
          </a:prstGeom>
          <a:solidFill>
            <a:srgbClr val="FFFF00"/>
          </a:solidFill>
        </p:spPr>
        <p:txBody>
          <a:bodyPr wrap="square" rtlCol="0">
            <a:spAutoFit/>
          </a:bodyPr>
          <a:lstStyle/>
          <a:p>
            <a:pPr lvl="0" algn="ctr"/>
            <a:r>
              <a:rPr lang="en-US" sz="1200" b="1" dirty="0">
                <a:solidFill>
                  <a:prstClr val="black">
                    <a:tint val="75000"/>
                  </a:prstClr>
                </a:solidFill>
              </a:rPr>
              <a:t>These notes should be used by enrolled students </a:t>
            </a:r>
            <a:r>
              <a:rPr lang="en-US" sz="1200" b="1" u="sng" dirty="0">
                <a:solidFill>
                  <a:prstClr val="black">
                    <a:tint val="75000"/>
                  </a:prstClr>
                </a:solidFill>
              </a:rPr>
              <a:t>only</a:t>
            </a:r>
            <a:r>
              <a:rPr lang="en-US" sz="1200" b="1" dirty="0">
                <a:solidFill>
                  <a:prstClr val="black">
                    <a:tint val="75000"/>
                  </a:prstClr>
                </a:solidFill>
              </a:rPr>
              <a:t>. </a:t>
            </a:r>
            <a:endParaRPr lang="en-US" sz="1200" b="1" dirty="0" smtClean="0">
              <a:solidFill>
                <a:prstClr val="black">
                  <a:tint val="75000"/>
                </a:prstClr>
              </a:solidFill>
            </a:endParaRPr>
          </a:p>
          <a:p>
            <a:pPr lvl="0" algn="ctr"/>
            <a:r>
              <a:rPr lang="en-US" sz="1200" b="1" dirty="0" smtClean="0">
                <a:solidFill>
                  <a:prstClr val="black">
                    <a:tint val="75000"/>
                  </a:prstClr>
                </a:solidFill>
              </a:rPr>
              <a:t>May </a:t>
            </a:r>
            <a:r>
              <a:rPr lang="en-US" sz="1200" b="1" dirty="0">
                <a:solidFill>
                  <a:prstClr val="black">
                    <a:tint val="75000"/>
                  </a:prstClr>
                </a:solidFill>
              </a:rPr>
              <a:t>not be copied, duplicated, or posted on a publicly available website.</a:t>
            </a:r>
          </a:p>
        </p:txBody>
      </p:sp>
      <p:pic>
        <p:nvPicPr>
          <p:cNvPr id="10" name="Picture 9" descr="Bauer_secondar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7603" y="5748931"/>
            <a:ext cx="1279197" cy="583711"/>
          </a:xfrm>
          <a:prstGeom prst="rect">
            <a:avLst/>
          </a:prstGeom>
        </p:spPr>
      </p:pic>
      <p:sp>
        <p:nvSpPr>
          <p:cNvPr id="2" name="Date Placeholder 1"/>
          <p:cNvSpPr>
            <a:spLocks noGrp="1"/>
          </p:cNvSpPr>
          <p:nvPr>
            <p:ph type="dt" sz="half" idx="10"/>
          </p:nvPr>
        </p:nvSpPr>
        <p:spPr/>
        <p:txBody>
          <a:bodyPr/>
          <a:lstStyle/>
          <a:p>
            <a:r>
              <a:rPr lang="en-US" smtClean="0"/>
              <a:t>FINA 3332</a:t>
            </a:r>
            <a:endParaRPr lang="en-US"/>
          </a:p>
        </p:txBody>
      </p:sp>
      <p:sp>
        <p:nvSpPr>
          <p:cNvPr id="5" name="Footer Placeholder 4"/>
          <p:cNvSpPr>
            <a:spLocks noGrp="1"/>
          </p:cNvSpPr>
          <p:nvPr>
            <p:ph type="ftr" sz="quarter" idx="11"/>
          </p:nvPr>
        </p:nvSpPr>
        <p:spPr/>
        <p:txBody>
          <a:bodyPr/>
          <a:lstStyle/>
          <a:p>
            <a:r>
              <a:rPr lang="en-US" dirty="0" smtClean="0"/>
              <a:t>Lecture 15</a:t>
            </a:r>
            <a:endParaRPr lang="en-US" dirty="0"/>
          </a:p>
        </p:txBody>
      </p:sp>
      <p:sp>
        <p:nvSpPr>
          <p:cNvPr id="6" name="Slide Number Placeholder 5"/>
          <p:cNvSpPr>
            <a:spLocks noGrp="1"/>
          </p:cNvSpPr>
          <p:nvPr>
            <p:ph type="sldNum" sz="quarter" idx="12"/>
          </p:nvPr>
        </p:nvSpPr>
        <p:spPr/>
        <p:txBody>
          <a:bodyPr/>
          <a:lstStyle/>
          <a:p>
            <a:fld id="{059122B2-AB29-456C-98D6-80177BDB9B58}" type="slidenum">
              <a:rPr lang="en-US" smtClean="0"/>
              <a:t>1</a:t>
            </a:fld>
            <a:endParaRPr lang="en-US"/>
          </a:p>
        </p:txBody>
      </p:sp>
    </p:spTree>
    <p:extLst>
      <p:ext uri="{BB962C8B-B14F-4D97-AF65-F5344CB8AC3E}">
        <p14:creationId xmlns:p14="http://schemas.microsoft.com/office/powerpoint/2010/main" val="20567430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wipe(down)">
                                      <p:cBhvr>
                                        <p:cTn id="21" dur="500"/>
                                        <p:tgtEl>
                                          <p:spTgt spid="4">
                                            <p:txEl>
                                              <p:pRg st="0" end="0"/>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wipe(down)">
                                      <p:cBhvr>
                                        <p:cTn id="24" dur="500"/>
                                        <p:tgtEl>
                                          <p:spTgt spid="4">
                                            <p:txEl>
                                              <p:pRg st="1" end="1"/>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wipe(down)">
                                      <p:cBhvr>
                                        <p:cTn id="2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3"/>
          <p:cNvSpPr>
            <a:spLocks noGrp="1" noChangeArrowheads="1"/>
          </p:cNvSpPr>
          <p:nvPr>
            <p:ph type="ctrTitle" idx="4294967295"/>
          </p:nvPr>
        </p:nvSpPr>
        <p:spPr>
          <a:xfrm>
            <a:off x="5105400" y="381000"/>
            <a:ext cx="4038600" cy="1143000"/>
          </a:xfrm>
        </p:spPr>
        <p:txBody>
          <a:bodyPr/>
          <a:lstStyle/>
          <a:p>
            <a:pPr algn="ctr" eaLnBrk="1" hangingPunct="1"/>
            <a:r>
              <a:rPr lang="en-US" altLang="en-US" sz="3600" smtClean="0">
                <a:ea typeface="ＭＳ Ｐゴシック" pitchFamily="-1" charset="-128"/>
              </a:rPr>
              <a:t>Chapter  6</a:t>
            </a:r>
          </a:p>
        </p:txBody>
      </p:sp>
      <p:sp>
        <p:nvSpPr>
          <p:cNvPr id="16387" name="Rectangle 14"/>
          <p:cNvSpPr>
            <a:spLocks noGrp="1" noChangeArrowheads="1"/>
          </p:cNvSpPr>
          <p:nvPr>
            <p:ph type="subTitle" idx="4294967295"/>
          </p:nvPr>
        </p:nvSpPr>
        <p:spPr>
          <a:xfrm>
            <a:off x="5486400" y="1981200"/>
            <a:ext cx="3276600" cy="1752600"/>
          </a:xfrm>
        </p:spPr>
        <p:txBody>
          <a:bodyPr/>
          <a:lstStyle/>
          <a:p>
            <a:pPr algn="ctr" eaLnBrk="1" hangingPunct="1">
              <a:buFontTx/>
              <a:buNone/>
            </a:pPr>
            <a:r>
              <a:rPr lang="en-US" altLang="en-US" sz="3600" b="1" smtClean="0">
                <a:ea typeface="ＭＳ Ｐゴシック" pitchFamily="-1" charset="-128"/>
              </a:rPr>
              <a:t>Bonds </a:t>
            </a:r>
          </a:p>
        </p:txBody>
      </p:sp>
    </p:spTree>
    <p:extLst>
      <p:ext uri="{BB962C8B-B14F-4D97-AF65-F5344CB8AC3E}">
        <p14:creationId xmlns:p14="http://schemas.microsoft.com/office/powerpoint/2010/main" val="347871355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i="1" dirty="0" smtClean="0">
                <a:solidFill>
                  <a:srgbClr val="CC0000"/>
                </a:solidFill>
                <a:effectLst>
                  <a:outerShdw blurRad="38100" dist="38100" dir="2700000" algn="tl">
                    <a:srgbClr val="000000">
                      <a:alpha val="43137"/>
                    </a:srgbClr>
                  </a:outerShdw>
                </a:effectLst>
              </a:rPr>
              <a:t>Bonds</a:t>
            </a:r>
            <a:endParaRPr lang="en-US" sz="3600" i="1" dirty="0">
              <a:solidFill>
                <a:srgbClr val="CC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3400" y="1371600"/>
            <a:ext cx="8229600" cy="4525963"/>
          </a:xfrm>
        </p:spPr>
        <p:txBody>
          <a:bodyPr>
            <a:normAutofit/>
          </a:bodyPr>
          <a:lstStyle/>
          <a:p>
            <a:pPr marL="514350" indent="-514350">
              <a:spcBef>
                <a:spcPts val="600"/>
              </a:spcBef>
              <a:spcAft>
                <a:spcPts val="600"/>
              </a:spcAft>
              <a:buClr>
                <a:srgbClr val="CC0000"/>
              </a:buClr>
              <a:buFont typeface="+mj-lt"/>
              <a:buAutoNum type="arabicPeriod"/>
            </a:pPr>
            <a:r>
              <a:rPr lang="en-US" sz="2800" dirty="0"/>
              <a:t>Bond Terminology</a:t>
            </a:r>
          </a:p>
          <a:p>
            <a:pPr marL="514350" indent="-514350">
              <a:spcBef>
                <a:spcPts val="600"/>
              </a:spcBef>
              <a:spcAft>
                <a:spcPts val="600"/>
              </a:spcAft>
              <a:buClr>
                <a:srgbClr val="CC0000"/>
              </a:buClr>
              <a:buFont typeface="+mj-lt"/>
              <a:buAutoNum type="arabicPeriod"/>
            </a:pPr>
            <a:r>
              <a:rPr lang="en-US" sz="2800" dirty="0" smtClean="0"/>
              <a:t>Zero-Coupon </a:t>
            </a:r>
            <a:r>
              <a:rPr lang="en-US" sz="2800" dirty="0"/>
              <a:t>Bonds</a:t>
            </a:r>
          </a:p>
          <a:p>
            <a:pPr marL="514350" indent="-514350">
              <a:spcBef>
                <a:spcPts val="600"/>
              </a:spcBef>
              <a:spcAft>
                <a:spcPts val="600"/>
              </a:spcAft>
              <a:buClr>
                <a:srgbClr val="CC0000"/>
              </a:buClr>
              <a:buFont typeface="+mj-lt"/>
              <a:buAutoNum type="arabicPeriod"/>
            </a:pPr>
            <a:r>
              <a:rPr lang="en-US" sz="2800" dirty="0" smtClean="0"/>
              <a:t>Coupon </a:t>
            </a:r>
            <a:r>
              <a:rPr lang="en-US" sz="2800" dirty="0"/>
              <a:t>Bonds</a:t>
            </a:r>
          </a:p>
          <a:p>
            <a:pPr marL="514350" indent="-514350">
              <a:spcBef>
                <a:spcPts val="600"/>
              </a:spcBef>
              <a:spcAft>
                <a:spcPts val="600"/>
              </a:spcAft>
              <a:buClr>
                <a:srgbClr val="CC0000"/>
              </a:buClr>
              <a:buFont typeface="+mj-lt"/>
              <a:buAutoNum type="arabicPeriod"/>
            </a:pPr>
            <a:r>
              <a:rPr lang="en-US" sz="2800" dirty="0" smtClean="0"/>
              <a:t>Why </a:t>
            </a:r>
            <a:r>
              <a:rPr lang="en-US" sz="2800" dirty="0"/>
              <a:t>Bond Prices Change</a:t>
            </a:r>
          </a:p>
          <a:p>
            <a:pPr marL="514350" indent="-514350">
              <a:spcBef>
                <a:spcPts val="600"/>
              </a:spcBef>
              <a:spcAft>
                <a:spcPts val="600"/>
              </a:spcAft>
              <a:buClr>
                <a:srgbClr val="CC0000"/>
              </a:buClr>
              <a:buFont typeface="+mj-lt"/>
              <a:buAutoNum type="arabicPeriod"/>
            </a:pPr>
            <a:r>
              <a:rPr lang="en-US" sz="2800" dirty="0" smtClean="0"/>
              <a:t>Corporate </a:t>
            </a:r>
            <a:r>
              <a:rPr lang="en-US" sz="2800" dirty="0"/>
              <a:t>Bonds</a:t>
            </a:r>
          </a:p>
        </p:txBody>
      </p:sp>
      <p:sp>
        <p:nvSpPr>
          <p:cNvPr id="4" name="Date Placeholder 3"/>
          <p:cNvSpPr>
            <a:spLocks noGrp="1"/>
          </p:cNvSpPr>
          <p:nvPr>
            <p:ph type="dt" sz="half" idx="10"/>
          </p:nvPr>
        </p:nvSpPr>
        <p:spPr/>
        <p:txBody>
          <a:bodyPr/>
          <a:lstStyle/>
          <a:p>
            <a:r>
              <a:rPr lang="en-US" smtClean="0"/>
              <a:t>FINA 3332</a:t>
            </a:r>
            <a:endParaRPr lang="en-US"/>
          </a:p>
        </p:txBody>
      </p:sp>
      <p:sp>
        <p:nvSpPr>
          <p:cNvPr id="5" name="Footer Placeholder 4"/>
          <p:cNvSpPr>
            <a:spLocks noGrp="1"/>
          </p:cNvSpPr>
          <p:nvPr>
            <p:ph type="ftr" sz="quarter" idx="11"/>
          </p:nvPr>
        </p:nvSpPr>
        <p:spPr/>
        <p:txBody>
          <a:bodyPr/>
          <a:lstStyle/>
          <a:p>
            <a:r>
              <a:rPr lang="en-US" smtClean="0"/>
              <a:t>Lecture 15</a:t>
            </a:r>
            <a:endParaRPr lang="en-US"/>
          </a:p>
        </p:txBody>
      </p:sp>
      <p:sp>
        <p:nvSpPr>
          <p:cNvPr id="6" name="Slide Number Placeholder 5"/>
          <p:cNvSpPr>
            <a:spLocks noGrp="1"/>
          </p:cNvSpPr>
          <p:nvPr>
            <p:ph type="sldNum" sz="quarter" idx="12"/>
          </p:nvPr>
        </p:nvSpPr>
        <p:spPr/>
        <p:txBody>
          <a:bodyPr/>
          <a:lstStyle/>
          <a:p>
            <a:fld id="{059122B2-AB29-456C-98D6-80177BDB9B58}" type="slidenum">
              <a:rPr lang="en-US" smtClean="0"/>
              <a:t>11</a:t>
            </a:fld>
            <a:endParaRPr lang="en-US"/>
          </a:p>
        </p:txBody>
      </p:sp>
    </p:spTree>
    <p:extLst>
      <p:ext uri="{BB962C8B-B14F-4D97-AF65-F5344CB8AC3E}">
        <p14:creationId xmlns:p14="http://schemas.microsoft.com/office/powerpoint/2010/main" val="1999231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2" fill="hold" nodeType="clickEffect">
                                  <p:stCondLst>
                                    <p:cond delay="0"/>
                                  </p:stCondLst>
                                  <p:childTnLst>
                                    <p:animClr clrSpc="rgb" dir="cw">
                                      <p:cBhvr override="childStyle">
                                        <p:cTn id="27" dur="2000" fill="hold"/>
                                        <p:tgtEl>
                                          <p:spTgt spid="3">
                                            <p:txEl>
                                              <p:pRg st="0" end="0"/>
                                            </p:txEl>
                                          </p:spTgt>
                                        </p:tgtEl>
                                        <p:attrNameLst>
                                          <p:attrName>style.color</p:attrName>
                                        </p:attrNameLst>
                                      </p:cBhvr>
                                      <p:to>
                                        <a:schemeClr val="accent2"/>
                                      </p:to>
                                    </p:animClr>
                                  </p:childTnLst>
                                </p:cTn>
                              </p:par>
                              <p:par>
                                <p:cTn id="28" presetID="3" presetClass="emph" presetSubtype="2" fill="hold" nodeType="withEffect">
                                  <p:stCondLst>
                                    <p:cond delay="0"/>
                                  </p:stCondLst>
                                  <p:childTnLst>
                                    <p:animClr clrSpc="rgb" dir="cw">
                                      <p:cBhvr override="childStyle">
                                        <p:cTn id="29" dur="2000" fill="hold"/>
                                        <p:tgtEl>
                                          <p:spTgt spid="3">
                                            <p:txEl>
                                              <p:pRg st="1" end="1"/>
                                            </p:txEl>
                                          </p:spTgt>
                                        </p:tgtEl>
                                        <p:attrNameLst>
                                          <p:attrName>style.color</p:attrName>
                                        </p:attrNameLst>
                                      </p:cBhvr>
                                      <p:to>
                                        <a:schemeClr val="accent2"/>
                                      </p:to>
                                    </p:animClr>
                                  </p:childTnLst>
                                </p:cTn>
                              </p:par>
                              <p:par>
                                <p:cTn id="30" presetID="3" presetClass="emph" presetSubtype="2" fill="hold" nodeType="withEffect">
                                  <p:stCondLst>
                                    <p:cond delay="0"/>
                                  </p:stCondLst>
                                  <p:childTnLst>
                                    <p:animClr clrSpc="rgb" dir="cw">
                                      <p:cBhvr override="childStyle">
                                        <p:cTn id="31" dur="2000" fill="hold"/>
                                        <p:tgtEl>
                                          <p:spTgt spid="3">
                                            <p:txEl>
                                              <p:pRg st="2" end="2"/>
                                            </p:txEl>
                                          </p:spTgt>
                                        </p:tgtEl>
                                        <p:attrNameLst>
                                          <p:attrName>style.color</p:attrName>
                                        </p:attrNameLst>
                                      </p:cBhvr>
                                      <p:to>
                                        <a:schemeClr val="accent2"/>
                                      </p:to>
                                    </p:animClr>
                                  </p:childTnLst>
                                </p:cTn>
                              </p:par>
                              <p:par>
                                <p:cTn id="32" presetID="3" presetClass="emph" presetSubtype="2" fill="hold" nodeType="withEffect">
                                  <p:stCondLst>
                                    <p:cond delay="0"/>
                                  </p:stCondLst>
                                  <p:childTnLst>
                                    <p:animClr clrSpc="rgb" dir="cw">
                                      <p:cBhvr override="childStyle">
                                        <p:cTn id="33"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descr="tbl06_01.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47838"/>
            <a:ext cx="86106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685800" y="228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i="1" u="sng" dirty="0">
                <a:solidFill>
                  <a:srgbClr val="C00000"/>
                </a:solidFill>
                <a:effectLst>
                  <a:outerShdw blurRad="38100" dist="38100" dir="2700000" algn="tl">
                    <a:srgbClr val="C0C0C0"/>
                  </a:outerShdw>
                </a:effectLst>
              </a:rPr>
              <a:t>Table </a:t>
            </a:r>
            <a:r>
              <a:rPr lang="en-US" sz="3200" i="1" u="sng" dirty="0" smtClean="0">
                <a:solidFill>
                  <a:srgbClr val="C00000"/>
                </a:solidFill>
                <a:effectLst>
                  <a:outerShdw blurRad="38100" dist="38100" dir="2700000" algn="tl">
                    <a:srgbClr val="C0C0C0"/>
                  </a:outerShdw>
                </a:effectLst>
              </a:rPr>
              <a:t>6.1</a:t>
            </a:r>
            <a:r>
              <a:rPr lang="en-US" sz="3200" i="1" dirty="0" smtClean="0">
                <a:solidFill>
                  <a:srgbClr val="C00000"/>
                </a:solidFill>
                <a:effectLst>
                  <a:outerShdw blurRad="38100" dist="38100" dir="2700000" algn="tl">
                    <a:srgbClr val="C0C0C0"/>
                  </a:outerShdw>
                </a:effectLst>
              </a:rPr>
              <a:t>:  </a:t>
            </a:r>
            <a:r>
              <a:rPr lang="en-US" sz="3200" i="1" dirty="0">
                <a:solidFill>
                  <a:srgbClr val="C00000"/>
                </a:solidFill>
                <a:effectLst>
                  <a:outerShdw blurRad="38100" dist="38100" dir="2700000" algn="tl">
                    <a:srgbClr val="C0C0C0"/>
                  </a:outerShdw>
                </a:effectLst>
              </a:rPr>
              <a:t>Review of Bond Terminology</a:t>
            </a:r>
            <a:endParaRPr lang="en-US" sz="3200" dirty="0">
              <a:solidFill>
                <a:srgbClr val="C00000"/>
              </a:solidFill>
              <a:latin typeface="Impact"/>
              <a:cs typeface="Impact"/>
            </a:endParaRPr>
          </a:p>
        </p:txBody>
      </p:sp>
      <p:sp>
        <p:nvSpPr>
          <p:cNvPr id="3" name="Date Placeholder 2"/>
          <p:cNvSpPr>
            <a:spLocks noGrp="1"/>
          </p:cNvSpPr>
          <p:nvPr>
            <p:ph type="dt" sz="half" idx="10"/>
          </p:nvPr>
        </p:nvSpPr>
        <p:spPr/>
        <p:txBody>
          <a:bodyPr/>
          <a:lstStyle/>
          <a:p>
            <a:r>
              <a:rPr lang="en-US" smtClean="0"/>
              <a:t>FINA 3332</a:t>
            </a:r>
            <a:endParaRPr lang="en-US"/>
          </a:p>
        </p:txBody>
      </p:sp>
      <p:sp>
        <p:nvSpPr>
          <p:cNvPr id="5" name="Footer Placeholder 4"/>
          <p:cNvSpPr>
            <a:spLocks noGrp="1"/>
          </p:cNvSpPr>
          <p:nvPr>
            <p:ph type="ftr" sz="quarter" idx="11"/>
          </p:nvPr>
        </p:nvSpPr>
        <p:spPr/>
        <p:txBody>
          <a:bodyPr/>
          <a:lstStyle/>
          <a:p>
            <a:r>
              <a:rPr lang="en-US" smtClean="0"/>
              <a:t>Lecture 15</a:t>
            </a:r>
            <a:endParaRPr lang="en-US"/>
          </a:p>
        </p:txBody>
      </p:sp>
      <p:sp>
        <p:nvSpPr>
          <p:cNvPr id="6" name="Slide Number Placeholder 5"/>
          <p:cNvSpPr>
            <a:spLocks noGrp="1"/>
          </p:cNvSpPr>
          <p:nvPr>
            <p:ph type="sldNum" sz="quarter" idx="12"/>
          </p:nvPr>
        </p:nvSpPr>
        <p:spPr/>
        <p:txBody>
          <a:bodyPr/>
          <a:lstStyle/>
          <a:p>
            <a:fld id="{059122B2-AB29-456C-98D6-80177BDB9B58}" type="slidenum">
              <a:rPr lang="en-US" smtClean="0"/>
              <a:t>12</a:t>
            </a:fld>
            <a:endParaRPr lang="en-US"/>
          </a:p>
        </p:txBody>
      </p:sp>
    </p:spTree>
    <p:extLst>
      <p:ext uri="{BB962C8B-B14F-4D97-AF65-F5344CB8AC3E}">
        <p14:creationId xmlns:p14="http://schemas.microsoft.com/office/powerpoint/2010/main" val="29541824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smtClean="0">
                <a:solidFill>
                  <a:srgbClr val="C00000"/>
                </a:solidFill>
                <a:effectLst>
                  <a:outerShdw blurRad="38100" dist="38100" dir="2700000" algn="tl">
                    <a:srgbClr val="C0C0C0"/>
                  </a:outerShdw>
                </a:effectLst>
              </a:rPr>
              <a:t>6.2 </a:t>
            </a:r>
            <a:r>
              <a:rPr lang="en-US" sz="3200" i="1" u="sng" dirty="0">
                <a:solidFill>
                  <a:srgbClr val="C00000"/>
                </a:solidFill>
                <a:effectLst>
                  <a:outerShdw blurRad="38100" dist="38100" dir="2700000" algn="tl">
                    <a:srgbClr val="C0C0C0"/>
                  </a:outerShdw>
                </a:effectLst>
              </a:rPr>
              <a:t>Zero-Coupon Bonds</a:t>
            </a: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13</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457200" y="1417638"/>
            <a:ext cx="8229600" cy="4708525"/>
          </a:xfrm>
        </p:spPr>
        <p:txBody>
          <a:bodyPr rIns="91440">
            <a:normAutofit/>
          </a:bodyPr>
          <a:lstStyle/>
          <a:p>
            <a:pPr algn="just">
              <a:spcBef>
                <a:spcPts val="600"/>
              </a:spcBef>
              <a:spcAft>
                <a:spcPts val="600"/>
              </a:spcAft>
            </a:pPr>
            <a:r>
              <a:rPr lang="en-US" sz="2000" dirty="0" smtClean="0"/>
              <a:t>A zero-coupon bond </a:t>
            </a:r>
            <a:r>
              <a:rPr lang="en-US" sz="2000" dirty="0" smtClean="0">
                <a:solidFill>
                  <a:srgbClr val="FF0000"/>
                </a:solidFill>
              </a:rPr>
              <a:t>does </a:t>
            </a:r>
            <a:r>
              <a:rPr lang="en-US" sz="2000" dirty="0">
                <a:solidFill>
                  <a:srgbClr val="FF0000"/>
                </a:solidFill>
              </a:rPr>
              <a:t>not </a:t>
            </a:r>
            <a:r>
              <a:rPr lang="en-US" sz="2000" dirty="0"/>
              <a:t>make coupon </a:t>
            </a:r>
            <a:r>
              <a:rPr lang="en-US" sz="2000" dirty="0" smtClean="0"/>
              <a:t>(i.e. interest) payments </a:t>
            </a:r>
            <a:endParaRPr lang="en-US" sz="2000" dirty="0"/>
          </a:p>
          <a:p>
            <a:pPr algn="just">
              <a:spcBef>
                <a:spcPts val="600"/>
              </a:spcBef>
              <a:spcAft>
                <a:spcPts val="600"/>
              </a:spcAft>
            </a:pPr>
            <a:r>
              <a:rPr lang="en-US" sz="2000" dirty="0">
                <a:solidFill>
                  <a:srgbClr val="FF0000"/>
                </a:solidFill>
              </a:rPr>
              <a:t>Only two cash flows</a:t>
            </a:r>
          </a:p>
          <a:p>
            <a:pPr lvl="1" algn="just">
              <a:spcBef>
                <a:spcPts val="600"/>
              </a:spcBef>
              <a:spcAft>
                <a:spcPts val="600"/>
              </a:spcAft>
              <a:buClr>
                <a:srgbClr val="FF0000"/>
              </a:buClr>
              <a:buFont typeface="Wingdings" panose="05000000000000000000" pitchFamily="2" charset="2"/>
              <a:buChar char="§"/>
            </a:pPr>
            <a:r>
              <a:rPr lang="en-US" sz="2000" dirty="0">
                <a:solidFill>
                  <a:schemeClr val="tx1">
                    <a:lumMod val="95000"/>
                    <a:lumOff val="5000"/>
                  </a:schemeClr>
                </a:solidFill>
              </a:rPr>
              <a:t>The bond’s market price at the time of </a:t>
            </a:r>
            <a:r>
              <a:rPr lang="en-US" sz="2000" dirty="0" smtClean="0">
                <a:solidFill>
                  <a:schemeClr val="tx1">
                    <a:lumMod val="95000"/>
                    <a:lumOff val="5000"/>
                  </a:schemeClr>
                </a:solidFill>
              </a:rPr>
              <a:t>purchase </a:t>
            </a:r>
          </a:p>
          <a:p>
            <a:pPr lvl="1" algn="just">
              <a:spcBef>
                <a:spcPts val="600"/>
              </a:spcBef>
              <a:spcAft>
                <a:spcPts val="600"/>
              </a:spcAft>
              <a:buClr>
                <a:srgbClr val="FF0000"/>
              </a:buClr>
              <a:buFont typeface="Wingdings" panose="05000000000000000000" pitchFamily="2" charset="2"/>
              <a:buChar char="§"/>
            </a:pPr>
            <a:r>
              <a:rPr lang="en-US" sz="2000" dirty="0" smtClean="0">
                <a:solidFill>
                  <a:schemeClr val="tx1">
                    <a:lumMod val="95000"/>
                    <a:lumOff val="5000"/>
                  </a:schemeClr>
                </a:solidFill>
              </a:rPr>
              <a:t>The </a:t>
            </a:r>
            <a:r>
              <a:rPr lang="en-US" sz="2000" dirty="0">
                <a:solidFill>
                  <a:schemeClr val="tx1">
                    <a:lumMod val="95000"/>
                    <a:lumOff val="5000"/>
                  </a:schemeClr>
                </a:solidFill>
              </a:rPr>
              <a:t>bond’s face value at </a:t>
            </a:r>
            <a:r>
              <a:rPr lang="en-US" sz="2000" dirty="0" smtClean="0">
                <a:solidFill>
                  <a:schemeClr val="tx1">
                    <a:lumMod val="95000"/>
                    <a:lumOff val="5000"/>
                  </a:schemeClr>
                </a:solidFill>
              </a:rPr>
              <a:t>maturity </a:t>
            </a:r>
          </a:p>
          <a:p>
            <a:pPr algn="just">
              <a:spcBef>
                <a:spcPts val="600"/>
              </a:spcBef>
              <a:spcAft>
                <a:spcPts val="600"/>
              </a:spcAft>
            </a:pPr>
            <a:r>
              <a:rPr lang="en-US" sz="2000" dirty="0" smtClean="0">
                <a:solidFill>
                  <a:srgbClr val="FF0000"/>
                </a:solidFill>
              </a:rPr>
              <a:t>Treasury </a:t>
            </a:r>
            <a:r>
              <a:rPr lang="en-US" sz="2000" dirty="0">
                <a:solidFill>
                  <a:srgbClr val="FF0000"/>
                </a:solidFill>
              </a:rPr>
              <a:t>Bills </a:t>
            </a:r>
            <a:r>
              <a:rPr lang="en-US" sz="2000" dirty="0"/>
              <a:t>are zero-coupon U.S. government bonds with maturity of up to one </a:t>
            </a:r>
            <a:r>
              <a:rPr lang="en-US" sz="2000" dirty="0" smtClean="0"/>
              <a:t>year</a:t>
            </a:r>
          </a:p>
          <a:p>
            <a:pPr algn="just">
              <a:spcBef>
                <a:spcPts val="600"/>
              </a:spcBef>
              <a:spcAft>
                <a:spcPts val="600"/>
              </a:spcAft>
            </a:pPr>
            <a:r>
              <a:rPr lang="en-US" sz="2000" dirty="0" smtClean="0"/>
              <a:t>Always </a:t>
            </a:r>
            <a:r>
              <a:rPr lang="en-US" sz="2000" dirty="0"/>
              <a:t>sells at </a:t>
            </a:r>
            <a:r>
              <a:rPr lang="en-US" sz="2000" dirty="0">
                <a:solidFill>
                  <a:srgbClr val="FF0000"/>
                </a:solidFill>
              </a:rPr>
              <a:t>a discount </a:t>
            </a:r>
            <a:r>
              <a:rPr lang="en-US" sz="2000" dirty="0"/>
              <a:t>(a price lower than face value), so they are also called pure discount bonds</a:t>
            </a:r>
          </a:p>
          <a:p>
            <a:pPr marL="868363" indent="-868363" eaLnBrk="1" hangingPunct="1">
              <a:spcBef>
                <a:spcPct val="60000"/>
              </a:spcBef>
              <a:buFontTx/>
              <a:buNone/>
            </a:pPr>
            <a:endParaRPr lang="en-US" altLang="en-US" dirty="0" smtClean="0">
              <a:solidFill>
                <a:schemeClr val="bg1">
                  <a:lumMod val="75000"/>
                </a:schemeClr>
              </a:solidFill>
              <a:ea typeface="ヒラギノ角ゴ Pro W3" charset="-128"/>
            </a:endParaRPr>
          </a:p>
        </p:txBody>
      </p:sp>
    </p:spTree>
    <p:extLst>
      <p:ext uri="{BB962C8B-B14F-4D97-AF65-F5344CB8AC3E}">
        <p14:creationId xmlns:p14="http://schemas.microsoft.com/office/powerpoint/2010/main" val="30740853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6.2 </a:t>
            </a:r>
            <a:r>
              <a:rPr lang="en-US" sz="3200" i="1" u="sng" dirty="0">
                <a:solidFill>
                  <a:srgbClr val="C00000"/>
                </a:solidFill>
                <a:effectLst>
                  <a:outerShdw blurRad="38100" dist="38100" dir="2700000" algn="tl">
                    <a:srgbClr val="C0C0C0"/>
                  </a:outerShdw>
                </a:effectLst>
              </a:rPr>
              <a:t>Zero-Coupon Bonds</a:t>
            </a:r>
            <a:endParaRPr lang="en-US" sz="32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14</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533400" y="1428751"/>
            <a:ext cx="8229600" cy="4708525"/>
          </a:xfrm>
          <a:noFill/>
        </p:spPr>
        <p:txBody>
          <a:bodyPr rIns="91440">
            <a:normAutofit/>
          </a:bodyPr>
          <a:lstStyle/>
          <a:p>
            <a:pPr marL="0" lvl="1" indent="0">
              <a:spcBef>
                <a:spcPts val="600"/>
              </a:spcBef>
              <a:spcAft>
                <a:spcPts val="600"/>
              </a:spcAft>
              <a:buNone/>
            </a:pPr>
            <a:r>
              <a:rPr lang="en-US" sz="2400" i="1" dirty="0" smtClean="0">
                <a:solidFill>
                  <a:srgbClr val="FF0000"/>
                </a:solidFill>
              </a:rPr>
              <a:t>Yield to Maturity (YTM) of </a:t>
            </a:r>
            <a:r>
              <a:rPr lang="en-US" sz="2400" i="1" dirty="0">
                <a:solidFill>
                  <a:srgbClr val="FF0000"/>
                </a:solidFill>
              </a:rPr>
              <a:t>a Zero-Coupon Bond </a:t>
            </a:r>
            <a:endParaRPr lang="en-US" sz="2400" i="1" dirty="0" smtClean="0">
              <a:solidFill>
                <a:srgbClr val="FF0000"/>
              </a:solidFill>
            </a:endParaRPr>
          </a:p>
          <a:p>
            <a:pPr marL="342900" lvl="1" indent="-342900">
              <a:spcBef>
                <a:spcPts val="600"/>
              </a:spcBef>
              <a:spcAft>
                <a:spcPts val="600"/>
              </a:spcAft>
              <a:buFont typeface="Arial" panose="020B0604020202020204" pitchFamily="34" charset="0"/>
              <a:buChar char="•"/>
            </a:pPr>
            <a:r>
              <a:rPr lang="en-US" sz="2000" dirty="0"/>
              <a:t>The discount rate that sets the present value of the promised bond payments equal to the current market price of the </a:t>
            </a:r>
            <a:r>
              <a:rPr lang="en-US" sz="2000" dirty="0" smtClean="0"/>
              <a:t>bond</a:t>
            </a:r>
          </a:p>
          <a:p>
            <a:pPr marL="342900" lvl="1" indent="-342900">
              <a:spcBef>
                <a:spcPts val="600"/>
              </a:spcBef>
              <a:spcAft>
                <a:spcPts val="600"/>
              </a:spcAft>
              <a:buFont typeface="Arial" panose="020B0604020202020204" pitchFamily="34" charset="0"/>
              <a:buChar char="•"/>
            </a:pPr>
            <a:r>
              <a:rPr lang="en-US" sz="2000" dirty="0" smtClean="0"/>
              <a:t>More generally: the </a:t>
            </a:r>
            <a:r>
              <a:rPr lang="en-US" altLang="en-US" sz="2000" dirty="0" smtClean="0"/>
              <a:t>YTM </a:t>
            </a:r>
            <a:r>
              <a:rPr lang="en-US" altLang="en-US" sz="2000" dirty="0"/>
              <a:t>of </a:t>
            </a:r>
            <a:r>
              <a:rPr lang="en-US" altLang="en-US" sz="2000" dirty="0" smtClean="0"/>
              <a:t>a zero-coupon bond with </a:t>
            </a:r>
            <a:r>
              <a:rPr lang="en-US" altLang="en-US" sz="2000" i="1" dirty="0" smtClean="0"/>
              <a:t>n </a:t>
            </a:r>
            <a:r>
              <a:rPr lang="en-US" altLang="en-US" sz="2000" dirty="0" smtClean="0"/>
              <a:t>periods to maturity, current price P, and face value FV solves:</a:t>
            </a:r>
            <a:endParaRPr lang="en-US" sz="2000" dirty="0"/>
          </a:p>
          <a:p>
            <a:pPr marL="0" lvl="1" indent="0">
              <a:buNone/>
            </a:pPr>
            <a:endParaRPr lang="en-US" altLang="en-US" sz="2000" dirty="0"/>
          </a:p>
          <a:p>
            <a:pPr marL="0" lvl="1" indent="0">
              <a:buNone/>
            </a:pPr>
            <a:endParaRPr lang="en-US" altLang="en-US" sz="2000" dirty="0" smtClean="0"/>
          </a:p>
          <a:p>
            <a:pPr marL="0" lvl="1" indent="0">
              <a:buNone/>
            </a:pPr>
            <a:endParaRPr lang="en-US" altLang="en-US" sz="2000" dirty="0" smtClean="0"/>
          </a:p>
          <a:p>
            <a:pPr marL="342900" lvl="1" indent="-342900">
              <a:buFont typeface="Arial"/>
              <a:buChar char="•"/>
            </a:pPr>
            <a:endParaRPr lang="en-US" altLang="en-US" dirty="0"/>
          </a:p>
        </p:txBody>
      </p:sp>
      <p:pic>
        <p:nvPicPr>
          <p:cNvPr id="942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799" y="3962400"/>
            <a:ext cx="725487"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4418" r="-5241"/>
          <a:stretch/>
        </p:blipFill>
        <p:spPr bwMode="auto">
          <a:xfrm>
            <a:off x="3530022" y="3630179"/>
            <a:ext cx="2109356" cy="792163"/>
          </a:xfrm>
          <a:prstGeom prst="rect">
            <a:avLst/>
          </a:prstGeom>
          <a:solidFill>
            <a:schemeClr val="accent2">
              <a:lumMod val="20000"/>
              <a:lumOff val="80000"/>
            </a:schemeClr>
          </a:solidFill>
          <a:ln>
            <a:noFill/>
          </a:ln>
          <a:effectLst/>
        </p:spPr>
      </p:pic>
      <p:pic>
        <p:nvPicPr>
          <p:cNvPr id="624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800600"/>
            <a:ext cx="3073400" cy="822325"/>
          </a:xfrm>
          <a:prstGeom prst="rect">
            <a:avLst/>
          </a:prstGeom>
          <a:solidFill>
            <a:schemeClr val="accent2">
              <a:lumMod val="20000"/>
              <a:lumOff val="80000"/>
            </a:schemeClr>
          </a:solidFill>
          <a:ln>
            <a:noFill/>
          </a:ln>
          <a:effectLst/>
        </p:spPr>
      </p:pic>
    </p:spTree>
    <p:extLst>
      <p:ext uri="{BB962C8B-B14F-4D97-AF65-F5344CB8AC3E}">
        <p14:creationId xmlns:p14="http://schemas.microsoft.com/office/powerpoint/2010/main" val="19636510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4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4210"/>
                                        </p:tgtEl>
                                        <p:attrNameLst>
                                          <p:attrName>style.visibility</p:attrName>
                                        </p:attrNameLst>
                                      </p:cBhvr>
                                      <p:to>
                                        <p:strVal val="visible"/>
                                      </p:to>
                                    </p:set>
                                    <p:animEffect transition="in" filter="wipe(down)">
                                      <p:cBhvr>
                                        <p:cTn id="27" dur="500"/>
                                        <p:tgtEl>
                                          <p:spTgt spid="942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2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6.2 </a:t>
            </a:r>
            <a:r>
              <a:rPr lang="en-US" sz="3200" i="1" u="sng" dirty="0">
                <a:solidFill>
                  <a:srgbClr val="C00000"/>
                </a:solidFill>
                <a:effectLst>
                  <a:outerShdw blurRad="38100" dist="38100" dir="2700000" algn="tl">
                    <a:srgbClr val="C0C0C0"/>
                  </a:outerShdw>
                </a:effectLst>
              </a:rPr>
              <a:t>Zero-Coupon </a:t>
            </a:r>
            <a:r>
              <a:rPr lang="en-US" sz="3200" i="1" u="sng" dirty="0" smtClean="0">
                <a:solidFill>
                  <a:srgbClr val="C00000"/>
                </a:solidFill>
                <a:effectLst>
                  <a:outerShdw blurRad="38100" dist="38100" dir="2700000" algn="tl">
                    <a:srgbClr val="C0C0C0"/>
                  </a:outerShdw>
                </a:effectLst>
              </a:rPr>
              <a:t>Bonds</a:t>
            </a:r>
            <a:br>
              <a:rPr lang="en-US" sz="3200" i="1" u="sng" dirty="0" smtClean="0">
                <a:solidFill>
                  <a:srgbClr val="C00000"/>
                </a:solidFill>
                <a:effectLst>
                  <a:outerShdw blurRad="38100" dist="38100" dir="2700000" algn="tl">
                    <a:srgbClr val="C0C0C0"/>
                  </a:outerShdw>
                </a:effectLst>
              </a:rPr>
            </a:br>
            <a:r>
              <a:rPr lang="en-US" sz="2800" i="1" dirty="0" smtClean="0">
                <a:solidFill>
                  <a:srgbClr val="C00000"/>
                </a:solidFill>
                <a:effectLst>
                  <a:outerShdw blurRad="38100" dist="38100" dir="2700000" algn="tl">
                    <a:srgbClr val="C0C0C0"/>
                  </a:outerShdw>
                </a:effectLst>
              </a:rPr>
              <a:t>YTM, Example, Textbook 6.1</a:t>
            </a:r>
            <a:endParaRPr lang="en-US" sz="28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15</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pic>
        <p:nvPicPr>
          <p:cNvPr id="9523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5772"/>
          <a:stretch/>
        </p:blipFill>
        <p:spPr bwMode="auto">
          <a:xfrm>
            <a:off x="510165" y="3486148"/>
            <a:ext cx="8176635" cy="814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5"/>
          <p:cNvSpPr>
            <a:spLocks noGrp="1" noChangeArrowheads="1"/>
          </p:cNvSpPr>
          <p:nvPr>
            <p:ph idx="1"/>
          </p:nvPr>
        </p:nvSpPr>
        <p:spPr>
          <a:xfrm>
            <a:off x="457200" y="1624117"/>
            <a:ext cx="8229600" cy="4708525"/>
          </a:xfrm>
        </p:spPr>
        <p:txBody>
          <a:bodyPr rIns="91440">
            <a:normAutofit/>
          </a:bodyPr>
          <a:lstStyle/>
          <a:p>
            <a:pPr algn="just">
              <a:spcBef>
                <a:spcPts val="600"/>
              </a:spcBef>
              <a:spcAft>
                <a:spcPts val="600"/>
              </a:spcAft>
            </a:pPr>
            <a:r>
              <a:rPr lang="en-US" sz="2000" dirty="0" smtClean="0"/>
              <a:t>Suppose the following </a:t>
            </a:r>
            <a:r>
              <a:rPr lang="en-US" sz="2000" dirty="0" smtClean="0">
                <a:solidFill>
                  <a:srgbClr val="FF0000"/>
                </a:solidFill>
              </a:rPr>
              <a:t>zero-coupon bonds </a:t>
            </a:r>
            <a:r>
              <a:rPr lang="en-US" sz="2000" dirty="0" smtClean="0"/>
              <a:t>are trading at the price shown in the Table below, per $100 face value.</a:t>
            </a:r>
          </a:p>
          <a:p>
            <a:pPr algn="just">
              <a:spcBef>
                <a:spcPts val="600"/>
              </a:spcBef>
              <a:spcAft>
                <a:spcPts val="600"/>
              </a:spcAft>
            </a:pPr>
            <a:r>
              <a:rPr lang="en-US" sz="2000" dirty="0" smtClean="0"/>
              <a:t>Determine the </a:t>
            </a:r>
            <a:r>
              <a:rPr lang="en-US" sz="2000" dirty="0" smtClean="0">
                <a:solidFill>
                  <a:srgbClr val="FF0000"/>
                </a:solidFill>
              </a:rPr>
              <a:t>corresponding </a:t>
            </a:r>
            <a:r>
              <a:rPr lang="en-US" sz="2000" dirty="0">
                <a:solidFill>
                  <a:srgbClr val="FF0000"/>
                </a:solidFill>
              </a:rPr>
              <a:t>yield to maturity for each bond.</a:t>
            </a:r>
            <a:endParaRPr lang="en-US" altLang="en-US" dirty="0" smtClean="0">
              <a:solidFill>
                <a:schemeClr val="bg1">
                  <a:lumMod val="75000"/>
                </a:schemeClr>
              </a:solidFill>
              <a:ea typeface="ヒラギノ角ゴ Pro W3" charset="-128"/>
            </a:endParaRPr>
          </a:p>
        </p:txBody>
      </p:sp>
    </p:spTree>
    <p:extLst>
      <p:ext uri="{BB962C8B-B14F-4D97-AF65-F5344CB8AC3E}">
        <p14:creationId xmlns:p14="http://schemas.microsoft.com/office/powerpoint/2010/main" val="697772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6.2 </a:t>
            </a:r>
            <a:r>
              <a:rPr lang="en-US" sz="3200" i="1" u="sng" dirty="0">
                <a:solidFill>
                  <a:srgbClr val="C00000"/>
                </a:solidFill>
                <a:effectLst>
                  <a:outerShdw blurRad="38100" dist="38100" dir="2700000" algn="tl">
                    <a:srgbClr val="C0C0C0"/>
                  </a:outerShdw>
                </a:effectLst>
              </a:rPr>
              <a:t>Zero-Coupon </a:t>
            </a:r>
            <a:r>
              <a:rPr lang="en-US" sz="3200" i="1" u="sng" dirty="0" smtClean="0">
                <a:solidFill>
                  <a:srgbClr val="C00000"/>
                </a:solidFill>
                <a:effectLst>
                  <a:outerShdw blurRad="38100" dist="38100" dir="2700000" algn="tl">
                    <a:srgbClr val="C0C0C0"/>
                  </a:outerShdw>
                </a:effectLst>
              </a:rPr>
              <a:t>Bonds</a:t>
            </a:r>
            <a:r>
              <a:rPr lang="en-US" sz="3200" i="1" u="sng" dirty="0">
                <a:solidFill>
                  <a:srgbClr val="C00000"/>
                </a:solidFill>
                <a:effectLst>
                  <a:outerShdw blurRad="38100" dist="38100" dir="2700000" algn="tl">
                    <a:srgbClr val="C0C0C0"/>
                  </a:outerShdw>
                </a:effectLst>
              </a:rPr>
              <a:t/>
            </a:r>
            <a:br>
              <a:rPr lang="en-US" sz="3200" i="1" u="sng" dirty="0">
                <a:solidFill>
                  <a:srgbClr val="C00000"/>
                </a:solidFill>
                <a:effectLst>
                  <a:outerShdw blurRad="38100" dist="38100" dir="2700000" algn="tl">
                    <a:srgbClr val="C0C0C0"/>
                  </a:outerShdw>
                </a:effectLst>
              </a:rPr>
            </a:br>
            <a:r>
              <a:rPr lang="en-US" sz="2800" i="1" dirty="0">
                <a:solidFill>
                  <a:srgbClr val="C00000"/>
                </a:solidFill>
                <a:effectLst>
                  <a:outerShdw blurRad="38100" dist="38100" dir="2700000" algn="tl">
                    <a:srgbClr val="C0C0C0"/>
                  </a:outerShdw>
                </a:effectLst>
              </a:rPr>
              <a:t>YTM, Example, Textbook 6.1</a:t>
            </a:r>
            <a:endParaRPr lang="en-US" sz="32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16</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mc:AlternateContent xmlns:mc="http://schemas.openxmlformats.org/markup-compatibility/2006" xmlns:a14="http://schemas.microsoft.com/office/drawing/2010/main">
        <mc:Choice Requires="a14">
          <p:sp>
            <p:nvSpPr>
              <p:cNvPr id="3" name="Rectangle 2"/>
              <p:cNvSpPr/>
              <p:nvPr/>
            </p:nvSpPr>
            <p:spPr>
              <a:xfrm>
                <a:off x="457200" y="1417638"/>
                <a:ext cx="7277099" cy="4760919"/>
              </a:xfrm>
              <a:prstGeom prst="rect">
                <a:avLst/>
              </a:prstGeom>
            </p:spPr>
            <p:txBody>
              <a:bodyPr wrap="square">
                <a:spAutoFit/>
              </a:bodyPr>
              <a:lstStyle/>
              <a:p>
                <a:pPr marL="342900" lvl="1" indent="-342900">
                  <a:buFont typeface="Arial" panose="020B0604020202020204" pitchFamily="34" charset="0"/>
                  <a:buChar char="•"/>
                </a:pPr>
                <a:r>
                  <a:rPr lang="en-US" altLang="en-US" sz="2000" dirty="0" smtClean="0">
                    <a:latin typeface="Cambria Math"/>
                  </a:rPr>
                  <a:t>Applying the definition:</a:t>
                </a:r>
              </a:p>
              <a:p>
                <a:pPr marL="0" lvl="1" indent="0">
                  <a:buNone/>
                </a:pPr>
                <a14:m>
                  <m:oMathPara xmlns:m="http://schemas.openxmlformats.org/officeDocument/2006/math" xmlns="">
                    <m:oMathParaPr>
                      <m:jc m:val="centerGroup"/>
                    </m:oMathParaPr>
                    <m:oMath xmlns:m="http://schemas.openxmlformats.org/officeDocument/2006/math">
                      <m:sSub>
                        <m:sSubPr>
                          <m:ctrlPr>
                            <a:rPr lang="en-US" altLang="en-US" i="1" smtClean="0">
                              <a:latin typeface="Cambria Math"/>
                            </a:rPr>
                          </m:ctrlPr>
                        </m:sSubPr>
                        <m:e>
                          <m:r>
                            <a:rPr lang="en-US" altLang="en-US" b="0" i="1" smtClean="0">
                              <a:latin typeface="Cambria Math"/>
                            </a:rPr>
                            <m:t>1+</m:t>
                          </m:r>
                          <m:r>
                            <a:rPr lang="en-US" altLang="en-US" i="1">
                              <a:latin typeface="Cambria Math"/>
                            </a:rPr>
                            <m:t>𝑌𝑇𝑀</m:t>
                          </m:r>
                        </m:e>
                        <m:sub>
                          <m:r>
                            <a:rPr lang="en-US" altLang="en-US" i="1">
                              <a:latin typeface="Cambria Math"/>
                            </a:rPr>
                            <m:t>𝑛</m:t>
                          </m:r>
                        </m:sub>
                      </m:sSub>
                      <m:r>
                        <a:rPr lang="en-US" altLang="en-US" i="1">
                          <a:latin typeface="Cambria Math"/>
                        </a:rPr>
                        <m:t>=</m:t>
                      </m:r>
                      <m:sSup>
                        <m:sSupPr>
                          <m:ctrlPr>
                            <a:rPr lang="en-US" altLang="en-US" i="1">
                              <a:latin typeface="Cambria Math"/>
                            </a:rPr>
                          </m:ctrlPr>
                        </m:sSupPr>
                        <m:e>
                          <m:d>
                            <m:dPr>
                              <m:ctrlPr>
                                <a:rPr lang="en-US" altLang="en-US" i="1">
                                  <a:latin typeface="Cambria Math"/>
                                </a:rPr>
                              </m:ctrlPr>
                            </m:dPr>
                            <m:e>
                              <m:f>
                                <m:fPr>
                                  <m:ctrlPr>
                                    <a:rPr lang="en-US" altLang="en-US" i="1">
                                      <a:latin typeface="Cambria Math"/>
                                    </a:rPr>
                                  </m:ctrlPr>
                                </m:fPr>
                                <m:num>
                                  <m:r>
                                    <a:rPr lang="en-US" altLang="en-US" i="1">
                                      <a:latin typeface="Cambria Math"/>
                                    </a:rPr>
                                    <m:t>𝐹</m:t>
                                  </m:r>
                                  <m:r>
                                    <a:rPr lang="en-US" altLang="en-US" b="0" i="1" smtClean="0">
                                      <a:latin typeface="Cambria Math"/>
                                    </a:rPr>
                                    <m:t>𝑎𝑐𝑒</m:t>
                                  </m:r>
                                  <m:r>
                                    <a:rPr lang="en-US" altLang="en-US" b="0" i="1" smtClean="0">
                                      <a:latin typeface="Cambria Math"/>
                                    </a:rPr>
                                    <m:t> </m:t>
                                  </m:r>
                                  <m:r>
                                    <a:rPr lang="en-US" altLang="en-US" i="1">
                                      <a:latin typeface="Cambria Math"/>
                                    </a:rPr>
                                    <m:t>𝑉</m:t>
                                  </m:r>
                                  <m:r>
                                    <a:rPr lang="en-US" altLang="en-US" b="0" i="1" smtClean="0">
                                      <a:latin typeface="Cambria Math"/>
                                    </a:rPr>
                                    <m:t>𝑎𝑙𝑢𝑒</m:t>
                                  </m:r>
                                </m:num>
                                <m:den>
                                  <m:r>
                                    <a:rPr lang="en-US" altLang="en-US" i="1">
                                      <a:latin typeface="Cambria Math"/>
                                    </a:rPr>
                                    <m:t>𝑃</m:t>
                                  </m:r>
                                  <m:r>
                                    <a:rPr lang="en-US" altLang="en-US" b="0" i="1" smtClean="0">
                                      <a:latin typeface="Cambria Math"/>
                                    </a:rPr>
                                    <m:t>𝑟𝑖𝑐𝑒</m:t>
                                  </m:r>
                                </m:den>
                              </m:f>
                            </m:e>
                          </m:d>
                        </m:e>
                        <m:sup>
                          <m:f>
                            <m:fPr>
                              <m:ctrlPr>
                                <a:rPr lang="en-US" altLang="en-US" i="1">
                                  <a:latin typeface="Cambria Math"/>
                                </a:rPr>
                              </m:ctrlPr>
                            </m:fPr>
                            <m:num>
                              <m:r>
                                <a:rPr lang="en-US" altLang="en-US" i="1">
                                  <a:latin typeface="Cambria Math"/>
                                </a:rPr>
                                <m:t>1</m:t>
                              </m:r>
                            </m:num>
                            <m:den>
                              <m:r>
                                <a:rPr lang="en-US" altLang="en-US" i="1">
                                  <a:latin typeface="Cambria Math"/>
                                </a:rPr>
                                <m:t>𝑛</m:t>
                              </m:r>
                            </m:den>
                          </m:f>
                        </m:sup>
                      </m:sSup>
                    </m:oMath>
                  </m:oMathPara>
                </a14:m>
                <a:endParaRPr lang="en-US" altLang="en-US" dirty="0" smtClean="0"/>
              </a:p>
              <a:p>
                <a:pPr marL="0" lvl="1" indent="0">
                  <a:buNone/>
                </a:pPr>
                <a:endParaRPr lang="en-US" altLang="en-US" dirty="0" smtClean="0"/>
              </a:p>
              <a:p>
                <a:pPr marL="0" lvl="1"/>
                <a14:m>
                  <m:oMathPara xmlns:m="http://schemas.openxmlformats.org/officeDocument/2006/math" xmlns="">
                    <m:oMathParaPr>
                      <m:jc m:val="centerGroup"/>
                    </m:oMathParaPr>
                    <m:oMath xmlns:m="http://schemas.openxmlformats.org/officeDocument/2006/math">
                      <m:sSub>
                        <m:sSubPr>
                          <m:ctrlPr>
                            <a:rPr lang="en-US" altLang="en-US" i="1">
                              <a:latin typeface="Cambria Math"/>
                            </a:rPr>
                          </m:ctrlPr>
                        </m:sSubPr>
                        <m:e>
                          <m:r>
                            <a:rPr lang="en-US" altLang="en-US" i="1">
                              <a:latin typeface="Cambria Math"/>
                            </a:rPr>
                            <m:t>𝑌𝑇𝑀</m:t>
                          </m:r>
                        </m:e>
                        <m:sub>
                          <m:r>
                            <a:rPr lang="en-US" altLang="en-US" b="0" i="1" smtClean="0">
                              <a:latin typeface="Cambria Math"/>
                            </a:rPr>
                            <m:t>1</m:t>
                          </m:r>
                        </m:sub>
                      </m:sSub>
                      <m:r>
                        <a:rPr lang="en-US" altLang="en-US" i="1">
                          <a:latin typeface="Cambria Math"/>
                        </a:rPr>
                        <m:t>=</m:t>
                      </m:r>
                      <m:sSup>
                        <m:sSupPr>
                          <m:ctrlPr>
                            <a:rPr lang="en-US" altLang="en-US" i="1">
                              <a:latin typeface="Cambria Math"/>
                            </a:rPr>
                          </m:ctrlPr>
                        </m:sSupPr>
                        <m:e>
                          <m:d>
                            <m:dPr>
                              <m:ctrlPr>
                                <a:rPr lang="en-US" altLang="en-US" i="1">
                                  <a:latin typeface="Cambria Math"/>
                                </a:rPr>
                              </m:ctrlPr>
                            </m:dPr>
                            <m:e>
                              <m:f>
                                <m:fPr>
                                  <m:ctrlPr>
                                    <a:rPr lang="en-US" altLang="en-US" i="1">
                                      <a:latin typeface="Cambria Math"/>
                                    </a:rPr>
                                  </m:ctrlPr>
                                </m:fPr>
                                <m:num>
                                  <m:r>
                                    <a:rPr lang="en-US" altLang="en-US" b="0" i="1" smtClean="0">
                                      <a:latin typeface="Cambria Math"/>
                                    </a:rPr>
                                    <m:t>100</m:t>
                                  </m:r>
                                </m:num>
                                <m:den>
                                  <m:r>
                                    <a:rPr lang="en-US" altLang="en-US" b="0" i="1" smtClean="0">
                                      <a:latin typeface="Cambria Math"/>
                                    </a:rPr>
                                    <m:t>96.62</m:t>
                                  </m:r>
                                </m:den>
                              </m:f>
                            </m:e>
                          </m:d>
                        </m:e>
                        <m:sup>
                          <m:r>
                            <a:rPr lang="en-US" altLang="en-US" b="0" i="1" smtClean="0">
                              <a:latin typeface="Cambria Math"/>
                            </a:rPr>
                            <m:t>1</m:t>
                          </m:r>
                        </m:sup>
                      </m:sSup>
                      <m:r>
                        <a:rPr lang="en-US" altLang="en-US">
                          <a:latin typeface="Cambria Math"/>
                        </a:rPr>
                        <m:t>−1</m:t>
                      </m:r>
                      <m:r>
                        <a:rPr lang="en-US" altLang="en-US" b="0" i="0" smtClean="0">
                          <a:latin typeface="Cambria Math"/>
                        </a:rPr>
                        <m:t>=3.50%</m:t>
                      </m:r>
                    </m:oMath>
                  </m:oMathPara>
                </a14:m>
                <a:endParaRPr lang="en-US" altLang="en-US" dirty="0"/>
              </a:p>
              <a:p>
                <a:pPr marL="0" lvl="1"/>
                <a14:m>
                  <m:oMathPara xmlns:m="http://schemas.openxmlformats.org/officeDocument/2006/math" xmlns="">
                    <m:oMathParaPr>
                      <m:jc m:val="centerGroup"/>
                    </m:oMathParaPr>
                    <m:oMath xmlns:m="http://schemas.openxmlformats.org/officeDocument/2006/math">
                      <m:sSub>
                        <m:sSubPr>
                          <m:ctrlPr>
                            <a:rPr lang="en-US" altLang="en-US" i="1">
                              <a:latin typeface="Cambria Math"/>
                            </a:rPr>
                          </m:ctrlPr>
                        </m:sSubPr>
                        <m:e>
                          <m:r>
                            <a:rPr lang="en-US" altLang="en-US" i="1">
                              <a:latin typeface="Cambria Math"/>
                            </a:rPr>
                            <m:t>𝑌𝑇𝑀</m:t>
                          </m:r>
                        </m:e>
                        <m:sub>
                          <m:r>
                            <a:rPr lang="en-US" altLang="en-US" b="0" i="1" smtClean="0">
                              <a:latin typeface="Cambria Math"/>
                            </a:rPr>
                            <m:t>2</m:t>
                          </m:r>
                        </m:sub>
                      </m:sSub>
                      <m:r>
                        <a:rPr lang="en-US" altLang="en-US" i="1">
                          <a:latin typeface="Cambria Math"/>
                        </a:rPr>
                        <m:t>=</m:t>
                      </m:r>
                      <m:sSup>
                        <m:sSupPr>
                          <m:ctrlPr>
                            <a:rPr lang="en-US" altLang="en-US" i="1">
                              <a:latin typeface="Cambria Math"/>
                            </a:rPr>
                          </m:ctrlPr>
                        </m:sSupPr>
                        <m:e>
                          <m:d>
                            <m:dPr>
                              <m:ctrlPr>
                                <a:rPr lang="en-US" altLang="en-US" i="1">
                                  <a:latin typeface="Cambria Math"/>
                                </a:rPr>
                              </m:ctrlPr>
                            </m:dPr>
                            <m:e>
                              <m:f>
                                <m:fPr>
                                  <m:ctrlPr>
                                    <a:rPr lang="en-US" altLang="en-US" i="1">
                                      <a:latin typeface="Cambria Math"/>
                                    </a:rPr>
                                  </m:ctrlPr>
                                </m:fPr>
                                <m:num>
                                  <m:r>
                                    <a:rPr lang="en-US" altLang="en-US" b="0" i="1" smtClean="0">
                                      <a:latin typeface="Cambria Math"/>
                                    </a:rPr>
                                    <m:t>100</m:t>
                                  </m:r>
                                </m:num>
                                <m:den>
                                  <m:r>
                                    <a:rPr lang="en-US" altLang="en-US" b="0" i="1" smtClean="0">
                                      <a:latin typeface="Cambria Math"/>
                                    </a:rPr>
                                    <m:t>92.45</m:t>
                                  </m:r>
                                </m:den>
                              </m:f>
                            </m:e>
                          </m:d>
                        </m:e>
                        <m:sup>
                          <m:f>
                            <m:fPr>
                              <m:ctrlPr>
                                <a:rPr lang="en-US" altLang="en-US" i="1">
                                  <a:latin typeface="Cambria Math"/>
                                </a:rPr>
                              </m:ctrlPr>
                            </m:fPr>
                            <m:num>
                              <m:r>
                                <a:rPr lang="en-US" altLang="en-US" i="1">
                                  <a:latin typeface="Cambria Math"/>
                                </a:rPr>
                                <m:t>1</m:t>
                              </m:r>
                            </m:num>
                            <m:den>
                              <m:r>
                                <a:rPr lang="en-US" altLang="en-US" b="0" i="1" smtClean="0">
                                  <a:latin typeface="Cambria Math"/>
                                </a:rPr>
                                <m:t>2</m:t>
                              </m:r>
                            </m:den>
                          </m:f>
                        </m:sup>
                      </m:sSup>
                      <m:r>
                        <a:rPr lang="en-US" altLang="en-US">
                          <a:latin typeface="Cambria Math"/>
                        </a:rPr>
                        <m:t>−1</m:t>
                      </m:r>
                      <m:r>
                        <a:rPr lang="en-US" altLang="en-US" b="0" i="0" smtClean="0">
                          <a:latin typeface="Cambria Math"/>
                        </a:rPr>
                        <m:t>=4.00%</m:t>
                      </m:r>
                    </m:oMath>
                  </m:oMathPara>
                </a14:m>
                <a:endParaRPr lang="en-US" altLang="en-US" dirty="0"/>
              </a:p>
              <a:p>
                <a:pPr marL="0" lvl="1"/>
                <a14:m>
                  <m:oMathPara xmlns:m="http://schemas.openxmlformats.org/officeDocument/2006/math" xmlns="">
                    <m:oMathParaPr>
                      <m:jc m:val="centerGroup"/>
                    </m:oMathParaPr>
                    <m:oMath xmlns:m="http://schemas.openxmlformats.org/officeDocument/2006/math">
                      <m:sSub>
                        <m:sSubPr>
                          <m:ctrlPr>
                            <a:rPr lang="en-US" altLang="en-US" i="1">
                              <a:latin typeface="Cambria Math"/>
                            </a:rPr>
                          </m:ctrlPr>
                        </m:sSubPr>
                        <m:e>
                          <m:r>
                            <a:rPr lang="en-US" altLang="en-US" i="1">
                              <a:latin typeface="Cambria Math"/>
                            </a:rPr>
                            <m:t>𝑌𝑇𝑀</m:t>
                          </m:r>
                        </m:e>
                        <m:sub>
                          <m:r>
                            <a:rPr lang="en-US" altLang="en-US" b="0" i="1" smtClean="0">
                              <a:latin typeface="Cambria Math"/>
                            </a:rPr>
                            <m:t>3</m:t>
                          </m:r>
                        </m:sub>
                      </m:sSub>
                      <m:r>
                        <a:rPr lang="en-US" altLang="en-US" i="1">
                          <a:latin typeface="Cambria Math"/>
                        </a:rPr>
                        <m:t>=</m:t>
                      </m:r>
                      <m:sSup>
                        <m:sSupPr>
                          <m:ctrlPr>
                            <a:rPr lang="en-US" altLang="en-US" i="1">
                              <a:latin typeface="Cambria Math"/>
                            </a:rPr>
                          </m:ctrlPr>
                        </m:sSupPr>
                        <m:e>
                          <m:d>
                            <m:dPr>
                              <m:ctrlPr>
                                <a:rPr lang="en-US" altLang="en-US" i="1">
                                  <a:latin typeface="Cambria Math"/>
                                </a:rPr>
                              </m:ctrlPr>
                            </m:dPr>
                            <m:e>
                              <m:f>
                                <m:fPr>
                                  <m:ctrlPr>
                                    <a:rPr lang="en-US" altLang="en-US" i="1">
                                      <a:latin typeface="Cambria Math"/>
                                    </a:rPr>
                                  </m:ctrlPr>
                                </m:fPr>
                                <m:num>
                                  <m:r>
                                    <a:rPr lang="en-US" altLang="en-US" b="0" i="1" smtClean="0">
                                      <a:latin typeface="Cambria Math"/>
                                    </a:rPr>
                                    <m:t>100</m:t>
                                  </m:r>
                                </m:num>
                                <m:den>
                                  <m:r>
                                    <a:rPr lang="en-US" altLang="en-US" b="0" i="1" smtClean="0">
                                      <a:latin typeface="Cambria Math"/>
                                    </a:rPr>
                                    <m:t>87.63</m:t>
                                  </m:r>
                                </m:den>
                              </m:f>
                            </m:e>
                          </m:d>
                        </m:e>
                        <m:sup>
                          <m:f>
                            <m:fPr>
                              <m:ctrlPr>
                                <a:rPr lang="en-US" altLang="en-US" i="1">
                                  <a:latin typeface="Cambria Math"/>
                                </a:rPr>
                              </m:ctrlPr>
                            </m:fPr>
                            <m:num>
                              <m:r>
                                <a:rPr lang="en-US" altLang="en-US" i="1">
                                  <a:latin typeface="Cambria Math"/>
                                </a:rPr>
                                <m:t>1</m:t>
                              </m:r>
                            </m:num>
                            <m:den>
                              <m:r>
                                <a:rPr lang="en-US" altLang="en-US" b="0" i="1" smtClean="0">
                                  <a:latin typeface="Cambria Math"/>
                                </a:rPr>
                                <m:t>3</m:t>
                              </m:r>
                            </m:den>
                          </m:f>
                        </m:sup>
                      </m:sSup>
                      <m:r>
                        <a:rPr lang="en-US" altLang="en-US">
                          <a:latin typeface="Cambria Math"/>
                        </a:rPr>
                        <m:t>−1</m:t>
                      </m:r>
                      <m:r>
                        <a:rPr lang="en-US" altLang="en-US" b="0" i="0" smtClean="0">
                          <a:latin typeface="Cambria Math"/>
                        </a:rPr>
                        <m:t>=4.50%</m:t>
                      </m:r>
                    </m:oMath>
                  </m:oMathPara>
                </a14:m>
                <a:endParaRPr lang="en-US" altLang="en-US" dirty="0"/>
              </a:p>
              <a:p>
                <a:pPr marL="0" lvl="1"/>
                <a14:m>
                  <m:oMathPara xmlns:m="http://schemas.openxmlformats.org/officeDocument/2006/math" xmlns="">
                    <m:oMathParaPr>
                      <m:jc m:val="centerGroup"/>
                    </m:oMathParaPr>
                    <m:oMath xmlns:m="http://schemas.openxmlformats.org/officeDocument/2006/math">
                      <m:sSub>
                        <m:sSubPr>
                          <m:ctrlPr>
                            <a:rPr lang="en-US" altLang="en-US" i="1">
                              <a:latin typeface="Cambria Math"/>
                            </a:rPr>
                          </m:ctrlPr>
                        </m:sSubPr>
                        <m:e>
                          <m:r>
                            <a:rPr lang="en-US" altLang="en-US" i="1">
                              <a:latin typeface="Cambria Math"/>
                            </a:rPr>
                            <m:t>𝑌𝑇𝑀</m:t>
                          </m:r>
                        </m:e>
                        <m:sub>
                          <m:r>
                            <a:rPr lang="en-US" altLang="en-US" b="0" i="1" smtClean="0">
                              <a:latin typeface="Cambria Math"/>
                            </a:rPr>
                            <m:t>4</m:t>
                          </m:r>
                        </m:sub>
                      </m:sSub>
                      <m:r>
                        <a:rPr lang="en-US" altLang="en-US" i="1">
                          <a:latin typeface="Cambria Math"/>
                        </a:rPr>
                        <m:t>=</m:t>
                      </m:r>
                      <m:sSup>
                        <m:sSupPr>
                          <m:ctrlPr>
                            <a:rPr lang="en-US" altLang="en-US" i="1">
                              <a:latin typeface="Cambria Math"/>
                            </a:rPr>
                          </m:ctrlPr>
                        </m:sSupPr>
                        <m:e>
                          <m:d>
                            <m:dPr>
                              <m:ctrlPr>
                                <a:rPr lang="en-US" altLang="en-US" i="1">
                                  <a:latin typeface="Cambria Math"/>
                                </a:rPr>
                              </m:ctrlPr>
                            </m:dPr>
                            <m:e>
                              <m:f>
                                <m:fPr>
                                  <m:ctrlPr>
                                    <a:rPr lang="en-US" altLang="en-US" i="1">
                                      <a:latin typeface="Cambria Math"/>
                                    </a:rPr>
                                  </m:ctrlPr>
                                </m:fPr>
                                <m:num>
                                  <m:r>
                                    <a:rPr lang="en-US" altLang="en-US" b="0" i="1" smtClean="0">
                                      <a:latin typeface="Cambria Math"/>
                                    </a:rPr>
                                    <m:t>100</m:t>
                                  </m:r>
                                </m:num>
                                <m:den>
                                  <m:r>
                                    <a:rPr lang="en-US" altLang="en-US" b="0" i="1" smtClean="0">
                                      <a:latin typeface="Cambria Math"/>
                                    </a:rPr>
                                    <m:t>83.06</m:t>
                                  </m:r>
                                </m:den>
                              </m:f>
                            </m:e>
                          </m:d>
                        </m:e>
                        <m:sup>
                          <m:f>
                            <m:fPr>
                              <m:ctrlPr>
                                <a:rPr lang="en-US" altLang="en-US" i="1">
                                  <a:latin typeface="Cambria Math"/>
                                </a:rPr>
                              </m:ctrlPr>
                            </m:fPr>
                            <m:num>
                              <m:r>
                                <a:rPr lang="en-US" altLang="en-US" i="1">
                                  <a:latin typeface="Cambria Math"/>
                                </a:rPr>
                                <m:t>1</m:t>
                              </m:r>
                            </m:num>
                            <m:den>
                              <m:r>
                                <a:rPr lang="en-US" altLang="en-US" b="0" i="1" smtClean="0">
                                  <a:latin typeface="Cambria Math"/>
                                </a:rPr>
                                <m:t>4</m:t>
                              </m:r>
                            </m:den>
                          </m:f>
                        </m:sup>
                      </m:sSup>
                      <m:r>
                        <a:rPr lang="en-US" altLang="en-US">
                          <a:latin typeface="Cambria Math"/>
                        </a:rPr>
                        <m:t>−1</m:t>
                      </m:r>
                      <m:r>
                        <a:rPr lang="en-US" altLang="en-US" b="0" i="0" smtClean="0">
                          <a:latin typeface="Cambria Math"/>
                        </a:rPr>
                        <m:t>=4.75%</m:t>
                      </m:r>
                    </m:oMath>
                  </m:oMathPara>
                </a14:m>
                <a:endParaRPr lang="en-US" altLang="en-US" dirty="0"/>
              </a:p>
              <a:p>
                <a:pPr marL="0" lvl="1" indent="0">
                  <a:buNone/>
                </a:pPr>
                <a:endParaRPr lang="en-US" altLang="en-US" sz="2000" dirty="0"/>
              </a:p>
            </p:txBody>
          </p:sp>
        </mc:Choice>
        <mc:Fallback xmlns="">
          <p:sp>
            <p:nvSpPr>
              <p:cNvPr id="3" name="Rectangle 2"/>
              <p:cNvSpPr>
                <a:spLocks noRot="1" noChangeAspect="1" noMove="1" noResize="1" noEditPoints="1" noAdjustHandles="1" noChangeArrowheads="1" noChangeShapeType="1" noTextEdit="1"/>
              </p:cNvSpPr>
              <p:nvPr/>
            </p:nvSpPr>
            <p:spPr>
              <a:xfrm>
                <a:off x="457200" y="1417638"/>
                <a:ext cx="7277099" cy="4760919"/>
              </a:xfrm>
              <a:prstGeom prst="rect">
                <a:avLst/>
              </a:prstGeom>
              <a:blipFill rotWithShape="1">
                <a:blip r:embed="rId3"/>
                <a:stretch>
                  <a:fillRect l="-670" t="-640"/>
                </a:stretch>
              </a:blipFill>
            </p:spPr>
            <p:txBody>
              <a:bodyPr/>
              <a:lstStyle/>
              <a:p>
                <a:r>
                  <a:rPr lang="en-US">
                    <a:noFill/>
                  </a:rPr>
                  <a:t> </a:t>
                </a:r>
              </a:p>
            </p:txBody>
          </p:sp>
        </mc:Fallback>
      </mc:AlternateContent>
    </p:spTree>
    <p:extLst>
      <p:ext uri="{BB962C8B-B14F-4D97-AF65-F5344CB8AC3E}">
        <p14:creationId xmlns:p14="http://schemas.microsoft.com/office/powerpoint/2010/main" val="5341143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6.2 </a:t>
            </a:r>
            <a:r>
              <a:rPr lang="en-US" sz="3200" i="1" u="sng" dirty="0">
                <a:solidFill>
                  <a:srgbClr val="C00000"/>
                </a:solidFill>
                <a:effectLst>
                  <a:outerShdw blurRad="38100" dist="38100" dir="2700000" algn="tl">
                    <a:srgbClr val="C0C0C0"/>
                  </a:outerShdw>
                </a:effectLst>
              </a:rPr>
              <a:t>Zero-Coupon </a:t>
            </a:r>
            <a:r>
              <a:rPr lang="en-US" sz="3200" i="1" u="sng" dirty="0" smtClean="0">
                <a:solidFill>
                  <a:srgbClr val="C00000"/>
                </a:solidFill>
                <a:effectLst>
                  <a:outerShdw blurRad="38100" dist="38100" dir="2700000" algn="tl">
                    <a:srgbClr val="C0C0C0"/>
                  </a:outerShdw>
                </a:effectLst>
              </a:rPr>
              <a:t>Bonds</a:t>
            </a:r>
            <a:br>
              <a:rPr lang="en-US" sz="3200" i="1" u="sng" dirty="0" smtClean="0">
                <a:solidFill>
                  <a:srgbClr val="C00000"/>
                </a:solidFill>
                <a:effectLst>
                  <a:outerShdw blurRad="38100" dist="38100" dir="2700000" algn="tl">
                    <a:srgbClr val="C0C0C0"/>
                  </a:outerShdw>
                </a:effectLst>
              </a:rPr>
            </a:br>
            <a:r>
              <a:rPr lang="en-US" sz="2800" i="1" dirty="0" smtClean="0">
                <a:solidFill>
                  <a:srgbClr val="C00000"/>
                </a:solidFill>
                <a:effectLst>
                  <a:outerShdw blurRad="38100" dist="38100" dir="2700000" algn="tl">
                    <a:srgbClr val="C0C0C0"/>
                  </a:outerShdw>
                </a:effectLst>
              </a:rPr>
              <a:t>YTM, Example, Textbook 6.1</a:t>
            </a:r>
            <a:endParaRPr lang="en-US" sz="28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17</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0" name="Rectangle 5"/>
          <p:cNvSpPr>
            <a:spLocks noGrp="1" noChangeArrowheads="1"/>
          </p:cNvSpPr>
          <p:nvPr>
            <p:ph idx="1"/>
          </p:nvPr>
        </p:nvSpPr>
        <p:spPr>
          <a:xfrm>
            <a:off x="457200" y="1624117"/>
            <a:ext cx="8229600" cy="4708525"/>
          </a:xfrm>
        </p:spPr>
        <p:txBody>
          <a:bodyPr rIns="91440">
            <a:normAutofit/>
          </a:bodyPr>
          <a:lstStyle/>
          <a:p>
            <a:pPr marL="0" indent="0" algn="just">
              <a:spcBef>
                <a:spcPts val="600"/>
              </a:spcBef>
              <a:spcAft>
                <a:spcPts val="600"/>
              </a:spcAft>
              <a:buNone/>
            </a:pPr>
            <a:r>
              <a:rPr lang="en-US" sz="2400" i="1" dirty="0" smtClean="0">
                <a:solidFill>
                  <a:srgbClr val="FF0000"/>
                </a:solidFill>
              </a:rPr>
              <a:t>SOLUTION -- Interpretation</a:t>
            </a:r>
          </a:p>
          <a:p>
            <a:pPr algn="just">
              <a:spcBef>
                <a:spcPts val="600"/>
              </a:spcBef>
              <a:spcAft>
                <a:spcPts val="600"/>
              </a:spcAft>
            </a:pPr>
            <a:r>
              <a:rPr lang="en-US" sz="2000" dirty="0" smtClean="0"/>
              <a:t>Solving </a:t>
            </a:r>
            <a:r>
              <a:rPr lang="en-US" sz="2000" dirty="0"/>
              <a:t>for the YTM of a zero-coupon bond is the same process we used to solve for the rate of return in Chapter 4. </a:t>
            </a:r>
          </a:p>
          <a:p>
            <a:pPr algn="just">
              <a:spcBef>
                <a:spcPts val="600"/>
              </a:spcBef>
              <a:spcAft>
                <a:spcPts val="600"/>
              </a:spcAft>
            </a:pPr>
            <a:r>
              <a:rPr lang="en-US" sz="2000" dirty="0"/>
              <a:t>Indeed, the YTM is the rate of return of buying the bond.</a:t>
            </a:r>
          </a:p>
        </p:txBody>
      </p:sp>
    </p:spTree>
    <p:extLst>
      <p:ext uri="{BB962C8B-B14F-4D97-AF65-F5344CB8AC3E}">
        <p14:creationId xmlns:p14="http://schemas.microsoft.com/office/powerpoint/2010/main" val="3938427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11" name="Rectangle 5"/>
          <p:cNvSpPr>
            <a:spLocks noGrp="1" noChangeArrowheads="1"/>
          </p:cNvSpPr>
          <p:nvPr>
            <p:ph idx="1"/>
          </p:nvPr>
        </p:nvSpPr>
        <p:spPr>
          <a:xfrm>
            <a:off x="1047750" y="2065339"/>
            <a:ext cx="7524750" cy="1668462"/>
          </a:xfrm>
        </p:spPr>
        <p:txBody>
          <a:bodyPr rIns="91440">
            <a:normAutofit/>
          </a:bodyPr>
          <a:lstStyle/>
          <a:p>
            <a:pPr marL="868363" indent="-868363" algn="ctr" eaLnBrk="1" hangingPunct="1">
              <a:spcBef>
                <a:spcPct val="60000"/>
              </a:spcBef>
              <a:buFontTx/>
              <a:buNone/>
            </a:pPr>
            <a:r>
              <a:rPr lang="en-US" altLang="en-US" sz="3800" i="1" dirty="0" smtClean="0">
                <a:solidFill>
                  <a:srgbClr val="C00000"/>
                </a:solidFill>
                <a:effectLst>
                  <a:outerShdw blurRad="38100" dist="38100" dir="2700000" algn="tl">
                    <a:srgbClr val="000000">
                      <a:alpha val="43137"/>
                    </a:srgbClr>
                  </a:outerShdw>
                </a:effectLst>
                <a:ea typeface="ヒラギノ角ゴ Pro W3" charset="-128"/>
              </a:rPr>
              <a:t>-- End of Review --</a:t>
            </a:r>
          </a:p>
          <a:p>
            <a:pPr marL="868363" indent="-868363" eaLnBrk="1" hangingPunct="1">
              <a:spcBef>
                <a:spcPct val="60000"/>
              </a:spcBef>
              <a:buFontTx/>
              <a:buNone/>
            </a:pPr>
            <a:endParaRPr lang="en-US" altLang="en-US" b="1" dirty="0" smtClean="0">
              <a:ea typeface="ヒラギノ角ゴ Pro W3" charset="-128"/>
            </a:endParaRPr>
          </a:p>
          <a:p>
            <a:pPr marL="868363" indent="-868363" eaLnBrk="1" hangingPunct="1">
              <a:spcBef>
                <a:spcPct val="60000"/>
              </a:spcBef>
              <a:buFontTx/>
              <a:buNone/>
            </a:pPr>
            <a:endParaRPr lang="en-US" altLang="en-US" dirty="0" smtClean="0">
              <a:solidFill>
                <a:schemeClr val="bg1">
                  <a:lumMod val="75000"/>
                </a:schemeClr>
              </a:solidFill>
              <a:ea typeface="ヒラギノ角ゴ Pro W3" charset="-128"/>
            </a:endParaRPr>
          </a:p>
        </p:txBody>
      </p:sp>
      <p:sp>
        <p:nvSpPr>
          <p:cNvPr id="2" name="Date Placeholder 1"/>
          <p:cNvSpPr>
            <a:spLocks noGrp="1"/>
          </p:cNvSpPr>
          <p:nvPr>
            <p:ph type="dt" sz="half" idx="10"/>
          </p:nvPr>
        </p:nvSpPr>
        <p:spPr/>
        <p:txBody>
          <a:bodyPr/>
          <a:lstStyle/>
          <a:p>
            <a:r>
              <a:rPr lang="en-US" smtClean="0"/>
              <a:t>FINA 3332</a:t>
            </a:r>
            <a:endParaRPr lang="en-US"/>
          </a:p>
        </p:txBody>
      </p:sp>
      <p:sp>
        <p:nvSpPr>
          <p:cNvPr id="3" name="Footer Placeholder 2"/>
          <p:cNvSpPr>
            <a:spLocks noGrp="1"/>
          </p:cNvSpPr>
          <p:nvPr>
            <p:ph type="ftr" sz="quarter" idx="11"/>
          </p:nvPr>
        </p:nvSpPr>
        <p:spPr/>
        <p:txBody>
          <a:bodyPr/>
          <a:lstStyle/>
          <a:p>
            <a:r>
              <a:rPr lang="en-US" smtClean="0"/>
              <a:t>Lecture 15</a:t>
            </a:r>
            <a:endParaRPr lang="en-US"/>
          </a:p>
        </p:txBody>
      </p:sp>
      <p:sp>
        <p:nvSpPr>
          <p:cNvPr id="4" name="Slide Number Placeholder 3"/>
          <p:cNvSpPr>
            <a:spLocks noGrp="1"/>
          </p:cNvSpPr>
          <p:nvPr>
            <p:ph type="sldNum" sz="quarter" idx="12"/>
          </p:nvPr>
        </p:nvSpPr>
        <p:spPr/>
        <p:txBody>
          <a:bodyPr/>
          <a:lstStyle/>
          <a:p>
            <a:fld id="{059122B2-AB29-456C-98D6-80177BDB9B58}" type="slidenum">
              <a:rPr lang="en-US" smtClean="0"/>
              <a:t>18</a:t>
            </a:fld>
            <a:endParaRPr lang="en-US"/>
          </a:p>
        </p:txBody>
      </p:sp>
    </p:spTree>
    <p:extLst>
      <p:ext uri="{BB962C8B-B14F-4D97-AF65-F5344CB8AC3E}">
        <p14:creationId xmlns:p14="http://schemas.microsoft.com/office/powerpoint/2010/main" val="25132262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6.2 </a:t>
            </a:r>
            <a:r>
              <a:rPr lang="en-US" sz="3200" i="1" u="sng" dirty="0">
                <a:solidFill>
                  <a:srgbClr val="C00000"/>
                </a:solidFill>
                <a:effectLst>
                  <a:outerShdw blurRad="38100" dist="38100" dir="2700000" algn="tl">
                    <a:srgbClr val="C0C0C0"/>
                  </a:outerShdw>
                </a:effectLst>
              </a:rPr>
              <a:t>Zero-Coupon </a:t>
            </a:r>
            <a:r>
              <a:rPr lang="en-US" sz="3200" i="1" u="sng" dirty="0" smtClean="0">
                <a:solidFill>
                  <a:srgbClr val="C00000"/>
                </a:solidFill>
                <a:effectLst>
                  <a:outerShdw blurRad="38100" dist="38100" dir="2700000" algn="tl">
                    <a:srgbClr val="C0C0C0"/>
                  </a:outerShdw>
                </a:effectLst>
              </a:rPr>
              <a:t>Bonds</a:t>
            </a:r>
            <a:endParaRPr lang="en-US" sz="32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19</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533400" y="1428751"/>
            <a:ext cx="8229600" cy="4708525"/>
          </a:xfrm>
        </p:spPr>
        <p:txBody>
          <a:bodyPr rIns="91440">
            <a:normAutofit/>
          </a:bodyPr>
          <a:lstStyle/>
          <a:p>
            <a:pPr marL="0" lvl="1" indent="0">
              <a:spcBef>
                <a:spcPts val="600"/>
              </a:spcBef>
              <a:spcAft>
                <a:spcPts val="600"/>
              </a:spcAft>
              <a:buNone/>
            </a:pPr>
            <a:r>
              <a:rPr lang="en-US" sz="2400" i="1" dirty="0" smtClean="0">
                <a:solidFill>
                  <a:srgbClr val="FF0000"/>
                </a:solidFill>
              </a:rPr>
              <a:t>Risk-Free Interest Rates</a:t>
            </a:r>
          </a:p>
          <a:p>
            <a:pPr marL="342900" lvl="1" indent="-342900" algn="just">
              <a:spcBef>
                <a:spcPts val="600"/>
              </a:spcBef>
              <a:spcAft>
                <a:spcPts val="600"/>
              </a:spcAft>
              <a:buFont typeface="Arial"/>
              <a:buChar char="•"/>
            </a:pPr>
            <a:r>
              <a:rPr lang="en-US" sz="2000" dirty="0" smtClean="0"/>
              <a:t>A risk-free zero-coupon bond that matures on date </a:t>
            </a:r>
            <a:r>
              <a:rPr lang="en-US" sz="2000" i="1" dirty="0" smtClean="0"/>
              <a:t>n</a:t>
            </a:r>
            <a:r>
              <a:rPr lang="en-US" sz="2000" dirty="0" smtClean="0"/>
              <a:t> provides a risk-free return from today until time </a:t>
            </a:r>
            <a:r>
              <a:rPr lang="en-US" sz="2000" i="1" dirty="0" smtClean="0"/>
              <a:t>n</a:t>
            </a:r>
          </a:p>
          <a:p>
            <a:pPr marL="0" lvl="1" indent="0" algn="just">
              <a:spcBef>
                <a:spcPts val="600"/>
              </a:spcBef>
              <a:spcAft>
                <a:spcPts val="600"/>
              </a:spcAft>
              <a:buNone/>
            </a:pPr>
            <a:endParaRPr lang="en-US" sz="2000" dirty="0" smtClean="0"/>
          </a:p>
          <a:p>
            <a:pPr marL="342900" lvl="1" indent="-342900" algn="just">
              <a:spcBef>
                <a:spcPts val="600"/>
              </a:spcBef>
              <a:spcAft>
                <a:spcPts val="600"/>
              </a:spcAft>
              <a:buFont typeface="Arial"/>
              <a:buChar char="•"/>
            </a:pPr>
            <a:endParaRPr lang="en-US" altLang="en-US" sz="2000" dirty="0" smtClean="0"/>
          </a:p>
          <a:p>
            <a:pPr marL="0" lvl="1" indent="0" algn="just">
              <a:spcBef>
                <a:spcPts val="600"/>
              </a:spcBef>
              <a:spcAft>
                <a:spcPts val="600"/>
              </a:spcAft>
              <a:buNone/>
            </a:pPr>
            <a:endParaRPr lang="en-US" altLang="en-US" sz="2000" dirty="0" smtClean="0"/>
          </a:p>
          <a:p>
            <a:pPr marL="342900" lvl="1" indent="-342900" algn="just">
              <a:spcBef>
                <a:spcPts val="600"/>
              </a:spcBef>
              <a:spcAft>
                <a:spcPts val="600"/>
              </a:spcAft>
              <a:buFont typeface="Arial"/>
              <a:buChar char="•"/>
            </a:pPr>
            <a:r>
              <a:rPr lang="en-US" altLang="en-US" sz="2000" dirty="0"/>
              <a:t>We often refer to this as the risk-free interest rate for that period (n</a:t>
            </a:r>
            <a:r>
              <a:rPr lang="en-US" altLang="en-US" sz="2000" dirty="0" smtClean="0"/>
              <a:t>)</a:t>
            </a:r>
          </a:p>
          <a:p>
            <a:pPr marL="342900" lvl="1" indent="-342900">
              <a:spcBef>
                <a:spcPts val="600"/>
              </a:spcBef>
              <a:spcAft>
                <a:spcPts val="600"/>
              </a:spcAft>
              <a:buFont typeface="Arial"/>
              <a:buChar char="•"/>
            </a:pPr>
            <a:r>
              <a:rPr lang="en-US" altLang="en-US" sz="2000" dirty="0" smtClean="0"/>
              <a:t>Also called </a:t>
            </a:r>
            <a:r>
              <a:rPr lang="en-US" altLang="en-US" sz="2000" dirty="0" smtClean="0">
                <a:solidFill>
                  <a:srgbClr val="FF0000"/>
                </a:solidFill>
              </a:rPr>
              <a:t>spot interest rates</a:t>
            </a:r>
            <a:endParaRPr lang="en-US" altLang="en-US" sz="2000" dirty="0">
              <a:solidFill>
                <a:srgbClr val="FF0000"/>
              </a:solidFill>
            </a:endParaRPr>
          </a:p>
        </p:txBody>
      </p:sp>
      <p:pic>
        <p:nvPicPr>
          <p:cNvPr id="96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3315" y="3020019"/>
            <a:ext cx="892969" cy="37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638550" y="2702523"/>
            <a:ext cx="1733550" cy="1011237"/>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Competitive Markets</a:t>
            </a:r>
            <a:endParaRPr lang="en-US" dirty="0"/>
          </a:p>
        </p:txBody>
      </p:sp>
    </p:spTree>
    <p:extLst>
      <p:ext uri="{BB962C8B-B14F-4D97-AF65-F5344CB8AC3E}">
        <p14:creationId xmlns:p14="http://schemas.microsoft.com/office/powerpoint/2010/main" val="4550013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2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Autofit/>
          </a:bodyPr>
          <a:lstStyle/>
          <a:p>
            <a:pPr algn="l"/>
            <a:r>
              <a:rPr lang="en-US" sz="4000" dirty="0" smtClean="0">
                <a:solidFill>
                  <a:srgbClr val="C00000"/>
                </a:solidFill>
                <a:latin typeface="Impact"/>
                <a:cs typeface="Impact"/>
              </a:rPr>
              <a:t>FINA 3332	</a:t>
            </a:r>
            <a:br>
              <a:rPr lang="en-US" sz="4000" dirty="0" smtClean="0">
                <a:solidFill>
                  <a:srgbClr val="C00000"/>
                </a:solidFill>
                <a:latin typeface="Impact"/>
                <a:cs typeface="Impact"/>
              </a:rPr>
            </a:br>
            <a:r>
              <a:rPr lang="en-US" sz="4000" u="sng" dirty="0" smtClean="0">
                <a:solidFill>
                  <a:srgbClr val="C00000"/>
                </a:solidFill>
                <a:latin typeface="Impact"/>
                <a:cs typeface="Impact"/>
              </a:rPr>
              <a:t>Lecture 15 – 3/21/2017	 			 </a:t>
            </a:r>
            <a:endParaRPr lang="en-US" sz="4000" u="sng" dirty="0">
              <a:solidFill>
                <a:srgbClr val="C00000"/>
              </a:solidFill>
              <a:latin typeface="Impact"/>
              <a:cs typeface="Impact"/>
            </a:endParaRPr>
          </a:p>
        </p:txBody>
      </p:sp>
      <p:sp>
        <p:nvSpPr>
          <p:cNvPr id="3" name="Content Placeholder 2"/>
          <p:cNvSpPr>
            <a:spLocks noGrp="1"/>
          </p:cNvSpPr>
          <p:nvPr>
            <p:ph idx="1"/>
          </p:nvPr>
        </p:nvSpPr>
        <p:spPr/>
        <p:txBody>
          <a:bodyPr>
            <a:normAutofit/>
          </a:bodyPr>
          <a:lstStyle/>
          <a:p>
            <a:r>
              <a:rPr lang="en-US" sz="2800" dirty="0"/>
              <a:t>Discussion: </a:t>
            </a:r>
            <a:r>
              <a:rPr lang="en-US" sz="2800" dirty="0" smtClean="0"/>
              <a:t>Articles</a:t>
            </a:r>
            <a:endParaRPr lang="en-US" sz="2800" dirty="0"/>
          </a:p>
          <a:p>
            <a:r>
              <a:rPr lang="en-US" sz="2800" dirty="0" smtClean="0"/>
              <a:t>“</a:t>
            </a:r>
            <a:r>
              <a:rPr lang="en-US" sz="2800" dirty="0"/>
              <a:t>Bonds”, BDH, Chapter 6</a:t>
            </a:r>
          </a:p>
          <a:p>
            <a:endParaRPr lang="en-US" sz="2800" dirty="0"/>
          </a:p>
          <a:p>
            <a:pPr marL="0" indent="0">
              <a:buNone/>
            </a:pPr>
            <a:endParaRPr lang="en-US" sz="2800" dirty="0" smtClean="0"/>
          </a:p>
          <a:p>
            <a:pPr marL="0" indent="0">
              <a:buNone/>
            </a:pPr>
            <a:endParaRPr lang="en-US" sz="3000" dirty="0"/>
          </a:p>
        </p:txBody>
      </p:sp>
      <p:pic>
        <p:nvPicPr>
          <p:cNvPr id="4" name="Picture 3" descr="Bauer_secondar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7603" y="5748931"/>
            <a:ext cx="1279197" cy="583711"/>
          </a:xfrm>
          <a:prstGeom prst="rect">
            <a:avLst/>
          </a:prstGeom>
        </p:spPr>
      </p:pic>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10" name="TextBox 9"/>
          <p:cNvSpPr txBox="1"/>
          <p:nvPr/>
        </p:nvSpPr>
        <p:spPr>
          <a:xfrm>
            <a:off x="325316" y="5942659"/>
            <a:ext cx="7033846" cy="461665"/>
          </a:xfrm>
          <a:prstGeom prst="rect">
            <a:avLst/>
          </a:prstGeom>
          <a:solidFill>
            <a:srgbClr val="FFFF00"/>
          </a:solidFill>
        </p:spPr>
        <p:txBody>
          <a:bodyPr wrap="square" rtlCol="0">
            <a:spAutoFit/>
          </a:bodyPr>
          <a:lstStyle/>
          <a:p>
            <a:pPr lvl="0" algn="ctr"/>
            <a:r>
              <a:rPr lang="en-US" sz="1200" b="1" dirty="0">
                <a:solidFill>
                  <a:prstClr val="black">
                    <a:tint val="75000"/>
                  </a:prstClr>
                </a:solidFill>
              </a:rPr>
              <a:t>These notes should be used by enrolled students </a:t>
            </a:r>
            <a:r>
              <a:rPr lang="en-US" sz="1200" b="1" u="sng" dirty="0">
                <a:solidFill>
                  <a:prstClr val="black">
                    <a:tint val="75000"/>
                  </a:prstClr>
                </a:solidFill>
              </a:rPr>
              <a:t>only</a:t>
            </a:r>
            <a:r>
              <a:rPr lang="en-US" sz="1200" b="1" dirty="0">
                <a:solidFill>
                  <a:prstClr val="black">
                    <a:tint val="75000"/>
                  </a:prstClr>
                </a:solidFill>
              </a:rPr>
              <a:t>. </a:t>
            </a:r>
            <a:endParaRPr lang="en-US" sz="1200" b="1" dirty="0" smtClean="0">
              <a:solidFill>
                <a:prstClr val="black">
                  <a:tint val="75000"/>
                </a:prstClr>
              </a:solidFill>
            </a:endParaRPr>
          </a:p>
          <a:p>
            <a:pPr lvl="0" algn="ctr"/>
            <a:r>
              <a:rPr lang="en-US" sz="1200" b="1" dirty="0" smtClean="0">
                <a:solidFill>
                  <a:prstClr val="black">
                    <a:tint val="75000"/>
                  </a:prstClr>
                </a:solidFill>
              </a:rPr>
              <a:t>May </a:t>
            </a:r>
            <a:r>
              <a:rPr lang="en-US" sz="1200" b="1" dirty="0">
                <a:solidFill>
                  <a:prstClr val="black">
                    <a:tint val="75000"/>
                  </a:prstClr>
                </a:solidFill>
              </a:rPr>
              <a:t>not be copied, duplicated, or posted on a publicly available website.</a:t>
            </a:r>
          </a:p>
        </p:txBody>
      </p:sp>
      <p:sp>
        <p:nvSpPr>
          <p:cNvPr id="5" name="Date Placeholder 4"/>
          <p:cNvSpPr>
            <a:spLocks noGrp="1"/>
          </p:cNvSpPr>
          <p:nvPr>
            <p:ph type="dt" sz="half" idx="10"/>
          </p:nvPr>
        </p:nvSpPr>
        <p:spPr/>
        <p:txBody>
          <a:bodyPr/>
          <a:lstStyle/>
          <a:p>
            <a:r>
              <a:rPr lang="en-US" smtClean="0"/>
              <a:t>FINA 3332</a:t>
            </a:r>
            <a:endParaRPr lang="en-US"/>
          </a:p>
        </p:txBody>
      </p:sp>
      <p:sp>
        <p:nvSpPr>
          <p:cNvPr id="7" name="Footer Placeholder 6"/>
          <p:cNvSpPr>
            <a:spLocks noGrp="1"/>
          </p:cNvSpPr>
          <p:nvPr>
            <p:ph type="ftr" sz="quarter" idx="11"/>
          </p:nvPr>
        </p:nvSpPr>
        <p:spPr/>
        <p:txBody>
          <a:bodyPr/>
          <a:lstStyle/>
          <a:p>
            <a:r>
              <a:rPr lang="en-US" smtClean="0"/>
              <a:t>Lecture 15</a:t>
            </a:r>
            <a:endParaRPr lang="en-US"/>
          </a:p>
        </p:txBody>
      </p:sp>
      <p:sp>
        <p:nvSpPr>
          <p:cNvPr id="8" name="Slide Number Placeholder 7"/>
          <p:cNvSpPr>
            <a:spLocks noGrp="1"/>
          </p:cNvSpPr>
          <p:nvPr>
            <p:ph type="sldNum" sz="quarter" idx="12"/>
          </p:nvPr>
        </p:nvSpPr>
        <p:spPr/>
        <p:txBody>
          <a:bodyPr/>
          <a:lstStyle/>
          <a:p>
            <a:fld id="{059122B2-AB29-456C-98D6-80177BDB9B58}" type="slidenum">
              <a:rPr lang="en-US" smtClean="0"/>
              <a:t>2</a:t>
            </a:fld>
            <a:endParaRPr lang="en-US"/>
          </a:p>
        </p:txBody>
      </p:sp>
    </p:spTree>
    <p:extLst>
      <p:ext uri="{BB962C8B-B14F-4D97-AF65-F5344CB8AC3E}">
        <p14:creationId xmlns:p14="http://schemas.microsoft.com/office/powerpoint/2010/main" val="12465010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6.2 </a:t>
            </a:r>
            <a:r>
              <a:rPr lang="en-US" sz="3200" i="1" u="sng" dirty="0">
                <a:solidFill>
                  <a:srgbClr val="C00000"/>
                </a:solidFill>
                <a:effectLst>
                  <a:outerShdw blurRad="38100" dist="38100" dir="2700000" algn="tl">
                    <a:srgbClr val="C0C0C0"/>
                  </a:outerShdw>
                </a:effectLst>
              </a:rPr>
              <a:t>Zero-Coupon </a:t>
            </a:r>
            <a:r>
              <a:rPr lang="en-US" sz="3200" i="1" u="sng" dirty="0" smtClean="0">
                <a:solidFill>
                  <a:srgbClr val="C00000"/>
                </a:solidFill>
                <a:effectLst>
                  <a:outerShdw blurRad="38100" dist="38100" dir="2700000" algn="tl">
                    <a:srgbClr val="C0C0C0"/>
                  </a:outerShdw>
                </a:effectLst>
              </a:rPr>
              <a:t>Bonds</a:t>
            </a:r>
            <a:endParaRPr lang="en-US" sz="32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20</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533400" y="1428751"/>
            <a:ext cx="8229600" cy="4708525"/>
          </a:xfrm>
        </p:spPr>
        <p:txBody>
          <a:bodyPr rIns="91440">
            <a:normAutofit/>
          </a:bodyPr>
          <a:lstStyle/>
          <a:p>
            <a:pPr marL="0" lvl="1" indent="0">
              <a:spcBef>
                <a:spcPts val="600"/>
              </a:spcBef>
              <a:spcAft>
                <a:spcPts val="600"/>
              </a:spcAft>
              <a:buNone/>
            </a:pPr>
            <a:r>
              <a:rPr lang="en-US" sz="2400" i="1" dirty="0" smtClean="0">
                <a:solidFill>
                  <a:srgbClr val="FF0000"/>
                </a:solidFill>
              </a:rPr>
              <a:t>Risk-Free Interest Rates</a:t>
            </a:r>
          </a:p>
          <a:p>
            <a:pPr marL="342900" lvl="1" indent="-342900" algn="just">
              <a:spcBef>
                <a:spcPts val="600"/>
              </a:spcBef>
              <a:spcAft>
                <a:spcPts val="600"/>
              </a:spcAft>
              <a:buFont typeface="Arial"/>
              <a:buChar char="•"/>
            </a:pPr>
            <a:r>
              <a:rPr lang="en-US" sz="2000" dirty="0" smtClean="0">
                <a:solidFill>
                  <a:srgbClr val="FF0000"/>
                </a:solidFill>
              </a:rPr>
              <a:t>Spot interest rates </a:t>
            </a:r>
          </a:p>
          <a:p>
            <a:pPr marL="742950" lvl="2" indent="-342900" algn="just">
              <a:spcBef>
                <a:spcPts val="600"/>
              </a:spcBef>
              <a:spcAft>
                <a:spcPts val="600"/>
              </a:spcAft>
              <a:buClr>
                <a:srgbClr val="FF0000"/>
              </a:buClr>
              <a:buFont typeface="Wingdings" panose="05000000000000000000" pitchFamily="2" charset="2"/>
              <a:buChar char="§"/>
            </a:pPr>
            <a:r>
              <a:rPr lang="en-US" sz="2000" dirty="0" smtClean="0"/>
              <a:t>Default-free, zero-coupon yields</a:t>
            </a:r>
          </a:p>
          <a:p>
            <a:pPr marL="342900" lvl="1" indent="-342900" algn="just">
              <a:spcBef>
                <a:spcPts val="600"/>
              </a:spcBef>
              <a:spcAft>
                <a:spcPts val="600"/>
              </a:spcAft>
              <a:buFont typeface="Arial" panose="020B0604020202020204" pitchFamily="34" charset="0"/>
              <a:buChar char="•"/>
            </a:pPr>
            <a:r>
              <a:rPr lang="en-US" altLang="en-US" sz="2000" dirty="0" smtClean="0">
                <a:solidFill>
                  <a:srgbClr val="FF0000"/>
                </a:solidFill>
              </a:rPr>
              <a:t>Yield curve: </a:t>
            </a:r>
            <a:r>
              <a:rPr lang="en-US" altLang="en-US" sz="2000" dirty="0" smtClean="0"/>
              <a:t>plots the risk-free interest rate for different maturities (since the interest rate usually varies with the maturity of the loan or investment)</a:t>
            </a:r>
          </a:p>
          <a:p>
            <a:pPr marL="742950" lvl="2" indent="-342900" algn="just">
              <a:spcBef>
                <a:spcPts val="600"/>
              </a:spcBef>
              <a:spcAft>
                <a:spcPts val="600"/>
              </a:spcAft>
              <a:buClr>
                <a:srgbClr val="FF0000"/>
              </a:buClr>
              <a:buFont typeface="Wingdings" panose="05000000000000000000" pitchFamily="2" charset="2"/>
              <a:buChar char="§"/>
            </a:pPr>
            <a:r>
              <a:rPr lang="en-US" altLang="en-US" sz="2000" dirty="0" smtClean="0"/>
              <a:t>These rates are the yields of risk-free zero-coupon bonds</a:t>
            </a:r>
            <a:endParaRPr lang="en-US" altLang="en-US" sz="2000" dirty="0"/>
          </a:p>
        </p:txBody>
      </p:sp>
    </p:spTree>
    <p:extLst>
      <p:ext uri="{BB962C8B-B14F-4D97-AF65-F5344CB8AC3E}">
        <p14:creationId xmlns:p14="http://schemas.microsoft.com/office/powerpoint/2010/main" val="3273601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9" name="Picture 3" descr="fig06_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239000"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FINA 3332</a:t>
            </a:r>
            <a:endParaRPr lang="en-US"/>
          </a:p>
        </p:txBody>
      </p:sp>
      <p:sp>
        <p:nvSpPr>
          <p:cNvPr id="3" name="Footer Placeholder 2"/>
          <p:cNvSpPr>
            <a:spLocks noGrp="1"/>
          </p:cNvSpPr>
          <p:nvPr>
            <p:ph type="ftr" sz="quarter" idx="11"/>
          </p:nvPr>
        </p:nvSpPr>
        <p:spPr/>
        <p:txBody>
          <a:bodyPr/>
          <a:lstStyle/>
          <a:p>
            <a:r>
              <a:rPr lang="en-US" smtClean="0"/>
              <a:t>Lecture 15</a:t>
            </a:r>
            <a:endParaRPr lang="en-US"/>
          </a:p>
        </p:txBody>
      </p:sp>
      <p:sp>
        <p:nvSpPr>
          <p:cNvPr id="4" name="Slide Number Placeholder 3"/>
          <p:cNvSpPr>
            <a:spLocks noGrp="1"/>
          </p:cNvSpPr>
          <p:nvPr>
            <p:ph type="sldNum" sz="quarter" idx="12"/>
          </p:nvPr>
        </p:nvSpPr>
        <p:spPr/>
        <p:txBody>
          <a:bodyPr/>
          <a:lstStyle/>
          <a:p>
            <a:fld id="{059122B2-AB29-456C-98D6-80177BDB9B58}" type="slidenum">
              <a:rPr lang="en-US" smtClean="0"/>
              <a:t>21</a:t>
            </a:fld>
            <a:endParaRPr lang="en-US"/>
          </a:p>
        </p:txBody>
      </p:sp>
      <p:sp>
        <p:nvSpPr>
          <p:cNvPr id="7" name="Title 1"/>
          <p:cNvSpPr txBox="1">
            <a:spLocks/>
          </p:cNvSpPr>
          <p:nvPr/>
        </p:nvSpPr>
        <p:spPr>
          <a:xfrm>
            <a:off x="4191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i="1" u="sng" dirty="0" smtClean="0">
                <a:solidFill>
                  <a:srgbClr val="C00000"/>
                </a:solidFill>
                <a:effectLst>
                  <a:outerShdw blurRad="38100" dist="38100" dir="2700000" algn="tl">
                    <a:srgbClr val="C0C0C0"/>
                  </a:outerShdw>
                </a:effectLst>
              </a:rPr>
              <a:t>Figure 6.2</a:t>
            </a:r>
            <a:r>
              <a:rPr lang="en-US" sz="2800" i="1" dirty="0" smtClean="0">
                <a:solidFill>
                  <a:srgbClr val="C00000"/>
                </a:solidFill>
                <a:effectLst>
                  <a:outerShdw blurRad="38100" dist="38100" dir="2700000" algn="tl">
                    <a:srgbClr val="C0C0C0"/>
                  </a:outerShdw>
                </a:effectLst>
              </a:rPr>
              <a:t>: </a:t>
            </a:r>
            <a:r>
              <a:rPr lang="en-US" sz="2800" i="1" dirty="0">
                <a:solidFill>
                  <a:srgbClr val="C00000"/>
                </a:solidFill>
                <a:effectLst>
                  <a:outerShdw blurRad="38100" dist="38100" dir="2700000" algn="tl">
                    <a:srgbClr val="C0C0C0"/>
                  </a:outerShdw>
                </a:effectLst>
              </a:rPr>
              <a:t>Zero-Coupon Yield Curve Consistent with the Bond </a:t>
            </a:r>
            <a:r>
              <a:rPr lang="en-US" sz="2800" i="1" dirty="0" smtClean="0">
                <a:solidFill>
                  <a:srgbClr val="C00000"/>
                </a:solidFill>
                <a:effectLst>
                  <a:outerShdw blurRad="38100" dist="38100" dir="2700000" algn="tl">
                    <a:srgbClr val="C0C0C0"/>
                  </a:outerShdw>
                </a:effectLst>
              </a:rPr>
              <a:t>in Example 6.1</a:t>
            </a:r>
            <a:endParaRPr lang="en-US" sz="2800" dirty="0">
              <a:solidFill>
                <a:srgbClr val="C00000"/>
              </a:solidFill>
              <a:latin typeface="Impact"/>
              <a:cs typeface="Impact"/>
            </a:endParaRPr>
          </a:p>
        </p:txBody>
      </p:sp>
    </p:spTree>
    <p:extLst>
      <p:ext uri="{BB962C8B-B14F-4D97-AF65-F5344CB8AC3E}">
        <p14:creationId xmlns:p14="http://schemas.microsoft.com/office/powerpoint/2010/main" val="7213728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6.2 </a:t>
            </a:r>
            <a:r>
              <a:rPr lang="en-US" sz="3200" i="1" u="sng" dirty="0">
                <a:solidFill>
                  <a:srgbClr val="C00000"/>
                </a:solidFill>
                <a:effectLst>
                  <a:outerShdw blurRad="38100" dist="38100" dir="2700000" algn="tl">
                    <a:srgbClr val="C0C0C0"/>
                  </a:outerShdw>
                </a:effectLst>
              </a:rPr>
              <a:t>Zero-Coupon </a:t>
            </a:r>
            <a:r>
              <a:rPr lang="en-US" sz="3200" i="1" u="sng" dirty="0" smtClean="0">
                <a:solidFill>
                  <a:srgbClr val="C00000"/>
                </a:solidFill>
                <a:effectLst>
                  <a:outerShdw blurRad="38100" dist="38100" dir="2700000" algn="tl">
                    <a:srgbClr val="C0C0C0"/>
                  </a:outerShdw>
                </a:effectLst>
              </a:rPr>
              <a:t>Bonds</a:t>
            </a:r>
            <a:br>
              <a:rPr lang="en-US" sz="3200" i="1" u="sng" dirty="0" smtClean="0">
                <a:solidFill>
                  <a:srgbClr val="C00000"/>
                </a:solidFill>
                <a:effectLst>
                  <a:outerShdw blurRad="38100" dist="38100" dir="2700000" algn="tl">
                    <a:srgbClr val="C0C0C0"/>
                  </a:outerShdw>
                </a:effectLst>
              </a:rPr>
            </a:br>
            <a:r>
              <a:rPr lang="en-US" sz="2800" i="1" dirty="0" smtClean="0">
                <a:solidFill>
                  <a:srgbClr val="C00000"/>
                </a:solidFill>
                <a:effectLst>
                  <a:outerShdw blurRad="38100" dist="38100" dir="2700000" algn="tl">
                    <a:srgbClr val="C0C0C0"/>
                  </a:outerShdw>
                </a:effectLst>
              </a:rPr>
              <a:t>YTM, Example, Textbook 6.2</a:t>
            </a:r>
            <a:endParaRPr lang="en-US" sz="28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22</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mc:AlternateContent xmlns:mc="http://schemas.openxmlformats.org/markup-compatibility/2006" xmlns:a14="http://schemas.microsoft.com/office/drawing/2010/main">
        <mc:Choice Requires="a14">
          <p:sp>
            <p:nvSpPr>
              <p:cNvPr id="10" name="Rectangle 5"/>
              <p:cNvSpPr>
                <a:spLocks noGrp="1" noChangeArrowheads="1"/>
              </p:cNvSpPr>
              <p:nvPr>
                <p:ph idx="1"/>
              </p:nvPr>
            </p:nvSpPr>
            <p:spPr>
              <a:xfrm>
                <a:off x="457200" y="1624117"/>
                <a:ext cx="8229600" cy="4708525"/>
              </a:xfrm>
            </p:spPr>
            <p:txBody>
              <a:bodyPr rIns="91440">
                <a:normAutofit/>
              </a:bodyPr>
              <a:lstStyle/>
              <a:p>
                <a:pPr marL="0" indent="0" algn="just">
                  <a:spcBef>
                    <a:spcPts val="600"/>
                  </a:spcBef>
                  <a:spcAft>
                    <a:spcPts val="600"/>
                  </a:spcAft>
                  <a:buNone/>
                </a:pPr>
                <a:r>
                  <a:rPr lang="en-US" sz="2400" i="1" dirty="0" smtClean="0">
                    <a:solidFill>
                      <a:srgbClr val="FF0000"/>
                    </a:solidFill>
                  </a:rPr>
                  <a:t>Computing the Price of a Zero-Coupon Bond</a:t>
                </a:r>
              </a:p>
              <a:p>
                <a:pPr marL="342900" lvl="1" indent="-342900" algn="just">
                  <a:spcBef>
                    <a:spcPts val="600"/>
                  </a:spcBef>
                  <a:spcAft>
                    <a:spcPts val="600"/>
                  </a:spcAft>
                  <a:buFont typeface="Arial" panose="020B0604020202020204" pitchFamily="34" charset="0"/>
                  <a:buChar char="•"/>
                </a:pPr>
                <a:r>
                  <a:rPr lang="en-US" sz="2000" dirty="0"/>
                  <a:t>Given the yield curve in Figure 6.2, </a:t>
                </a:r>
                <a:r>
                  <a:rPr lang="en-US" sz="2000" dirty="0" smtClean="0"/>
                  <a:t>we know that YTM</a:t>
                </a:r>
                <a:r>
                  <a:rPr lang="en-US" sz="2000" baseline="-25000" dirty="0" smtClean="0"/>
                  <a:t>5</a:t>
                </a:r>
                <a:r>
                  <a:rPr lang="en-US" sz="2000" dirty="0" smtClean="0"/>
                  <a:t>=5.00%</a:t>
                </a:r>
              </a:p>
              <a:p>
                <a:pPr marL="342900" lvl="1" indent="-342900" algn="just">
                  <a:spcBef>
                    <a:spcPts val="600"/>
                  </a:spcBef>
                  <a:spcAft>
                    <a:spcPts val="600"/>
                  </a:spcAft>
                  <a:buFont typeface="Arial" panose="020B0604020202020204" pitchFamily="34" charset="0"/>
                  <a:buChar char="•"/>
                </a:pPr>
                <a:r>
                  <a:rPr lang="en-US" altLang="en-US" sz="2000" dirty="0" smtClean="0"/>
                  <a:t>You could use that to compute </a:t>
                </a:r>
                <a:r>
                  <a:rPr lang="en-US" sz="2000" dirty="0" smtClean="0"/>
                  <a:t>the </a:t>
                </a:r>
                <a:r>
                  <a:rPr lang="en-US" sz="2000" dirty="0"/>
                  <a:t>price of a 5-year risk-free zero-coupon bond with a face value of $</a:t>
                </a:r>
                <a:r>
                  <a:rPr lang="en-US" sz="2000" dirty="0" smtClean="0"/>
                  <a:t>100</a:t>
                </a:r>
                <a:r>
                  <a:rPr lang="en-US" sz="2000" dirty="0"/>
                  <a:t> </a:t>
                </a:r>
                <a:endParaRPr lang="en-US" sz="2000" dirty="0" smtClean="0"/>
              </a:p>
              <a:p>
                <a:pPr marL="342900" lvl="1" indent="-342900" algn="just">
                  <a:spcBef>
                    <a:spcPts val="600"/>
                  </a:spcBef>
                  <a:spcAft>
                    <a:spcPts val="600"/>
                  </a:spcAft>
                  <a:buFont typeface="Arial" panose="020B0604020202020204" pitchFamily="34" charset="0"/>
                  <a:buChar char="•"/>
                </a:pPr>
                <a:r>
                  <a:rPr lang="en-US" sz="2000" dirty="0" smtClean="0"/>
                  <a:t>We apply the same formula</a:t>
                </a:r>
              </a:p>
              <a:p>
                <a:pPr marL="342900" lvl="1" indent="-342900" algn="just">
                  <a:spcBef>
                    <a:spcPts val="600"/>
                  </a:spcBef>
                  <a:spcAft>
                    <a:spcPts val="600"/>
                  </a:spcAft>
                  <a:buFont typeface="Arial" panose="020B0604020202020204" pitchFamily="34" charset="0"/>
                  <a:buChar char="•"/>
                </a:pPr>
                <a:endParaRPr lang="en-US" sz="2000" dirty="0" smtClean="0"/>
              </a:p>
              <a:p>
                <a:pPr marL="0" lvl="1" indent="0" algn="just">
                  <a:spcBef>
                    <a:spcPts val="600"/>
                  </a:spcBef>
                  <a:spcAft>
                    <a:spcPts val="600"/>
                  </a:spcAft>
                  <a:buNone/>
                </a:pPr>
                <a14:m>
                  <m:oMathPara xmlns:m="http://schemas.openxmlformats.org/officeDocument/2006/math" xmlns="">
                    <m:oMathParaPr>
                      <m:jc m:val="centerGroup"/>
                    </m:oMathParaPr>
                    <m:oMath xmlns:m="http://schemas.openxmlformats.org/officeDocument/2006/math">
                      <m:r>
                        <a:rPr lang="en-US" altLang="en-US" sz="2000" i="1">
                          <a:latin typeface="Cambria Math"/>
                        </a:rPr>
                        <m:t>𝑃𝑟𝑖𝑐𝑒</m:t>
                      </m:r>
                      <m:r>
                        <a:rPr lang="en-US" altLang="en-US" sz="2000" i="1">
                          <a:latin typeface="Cambria Math"/>
                        </a:rPr>
                        <m:t>=</m:t>
                      </m:r>
                      <m:f>
                        <m:fPr>
                          <m:ctrlPr>
                            <a:rPr lang="en-US" altLang="en-US" sz="2000" i="1">
                              <a:latin typeface="Cambria Math"/>
                            </a:rPr>
                          </m:ctrlPr>
                        </m:fPr>
                        <m:num>
                          <m:r>
                            <a:rPr lang="en-US" altLang="en-US" sz="2000" i="1">
                              <a:latin typeface="Cambria Math"/>
                            </a:rPr>
                            <m:t>𝐹𝑎𝑐𝑒</m:t>
                          </m:r>
                          <m:r>
                            <a:rPr lang="en-US" altLang="en-US" sz="2000" i="1">
                              <a:latin typeface="Cambria Math"/>
                            </a:rPr>
                            <m:t> </m:t>
                          </m:r>
                          <m:r>
                            <a:rPr lang="en-US" altLang="en-US" sz="2000" i="1">
                              <a:latin typeface="Cambria Math"/>
                            </a:rPr>
                            <m:t>𝑉𝑎𝑙𝑢𝑒</m:t>
                          </m:r>
                        </m:num>
                        <m:den>
                          <m:r>
                            <a:rPr lang="en-US" altLang="en-US" sz="2000" i="1">
                              <a:latin typeface="Cambria Math"/>
                            </a:rPr>
                            <m:t>(</m:t>
                          </m:r>
                          <m:sSup>
                            <m:sSupPr>
                              <m:ctrlPr>
                                <a:rPr lang="en-US" altLang="en-US" sz="2000" i="1">
                                  <a:latin typeface="Cambria Math"/>
                                </a:rPr>
                              </m:ctrlPr>
                            </m:sSupPr>
                            <m:e>
                              <m:r>
                                <a:rPr lang="en-US" altLang="en-US" sz="2000" i="1">
                                  <a:latin typeface="Cambria Math"/>
                                </a:rPr>
                                <m:t>1+</m:t>
                              </m:r>
                              <m:sSub>
                                <m:sSubPr>
                                  <m:ctrlPr>
                                    <a:rPr lang="en-US" altLang="en-US" sz="2000" i="1">
                                      <a:latin typeface="Cambria Math"/>
                                    </a:rPr>
                                  </m:ctrlPr>
                                </m:sSubPr>
                                <m:e>
                                  <m:r>
                                    <a:rPr lang="en-US" altLang="en-US" sz="2000" i="1">
                                      <a:latin typeface="Cambria Math"/>
                                    </a:rPr>
                                    <m:t>𝑌𝑇𝑀</m:t>
                                  </m:r>
                                </m:e>
                                <m:sub>
                                  <m:r>
                                    <a:rPr lang="en-US" altLang="en-US" sz="2000" i="1">
                                      <a:latin typeface="Cambria Math"/>
                                    </a:rPr>
                                    <m:t>𝑛</m:t>
                                  </m:r>
                                </m:sub>
                              </m:sSub>
                              <m:r>
                                <a:rPr lang="en-US" altLang="en-US" sz="2000" i="1">
                                  <a:latin typeface="Cambria Math"/>
                                </a:rPr>
                                <m:t>)</m:t>
                              </m:r>
                            </m:e>
                            <m:sup>
                              <m:r>
                                <a:rPr lang="en-US" altLang="en-US" sz="2000" i="1">
                                  <a:latin typeface="Cambria Math"/>
                                </a:rPr>
                                <m:t>𝑛</m:t>
                              </m:r>
                            </m:sup>
                          </m:sSup>
                        </m:den>
                      </m:f>
                    </m:oMath>
                  </m:oMathPara>
                </a14:m>
                <a:endParaRPr lang="en-US" sz="2000" dirty="0" smtClean="0"/>
              </a:p>
              <a:p>
                <a:pPr marL="0" lvl="1" indent="0" algn="just">
                  <a:spcBef>
                    <a:spcPts val="600"/>
                  </a:spcBef>
                  <a:spcAft>
                    <a:spcPts val="600"/>
                  </a:spcAft>
                  <a:buNone/>
                </a:pPr>
                <a14:m>
                  <m:oMathPara xmlns:m="http://schemas.openxmlformats.org/officeDocument/2006/math" xmlns="">
                    <m:oMathParaPr>
                      <m:jc m:val="centerGroup"/>
                    </m:oMathParaPr>
                    <m:oMath xmlns:m="http://schemas.openxmlformats.org/officeDocument/2006/math">
                      <m:r>
                        <a:rPr lang="en-US" altLang="en-US" sz="2000" i="1">
                          <a:latin typeface="Cambria Math"/>
                        </a:rPr>
                        <m:t>𝑃𝑟𝑖𝑐𝑒</m:t>
                      </m:r>
                      <m:r>
                        <a:rPr lang="en-US" altLang="en-US" sz="2000" i="1">
                          <a:latin typeface="Cambria Math"/>
                        </a:rPr>
                        <m:t>=</m:t>
                      </m:r>
                      <m:f>
                        <m:fPr>
                          <m:ctrlPr>
                            <a:rPr lang="en-US" altLang="en-US" sz="2000" i="1">
                              <a:latin typeface="Cambria Math"/>
                            </a:rPr>
                          </m:ctrlPr>
                        </m:fPr>
                        <m:num>
                          <m:r>
                            <a:rPr lang="en-US" altLang="en-US" sz="2000" b="0" i="1" smtClean="0">
                              <a:latin typeface="Cambria Math"/>
                            </a:rPr>
                            <m:t>$100</m:t>
                          </m:r>
                        </m:num>
                        <m:den>
                          <m:r>
                            <a:rPr lang="en-US" altLang="en-US" sz="2000" i="1">
                              <a:latin typeface="Cambria Math"/>
                            </a:rPr>
                            <m:t>(</m:t>
                          </m:r>
                          <m:sSup>
                            <m:sSupPr>
                              <m:ctrlPr>
                                <a:rPr lang="en-US" altLang="en-US" sz="2000" i="1">
                                  <a:latin typeface="Cambria Math"/>
                                </a:rPr>
                              </m:ctrlPr>
                            </m:sSupPr>
                            <m:e>
                              <m:r>
                                <a:rPr lang="en-US" altLang="en-US" sz="2000" i="1">
                                  <a:latin typeface="Cambria Math"/>
                                </a:rPr>
                                <m:t>1+</m:t>
                              </m:r>
                              <m:r>
                                <a:rPr lang="en-US" altLang="en-US" sz="2000" b="0" i="1" smtClean="0">
                                  <a:latin typeface="Cambria Math"/>
                                </a:rPr>
                                <m:t>0.05</m:t>
                              </m:r>
                              <m:r>
                                <a:rPr lang="en-US" altLang="en-US" sz="2000" i="1">
                                  <a:latin typeface="Cambria Math"/>
                                </a:rPr>
                                <m:t>)</m:t>
                              </m:r>
                            </m:e>
                            <m:sup>
                              <m:r>
                                <a:rPr lang="en-US" altLang="en-US" sz="2000" b="0" i="1" smtClean="0">
                                  <a:latin typeface="Cambria Math"/>
                                </a:rPr>
                                <m:t>5</m:t>
                              </m:r>
                            </m:sup>
                          </m:sSup>
                        </m:den>
                      </m:f>
                      <m:r>
                        <a:rPr lang="en-US" altLang="en-US" sz="2000" b="0" i="1" smtClean="0">
                          <a:latin typeface="Cambria Math"/>
                        </a:rPr>
                        <m:t>=$78.35</m:t>
                      </m:r>
                    </m:oMath>
                  </m:oMathPara>
                </a14:m>
                <a:endParaRPr lang="en-US" sz="2000" dirty="0"/>
              </a:p>
            </p:txBody>
          </p:sp>
        </mc:Choice>
        <mc:Fallback xmlns="">
          <p:sp>
            <p:nvSpPr>
              <p:cNvPr id="10" name="Rectangle 5"/>
              <p:cNvSpPr>
                <a:spLocks noGrp="1" noRot="1" noChangeAspect="1" noMove="1" noResize="1" noEditPoints="1" noAdjustHandles="1" noChangeArrowheads="1" noChangeShapeType="1" noTextEdit="1"/>
              </p:cNvSpPr>
              <p:nvPr>
                <p:ph idx="1"/>
              </p:nvPr>
            </p:nvSpPr>
            <p:spPr>
              <a:xfrm>
                <a:off x="457200" y="1624117"/>
                <a:ext cx="8229600" cy="4708525"/>
              </a:xfrm>
              <a:blipFill rotWithShape="1">
                <a:blip r:embed="rId3"/>
                <a:stretch>
                  <a:fillRect l="-1111" t="-1035" r="-741"/>
                </a:stretch>
              </a:blipFill>
            </p:spPr>
            <p:txBody>
              <a:bodyPr/>
              <a:lstStyle/>
              <a:p>
                <a:r>
                  <a:rPr lang="en-US">
                    <a:noFill/>
                  </a:rPr>
                  <a:t> </a:t>
                </a:r>
              </a:p>
            </p:txBody>
          </p:sp>
        </mc:Fallback>
      </mc:AlternateContent>
    </p:spTree>
    <p:extLst>
      <p:ext uri="{BB962C8B-B14F-4D97-AF65-F5344CB8AC3E}">
        <p14:creationId xmlns:p14="http://schemas.microsoft.com/office/powerpoint/2010/main" val="2361283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6.2 </a:t>
            </a:r>
            <a:r>
              <a:rPr lang="en-US" sz="3200" i="1" u="sng" dirty="0">
                <a:solidFill>
                  <a:srgbClr val="C00000"/>
                </a:solidFill>
                <a:effectLst>
                  <a:outerShdw blurRad="38100" dist="38100" dir="2700000" algn="tl">
                    <a:srgbClr val="C0C0C0"/>
                  </a:outerShdw>
                </a:effectLst>
              </a:rPr>
              <a:t>Zero-Coupon </a:t>
            </a:r>
            <a:r>
              <a:rPr lang="en-US" sz="3200" i="1" u="sng" dirty="0" smtClean="0">
                <a:solidFill>
                  <a:srgbClr val="C00000"/>
                </a:solidFill>
                <a:effectLst>
                  <a:outerShdw blurRad="38100" dist="38100" dir="2700000" algn="tl">
                    <a:srgbClr val="C0C0C0"/>
                  </a:outerShdw>
                </a:effectLst>
              </a:rPr>
              <a:t>Bonds</a:t>
            </a:r>
            <a:br>
              <a:rPr lang="en-US" sz="3200" i="1" u="sng" dirty="0" smtClean="0">
                <a:solidFill>
                  <a:srgbClr val="C00000"/>
                </a:solidFill>
                <a:effectLst>
                  <a:outerShdw blurRad="38100" dist="38100" dir="2700000" algn="tl">
                    <a:srgbClr val="C0C0C0"/>
                  </a:outerShdw>
                </a:effectLst>
              </a:rPr>
            </a:br>
            <a:r>
              <a:rPr lang="en-US" sz="2800" i="1" dirty="0" smtClean="0">
                <a:solidFill>
                  <a:srgbClr val="C00000"/>
                </a:solidFill>
                <a:effectLst>
                  <a:outerShdw blurRad="38100" dist="38100" dir="2700000" algn="tl">
                    <a:srgbClr val="C0C0C0"/>
                  </a:outerShdw>
                </a:effectLst>
              </a:rPr>
              <a:t>YTM, Example, Textbook 6.2</a:t>
            </a:r>
            <a:endParaRPr lang="en-US" sz="28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23</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0" name="Rectangle 5"/>
          <p:cNvSpPr>
            <a:spLocks noGrp="1" noChangeArrowheads="1"/>
          </p:cNvSpPr>
          <p:nvPr>
            <p:ph idx="1"/>
          </p:nvPr>
        </p:nvSpPr>
        <p:spPr>
          <a:xfrm>
            <a:off x="457200" y="1624117"/>
            <a:ext cx="8229600" cy="4708525"/>
          </a:xfrm>
        </p:spPr>
        <p:txBody>
          <a:bodyPr rIns="91440">
            <a:normAutofit/>
          </a:bodyPr>
          <a:lstStyle/>
          <a:p>
            <a:pPr marL="0" indent="0" algn="just">
              <a:spcBef>
                <a:spcPts val="600"/>
              </a:spcBef>
              <a:spcAft>
                <a:spcPts val="600"/>
              </a:spcAft>
              <a:buNone/>
            </a:pPr>
            <a:r>
              <a:rPr lang="en-US" sz="2400" i="1" dirty="0" smtClean="0">
                <a:solidFill>
                  <a:srgbClr val="FF0000"/>
                </a:solidFill>
              </a:rPr>
              <a:t>Computing the Price of a Zero-Coupon Bond</a:t>
            </a:r>
          </a:p>
          <a:p>
            <a:pPr marL="0" lvl="1" indent="0" algn="just">
              <a:spcBef>
                <a:spcPts val="600"/>
              </a:spcBef>
              <a:spcAft>
                <a:spcPts val="600"/>
              </a:spcAft>
              <a:buNone/>
            </a:pPr>
            <a:r>
              <a:rPr lang="en-US" sz="2000" i="1" dirty="0" smtClean="0">
                <a:solidFill>
                  <a:srgbClr val="FF0000"/>
                </a:solidFill>
              </a:rPr>
              <a:t>Solution – Interpretation</a:t>
            </a:r>
          </a:p>
          <a:p>
            <a:pPr algn="just"/>
            <a:r>
              <a:rPr lang="en-US" altLang="en-US" sz="2000" dirty="0">
                <a:ea typeface="ＭＳ Ｐゴシック" pitchFamily="-1" charset="-128"/>
              </a:rPr>
              <a:t>We can compute the </a:t>
            </a:r>
            <a:r>
              <a:rPr lang="en-US" altLang="en-US" sz="2000" dirty="0">
                <a:solidFill>
                  <a:srgbClr val="FF0000"/>
                </a:solidFill>
                <a:ea typeface="ＭＳ Ｐゴシック" pitchFamily="-1" charset="-128"/>
              </a:rPr>
              <a:t>price of a zero-coupon bond simply by computing the present value of the face amount using the bond’s yield to maturity.  </a:t>
            </a:r>
          </a:p>
          <a:p>
            <a:pPr algn="just"/>
            <a:r>
              <a:rPr lang="en-US" altLang="en-US" sz="2000" dirty="0">
                <a:ea typeface="ＭＳ Ｐゴシック" pitchFamily="-1" charset="-128"/>
              </a:rPr>
              <a:t>Note that the price of the 5-year zero-coupon bond is even lower than the price of the other zero-coupon bonds in Example 6.1, because the face amount is the same but we must wait longer to receive </a:t>
            </a:r>
            <a:r>
              <a:rPr lang="en-US" altLang="en-US" sz="2000" dirty="0" smtClean="0">
                <a:ea typeface="ＭＳ Ｐゴシック" pitchFamily="-1" charset="-128"/>
              </a:rPr>
              <a:t>it</a:t>
            </a:r>
            <a:r>
              <a:rPr lang="en-US" altLang="en-US" sz="2400" dirty="0" smtClean="0">
                <a:ea typeface="ＭＳ Ｐゴシック" pitchFamily="-1" charset="-128"/>
              </a:rPr>
              <a:t> – TIME VALUE OF MONEY!</a:t>
            </a:r>
            <a:endParaRPr lang="en-US" altLang="en-US" sz="2400" dirty="0">
              <a:ea typeface="ＭＳ Ｐゴシック" pitchFamily="-1" charset="-128"/>
            </a:endParaRPr>
          </a:p>
          <a:p>
            <a:pPr marL="342900" lvl="1" indent="-342900" algn="just">
              <a:spcBef>
                <a:spcPts val="600"/>
              </a:spcBef>
              <a:spcAft>
                <a:spcPts val="600"/>
              </a:spcAft>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21582863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smtClean="0">
                <a:solidFill>
                  <a:srgbClr val="C00000"/>
                </a:solidFill>
                <a:effectLst>
                  <a:outerShdw blurRad="38100" dist="38100" dir="2700000" algn="tl">
                    <a:srgbClr val="C0C0C0"/>
                  </a:outerShdw>
                </a:effectLst>
              </a:rPr>
              <a:t>6.3 </a:t>
            </a:r>
            <a:r>
              <a:rPr lang="en-US" sz="3200" i="1" u="sng" dirty="0" smtClean="0">
                <a:solidFill>
                  <a:srgbClr val="C00000"/>
                </a:solidFill>
                <a:effectLst>
                  <a:outerShdw blurRad="38100" dist="38100" dir="2700000" algn="tl">
                    <a:srgbClr val="C0C0C0"/>
                  </a:outerShdw>
                </a:effectLst>
              </a:rPr>
              <a:t>Coupon Bonds</a:t>
            </a:r>
            <a:endParaRPr lang="en-US" sz="3200" u="sng"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24</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457200" y="1295401"/>
            <a:ext cx="8305800" cy="4841876"/>
          </a:xfrm>
        </p:spPr>
        <p:txBody>
          <a:bodyPr rIns="91440">
            <a:normAutofit/>
          </a:bodyPr>
          <a:lstStyle/>
          <a:p>
            <a:pPr marL="0" lvl="1" indent="0" algn="just">
              <a:spcBef>
                <a:spcPts val="600"/>
              </a:spcBef>
              <a:spcAft>
                <a:spcPts val="600"/>
              </a:spcAft>
              <a:buNone/>
            </a:pPr>
            <a:r>
              <a:rPr lang="en-US" sz="2400" i="1" dirty="0" smtClean="0">
                <a:solidFill>
                  <a:srgbClr val="FF0000"/>
                </a:solidFill>
              </a:rPr>
              <a:t>Coupon </a:t>
            </a:r>
            <a:r>
              <a:rPr lang="en-US" sz="2400" i="1" dirty="0">
                <a:solidFill>
                  <a:srgbClr val="FF0000"/>
                </a:solidFill>
              </a:rPr>
              <a:t>Bonds</a:t>
            </a:r>
          </a:p>
          <a:p>
            <a:pPr marL="800100" lvl="2" indent="-400050" algn="just">
              <a:spcBef>
                <a:spcPts val="600"/>
              </a:spcBef>
              <a:spcAft>
                <a:spcPts val="600"/>
              </a:spcAft>
              <a:buFont typeface="+mj-lt"/>
              <a:buAutoNum type="arabicPeriod"/>
            </a:pPr>
            <a:r>
              <a:rPr lang="en-US" sz="2000" dirty="0"/>
              <a:t>Pay </a:t>
            </a:r>
            <a:r>
              <a:rPr lang="en-US" sz="2000" dirty="0">
                <a:solidFill>
                  <a:srgbClr val="FF0000"/>
                </a:solidFill>
              </a:rPr>
              <a:t>face value </a:t>
            </a:r>
            <a:r>
              <a:rPr lang="en-US" sz="2000" dirty="0"/>
              <a:t>at maturity</a:t>
            </a:r>
          </a:p>
          <a:p>
            <a:pPr marL="800100" lvl="2" indent="-400050" algn="just">
              <a:spcBef>
                <a:spcPts val="600"/>
              </a:spcBef>
              <a:spcAft>
                <a:spcPts val="600"/>
              </a:spcAft>
              <a:buFont typeface="+mj-lt"/>
              <a:buAutoNum type="arabicPeriod"/>
            </a:pPr>
            <a:r>
              <a:rPr lang="en-US" sz="2000" dirty="0" smtClean="0"/>
              <a:t>Also pay </a:t>
            </a:r>
            <a:r>
              <a:rPr lang="en-US" sz="2000" dirty="0">
                <a:solidFill>
                  <a:srgbClr val="FF0000"/>
                </a:solidFill>
              </a:rPr>
              <a:t>regular coupon </a:t>
            </a:r>
            <a:r>
              <a:rPr lang="en-US" sz="2000" dirty="0"/>
              <a:t>interest payments</a:t>
            </a:r>
          </a:p>
          <a:p>
            <a:pPr marL="342900" lvl="1" indent="-342900" algn="just">
              <a:spcBef>
                <a:spcPts val="600"/>
              </a:spcBef>
              <a:spcAft>
                <a:spcPts val="600"/>
              </a:spcAft>
              <a:buFont typeface="Arial"/>
              <a:buChar char="•"/>
            </a:pPr>
            <a:r>
              <a:rPr lang="en-US" sz="2000" dirty="0"/>
              <a:t>Two types of </a:t>
            </a:r>
            <a:r>
              <a:rPr lang="en-US" sz="2000" dirty="0">
                <a:solidFill>
                  <a:srgbClr val="FF0000"/>
                </a:solidFill>
              </a:rPr>
              <a:t>U.S. Treasury coupon securities </a:t>
            </a:r>
            <a:r>
              <a:rPr lang="en-US" sz="2000" dirty="0"/>
              <a:t>are currently traded in financial </a:t>
            </a:r>
            <a:r>
              <a:rPr lang="en-US" sz="2000" dirty="0" smtClean="0"/>
              <a:t>markets</a:t>
            </a:r>
          </a:p>
          <a:p>
            <a:pPr marL="742950" lvl="2" indent="-342900" algn="just">
              <a:spcBef>
                <a:spcPts val="600"/>
              </a:spcBef>
              <a:spcAft>
                <a:spcPts val="600"/>
              </a:spcAft>
              <a:buFont typeface="Wingdings" panose="05000000000000000000" pitchFamily="2" charset="2"/>
              <a:buChar char="§"/>
            </a:pPr>
            <a:r>
              <a:rPr lang="en-US" sz="2000" dirty="0" smtClean="0">
                <a:solidFill>
                  <a:srgbClr val="FF0000"/>
                </a:solidFill>
              </a:rPr>
              <a:t>Treasury Notes: </a:t>
            </a:r>
            <a:r>
              <a:rPr lang="en-US" sz="2000" dirty="0" smtClean="0"/>
              <a:t>original </a:t>
            </a:r>
            <a:r>
              <a:rPr lang="en-US" sz="2000" dirty="0"/>
              <a:t>maturities </a:t>
            </a:r>
            <a:r>
              <a:rPr lang="en-US" sz="2000" dirty="0" smtClean="0"/>
              <a:t>from 2 to 10 </a:t>
            </a:r>
            <a:r>
              <a:rPr lang="en-US" sz="2000" dirty="0"/>
              <a:t>years</a:t>
            </a:r>
          </a:p>
          <a:p>
            <a:pPr marL="742950" lvl="2" indent="-342900" algn="just">
              <a:spcBef>
                <a:spcPts val="600"/>
              </a:spcBef>
              <a:spcAft>
                <a:spcPts val="600"/>
              </a:spcAft>
              <a:buFont typeface="Wingdings" panose="05000000000000000000" pitchFamily="2" charset="2"/>
              <a:buChar char="§"/>
            </a:pPr>
            <a:r>
              <a:rPr lang="en-US" sz="2000" dirty="0">
                <a:solidFill>
                  <a:srgbClr val="FF0000"/>
                </a:solidFill>
              </a:rPr>
              <a:t>Treasury </a:t>
            </a:r>
            <a:r>
              <a:rPr lang="en-US" sz="2000" dirty="0" smtClean="0">
                <a:solidFill>
                  <a:srgbClr val="FF0000"/>
                </a:solidFill>
              </a:rPr>
              <a:t>Bonds: </a:t>
            </a:r>
            <a:r>
              <a:rPr lang="en-US" sz="2000" dirty="0" smtClean="0"/>
              <a:t>original </a:t>
            </a:r>
            <a:r>
              <a:rPr lang="en-US" sz="2000" dirty="0"/>
              <a:t>maturities of more than ten years</a:t>
            </a:r>
          </a:p>
          <a:p>
            <a:pPr marL="742950" lvl="2" indent="-342900" algn="just">
              <a:spcBef>
                <a:spcPts val="600"/>
              </a:spcBef>
              <a:spcAft>
                <a:spcPts val="600"/>
              </a:spcAft>
              <a:buFont typeface="Wingdings" panose="05000000000000000000" pitchFamily="2" charset="2"/>
              <a:buChar char="§"/>
            </a:pPr>
            <a:endParaRPr lang="en-US" sz="2000" dirty="0"/>
          </a:p>
          <a:p>
            <a:pPr marL="0" lvl="1" indent="0" algn="just">
              <a:spcBef>
                <a:spcPts val="600"/>
              </a:spcBef>
              <a:spcAft>
                <a:spcPts val="600"/>
              </a:spcAft>
              <a:buNone/>
            </a:pPr>
            <a:r>
              <a:rPr lang="en-US" sz="2200" dirty="0" smtClean="0"/>
              <a:t>       </a:t>
            </a:r>
          </a:p>
          <a:p>
            <a:pPr marL="342900" lvl="1" indent="-342900"/>
            <a:endParaRPr lang="en-US" altLang="en-US" sz="2000" dirty="0" smtClean="0"/>
          </a:p>
          <a:p>
            <a:pPr marL="342900" lvl="1" indent="-342900">
              <a:buFont typeface="Arial"/>
              <a:buChar char="•"/>
            </a:pPr>
            <a:endParaRPr lang="en-US" altLang="en-US" dirty="0"/>
          </a:p>
        </p:txBody>
      </p:sp>
      <p:pic>
        <p:nvPicPr>
          <p:cNvPr id="9" name="Picture 3" descr="tbl06_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95800"/>
            <a:ext cx="7010400" cy="189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5438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139701"/>
            <a:ext cx="8096250" cy="839787"/>
          </a:xfrm>
        </p:spPr>
        <p:txBody>
          <a:bodyPr>
            <a:noAutofit/>
          </a:bodyPr>
          <a:lstStyle/>
          <a:p>
            <a:r>
              <a:rPr lang="en-US" sz="2800" i="1" dirty="0" smtClean="0">
                <a:solidFill>
                  <a:srgbClr val="C00000"/>
                </a:solidFill>
                <a:effectLst>
                  <a:outerShdw blurRad="38100" dist="38100" dir="2700000" algn="tl">
                    <a:srgbClr val="C0C0C0"/>
                  </a:outerShdw>
                </a:effectLst>
              </a:rPr>
              <a:t>Example, U.S. Treasury quotes </a:t>
            </a:r>
            <a:br>
              <a:rPr lang="en-US" sz="2800" i="1" dirty="0" smtClean="0">
                <a:solidFill>
                  <a:srgbClr val="C00000"/>
                </a:solidFill>
                <a:effectLst>
                  <a:outerShdw blurRad="38100" dist="38100" dir="2700000" algn="tl">
                    <a:srgbClr val="C0C0C0"/>
                  </a:outerShdw>
                </a:effectLst>
              </a:rPr>
            </a:br>
            <a:r>
              <a:rPr lang="en-US" sz="2400" i="1" dirty="0" smtClean="0">
                <a:solidFill>
                  <a:srgbClr val="C00000"/>
                </a:solidFill>
                <a:effectLst>
                  <a:outerShdw blurRad="38100" dist="38100" dir="2700000" algn="tl">
                    <a:srgbClr val="C0C0C0"/>
                  </a:outerShdw>
                </a:effectLst>
              </a:rPr>
              <a:t>(selected, as of 3/15/2017)</a:t>
            </a:r>
            <a:endParaRPr lang="en-US" sz="24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25</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Tree>
    <p:extLst>
      <p:ext uri="{BB962C8B-B14F-4D97-AF65-F5344CB8AC3E}">
        <p14:creationId xmlns:p14="http://schemas.microsoft.com/office/powerpoint/2010/main" val="34976652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6.3 </a:t>
            </a:r>
            <a:r>
              <a:rPr lang="en-US" sz="3200" i="1" u="sng" dirty="0">
                <a:solidFill>
                  <a:srgbClr val="C00000"/>
                </a:solidFill>
                <a:effectLst>
                  <a:outerShdw blurRad="38100" dist="38100" dir="2700000" algn="tl">
                    <a:srgbClr val="C0C0C0"/>
                  </a:outerShdw>
                </a:effectLst>
              </a:rPr>
              <a:t>Coupon Bonds</a:t>
            </a:r>
            <a:endParaRPr lang="en-US" sz="32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26</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533400" y="1428751"/>
            <a:ext cx="8229600" cy="4708525"/>
          </a:xfrm>
        </p:spPr>
        <p:txBody>
          <a:bodyPr rIns="91440">
            <a:normAutofit/>
          </a:bodyPr>
          <a:lstStyle/>
          <a:p>
            <a:pPr marL="0" lvl="1" indent="0" algn="just">
              <a:spcBef>
                <a:spcPts val="600"/>
              </a:spcBef>
              <a:spcAft>
                <a:spcPts val="600"/>
              </a:spcAft>
              <a:buNone/>
            </a:pPr>
            <a:r>
              <a:rPr lang="en-US" sz="2400" i="1" dirty="0" smtClean="0">
                <a:solidFill>
                  <a:srgbClr val="FF0000"/>
                </a:solidFill>
              </a:rPr>
              <a:t>Coupon Bond Cash Flows</a:t>
            </a:r>
            <a:endParaRPr lang="en-US" sz="2400" i="1" dirty="0">
              <a:solidFill>
                <a:srgbClr val="FF0000"/>
              </a:solidFill>
            </a:endParaRPr>
          </a:p>
          <a:p>
            <a:pPr marL="457200" lvl="1" indent="-457200" algn="just">
              <a:spcBef>
                <a:spcPts val="600"/>
              </a:spcBef>
              <a:spcAft>
                <a:spcPts val="600"/>
              </a:spcAft>
              <a:buFont typeface="Arial" panose="020B0604020202020204" pitchFamily="34" charset="0"/>
              <a:buChar char="•"/>
            </a:pPr>
            <a:r>
              <a:rPr lang="en-US" sz="2000" dirty="0"/>
              <a:t>Return on a coupon bond comes from:</a:t>
            </a:r>
          </a:p>
          <a:p>
            <a:pPr marL="857250" lvl="2" indent="-457200" algn="just">
              <a:spcBef>
                <a:spcPts val="600"/>
              </a:spcBef>
              <a:spcAft>
                <a:spcPts val="600"/>
              </a:spcAft>
              <a:buClr>
                <a:srgbClr val="FF0000"/>
              </a:buClr>
              <a:buFont typeface="+mj-lt"/>
              <a:buAutoNum type="arabicPeriod"/>
            </a:pPr>
            <a:r>
              <a:rPr lang="en-US" sz="2000" dirty="0"/>
              <a:t>The difference between the purchase price and the principal value</a:t>
            </a:r>
          </a:p>
          <a:p>
            <a:pPr marL="857250" lvl="2" indent="-457200" algn="just">
              <a:spcBef>
                <a:spcPts val="600"/>
              </a:spcBef>
              <a:spcAft>
                <a:spcPts val="600"/>
              </a:spcAft>
              <a:buClr>
                <a:srgbClr val="FF0000"/>
              </a:buClr>
              <a:buFont typeface="+mj-lt"/>
              <a:buAutoNum type="arabicPeriod"/>
            </a:pPr>
            <a:r>
              <a:rPr lang="en-US" sz="2000" dirty="0"/>
              <a:t>Periodic coupon payments</a:t>
            </a:r>
          </a:p>
          <a:p>
            <a:pPr marL="457200" lvl="1" indent="-457200" algn="just">
              <a:spcBef>
                <a:spcPts val="600"/>
              </a:spcBef>
              <a:spcAft>
                <a:spcPts val="600"/>
              </a:spcAft>
              <a:buFont typeface="Arial" panose="020B0604020202020204" pitchFamily="34" charset="0"/>
              <a:buChar char="•"/>
            </a:pPr>
            <a:r>
              <a:rPr lang="en-US" sz="2000" dirty="0"/>
              <a:t>To compute the yield to maturity of a coupon bond, we need to know the coupon interest payments, and when they are paid</a:t>
            </a:r>
          </a:p>
          <a:p>
            <a:pPr marL="457200" lvl="1" indent="-457200" algn="just">
              <a:spcBef>
                <a:spcPts val="600"/>
              </a:spcBef>
              <a:spcAft>
                <a:spcPts val="600"/>
              </a:spcAft>
              <a:buFont typeface="Arial" panose="020B0604020202020204" pitchFamily="34" charset="0"/>
              <a:buChar char="•"/>
            </a:pPr>
            <a:endParaRPr lang="en-US" sz="2000" dirty="0"/>
          </a:p>
          <a:p>
            <a:pPr marL="742950" lvl="2" indent="-342900" algn="just">
              <a:spcBef>
                <a:spcPts val="600"/>
              </a:spcBef>
              <a:spcAft>
                <a:spcPts val="600"/>
              </a:spcAft>
              <a:buFont typeface="Wingdings" panose="05000000000000000000" pitchFamily="2" charset="2"/>
              <a:buChar char="§"/>
            </a:pPr>
            <a:endParaRPr lang="en-US" sz="2000" dirty="0"/>
          </a:p>
          <a:p>
            <a:pPr marL="0" lvl="1" indent="0" algn="just">
              <a:spcBef>
                <a:spcPts val="600"/>
              </a:spcBef>
              <a:spcAft>
                <a:spcPts val="600"/>
              </a:spcAft>
              <a:buNone/>
            </a:pPr>
            <a:r>
              <a:rPr lang="en-US" sz="2000" dirty="0" smtClean="0"/>
              <a:t>       </a:t>
            </a:r>
          </a:p>
          <a:p>
            <a:pPr marL="342900" lvl="1" indent="-342900"/>
            <a:endParaRPr lang="en-US" altLang="en-US" sz="2000" dirty="0" smtClean="0"/>
          </a:p>
          <a:p>
            <a:pPr marL="342900" lvl="1" indent="-342900">
              <a:buFont typeface="Arial"/>
              <a:buChar char="•"/>
            </a:pPr>
            <a:endParaRPr lang="en-US" altLang="en-US" dirty="0"/>
          </a:p>
        </p:txBody>
      </p:sp>
    </p:spTree>
    <p:extLst>
      <p:ext uri="{BB962C8B-B14F-4D97-AF65-F5344CB8AC3E}">
        <p14:creationId xmlns:p14="http://schemas.microsoft.com/office/powerpoint/2010/main" val="35642246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6.3 </a:t>
            </a:r>
            <a:r>
              <a:rPr lang="en-US" sz="3200" i="1" u="sng" dirty="0">
                <a:solidFill>
                  <a:srgbClr val="C00000"/>
                </a:solidFill>
                <a:effectLst>
                  <a:outerShdw blurRad="38100" dist="38100" dir="2700000" algn="tl">
                    <a:srgbClr val="C0C0C0"/>
                  </a:outerShdw>
                </a:effectLst>
              </a:rPr>
              <a:t>Coupon Bonds</a:t>
            </a:r>
            <a:endParaRPr lang="en-US" sz="32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27</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533400" y="1428751"/>
            <a:ext cx="8229600" cy="4708525"/>
          </a:xfrm>
        </p:spPr>
        <p:txBody>
          <a:bodyPr rIns="91440">
            <a:normAutofit fontScale="92500" lnSpcReduction="10000"/>
          </a:bodyPr>
          <a:lstStyle/>
          <a:p>
            <a:pPr marL="0" lvl="1" indent="0" algn="just">
              <a:spcBef>
                <a:spcPts val="600"/>
              </a:spcBef>
              <a:spcAft>
                <a:spcPts val="600"/>
              </a:spcAft>
              <a:buNone/>
            </a:pPr>
            <a:r>
              <a:rPr lang="en-US" sz="2400" i="1" dirty="0" smtClean="0">
                <a:solidFill>
                  <a:srgbClr val="FF0000"/>
                </a:solidFill>
              </a:rPr>
              <a:t>Coupon Bond Cash Flows</a:t>
            </a:r>
            <a:endParaRPr lang="en-US" sz="2400" i="1" dirty="0">
              <a:solidFill>
                <a:srgbClr val="FF0000"/>
              </a:solidFill>
            </a:endParaRPr>
          </a:p>
          <a:p>
            <a:pPr marL="0" lvl="1" indent="0" algn="just">
              <a:spcBef>
                <a:spcPts val="600"/>
              </a:spcBef>
              <a:spcAft>
                <a:spcPts val="600"/>
              </a:spcAft>
              <a:buNone/>
            </a:pPr>
            <a:r>
              <a:rPr lang="en-US" sz="2000" i="1" dirty="0">
                <a:solidFill>
                  <a:srgbClr val="FF0000"/>
                </a:solidFill>
              </a:rPr>
              <a:t>Example </a:t>
            </a:r>
            <a:r>
              <a:rPr lang="en-US" sz="2000" i="1" dirty="0" smtClean="0">
                <a:solidFill>
                  <a:srgbClr val="FF0000"/>
                </a:solidFill>
              </a:rPr>
              <a:t>6.3</a:t>
            </a:r>
          </a:p>
          <a:p>
            <a:pPr marL="457200" lvl="1" indent="-457200" algn="just">
              <a:spcBef>
                <a:spcPts val="600"/>
              </a:spcBef>
              <a:spcAft>
                <a:spcPts val="600"/>
              </a:spcAft>
              <a:buFont typeface="Arial" panose="020B0604020202020204" pitchFamily="34" charset="0"/>
              <a:buChar char="•"/>
            </a:pPr>
            <a:r>
              <a:rPr lang="en-US" sz="2000" dirty="0"/>
              <a:t>Assume that it is May 15, 2010 and the U.S. Treasury has just issued securities with May 2015 maturity, $1000 par value and a 2.2% coupon rate with semiannual coupons. </a:t>
            </a:r>
            <a:endParaRPr lang="en-US" sz="2000" dirty="0" smtClean="0"/>
          </a:p>
          <a:p>
            <a:pPr marL="457200" lvl="1" indent="-457200" algn="just">
              <a:spcBef>
                <a:spcPts val="600"/>
              </a:spcBef>
              <a:spcAft>
                <a:spcPts val="600"/>
              </a:spcAft>
              <a:buFont typeface="Arial" panose="020B0604020202020204" pitchFamily="34" charset="0"/>
              <a:buChar char="•"/>
            </a:pPr>
            <a:r>
              <a:rPr lang="en-US" sz="2000" dirty="0" smtClean="0"/>
              <a:t>Since </a:t>
            </a:r>
            <a:r>
              <a:rPr lang="en-US" sz="2000" dirty="0"/>
              <a:t>the original maturity is only 5 years, these would be called “notes” as opposed to “bonds”. </a:t>
            </a:r>
            <a:endParaRPr lang="en-US" sz="2000" dirty="0" smtClean="0"/>
          </a:p>
          <a:p>
            <a:pPr marL="457200" lvl="1" indent="-457200" algn="just">
              <a:spcBef>
                <a:spcPts val="600"/>
              </a:spcBef>
              <a:spcAft>
                <a:spcPts val="600"/>
              </a:spcAft>
              <a:buFont typeface="Arial" panose="020B0604020202020204" pitchFamily="34" charset="0"/>
              <a:buChar char="•"/>
            </a:pPr>
            <a:r>
              <a:rPr lang="en-US" sz="2000" dirty="0" smtClean="0"/>
              <a:t>The </a:t>
            </a:r>
            <a:r>
              <a:rPr lang="en-US" sz="2000" dirty="0"/>
              <a:t>first coupon payment will be paid on November 15, 2010. </a:t>
            </a:r>
            <a:endParaRPr lang="en-US" sz="2000" dirty="0" smtClean="0"/>
          </a:p>
          <a:p>
            <a:pPr marL="457200" lvl="1" indent="-457200" algn="just">
              <a:spcBef>
                <a:spcPts val="600"/>
              </a:spcBef>
              <a:spcAft>
                <a:spcPts val="600"/>
              </a:spcAft>
              <a:buFont typeface="Arial" panose="020B0604020202020204" pitchFamily="34" charset="0"/>
              <a:buChar char="•"/>
            </a:pPr>
            <a:r>
              <a:rPr lang="en-US" sz="2000" dirty="0" smtClean="0"/>
              <a:t>What </a:t>
            </a:r>
            <a:r>
              <a:rPr lang="en-US" sz="2000" dirty="0">
                <a:solidFill>
                  <a:srgbClr val="FF0000"/>
                </a:solidFill>
              </a:rPr>
              <a:t>cash flows will you receive </a:t>
            </a:r>
            <a:r>
              <a:rPr lang="en-US" sz="2000" dirty="0"/>
              <a:t>if you hold this note until maturity?</a:t>
            </a:r>
          </a:p>
          <a:p>
            <a:pPr marL="457200" lvl="1" indent="-457200" algn="just">
              <a:spcBef>
                <a:spcPts val="600"/>
              </a:spcBef>
              <a:spcAft>
                <a:spcPts val="600"/>
              </a:spcAft>
              <a:buFont typeface="Arial" panose="020B0604020202020204" pitchFamily="34" charset="0"/>
              <a:buChar char="•"/>
            </a:pPr>
            <a:endParaRPr lang="en-US" sz="2000" dirty="0"/>
          </a:p>
          <a:p>
            <a:pPr marL="742950" lvl="2" indent="-342900" algn="just">
              <a:spcBef>
                <a:spcPts val="600"/>
              </a:spcBef>
              <a:spcAft>
                <a:spcPts val="600"/>
              </a:spcAft>
              <a:buFont typeface="Wingdings" panose="05000000000000000000" pitchFamily="2" charset="2"/>
              <a:buChar char="§"/>
            </a:pPr>
            <a:endParaRPr lang="en-US" sz="2000" dirty="0"/>
          </a:p>
          <a:p>
            <a:pPr marL="0" lvl="1" indent="0" algn="just">
              <a:spcBef>
                <a:spcPts val="600"/>
              </a:spcBef>
              <a:spcAft>
                <a:spcPts val="600"/>
              </a:spcAft>
              <a:buNone/>
            </a:pPr>
            <a:r>
              <a:rPr lang="en-US" sz="2000" dirty="0" smtClean="0"/>
              <a:t>       </a:t>
            </a:r>
          </a:p>
          <a:p>
            <a:pPr marL="342900" lvl="1" indent="-342900"/>
            <a:endParaRPr lang="en-US" altLang="en-US" sz="2000" dirty="0" smtClean="0"/>
          </a:p>
          <a:p>
            <a:pPr marL="342900" lvl="1" indent="-342900">
              <a:buFont typeface="Arial"/>
              <a:buChar char="•"/>
            </a:pPr>
            <a:endParaRPr lang="en-US" altLang="en-US" dirty="0"/>
          </a:p>
        </p:txBody>
      </p:sp>
    </p:spTree>
    <p:extLst>
      <p:ext uri="{BB962C8B-B14F-4D97-AF65-F5344CB8AC3E}">
        <p14:creationId xmlns:p14="http://schemas.microsoft.com/office/powerpoint/2010/main" val="35170644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6.3 </a:t>
            </a:r>
            <a:r>
              <a:rPr lang="en-US" sz="3200" i="1" u="sng" dirty="0">
                <a:solidFill>
                  <a:srgbClr val="C00000"/>
                </a:solidFill>
                <a:effectLst>
                  <a:outerShdw blurRad="38100" dist="38100" dir="2700000" algn="tl">
                    <a:srgbClr val="C0C0C0"/>
                  </a:outerShdw>
                </a:effectLst>
              </a:rPr>
              <a:t>Coupon Bonds</a:t>
            </a:r>
            <a:endParaRPr lang="en-US" sz="32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28</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304800" y="1143001"/>
            <a:ext cx="8458200" cy="4994276"/>
          </a:xfrm>
        </p:spPr>
        <p:txBody>
          <a:bodyPr rIns="91440">
            <a:normAutofit fontScale="92500" lnSpcReduction="20000"/>
          </a:bodyPr>
          <a:lstStyle/>
          <a:p>
            <a:pPr marL="0" lvl="1" indent="0" algn="just">
              <a:spcBef>
                <a:spcPts val="600"/>
              </a:spcBef>
              <a:spcAft>
                <a:spcPts val="600"/>
              </a:spcAft>
              <a:buNone/>
            </a:pPr>
            <a:r>
              <a:rPr lang="en-US" sz="2400" i="1" dirty="0" smtClean="0">
                <a:solidFill>
                  <a:srgbClr val="FF0000"/>
                </a:solidFill>
              </a:rPr>
              <a:t>Coupon Bond Cash Flows</a:t>
            </a:r>
            <a:endParaRPr lang="en-US" sz="2400" i="1" dirty="0">
              <a:solidFill>
                <a:srgbClr val="FF0000"/>
              </a:solidFill>
            </a:endParaRPr>
          </a:p>
          <a:p>
            <a:pPr marL="0" lvl="1" indent="0" algn="just">
              <a:spcBef>
                <a:spcPts val="600"/>
              </a:spcBef>
              <a:spcAft>
                <a:spcPts val="600"/>
              </a:spcAft>
              <a:buNone/>
            </a:pPr>
            <a:r>
              <a:rPr lang="en-US" sz="2000" i="1" dirty="0">
                <a:solidFill>
                  <a:srgbClr val="FF0000"/>
                </a:solidFill>
              </a:rPr>
              <a:t>Example </a:t>
            </a:r>
            <a:r>
              <a:rPr lang="en-US" sz="2000" i="1" dirty="0" smtClean="0">
                <a:solidFill>
                  <a:srgbClr val="FF0000"/>
                </a:solidFill>
              </a:rPr>
              <a:t>6.3 -- Solution</a:t>
            </a:r>
          </a:p>
          <a:p>
            <a:pPr marL="457200" lvl="1" indent="-457200" algn="just">
              <a:spcBef>
                <a:spcPts val="600"/>
              </a:spcBef>
              <a:spcAft>
                <a:spcPts val="600"/>
              </a:spcAft>
              <a:buFont typeface="Arial" panose="020B0604020202020204" pitchFamily="34" charset="0"/>
              <a:buChar char="•"/>
            </a:pPr>
            <a:r>
              <a:rPr lang="en-US" sz="2000" dirty="0"/>
              <a:t>The </a:t>
            </a:r>
            <a:r>
              <a:rPr lang="en-US" sz="2000" dirty="0">
                <a:solidFill>
                  <a:srgbClr val="FF0000"/>
                </a:solidFill>
              </a:rPr>
              <a:t>face value </a:t>
            </a:r>
            <a:r>
              <a:rPr lang="en-US" sz="2000" dirty="0"/>
              <a:t>of this note is $1000. </a:t>
            </a:r>
            <a:endParaRPr lang="en-US" sz="2000" dirty="0" smtClean="0"/>
          </a:p>
          <a:p>
            <a:pPr marL="457200" lvl="1" indent="-457200" algn="just">
              <a:spcBef>
                <a:spcPts val="600"/>
              </a:spcBef>
              <a:spcAft>
                <a:spcPts val="600"/>
              </a:spcAft>
              <a:buFont typeface="Arial" panose="020B0604020202020204" pitchFamily="34" charset="0"/>
              <a:buChar char="•"/>
            </a:pPr>
            <a:r>
              <a:rPr lang="en-US" sz="2000" dirty="0" smtClean="0"/>
              <a:t>Because </a:t>
            </a:r>
            <a:r>
              <a:rPr lang="en-US" sz="2000" dirty="0"/>
              <a:t>this note pays coupons semiannually, </a:t>
            </a:r>
            <a:r>
              <a:rPr lang="en-US" sz="2000" dirty="0" smtClean="0"/>
              <a:t>you </a:t>
            </a:r>
            <a:r>
              <a:rPr lang="en-US" sz="2000" dirty="0"/>
              <a:t>will receive a </a:t>
            </a:r>
            <a:r>
              <a:rPr lang="en-US" sz="2000" dirty="0">
                <a:solidFill>
                  <a:srgbClr val="FF0000"/>
                </a:solidFill>
              </a:rPr>
              <a:t>coupon payment every six months</a:t>
            </a:r>
            <a:r>
              <a:rPr lang="en-US" sz="2000" dirty="0"/>
              <a:t> of CPN</a:t>
            </a:r>
            <a:r>
              <a:rPr lang="en-US" sz="2000" dirty="0" smtClean="0"/>
              <a:t>=($</a:t>
            </a:r>
            <a:r>
              <a:rPr lang="en-US" sz="2000" dirty="0"/>
              <a:t>1,000 x 2.2</a:t>
            </a:r>
            <a:r>
              <a:rPr lang="en-US" sz="2000" dirty="0" smtClean="0"/>
              <a:t>%)/</a:t>
            </a:r>
            <a:r>
              <a:rPr lang="en-US" sz="2000" dirty="0"/>
              <a:t>2=$11.  </a:t>
            </a:r>
            <a:endParaRPr lang="en-US" sz="2000" dirty="0" smtClean="0"/>
          </a:p>
          <a:p>
            <a:pPr marL="457200" lvl="1" indent="-457200" algn="just">
              <a:spcBef>
                <a:spcPts val="600"/>
              </a:spcBef>
              <a:spcAft>
                <a:spcPts val="600"/>
              </a:spcAft>
              <a:buFont typeface="Arial" panose="020B0604020202020204" pitchFamily="34" charset="0"/>
              <a:buChar char="•"/>
            </a:pPr>
            <a:r>
              <a:rPr lang="en-US" sz="2000" dirty="0" smtClean="0"/>
              <a:t>Here </a:t>
            </a:r>
            <a:r>
              <a:rPr lang="en-US" sz="2000" dirty="0"/>
              <a:t>is the </a:t>
            </a:r>
            <a:r>
              <a:rPr lang="en-US" sz="2000" dirty="0">
                <a:solidFill>
                  <a:srgbClr val="FF0000"/>
                </a:solidFill>
              </a:rPr>
              <a:t>timeline</a:t>
            </a:r>
            <a:r>
              <a:rPr lang="en-US" sz="2000" dirty="0"/>
              <a:t> based on a six-month period and there are a total of 10 cash flows:</a:t>
            </a:r>
          </a:p>
          <a:p>
            <a:pPr marL="457200" lvl="1" indent="-457200" algn="just">
              <a:spcBef>
                <a:spcPts val="600"/>
              </a:spcBef>
              <a:spcAft>
                <a:spcPts val="600"/>
              </a:spcAft>
              <a:buFont typeface="Arial" panose="020B0604020202020204" pitchFamily="34" charset="0"/>
              <a:buChar char="•"/>
            </a:pPr>
            <a:endParaRPr lang="en-US" altLang="en-US" sz="2000" dirty="0" smtClean="0">
              <a:ea typeface="ＭＳ Ｐゴシック" pitchFamily="-1" charset="-128"/>
            </a:endParaRPr>
          </a:p>
          <a:p>
            <a:pPr marL="457200" lvl="1" indent="-457200" algn="just">
              <a:spcBef>
                <a:spcPts val="600"/>
              </a:spcBef>
              <a:spcAft>
                <a:spcPts val="600"/>
              </a:spcAft>
              <a:buFont typeface="Arial" panose="020B0604020202020204" pitchFamily="34" charset="0"/>
              <a:buChar char="•"/>
            </a:pPr>
            <a:endParaRPr lang="en-US" altLang="en-US" sz="2000" dirty="0">
              <a:ea typeface="ＭＳ Ｐゴシック" pitchFamily="-1" charset="-128"/>
            </a:endParaRPr>
          </a:p>
          <a:p>
            <a:pPr marL="457200" lvl="1" indent="-457200" algn="just">
              <a:spcBef>
                <a:spcPts val="600"/>
              </a:spcBef>
              <a:spcAft>
                <a:spcPts val="600"/>
              </a:spcAft>
              <a:buFont typeface="Arial" panose="020B0604020202020204" pitchFamily="34" charset="0"/>
              <a:buChar char="•"/>
            </a:pPr>
            <a:endParaRPr lang="en-US" altLang="en-US" sz="2000" dirty="0" smtClean="0">
              <a:ea typeface="ＭＳ Ｐゴシック" pitchFamily="-1" charset="-128"/>
            </a:endParaRPr>
          </a:p>
          <a:p>
            <a:pPr marL="457200" lvl="1" indent="-457200" algn="just">
              <a:spcBef>
                <a:spcPts val="600"/>
              </a:spcBef>
              <a:spcAft>
                <a:spcPts val="600"/>
              </a:spcAft>
              <a:buFont typeface="Arial" panose="020B0604020202020204" pitchFamily="34" charset="0"/>
              <a:buChar char="•"/>
            </a:pPr>
            <a:endParaRPr lang="en-US" altLang="en-US" sz="2000" dirty="0">
              <a:ea typeface="ＭＳ Ｐゴシック" pitchFamily="-1" charset="-128"/>
            </a:endParaRPr>
          </a:p>
          <a:p>
            <a:pPr marL="457200" lvl="1" indent="-457200" algn="just">
              <a:spcBef>
                <a:spcPts val="600"/>
              </a:spcBef>
              <a:spcAft>
                <a:spcPts val="600"/>
              </a:spcAft>
              <a:buFont typeface="Arial" panose="020B0604020202020204" pitchFamily="34" charset="0"/>
              <a:buChar char="•"/>
            </a:pPr>
            <a:r>
              <a:rPr lang="en-US" altLang="en-US" sz="2000" dirty="0" smtClean="0">
                <a:ea typeface="ＭＳ Ｐゴシック" pitchFamily="-1" charset="-128"/>
              </a:rPr>
              <a:t>Note </a:t>
            </a:r>
            <a:r>
              <a:rPr lang="en-US" altLang="en-US" sz="2000" dirty="0">
                <a:ea typeface="ＭＳ Ｐゴシック" pitchFamily="-1" charset="-128"/>
              </a:rPr>
              <a:t>that the </a:t>
            </a:r>
            <a:r>
              <a:rPr lang="en-US" altLang="en-US" sz="2000" dirty="0">
                <a:solidFill>
                  <a:srgbClr val="FF0000"/>
                </a:solidFill>
                <a:ea typeface="ＭＳ Ｐゴシック" pitchFamily="-1" charset="-128"/>
              </a:rPr>
              <a:t>last payment </a:t>
            </a:r>
            <a:r>
              <a:rPr lang="en-US" altLang="en-US" sz="2000" dirty="0">
                <a:ea typeface="ＭＳ Ｐゴシック" pitchFamily="-1" charset="-128"/>
              </a:rPr>
              <a:t>occurs five years (ten six-month periods) from now and is composed of both a coupon payment of $11 and the face value payment of $1000</a:t>
            </a:r>
            <a:r>
              <a:rPr lang="en-US" altLang="en-US" sz="2000" dirty="0" smtClean="0">
                <a:ea typeface="ＭＳ Ｐゴシック" pitchFamily="-1" charset="-128"/>
              </a:rPr>
              <a:t>.</a:t>
            </a:r>
            <a:endParaRPr lang="en-US" sz="2000" dirty="0"/>
          </a:p>
          <a:p>
            <a:pPr marL="0" lvl="1" indent="0" algn="just">
              <a:spcBef>
                <a:spcPts val="600"/>
              </a:spcBef>
              <a:spcAft>
                <a:spcPts val="600"/>
              </a:spcAft>
              <a:buNone/>
            </a:pPr>
            <a:endParaRPr lang="en-US" sz="2000" dirty="0" smtClean="0"/>
          </a:p>
          <a:p>
            <a:pPr marL="342900" lvl="1" indent="-342900"/>
            <a:endParaRPr lang="en-US" altLang="en-US" sz="2000" dirty="0" smtClean="0"/>
          </a:p>
          <a:p>
            <a:pPr marL="342900" lvl="1" indent="-342900">
              <a:buFont typeface="Arial"/>
              <a:buChar char="•"/>
            </a:pPr>
            <a:endParaRPr lang="en-US" altLang="en-US" dirty="0"/>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733800"/>
            <a:ext cx="533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38543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6.3 </a:t>
            </a:r>
            <a:r>
              <a:rPr lang="en-US" sz="3200" i="1" u="sng" dirty="0">
                <a:solidFill>
                  <a:srgbClr val="C00000"/>
                </a:solidFill>
                <a:effectLst>
                  <a:outerShdw blurRad="38100" dist="38100" dir="2700000" algn="tl">
                    <a:srgbClr val="C0C0C0"/>
                  </a:outerShdw>
                </a:effectLst>
              </a:rPr>
              <a:t>Coupon Bonds</a:t>
            </a:r>
            <a:endParaRPr lang="en-US" sz="32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29</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304800" y="1143001"/>
            <a:ext cx="8458200" cy="4994276"/>
          </a:xfrm>
        </p:spPr>
        <p:txBody>
          <a:bodyPr rIns="91440">
            <a:normAutofit/>
          </a:bodyPr>
          <a:lstStyle/>
          <a:p>
            <a:pPr marL="0" lvl="1" indent="0" algn="just">
              <a:spcBef>
                <a:spcPts val="600"/>
              </a:spcBef>
              <a:spcAft>
                <a:spcPts val="600"/>
              </a:spcAft>
              <a:buNone/>
            </a:pPr>
            <a:r>
              <a:rPr lang="en-US" sz="2400" i="1" dirty="0">
                <a:solidFill>
                  <a:srgbClr val="FF0000"/>
                </a:solidFill>
              </a:rPr>
              <a:t>Yield to Maturity of a Coupon </a:t>
            </a:r>
            <a:r>
              <a:rPr lang="en-US" sz="2400" i="1" dirty="0" smtClean="0">
                <a:solidFill>
                  <a:srgbClr val="FF0000"/>
                </a:solidFill>
              </a:rPr>
              <a:t>Bond</a:t>
            </a:r>
          </a:p>
          <a:p>
            <a:pPr marL="457200" lvl="1" indent="-457200" algn="just">
              <a:spcBef>
                <a:spcPts val="600"/>
              </a:spcBef>
              <a:spcAft>
                <a:spcPts val="600"/>
              </a:spcAft>
              <a:buFont typeface="Arial" panose="020B0604020202020204" pitchFamily="34" charset="0"/>
              <a:buChar char="•"/>
            </a:pPr>
            <a:r>
              <a:rPr lang="en-US" sz="2000" dirty="0"/>
              <a:t>Cash flows shown in the timeline below</a:t>
            </a:r>
            <a:r>
              <a:rPr lang="en-US" sz="2000" dirty="0" smtClean="0"/>
              <a:t>:</a:t>
            </a:r>
          </a:p>
          <a:p>
            <a:pPr marL="457200" lvl="1" indent="-457200" algn="just">
              <a:spcBef>
                <a:spcPts val="600"/>
              </a:spcBef>
              <a:spcAft>
                <a:spcPts val="600"/>
              </a:spcAft>
              <a:buFont typeface="Arial" panose="020B0604020202020204" pitchFamily="34" charset="0"/>
              <a:buChar char="•"/>
            </a:pPr>
            <a:endParaRPr lang="en-US" sz="2000" dirty="0"/>
          </a:p>
          <a:p>
            <a:pPr marL="457200" lvl="1" indent="-457200" algn="just">
              <a:spcBef>
                <a:spcPts val="600"/>
              </a:spcBef>
              <a:spcAft>
                <a:spcPts val="600"/>
              </a:spcAft>
              <a:buFont typeface="Arial" panose="020B0604020202020204" pitchFamily="34" charset="0"/>
              <a:buChar char="•"/>
            </a:pPr>
            <a:endParaRPr lang="en-US" sz="2000" dirty="0"/>
          </a:p>
          <a:p>
            <a:pPr marL="457200" lvl="1" indent="-457200" algn="just">
              <a:spcBef>
                <a:spcPts val="600"/>
              </a:spcBef>
              <a:spcAft>
                <a:spcPts val="600"/>
              </a:spcAft>
              <a:buFont typeface="Arial" panose="020B0604020202020204" pitchFamily="34" charset="0"/>
              <a:buChar char="•"/>
            </a:pPr>
            <a:endParaRPr lang="en-US" sz="2000" dirty="0" smtClean="0"/>
          </a:p>
          <a:p>
            <a:pPr marL="457200" lvl="1" indent="-457200" algn="just">
              <a:spcBef>
                <a:spcPts val="600"/>
              </a:spcBef>
              <a:spcAft>
                <a:spcPts val="600"/>
              </a:spcAft>
              <a:buFont typeface="Arial" panose="020B0604020202020204" pitchFamily="34" charset="0"/>
              <a:buChar char="•"/>
            </a:pPr>
            <a:r>
              <a:rPr lang="en-US" sz="2000" dirty="0" smtClean="0"/>
              <a:t>Coupon </a:t>
            </a:r>
            <a:r>
              <a:rPr lang="en-US" sz="2000" dirty="0"/>
              <a:t>bonds have many cash flows, complicating the yield to maturity calculation </a:t>
            </a:r>
          </a:p>
          <a:p>
            <a:pPr marL="0" lvl="1" indent="0" algn="just">
              <a:spcBef>
                <a:spcPts val="600"/>
              </a:spcBef>
              <a:spcAft>
                <a:spcPts val="600"/>
              </a:spcAft>
              <a:buNone/>
            </a:pPr>
            <a:endParaRPr lang="en-US" sz="2000" dirty="0" smtClean="0"/>
          </a:p>
          <a:p>
            <a:pPr marL="342900" lvl="1" indent="-342900"/>
            <a:endParaRPr lang="en-US" altLang="en-US" sz="2000" dirty="0" smtClean="0"/>
          </a:p>
          <a:p>
            <a:pPr marL="342900" lvl="1" indent="-342900">
              <a:buFont typeface="Arial"/>
              <a:buChar char="•"/>
            </a:pPr>
            <a:endParaRPr lang="en-US" altLang="en-US" dirty="0"/>
          </a:p>
        </p:txBody>
      </p:sp>
      <p:pic>
        <p:nvPicPr>
          <p:cNvPr id="10" name="Picture 4" descr="BD_08p215_T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209800"/>
            <a:ext cx="7723188"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9328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639762"/>
          </a:xfrm>
        </p:spPr>
        <p:txBody>
          <a:bodyPr>
            <a:normAutofit/>
          </a:bodyPr>
          <a:lstStyle/>
          <a:p>
            <a:r>
              <a:rPr lang="en-US" sz="3400" i="1" dirty="0" smtClean="0">
                <a:solidFill>
                  <a:srgbClr val="CC0000"/>
                </a:solidFill>
                <a:effectLst>
                  <a:outerShdw blurRad="38100" dist="38100" dir="2700000" algn="tl">
                    <a:srgbClr val="000000">
                      <a:alpha val="43137"/>
                    </a:srgbClr>
                  </a:outerShdw>
                </a:effectLst>
              </a:rPr>
              <a:t>*</a:t>
            </a:r>
            <a:r>
              <a:rPr lang="en-US" sz="3400" i="1" u="sng" dirty="0" smtClean="0">
                <a:solidFill>
                  <a:srgbClr val="CC0000"/>
                </a:solidFill>
                <a:effectLst>
                  <a:outerShdw blurRad="38100" dist="38100" dir="2700000" algn="tl">
                    <a:srgbClr val="000000">
                      <a:alpha val="43137"/>
                    </a:srgbClr>
                  </a:outerShdw>
                </a:effectLst>
              </a:rPr>
              <a:t>EXAM 2</a:t>
            </a:r>
            <a:r>
              <a:rPr lang="en-US" sz="3400" i="1" dirty="0" smtClean="0">
                <a:solidFill>
                  <a:srgbClr val="CC0000"/>
                </a:solidFill>
                <a:effectLst>
                  <a:outerShdw blurRad="38100" dist="38100" dir="2700000" algn="tl">
                    <a:srgbClr val="000000">
                      <a:alpha val="43137"/>
                    </a:srgbClr>
                  </a:outerShdw>
                </a:effectLst>
              </a:rPr>
              <a:t>*</a:t>
            </a:r>
            <a:endParaRPr lang="en-US" sz="3400" i="1" dirty="0">
              <a:solidFill>
                <a:srgbClr val="CC0000"/>
              </a:solidFill>
              <a:effectLst>
                <a:outerShdw blurRad="38100" dist="38100" dir="2700000" algn="tl">
                  <a:srgbClr val="000000">
                    <a:alpha val="43137"/>
                  </a:srgbClr>
                </a:outerShdw>
              </a:effectLst>
            </a:endParaRPr>
          </a:p>
        </p:txBody>
      </p:sp>
      <p:sp>
        <p:nvSpPr>
          <p:cNvPr id="5" name="Footer Placeholder 4"/>
          <p:cNvSpPr>
            <a:spLocks noGrp="1"/>
          </p:cNvSpPr>
          <p:nvPr>
            <p:ph type="ftr" sz="quarter" idx="11"/>
          </p:nvPr>
        </p:nvSpPr>
        <p:spPr/>
        <p:txBody>
          <a:bodyPr/>
          <a:lstStyle/>
          <a:p>
            <a:r>
              <a:rPr lang="en-US" dirty="0" smtClean="0"/>
              <a:t>Lecture 15</a:t>
            </a:r>
            <a:endParaRPr lang="en-US" dirty="0"/>
          </a:p>
        </p:txBody>
      </p:sp>
      <p:sp>
        <p:nvSpPr>
          <p:cNvPr id="6" name="Slide Number Placeholder 5"/>
          <p:cNvSpPr>
            <a:spLocks noGrp="1"/>
          </p:cNvSpPr>
          <p:nvPr>
            <p:ph type="sldNum" sz="quarter" idx="12"/>
          </p:nvPr>
        </p:nvSpPr>
        <p:spPr/>
        <p:txBody>
          <a:bodyPr/>
          <a:lstStyle/>
          <a:p>
            <a:fld id="{059122B2-AB29-456C-98D6-80177BDB9B58}" type="slidenum">
              <a:rPr lang="en-US" smtClean="0"/>
              <a:t>3</a:t>
            </a:fld>
            <a:endParaRPr lang="en-US"/>
          </a:p>
        </p:txBody>
      </p:sp>
      <p:sp>
        <p:nvSpPr>
          <p:cNvPr id="7" name="Date Placeholder 6"/>
          <p:cNvSpPr>
            <a:spLocks noGrp="1"/>
          </p:cNvSpPr>
          <p:nvPr>
            <p:ph type="dt" sz="half" idx="10"/>
          </p:nvPr>
        </p:nvSpPr>
        <p:spPr/>
        <p:txBody>
          <a:bodyPr/>
          <a:lstStyle/>
          <a:p>
            <a:r>
              <a:rPr lang="en-US" smtClean="0"/>
              <a:t>FINA 3332</a:t>
            </a:r>
            <a:endParaRPr lang="en-US"/>
          </a:p>
        </p:txBody>
      </p:sp>
      <p:sp>
        <p:nvSpPr>
          <p:cNvPr id="3" name="Content Placeholder 2"/>
          <p:cNvSpPr>
            <a:spLocks noGrp="1"/>
          </p:cNvSpPr>
          <p:nvPr>
            <p:ph idx="1"/>
          </p:nvPr>
        </p:nvSpPr>
        <p:spPr>
          <a:xfrm>
            <a:off x="381000" y="1143000"/>
            <a:ext cx="8305800" cy="5287963"/>
          </a:xfrm>
        </p:spPr>
        <p:txBody>
          <a:bodyPr>
            <a:noAutofit/>
          </a:bodyPr>
          <a:lstStyle/>
          <a:p>
            <a:pPr algn="just">
              <a:spcBef>
                <a:spcPts val="600"/>
              </a:spcBef>
              <a:spcAft>
                <a:spcPts val="600"/>
              </a:spcAft>
            </a:pPr>
            <a:r>
              <a:rPr lang="en-US" sz="1800" b="1" u="sng" dirty="0" smtClean="0">
                <a:solidFill>
                  <a:srgbClr val="FF0000"/>
                </a:solidFill>
              </a:rPr>
              <a:t>3/28, Tuesday at 11:30 a.m</a:t>
            </a:r>
            <a:r>
              <a:rPr lang="en-US" sz="1800" b="1" dirty="0" smtClean="0">
                <a:solidFill>
                  <a:srgbClr val="FF0000"/>
                </a:solidFill>
              </a:rPr>
              <a:t>. (75 minutes)</a:t>
            </a:r>
          </a:p>
          <a:p>
            <a:pPr algn="just">
              <a:spcBef>
                <a:spcPts val="600"/>
              </a:spcBef>
              <a:spcAft>
                <a:spcPts val="600"/>
              </a:spcAft>
            </a:pPr>
            <a:r>
              <a:rPr lang="en-US" sz="1800" b="1" u="sng" dirty="0" smtClean="0">
                <a:solidFill>
                  <a:srgbClr val="FF0000"/>
                </a:solidFill>
              </a:rPr>
              <a:t>Location: MH 160, please arrive 10 minutes early</a:t>
            </a:r>
            <a:endParaRPr lang="en-US" sz="1800" b="1" u="sng" dirty="0">
              <a:solidFill>
                <a:srgbClr val="FF0000"/>
              </a:solidFill>
            </a:endParaRPr>
          </a:p>
          <a:p>
            <a:pPr algn="just">
              <a:spcBef>
                <a:spcPts val="600"/>
              </a:spcBef>
              <a:spcAft>
                <a:spcPts val="600"/>
              </a:spcAft>
            </a:pPr>
            <a:r>
              <a:rPr lang="en-US" sz="1800" dirty="0">
                <a:solidFill>
                  <a:srgbClr val="FF0000"/>
                </a:solidFill>
              </a:rPr>
              <a:t>No books, class notes, or formula sheets are </a:t>
            </a:r>
            <a:r>
              <a:rPr lang="en-US" sz="1800" dirty="0" smtClean="0">
                <a:solidFill>
                  <a:srgbClr val="FF0000"/>
                </a:solidFill>
              </a:rPr>
              <a:t>allowed.</a:t>
            </a:r>
          </a:p>
          <a:p>
            <a:pPr marL="0" indent="0" algn="just">
              <a:spcBef>
                <a:spcPts val="600"/>
              </a:spcBef>
              <a:spcAft>
                <a:spcPts val="600"/>
              </a:spcAft>
              <a:buNone/>
            </a:pPr>
            <a:r>
              <a:rPr lang="en-US" sz="1800" b="1" i="1" dirty="0" smtClean="0">
                <a:solidFill>
                  <a:srgbClr val="FF0000"/>
                </a:solidFill>
              </a:rPr>
              <a:t>PLEASE CHECK SYLLABUS FOR EXAM DETAILS, IN PARTICULAR:</a:t>
            </a:r>
            <a:endParaRPr lang="en-US" sz="1800" b="1" i="1" dirty="0">
              <a:solidFill>
                <a:srgbClr val="FF0000"/>
              </a:solidFill>
            </a:endParaRPr>
          </a:p>
          <a:p>
            <a:pPr algn="just">
              <a:spcBef>
                <a:spcPts val="600"/>
              </a:spcBef>
              <a:spcAft>
                <a:spcPts val="600"/>
              </a:spcAft>
            </a:pPr>
            <a:r>
              <a:rPr lang="en-US" sz="1800" dirty="0" smtClean="0"/>
              <a:t>A </a:t>
            </a:r>
            <a:r>
              <a:rPr lang="en-US" sz="1800" dirty="0">
                <a:solidFill>
                  <a:srgbClr val="FF0000"/>
                </a:solidFill>
              </a:rPr>
              <a:t>formula </a:t>
            </a:r>
            <a:r>
              <a:rPr lang="en-US" sz="1800" dirty="0" smtClean="0">
                <a:solidFill>
                  <a:srgbClr val="FF0000"/>
                </a:solidFill>
              </a:rPr>
              <a:t>sheet </a:t>
            </a:r>
            <a:r>
              <a:rPr lang="en-US" sz="1800" dirty="0"/>
              <a:t>will be provided by the instructor (attached to the exam</a:t>
            </a:r>
            <a:r>
              <a:rPr lang="en-US" sz="1800" dirty="0" smtClean="0"/>
              <a:t>), </a:t>
            </a:r>
            <a:r>
              <a:rPr lang="en-US" sz="1800" dirty="0"/>
              <a:t>and </a:t>
            </a:r>
            <a:r>
              <a:rPr lang="en-US" sz="1800" dirty="0" smtClean="0"/>
              <a:t>it will be posted on Blackboard this week.</a:t>
            </a:r>
          </a:p>
          <a:p>
            <a:pPr algn="just">
              <a:spcBef>
                <a:spcPts val="600"/>
              </a:spcBef>
              <a:spcAft>
                <a:spcPts val="600"/>
              </a:spcAft>
            </a:pPr>
            <a:r>
              <a:rPr lang="en-US" sz="1800" dirty="0" smtClean="0"/>
              <a:t>A </a:t>
            </a:r>
            <a:r>
              <a:rPr lang="en-US" sz="1800" dirty="0">
                <a:solidFill>
                  <a:srgbClr val="FF0000"/>
                </a:solidFill>
              </a:rPr>
              <a:t>calculator</a:t>
            </a:r>
            <a:r>
              <a:rPr lang="en-US" sz="1800" dirty="0"/>
              <a:t> is required for the exams. Each student must have his / her own calculator. Calculators cannot be shared. Calculators with alpha-numeric capabilities and graphing calculators are not allowed during exams. This calculator policy will be strictly enforced. Each student must read the calculator’s manual carefully at the beginning of the semester. Each student is fully responsible for mastering his / her calculator’s functions and correct use. </a:t>
            </a:r>
          </a:p>
          <a:p>
            <a:pPr marL="0" indent="0" algn="just">
              <a:spcBef>
                <a:spcPts val="600"/>
              </a:spcBef>
              <a:spcAft>
                <a:spcPts val="600"/>
              </a:spcAft>
              <a:buNone/>
            </a:pPr>
            <a:endParaRPr lang="en-US" sz="1800" dirty="0"/>
          </a:p>
        </p:txBody>
      </p:sp>
    </p:spTree>
    <p:extLst>
      <p:ext uri="{BB962C8B-B14F-4D97-AF65-F5344CB8AC3E}">
        <p14:creationId xmlns:p14="http://schemas.microsoft.com/office/powerpoint/2010/main" val="104898061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893" y="135636"/>
            <a:ext cx="8039100" cy="792163"/>
          </a:xfrm>
        </p:spPr>
        <p:txBody>
          <a:bodyPr>
            <a:normAutofit/>
          </a:bodyPr>
          <a:lstStyle/>
          <a:p>
            <a:r>
              <a:rPr lang="en-US" sz="3200" i="1" dirty="0">
                <a:solidFill>
                  <a:srgbClr val="C00000"/>
                </a:solidFill>
                <a:effectLst>
                  <a:outerShdw blurRad="38100" dist="38100" dir="2700000" algn="tl">
                    <a:srgbClr val="C0C0C0"/>
                  </a:outerShdw>
                </a:effectLst>
              </a:rPr>
              <a:t>6.3 </a:t>
            </a:r>
            <a:r>
              <a:rPr lang="en-US" sz="3200" i="1" u="sng" dirty="0">
                <a:solidFill>
                  <a:srgbClr val="C00000"/>
                </a:solidFill>
                <a:effectLst>
                  <a:outerShdw blurRad="38100" dist="38100" dir="2700000" algn="tl">
                    <a:srgbClr val="C0C0C0"/>
                  </a:outerShdw>
                </a:effectLst>
              </a:rPr>
              <a:t>Coupon Bonds</a:t>
            </a:r>
            <a:endParaRPr lang="en-US" sz="32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30</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457200" y="769938"/>
            <a:ext cx="8305800" cy="5367339"/>
          </a:xfrm>
        </p:spPr>
        <p:txBody>
          <a:bodyPr rIns="91440">
            <a:normAutofit/>
          </a:bodyPr>
          <a:lstStyle/>
          <a:p>
            <a:pPr marL="0" lvl="1" indent="0" algn="just">
              <a:spcBef>
                <a:spcPts val="600"/>
              </a:spcBef>
              <a:spcAft>
                <a:spcPts val="600"/>
              </a:spcAft>
              <a:buNone/>
            </a:pPr>
            <a:r>
              <a:rPr lang="en-US" sz="2400" i="1" dirty="0">
                <a:solidFill>
                  <a:srgbClr val="FF0000"/>
                </a:solidFill>
              </a:rPr>
              <a:t>Yield to Maturity of a Coupon Bond</a:t>
            </a:r>
          </a:p>
          <a:p>
            <a:pPr marL="342900" lvl="1" indent="-342900" algn="just">
              <a:spcBef>
                <a:spcPts val="600"/>
              </a:spcBef>
              <a:spcAft>
                <a:spcPts val="600"/>
              </a:spcAft>
              <a:buFont typeface="Arial" panose="020B0604020202020204" pitchFamily="34" charset="0"/>
              <a:buChar char="•"/>
            </a:pPr>
            <a:r>
              <a:rPr lang="en-US" altLang="en-US" sz="2000" dirty="0" smtClean="0"/>
              <a:t>The YTM is the rate of return of investing in the bond and holding it to maturity.</a:t>
            </a:r>
          </a:p>
          <a:p>
            <a:pPr marL="342900" lvl="1" indent="-342900" algn="just">
              <a:spcBef>
                <a:spcPts val="600"/>
              </a:spcBef>
              <a:spcAft>
                <a:spcPts val="600"/>
              </a:spcAft>
              <a:buFont typeface="Arial" panose="020B0604020202020204" pitchFamily="34" charset="0"/>
              <a:buChar char="•"/>
            </a:pPr>
            <a:r>
              <a:rPr lang="en-US" altLang="en-US" sz="2000" dirty="0"/>
              <a:t>The YTM is the </a:t>
            </a:r>
            <a:r>
              <a:rPr lang="en-US" altLang="en-US" sz="2000" dirty="0">
                <a:solidFill>
                  <a:srgbClr val="FF0000"/>
                </a:solidFill>
              </a:rPr>
              <a:t>discount rate that equates the present value of the bond’s remaining cash flows to its current price</a:t>
            </a:r>
          </a:p>
          <a:p>
            <a:pPr marL="342900" lvl="1" indent="-342900" algn="just">
              <a:spcBef>
                <a:spcPts val="600"/>
              </a:spcBef>
              <a:spcAft>
                <a:spcPts val="600"/>
              </a:spcAft>
              <a:buFont typeface="Arial" panose="020B0604020202020204" pitchFamily="34" charset="0"/>
              <a:buChar char="•"/>
            </a:pPr>
            <a:endParaRPr lang="en-US" altLang="en-US" sz="2000" dirty="0" smtClean="0"/>
          </a:p>
          <a:p>
            <a:pPr marL="342900" lvl="1" indent="-342900" algn="just">
              <a:spcBef>
                <a:spcPts val="600"/>
              </a:spcBef>
              <a:spcAft>
                <a:spcPts val="600"/>
              </a:spcAft>
              <a:buFont typeface="Arial" panose="020B0604020202020204" pitchFamily="34" charset="0"/>
              <a:buChar char="•"/>
            </a:pPr>
            <a:endParaRPr lang="en-US" altLang="en-US" sz="2000" dirty="0">
              <a:ea typeface="ヒラギノ角ゴ Pro W3" pitchFamily="-84" charset="-128"/>
            </a:endParaRPr>
          </a:p>
          <a:p>
            <a:pPr marL="0" lvl="1" indent="0" algn="just">
              <a:buNone/>
            </a:pPr>
            <a:endParaRPr lang="en-US" altLang="en-US" sz="2000" dirty="0">
              <a:ea typeface="ヒラギノ角ゴ Pro W3" pitchFamily="-84" charset="-128"/>
            </a:endParaRPr>
          </a:p>
          <a:p>
            <a:pPr marL="0" lvl="1" indent="0" algn="ctr">
              <a:buNone/>
            </a:pPr>
            <a:r>
              <a:rPr lang="en-US" altLang="en-US" sz="2000" dirty="0">
                <a:ea typeface="ヒラギノ角ゴ Pro W3" pitchFamily="-84" charset="-128"/>
              </a:rPr>
              <a:t>               </a:t>
            </a:r>
          </a:p>
          <a:p>
            <a:pPr marL="0" lvl="1" indent="0" algn="ctr">
              <a:buNone/>
            </a:pPr>
            <a:r>
              <a:rPr lang="en-US" altLang="en-US" sz="2000" dirty="0" smtClean="0">
                <a:ea typeface="ヒラギノ角ゴ Pro W3" pitchFamily="-84" charset="-128"/>
              </a:rPr>
              <a:t>		 </a:t>
            </a:r>
            <a:r>
              <a:rPr lang="en-US" altLang="en-US" sz="2000" b="1" dirty="0" smtClean="0">
                <a:ea typeface="ヒラギノ角ゴ Pro W3" pitchFamily="-84" charset="-128"/>
              </a:rPr>
              <a:t>Annuity</a:t>
            </a:r>
            <a:endParaRPr lang="en-US" altLang="en-US" sz="2000" dirty="0">
              <a:ea typeface="ヒラギノ角ゴ Pro W3" pitchFamily="-84" charset="-128"/>
            </a:endParaRPr>
          </a:p>
          <a:p>
            <a:pPr marL="342900" lvl="1" indent="-342900" algn="just">
              <a:buFont typeface="Arial" panose="020B0604020202020204" pitchFamily="34" charset="0"/>
              <a:buChar char="•"/>
            </a:pPr>
            <a:r>
              <a:rPr lang="en-US" altLang="en-US" sz="2000" i="1" dirty="0">
                <a:ea typeface="ヒラギノ角ゴ Pro W3" pitchFamily="-84" charset="-128"/>
              </a:rPr>
              <a:t>Yield to Maturity of a Coupon Bond solves the equation:</a:t>
            </a:r>
          </a:p>
          <a:p>
            <a:pPr marL="0" lvl="1" indent="0" algn="ctr">
              <a:buNone/>
            </a:pPr>
            <a:r>
              <a:rPr lang="en-US" sz="2000" dirty="0"/>
              <a:t>       </a:t>
            </a:r>
            <a:endParaRPr lang="en-US" sz="2000" dirty="0" smtClean="0"/>
          </a:p>
          <a:p>
            <a:pPr marL="342900" lvl="1" indent="-342900">
              <a:buFont typeface="Arial"/>
              <a:buChar char="•"/>
            </a:pPr>
            <a:endParaRPr lang="en-US" altLang="en-US" dirty="0"/>
          </a:p>
        </p:txBody>
      </p:sp>
      <p:pic>
        <p:nvPicPr>
          <p:cNvPr id="10" name="Picture 4" descr="BD_08p215_T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800350"/>
            <a:ext cx="7723188"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Left Brace 2"/>
          <p:cNvSpPr/>
          <p:nvPr/>
        </p:nvSpPr>
        <p:spPr>
          <a:xfrm rot="16200000">
            <a:off x="4964907" y="1533764"/>
            <a:ext cx="347663" cy="509587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e 11"/>
          <p:cNvSpPr/>
          <p:nvPr/>
        </p:nvSpPr>
        <p:spPr>
          <a:xfrm rot="16200000">
            <a:off x="4426349" y="4840865"/>
            <a:ext cx="347663" cy="240109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3664721" y="6200744"/>
            <a:ext cx="2105025" cy="369332"/>
          </a:xfrm>
          <a:prstGeom prst="rect">
            <a:avLst/>
          </a:prstGeom>
          <a:noFill/>
        </p:spPr>
        <p:txBody>
          <a:bodyPr wrap="square" rtlCol="0">
            <a:spAutoFit/>
          </a:bodyPr>
          <a:lstStyle/>
          <a:p>
            <a:pPr algn="ctr"/>
            <a:r>
              <a:rPr lang="en-US" dirty="0" smtClean="0"/>
              <a:t>PV of Annuity</a:t>
            </a:r>
            <a:endParaRPr lang="en-US" dirty="0"/>
          </a:p>
        </p:txBody>
      </p:sp>
      <p:sp>
        <p:nvSpPr>
          <p:cNvPr id="14" name="TextBox 13"/>
          <p:cNvSpPr txBox="1"/>
          <p:nvPr/>
        </p:nvSpPr>
        <p:spPr>
          <a:xfrm>
            <a:off x="113505" y="3907869"/>
            <a:ext cx="2105025" cy="369332"/>
          </a:xfrm>
          <a:prstGeom prst="rect">
            <a:avLst/>
          </a:prstGeom>
          <a:noFill/>
        </p:spPr>
        <p:txBody>
          <a:bodyPr wrap="square" rtlCol="0">
            <a:spAutoFit/>
          </a:bodyPr>
          <a:lstStyle/>
          <a:p>
            <a:pPr algn="ctr"/>
            <a:r>
              <a:rPr lang="en-US" b="1" dirty="0" smtClean="0"/>
              <a:t>Bond Price</a:t>
            </a:r>
            <a:endParaRPr lang="en-US" b="1" dirty="0"/>
          </a:p>
        </p:txBody>
      </p:sp>
      <p:cxnSp>
        <p:nvCxnSpPr>
          <p:cNvPr id="16" name="Elbow Connector 15"/>
          <p:cNvCxnSpPr/>
          <p:nvPr/>
        </p:nvCxnSpPr>
        <p:spPr>
          <a:xfrm rot="16200000" flipV="1">
            <a:off x="928289" y="3681339"/>
            <a:ext cx="280986" cy="194469"/>
          </a:xfrm>
          <a:prstGeom prst="bentConnector3">
            <a:avLst>
              <a:gd name="adj1" fmla="val 22880"/>
            </a:avLst>
          </a:prstGeom>
          <a:ln>
            <a:tailEnd type="arrow"/>
          </a:ln>
        </p:spPr>
        <p:style>
          <a:lnRef idx="2">
            <a:schemeClr val="accent1"/>
          </a:lnRef>
          <a:fillRef idx="0">
            <a:schemeClr val="accent1"/>
          </a:fillRef>
          <a:effectRef idx="1">
            <a:schemeClr val="accent1"/>
          </a:effectRef>
          <a:fontRef idx="minor">
            <a:schemeClr val="tx1"/>
          </a:fontRef>
        </p:style>
      </p:cxnSp>
      <p:pic>
        <p:nvPicPr>
          <p:cNvPr id="6758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3065"/>
          <a:stretch/>
        </p:blipFill>
        <p:spPr bwMode="auto">
          <a:xfrm>
            <a:off x="3084843" y="5123753"/>
            <a:ext cx="3842189" cy="792163"/>
          </a:xfrm>
          <a:prstGeom prst="rect">
            <a:avLst/>
          </a:prstGeom>
          <a:solidFill>
            <a:schemeClr val="accent2">
              <a:lumMod val="20000"/>
              <a:lumOff val="80000"/>
            </a:schemeClr>
          </a:solidFill>
          <a:ln>
            <a:noFill/>
          </a:ln>
          <a:effectLst/>
        </p:spPr>
      </p:pic>
    </p:spTree>
    <p:extLst>
      <p:ext uri="{BB962C8B-B14F-4D97-AF65-F5344CB8AC3E}">
        <p14:creationId xmlns:p14="http://schemas.microsoft.com/office/powerpoint/2010/main" val="24777561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758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down)">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down)">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2" grpId="0" animBg="1"/>
      <p:bldP spid="9"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74638"/>
            <a:ext cx="8039100" cy="792163"/>
          </a:xfrm>
        </p:spPr>
        <p:txBody>
          <a:bodyPr>
            <a:normAutofit/>
          </a:bodyPr>
          <a:lstStyle/>
          <a:p>
            <a:r>
              <a:rPr lang="en-US" sz="3200" i="1" u="sng" dirty="0" smtClean="0">
                <a:solidFill>
                  <a:srgbClr val="C00000"/>
                </a:solidFill>
                <a:effectLst>
                  <a:outerShdw blurRad="38100" dist="38100" dir="2700000" algn="tl">
                    <a:srgbClr val="C0C0C0"/>
                  </a:outerShdw>
                </a:effectLst>
              </a:rPr>
              <a:t>Example</a:t>
            </a:r>
            <a:r>
              <a:rPr lang="en-US" sz="3200" i="1" dirty="0" smtClean="0">
                <a:solidFill>
                  <a:srgbClr val="C00000"/>
                </a:solidFill>
                <a:effectLst>
                  <a:outerShdw blurRad="38100" dist="38100" dir="2700000" algn="tl">
                    <a:srgbClr val="C0C0C0"/>
                  </a:outerShdw>
                </a:effectLst>
              </a:rPr>
              <a:t>, Calculating YTM</a:t>
            </a:r>
            <a:endParaRPr lang="en-US" sz="32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31</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mc:AlternateContent xmlns:mc="http://schemas.openxmlformats.org/markup-compatibility/2006" xmlns:a14="http://schemas.microsoft.com/office/drawing/2010/main">
        <mc:Choice Requires="a14">
          <p:sp>
            <p:nvSpPr>
              <p:cNvPr id="10" name="Rectangle 5"/>
              <p:cNvSpPr>
                <a:spLocks noGrp="1" noChangeArrowheads="1"/>
              </p:cNvSpPr>
              <p:nvPr>
                <p:ph idx="1"/>
              </p:nvPr>
            </p:nvSpPr>
            <p:spPr>
              <a:xfrm>
                <a:off x="457200" y="1295401"/>
                <a:ext cx="8305800" cy="4841876"/>
              </a:xfrm>
            </p:spPr>
            <p:txBody>
              <a:bodyPr rIns="91440">
                <a:normAutofit/>
              </a:bodyPr>
              <a:lstStyle/>
              <a:p>
                <a:pPr marL="0" lvl="1" indent="0">
                  <a:spcBef>
                    <a:spcPts val="600"/>
                  </a:spcBef>
                  <a:spcAft>
                    <a:spcPts val="600"/>
                  </a:spcAft>
                  <a:buNone/>
                </a:pPr>
                <a:r>
                  <a:rPr lang="en-US" altLang="en-US" sz="2400" i="1" u="sng" dirty="0" smtClean="0">
                    <a:solidFill>
                      <a:srgbClr val="FF0000"/>
                    </a:solidFill>
                  </a:rPr>
                  <a:t>Example 6.4</a:t>
                </a:r>
              </a:p>
              <a:p>
                <a:pPr marL="342900" lvl="1" indent="-342900">
                  <a:spcBef>
                    <a:spcPts val="600"/>
                  </a:spcBef>
                  <a:spcAft>
                    <a:spcPts val="600"/>
                  </a:spcAft>
                  <a:buFont typeface="Arial" panose="020B0604020202020204" pitchFamily="34" charset="0"/>
                  <a:buChar char="•"/>
                </a:pPr>
                <a:r>
                  <a:rPr lang="en-US" altLang="en-US" sz="2000" dirty="0" smtClean="0"/>
                  <a:t>Consider the five-year, $1000 bond with a 2.2% coupon rate and semiannual </a:t>
                </a:r>
                <a:r>
                  <a:rPr lang="en-US" altLang="en-US" sz="2000" dirty="0"/>
                  <a:t>coupons described in Example 6.3. </a:t>
                </a:r>
              </a:p>
              <a:p>
                <a:pPr marL="342900" lvl="1" indent="-342900">
                  <a:spcBef>
                    <a:spcPts val="600"/>
                  </a:spcBef>
                  <a:spcAft>
                    <a:spcPts val="600"/>
                  </a:spcAft>
                  <a:buFont typeface="Arial" panose="020B0604020202020204" pitchFamily="34" charset="0"/>
                  <a:buChar char="•"/>
                </a:pPr>
                <a:r>
                  <a:rPr lang="en-US" altLang="en-US" sz="2000" dirty="0"/>
                  <a:t>If this bond is currently trading for a price of $963.11, what is the </a:t>
                </a:r>
                <a:r>
                  <a:rPr lang="en-US" altLang="en-US" sz="2000" dirty="0">
                    <a:solidFill>
                      <a:srgbClr val="FF0000"/>
                    </a:solidFill>
                  </a:rPr>
                  <a:t>bond’s yield to maturity?</a:t>
                </a:r>
              </a:p>
              <a:p>
                <a:pPr marL="0" lvl="1" indent="0">
                  <a:spcBef>
                    <a:spcPts val="600"/>
                  </a:spcBef>
                  <a:spcAft>
                    <a:spcPts val="600"/>
                  </a:spcAft>
                  <a:buNone/>
                </a:pPr>
                <a:r>
                  <a:rPr lang="en-US" altLang="en-US" sz="2000" i="1" dirty="0" smtClean="0">
                    <a:solidFill>
                      <a:srgbClr val="FF0000"/>
                    </a:solidFill>
                  </a:rPr>
                  <a:t>Solution</a:t>
                </a:r>
              </a:p>
              <a:p>
                <a:pPr marL="342900" lvl="1" indent="-342900">
                  <a:spcBef>
                    <a:spcPts val="600"/>
                  </a:spcBef>
                  <a:spcAft>
                    <a:spcPts val="600"/>
                  </a:spcAft>
                  <a:buFont typeface="Arial" panose="020B0604020202020204" pitchFamily="34" charset="0"/>
                  <a:buChar char="•"/>
                </a:pPr>
                <a:r>
                  <a:rPr lang="en-US" altLang="en-US" sz="2000" dirty="0" smtClean="0"/>
                  <a:t>The YTM </a:t>
                </a:r>
                <a:r>
                  <a:rPr lang="en-US" altLang="en-US" sz="2000" i="1" dirty="0" smtClean="0"/>
                  <a:t>y</a:t>
                </a:r>
                <a:r>
                  <a:rPr lang="en-US" altLang="en-US" sz="2000" dirty="0" smtClean="0"/>
                  <a:t> solves:</a:t>
                </a:r>
              </a:p>
              <a:p>
                <a:pPr marL="0" lvl="1" indent="0" algn="ctr">
                  <a:spcBef>
                    <a:spcPts val="600"/>
                  </a:spcBef>
                  <a:spcAft>
                    <a:spcPts val="600"/>
                  </a:spcAft>
                  <a:buNone/>
                </a:pPr>
                <a:endParaRPr lang="en-US" sz="1800" dirty="0" smtClean="0"/>
              </a:p>
              <a:p>
                <a:pPr marL="0" lvl="1" indent="0" algn="ctr">
                  <a:spcBef>
                    <a:spcPts val="600"/>
                  </a:spcBef>
                  <a:spcAft>
                    <a:spcPts val="600"/>
                  </a:spcAft>
                  <a:buNone/>
                </a:pPr>
                <a:endParaRPr lang="en-US" sz="1800" dirty="0" smtClean="0"/>
              </a:p>
              <a:p>
                <a:pPr marL="0" lvl="1" indent="0" algn="ctr">
                  <a:spcBef>
                    <a:spcPts val="600"/>
                  </a:spcBef>
                  <a:spcAft>
                    <a:spcPts val="600"/>
                  </a:spcAft>
                  <a:buNone/>
                </a:pPr>
                <a:r>
                  <a:rPr lang="en-US" sz="1800" dirty="0" smtClean="0"/>
                  <a:t> </a:t>
                </a:r>
                <a14:m>
                  <m:oMath xmlns:m="http://schemas.openxmlformats.org/officeDocument/2006/math" xmlns="">
                    <m:r>
                      <a:rPr lang="en-US" sz="1800" b="0" i="0" smtClean="0">
                        <a:latin typeface="Cambria Math"/>
                      </a:rPr>
                      <m:t>963.</m:t>
                    </m:r>
                    <m:r>
                      <a:rPr lang="en-US" sz="1800" b="0" i="1" smtClean="0">
                        <a:latin typeface="Cambria Math"/>
                      </a:rPr>
                      <m:t>11</m:t>
                    </m:r>
                    <m:r>
                      <a:rPr lang="en-US" sz="1800" i="1">
                        <a:latin typeface="Cambria Math"/>
                      </a:rPr>
                      <m:t>=</m:t>
                    </m:r>
                    <m:r>
                      <a:rPr lang="en-US" sz="1800" b="0" i="1" smtClean="0">
                        <a:latin typeface="Cambria Math"/>
                      </a:rPr>
                      <m:t>11</m:t>
                    </m:r>
                    <m:r>
                      <a:rPr lang="en-US" sz="1800" i="1">
                        <a:latin typeface="Cambria Math"/>
                        <a:ea typeface="Cambria Math"/>
                      </a:rPr>
                      <m:t>×</m:t>
                    </m:r>
                    <m:f>
                      <m:fPr>
                        <m:ctrlPr>
                          <a:rPr lang="en-US" sz="1800" i="1">
                            <a:latin typeface="Cambria Math"/>
                            <a:ea typeface="Cambria Math"/>
                          </a:rPr>
                        </m:ctrlPr>
                      </m:fPr>
                      <m:num>
                        <m:r>
                          <a:rPr lang="en-US" sz="1800" i="1">
                            <a:latin typeface="Cambria Math"/>
                            <a:ea typeface="Cambria Math"/>
                          </a:rPr>
                          <m:t>1</m:t>
                        </m:r>
                      </m:num>
                      <m:den>
                        <m:r>
                          <a:rPr lang="en-US" sz="1800" i="1">
                            <a:latin typeface="Cambria Math"/>
                            <a:ea typeface="Cambria Math"/>
                          </a:rPr>
                          <m:t>𝑦</m:t>
                        </m:r>
                      </m:den>
                    </m:f>
                    <m:d>
                      <m:dPr>
                        <m:ctrlPr>
                          <a:rPr lang="en-US" sz="1800" i="1">
                            <a:latin typeface="Cambria Math"/>
                            <a:ea typeface="Cambria Math"/>
                          </a:rPr>
                        </m:ctrlPr>
                      </m:dPr>
                      <m:e>
                        <m:r>
                          <a:rPr lang="en-US" sz="1800" i="1">
                            <a:latin typeface="Cambria Math"/>
                            <a:ea typeface="Cambria Math"/>
                          </a:rPr>
                          <m:t>1−</m:t>
                        </m:r>
                        <m:f>
                          <m:fPr>
                            <m:ctrlPr>
                              <a:rPr lang="en-US" sz="1800" i="1">
                                <a:latin typeface="Cambria Math"/>
                                <a:ea typeface="Cambria Math"/>
                              </a:rPr>
                            </m:ctrlPr>
                          </m:fPr>
                          <m:num>
                            <m:r>
                              <a:rPr lang="en-US" sz="1800" i="1">
                                <a:latin typeface="Cambria Math"/>
                                <a:ea typeface="Cambria Math"/>
                              </a:rPr>
                              <m:t>1</m:t>
                            </m:r>
                          </m:num>
                          <m:den>
                            <m:sSup>
                              <m:sSupPr>
                                <m:ctrlPr>
                                  <a:rPr lang="en-US" sz="1800" i="1">
                                    <a:latin typeface="Cambria Math"/>
                                    <a:ea typeface="Cambria Math"/>
                                  </a:rPr>
                                </m:ctrlPr>
                              </m:sSupPr>
                              <m:e>
                                <m:r>
                                  <a:rPr lang="en-US" sz="1800" i="1">
                                    <a:latin typeface="Cambria Math"/>
                                    <a:ea typeface="Cambria Math"/>
                                  </a:rPr>
                                  <m:t>(1+</m:t>
                                </m:r>
                                <m:r>
                                  <a:rPr lang="en-US" sz="1800" i="1">
                                    <a:latin typeface="Cambria Math"/>
                                    <a:ea typeface="Cambria Math"/>
                                  </a:rPr>
                                  <m:t>𝑦</m:t>
                                </m:r>
                                <m:r>
                                  <a:rPr lang="en-US" sz="1800" i="1">
                                    <a:latin typeface="Cambria Math"/>
                                    <a:ea typeface="Cambria Math"/>
                                  </a:rPr>
                                  <m:t>)</m:t>
                                </m:r>
                              </m:e>
                              <m:sup>
                                <m:r>
                                  <a:rPr lang="en-US" sz="1800" b="0" i="1" smtClean="0">
                                    <a:latin typeface="Cambria Math"/>
                                    <a:ea typeface="Cambria Math"/>
                                  </a:rPr>
                                  <m:t>10</m:t>
                                </m:r>
                              </m:sup>
                            </m:sSup>
                          </m:den>
                        </m:f>
                      </m:e>
                    </m:d>
                    <m:r>
                      <a:rPr lang="en-US" sz="1800" i="1">
                        <a:latin typeface="Cambria Math"/>
                        <a:ea typeface="Cambria Math"/>
                      </a:rPr>
                      <m:t>+</m:t>
                    </m:r>
                    <m:f>
                      <m:fPr>
                        <m:ctrlPr>
                          <a:rPr lang="en-US" sz="1800" i="1">
                            <a:latin typeface="Cambria Math"/>
                            <a:ea typeface="Cambria Math"/>
                          </a:rPr>
                        </m:ctrlPr>
                      </m:fPr>
                      <m:num>
                        <m:r>
                          <a:rPr lang="en-US" sz="1800" b="0" i="1" smtClean="0">
                            <a:latin typeface="Cambria Math"/>
                            <a:ea typeface="Cambria Math"/>
                          </a:rPr>
                          <m:t>1000</m:t>
                        </m:r>
                      </m:num>
                      <m:den>
                        <m:sSup>
                          <m:sSupPr>
                            <m:ctrlPr>
                              <a:rPr lang="en-US" sz="1800" i="1">
                                <a:latin typeface="Cambria Math"/>
                                <a:ea typeface="Cambria Math"/>
                              </a:rPr>
                            </m:ctrlPr>
                          </m:sSupPr>
                          <m:e>
                            <m:r>
                              <a:rPr lang="en-US" sz="1800" i="1">
                                <a:latin typeface="Cambria Math"/>
                                <a:ea typeface="Cambria Math"/>
                              </a:rPr>
                              <m:t>(1+</m:t>
                            </m:r>
                            <m:r>
                              <a:rPr lang="en-US" sz="1800" i="1">
                                <a:latin typeface="Cambria Math"/>
                                <a:ea typeface="Cambria Math"/>
                              </a:rPr>
                              <m:t>𝑦</m:t>
                            </m:r>
                            <m:r>
                              <a:rPr lang="en-US" sz="1800" i="1">
                                <a:latin typeface="Cambria Math"/>
                                <a:ea typeface="Cambria Math"/>
                              </a:rPr>
                              <m:t>)</m:t>
                            </m:r>
                          </m:e>
                          <m:sup>
                            <m:r>
                              <a:rPr lang="en-US" sz="1800" b="0" i="1" smtClean="0">
                                <a:latin typeface="Cambria Math"/>
                                <a:ea typeface="Cambria Math"/>
                              </a:rPr>
                              <m:t>10</m:t>
                            </m:r>
                          </m:sup>
                        </m:sSup>
                      </m:den>
                    </m:f>
                  </m:oMath>
                </a14:m>
                <a:endParaRPr lang="en-US" sz="1800" dirty="0"/>
              </a:p>
              <a:p>
                <a:pPr marL="0" lvl="1" indent="0" algn="ctr">
                  <a:spcBef>
                    <a:spcPts val="600"/>
                  </a:spcBef>
                  <a:spcAft>
                    <a:spcPts val="600"/>
                  </a:spcAft>
                  <a:buNone/>
                </a:pPr>
                <a:endParaRPr lang="en-US" sz="1800" dirty="0"/>
              </a:p>
              <a:p>
                <a:pPr marL="0" lvl="1" indent="0">
                  <a:buNone/>
                </a:pPr>
                <a:endParaRPr lang="en-US" altLang="en-US" dirty="0">
                  <a:solidFill>
                    <a:srgbClr val="FF0000"/>
                  </a:solidFill>
                </a:endParaRPr>
              </a:p>
            </p:txBody>
          </p:sp>
        </mc:Choice>
        <mc:Fallback xmlns="">
          <p:sp>
            <p:nvSpPr>
              <p:cNvPr id="10" name="Rectangle 5"/>
              <p:cNvSpPr>
                <a:spLocks noGrp="1" noRot="1" noChangeAspect="1" noMove="1" noResize="1" noEditPoints="1" noAdjustHandles="1" noChangeArrowheads="1" noChangeShapeType="1" noTextEdit="1"/>
              </p:cNvSpPr>
              <p:nvPr>
                <p:ph idx="1"/>
              </p:nvPr>
            </p:nvSpPr>
            <p:spPr>
              <a:xfrm>
                <a:off x="457200" y="1295401"/>
                <a:ext cx="8305800" cy="4841876"/>
              </a:xfrm>
              <a:blipFill rotWithShape="1">
                <a:blip r:embed="rId3"/>
                <a:stretch>
                  <a:fillRect l="-1101" t="-1008"/>
                </a:stretch>
              </a:blipFill>
            </p:spPr>
            <p:txBody>
              <a:bodyPr/>
              <a:lstStyle/>
              <a:p>
                <a:r>
                  <a:rPr lang="en-US">
                    <a:noFill/>
                  </a:rPr>
                  <a:t> </a:t>
                </a:r>
              </a:p>
            </p:txBody>
          </p:sp>
        </mc:Fallback>
      </mc:AlternateContent>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3065"/>
          <a:stretch/>
        </p:blipFill>
        <p:spPr bwMode="auto">
          <a:xfrm>
            <a:off x="3048000" y="4053681"/>
            <a:ext cx="3842189" cy="792163"/>
          </a:xfrm>
          <a:prstGeom prst="rect">
            <a:avLst/>
          </a:prstGeom>
          <a:solidFill>
            <a:schemeClr val="accent2">
              <a:lumMod val="20000"/>
              <a:lumOff val="80000"/>
            </a:schemeClr>
          </a:solidFill>
          <a:ln>
            <a:noFill/>
          </a:ln>
          <a:effectLst/>
        </p:spPr>
      </p:pic>
    </p:spTree>
    <p:extLst>
      <p:ext uri="{BB962C8B-B14F-4D97-AF65-F5344CB8AC3E}">
        <p14:creationId xmlns:p14="http://schemas.microsoft.com/office/powerpoint/2010/main" val="9970094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74638"/>
            <a:ext cx="8039100" cy="792163"/>
          </a:xfrm>
        </p:spPr>
        <p:txBody>
          <a:bodyPr>
            <a:normAutofit/>
          </a:bodyPr>
          <a:lstStyle/>
          <a:p>
            <a:r>
              <a:rPr lang="en-US" sz="3200" i="1" u="sng" dirty="0">
                <a:solidFill>
                  <a:srgbClr val="C00000"/>
                </a:solidFill>
                <a:effectLst>
                  <a:outerShdw blurRad="38100" dist="38100" dir="2700000" algn="tl">
                    <a:srgbClr val="C0C0C0"/>
                  </a:outerShdw>
                </a:effectLst>
              </a:rPr>
              <a:t>Example</a:t>
            </a:r>
            <a:r>
              <a:rPr lang="en-US" sz="3200" i="1" dirty="0">
                <a:solidFill>
                  <a:srgbClr val="C00000"/>
                </a:solidFill>
                <a:effectLst>
                  <a:outerShdw blurRad="38100" dist="38100" dir="2700000" algn="tl">
                    <a:srgbClr val="C0C0C0"/>
                  </a:outerShdw>
                </a:effectLst>
              </a:rPr>
              <a:t>, Calculating YTM</a:t>
            </a:r>
            <a:endParaRPr lang="en-US" sz="32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32</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mc:AlternateContent xmlns:mc="http://schemas.openxmlformats.org/markup-compatibility/2006" xmlns:a14="http://schemas.microsoft.com/office/drawing/2010/main">
        <mc:Choice Requires="a14">
          <p:sp>
            <p:nvSpPr>
              <p:cNvPr id="10" name="Rectangle 5"/>
              <p:cNvSpPr>
                <a:spLocks noGrp="1" noChangeArrowheads="1"/>
              </p:cNvSpPr>
              <p:nvPr>
                <p:ph idx="1"/>
              </p:nvPr>
            </p:nvSpPr>
            <p:spPr>
              <a:xfrm>
                <a:off x="533400" y="1428751"/>
                <a:ext cx="8229600" cy="4708525"/>
              </a:xfrm>
            </p:spPr>
            <p:txBody>
              <a:bodyPr rIns="91440">
                <a:normAutofit/>
              </a:bodyPr>
              <a:lstStyle/>
              <a:p>
                <a:pPr marL="0" lvl="1" indent="0" algn="just">
                  <a:spcBef>
                    <a:spcPts val="600"/>
                  </a:spcBef>
                  <a:spcAft>
                    <a:spcPts val="600"/>
                  </a:spcAft>
                  <a:buNone/>
                </a:pPr>
                <a:r>
                  <a:rPr lang="en-US" altLang="en-US" sz="2400" i="1" u="sng" dirty="0">
                    <a:solidFill>
                      <a:srgbClr val="FF0000"/>
                    </a:solidFill>
                  </a:rPr>
                  <a:t>Example </a:t>
                </a:r>
                <a:r>
                  <a:rPr lang="en-US" altLang="en-US" sz="2400" i="1" u="sng" dirty="0" smtClean="0">
                    <a:solidFill>
                      <a:srgbClr val="FF0000"/>
                    </a:solidFill>
                  </a:rPr>
                  <a:t>6.4 </a:t>
                </a:r>
                <a:r>
                  <a:rPr lang="en-US" altLang="en-US" sz="2400" i="1" dirty="0" smtClean="0">
                    <a:solidFill>
                      <a:srgbClr val="FF0000"/>
                    </a:solidFill>
                  </a:rPr>
                  <a:t>-- Solution</a:t>
                </a:r>
                <a:endParaRPr lang="en-US" sz="2400" i="1" dirty="0" smtClean="0">
                  <a:solidFill>
                    <a:srgbClr val="FF0000"/>
                  </a:solidFill>
                </a:endParaRPr>
              </a:p>
              <a:p>
                <a:pPr marL="0" lvl="1" indent="0" algn="just">
                  <a:spcBef>
                    <a:spcPts val="600"/>
                  </a:spcBef>
                  <a:spcAft>
                    <a:spcPts val="600"/>
                  </a:spcAft>
                  <a:buNone/>
                </a:pPr>
                <a:r>
                  <a:rPr lang="en-US" sz="2400" i="1" dirty="0" smtClean="0">
                    <a:solidFill>
                      <a:srgbClr val="FF0000"/>
                    </a:solidFill>
                  </a:rPr>
                  <a:t>How to solve the equation</a:t>
                </a:r>
                <a:r>
                  <a:rPr lang="en-US" sz="2400" i="1" dirty="0">
                    <a:solidFill>
                      <a:srgbClr val="FF0000"/>
                    </a:solidFill>
                  </a:rPr>
                  <a:t>?</a:t>
                </a:r>
                <a:endParaRPr lang="en-US" sz="2400" i="1" dirty="0" smtClean="0">
                  <a:solidFill>
                    <a:srgbClr val="FF0000"/>
                  </a:solidFill>
                </a:endParaRPr>
              </a:p>
              <a:p>
                <a:pPr marL="0" lvl="1" indent="0" algn="ctr">
                  <a:spcBef>
                    <a:spcPts val="600"/>
                  </a:spcBef>
                  <a:spcAft>
                    <a:spcPts val="600"/>
                  </a:spcAft>
                  <a:buNone/>
                </a:pPr>
                <a:r>
                  <a:rPr lang="en-US" sz="1800" dirty="0"/>
                  <a:t> </a:t>
                </a:r>
                <a14:m>
                  <m:oMath xmlns:m="http://schemas.openxmlformats.org/officeDocument/2006/math" xmlns="">
                    <m:r>
                      <a:rPr lang="en-US" sz="1800">
                        <a:latin typeface="Cambria Math"/>
                      </a:rPr>
                      <m:t>963.</m:t>
                    </m:r>
                    <m:r>
                      <a:rPr lang="en-US" sz="1800" i="1">
                        <a:latin typeface="Cambria Math"/>
                      </a:rPr>
                      <m:t>11=11</m:t>
                    </m:r>
                    <m:r>
                      <a:rPr lang="en-US" sz="1800" i="1">
                        <a:latin typeface="Cambria Math"/>
                        <a:ea typeface="Cambria Math"/>
                      </a:rPr>
                      <m:t>×</m:t>
                    </m:r>
                    <m:f>
                      <m:fPr>
                        <m:ctrlPr>
                          <a:rPr lang="en-US" sz="1800" i="1">
                            <a:latin typeface="Cambria Math"/>
                            <a:ea typeface="Cambria Math"/>
                          </a:rPr>
                        </m:ctrlPr>
                      </m:fPr>
                      <m:num>
                        <m:r>
                          <a:rPr lang="en-US" sz="1800" i="1">
                            <a:latin typeface="Cambria Math"/>
                            <a:ea typeface="Cambria Math"/>
                          </a:rPr>
                          <m:t>1</m:t>
                        </m:r>
                      </m:num>
                      <m:den>
                        <m:r>
                          <a:rPr lang="en-US" sz="1800" i="1">
                            <a:latin typeface="Cambria Math"/>
                            <a:ea typeface="Cambria Math"/>
                          </a:rPr>
                          <m:t>𝑦</m:t>
                        </m:r>
                      </m:den>
                    </m:f>
                    <m:d>
                      <m:dPr>
                        <m:ctrlPr>
                          <a:rPr lang="en-US" sz="1800" i="1">
                            <a:latin typeface="Cambria Math"/>
                            <a:ea typeface="Cambria Math"/>
                          </a:rPr>
                        </m:ctrlPr>
                      </m:dPr>
                      <m:e>
                        <m:r>
                          <a:rPr lang="en-US" sz="1800" i="1">
                            <a:latin typeface="Cambria Math"/>
                            <a:ea typeface="Cambria Math"/>
                          </a:rPr>
                          <m:t>1−</m:t>
                        </m:r>
                        <m:f>
                          <m:fPr>
                            <m:ctrlPr>
                              <a:rPr lang="en-US" sz="1800" i="1">
                                <a:latin typeface="Cambria Math"/>
                                <a:ea typeface="Cambria Math"/>
                              </a:rPr>
                            </m:ctrlPr>
                          </m:fPr>
                          <m:num>
                            <m:r>
                              <a:rPr lang="en-US" sz="1800" i="1">
                                <a:latin typeface="Cambria Math"/>
                                <a:ea typeface="Cambria Math"/>
                              </a:rPr>
                              <m:t>1</m:t>
                            </m:r>
                          </m:num>
                          <m:den>
                            <m:sSup>
                              <m:sSupPr>
                                <m:ctrlPr>
                                  <a:rPr lang="en-US" sz="1800" i="1">
                                    <a:latin typeface="Cambria Math"/>
                                    <a:ea typeface="Cambria Math"/>
                                  </a:rPr>
                                </m:ctrlPr>
                              </m:sSupPr>
                              <m:e>
                                <m:r>
                                  <a:rPr lang="en-US" sz="1800" i="1">
                                    <a:latin typeface="Cambria Math"/>
                                    <a:ea typeface="Cambria Math"/>
                                  </a:rPr>
                                  <m:t>(1+</m:t>
                                </m:r>
                                <m:r>
                                  <a:rPr lang="en-US" sz="1800" i="1">
                                    <a:latin typeface="Cambria Math"/>
                                    <a:ea typeface="Cambria Math"/>
                                  </a:rPr>
                                  <m:t>𝑦</m:t>
                                </m:r>
                                <m:r>
                                  <a:rPr lang="en-US" sz="1800" i="1">
                                    <a:latin typeface="Cambria Math"/>
                                    <a:ea typeface="Cambria Math"/>
                                  </a:rPr>
                                  <m:t>)</m:t>
                                </m:r>
                              </m:e>
                              <m:sup>
                                <m:r>
                                  <a:rPr lang="en-US" sz="1800" i="1">
                                    <a:latin typeface="Cambria Math"/>
                                    <a:ea typeface="Cambria Math"/>
                                  </a:rPr>
                                  <m:t>10</m:t>
                                </m:r>
                              </m:sup>
                            </m:sSup>
                          </m:den>
                        </m:f>
                      </m:e>
                    </m:d>
                    <m:r>
                      <a:rPr lang="en-US" sz="1800" i="1">
                        <a:latin typeface="Cambria Math"/>
                        <a:ea typeface="Cambria Math"/>
                      </a:rPr>
                      <m:t>+</m:t>
                    </m:r>
                    <m:f>
                      <m:fPr>
                        <m:ctrlPr>
                          <a:rPr lang="en-US" sz="1800" i="1">
                            <a:latin typeface="Cambria Math"/>
                            <a:ea typeface="Cambria Math"/>
                          </a:rPr>
                        </m:ctrlPr>
                      </m:fPr>
                      <m:num>
                        <m:r>
                          <a:rPr lang="en-US" sz="1800" i="1">
                            <a:latin typeface="Cambria Math"/>
                            <a:ea typeface="Cambria Math"/>
                          </a:rPr>
                          <m:t>1000</m:t>
                        </m:r>
                      </m:num>
                      <m:den>
                        <m:sSup>
                          <m:sSupPr>
                            <m:ctrlPr>
                              <a:rPr lang="en-US" sz="1800" i="1">
                                <a:latin typeface="Cambria Math"/>
                                <a:ea typeface="Cambria Math"/>
                              </a:rPr>
                            </m:ctrlPr>
                          </m:sSupPr>
                          <m:e>
                            <m:r>
                              <a:rPr lang="en-US" sz="1800" i="1">
                                <a:latin typeface="Cambria Math"/>
                                <a:ea typeface="Cambria Math"/>
                              </a:rPr>
                              <m:t>(1+</m:t>
                            </m:r>
                            <m:r>
                              <a:rPr lang="en-US" sz="1800" i="1">
                                <a:latin typeface="Cambria Math"/>
                                <a:ea typeface="Cambria Math"/>
                              </a:rPr>
                              <m:t>𝑦</m:t>
                            </m:r>
                            <m:r>
                              <a:rPr lang="en-US" sz="1800" i="1">
                                <a:latin typeface="Cambria Math"/>
                                <a:ea typeface="Cambria Math"/>
                              </a:rPr>
                              <m:t>)</m:t>
                            </m:r>
                          </m:e>
                          <m:sup>
                            <m:r>
                              <a:rPr lang="en-US" sz="1800" i="1">
                                <a:latin typeface="Cambria Math"/>
                                <a:ea typeface="Cambria Math"/>
                              </a:rPr>
                              <m:t>10</m:t>
                            </m:r>
                          </m:sup>
                        </m:sSup>
                      </m:den>
                    </m:f>
                  </m:oMath>
                </a14:m>
                <a:endParaRPr lang="en-US" sz="2000" dirty="0" smtClean="0"/>
              </a:p>
              <a:p>
                <a:pPr marL="0" indent="-400050" algn="just">
                  <a:spcBef>
                    <a:spcPts val="600"/>
                  </a:spcBef>
                  <a:spcAft>
                    <a:spcPts val="600"/>
                  </a:spcAft>
                </a:pPr>
                <a:r>
                  <a:rPr lang="en-US" sz="2000" dirty="0" smtClean="0"/>
                  <a:t>Trial- and-error</a:t>
                </a:r>
              </a:p>
              <a:p>
                <a:pPr marL="0" indent="-400050" algn="just">
                  <a:spcBef>
                    <a:spcPts val="600"/>
                  </a:spcBef>
                  <a:spcAft>
                    <a:spcPts val="600"/>
                  </a:spcAft>
                </a:pPr>
                <a:r>
                  <a:rPr lang="en-US" sz="2000" dirty="0" smtClean="0"/>
                  <a:t>Excel</a:t>
                </a:r>
              </a:p>
              <a:p>
                <a:pPr marL="0" indent="0" algn="just">
                  <a:spcBef>
                    <a:spcPts val="600"/>
                  </a:spcBef>
                  <a:spcAft>
                    <a:spcPts val="600"/>
                  </a:spcAft>
                  <a:buNone/>
                </a:pPr>
                <a:endParaRPr lang="en-US" sz="2000" dirty="0" smtClean="0"/>
              </a:p>
              <a:p>
                <a:pPr marL="0" indent="0" algn="just">
                  <a:spcBef>
                    <a:spcPts val="600"/>
                  </a:spcBef>
                  <a:spcAft>
                    <a:spcPts val="600"/>
                  </a:spcAft>
                  <a:buNone/>
                </a:pPr>
                <a:endParaRPr lang="en-US" sz="2000" dirty="0" smtClean="0"/>
              </a:p>
            </p:txBody>
          </p:sp>
        </mc:Choice>
        <mc:Fallback xmlns="">
          <p:sp>
            <p:nvSpPr>
              <p:cNvPr id="10" name="Rectangle 5"/>
              <p:cNvSpPr>
                <a:spLocks noGrp="1" noRot="1" noChangeAspect="1" noMove="1" noResize="1" noEditPoints="1" noAdjustHandles="1" noChangeArrowheads="1" noChangeShapeType="1" noTextEdit="1"/>
              </p:cNvSpPr>
              <p:nvPr>
                <p:ph idx="1"/>
              </p:nvPr>
            </p:nvSpPr>
            <p:spPr>
              <a:xfrm>
                <a:off x="533400" y="1428751"/>
                <a:ext cx="8229600" cy="4708525"/>
              </a:xfrm>
              <a:blipFill rotWithShape="1">
                <a:blip r:embed="rId3"/>
                <a:stretch>
                  <a:fillRect l="-1185" t="-1035"/>
                </a:stretch>
              </a:blipFill>
            </p:spPr>
            <p:txBody>
              <a:bodyPr/>
              <a:lstStyle/>
              <a:p>
                <a:r>
                  <a:rPr lang="en-US">
                    <a:noFill/>
                  </a:rPr>
                  <a:t> </a:t>
                </a:r>
              </a:p>
            </p:txBody>
          </p:sp>
        </mc:Fallback>
      </mc:AlternateContent>
      <p:pic>
        <p:nvPicPr>
          <p:cNvPr id="696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038600"/>
            <a:ext cx="4498975" cy="669925"/>
          </a:xfrm>
          <a:prstGeom prst="rect">
            <a:avLst/>
          </a:prstGeom>
          <a:solidFill>
            <a:schemeClr val="accent5">
              <a:lumMod val="20000"/>
              <a:lumOff val="80000"/>
            </a:schemeClr>
          </a:solidFill>
          <a:ln>
            <a:noFill/>
          </a:ln>
          <a:effectLst/>
        </p:spPr>
      </p:pic>
    </p:spTree>
    <p:extLst>
      <p:ext uri="{BB962C8B-B14F-4D97-AF65-F5344CB8AC3E}">
        <p14:creationId xmlns:p14="http://schemas.microsoft.com/office/powerpoint/2010/main" val="27440868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74638"/>
            <a:ext cx="8039100" cy="792163"/>
          </a:xfrm>
        </p:spPr>
        <p:txBody>
          <a:bodyPr>
            <a:normAutofit/>
          </a:bodyPr>
          <a:lstStyle/>
          <a:p>
            <a:r>
              <a:rPr lang="en-US" sz="3200" i="1" u="sng" dirty="0">
                <a:solidFill>
                  <a:srgbClr val="C00000"/>
                </a:solidFill>
                <a:effectLst>
                  <a:outerShdw blurRad="38100" dist="38100" dir="2700000" algn="tl">
                    <a:srgbClr val="C0C0C0"/>
                  </a:outerShdw>
                </a:effectLst>
              </a:rPr>
              <a:t>Example</a:t>
            </a:r>
            <a:r>
              <a:rPr lang="en-US" sz="3200" i="1" dirty="0">
                <a:solidFill>
                  <a:srgbClr val="C00000"/>
                </a:solidFill>
                <a:effectLst>
                  <a:outerShdw blurRad="38100" dist="38100" dir="2700000" algn="tl">
                    <a:srgbClr val="C0C0C0"/>
                  </a:outerShdw>
                </a:effectLst>
              </a:rPr>
              <a:t>, Calculating YTM</a:t>
            </a:r>
            <a:endParaRPr lang="en-US" sz="32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33</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0" name="Rectangle 5"/>
          <p:cNvSpPr>
            <a:spLocks noGrp="1" noChangeArrowheads="1"/>
          </p:cNvSpPr>
          <p:nvPr>
            <p:ph idx="1"/>
          </p:nvPr>
        </p:nvSpPr>
        <p:spPr>
          <a:xfrm>
            <a:off x="533400" y="1428751"/>
            <a:ext cx="8229600" cy="4708525"/>
          </a:xfrm>
        </p:spPr>
        <p:txBody>
          <a:bodyPr rIns="91440">
            <a:normAutofit/>
          </a:bodyPr>
          <a:lstStyle/>
          <a:p>
            <a:pPr marL="0" lvl="1" indent="0" algn="just">
              <a:spcBef>
                <a:spcPts val="600"/>
              </a:spcBef>
              <a:spcAft>
                <a:spcPts val="600"/>
              </a:spcAft>
              <a:buNone/>
            </a:pPr>
            <a:r>
              <a:rPr lang="en-US" altLang="en-US" sz="2400" i="1" u="sng" dirty="0">
                <a:solidFill>
                  <a:srgbClr val="FF0000"/>
                </a:solidFill>
              </a:rPr>
              <a:t>Example </a:t>
            </a:r>
            <a:r>
              <a:rPr lang="en-US" altLang="en-US" sz="2400" i="1" u="sng" dirty="0" smtClean="0">
                <a:solidFill>
                  <a:srgbClr val="FF0000"/>
                </a:solidFill>
              </a:rPr>
              <a:t>6.4 </a:t>
            </a:r>
            <a:r>
              <a:rPr lang="en-US" altLang="en-US" sz="2400" i="1" dirty="0" smtClean="0">
                <a:solidFill>
                  <a:srgbClr val="FF0000"/>
                </a:solidFill>
              </a:rPr>
              <a:t>-- Solution</a:t>
            </a:r>
            <a:endParaRPr lang="en-US" sz="2400" i="1" dirty="0" smtClean="0">
              <a:solidFill>
                <a:srgbClr val="FF0000"/>
              </a:solidFill>
            </a:endParaRPr>
          </a:p>
          <a:p>
            <a:pPr algn="just">
              <a:spcBef>
                <a:spcPts val="600"/>
              </a:spcBef>
              <a:spcAft>
                <a:spcPts val="600"/>
              </a:spcAft>
            </a:pPr>
            <a:r>
              <a:rPr lang="en-US" sz="2000" dirty="0"/>
              <a:t>Therefore, y = 1.50%. </a:t>
            </a:r>
          </a:p>
          <a:p>
            <a:pPr algn="just">
              <a:spcBef>
                <a:spcPts val="600"/>
              </a:spcBef>
              <a:spcAft>
                <a:spcPts val="600"/>
              </a:spcAft>
            </a:pPr>
            <a:r>
              <a:rPr lang="en-US" sz="2000" dirty="0"/>
              <a:t>Because the bond pays coupons semiannually, this yield is for a six-month period. </a:t>
            </a:r>
          </a:p>
          <a:p>
            <a:pPr algn="just">
              <a:spcBef>
                <a:spcPts val="600"/>
              </a:spcBef>
              <a:spcAft>
                <a:spcPts val="600"/>
              </a:spcAft>
            </a:pPr>
            <a:r>
              <a:rPr lang="en-US" sz="2000" dirty="0">
                <a:solidFill>
                  <a:srgbClr val="FF0000"/>
                </a:solidFill>
              </a:rPr>
              <a:t>We convert it to an APR </a:t>
            </a:r>
            <a:r>
              <a:rPr lang="en-US" sz="2000" dirty="0"/>
              <a:t>by multiplying by the number of coupon payments per year. </a:t>
            </a:r>
          </a:p>
          <a:p>
            <a:pPr algn="just">
              <a:spcBef>
                <a:spcPts val="600"/>
              </a:spcBef>
              <a:spcAft>
                <a:spcPts val="600"/>
              </a:spcAft>
            </a:pPr>
            <a:r>
              <a:rPr lang="en-US" sz="2000" dirty="0"/>
              <a:t>Thus the bond has </a:t>
            </a:r>
            <a:r>
              <a:rPr lang="en-US" sz="2000" dirty="0">
                <a:solidFill>
                  <a:srgbClr val="FF0000"/>
                </a:solidFill>
              </a:rPr>
              <a:t>a yield to maturity equal to a 3.0% APR with semiannual compounding.</a:t>
            </a:r>
          </a:p>
          <a:p>
            <a:pPr marL="0" indent="0" algn="just">
              <a:spcBef>
                <a:spcPts val="600"/>
              </a:spcBef>
              <a:spcAft>
                <a:spcPts val="600"/>
              </a:spcAft>
              <a:buNone/>
            </a:pPr>
            <a:endParaRPr lang="en-US" sz="2000" dirty="0" smtClean="0"/>
          </a:p>
          <a:p>
            <a:pPr marL="0" indent="0" algn="just">
              <a:spcBef>
                <a:spcPts val="600"/>
              </a:spcBef>
              <a:spcAft>
                <a:spcPts val="600"/>
              </a:spcAft>
              <a:buNone/>
            </a:pPr>
            <a:endParaRPr lang="en-US" sz="2000" dirty="0" smtClean="0"/>
          </a:p>
        </p:txBody>
      </p:sp>
    </p:spTree>
    <p:extLst>
      <p:ext uri="{BB962C8B-B14F-4D97-AF65-F5344CB8AC3E}">
        <p14:creationId xmlns:p14="http://schemas.microsoft.com/office/powerpoint/2010/main" val="15276696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74638"/>
            <a:ext cx="8039100" cy="792163"/>
          </a:xfrm>
        </p:spPr>
        <p:txBody>
          <a:bodyPr>
            <a:normAutofit/>
          </a:bodyPr>
          <a:lstStyle/>
          <a:p>
            <a:r>
              <a:rPr lang="en-US" sz="3200" i="1" u="sng" dirty="0">
                <a:solidFill>
                  <a:srgbClr val="C00000"/>
                </a:solidFill>
                <a:effectLst>
                  <a:outerShdw blurRad="38100" dist="38100" dir="2700000" algn="tl">
                    <a:srgbClr val="C0C0C0"/>
                  </a:outerShdw>
                </a:effectLst>
              </a:rPr>
              <a:t>Example</a:t>
            </a:r>
            <a:r>
              <a:rPr lang="en-US" sz="3200" i="1" dirty="0">
                <a:solidFill>
                  <a:srgbClr val="C00000"/>
                </a:solidFill>
                <a:effectLst>
                  <a:outerShdw blurRad="38100" dist="38100" dir="2700000" algn="tl">
                    <a:srgbClr val="C0C0C0"/>
                  </a:outerShdw>
                </a:effectLst>
              </a:rPr>
              <a:t>, Calculating YTM</a:t>
            </a:r>
            <a:endParaRPr lang="en-US" sz="32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34</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0" name="Rectangle 5"/>
          <p:cNvSpPr>
            <a:spLocks noGrp="1" noChangeArrowheads="1"/>
          </p:cNvSpPr>
          <p:nvPr>
            <p:ph idx="1"/>
          </p:nvPr>
        </p:nvSpPr>
        <p:spPr>
          <a:xfrm>
            <a:off x="533400" y="1428751"/>
            <a:ext cx="8229600" cy="4708525"/>
          </a:xfrm>
        </p:spPr>
        <p:txBody>
          <a:bodyPr rIns="91440">
            <a:normAutofit/>
          </a:bodyPr>
          <a:lstStyle/>
          <a:p>
            <a:pPr marL="0" lvl="1" indent="0" algn="just">
              <a:spcBef>
                <a:spcPts val="600"/>
              </a:spcBef>
              <a:spcAft>
                <a:spcPts val="600"/>
              </a:spcAft>
              <a:buNone/>
            </a:pPr>
            <a:r>
              <a:rPr lang="en-US" altLang="en-US" sz="2400" i="1" u="sng" dirty="0">
                <a:solidFill>
                  <a:srgbClr val="FF0000"/>
                </a:solidFill>
              </a:rPr>
              <a:t>Example </a:t>
            </a:r>
            <a:r>
              <a:rPr lang="en-US" altLang="en-US" sz="2400" i="1" u="sng" dirty="0" smtClean="0">
                <a:solidFill>
                  <a:srgbClr val="FF0000"/>
                </a:solidFill>
              </a:rPr>
              <a:t>6.4 </a:t>
            </a:r>
            <a:r>
              <a:rPr lang="en-US" altLang="en-US" sz="2400" i="1" dirty="0" smtClean="0">
                <a:solidFill>
                  <a:srgbClr val="FF0000"/>
                </a:solidFill>
              </a:rPr>
              <a:t>-- Interpretation</a:t>
            </a:r>
            <a:endParaRPr lang="en-US" sz="2400" i="1" dirty="0" smtClean="0">
              <a:solidFill>
                <a:srgbClr val="FF0000"/>
              </a:solidFill>
            </a:endParaRPr>
          </a:p>
          <a:p>
            <a:pPr algn="just">
              <a:spcBef>
                <a:spcPts val="600"/>
              </a:spcBef>
              <a:spcAft>
                <a:spcPts val="600"/>
              </a:spcAft>
            </a:pPr>
            <a:r>
              <a:rPr lang="en-US" sz="2000" dirty="0"/>
              <a:t>As the equation shows, the yield to maturity is the discount rate that equates the present value of the bond’s cash flows with its price. </a:t>
            </a:r>
          </a:p>
          <a:p>
            <a:pPr algn="just">
              <a:spcBef>
                <a:spcPts val="600"/>
              </a:spcBef>
              <a:spcAft>
                <a:spcPts val="600"/>
              </a:spcAft>
            </a:pPr>
            <a:r>
              <a:rPr lang="en-US" sz="2000" dirty="0"/>
              <a:t>Note that the </a:t>
            </a:r>
            <a:r>
              <a:rPr lang="en-US" sz="2000" dirty="0">
                <a:solidFill>
                  <a:srgbClr val="FF0000"/>
                </a:solidFill>
              </a:rPr>
              <a:t>YTM is higher than the coupon rate and the price is lower than the par value.</a:t>
            </a:r>
            <a:r>
              <a:rPr lang="en-US" sz="2000" dirty="0"/>
              <a:t> We will discuss why in the next section</a:t>
            </a:r>
            <a:r>
              <a:rPr lang="en-US" sz="2000" dirty="0" smtClean="0"/>
              <a:t>.</a:t>
            </a:r>
          </a:p>
          <a:p>
            <a:pPr algn="just">
              <a:spcBef>
                <a:spcPts val="600"/>
              </a:spcBef>
              <a:spcAft>
                <a:spcPts val="600"/>
              </a:spcAft>
            </a:pPr>
            <a:r>
              <a:rPr lang="en-US" sz="2000" dirty="0" smtClean="0">
                <a:solidFill>
                  <a:srgbClr val="FF0000"/>
                </a:solidFill>
              </a:rPr>
              <a:t>**</a:t>
            </a:r>
            <a:r>
              <a:rPr lang="en-US" sz="2000" dirty="0">
                <a:solidFill>
                  <a:srgbClr val="FF0000"/>
                </a:solidFill>
              </a:rPr>
              <a:t>PLEASE work on example 6.5 at home, </a:t>
            </a:r>
            <a:r>
              <a:rPr lang="en-US" sz="2000" dirty="0"/>
              <a:t>and we can discuss any questions next class**</a:t>
            </a:r>
          </a:p>
          <a:p>
            <a:pPr marL="0" indent="0" algn="just">
              <a:spcBef>
                <a:spcPts val="600"/>
              </a:spcBef>
              <a:spcAft>
                <a:spcPts val="600"/>
              </a:spcAft>
              <a:buNone/>
            </a:pPr>
            <a:endParaRPr lang="en-US" sz="2000" dirty="0" smtClean="0"/>
          </a:p>
          <a:p>
            <a:pPr marL="0" indent="0" algn="just">
              <a:spcBef>
                <a:spcPts val="600"/>
              </a:spcBef>
              <a:spcAft>
                <a:spcPts val="600"/>
              </a:spcAft>
              <a:buNone/>
            </a:pPr>
            <a:endParaRPr lang="en-US" sz="2000" dirty="0" smtClean="0"/>
          </a:p>
        </p:txBody>
      </p:sp>
    </p:spTree>
    <p:extLst>
      <p:ext uri="{BB962C8B-B14F-4D97-AF65-F5344CB8AC3E}">
        <p14:creationId xmlns:p14="http://schemas.microsoft.com/office/powerpoint/2010/main" val="37213051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6.3 </a:t>
            </a:r>
            <a:r>
              <a:rPr lang="en-US" sz="3200" i="1" u="sng" dirty="0">
                <a:solidFill>
                  <a:srgbClr val="C00000"/>
                </a:solidFill>
                <a:effectLst>
                  <a:outerShdw blurRad="38100" dist="38100" dir="2700000" algn="tl">
                    <a:srgbClr val="C0C0C0"/>
                  </a:outerShdw>
                </a:effectLst>
              </a:rPr>
              <a:t>Coupon Bonds</a:t>
            </a:r>
            <a:endParaRPr lang="en-US" sz="32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35</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304800" y="1143001"/>
            <a:ext cx="8458200" cy="4994276"/>
          </a:xfrm>
        </p:spPr>
        <p:txBody>
          <a:bodyPr rIns="91440">
            <a:normAutofit/>
          </a:bodyPr>
          <a:lstStyle/>
          <a:p>
            <a:pPr marL="0" lvl="1" indent="0" algn="just">
              <a:spcBef>
                <a:spcPts val="600"/>
              </a:spcBef>
              <a:spcAft>
                <a:spcPts val="600"/>
              </a:spcAft>
              <a:buNone/>
            </a:pPr>
            <a:r>
              <a:rPr lang="en-US" sz="2400" i="1" dirty="0">
                <a:solidFill>
                  <a:srgbClr val="FF0000"/>
                </a:solidFill>
              </a:rPr>
              <a:t>Coupon Bond Price Quotes</a:t>
            </a:r>
          </a:p>
          <a:p>
            <a:pPr marL="342900" lvl="1" indent="-342900" algn="just">
              <a:spcBef>
                <a:spcPts val="600"/>
              </a:spcBef>
              <a:spcAft>
                <a:spcPts val="600"/>
              </a:spcAft>
              <a:buFont typeface="Arial" panose="020B0604020202020204" pitchFamily="34" charset="0"/>
              <a:buChar char="•"/>
            </a:pPr>
            <a:r>
              <a:rPr lang="en-US" altLang="en-US" sz="2000" dirty="0">
                <a:ea typeface="ＭＳ Ｐゴシック" pitchFamily="-1" charset="-128"/>
              </a:rPr>
              <a:t>Prices and yields are often used interchangeably</a:t>
            </a:r>
          </a:p>
          <a:p>
            <a:pPr marL="342900" lvl="1" indent="-342900" algn="just">
              <a:spcBef>
                <a:spcPts val="600"/>
              </a:spcBef>
              <a:spcAft>
                <a:spcPts val="600"/>
              </a:spcAft>
              <a:buFont typeface="Arial" panose="020B0604020202020204" pitchFamily="34" charset="0"/>
              <a:buChar char="•"/>
            </a:pPr>
            <a:r>
              <a:rPr lang="en-US" altLang="en-US" sz="2000" dirty="0">
                <a:ea typeface="ＭＳ Ｐゴシック" pitchFamily="-1" charset="-128"/>
              </a:rPr>
              <a:t>Bond traders usually quote yields rather than prices</a:t>
            </a:r>
          </a:p>
          <a:p>
            <a:pPr marL="342900" lvl="1" indent="-342900" algn="just">
              <a:spcBef>
                <a:spcPts val="600"/>
              </a:spcBef>
              <a:spcAft>
                <a:spcPts val="600"/>
              </a:spcAft>
              <a:buFont typeface="Arial" panose="020B0604020202020204" pitchFamily="34" charset="0"/>
              <a:buChar char="•"/>
            </a:pPr>
            <a:r>
              <a:rPr lang="en-US" altLang="en-US" sz="2000" dirty="0">
                <a:ea typeface="ＭＳ Ｐゴシック" pitchFamily="-1" charset="-128"/>
              </a:rPr>
              <a:t>One advantage is that the yield is independent of the face value of the bond</a:t>
            </a:r>
          </a:p>
          <a:p>
            <a:pPr marL="342900" lvl="1" indent="-342900" algn="just">
              <a:spcBef>
                <a:spcPts val="600"/>
              </a:spcBef>
              <a:spcAft>
                <a:spcPts val="600"/>
              </a:spcAft>
              <a:buFont typeface="Arial" panose="020B0604020202020204" pitchFamily="34" charset="0"/>
              <a:buChar char="•"/>
            </a:pPr>
            <a:r>
              <a:rPr lang="en-US" altLang="en-US" sz="2000" dirty="0">
                <a:ea typeface="ＭＳ Ｐゴシック" pitchFamily="-1" charset="-128"/>
              </a:rPr>
              <a:t>When prices are quoted in the bond market, they are conventionally quoted per $100 face </a:t>
            </a:r>
            <a:r>
              <a:rPr lang="en-US" altLang="en-US" sz="2000" dirty="0" smtClean="0">
                <a:ea typeface="ＭＳ Ｐゴシック" pitchFamily="-1" charset="-128"/>
              </a:rPr>
              <a:t>value</a:t>
            </a:r>
          </a:p>
          <a:p>
            <a:pPr marL="342900" lvl="1" indent="-342900" algn="just">
              <a:spcBef>
                <a:spcPts val="600"/>
              </a:spcBef>
              <a:spcAft>
                <a:spcPts val="600"/>
              </a:spcAft>
              <a:buFont typeface="Arial" panose="020B0604020202020204" pitchFamily="34" charset="0"/>
              <a:buChar char="•"/>
            </a:pPr>
            <a:r>
              <a:rPr lang="en-US" altLang="en-US" sz="2000" dirty="0" smtClean="0">
                <a:ea typeface="ＭＳ Ｐゴシック" pitchFamily="-1" charset="-128"/>
              </a:rPr>
              <a:t>Example: </a:t>
            </a:r>
            <a:r>
              <a:rPr lang="en-US" altLang="en-US" sz="2000" dirty="0" smtClean="0">
                <a:ea typeface="ＭＳ Ｐゴシック" pitchFamily="-1" charset="-128"/>
                <a:hlinkClick r:id="rId3"/>
              </a:rPr>
              <a:t>www.finra.org/marketdata</a:t>
            </a:r>
            <a:endParaRPr lang="en-US" altLang="en-US" sz="2000" dirty="0" smtClean="0">
              <a:ea typeface="ＭＳ Ｐゴシック" pitchFamily="-1" charset="-128"/>
            </a:endParaRPr>
          </a:p>
          <a:p>
            <a:pPr marL="342900" lvl="1" indent="-342900" algn="just">
              <a:spcBef>
                <a:spcPts val="600"/>
              </a:spcBef>
              <a:spcAft>
                <a:spcPts val="600"/>
              </a:spcAft>
              <a:buFont typeface="Arial" panose="020B0604020202020204" pitchFamily="34" charset="0"/>
              <a:buChar char="•"/>
            </a:pPr>
            <a:endParaRPr lang="en-US" altLang="en-US" sz="2000" dirty="0">
              <a:ea typeface="ＭＳ Ｐゴシック" pitchFamily="-1" charset="-128"/>
            </a:endParaRPr>
          </a:p>
          <a:p>
            <a:pPr marL="342900" lvl="1" indent="-342900" algn="just">
              <a:spcBef>
                <a:spcPts val="600"/>
              </a:spcBef>
              <a:spcAft>
                <a:spcPts val="600"/>
              </a:spcAft>
              <a:buFont typeface="Arial" panose="020B0604020202020204" pitchFamily="34" charset="0"/>
              <a:buChar char="•"/>
            </a:pPr>
            <a:endParaRPr lang="en-US" altLang="en-US" sz="2000" dirty="0">
              <a:solidFill>
                <a:srgbClr val="FF0000"/>
              </a:solidFill>
              <a:ea typeface="ＭＳ Ｐゴシック" pitchFamily="-1" charset="-128"/>
            </a:endParaRPr>
          </a:p>
          <a:p>
            <a:pPr marL="342900" lvl="1" indent="-342900" algn="just">
              <a:spcBef>
                <a:spcPts val="600"/>
              </a:spcBef>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6898281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74638"/>
            <a:ext cx="8039100" cy="792163"/>
          </a:xfrm>
        </p:spPr>
        <p:txBody>
          <a:bodyPr>
            <a:normAutofit fontScale="90000"/>
          </a:bodyPr>
          <a:lstStyle/>
          <a:p>
            <a:r>
              <a:rPr lang="en-US" sz="3600" i="1" u="sng" dirty="0">
                <a:solidFill>
                  <a:srgbClr val="C00000"/>
                </a:solidFill>
                <a:effectLst>
                  <a:outerShdw blurRad="38100" dist="38100" dir="2700000" algn="tl">
                    <a:srgbClr val="C0C0C0"/>
                  </a:outerShdw>
                </a:effectLst>
              </a:rPr>
              <a:t>In-Class Application</a:t>
            </a:r>
            <a:r>
              <a:rPr lang="en-US" sz="3200" i="1" u="sng" dirty="0">
                <a:solidFill>
                  <a:srgbClr val="C00000"/>
                </a:solidFill>
                <a:effectLst>
                  <a:outerShdw blurRad="38100" dist="38100" dir="2700000" algn="tl">
                    <a:srgbClr val="C0C0C0"/>
                  </a:outerShdw>
                </a:effectLst>
              </a:rPr>
              <a:t/>
            </a:r>
            <a:br>
              <a:rPr lang="en-US" sz="3200" i="1" u="sng" dirty="0">
                <a:solidFill>
                  <a:srgbClr val="C00000"/>
                </a:solidFill>
                <a:effectLst>
                  <a:outerShdw blurRad="38100" dist="38100" dir="2700000" algn="tl">
                    <a:srgbClr val="C0C0C0"/>
                  </a:outerShdw>
                </a:effectLst>
              </a:rPr>
            </a:br>
            <a:r>
              <a:rPr lang="en-US" sz="3100" i="1" dirty="0" smtClean="0">
                <a:solidFill>
                  <a:srgbClr val="C00000"/>
                </a:solidFill>
                <a:effectLst>
                  <a:outerShdw blurRad="38100" dist="38100" dir="2700000" algn="tl">
                    <a:srgbClr val="C0C0C0"/>
                  </a:outerShdw>
                </a:effectLst>
              </a:rPr>
              <a:t>Calculating Bond Prices using YTM</a:t>
            </a:r>
            <a:endParaRPr lang="en-US" sz="31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36</a:t>
            </a:fld>
            <a:endParaRPr lang="en-US" dirty="0"/>
          </a:p>
        </p:txBody>
      </p:sp>
      <p:sp>
        <p:nvSpPr>
          <p:cNvPr id="5" name="Date Placeholder 4"/>
          <p:cNvSpPr>
            <a:spLocks noGrp="1"/>
          </p:cNvSpPr>
          <p:nvPr>
            <p:ph type="dt" sz="half" idx="10"/>
          </p:nvPr>
        </p:nvSpPr>
        <p:spPr/>
        <p:txBody>
          <a:bodyPr/>
          <a:lstStyle/>
          <a:p>
            <a:r>
              <a:rPr lang="en-US" smtClean="0"/>
              <a:t>FINA 3332</a:t>
            </a:r>
            <a:endParaRPr lang="en-US"/>
          </a:p>
        </p:txBody>
      </p:sp>
      <p:sp>
        <p:nvSpPr>
          <p:cNvPr id="9" name="Rectangle 5"/>
          <p:cNvSpPr>
            <a:spLocks noGrp="1" noChangeArrowheads="1"/>
          </p:cNvSpPr>
          <p:nvPr>
            <p:ph idx="1"/>
          </p:nvPr>
        </p:nvSpPr>
        <p:spPr>
          <a:xfrm>
            <a:off x="533400" y="1428751"/>
            <a:ext cx="8229600" cy="4708525"/>
          </a:xfrm>
        </p:spPr>
        <p:txBody>
          <a:bodyPr rIns="91440">
            <a:normAutofit/>
          </a:bodyPr>
          <a:lstStyle/>
          <a:p>
            <a:pPr marL="0" indent="0">
              <a:spcBef>
                <a:spcPts val="600"/>
              </a:spcBef>
              <a:spcAft>
                <a:spcPts val="600"/>
              </a:spcAft>
              <a:buNone/>
            </a:pPr>
            <a:r>
              <a:rPr lang="en-US" altLang="en-US" sz="2400" i="1" dirty="0">
                <a:solidFill>
                  <a:srgbClr val="FF0000"/>
                </a:solidFill>
              </a:rPr>
              <a:t>Problem</a:t>
            </a:r>
          </a:p>
          <a:p>
            <a:pPr marL="0" lvl="1" indent="0">
              <a:buNone/>
            </a:pPr>
            <a:endParaRPr lang="en-US" altLang="en-US" sz="2000" dirty="0" smtClean="0"/>
          </a:p>
          <a:p>
            <a:pPr marL="342900" lvl="1" indent="-342900">
              <a:buFont typeface="Arial"/>
              <a:buChar char="•"/>
            </a:pPr>
            <a:endParaRPr lang="en-US" altLang="en-US" dirty="0"/>
          </a:p>
        </p:txBody>
      </p:sp>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3065"/>
          <a:stretch/>
        </p:blipFill>
        <p:spPr bwMode="auto">
          <a:xfrm>
            <a:off x="3048000" y="4419600"/>
            <a:ext cx="3842189" cy="792163"/>
          </a:xfrm>
          <a:prstGeom prst="rect">
            <a:avLst/>
          </a:prstGeom>
          <a:solidFill>
            <a:schemeClr val="accent2">
              <a:lumMod val="20000"/>
              <a:lumOff val="80000"/>
            </a:schemeClr>
          </a:solidFill>
          <a:ln>
            <a:noFill/>
          </a:ln>
          <a:effectLst/>
        </p:spPr>
      </p:pic>
    </p:spTree>
    <p:extLst>
      <p:ext uri="{BB962C8B-B14F-4D97-AF65-F5344CB8AC3E}">
        <p14:creationId xmlns:p14="http://schemas.microsoft.com/office/powerpoint/2010/main" val="2672288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smtClean="0">
                <a:solidFill>
                  <a:srgbClr val="C00000"/>
                </a:solidFill>
                <a:effectLst>
                  <a:outerShdw blurRad="38100" dist="38100" dir="2700000" algn="tl">
                    <a:srgbClr val="C0C0C0"/>
                  </a:outerShdw>
                </a:effectLst>
              </a:rPr>
              <a:t>6.4 </a:t>
            </a:r>
            <a:r>
              <a:rPr lang="en-US" sz="3200" i="1" u="sng" dirty="0" smtClean="0">
                <a:solidFill>
                  <a:srgbClr val="C00000"/>
                </a:solidFill>
                <a:effectLst>
                  <a:outerShdw blurRad="38100" dist="38100" dir="2700000" algn="tl">
                    <a:srgbClr val="C0C0C0"/>
                  </a:outerShdw>
                </a:effectLst>
              </a:rPr>
              <a:t>Why Bond Prices Change</a:t>
            </a:r>
            <a:endParaRPr lang="en-US" sz="3200" u="sng"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37</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533400" y="1428751"/>
            <a:ext cx="8229600" cy="4708525"/>
          </a:xfrm>
        </p:spPr>
        <p:txBody>
          <a:bodyPr rIns="91440">
            <a:normAutofit/>
          </a:bodyPr>
          <a:lstStyle/>
          <a:p>
            <a:pPr algn="just">
              <a:spcBef>
                <a:spcPts val="600"/>
              </a:spcBef>
              <a:spcAft>
                <a:spcPts val="600"/>
              </a:spcAft>
            </a:pPr>
            <a:r>
              <a:rPr lang="en-US" sz="2000" dirty="0" smtClean="0"/>
              <a:t>Zero-coupon </a:t>
            </a:r>
            <a:r>
              <a:rPr lang="en-US" sz="2000" dirty="0"/>
              <a:t>bonds always trade for a discount</a:t>
            </a:r>
          </a:p>
          <a:p>
            <a:pPr algn="just">
              <a:spcBef>
                <a:spcPts val="600"/>
              </a:spcBef>
              <a:spcAft>
                <a:spcPts val="600"/>
              </a:spcAft>
            </a:pPr>
            <a:r>
              <a:rPr lang="en-US" sz="2000" dirty="0">
                <a:solidFill>
                  <a:srgbClr val="FF0000"/>
                </a:solidFill>
              </a:rPr>
              <a:t>Coupon bonds may trade at a discount or at a premium</a:t>
            </a:r>
          </a:p>
          <a:p>
            <a:pPr algn="just">
              <a:spcBef>
                <a:spcPts val="600"/>
              </a:spcBef>
              <a:spcAft>
                <a:spcPts val="600"/>
              </a:spcAft>
            </a:pPr>
            <a:r>
              <a:rPr lang="en-US" sz="2000" dirty="0"/>
              <a:t>Most issuers of coupon bonds choose a coupon rate so that the bonds will initially trade at, or very close to, par</a:t>
            </a:r>
          </a:p>
          <a:p>
            <a:pPr algn="just">
              <a:spcBef>
                <a:spcPts val="600"/>
              </a:spcBef>
              <a:spcAft>
                <a:spcPts val="600"/>
              </a:spcAft>
            </a:pPr>
            <a:r>
              <a:rPr lang="en-US" sz="2000" dirty="0"/>
              <a:t>After the issue date, </a:t>
            </a:r>
            <a:r>
              <a:rPr lang="en-US" sz="2000" dirty="0">
                <a:solidFill>
                  <a:srgbClr val="FF0000"/>
                </a:solidFill>
              </a:rPr>
              <a:t>the market price of a bond changes over </a:t>
            </a:r>
            <a:r>
              <a:rPr lang="en-US" sz="2000" dirty="0" smtClean="0">
                <a:solidFill>
                  <a:srgbClr val="FF0000"/>
                </a:solidFill>
              </a:rPr>
              <a:t>time. Why?</a:t>
            </a:r>
          </a:p>
          <a:p>
            <a:pPr lvl="1" algn="just">
              <a:spcBef>
                <a:spcPts val="600"/>
              </a:spcBef>
              <a:spcAft>
                <a:spcPts val="600"/>
              </a:spcAft>
              <a:buClr>
                <a:srgbClr val="FF0000"/>
              </a:buClr>
              <a:buFont typeface="Wingdings" panose="05000000000000000000" pitchFamily="2" charset="2"/>
              <a:buChar char="§"/>
            </a:pPr>
            <a:r>
              <a:rPr lang="en-US" sz="2000" dirty="0" smtClean="0"/>
              <a:t>Effect of </a:t>
            </a:r>
            <a:r>
              <a:rPr lang="en-US" sz="2000" dirty="0" smtClean="0">
                <a:solidFill>
                  <a:srgbClr val="FF0000"/>
                </a:solidFill>
              </a:rPr>
              <a:t>interest rate changes </a:t>
            </a:r>
            <a:r>
              <a:rPr lang="en-US" sz="2000" dirty="0" smtClean="0"/>
              <a:t>on bond prices</a:t>
            </a:r>
          </a:p>
          <a:p>
            <a:pPr lvl="1" algn="just">
              <a:spcBef>
                <a:spcPts val="600"/>
              </a:spcBef>
              <a:spcAft>
                <a:spcPts val="600"/>
              </a:spcAft>
              <a:buClr>
                <a:srgbClr val="FF0000"/>
              </a:buClr>
              <a:buFont typeface="Wingdings" panose="05000000000000000000" pitchFamily="2" charset="2"/>
              <a:buChar char="§"/>
            </a:pPr>
            <a:r>
              <a:rPr lang="en-US" sz="2000" dirty="0" smtClean="0"/>
              <a:t>Effect of </a:t>
            </a:r>
            <a:r>
              <a:rPr lang="en-US" sz="2000" dirty="0" smtClean="0">
                <a:solidFill>
                  <a:srgbClr val="FF0000"/>
                </a:solidFill>
              </a:rPr>
              <a:t>time </a:t>
            </a:r>
            <a:r>
              <a:rPr lang="en-US" sz="2000" dirty="0" smtClean="0"/>
              <a:t>on bond prices</a:t>
            </a:r>
            <a:endParaRPr lang="en-US" sz="2000" dirty="0"/>
          </a:p>
          <a:p>
            <a:pPr marL="342900" lvl="1" indent="-342900"/>
            <a:endParaRPr lang="en-US" altLang="en-US" sz="2000" dirty="0" smtClean="0"/>
          </a:p>
          <a:p>
            <a:pPr marL="342900" lvl="1" indent="-342900">
              <a:buFont typeface="Arial"/>
              <a:buChar char="•"/>
            </a:pPr>
            <a:endParaRPr lang="en-US" altLang="en-US" dirty="0"/>
          </a:p>
        </p:txBody>
      </p:sp>
    </p:spTree>
    <p:extLst>
      <p:ext uri="{BB962C8B-B14F-4D97-AF65-F5344CB8AC3E}">
        <p14:creationId xmlns:p14="http://schemas.microsoft.com/office/powerpoint/2010/main" val="12961645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smtClean="0">
                <a:solidFill>
                  <a:srgbClr val="C00000"/>
                </a:solidFill>
                <a:effectLst>
                  <a:outerShdw blurRad="38100" dist="38100" dir="2700000" algn="tl">
                    <a:srgbClr val="C0C0C0"/>
                  </a:outerShdw>
                </a:effectLst>
              </a:rPr>
              <a:t>6.4 </a:t>
            </a:r>
            <a:r>
              <a:rPr lang="en-US" sz="3200" i="1" u="sng" dirty="0" smtClean="0">
                <a:solidFill>
                  <a:srgbClr val="C00000"/>
                </a:solidFill>
                <a:effectLst>
                  <a:outerShdw blurRad="38100" dist="38100" dir="2700000" algn="tl">
                    <a:srgbClr val="C0C0C0"/>
                  </a:outerShdw>
                </a:effectLst>
              </a:rPr>
              <a:t>Why Bond Prices Change</a:t>
            </a:r>
            <a:endParaRPr lang="en-US" sz="3200" u="sng"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38</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533400" y="1428751"/>
            <a:ext cx="8229600" cy="4708525"/>
          </a:xfrm>
        </p:spPr>
        <p:txBody>
          <a:bodyPr rIns="91440">
            <a:normAutofit/>
          </a:bodyPr>
          <a:lstStyle/>
          <a:p>
            <a:pPr marL="0" indent="0" algn="just">
              <a:spcBef>
                <a:spcPts val="600"/>
              </a:spcBef>
              <a:spcAft>
                <a:spcPts val="600"/>
              </a:spcAft>
              <a:buNone/>
            </a:pPr>
            <a:r>
              <a:rPr lang="en-US" sz="2400" i="1" dirty="0" smtClean="0">
                <a:solidFill>
                  <a:srgbClr val="FF0000"/>
                </a:solidFill>
              </a:rPr>
              <a:t>Coupon bonds</a:t>
            </a:r>
            <a:endParaRPr lang="en-US" sz="2200" dirty="0" smtClean="0"/>
          </a:p>
          <a:p>
            <a:pPr marL="0" indent="0" algn="just">
              <a:spcBef>
                <a:spcPts val="600"/>
              </a:spcBef>
              <a:spcAft>
                <a:spcPts val="600"/>
              </a:spcAft>
              <a:buNone/>
            </a:pPr>
            <a:r>
              <a:rPr lang="en-US" sz="2000" i="1" dirty="0" smtClean="0">
                <a:solidFill>
                  <a:srgbClr val="FF0000"/>
                </a:solidFill>
              </a:rPr>
              <a:t>Discount</a:t>
            </a:r>
          </a:p>
          <a:p>
            <a:pPr marL="0" indent="-400050" algn="just">
              <a:spcBef>
                <a:spcPts val="600"/>
              </a:spcBef>
              <a:spcAft>
                <a:spcPts val="600"/>
              </a:spcAft>
              <a:buFont typeface="Arial" panose="020B0604020202020204" pitchFamily="34" charset="0"/>
              <a:buChar char="•"/>
            </a:pPr>
            <a:r>
              <a:rPr lang="en-US" sz="2000" dirty="0" smtClean="0"/>
              <a:t>A </a:t>
            </a:r>
            <a:r>
              <a:rPr lang="en-US" sz="2000" dirty="0"/>
              <a:t>bond is selling at a discount if the </a:t>
            </a:r>
            <a:r>
              <a:rPr lang="en-US" sz="2000" u="sng" dirty="0"/>
              <a:t>price is less than the face value</a:t>
            </a:r>
            <a:r>
              <a:rPr lang="en-US" sz="2000" dirty="0" smtClean="0"/>
              <a:t>.</a:t>
            </a:r>
            <a:endParaRPr lang="en-US" sz="2000" i="1" dirty="0" smtClean="0">
              <a:solidFill>
                <a:srgbClr val="FF0000"/>
              </a:solidFill>
            </a:endParaRPr>
          </a:p>
          <a:p>
            <a:pPr marL="0" indent="0" algn="just">
              <a:spcBef>
                <a:spcPts val="600"/>
              </a:spcBef>
              <a:spcAft>
                <a:spcPts val="600"/>
              </a:spcAft>
              <a:buNone/>
            </a:pPr>
            <a:r>
              <a:rPr lang="en-US" sz="2000" i="1" dirty="0" smtClean="0">
                <a:solidFill>
                  <a:srgbClr val="FF0000"/>
                </a:solidFill>
              </a:rPr>
              <a:t>Par</a:t>
            </a:r>
          </a:p>
          <a:p>
            <a:pPr marL="400050" lvl="1" indent="-400050" algn="just">
              <a:spcBef>
                <a:spcPts val="600"/>
              </a:spcBef>
              <a:spcAft>
                <a:spcPts val="600"/>
              </a:spcAft>
              <a:buFont typeface="Arial" panose="020B0604020202020204" pitchFamily="34" charset="0"/>
              <a:buChar char="•"/>
            </a:pPr>
            <a:r>
              <a:rPr lang="en-US" sz="2000" dirty="0" smtClean="0"/>
              <a:t>A </a:t>
            </a:r>
            <a:r>
              <a:rPr lang="en-US" sz="2000" dirty="0"/>
              <a:t>bond is selling at par if the </a:t>
            </a:r>
            <a:r>
              <a:rPr lang="en-US" sz="2000" u="sng" dirty="0"/>
              <a:t>price is equal to the face value</a:t>
            </a:r>
            <a:r>
              <a:rPr lang="en-US" sz="2000" u="sng" dirty="0" smtClean="0"/>
              <a:t>.</a:t>
            </a:r>
            <a:endParaRPr lang="en-US" sz="2000" i="1" dirty="0" smtClean="0">
              <a:solidFill>
                <a:srgbClr val="FF0000"/>
              </a:solidFill>
            </a:endParaRPr>
          </a:p>
          <a:p>
            <a:pPr marL="0" indent="0" algn="just">
              <a:spcBef>
                <a:spcPts val="600"/>
              </a:spcBef>
              <a:spcAft>
                <a:spcPts val="600"/>
              </a:spcAft>
              <a:buNone/>
            </a:pPr>
            <a:r>
              <a:rPr lang="en-US" sz="2000" i="1" dirty="0" smtClean="0">
                <a:solidFill>
                  <a:srgbClr val="FF0000"/>
                </a:solidFill>
              </a:rPr>
              <a:t>Premium</a:t>
            </a:r>
          </a:p>
          <a:p>
            <a:pPr marL="400050" lvl="1" indent="-400050" algn="just">
              <a:spcBef>
                <a:spcPts val="600"/>
              </a:spcBef>
              <a:spcAft>
                <a:spcPts val="600"/>
              </a:spcAft>
              <a:buFont typeface="Arial" panose="020B0604020202020204" pitchFamily="34" charset="0"/>
              <a:buChar char="•"/>
            </a:pPr>
            <a:r>
              <a:rPr lang="en-US" sz="2000" dirty="0" smtClean="0"/>
              <a:t>A </a:t>
            </a:r>
            <a:r>
              <a:rPr lang="en-US" sz="2000" dirty="0"/>
              <a:t>bond is selling at a premium if the </a:t>
            </a:r>
            <a:r>
              <a:rPr lang="en-US" sz="2000" u="sng" dirty="0"/>
              <a:t>price is greater than the face value</a:t>
            </a:r>
            <a:r>
              <a:rPr lang="en-US" sz="2000" dirty="0"/>
              <a:t>.</a:t>
            </a:r>
          </a:p>
          <a:p>
            <a:pPr marL="0" lvl="1" indent="0" algn="just">
              <a:spcBef>
                <a:spcPts val="600"/>
              </a:spcBef>
              <a:spcAft>
                <a:spcPts val="600"/>
              </a:spcAft>
              <a:buNone/>
            </a:pPr>
            <a:r>
              <a:rPr lang="en-US" sz="2200" dirty="0" smtClean="0"/>
              <a:t>      </a:t>
            </a:r>
          </a:p>
          <a:p>
            <a:pPr marL="342900" lvl="1" indent="-342900"/>
            <a:endParaRPr lang="en-US" altLang="en-US" sz="2000" dirty="0" smtClean="0"/>
          </a:p>
          <a:p>
            <a:pPr marL="342900" lvl="1" indent="-342900">
              <a:buFont typeface="Arial"/>
              <a:buChar char="•"/>
            </a:pPr>
            <a:endParaRPr lang="en-US" altLang="en-US" dirty="0"/>
          </a:p>
        </p:txBody>
      </p:sp>
    </p:spTree>
    <p:extLst>
      <p:ext uri="{BB962C8B-B14F-4D97-AF65-F5344CB8AC3E}">
        <p14:creationId xmlns:p14="http://schemas.microsoft.com/office/powerpoint/2010/main" val="6086852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6.4 </a:t>
            </a:r>
            <a:r>
              <a:rPr lang="en-US" sz="3200" i="1" u="sng" dirty="0">
                <a:solidFill>
                  <a:srgbClr val="C00000"/>
                </a:solidFill>
                <a:effectLst>
                  <a:outerShdw blurRad="38100" dist="38100" dir="2700000" algn="tl">
                    <a:srgbClr val="C0C0C0"/>
                  </a:outerShdw>
                </a:effectLst>
              </a:rPr>
              <a:t>Why Bond Prices Change</a:t>
            </a:r>
            <a:endParaRPr lang="en-US" sz="3200" u="sng"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39</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381000" y="1417638"/>
            <a:ext cx="8382000" cy="4830762"/>
          </a:xfrm>
        </p:spPr>
        <p:txBody>
          <a:bodyPr rIns="91440">
            <a:normAutofit/>
          </a:bodyPr>
          <a:lstStyle/>
          <a:p>
            <a:pPr marL="0" indent="0" algn="just">
              <a:spcBef>
                <a:spcPts val="600"/>
              </a:spcBef>
              <a:spcAft>
                <a:spcPts val="600"/>
              </a:spcAft>
              <a:buNone/>
            </a:pPr>
            <a:r>
              <a:rPr lang="en-US" altLang="en-US" sz="2400" i="1" dirty="0">
                <a:solidFill>
                  <a:srgbClr val="FF0000"/>
                </a:solidFill>
                <a:ea typeface="ＭＳ Ｐゴシック" pitchFamily="-1" charset="-128"/>
              </a:rPr>
              <a:t>Interest Rate Changes and Bond </a:t>
            </a:r>
            <a:r>
              <a:rPr lang="en-US" altLang="en-US" sz="2400" i="1" dirty="0" smtClean="0">
                <a:solidFill>
                  <a:srgbClr val="FF0000"/>
                </a:solidFill>
                <a:ea typeface="ＭＳ Ｐゴシック" pitchFamily="-1" charset="-128"/>
              </a:rPr>
              <a:t>Prices</a:t>
            </a:r>
            <a:endParaRPr lang="en-US" sz="2000" dirty="0" smtClean="0"/>
          </a:p>
          <a:p>
            <a:pPr>
              <a:spcBef>
                <a:spcPts val="600"/>
              </a:spcBef>
              <a:spcAft>
                <a:spcPts val="600"/>
              </a:spcAft>
            </a:pPr>
            <a:r>
              <a:rPr lang="en-US" altLang="en-US" sz="2000" dirty="0" smtClean="0">
                <a:ea typeface="ＭＳ Ｐゴシック" pitchFamily="-1" charset="-128"/>
              </a:rPr>
              <a:t>If </a:t>
            </a:r>
            <a:r>
              <a:rPr lang="en-US" altLang="en-US" sz="2000" dirty="0">
                <a:ea typeface="ＭＳ Ｐゴシック" pitchFamily="-1" charset="-128"/>
              </a:rPr>
              <a:t>a bond </a:t>
            </a:r>
            <a:r>
              <a:rPr lang="en-US" altLang="en-US" sz="2000" dirty="0">
                <a:solidFill>
                  <a:srgbClr val="FF0000"/>
                </a:solidFill>
                <a:ea typeface="ＭＳ Ｐゴシック" pitchFamily="-1" charset="-128"/>
              </a:rPr>
              <a:t>sells at par </a:t>
            </a:r>
            <a:r>
              <a:rPr lang="en-US" altLang="en-US" sz="2000" dirty="0">
                <a:ea typeface="ＭＳ Ｐゴシック" pitchFamily="-1" charset="-128"/>
              </a:rPr>
              <a:t>the only return investors will earn is from the coupons that the bond pays</a:t>
            </a:r>
          </a:p>
          <a:p>
            <a:pPr>
              <a:spcBef>
                <a:spcPts val="600"/>
              </a:spcBef>
              <a:spcAft>
                <a:spcPts val="600"/>
              </a:spcAft>
            </a:pPr>
            <a:r>
              <a:rPr lang="en-US" altLang="en-US" sz="2000" dirty="0">
                <a:ea typeface="ＭＳ Ｐゴシック" pitchFamily="-1" charset="-128"/>
              </a:rPr>
              <a:t>Therefore, the </a:t>
            </a:r>
            <a:r>
              <a:rPr lang="en-US" altLang="en-US" sz="2000" dirty="0">
                <a:solidFill>
                  <a:srgbClr val="FF0000"/>
                </a:solidFill>
                <a:ea typeface="ＭＳ Ｐゴシック" pitchFamily="-1" charset="-128"/>
              </a:rPr>
              <a:t>bond’s coupon rate will exactly equal its yield to maturity </a:t>
            </a:r>
          </a:p>
          <a:p>
            <a:pPr>
              <a:spcBef>
                <a:spcPts val="600"/>
              </a:spcBef>
              <a:spcAft>
                <a:spcPts val="600"/>
              </a:spcAft>
            </a:pPr>
            <a:r>
              <a:rPr lang="en-US" altLang="en-US" sz="2000" dirty="0">
                <a:ea typeface="ＭＳ Ｐゴシック" pitchFamily="-1" charset="-128"/>
              </a:rPr>
              <a:t>As interest rates in the economy fluctuate, the yields that investors demand will also change </a:t>
            </a:r>
          </a:p>
          <a:p>
            <a:pPr marL="0" indent="0" algn="just">
              <a:buNone/>
            </a:pPr>
            <a:endParaRPr lang="en-US" altLang="en-US" sz="2000" dirty="0" smtClean="0"/>
          </a:p>
          <a:p>
            <a:pPr marL="342900" lvl="1" indent="-342900">
              <a:buFont typeface="Arial"/>
              <a:buChar char="•"/>
            </a:pPr>
            <a:endParaRPr lang="en-US" altLang="en-US" dirty="0"/>
          </a:p>
        </p:txBody>
      </p:sp>
    </p:spTree>
    <p:extLst>
      <p:ext uri="{BB962C8B-B14F-4D97-AF65-F5344CB8AC3E}">
        <p14:creationId xmlns:p14="http://schemas.microsoft.com/office/powerpoint/2010/main" val="16997659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639762"/>
          </a:xfrm>
        </p:spPr>
        <p:txBody>
          <a:bodyPr>
            <a:normAutofit/>
          </a:bodyPr>
          <a:lstStyle/>
          <a:p>
            <a:r>
              <a:rPr lang="en-US" sz="3400" i="1" dirty="0" smtClean="0">
                <a:solidFill>
                  <a:srgbClr val="CC0000"/>
                </a:solidFill>
                <a:effectLst>
                  <a:outerShdw blurRad="38100" dist="38100" dir="2700000" algn="tl">
                    <a:srgbClr val="000000">
                      <a:alpha val="43137"/>
                    </a:srgbClr>
                  </a:outerShdw>
                </a:effectLst>
              </a:rPr>
              <a:t>*</a:t>
            </a:r>
            <a:r>
              <a:rPr lang="en-US" sz="3400" i="1" u="sng" dirty="0" smtClean="0">
                <a:solidFill>
                  <a:srgbClr val="CC0000"/>
                </a:solidFill>
                <a:effectLst>
                  <a:outerShdw blurRad="38100" dist="38100" dir="2700000" algn="tl">
                    <a:srgbClr val="000000">
                      <a:alpha val="43137"/>
                    </a:srgbClr>
                  </a:outerShdw>
                </a:effectLst>
              </a:rPr>
              <a:t>EXAM 2</a:t>
            </a:r>
            <a:r>
              <a:rPr lang="en-US" sz="3400" i="1" dirty="0" smtClean="0">
                <a:solidFill>
                  <a:srgbClr val="CC0000"/>
                </a:solidFill>
                <a:effectLst>
                  <a:outerShdw blurRad="38100" dist="38100" dir="2700000" algn="tl">
                    <a:srgbClr val="000000">
                      <a:alpha val="43137"/>
                    </a:srgbClr>
                  </a:outerShdw>
                </a:effectLst>
              </a:rPr>
              <a:t>*</a:t>
            </a:r>
            <a:endParaRPr lang="en-US" sz="3400" i="1" dirty="0">
              <a:solidFill>
                <a:srgbClr val="CC0000"/>
              </a:solidFill>
              <a:effectLst>
                <a:outerShdw blurRad="38100" dist="38100" dir="2700000" algn="tl">
                  <a:srgbClr val="000000">
                    <a:alpha val="43137"/>
                  </a:srgbClr>
                </a:outerShdw>
              </a:effectLst>
            </a:endParaRPr>
          </a:p>
        </p:txBody>
      </p:sp>
      <p:sp>
        <p:nvSpPr>
          <p:cNvPr id="5" name="Footer Placeholder 4"/>
          <p:cNvSpPr>
            <a:spLocks noGrp="1"/>
          </p:cNvSpPr>
          <p:nvPr>
            <p:ph type="ftr" sz="quarter" idx="11"/>
          </p:nvPr>
        </p:nvSpPr>
        <p:spPr/>
        <p:txBody>
          <a:bodyPr/>
          <a:lstStyle/>
          <a:p>
            <a:r>
              <a:rPr lang="en-US" dirty="0" smtClean="0"/>
              <a:t>Lecture 15</a:t>
            </a:r>
            <a:endParaRPr lang="en-US" dirty="0"/>
          </a:p>
        </p:txBody>
      </p:sp>
      <p:sp>
        <p:nvSpPr>
          <p:cNvPr id="6" name="Slide Number Placeholder 5"/>
          <p:cNvSpPr>
            <a:spLocks noGrp="1"/>
          </p:cNvSpPr>
          <p:nvPr>
            <p:ph type="sldNum" sz="quarter" idx="12"/>
          </p:nvPr>
        </p:nvSpPr>
        <p:spPr/>
        <p:txBody>
          <a:bodyPr/>
          <a:lstStyle/>
          <a:p>
            <a:fld id="{059122B2-AB29-456C-98D6-80177BDB9B58}" type="slidenum">
              <a:rPr lang="en-US" smtClean="0"/>
              <a:t>4</a:t>
            </a:fld>
            <a:endParaRPr lang="en-US" dirty="0"/>
          </a:p>
        </p:txBody>
      </p:sp>
      <p:sp>
        <p:nvSpPr>
          <p:cNvPr id="7" name="Date Placeholder 6"/>
          <p:cNvSpPr>
            <a:spLocks noGrp="1"/>
          </p:cNvSpPr>
          <p:nvPr>
            <p:ph type="dt" sz="half" idx="10"/>
          </p:nvPr>
        </p:nvSpPr>
        <p:spPr/>
        <p:txBody>
          <a:bodyPr/>
          <a:lstStyle/>
          <a:p>
            <a:r>
              <a:rPr lang="en-US" smtClean="0"/>
              <a:t>FINA 3332</a:t>
            </a:r>
            <a:endParaRPr lang="en-US"/>
          </a:p>
        </p:txBody>
      </p:sp>
      <p:sp>
        <p:nvSpPr>
          <p:cNvPr id="3" name="Content Placeholder 2"/>
          <p:cNvSpPr>
            <a:spLocks noGrp="1"/>
          </p:cNvSpPr>
          <p:nvPr>
            <p:ph idx="1"/>
          </p:nvPr>
        </p:nvSpPr>
        <p:spPr>
          <a:xfrm>
            <a:off x="381000" y="1066800"/>
            <a:ext cx="8305800" cy="5287963"/>
          </a:xfrm>
        </p:spPr>
        <p:txBody>
          <a:bodyPr>
            <a:noAutofit/>
          </a:bodyPr>
          <a:lstStyle/>
          <a:p>
            <a:pPr marL="0" indent="0" algn="just">
              <a:spcBef>
                <a:spcPts val="600"/>
              </a:spcBef>
              <a:spcAft>
                <a:spcPts val="600"/>
              </a:spcAft>
              <a:buNone/>
            </a:pPr>
            <a:r>
              <a:rPr lang="en-US" sz="1800" b="1" i="1" dirty="0" smtClean="0">
                <a:solidFill>
                  <a:srgbClr val="FF0000"/>
                </a:solidFill>
              </a:rPr>
              <a:t>PLEASE CHECK SYLLABUS FOR EXAM DETAILS, IN PARTICULAR:</a:t>
            </a:r>
            <a:endParaRPr lang="en-US" sz="1800" b="1" i="1" dirty="0">
              <a:solidFill>
                <a:srgbClr val="FF0000"/>
              </a:solidFill>
            </a:endParaRPr>
          </a:p>
          <a:p>
            <a:pPr algn="just">
              <a:spcBef>
                <a:spcPts val="600"/>
              </a:spcBef>
              <a:spcAft>
                <a:spcPts val="600"/>
              </a:spcAft>
            </a:pPr>
            <a:r>
              <a:rPr lang="en-US" sz="1800" dirty="0" smtClean="0">
                <a:solidFill>
                  <a:srgbClr val="FF0000"/>
                </a:solidFill>
              </a:rPr>
              <a:t>Identification </a:t>
            </a:r>
            <a:r>
              <a:rPr lang="en-US" sz="1800" dirty="0">
                <a:solidFill>
                  <a:srgbClr val="FF0000"/>
                </a:solidFill>
              </a:rPr>
              <a:t>(ID) Policy: </a:t>
            </a:r>
            <a:r>
              <a:rPr lang="en-US" sz="1800" dirty="0"/>
              <a:t>Students are required to bring two valid photo IDs for all exams. ID’s must be presented before admittance to the classroom for an exam. On exam days, students should remain in the hall outside the classroom until ID’s can be checked</a:t>
            </a:r>
            <a:r>
              <a:rPr lang="en-US" sz="1800" dirty="0" smtClean="0"/>
              <a:t>.</a:t>
            </a:r>
            <a:endParaRPr lang="en-US" sz="1800" dirty="0"/>
          </a:p>
          <a:p>
            <a:pPr algn="just">
              <a:spcBef>
                <a:spcPts val="600"/>
              </a:spcBef>
              <a:spcAft>
                <a:spcPts val="600"/>
              </a:spcAft>
            </a:pPr>
            <a:r>
              <a:rPr lang="en-US" sz="1800" dirty="0" smtClean="0"/>
              <a:t>Computers</a:t>
            </a:r>
            <a:r>
              <a:rPr lang="en-US" sz="1800" dirty="0"/>
              <a:t>, cell phones, and any other devices capable of storing information relevant to the exams (watches, etc.) </a:t>
            </a:r>
            <a:r>
              <a:rPr lang="en-US" sz="1800" dirty="0">
                <a:solidFill>
                  <a:srgbClr val="FF0000"/>
                </a:solidFill>
              </a:rPr>
              <a:t>are not allowed </a:t>
            </a:r>
            <a:r>
              <a:rPr lang="en-US" sz="1800" dirty="0"/>
              <a:t>during </a:t>
            </a:r>
            <a:r>
              <a:rPr lang="en-US" sz="1800" dirty="0" smtClean="0"/>
              <a:t>exams.</a:t>
            </a:r>
          </a:p>
          <a:p>
            <a:pPr algn="just">
              <a:spcBef>
                <a:spcPts val="600"/>
              </a:spcBef>
              <a:spcAft>
                <a:spcPts val="600"/>
              </a:spcAft>
            </a:pPr>
            <a:r>
              <a:rPr lang="en-US" sz="1800" dirty="0" smtClean="0"/>
              <a:t>During </a:t>
            </a:r>
            <a:r>
              <a:rPr lang="en-US" sz="1800" dirty="0"/>
              <a:t>exams, students are required to complete the exam and turn it in to the professor before leaving the room. </a:t>
            </a:r>
            <a:r>
              <a:rPr lang="en-US" sz="1800" b="1" dirty="0">
                <a:solidFill>
                  <a:srgbClr val="FF0000"/>
                </a:solidFill>
              </a:rPr>
              <a:t>No breaks are allowed </a:t>
            </a:r>
            <a:r>
              <a:rPr lang="en-US" sz="1800" dirty="0"/>
              <a:t>during exams.</a:t>
            </a:r>
          </a:p>
        </p:txBody>
      </p:sp>
    </p:spTree>
    <p:extLst>
      <p:ext uri="{BB962C8B-B14F-4D97-AF65-F5344CB8AC3E}">
        <p14:creationId xmlns:p14="http://schemas.microsoft.com/office/powerpoint/2010/main" val="106216184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6.4 </a:t>
            </a:r>
            <a:r>
              <a:rPr lang="en-US" sz="3200" i="1" u="sng" dirty="0">
                <a:solidFill>
                  <a:srgbClr val="C00000"/>
                </a:solidFill>
                <a:effectLst>
                  <a:outerShdw blurRad="38100" dist="38100" dir="2700000" algn="tl">
                    <a:srgbClr val="C0C0C0"/>
                  </a:outerShdw>
                </a:effectLst>
              </a:rPr>
              <a:t>Why Bond Prices Change</a:t>
            </a:r>
            <a:endParaRPr lang="en-US" sz="3200" u="sng"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dirty="0"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40</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381000" y="1417638"/>
            <a:ext cx="8382000" cy="4830762"/>
          </a:xfrm>
        </p:spPr>
        <p:txBody>
          <a:bodyPr rIns="91440">
            <a:normAutofit/>
          </a:bodyPr>
          <a:lstStyle/>
          <a:p>
            <a:pPr marL="0" indent="0" algn="just">
              <a:spcBef>
                <a:spcPts val="600"/>
              </a:spcBef>
              <a:spcAft>
                <a:spcPts val="600"/>
              </a:spcAft>
              <a:buNone/>
            </a:pPr>
            <a:r>
              <a:rPr lang="en-US" altLang="en-US" sz="2400" i="1" dirty="0">
                <a:solidFill>
                  <a:srgbClr val="FF0000"/>
                </a:solidFill>
                <a:ea typeface="ＭＳ Ｐゴシック" pitchFamily="-1" charset="-128"/>
              </a:rPr>
              <a:t>Interest Rate Changes and Bond </a:t>
            </a:r>
            <a:r>
              <a:rPr lang="en-US" altLang="en-US" sz="2400" i="1" dirty="0" smtClean="0">
                <a:solidFill>
                  <a:srgbClr val="FF0000"/>
                </a:solidFill>
                <a:ea typeface="ＭＳ Ｐゴシック" pitchFamily="-1" charset="-128"/>
              </a:rPr>
              <a:t>Prices</a:t>
            </a:r>
            <a:endParaRPr lang="en-US" sz="2000" dirty="0" smtClean="0"/>
          </a:p>
          <a:p>
            <a:pPr>
              <a:spcBef>
                <a:spcPts val="600"/>
              </a:spcBef>
              <a:spcAft>
                <a:spcPts val="600"/>
              </a:spcAft>
            </a:pPr>
            <a:r>
              <a:rPr lang="en-US" altLang="en-US" sz="2000" dirty="0" smtClean="0">
                <a:solidFill>
                  <a:srgbClr val="FF0000"/>
                </a:solidFill>
                <a:ea typeface="ＭＳ Ｐゴシック" pitchFamily="-1" charset="-128"/>
              </a:rPr>
              <a:t>Example</a:t>
            </a:r>
          </a:p>
          <a:p>
            <a:pPr>
              <a:spcBef>
                <a:spcPts val="600"/>
              </a:spcBef>
              <a:spcAft>
                <a:spcPts val="600"/>
              </a:spcAft>
            </a:pPr>
            <a:r>
              <a:rPr lang="en-US" altLang="en-US" sz="2000" dirty="0">
                <a:ea typeface="ＭＳ Ｐゴシック" pitchFamily="-1" charset="-128"/>
              </a:rPr>
              <a:t>A company issues a bond when market interest rates imply a YTM of 8%, setting the coupon rate to be 8%.</a:t>
            </a:r>
          </a:p>
          <a:p>
            <a:pPr>
              <a:spcBef>
                <a:spcPts val="600"/>
              </a:spcBef>
              <a:spcAft>
                <a:spcPts val="600"/>
              </a:spcAft>
            </a:pPr>
            <a:r>
              <a:rPr lang="en-US" altLang="en-US" sz="2000" dirty="0">
                <a:ea typeface="ＭＳ Ｐゴシック" pitchFamily="-1" charset="-128"/>
              </a:rPr>
              <a:t>Now suppose the interest rate increases so that new bonds have a YTM of 9%. These new bonds would have a coupon rate of 9% and FV of $1000.</a:t>
            </a:r>
          </a:p>
          <a:p>
            <a:pPr>
              <a:spcBef>
                <a:spcPts val="600"/>
              </a:spcBef>
              <a:spcAft>
                <a:spcPts val="600"/>
              </a:spcAft>
            </a:pPr>
            <a:r>
              <a:rPr lang="en-US" altLang="en-US" sz="2000" dirty="0">
                <a:ea typeface="ＭＳ Ｐゴシック" pitchFamily="-1" charset="-128"/>
              </a:rPr>
              <a:t>Your existing bond was issued when rates were lower, so interest payments are always going to be $80 per year until maturity – </a:t>
            </a:r>
            <a:r>
              <a:rPr lang="en-US" altLang="en-US" sz="2000" dirty="0">
                <a:solidFill>
                  <a:srgbClr val="FF0000"/>
                </a:solidFill>
                <a:ea typeface="ＭＳ Ｐゴシック" pitchFamily="-1" charset="-128"/>
              </a:rPr>
              <a:t>because the cash flows are lower, this bond must have a lower price than the 9% bond.</a:t>
            </a:r>
          </a:p>
          <a:p>
            <a:pPr>
              <a:spcBef>
                <a:spcPts val="600"/>
              </a:spcBef>
              <a:spcAft>
                <a:spcPts val="600"/>
              </a:spcAft>
            </a:pPr>
            <a:endParaRPr lang="en-US" altLang="en-US" sz="2000" dirty="0" smtClean="0">
              <a:ea typeface="ＭＳ Ｐゴシック" pitchFamily="-1" charset="-128"/>
            </a:endParaRPr>
          </a:p>
          <a:p>
            <a:pPr marL="0" indent="0" algn="just">
              <a:buNone/>
            </a:pPr>
            <a:endParaRPr lang="en-US" altLang="en-US" sz="2000" dirty="0" smtClean="0"/>
          </a:p>
          <a:p>
            <a:pPr marL="342900" lvl="1" indent="-342900">
              <a:buFont typeface="Arial"/>
              <a:buChar char="•"/>
            </a:pPr>
            <a:endParaRPr lang="en-US" altLang="en-US" dirty="0"/>
          </a:p>
        </p:txBody>
      </p:sp>
    </p:spTree>
    <p:extLst>
      <p:ext uri="{BB962C8B-B14F-4D97-AF65-F5344CB8AC3E}">
        <p14:creationId xmlns:p14="http://schemas.microsoft.com/office/powerpoint/2010/main" val="3379227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7" name="Picture 3" descr="fig06_0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19200"/>
            <a:ext cx="5865813"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FINA 3332</a:t>
            </a:r>
            <a:endParaRPr lang="en-US"/>
          </a:p>
        </p:txBody>
      </p:sp>
      <p:sp>
        <p:nvSpPr>
          <p:cNvPr id="3" name="Footer Placeholder 2"/>
          <p:cNvSpPr>
            <a:spLocks noGrp="1"/>
          </p:cNvSpPr>
          <p:nvPr>
            <p:ph type="ftr" sz="quarter" idx="11"/>
          </p:nvPr>
        </p:nvSpPr>
        <p:spPr/>
        <p:txBody>
          <a:bodyPr/>
          <a:lstStyle/>
          <a:p>
            <a:r>
              <a:rPr lang="en-US" dirty="0" smtClean="0"/>
              <a:t>Lecture 15</a:t>
            </a:r>
            <a:endParaRPr lang="en-US" dirty="0"/>
          </a:p>
        </p:txBody>
      </p:sp>
      <p:sp>
        <p:nvSpPr>
          <p:cNvPr id="4" name="Slide Number Placeholder 3"/>
          <p:cNvSpPr>
            <a:spLocks noGrp="1"/>
          </p:cNvSpPr>
          <p:nvPr>
            <p:ph type="sldNum" sz="quarter" idx="12"/>
          </p:nvPr>
        </p:nvSpPr>
        <p:spPr/>
        <p:txBody>
          <a:bodyPr/>
          <a:lstStyle/>
          <a:p>
            <a:fld id="{059122B2-AB29-456C-98D6-80177BDB9B58}" type="slidenum">
              <a:rPr lang="en-US" smtClean="0"/>
              <a:t>41</a:t>
            </a:fld>
            <a:endParaRPr lang="en-US"/>
          </a:p>
        </p:txBody>
      </p:sp>
      <p:sp>
        <p:nvSpPr>
          <p:cNvPr id="7" name="Title 1"/>
          <p:cNvSpPr txBox="1">
            <a:spLocks/>
          </p:cNvSpPr>
          <p:nvPr/>
        </p:nvSpPr>
        <p:spPr>
          <a:xfrm>
            <a:off x="342106" y="10838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i="1" u="sng" dirty="0">
                <a:solidFill>
                  <a:srgbClr val="C00000"/>
                </a:solidFill>
                <a:effectLst>
                  <a:outerShdw blurRad="38100" dist="38100" dir="2700000" algn="tl">
                    <a:srgbClr val="C0C0C0"/>
                  </a:outerShdw>
                </a:effectLst>
              </a:rPr>
              <a:t>Figure </a:t>
            </a:r>
            <a:r>
              <a:rPr lang="en-US" sz="3200" i="1" u="sng" dirty="0" smtClean="0">
                <a:solidFill>
                  <a:srgbClr val="C00000"/>
                </a:solidFill>
                <a:effectLst>
                  <a:outerShdw blurRad="38100" dist="38100" dir="2700000" algn="tl">
                    <a:srgbClr val="C0C0C0"/>
                  </a:outerShdw>
                </a:effectLst>
              </a:rPr>
              <a:t>6.3:</a:t>
            </a:r>
            <a:r>
              <a:rPr lang="en-US" sz="3200" i="1" dirty="0" smtClean="0">
                <a:solidFill>
                  <a:srgbClr val="C00000"/>
                </a:solidFill>
                <a:effectLst>
                  <a:outerShdw blurRad="38100" dist="38100" dir="2700000" algn="tl">
                    <a:srgbClr val="C0C0C0"/>
                  </a:outerShdw>
                </a:effectLst>
              </a:rPr>
              <a:t>  </a:t>
            </a:r>
            <a:r>
              <a:rPr lang="en-US" sz="3200" i="1" dirty="0">
                <a:solidFill>
                  <a:srgbClr val="C00000"/>
                </a:solidFill>
                <a:effectLst>
                  <a:outerShdw blurRad="38100" dist="38100" dir="2700000" algn="tl">
                    <a:srgbClr val="C0C0C0"/>
                  </a:outerShdw>
                </a:effectLst>
              </a:rPr>
              <a:t>A Bond’s Price vs. Its Yield </a:t>
            </a:r>
            <a:endParaRPr lang="en-US" sz="3200" u="sng" dirty="0">
              <a:solidFill>
                <a:srgbClr val="C00000"/>
              </a:solidFill>
              <a:latin typeface="Impact"/>
              <a:cs typeface="Impact"/>
            </a:endParaRPr>
          </a:p>
        </p:txBody>
      </p:sp>
    </p:spTree>
    <p:extLst>
      <p:ext uri="{BB962C8B-B14F-4D97-AF65-F5344CB8AC3E}">
        <p14:creationId xmlns:p14="http://schemas.microsoft.com/office/powerpoint/2010/main" val="231376505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9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6.4 </a:t>
            </a:r>
            <a:r>
              <a:rPr lang="en-US" sz="3200" i="1" u="sng" dirty="0">
                <a:solidFill>
                  <a:srgbClr val="C00000"/>
                </a:solidFill>
                <a:effectLst>
                  <a:outerShdw blurRad="38100" dist="38100" dir="2700000" algn="tl">
                    <a:srgbClr val="C0C0C0"/>
                  </a:outerShdw>
                </a:effectLst>
              </a:rPr>
              <a:t>Why Bond Prices Change</a:t>
            </a:r>
            <a:endParaRPr lang="en-US" sz="3200" u="sng"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dirty="0"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42</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381000" y="1417638"/>
            <a:ext cx="8382000" cy="4830762"/>
          </a:xfrm>
        </p:spPr>
        <p:txBody>
          <a:bodyPr rIns="91440">
            <a:normAutofit/>
          </a:bodyPr>
          <a:lstStyle/>
          <a:p>
            <a:pPr marL="0" indent="0" algn="just">
              <a:spcBef>
                <a:spcPts val="600"/>
              </a:spcBef>
              <a:spcAft>
                <a:spcPts val="600"/>
              </a:spcAft>
              <a:buNone/>
            </a:pPr>
            <a:r>
              <a:rPr lang="en-US" altLang="en-US" sz="2400" i="1" dirty="0">
                <a:solidFill>
                  <a:srgbClr val="FF0000"/>
                </a:solidFill>
                <a:ea typeface="ＭＳ Ｐゴシック" pitchFamily="-1" charset="-128"/>
              </a:rPr>
              <a:t>Interest Rate Changes and Bond </a:t>
            </a:r>
            <a:r>
              <a:rPr lang="en-US" altLang="en-US" sz="2400" i="1" dirty="0" smtClean="0">
                <a:solidFill>
                  <a:srgbClr val="FF0000"/>
                </a:solidFill>
                <a:ea typeface="ＭＳ Ｐゴシック" pitchFamily="-1" charset="-128"/>
              </a:rPr>
              <a:t>Prices</a:t>
            </a:r>
            <a:endParaRPr lang="en-US" sz="2000" dirty="0" smtClean="0"/>
          </a:p>
          <a:p>
            <a:pPr marL="0" indent="0">
              <a:spcBef>
                <a:spcPts val="600"/>
              </a:spcBef>
              <a:spcAft>
                <a:spcPts val="600"/>
              </a:spcAft>
              <a:buNone/>
            </a:pPr>
            <a:r>
              <a:rPr lang="en-US" altLang="en-US" sz="2000" i="1" dirty="0" smtClean="0">
                <a:solidFill>
                  <a:srgbClr val="FF0000"/>
                </a:solidFill>
                <a:ea typeface="ＭＳ Ｐゴシック" pitchFamily="-1" charset="-128"/>
              </a:rPr>
              <a:t>General Result</a:t>
            </a:r>
          </a:p>
          <a:p>
            <a:pPr algn="just">
              <a:spcBef>
                <a:spcPts val="600"/>
              </a:spcBef>
              <a:spcAft>
                <a:spcPts val="600"/>
              </a:spcAft>
            </a:pPr>
            <a:r>
              <a:rPr lang="en-US" sz="2000" b="1" i="1" dirty="0">
                <a:solidFill>
                  <a:srgbClr val="FF0000"/>
                </a:solidFill>
              </a:rPr>
              <a:t>There is an inverse relationship between interest rates and bond prices</a:t>
            </a:r>
          </a:p>
          <a:p>
            <a:pPr lvl="1" algn="just">
              <a:spcBef>
                <a:spcPts val="600"/>
              </a:spcBef>
              <a:spcAft>
                <a:spcPts val="600"/>
              </a:spcAft>
              <a:buClr>
                <a:srgbClr val="FF0000"/>
              </a:buClr>
              <a:buFont typeface="Wingdings" panose="05000000000000000000" pitchFamily="2" charset="2"/>
              <a:buChar char="§"/>
            </a:pPr>
            <a:r>
              <a:rPr lang="en-US" sz="2000" dirty="0"/>
              <a:t>As interest rates and bond yields rise, bond prices fall</a:t>
            </a:r>
          </a:p>
          <a:p>
            <a:pPr lvl="1" algn="just">
              <a:spcBef>
                <a:spcPts val="600"/>
              </a:spcBef>
              <a:spcAft>
                <a:spcPts val="600"/>
              </a:spcAft>
              <a:buClr>
                <a:srgbClr val="FF0000"/>
              </a:buClr>
              <a:buFont typeface="Wingdings" panose="05000000000000000000" pitchFamily="2" charset="2"/>
              <a:buChar char="§"/>
            </a:pPr>
            <a:r>
              <a:rPr lang="en-US" sz="2000" dirty="0"/>
              <a:t>As interest rates and bond yields fall, bond prices rise</a:t>
            </a:r>
          </a:p>
          <a:p>
            <a:pPr>
              <a:spcBef>
                <a:spcPts val="600"/>
              </a:spcBef>
              <a:spcAft>
                <a:spcPts val="600"/>
              </a:spcAft>
            </a:pPr>
            <a:endParaRPr lang="en-US" altLang="en-US" sz="2000" dirty="0" smtClean="0">
              <a:ea typeface="ＭＳ Ｐゴシック" pitchFamily="-1" charset="-128"/>
            </a:endParaRPr>
          </a:p>
          <a:p>
            <a:pPr marL="0" indent="0" algn="just">
              <a:buNone/>
            </a:pPr>
            <a:endParaRPr lang="en-US" altLang="en-US" sz="2000" dirty="0" smtClean="0"/>
          </a:p>
          <a:p>
            <a:pPr marL="342900" lvl="1" indent="-342900">
              <a:buFont typeface="Arial"/>
              <a:buChar char="•"/>
            </a:pPr>
            <a:endParaRPr lang="en-US" altLang="en-US" dirty="0"/>
          </a:p>
        </p:txBody>
      </p:sp>
    </p:spTree>
    <p:extLst>
      <p:ext uri="{BB962C8B-B14F-4D97-AF65-F5344CB8AC3E}">
        <p14:creationId xmlns:p14="http://schemas.microsoft.com/office/powerpoint/2010/main" val="9477850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5" name="Picture 3" descr="tbl06_0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38400"/>
            <a:ext cx="8610600"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FINA 3332</a:t>
            </a:r>
            <a:endParaRPr lang="en-US"/>
          </a:p>
        </p:txBody>
      </p:sp>
      <p:sp>
        <p:nvSpPr>
          <p:cNvPr id="3" name="Footer Placeholder 2"/>
          <p:cNvSpPr>
            <a:spLocks noGrp="1"/>
          </p:cNvSpPr>
          <p:nvPr>
            <p:ph type="ftr" sz="quarter" idx="11"/>
          </p:nvPr>
        </p:nvSpPr>
        <p:spPr/>
        <p:txBody>
          <a:bodyPr/>
          <a:lstStyle/>
          <a:p>
            <a:r>
              <a:rPr lang="en-US" dirty="0" smtClean="0"/>
              <a:t>Lecture 15</a:t>
            </a:r>
            <a:endParaRPr lang="en-US" dirty="0"/>
          </a:p>
        </p:txBody>
      </p:sp>
      <p:sp>
        <p:nvSpPr>
          <p:cNvPr id="4" name="Slide Number Placeholder 3"/>
          <p:cNvSpPr>
            <a:spLocks noGrp="1"/>
          </p:cNvSpPr>
          <p:nvPr>
            <p:ph type="sldNum" sz="quarter" idx="12"/>
          </p:nvPr>
        </p:nvSpPr>
        <p:spPr/>
        <p:txBody>
          <a:bodyPr/>
          <a:lstStyle/>
          <a:p>
            <a:fld id="{059122B2-AB29-456C-98D6-80177BDB9B58}" type="slidenum">
              <a:rPr lang="en-US" smtClean="0"/>
              <a:t>43</a:t>
            </a:fld>
            <a:endParaRPr lang="en-US"/>
          </a:p>
        </p:txBody>
      </p:sp>
      <p:sp>
        <p:nvSpPr>
          <p:cNvPr id="7" name="Title 1"/>
          <p:cNvSpPr txBox="1">
            <a:spLocks/>
          </p:cNvSpPr>
          <p:nvPr/>
        </p:nvSpPr>
        <p:spPr>
          <a:xfrm>
            <a:off x="297873" y="457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i="1" u="sng" dirty="0">
                <a:solidFill>
                  <a:srgbClr val="C00000"/>
                </a:solidFill>
                <a:effectLst>
                  <a:outerShdw blurRad="38100" dist="38100" dir="2700000" algn="tl">
                    <a:srgbClr val="C0C0C0"/>
                  </a:outerShdw>
                </a:effectLst>
              </a:rPr>
              <a:t>Table </a:t>
            </a:r>
            <a:r>
              <a:rPr lang="en-US" sz="3200" i="1" u="sng" dirty="0" smtClean="0">
                <a:solidFill>
                  <a:srgbClr val="C00000"/>
                </a:solidFill>
                <a:effectLst>
                  <a:outerShdw blurRad="38100" dist="38100" dir="2700000" algn="tl">
                    <a:srgbClr val="C0C0C0"/>
                  </a:outerShdw>
                </a:effectLst>
              </a:rPr>
              <a:t>6.3</a:t>
            </a:r>
            <a:r>
              <a:rPr lang="en-US" sz="3200" i="1" dirty="0" smtClean="0">
                <a:solidFill>
                  <a:srgbClr val="C00000"/>
                </a:solidFill>
                <a:effectLst>
                  <a:outerShdw blurRad="38100" dist="38100" dir="2700000" algn="tl">
                    <a:srgbClr val="C0C0C0"/>
                  </a:outerShdw>
                </a:effectLst>
              </a:rPr>
              <a:t>:</a:t>
            </a:r>
            <a:r>
              <a:rPr lang="en-US" sz="3200" i="1" dirty="0">
                <a:solidFill>
                  <a:srgbClr val="C00000"/>
                </a:solidFill>
                <a:effectLst>
                  <a:outerShdw blurRad="38100" dist="38100" dir="2700000" algn="tl">
                    <a:srgbClr val="C0C0C0"/>
                  </a:outerShdw>
                </a:effectLst>
              </a:rPr>
              <a:t>  Bond Prices Immediately After a Coupon Payment</a:t>
            </a:r>
            <a:endParaRPr lang="en-US" sz="3200" u="sng" dirty="0">
              <a:solidFill>
                <a:srgbClr val="C00000"/>
              </a:solidFill>
              <a:latin typeface="Impact"/>
              <a:cs typeface="Impact"/>
            </a:endParaRPr>
          </a:p>
        </p:txBody>
      </p:sp>
    </p:spTree>
    <p:extLst>
      <p:ext uri="{BB962C8B-B14F-4D97-AF65-F5344CB8AC3E}">
        <p14:creationId xmlns:p14="http://schemas.microsoft.com/office/powerpoint/2010/main" val="38741771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6.4 </a:t>
            </a:r>
            <a:r>
              <a:rPr lang="en-US" sz="3200" i="1" u="sng" dirty="0">
                <a:solidFill>
                  <a:srgbClr val="C00000"/>
                </a:solidFill>
                <a:effectLst>
                  <a:outerShdw blurRad="38100" dist="38100" dir="2700000" algn="tl">
                    <a:srgbClr val="C0C0C0"/>
                  </a:outerShdw>
                </a:effectLst>
              </a:rPr>
              <a:t>Why Bond Prices Change</a:t>
            </a:r>
            <a:endParaRPr lang="en-US" sz="28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dirty="0"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44</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0" name="Rectangle 5"/>
          <p:cNvSpPr>
            <a:spLocks noGrp="1" noChangeArrowheads="1"/>
          </p:cNvSpPr>
          <p:nvPr>
            <p:ph idx="1"/>
          </p:nvPr>
        </p:nvSpPr>
        <p:spPr>
          <a:xfrm>
            <a:off x="304800" y="1417638"/>
            <a:ext cx="8362950" cy="4297362"/>
          </a:xfrm>
        </p:spPr>
        <p:txBody>
          <a:bodyPr rIns="91440">
            <a:normAutofit/>
          </a:bodyPr>
          <a:lstStyle/>
          <a:p>
            <a:pPr marL="0" lvl="1" indent="0" algn="just">
              <a:lnSpc>
                <a:spcPct val="110000"/>
              </a:lnSpc>
              <a:spcBef>
                <a:spcPts val="600"/>
              </a:spcBef>
              <a:spcAft>
                <a:spcPts val="600"/>
              </a:spcAft>
              <a:buNone/>
            </a:pPr>
            <a:r>
              <a:rPr lang="en-US" altLang="en-US" sz="2400" i="1" dirty="0">
                <a:solidFill>
                  <a:srgbClr val="FF0000"/>
                </a:solidFill>
                <a:ea typeface="ＭＳ Ｐゴシック" pitchFamily="-1" charset="-128"/>
              </a:rPr>
              <a:t>Interest Rate Changes and Bond </a:t>
            </a:r>
            <a:r>
              <a:rPr lang="en-US" altLang="en-US" sz="2400" i="1" dirty="0" smtClean="0">
                <a:solidFill>
                  <a:srgbClr val="FF0000"/>
                </a:solidFill>
                <a:ea typeface="ＭＳ Ｐゴシック" pitchFamily="-1" charset="-128"/>
              </a:rPr>
              <a:t>Prices</a:t>
            </a:r>
            <a:endParaRPr lang="en-US" sz="2400" i="1" dirty="0" smtClean="0">
              <a:solidFill>
                <a:srgbClr val="FF0000"/>
              </a:solidFill>
            </a:endParaRPr>
          </a:p>
          <a:p>
            <a:pPr marL="0" lvl="1" indent="0" algn="just">
              <a:lnSpc>
                <a:spcPct val="110000"/>
              </a:lnSpc>
              <a:spcBef>
                <a:spcPts val="600"/>
              </a:spcBef>
              <a:spcAft>
                <a:spcPts val="600"/>
              </a:spcAft>
              <a:buNone/>
            </a:pPr>
            <a:r>
              <a:rPr lang="en-US" sz="2400" i="1" dirty="0" smtClean="0">
                <a:solidFill>
                  <a:srgbClr val="FF0000"/>
                </a:solidFill>
              </a:rPr>
              <a:t>Example</a:t>
            </a:r>
            <a:r>
              <a:rPr lang="en-US" sz="2400" i="1" dirty="0">
                <a:solidFill>
                  <a:srgbClr val="FF0000"/>
                </a:solidFill>
              </a:rPr>
              <a:t>, Textbook </a:t>
            </a:r>
            <a:r>
              <a:rPr lang="en-US" sz="2400" i="1" dirty="0" smtClean="0">
                <a:solidFill>
                  <a:srgbClr val="FF0000"/>
                </a:solidFill>
              </a:rPr>
              <a:t>6.6</a:t>
            </a:r>
          </a:p>
          <a:p>
            <a:pPr marL="342900" lvl="1" indent="-342900" algn="just">
              <a:lnSpc>
                <a:spcPct val="110000"/>
              </a:lnSpc>
              <a:spcBef>
                <a:spcPts val="600"/>
              </a:spcBef>
              <a:spcAft>
                <a:spcPts val="600"/>
              </a:spcAft>
              <a:buFont typeface="Arial"/>
              <a:buChar char="•"/>
            </a:pPr>
            <a:r>
              <a:rPr lang="en-US" sz="2000" dirty="0" smtClean="0"/>
              <a:t>Consider </a:t>
            </a:r>
            <a:r>
              <a:rPr lang="en-US" sz="2000" dirty="0">
                <a:solidFill>
                  <a:srgbClr val="FF0000"/>
                </a:solidFill>
              </a:rPr>
              <a:t>three 30-year bonds </a:t>
            </a:r>
            <a:r>
              <a:rPr lang="en-US" sz="2000" dirty="0"/>
              <a:t>with annual coupon payments.</a:t>
            </a:r>
          </a:p>
          <a:p>
            <a:pPr marL="342900" lvl="1" indent="-342900" algn="just">
              <a:lnSpc>
                <a:spcPct val="110000"/>
              </a:lnSpc>
              <a:spcBef>
                <a:spcPts val="600"/>
              </a:spcBef>
              <a:spcAft>
                <a:spcPts val="600"/>
              </a:spcAft>
              <a:buFont typeface="Arial"/>
              <a:buChar char="•"/>
            </a:pPr>
            <a:r>
              <a:rPr lang="en-US" sz="2000" dirty="0"/>
              <a:t>One bond has a 10% coupon </a:t>
            </a:r>
            <a:r>
              <a:rPr lang="en-US" sz="2000" dirty="0" smtClean="0"/>
              <a:t>rate, </a:t>
            </a:r>
            <a:r>
              <a:rPr lang="en-US" sz="2000" dirty="0"/>
              <a:t>one has a 5% coupon rate, and one has a 3% coupon </a:t>
            </a:r>
            <a:r>
              <a:rPr lang="en-US" sz="2000" dirty="0" smtClean="0"/>
              <a:t>rate.</a:t>
            </a:r>
            <a:endParaRPr lang="en-US" sz="2000" dirty="0"/>
          </a:p>
          <a:p>
            <a:pPr marL="342900" lvl="1" indent="-342900" algn="just">
              <a:lnSpc>
                <a:spcPct val="110000"/>
              </a:lnSpc>
              <a:spcBef>
                <a:spcPts val="600"/>
              </a:spcBef>
              <a:spcAft>
                <a:spcPts val="600"/>
              </a:spcAft>
              <a:buFont typeface="Arial"/>
              <a:buChar char="•"/>
            </a:pPr>
            <a:r>
              <a:rPr lang="en-US" sz="2000" dirty="0"/>
              <a:t>If the yield to maturity of each bond is 5%, </a:t>
            </a:r>
            <a:r>
              <a:rPr lang="en-US" sz="2000" dirty="0">
                <a:solidFill>
                  <a:srgbClr val="FF0000"/>
                </a:solidFill>
              </a:rPr>
              <a:t>what is the price </a:t>
            </a:r>
            <a:r>
              <a:rPr lang="en-US" sz="2000" dirty="0"/>
              <a:t>of each bond </a:t>
            </a:r>
            <a:r>
              <a:rPr lang="en-US" sz="2000" dirty="0" smtClean="0"/>
              <a:t>per </a:t>
            </a:r>
            <a:r>
              <a:rPr lang="en-US" sz="2000" dirty="0"/>
              <a:t>$100 face value</a:t>
            </a:r>
            <a:r>
              <a:rPr lang="en-US" sz="2000" dirty="0" smtClean="0"/>
              <a:t>?</a:t>
            </a:r>
          </a:p>
          <a:p>
            <a:pPr marL="342900" lvl="1" indent="-342900" algn="just">
              <a:lnSpc>
                <a:spcPct val="110000"/>
              </a:lnSpc>
              <a:spcBef>
                <a:spcPts val="600"/>
              </a:spcBef>
              <a:spcAft>
                <a:spcPts val="600"/>
              </a:spcAft>
              <a:buFont typeface="Arial"/>
              <a:buChar char="•"/>
            </a:pPr>
            <a:r>
              <a:rPr lang="en-US" sz="2000" dirty="0" smtClean="0"/>
              <a:t>Which bond trades </a:t>
            </a:r>
            <a:r>
              <a:rPr lang="en-US" sz="2000" dirty="0" smtClean="0">
                <a:solidFill>
                  <a:srgbClr val="FF0000"/>
                </a:solidFill>
              </a:rPr>
              <a:t>at a premium</a:t>
            </a:r>
            <a:r>
              <a:rPr lang="en-US" sz="2000" dirty="0" smtClean="0"/>
              <a:t>, which trades </a:t>
            </a:r>
            <a:r>
              <a:rPr lang="en-US" sz="2000" dirty="0" smtClean="0">
                <a:solidFill>
                  <a:srgbClr val="FF0000"/>
                </a:solidFill>
              </a:rPr>
              <a:t>at a discount, </a:t>
            </a:r>
            <a:r>
              <a:rPr lang="en-US" sz="2000" dirty="0" smtClean="0"/>
              <a:t>and which trades </a:t>
            </a:r>
            <a:r>
              <a:rPr lang="en-US" sz="2000" dirty="0" smtClean="0">
                <a:solidFill>
                  <a:srgbClr val="FF0000"/>
                </a:solidFill>
              </a:rPr>
              <a:t>at par?</a:t>
            </a:r>
            <a:endParaRPr lang="en-US" sz="2000" dirty="0">
              <a:solidFill>
                <a:srgbClr val="FF0000"/>
              </a:solidFill>
            </a:endParaRPr>
          </a:p>
          <a:p>
            <a:pPr marL="0" indent="-400050" algn="just"/>
            <a:endParaRPr lang="en-US" sz="2600" b="1" dirty="0"/>
          </a:p>
          <a:p>
            <a:pPr marL="342900" lvl="1" indent="-342900"/>
            <a:endParaRPr lang="en-US" altLang="en-US" sz="2000" dirty="0" smtClean="0"/>
          </a:p>
        </p:txBody>
      </p:sp>
    </p:spTree>
    <p:extLst>
      <p:ext uri="{BB962C8B-B14F-4D97-AF65-F5344CB8AC3E}">
        <p14:creationId xmlns:p14="http://schemas.microsoft.com/office/powerpoint/2010/main" val="9870914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6.4 </a:t>
            </a:r>
            <a:r>
              <a:rPr lang="en-US" sz="3200" i="1" u="sng" dirty="0">
                <a:solidFill>
                  <a:srgbClr val="C00000"/>
                </a:solidFill>
                <a:effectLst>
                  <a:outerShdw blurRad="38100" dist="38100" dir="2700000" algn="tl">
                    <a:srgbClr val="C0C0C0"/>
                  </a:outerShdw>
                </a:effectLst>
              </a:rPr>
              <a:t>Why Bond Prices Change</a:t>
            </a:r>
            <a:endParaRPr lang="en-US" sz="28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16</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45</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mc:AlternateContent xmlns:mc="http://schemas.openxmlformats.org/markup-compatibility/2006" xmlns:a14="http://schemas.microsoft.com/office/drawing/2010/main">
        <mc:Choice Requires="a14">
          <p:sp>
            <p:nvSpPr>
              <p:cNvPr id="10" name="Rectangle 5"/>
              <p:cNvSpPr>
                <a:spLocks noGrp="1" noChangeArrowheads="1"/>
              </p:cNvSpPr>
              <p:nvPr>
                <p:ph idx="1"/>
              </p:nvPr>
            </p:nvSpPr>
            <p:spPr>
              <a:xfrm>
                <a:off x="733424" y="1574802"/>
                <a:ext cx="7477125" cy="4762499"/>
              </a:xfrm>
            </p:spPr>
            <p:txBody>
              <a:bodyPr rIns="91440">
                <a:normAutofit fontScale="85000" lnSpcReduction="10000"/>
              </a:bodyPr>
              <a:lstStyle/>
              <a:p>
                <a:pPr marL="342900" lvl="1" indent="-342900" algn="just">
                  <a:buFont typeface="Arial"/>
                  <a:buChar char="•"/>
                </a:pPr>
                <a:r>
                  <a:rPr lang="en-US" sz="2000" dirty="0" smtClean="0"/>
                  <a:t>Applying the bond valuation formula to solve for the price:</a:t>
                </a:r>
              </a:p>
              <a:p>
                <a:pPr marL="342900" lvl="1" indent="-342900" algn="just">
                  <a:buFont typeface="Arial"/>
                  <a:buChar char="•"/>
                </a:pPr>
                <a:endParaRPr lang="en-US" sz="2000" dirty="0" smtClean="0"/>
              </a:p>
              <a:p>
                <a:pPr marL="0" indent="0" algn="just">
                  <a:buNone/>
                </a:pPr>
                <a14:m/>
                <a:endParaRPr lang="en-US" sz="1700" b="1" dirty="0" smtClean="0"/>
              </a:p>
              <a:p>
                <a:pPr marL="0" indent="0" algn="just">
                  <a:buNone/>
                </a:pPr>
                <a:endParaRPr lang="en-US" sz="1700" i="1" dirty="0" smtClean="0">
                  <a:latin typeface="Cambria Math"/>
                </a:endParaRPr>
              </a:p>
              <a:p>
                <a:pPr marL="0" indent="0" algn="just">
                  <a:buNone/>
                </a:pPr>
                <a14:m/>
                <a:endParaRPr lang="en-US" sz="1700" b="1" dirty="0"/>
              </a:p>
              <a:p>
                <a:pPr marL="0" indent="0" algn="just">
                  <a:buNone/>
                </a:pPr>
                <a14:m/>
                <a:endParaRPr lang="en-US" sz="1700" b="1" dirty="0"/>
              </a:p>
              <a:p>
                <a:pPr marL="0" indent="0" algn="just">
                  <a:buNone/>
                </a:pPr>
                <a14:m/>
                <a:endParaRPr lang="en-US" sz="1700" b="1" dirty="0"/>
              </a:p>
              <a:p>
                <a:pPr marL="0" indent="0" algn="just">
                  <a:buNone/>
                </a:pPr>
                <a:endParaRPr lang="en-US" sz="2600" b="1" dirty="0"/>
              </a:p>
            </p:txBody>
          </p:sp>
        </mc:Choice>
        <mc:Fallback xmlns="">
          <p:sp>
            <p:nvSpPr>
              <p:cNvPr id="10" name="Rectangle 5"/>
              <p:cNvSpPr>
                <a:spLocks noGrp="1" noRot="1" noChangeAspect="1" noMove="1" noResize="1" noEditPoints="1" noAdjustHandles="1" noChangeArrowheads="1" noChangeShapeType="1" noTextEdit="1"/>
              </p:cNvSpPr>
              <p:nvPr>
                <p:ph idx="1"/>
              </p:nvPr>
            </p:nvSpPr>
            <p:spPr>
              <a:xfrm>
                <a:off x="733424" y="1574802"/>
                <a:ext cx="7477125" cy="4762499"/>
              </a:xfrm>
              <a:blipFill rotWithShape="1">
                <a:blip r:embed="rId4"/>
                <a:stretch>
                  <a:fillRect l="-652" t="-639"/>
                </a:stretch>
              </a:blipFill>
            </p:spPr>
            <p:txBody>
              <a:bodyPr/>
              <a:lstStyle/>
              <a:p>
                <a:r>
                  <a:rPr lang="en-US">
                    <a:noFill/>
                  </a:rPr>
                  <a:t> </a:t>
                </a:r>
              </a:p>
            </p:txBody>
          </p:sp>
        </mc:Fallback>
      </mc:AlternateContent>
    </p:spTree>
    <p:extLst>
      <p:ext uri="{BB962C8B-B14F-4D97-AF65-F5344CB8AC3E}">
        <p14:creationId xmlns:p14="http://schemas.microsoft.com/office/powerpoint/2010/main" val="31483712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11" name="Rectangle 5"/>
          <p:cNvSpPr>
            <a:spLocks noGrp="1" noChangeArrowheads="1"/>
          </p:cNvSpPr>
          <p:nvPr>
            <p:ph idx="1"/>
          </p:nvPr>
        </p:nvSpPr>
        <p:spPr>
          <a:xfrm>
            <a:off x="1047750" y="2065339"/>
            <a:ext cx="7524750" cy="1668462"/>
          </a:xfrm>
        </p:spPr>
        <p:txBody>
          <a:bodyPr rIns="91440">
            <a:normAutofit fontScale="85000" lnSpcReduction="10000"/>
          </a:bodyPr>
          <a:lstStyle/>
          <a:p>
            <a:pPr marL="868363" indent="-868363" algn="ctr" eaLnBrk="1" hangingPunct="1">
              <a:spcBef>
                <a:spcPct val="60000"/>
              </a:spcBef>
              <a:buFontTx/>
              <a:buNone/>
            </a:pPr>
            <a:r>
              <a:rPr lang="en-US" altLang="en-US" sz="3800" i="1" dirty="0" smtClean="0">
                <a:solidFill>
                  <a:srgbClr val="C00000"/>
                </a:solidFill>
                <a:effectLst>
                  <a:outerShdw blurRad="38100" dist="38100" dir="2700000" algn="tl">
                    <a:srgbClr val="000000">
                      <a:alpha val="43137"/>
                    </a:srgbClr>
                  </a:outerShdw>
                </a:effectLst>
                <a:ea typeface="ヒラギノ角ゴ Pro W3" charset="-128"/>
              </a:rPr>
              <a:t>-- To be continued next class –</a:t>
            </a:r>
          </a:p>
          <a:p>
            <a:pPr marL="868363" indent="-868363" algn="ctr" eaLnBrk="1" hangingPunct="1">
              <a:spcBef>
                <a:spcPct val="60000"/>
              </a:spcBef>
              <a:buFontTx/>
              <a:buNone/>
            </a:pPr>
            <a:r>
              <a:rPr lang="en-US" altLang="en-US" sz="3800" i="1" dirty="0" smtClean="0">
                <a:solidFill>
                  <a:srgbClr val="C00000"/>
                </a:solidFill>
                <a:effectLst>
                  <a:outerShdw blurRad="38100" dist="38100" dir="2700000" algn="tl">
                    <a:srgbClr val="000000">
                      <a:alpha val="43137"/>
                    </a:srgbClr>
                  </a:outerShdw>
                </a:effectLst>
                <a:ea typeface="ヒラギノ角ゴ Pro W3" charset="-128"/>
              </a:rPr>
              <a:t>**Please bring these slides on Thursday**</a:t>
            </a:r>
          </a:p>
          <a:p>
            <a:pPr marL="868363" indent="-868363" eaLnBrk="1" hangingPunct="1">
              <a:spcBef>
                <a:spcPct val="60000"/>
              </a:spcBef>
              <a:buFontTx/>
              <a:buNone/>
            </a:pPr>
            <a:endParaRPr lang="en-US" altLang="en-US" b="1" dirty="0" smtClean="0">
              <a:ea typeface="ヒラギノ角ゴ Pro W3" charset="-128"/>
            </a:endParaRPr>
          </a:p>
          <a:p>
            <a:pPr marL="868363" indent="-868363" eaLnBrk="1" hangingPunct="1">
              <a:spcBef>
                <a:spcPct val="60000"/>
              </a:spcBef>
              <a:buFontTx/>
              <a:buNone/>
            </a:pPr>
            <a:endParaRPr lang="en-US" altLang="en-US" dirty="0" smtClean="0">
              <a:solidFill>
                <a:schemeClr val="bg1">
                  <a:lumMod val="75000"/>
                </a:schemeClr>
              </a:solidFill>
              <a:ea typeface="ヒラギノ角ゴ Pro W3" charset="-128"/>
            </a:endParaRPr>
          </a:p>
        </p:txBody>
      </p:sp>
      <p:sp>
        <p:nvSpPr>
          <p:cNvPr id="2" name="Date Placeholder 1"/>
          <p:cNvSpPr>
            <a:spLocks noGrp="1"/>
          </p:cNvSpPr>
          <p:nvPr>
            <p:ph type="dt" sz="half" idx="10"/>
          </p:nvPr>
        </p:nvSpPr>
        <p:spPr/>
        <p:txBody>
          <a:bodyPr/>
          <a:lstStyle/>
          <a:p>
            <a:r>
              <a:rPr lang="en-US" smtClean="0"/>
              <a:t>FINA 3332</a:t>
            </a:r>
            <a:endParaRPr lang="en-US"/>
          </a:p>
        </p:txBody>
      </p:sp>
      <p:sp>
        <p:nvSpPr>
          <p:cNvPr id="3" name="Footer Placeholder 2"/>
          <p:cNvSpPr>
            <a:spLocks noGrp="1"/>
          </p:cNvSpPr>
          <p:nvPr>
            <p:ph type="ftr" sz="quarter" idx="11"/>
          </p:nvPr>
        </p:nvSpPr>
        <p:spPr/>
        <p:txBody>
          <a:bodyPr/>
          <a:lstStyle/>
          <a:p>
            <a:r>
              <a:rPr lang="en-US" smtClean="0"/>
              <a:t>Lecture 15</a:t>
            </a:r>
            <a:endParaRPr lang="en-US"/>
          </a:p>
        </p:txBody>
      </p:sp>
      <p:sp>
        <p:nvSpPr>
          <p:cNvPr id="4" name="Slide Number Placeholder 3"/>
          <p:cNvSpPr>
            <a:spLocks noGrp="1"/>
          </p:cNvSpPr>
          <p:nvPr>
            <p:ph type="sldNum" sz="quarter" idx="12"/>
          </p:nvPr>
        </p:nvSpPr>
        <p:spPr/>
        <p:txBody>
          <a:bodyPr/>
          <a:lstStyle/>
          <a:p>
            <a:fld id="{059122B2-AB29-456C-98D6-80177BDB9B58}" type="slidenum">
              <a:rPr lang="en-US" smtClean="0"/>
              <a:t>46</a:t>
            </a:fld>
            <a:endParaRPr lang="en-US"/>
          </a:p>
        </p:txBody>
      </p:sp>
    </p:spTree>
    <p:extLst>
      <p:ext uri="{BB962C8B-B14F-4D97-AF65-F5344CB8AC3E}">
        <p14:creationId xmlns:p14="http://schemas.microsoft.com/office/powerpoint/2010/main" val="16858264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smtClean="0">
                <a:solidFill>
                  <a:srgbClr val="CC0000"/>
                </a:solidFill>
                <a:effectLst>
                  <a:outerShdw blurRad="38100" dist="38100" dir="2700000" algn="tl">
                    <a:srgbClr val="000000">
                      <a:alpha val="43137"/>
                    </a:srgbClr>
                  </a:outerShdw>
                </a:effectLst>
              </a:rPr>
              <a:t>Next Class</a:t>
            </a:r>
            <a:endParaRPr lang="en-US" sz="3200" i="1" dirty="0">
              <a:solidFill>
                <a:srgbClr val="CC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23976"/>
            <a:ext cx="8229600" cy="4802188"/>
          </a:xfrm>
        </p:spPr>
        <p:txBody>
          <a:bodyPr>
            <a:normAutofit/>
          </a:bodyPr>
          <a:lstStyle/>
          <a:p>
            <a:pPr>
              <a:spcBef>
                <a:spcPts val="600"/>
              </a:spcBef>
              <a:spcAft>
                <a:spcPts val="600"/>
              </a:spcAft>
            </a:pPr>
            <a:r>
              <a:rPr lang="en-US" sz="2400" dirty="0" smtClean="0"/>
              <a:t>Finish these set of notes [Section 6.4]</a:t>
            </a:r>
          </a:p>
          <a:p>
            <a:pPr>
              <a:spcBef>
                <a:spcPts val="600"/>
              </a:spcBef>
              <a:spcAft>
                <a:spcPts val="600"/>
              </a:spcAft>
            </a:pPr>
            <a:r>
              <a:rPr lang="en-US" sz="2400" b="1" dirty="0" smtClean="0">
                <a:solidFill>
                  <a:srgbClr val="FF0000"/>
                </a:solidFill>
              </a:rPr>
              <a:t>REVIEW SESSION – DO NOT MISS IT!</a:t>
            </a:r>
          </a:p>
        </p:txBody>
      </p:sp>
      <p:sp>
        <p:nvSpPr>
          <p:cNvPr id="4" name="Date Placeholder 3"/>
          <p:cNvSpPr>
            <a:spLocks noGrp="1"/>
          </p:cNvSpPr>
          <p:nvPr>
            <p:ph type="dt" sz="half" idx="10"/>
          </p:nvPr>
        </p:nvSpPr>
        <p:spPr/>
        <p:txBody>
          <a:bodyPr/>
          <a:lstStyle/>
          <a:p>
            <a:r>
              <a:rPr lang="en-US" smtClean="0"/>
              <a:t>FINA 3332</a:t>
            </a:r>
            <a:endParaRPr lang="en-US"/>
          </a:p>
        </p:txBody>
      </p:sp>
      <p:sp>
        <p:nvSpPr>
          <p:cNvPr id="5" name="Footer Placeholder 4"/>
          <p:cNvSpPr>
            <a:spLocks noGrp="1"/>
          </p:cNvSpPr>
          <p:nvPr>
            <p:ph type="ftr" sz="quarter" idx="11"/>
          </p:nvPr>
        </p:nvSpPr>
        <p:spPr/>
        <p:txBody>
          <a:bodyPr/>
          <a:lstStyle/>
          <a:p>
            <a:r>
              <a:rPr lang="en-US" smtClean="0"/>
              <a:t>Lecture 15</a:t>
            </a:r>
            <a:endParaRPr lang="en-US"/>
          </a:p>
        </p:txBody>
      </p:sp>
      <p:sp>
        <p:nvSpPr>
          <p:cNvPr id="6" name="Slide Number Placeholder 5"/>
          <p:cNvSpPr>
            <a:spLocks noGrp="1"/>
          </p:cNvSpPr>
          <p:nvPr>
            <p:ph type="sldNum" sz="quarter" idx="12"/>
          </p:nvPr>
        </p:nvSpPr>
        <p:spPr/>
        <p:txBody>
          <a:bodyPr/>
          <a:lstStyle/>
          <a:p>
            <a:fld id="{059122B2-AB29-456C-98D6-80177BDB9B58}" type="slidenum">
              <a:rPr lang="en-US" smtClean="0"/>
              <a:t>47</a:t>
            </a:fld>
            <a:endParaRPr lang="en-US"/>
          </a:p>
        </p:txBody>
      </p:sp>
    </p:spTree>
    <p:extLst>
      <p:ext uri="{BB962C8B-B14F-4D97-AF65-F5344CB8AC3E}">
        <p14:creationId xmlns:p14="http://schemas.microsoft.com/office/powerpoint/2010/main" val="121387939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6.4 </a:t>
            </a:r>
            <a:r>
              <a:rPr lang="en-US" sz="3200" i="1" u="sng" dirty="0">
                <a:solidFill>
                  <a:srgbClr val="C00000"/>
                </a:solidFill>
                <a:effectLst>
                  <a:outerShdw blurRad="38100" dist="38100" dir="2700000" algn="tl">
                    <a:srgbClr val="C0C0C0"/>
                  </a:outerShdw>
                </a:effectLst>
              </a:rPr>
              <a:t>Why Bond Prices Change</a:t>
            </a:r>
            <a:endParaRPr lang="en-US" sz="3200" u="sng"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dirty="0"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48</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276225" y="1323975"/>
            <a:ext cx="8486775" cy="4424956"/>
          </a:xfrm>
        </p:spPr>
        <p:txBody>
          <a:bodyPr rIns="91440">
            <a:normAutofit/>
          </a:bodyPr>
          <a:lstStyle/>
          <a:p>
            <a:pPr marL="0" indent="0" algn="just">
              <a:spcBef>
                <a:spcPts val="600"/>
              </a:spcBef>
              <a:spcAft>
                <a:spcPts val="600"/>
              </a:spcAft>
              <a:buNone/>
            </a:pPr>
            <a:r>
              <a:rPr lang="en-US" sz="2400" i="1" dirty="0" smtClean="0">
                <a:solidFill>
                  <a:srgbClr val="FF0000"/>
                </a:solidFill>
              </a:rPr>
              <a:t>Time and Bond Prices</a:t>
            </a:r>
          </a:p>
          <a:p>
            <a:pPr marL="342900" lvl="1" indent="-342900" algn="just">
              <a:spcBef>
                <a:spcPts val="600"/>
              </a:spcBef>
              <a:spcAft>
                <a:spcPts val="600"/>
              </a:spcAft>
              <a:buFont typeface="Arial"/>
              <a:buChar char="•"/>
            </a:pPr>
            <a:r>
              <a:rPr lang="en-US" sz="2000" dirty="0" smtClean="0"/>
              <a:t>Holding </a:t>
            </a:r>
            <a:r>
              <a:rPr lang="en-US" sz="2000" dirty="0"/>
              <a:t>all other things </a:t>
            </a:r>
            <a:r>
              <a:rPr lang="en-US" sz="2000" dirty="0" smtClean="0"/>
              <a:t>constant (i.e. no change in the YTM), </a:t>
            </a:r>
            <a:r>
              <a:rPr lang="en-US" sz="2000" dirty="0"/>
              <a:t>the price of discount or premium </a:t>
            </a:r>
            <a:r>
              <a:rPr lang="en-US" sz="2000" dirty="0" smtClean="0"/>
              <a:t>bonds </a:t>
            </a:r>
            <a:r>
              <a:rPr lang="en-US" sz="2000" dirty="0"/>
              <a:t>will move </a:t>
            </a:r>
            <a:r>
              <a:rPr lang="en-US" sz="2000" dirty="0">
                <a:solidFill>
                  <a:srgbClr val="FF0000"/>
                </a:solidFill>
              </a:rPr>
              <a:t>towards </a:t>
            </a:r>
            <a:r>
              <a:rPr lang="en-US" sz="2000" dirty="0" smtClean="0">
                <a:solidFill>
                  <a:srgbClr val="FF0000"/>
                </a:solidFill>
              </a:rPr>
              <a:t>the face </a:t>
            </a:r>
            <a:r>
              <a:rPr lang="en-US" sz="2000" dirty="0">
                <a:solidFill>
                  <a:srgbClr val="FF0000"/>
                </a:solidFill>
              </a:rPr>
              <a:t>value over </a:t>
            </a:r>
            <a:r>
              <a:rPr lang="en-US" sz="2000" dirty="0" smtClean="0">
                <a:solidFill>
                  <a:srgbClr val="FF0000"/>
                </a:solidFill>
              </a:rPr>
              <a:t>time</a:t>
            </a:r>
          </a:p>
          <a:p>
            <a:pPr marL="342900" lvl="1" indent="-342900" algn="just">
              <a:spcBef>
                <a:spcPts val="600"/>
              </a:spcBef>
              <a:spcAft>
                <a:spcPts val="600"/>
              </a:spcAft>
              <a:buFont typeface="Arial"/>
              <a:buChar char="•"/>
            </a:pPr>
            <a:r>
              <a:rPr lang="en-US" sz="2000" dirty="0" smtClean="0">
                <a:solidFill>
                  <a:srgbClr val="FF0000"/>
                </a:solidFill>
              </a:rPr>
              <a:t>For coupon bonds: </a:t>
            </a:r>
            <a:r>
              <a:rPr lang="en-US" sz="2000" dirty="0" smtClean="0"/>
              <a:t>prices rise between coupon payments, but drop on the coupon date, reflecting the amount of the coupon payment</a:t>
            </a:r>
            <a:endParaRPr lang="en-US" sz="2000" dirty="0"/>
          </a:p>
          <a:p>
            <a:pPr marL="342900" lvl="1" indent="-342900">
              <a:spcBef>
                <a:spcPts val="600"/>
              </a:spcBef>
              <a:spcAft>
                <a:spcPts val="600"/>
              </a:spcAft>
            </a:pPr>
            <a:endParaRPr lang="en-US" altLang="en-US" sz="2000" dirty="0" smtClean="0"/>
          </a:p>
          <a:p>
            <a:pPr marL="342900" lvl="1" indent="-342900">
              <a:buFont typeface="Arial"/>
              <a:buChar char="•"/>
            </a:pPr>
            <a:endParaRPr lang="en-US" altLang="en-US" dirty="0"/>
          </a:p>
        </p:txBody>
      </p:sp>
    </p:spTree>
    <p:extLst>
      <p:ext uri="{BB962C8B-B14F-4D97-AF65-F5344CB8AC3E}">
        <p14:creationId xmlns:p14="http://schemas.microsoft.com/office/powerpoint/2010/main" val="25965660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4" y="274638"/>
            <a:ext cx="8105775" cy="889348"/>
          </a:xfrm>
        </p:spPr>
        <p:txBody>
          <a:bodyPr>
            <a:noAutofit/>
          </a:bodyPr>
          <a:lstStyle/>
          <a:p>
            <a:r>
              <a:rPr lang="en-US" sz="2800" i="1" u="sng" dirty="0" smtClean="0">
                <a:solidFill>
                  <a:srgbClr val="C00000"/>
                </a:solidFill>
                <a:effectLst>
                  <a:outerShdw blurRad="38100" dist="38100" dir="2700000" algn="tl">
                    <a:srgbClr val="C0C0C0"/>
                  </a:outerShdw>
                </a:effectLst>
              </a:rPr>
              <a:t>Figure 6.4</a:t>
            </a:r>
            <a:r>
              <a:rPr lang="en-US" sz="2800" i="1" dirty="0" smtClean="0">
                <a:solidFill>
                  <a:srgbClr val="C00000"/>
                </a:solidFill>
                <a:effectLst>
                  <a:outerShdw blurRad="38100" dist="38100" dir="2700000" algn="tl">
                    <a:srgbClr val="C0C0C0"/>
                  </a:outerShdw>
                </a:effectLst>
              </a:rPr>
              <a:t>: The </a:t>
            </a:r>
            <a:r>
              <a:rPr lang="en-US" sz="2800" i="1" dirty="0">
                <a:solidFill>
                  <a:srgbClr val="C00000"/>
                </a:solidFill>
                <a:effectLst>
                  <a:outerShdw blurRad="38100" dist="38100" dir="2700000" algn="tl">
                    <a:srgbClr val="C0C0C0"/>
                  </a:outerShdw>
                </a:effectLst>
              </a:rPr>
              <a:t>Effect of Time on Bond Prices</a:t>
            </a:r>
            <a:endParaRPr lang="en-US" sz="28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dirty="0"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49</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pic>
        <p:nvPicPr>
          <p:cNvPr id="1208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75" y="1163986"/>
            <a:ext cx="712152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0787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8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639762"/>
          </a:xfrm>
        </p:spPr>
        <p:txBody>
          <a:bodyPr>
            <a:normAutofit/>
          </a:bodyPr>
          <a:lstStyle/>
          <a:p>
            <a:r>
              <a:rPr lang="en-US" sz="3400" i="1" dirty="0" smtClean="0">
                <a:solidFill>
                  <a:srgbClr val="CC0000"/>
                </a:solidFill>
                <a:effectLst>
                  <a:outerShdw blurRad="38100" dist="38100" dir="2700000" algn="tl">
                    <a:srgbClr val="000000">
                      <a:alpha val="43137"/>
                    </a:srgbClr>
                  </a:outerShdw>
                </a:effectLst>
              </a:rPr>
              <a:t>*</a:t>
            </a:r>
            <a:r>
              <a:rPr lang="en-US" sz="3400" i="1" u="sng" dirty="0" smtClean="0">
                <a:solidFill>
                  <a:srgbClr val="CC0000"/>
                </a:solidFill>
                <a:effectLst>
                  <a:outerShdw blurRad="38100" dist="38100" dir="2700000" algn="tl">
                    <a:srgbClr val="000000">
                      <a:alpha val="43137"/>
                    </a:srgbClr>
                  </a:outerShdw>
                </a:effectLst>
              </a:rPr>
              <a:t>EXAM 2</a:t>
            </a:r>
            <a:r>
              <a:rPr lang="en-US" sz="3400" i="1" dirty="0" smtClean="0">
                <a:solidFill>
                  <a:srgbClr val="CC0000"/>
                </a:solidFill>
                <a:effectLst>
                  <a:outerShdw blurRad="38100" dist="38100" dir="2700000" algn="tl">
                    <a:srgbClr val="000000">
                      <a:alpha val="43137"/>
                    </a:srgbClr>
                  </a:outerShdw>
                </a:effectLst>
              </a:rPr>
              <a:t>*</a:t>
            </a:r>
            <a:endParaRPr lang="en-US" sz="3400" i="1" dirty="0">
              <a:solidFill>
                <a:srgbClr val="CC0000"/>
              </a:solidFill>
              <a:effectLst>
                <a:outerShdw blurRad="38100" dist="38100" dir="2700000" algn="tl">
                  <a:srgbClr val="000000">
                    <a:alpha val="43137"/>
                  </a:srgbClr>
                </a:outerShdw>
              </a:effectLst>
            </a:endParaRPr>
          </a:p>
        </p:txBody>
      </p:sp>
      <p:sp>
        <p:nvSpPr>
          <p:cNvPr id="5" name="Footer Placeholder 4"/>
          <p:cNvSpPr>
            <a:spLocks noGrp="1"/>
          </p:cNvSpPr>
          <p:nvPr>
            <p:ph type="ftr" sz="quarter" idx="11"/>
          </p:nvPr>
        </p:nvSpPr>
        <p:spPr/>
        <p:txBody>
          <a:bodyPr/>
          <a:lstStyle/>
          <a:p>
            <a:r>
              <a:rPr lang="en-US" dirty="0" smtClean="0"/>
              <a:t>Lecture 15</a:t>
            </a:r>
            <a:endParaRPr lang="en-US" dirty="0"/>
          </a:p>
        </p:txBody>
      </p:sp>
      <p:sp>
        <p:nvSpPr>
          <p:cNvPr id="6" name="Slide Number Placeholder 5"/>
          <p:cNvSpPr>
            <a:spLocks noGrp="1"/>
          </p:cNvSpPr>
          <p:nvPr>
            <p:ph type="sldNum" sz="quarter" idx="12"/>
          </p:nvPr>
        </p:nvSpPr>
        <p:spPr/>
        <p:txBody>
          <a:bodyPr/>
          <a:lstStyle/>
          <a:p>
            <a:fld id="{059122B2-AB29-456C-98D6-80177BDB9B58}" type="slidenum">
              <a:rPr lang="en-US" smtClean="0"/>
              <a:t>5</a:t>
            </a:fld>
            <a:endParaRPr lang="en-US"/>
          </a:p>
        </p:txBody>
      </p:sp>
      <p:sp>
        <p:nvSpPr>
          <p:cNvPr id="7" name="Date Placeholder 6"/>
          <p:cNvSpPr>
            <a:spLocks noGrp="1"/>
          </p:cNvSpPr>
          <p:nvPr>
            <p:ph type="dt" sz="half" idx="10"/>
          </p:nvPr>
        </p:nvSpPr>
        <p:spPr/>
        <p:txBody>
          <a:bodyPr/>
          <a:lstStyle/>
          <a:p>
            <a:r>
              <a:rPr lang="en-US" smtClean="0"/>
              <a:t>FINA 3332</a:t>
            </a:r>
            <a:endParaRPr lang="en-US"/>
          </a:p>
        </p:txBody>
      </p:sp>
      <p:sp>
        <p:nvSpPr>
          <p:cNvPr id="3" name="Content Placeholder 2"/>
          <p:cNvSpPr>
            <a:spLocks noGrp="1"/>
          </p:cNvSpPr>
          <p:nvPr>
            <p:ph idx="1"/>
          </p:nvPr>
        </p:nvSpPr>
        <p:spPr>
          <a:xfrm>
            <a:off x="304800" y="831258"/>
            <a:ext cx="8382000" cy="5493341"/>
          </a:xfrm>
        </p:spPr>
        <p:txBody>
          <a:bodyPr>
            <a:noAutofit/>
          </a:bodyPr>
          <a:lstStyle/>
          <a:p>
            <a:pPr algn="just">
              <a:spcBef>
                <a:spcPts val="600"/>
              </a:spcBef>
              <a:spcAft>
                <a:spcPts val="600"/>
              </a:spcAft>
            </a:pPr>
            <a:r>
              <a:rPr lang="en-US" sz="1800" dirty="0" smtClean="0"/>
              <a:t>A </a:t>
            </a:r>
            <a:r>
              <a:rPr lang="en-US" sz="1800" dirty="0"/>
              <a:t>set of </a:t>
            </a:r>
            <a:r>
              <a:rPr lang="en-US" sz="1800" dirty="0">
                <a:solidFill>
                  <a:srgbClr val="FF0000"/>
                </a:solidFill>
              </a:rPr>
              <a:t>practice questions </a:t>
            </a:r>
            <a:r>
              <a:rPr lang="en-US" sz="1800" dirty="0"/>
              <a:t>will be posted on </a:t>
            </a:r>
            <a:r>
              <a:rPr lang="en-US" sz="1800" dirty="0" smtClean="0"/>
              <a:t>Blackboard, </a:t>
            </a:r>
            <a:r>
              <a:rPr lang="en-US" sz="1800" dirty="0"/>
              <a:t>and we will have a review session </a:t>
            </a:r>
            <a:r>
              <a:rPr lang="en-US" sz="1800" dirty="0" smtClean="0"/>
              <a:t>on Thursday. </a:t>
            </a:r>
            <a:r>
              <a:rPr lang="en-US" sz="1800" dirty="0">
                <a:solidFill>
                  <a:srgbClr val="FF0000"/>
                </a:solidFill>
              </a:rPr>
              <a:t>It is very important to work on the practice questions BEFORE the review </a:t>
            </a:r>
            <a:r>
              <a:rPr lang="en-US" sz="1800" dirty="0" smtClean="0">
                <a:solidFill>
                  <a:srgbClr val="FF0000"/>
                </a:solidFill>
              </a:rPr>
              <a:t>session.</a:t>
            </a:r>
          </a:p>
          <a:p>
            <a:pPr algn="just">
              <a:spcBef>
                <a:spcPts val="600"/>
              </a:spcBef>
              <a:spcAft>
                <a:spcPts val="600"/>
              </a:spcAft>
            </a:pPr>
            <a:r>
              <a:rPr lang="en-US" sz="1800" u="sng" dirty="0" smtClean="0">
                <a:solidFill>
                  <a:srgbClr val="FF0000"/>
                </a:solidFill>
              </a:rPr>
              <a:t>Exam </a:t>
            </a:r>
            <a:r>
              <a:rPr lang="en-US" sz="1800" u="sng" dirty="0">
                <a:solidFill>
                  <a:srgbClr val="FF0000"/>
                </a:solidFill>
              </a:rPr>
              <a:t>material</a:t>
            </a:r>
            <a:r>
              <a:rPr lang="en-US" sz="1800" dirty="0">
                <a:solidFill>
                  <a:srgbClr val="FF0000"/>
                </a:solidFill>
              </a:rPr>
              <a:t>: </a:t>
            </a:r>
            <a:r>
              <a:rPr lang="en-US" sz="1800" dirty="0"/>
              <a:t>All material covered in class, required readings, and </a:t>
            </a:r>
            <a:r>
              <a:rPr lang="en-US" sz="1800" dirty="0" smtClean="0"/>
              <a:t>assignments – except for the news articles discussed at the beginning of each class. There will be no questions about these articles.</a:t>
            </a:r>
            <a:endParaRPr lang="en-US" sz="1800" dirty="0"/>
          </a:p>
          <a:p>
            <a:pPr algn="just">
              <a:spcBef>
                <a:spcPts val="600"/>
              </a:spcBef>
              <a:spcAft>
                <a:spcPts val="600"/>
              </a:spcAft>
            </a:pPr>
            <a:r>
              <a:rPr lang="en-US" sz="1800" dirty="0"/>
              <a:t>Check the material covered in class: all notes are posted on Blackboard.</a:t>
            </a:r>
          </a:p>
          <a:p>
            <a:pPr algn="just">
              <a:spcBef>
                <a:spcPts val="600"/>
              </a:spcBef>
              <a:spcAft>
                <a:spcPts val="600"/>
              </a:spcAft>
            </a:pPr>
            <a:r>
              <a:rPr lang="en-US" sz="1800" u="sng" dirty="0" smtClean="0">
                <a:solidFill>
                  <a:srgbClr val="FF0000"/>
                </a:solidFill>
              </a:rPr>
              <a:t>Textbook (BDH) Sections</a:t>
            </a:r>
            <a:r>
              <a:rPr lang="en-US" sz="1800" dirty="0"/>
              <a:t>: </a:t>
            </a:r>
          </a:p>
          <a:p>
            <a:pPr lvl="1" algn="just">
              <a:spcBef>
                <a:spcPts val="600"/>
              </a:spcBef>
              <a:spcAft>
                <a:spcPts val="600"/>
              </a:spcAft>
              <a:buFont typeface="Wingdings" panose="05000000000000000000" pitchFamily="2" charset="2"/>
              <a:buChar char="§"/>
            </a:pPr>
            <a:r>
              <a:rPr lang="en-US" sz="1800" dirty="0"/>
              <a:t>Chapter 4, Sections: (4.1), 4.2, 4.3, 4.4, 4.5, 4.6</a:t>
            </a:r>
          </a:p>
          <a:p>
            <a:pPr lvl="1" algn="just">
              <a:spcBef>
                <a:spcPts val="600"/>
              </a:spcBef>
              <a:spcAft>
                <a:spcPts val="600"/>
              </a:spcAft>
              <a:buFont typeface="Wingdings" panose="05000000000000000000" pitchFamily="2" charset="2"/>
              <a:buChar char="§"/>
            </a:pPr>
            <a:r>
              <a:rPr lang="en-US" sz="1800" dirty="0"/>
              <a:t>Chapter 5, Sections: 5.1, 5.2, 5.3 (only what we discussed in class), 5.4</a:t>
            </a:r>
          </a:p>
          <a:p>
            <a:pPr lvl="1" algn="just">
              <a:spcBef>
                <a:spcPts val="600"/>
              </a:spcBef>
              <a:spcAft>
                <a:spcPts val="600"/>
              </a:spcAft>
              <a:buFont typeface="Wingdings" panose="05000000000000000000" pitchFamily="2" charset="2"/>
              <a:buChar char="§"/>
            </a:pPr>
            <a:r>
              <a:rPr lang="en-US" sz="1800" dirty="0"/>
              <a:t>Chapter 6, Sections: 6.1, 6.2, 6.3, 6.4 </a:t>
            </a:r>
            <a:r>
              <a:rPr lang="en-US" sz="1800" dirty="0" smtClean="0"/>
              <a:t>(only </a:t>
            </a:r>
            <a:r>
              <a:rPr lang="en-US" sz="1800" dirty="0"/>
              <a:t>what we discussed in </a:t>
            </a:r>
            <a:r>
              <a:rPr lang="en-US" sz="1800" dirty="0" smtClean="0"/>
              <a:t>class)</a:t>
            </a:r>
            <a:endParaRPr lang="en-US" sz="1800" dirty="0"/>
          </a:p>
          <a:p>
            <a:pPr lvl="1" algn="just">
              <a:spcBef>
                <a:spcPts val="600"/>
              </a:spcBef>
              <a:spcAft>
                <a:spcPts val="600"/>
              </a:spcAft>
              <a:buFont typeface="Wingdings" panose="05000000000000000000" pitchFamily="2" charset="2"/>
              <a:buChar char="§"/>
            </a:pPr>
            <a:r>
              <a:rPr lang="en-US" sz="1800" dirty="0" smtClean="0"/>
              <a:t>The </a:t>
            </a:r>
            <a:r>
              <a:rPr lang="en-US" sz="1800" dirty="0"/>
              <a:t>exam includes short answer questions, and multiple choice questions. If specified, you must “show work” (i.e. provide calculations) in a multiple choice question</a:t>
            </a:r>
            <a:r>
              <a:rPr lang="en-US" sz="1800" dirty="0" smtClean="0"/>
              <a:t>. For questions requiring the use of a calculator, if you decide to use a financial calculator, </a:t>
            </a:r>
            <a:r>
              <a:rPr lang="en-US" sz="1800" dirty="0" smtClean="0">
                <a:solidFill>
                  <a:srgbClr val="FF0000"/>
                </a:solidFill>
              </a:rPr>
              <a:t>you must write down the formula you applied and the inputs to the calculator.</a:t>
            </a:r>
            <a:endParaRPr lang="en-US" sz="1800" dirty="0">
              <a:solidFill>
                <a:srgbClr val="FF0000"/>
              </a:solidFill>
            </a:endParaRPr>
          </a:p>
        </p:txBody>
      </p:sp>
    </p:spTree>
    <p:extLst>
      <p:ext uri="{BB962C8B-B14F-4D97-AF65-F5344CB8AC3E}">
        <p14:creationId xmlns:p14="http://schemas.microsoft.com/office/powerpoint/2010/main" val="219897355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6.4 </a:t>
            </a:r>
            <a:r>
              <a:rPr lang="en-US" sz="3200" i="1" u="sng" dirty="0">
                <a:solidFill>
                  <a:srgbClr val="C00000"/>
                </a:solidFill>
                <a:effectLst>
                  <a:outerShdw blurRad="38100" dist="38100" dir="2700000" algn="tl">
                    <a:srgbClr val="C0C0C0"/>
                  </a:outerShdw>
                </a:effectLst>
              </a:rPr>
              <a:t>Why Bond Prices Change</a:t>
            </a:r>
            <a:endParaRPr lang="en-US" sz="3200" u="sng"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dirty="0"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50</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mc:AlternateContent xmlns:mc="http://schemas.openxmlformats.org/markup-compatibility/2006" xmlns:a14="http://schemas.microsoft.com/office/drawing/2010/main">
        <mc:Choice Requires="a14">
          <p:sp>
            <p:nvSpPr>
              <p:cNvPr id="11" name="Rectangle 5"/>
              <p:cNvSpPr>
                <a:spLocks noGrp="1" noChangeArrowheads="1"/>
              </p:cNvSpPr>
              <p:nvPr>
                <p:ph idx="1"/>
              </p:nvPr>
            </p:nvSpPr>
            <p:spPr>
              <a:xfrm>
                <a:off x="276225" y="1323975"/>
                <a:ext cx="8486775" cy="4424956"/>
              </a:xfrm>
            </p:spPr>
            <p:txBody>
              <a:bodyPr rIns="91440">
                <a:normAutofit/>
              </a:bodyPr>
              <a:lstStyle/>
              <a:p>
                <a:pPr marL="0" indent="0" algn="just">
                  <a:spcBef>
                    <a:spcPts val="600"/>
                  </a:spcBef>
                  <a:spcAft>
                    <a:spcPts val="600"/>
                  </a:spcAft>
                  <a:buNone/>
                </a:pPr>
                <a:r>
                  <a:rPr lang="en-US" sz="2400" i="1" dirty="0" smtClean="0">
                    <a:solidFill>
                      <a:srgbClr val="FF0000"/>
                    </a:solidFill>
                  </a:rPr>
                  <a:t>Time and Bond Prices – Example 6.7</a:t>
                </a:r>
              </a:p>
              <a:p>
                <a:pPr>
                  <a:spcBef>
                    <a:spcPts val="600"/>
                  </a:spcBef>
                  <a:spcAft>
                    <a:spcPts val="600"/>
                  </a:spcAft>
                </a:pPr>
                <a:r>
                  <a:rPr lang="en-US" altLang="en-US" sz="2000" dirty="0">
                    <a:ea typeface="ＭＳ Ｐゴシック" pitchFamily="-1" charset="-128"/>
                  </a:rPr>
                  <a:t>Suppose you purchase a 30-year, zero-coupon bond with a yield to maturity of 5%. For a face value of $100, the bond will initially trade for</a:t>
                </a:r>
              </a:p>
              <a:p>
                <a:pPr marL="0" indent="0" algn="ctr">
                  <a:spcBef>
                    <a:spcPts val="600"/>
                  </a:spcBef>
                  <a:spcAft>
                    <a:spcPts val="600"/>
                  </a:spcAft>
                  <a:buNone/>
                </a:pPr>
                <a14:m>
                  <m:oMathPara xmlns:m="http://schemas.openxmlformats.org/officeDocument/2006/math" xmlns="">
                    <m:oMathParaPr>
                      <m:jc m:val="centerGroup"/>
                    </m:oMathParaPr>
                    <m:oMath xmlns:m="http://schemas.openxmlformats.org/officeDocument/2006/math">
                      <m:r>
                        <a:rPr lang="en-US" sz="2000" b="0" i="1" smtClean="0">
                          <a:solidFill>
                            <a:schemeClr val="tx1"/>
                          </a:solidFill>
                          <a:latin typeface="Cambria Math"/>
                        </a:rPr>
                        <m:t>𝑃</m:t>
                      </m:r>
                      <m:d>
                        <m:dPr>
                          <m:ctrlPr>
                            <a:rPr lang="en-US" sz="2000" b="0" i="1" smtClean="0">
                              <a:solidFill>
                                <a:schemeClr val="tx1"/>
                              </a:solidFill>
                              <a:latin typeface="Cambria Math"/>
                            </a:rPr>
                          </m:ctrlPr>
                        </m:dPr>
                        <m:e>
                          <m:r>
                            <a:rPr lang="en-US" sz="2000" b="0" i="1" smtClean="0">
                              <a:solidFill>
                                <a:schemeClr val="tx1"/>
                              </a:solidFill>
                              <a:latin typeface="Cambria Math"/>
                            </a:rPr>
                            <m:t>30 </m:t>
                          </m:r>
                          <m:r>
                            <a:rPr lang="en-US" sz="2000" b="0" i="1" smtClean="0">
                              <a:solidFill>
                                <a:schemeClr val="tx1"/>
                              </a:solidFill>
                              <a:latin typeface="Cambria Math"/>
                            </a:rPr>
                            <m:t>𝑦𝑒𝑎𝑟𝑠</m:t>
                          </m:r>
                          <m:r>
                            <a:rPr lang="en-US" sz="2000" b="0" i="1" smtClean="0">
                              <a:solidFill>
                                <a:schemeClr val="tx1"/>
                              </a:solidFill>
                              <a:latin typeface="Cambria Math"/>
                            </a:rPr>
                            <m:t> </m:t>
                          </m:r>
                          <m:r>
                            <a:rPr lang="en-US" sz="2000" b="0" i="1" smtClean="0">
                              <a:solidFill>
                                <a:schemeClr val="tx1"/>
                              </a:solidFill>
                              <a:latin typeface="Cambria Math"/>
                            </a:rPr>
                            <m:t>𝑡𝑜</m:t>
                          </m:r>
                          <m:r>
                            <a:rPr lang="en-US" sz="2000" b="0" i="1" smtClean="0">
                              <a:solidFill>
                                <a:schemeClr val="tx1"/>
                              </a:solidFill>
                              <a:latin typeface="Cambria Math"/>
                            </a:rPr>
                            <m:t> </m:t>
                          </m:r>
                          <m:r>
                            <a:rPr lang="en-US" sz="2000" b="0" i="1" smtClean="0">
                              <a:solidFill>
                                <a:schemeClr val="tx1"/>
                              </a:solidFill>
                              <a:latin typeface="Cambria Math"/>
                            </a:rPr>
                            <m:t>𝑚𝑎𝑡𝑢𝑟𝑖𝑡𝑦</m:t>
                          </m:r>
                        </m:e>
                      </m:d>
                      <m:r>
                        <a:rPr lang="en-US" sz="2000" b="0" i="1" smtClean="0">
                          <a:solidFill>
                            <a:schemeClr val="tx1"/>
                          </a:solidFill>
                          <a:latin typeface="Cambria Math"/>
                        </a:rPr>
                        <m:t>=</m:t>
                      </m:r>
                      <m:f>
                        <m:fPr>
                          <m:ctrlPr>
                            <a:rPr lang="en-US" sz="2000" b="0" i="1" smtClean="0">
                              <a:solidFill>
                                <a:schemeClr val="tx1"/>
                              </a:solidFill>
                              <a:latin typeface="Cambria Math"/>
                            </a:rPr>
                          </m:ctrlPr>
                        </m:fPr>
                        <m:num>
                          <m:r>
                            <a:rPr lang="en-US" sz="2000" b="0" i="1" smtClean="0">
                              <a:solidFill>
                                <a:schemeClr val="tx1"/>
                              </a:solidFill>
                              <a:latin typeface="Cambria Math"/>
                            </a:rPr>
                            <m:t>100</m:t>
                          </m:r>
                        </m:num>
                        <m:den>
                          <m:sSup>
                            <m:sSupPr>
                              <m:ctrlPr>
                                <a:rPr lang="en-US" sz="2000" b="0" i="1" smtClean="0">
                                  <a:solidFill>
                                    <a:schemeClr val="tx1"/>
                                  </a:solidFill>
                                  <a:latin typeface="Cambria Math"/>
                                </a:rPr>
                              </m:ctrlPr>
                            </m:sSupPr>
                            <m:e>
                              <m:r>
                                <a:rPr lang="en-US" sz="2000" b="0" i="1" smtClean="0">
                                  <a:solidFill>
                                    <a:schemeClr val="tx1"/>
                                  </a:solidFill>
                                  <a:latin typeface="Cambria Math"/>
                                </a:rPr>
                                <m:t>(1.05)</m:t>
                              </m:r>
                            </m:e>
                            <m:sup>
                              <m:r>
                                <a:rPr lang="en-US" sz="2000" b="0" i="1" smtClean="0">
                                  <a:solidFill>
                                    <a:schemeClr val="tx1"/>
                                  </a:solidFill>
                                  <a:latin typeface="Cambria Math"/>
                                </a:rPr>
                                <m:t>30</m:t>
                              </m:r>
                            </m:sup>
                          </m:sSup>
                        </m:den>
                      </m:f>
                      <m:r>
                        <a:rPr lang="en-US" sz="2000" b="0" i="1" smtClean="0">
                          <a:solidFill>
                            <a:schemeClr val="tx1"/>
                          </a:solidFill>
                          <a:latin typeface="Cambria Math"/>
                        </a:rPr>
                        <m:t>=$23.14</m:t>
                      </m:r>
                    </m:oMath>
                  </m:oMathPara>
                </a14:m>
                <a:endParaRPr lang="en-US" sz="2000" dirty="0" smtClean="0">
                  <a:solidFill>
                    <a:schemeClr val="tx1"/>
                  </a:solidFill>
                </a:endParaRPr>
              </a:p>
              <a:p>
                <a:pPr>
                  <a:spcBef>
                    <a:spcPts val="600"/>
                  </a:spcBef>
                  <a:spcAft>
                    <a:spcPts val="600"/>
                  </a:spcAft>
                </a:pPr>
                <a:r>
                  <a:rPr lang="en-US" altLang="en-US" sz="2000" dirty="0">
                    <a:ea typeface="ＭＳ Ｐゴシック" pitchFamily="-1" charset="-128"/>
                  </a:rPr>
                  <a:t>If the bond’s yield to maturity remains at 5%, </a:t>
                </a:r>
                <a:r>
                  <a:rPr lang="en-US" altLang="en-US" sz="2000" dirty="0">
                    <a:solidFill>
                      <a:srgbClr val="FF0000"/>
                    </a:solidFill>
                    <a:ea typeface="ＭＳ Ｐゴシック" pitchFamily="-1" charset="-128"/>
                  </a:rPr>
                  <a:t>what will its price be five years later? </a:t>
                </a:r>
              </a:p>
              <a:p>
                <a:pPr>
                  <a:spcBef>
                    <a:spcPts val="600"/>
                  </a:spcBef>
                  <a:spcAft>
                    <a:spcPts val="600"/>
                  </a:spcAft>
                </a:pPr>
                <a:r>
                  <a:rPr lang="en-US" altLang="en-US" sz="2000" dirty="0">
                    <a:ea typeface="ＭＳ Ｐゴシック" pitchFamily="-1" charset="-128"/>
                  </a:rPr>
                  <a:t>If you purchased the bond at $23.14 and sold it 5 years later, </a:t>
                </a:r>
                <a:r>
                  <a:rPr lang="en-US" altLang="en-US" sz="2000" dirty="0">
                    <a:solidFill>
                      <a:srgbClr val="FF0000"/>
                    </a:solidFill>
                    <a:ea typeface="ＭＳ Ｐゴシック" pitchFamily="-1" charset="-128"/>
                  </a:rPr>
                  <a:t>what would the rate of return of your investment be? </a:t>
                </a:r>
              </a:p>
              <a:p>
                <a:pPr marL="0" lvl="1" indent="0">
                  <a:spcBef>
                    <a:spcPts val="600"/>
                  </a:spcBef>
                  <a:spcAft>
                    <a:spcPts val="600"/>
                  </a:spcAft>
                  <a:buNone/>
                </a:pPr>
                <a:endParaRPr lang="en-US" altLang="en-US" sz="1800" dirty="0" smtClean="0"/>
              </a:p>
              <a:p>
                <a:pPr marL="342900" lvl="1" indent="-342900">
                  <a:spcBef>
                    <a:spcPts val="600"/>
                  </a:spcBef>
                  <a:spcAft>
                    <a:spcPts val="600"/>
                  </a:spcAft>
                  <a:buFont typeface="Arial"/>
                  <a:buChar char="•"/>
                </a:pPr>
                <a:endParaRPr lang="en-US" altLang="en-US" dirty="0"/>
              </a:p>
            </p:txBody>
          </p:sp>
        </mc:Choice>
        <mc:Fallback xmlns="">
          <p:sp>
            <p:nvSpPr>
              <p:cNvPr id="11" name="Rectangle 5"/>
              <p:cNvSpPr>
                <a:spLocks noGrp="1" noRot="1" noChangeAspect="1" noMove="1" noResize="1" noEditPoints="1" noAdjustHandles="1" noChangeArrowheads="1" noChangeShapeType="1" noTextEdit="1"/>
              </p:cNvSpPr>
              <p:nvPr>
                <p:ph idx="1"/>
              </p:nvPr>
            </p:nvSpPr>
            <p:spPr>
              <a:xfrm>
                <a:off x="276225" y="1323975"/>
                <a:ext cx="8486775" cy="4424956"/>
              </a:xfrm>
              <a:blipFill rotWithShape="1">
                <a:blip r:embed="rId3"/>
                <a:stretch>
                  <a:fillRect l="-1077" t="-1102" r="-646"/>
                </a:stretch>
              </a:blipFill>
            </p:spPr>
            <p:txBody>
              <a:bodyPr/>
              <a:lstStyle/>
              <a:p>
                <a:r>
                  <a:rPr lang="en-US">
                    <a:noFill/>
                  </a:rPr>
                  <a:t> </a:t>
                </a:r>
              </a:p>
            </p:txBody>
          </p:sp>
        </mc:Fallback>
      </mc:AlternateContent>
    </p:spTree>
    <p:extLst>
      <p:ext uri="{BB962C8B-B14F-4D97-AF65-F5344CB8AC3E}">
        <p14:creationId xmlns:p14="http://schemas.microsoft.com/office/powerpoint/2010/main" val="33708605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6.4 </a:t>
            </a:r>
            <a:r>
              <a:rPr lang="en-US" sz="3200" i="1" u="sng" dirty="0">
                <a:solidFill>
                  <a:srgbClr val="C00000"/>
                </a:solidFill>
                <a:effectLst>
                  <a:outerShdw blurRad="38100" dist="38100" dir="2700000" algn="tl">
                    <a:srgbClr val="C0C0C0"/>
                  </a:outerShdw>
                </a:effectLst>
              </a:rPr>
              <a:t>Why Bond Prices Change</a:t>
            </a:r>
            <a:endParaRPr lang="en-US" sz="3200" u="sng"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dirty="0"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51</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mc:AlternateContent xmlns:mc="http://schemas.openxmlformats.org/markup-compatibility/2006" xmlns:a14="http://schemas.microsoft.com/office/drawing/2010/main">
        <mc:Choice Requires="a14">
          <p:sp>
            <p:nvSpPr>
              <p:cNvPr id="11" name="Rectangle 5"/>
              <p:cNvSpPr>
                <a:spLocks noGrp="1" noChangeArrowheads="1"/>
              </p:cNvSpPr>
              <p:nvPr>
                <p:ph idx="1"/>
              </p:nvPr>
            </p:nvSpPr>
            <p:spPr>
              <a:xfrm>
                <a:off x="276225" y="1323975"/>
                <a:ext cx="8486775" cy="4424956"/>
              </a:xfrm>
            </p:spPr>
            <p:txBody>
              <a:bodyPr rIns="91440">
                <a:normAutofit lnSpcReduction="10000"/>
              </a:bodyPr>
              <a:lstStyle/>
              <a:p>
                <a:pPr marL="0" indent="0" algn="just">
                  <a:spcBef>
                    <a:spcPts val="600"/>
                  </a:spcBef>
                  <a:spcAft>
                    <a:spcPts val="600"/>
                  </a:spcAft>
                  <a:buNone/>
                </a:pPr>
                <a:r>
                  <a:rPr lang="en-US" sz="2400" i="1" dirty="0" smtClean="0">
                    <a:solidFill>
                      <a:srgbClr val="FF0000"/>
                    </a:solidFill>
                  </a:rPr>
                  <a:t>Time and Bond Prices – Example 6.7</a:t>
                </a:r>
              </a:p>
              <a:p>
                <a:pPr>
                  <a:spcBef>
                    <a:spcPts val="600"/>
                  </a:spcBef>
                  <a:spcAft>
                    <a:spcPts val="600"/>
                  </a:spcAft>
                </a:pPr>
                <a:r>
                  <a:rPr lang="en-US" altLang="en-US" sz="2000" dirty="0" smtClean="0">
                    <a:ea typeface="ＭＳ Ｐゴシック" pitchFamily="-1" charset="-128"/>
                  </a:rPr>
                  <a:t>If </a:t>
                </a:r>
                <a:r>
                  <a:rPr lang="en-US" altLang="en-US" sz="2000" dirty="0">
                    <a:ea typeface="ＭＳ Ｐゴシック" pitchFamily="-1" charset="-128"/>
                  </a:rPr>
                  <a:t>the bond’s yield to maturity remains at 5%, what will its price be five years later</a:t>
                </a:r>
                <a:r>
                  <a:rPr lang="en-US" altLang="en-US" sz="2000" dirty="0" smtClean="0">
                    <a:ea typeface="ＭＳ Ｐゴシック" pitchFamily="-1" charset="-128"/>
                  </a:rPr>
                  <a:t>?</a:t>
                </a:r>
              </a:p>
              <a:p>
                <a:pPr lvl="1">
                  <a:spcBef>
                    <a:spcPts val="600"/>
                  </a:spcBef>
                  <a:spcAft>
                    <a:spcPts val="600"/>
                  </a:spcAft>
                  <a:buClr>
                    <a:srgbClr val="FF0000"/>
                  </a:buClr>
                  <a:buFont typeface="Wingdings" panose="05000000000000000000" pitchFamily="2" charset="2"/>
                  <a:buChar char="§"/>
                </a:pPr>
                <a:r>
                  <a:rPr lang="en-US" altLang="en-US" sz="2000" dirty="0" smtClean="0">
                    <a:ea typeface="ＭＳ Ｐゴシック" pitchFamily="-1" charset="-128"/>
                  </a:rPr>
                  <a:t>If </a:t>
                </a:r>
                <a:r>
                  <a:rPr lang="en-US" altLang="en-US" sz="2000" dirty="0">
                    <a:ea typeface="ＭＳ Ｐゴシック" pitchFamily="-1" charset="-128"/>
                  </a:rPr>
                  <a:t>the bond was originally a 30-year bond and 5 years have passed, then it has 25 years left to maturity. </a:t>
                </a:r>
              </a:p>
              <a:p>
                <a:pPr lvl="1">
                  <a:spcBef>
                    <a:spcPts val="600"/>
                  </a:spcBef>
                  <a:spcAft>
                    <a:spcPts val="600"/>
                  </a:spcAft>
                  <a:buClr>
                    <a:srgbClr val="FF0000"/>
                  </a:buClr>
                  <a:buFont typeface="Wingdings" panose="05000000000000000000" pitchFamily="2" charset="2"/>
                  <a:buChar char="§"/>
                </a:pPr>
                <a:r>
                  <a:rPr lang="en-US" altLang="en-US" sz="2000" dirty="0">
                    <a:ea typeface="ＭＳ Ｐゴシック" pitchFamily="-1" charset="-128"/>
                  </a:rPr>
                  <a:t>If the yield to maturity does not change, then you can compute the price of the bond with 25 years left exactly as we did for 30 years, but using 25 years of discounting instead of 30</a:t>
                </a:r>
                <a:r>
                  <a:rPr lang="en-US" altLang="en-US" sz="2000" dirty="0" smtClean="0">
                    <a:ea typeface="ＭＳ Ｐゴシック" pitchFamily="-1" charset="-128"/>
                  </a:rPr>
                  <a:t>.</a:t>
                </a:r>
                <a:endParaRPr lang="en-US" altLang="en-US" sz="2000" dirty="0">
                  <a:ea typeface="ＭＳ Ｐゴシック" pitchFamily="-1" charset="-128"/>
                </a:endParaRPr>
              </a:p>
              <a:p>
                <a:pPr>
                  <a:spcBef>
                    <a:spcPts val="600"/>
                  </a:spcBef>
                  <a:spcAft>
                    <a:spcPts val="600"/>
                  </a:spcAft>
                </a:pPr>
                <a:endParaRPr lang="en-US" sz="1800" dirty="0">
                  <a:solidFill>
                    <a:schemeClr val="tx1"/>
                  </a:solidFill>
                </a:endParaRPr>
              </a:p>
              <a:p>
                <a:pPr marL="0" indent="0" algn="ctr">
                  <a:spcBef>
                    <a:spcPts val="600"/>
                  </a:spcBef>
                  <a:spcAft>
                    <a:spcPts val="600"/>
                  </a:spcAft>
                  <a:buNone/>
                </a:pPr>
                <a:r>
                  <a:rPr lang="en-US" sz="1800" dirty="0" smtClean="0"/>
                  <a:t>	</a:t>
                </a:r>
                <a:r>
                  <a:rPr lang="en-US" sz="1800" dirty="0"/>
                  <a:t> </a:t>
                </a:r>
                <a14:m/>
                <a:endParaRPr lang="en-US" sz="1800" b="1" dirty="0"/>
              </a:p>
              <a:p>
                <a:pPr marL="342900" lvl="1" indent="-342900">
                  <a:spcBef>
                    <a:spcPts val="600"/>
                  </a:spcBef>
                  <a:spcAft>
                    <a:spcPts val="600"/>
                  </a:spcAft>
                </a:pPr>
                <a:endParaRPr lang="en-US" altLang="en-US" sz="1800" dirty="0" smtClean="0"/>
              </a:p>
              <a:p>
                <a:pPr marL="342900" lvl="1" indent="-342900">
                  <a:spcBef>
                    <a:spcPts val="600"/>
                  </a:spcBef>
                  <a:spcAft>
                    <a:spcPts val="600"/>
                  </a:spcAft>
                  <a:buFont typeface="Arial"/>
                  <a:buChar char="•"/>
                </a:pPr>
                <a:endParaRPr lang="en-US" altLang="en-US" dirty="0"/>
              </a:p>
            </p:txBody>
          </p:sp>
        </mc:Choice>
        <mc:Fallback xmlns="">
          <p:sp>
            <p:nvSpPr>
              <p:cNvPr id="11" name="Rectangle 5"/>
              <p:cNvSpPr>
                <a:spLocks noGrp="1" noRot="1" noChangeAspect="1" noMove="1" noResize="1" noEditPoints="1" noAdjustHandles="1" noChangeArrowheads="1" noChangeShapeType="1" noTextEdit="1"/>
              </p:cNvSpPr>
              <p:nvPr>
                <p:ph idx="1"/>
              </p:nvPr>
            </p:nvSpPr>
            <p:spPr>
              <a:xfrm>
                <a:off x="276225" y="1323975"/>
                <a:ext cx="8486775" cy="4424956"/>
              </a:xfrm>
              <a:blipFill rotWithShape="1">
                <a:blip r:embed="rId3"/>
                <a:stretch>
                  <a:fillRect l="-1077" t="-1102" r="-646"/>
                </a:stretch>
              </a:blipFill>
            </p:spPr>
            <p:txBody>
              <a:bodyPr/>
              <a:lstStyle/>
              <a:p>
                <a:r>
                  <a:rPr lang="en-US">
                    <a:noFill/>
                  </a:rPr>
                  <a:t> </a:t>
                </a:r>
              </a:p>
            </p:txBody>
          </p:sp>
        </mc:Fallback>
      </mc:AlternateContent>
    </p:spTree>
    <p:extLst>
      <p:ext uri="{BB962C8B-B14F-4D97-AF65-F5344CB8AC3E}">
        <p14:creationId xmlns:p14="http://schemas.microsoft.com/office/powerpoint/2010/main" val="10965814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6.4 </a:t>
            </a:r>
            <a:r>
              <a:rPr lang="en-US" sz="3200" i="1" u="sng" dirty="0">
                <a:solidFill>
                  <a:srgbClr val="C00000"/>
                </a:solidFill>
                <a:effectLst>
                  <a:outerShdw blurRad="38100" dist="38100" dir="2700000" algn="tl">
                    <a:srgbClr val="C0C0C0"/>
                  </a:outerShdw>
                </a:effectLst>
              </a:rPr>
              <a:t>Why Bond Prices Change</a:t>
            </a:r>
            <a:endParaRPr lang="en-US" sz="3200" u="sng"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dirty="0"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52</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mc:AlternateContent xmlns:mc="http://schemas.openxmlformats.org/markup-compatibility/2006" xmlns:a14="http://schemas.microsoft.com/office/drawing/2010/main">
        <mc:Choice Requires="a14">
          <p:sp>
            <p:nvSpPr>
              <p:cNvPr id="11" name="Rectangle 5"/>
              <p:cNvSpPr>
                <a:spLocks noGrp="1" noChangeArrowheads="1"/>
              </p:cNvSpPr>
              <p:nvPr>
                <p:ph idx="1"/>
              </p:nvPr>
            </p:nvSpPr>
            <p:spPr>
              <a:xfrm>
                <a:off x="276225" y="1323975"/>
                <a:ext cx="8486775" cy="4424956"/>
              </a:xfrm>
            </p:spPr>
            <p:txBody>
              <a:bodyPr rIns="91440">
                <a:normAutofit/>
              </a:bodyPr>
              <a:lstStyle/>
              <a:p>
                <a:pPr marL="0" indent="0" algn="just">
                  <a:spcBef>
                    <a:spcPts val="600"/>
                  </a:spcBef>
                  <a:spcAft>
                    <a:spcPts val="600"/>
                  </a:spcAft>
                  <a:buNone/>
                </a:pPr>
                <a:r>
                  <a:rPr lang="en-US" sz="2400" i="1" dirty="0" smtClean="0">
                    <a:solidFill>
                      <a:srgbClr val="FF0000"/>
                    </a:solidFill>
                  </a:rPr>
                  <a:t>Time and Bond Prices – Example 6.7</a:t>
                </a:r>
              </a:p>
              <a:p>
                <a:pPr>
                  <a:spcBef>
                    <a:spcPts val="600"/>
                  </a:spcBef>
                  <a:spcAft>
                    <a:spcPts val="600"/>
                  </a:spcAft>
                </a:pPr>
                <a:r>
                  <a:rPr lang="en-US" altLang="en-US" sz="2000" dirty="0" smtClean="0">
                    <a:ea typeface="ＭＳ Ｐゴシック" pitchFamily="-1" charset="-128"/>
                  </a:rPr>
                  <a:t>If </a:t>
                </a:r>
                <a:r>
                  <a:rPr lang="en-US" altLang="en-US" sz="2000" dirty="0">
                    <a:ea typeface="ＭＳ Ｐゴシック" pitchFamily="-1" charset="-128"/>
                  </a:rPr>
                  <a:t>you purchased the bond at $23.14 and sold it 5 years later, what would the </a:t>
                </a:r>
                <a:r>
                  <a:rPr lang="en-US" altLang="en-US" sz="2000" dirty="0">
                    <a:solidFill>
                      <a:srgbClr val="FF0000"/>
                    </a:solidFill>
                    <a:ea typeface="ＭＳ Ｐゴシック" pitchFamily="-1" charset="-128"/>
                  </a:rPr>
                  <a:t>rate of return of your investment be? </a:t>
                </a:r>
              </a:p>
              <a:p>
                <a:pPr>
                  <a:spcBef>
                    <a:spcPts val="600"/>
                  </a:spcBef>
                  <a:spcAft>
                    <a:spcPts val="600"/>
                  </a:spcAft>
                </a:pPr>
                <a:r>
                  <a:rPr lang="en-US" sz="2000" dirty="0"/>
                  <a:t>If you purchased the bond for $23.14 and then sold it after five years for $29.53, the rate of return of your investment would </a:t>
                </a:r>
                <a:r>
                  <a:rPr lang="en-US" sz="2000" dirty="0" smtClean="0"/>
                  <a:t>be </a:t>
                </a:r>
                <a:r>
                  <a:rPr lang="en-US" sz="2000" b="1" dirty="0" smtClean="0">
                    <a:solidFill>
                      <a:srgbClr val="FF0000"/>
                    </a:solidFill>
                  </a:rPr>
                  <a:t>[Recall from Chapter 4]</a:t>
                </a:r>
              </a:p>
              <a:p>
                <a:pPr marL="0" indent="0">
                  <a:spcBef>
                    <a:spcPts val="600"/>
                  </a:spcBef>
                  <a:spcAft>
                    <a:spcPts val="600"/>
                  </a:spcAft>
                  <a:buNone/>
                </a:pPr>
                <a14:m/>
                <a:endParaRPr lang="en-US" sz="2000" b="1" dirty="0"/>
              </a:p>
              <a:p>
                <a:pPr>
                  <a:spcBef>
                    <a:spcPts val="600"/>
                  </a:spcBef>
                  <a:spcAft>
                    <a:spcPts val="600"/>
                  </a:spcAft>
                </a:pPr>
                <a:endParaRPr lang="en-US" sz="2000" dirty="0">
                  <a:solidFill>
                    <a:schemeClr val="tx1"/>
                  </a:solidFill>
                </a:endParaRPr>
              </a:p>
              <a:p>
                <a:pPr marL="0" indent="0" algn="ctr">
                  <a:spcBef>
                    <a:spcPts val="600"/>
                  </a:spcBef>
                  <a:spcAft>
                    <a:spcPts val="600"/>
                  </a:spcAft>
                  <a:buNone/>
                </a:pPr>
                <a:r>
                  <a:rPr lang="en-US" sz="2000" dirty="0" smtClean="0"/>
                  <a:t>	</a:t>
                </a:r>
                <a:endParaRPr lang="en-US" altLang="en-US" sz="2000" dirty="0" smtClean="0"/>
              </a:p>
              <a:p>
                <a:pPr marL="342900" lvl="1" indent="-342900">
                  <a:spcBef>
                    <a:spcPts val="600"/>
                  </a:spcBef>
                  <a:spcAft>
                    <a:spcPts val="600"/>
                  </a:spcAft>
                  <a:buFont typeface="Arial"/>
                  <a:buChar char="•"/>
                </a:pPr>
                <a:r>
                  <a:rPr lang="en-US" altLang="en-US" sz="2000" dirty="0" smtClean="0">
                    <a:solidFill>
                      <a:srgbClr val="FF0000"/>
                    </a:solidFill>
                  </a:rPr>
                  <a:t>Conclusion: </a:t>
                </a:r>
                <a:r>
                  <a:rPr lang="en-US" altLang="en-US" sz="2000" dirty="0" smtClean="0"/>
                  <a:t>your </a:t>
                </a:r>
                <a:r>
                  <a:rPr lang="en-US" altLang="en-US" sz="2000" dirty="0"/>
                  <a:t>return is the same as the yield to maturity of the bond. </a:t>
                </a:r>
              </a:p>
              <a:p>
                <a:pPr marL="342900" lvl="1" indent="-342900">
                  <a:spcBef>
                    <a:spcPts val="600"/>
                  </a:spcBef>
                  <a:spcAft>
                    <a:spcPts val="600"/>
                  </a:spcAft>
                  <a:buFont typeface="Arial"/>
                  <a:buChar char="•"/>
                </a:pPr>
                <a:endParaRPr lang="en-US" altLang="en-US" sz="2000" dirty="0"/>
              </a:p>
            </p:txBody>
          </p:sp>
        </mc:Choice>
        <mc:Fallback xmlns="">
          <p:sp>
            <p:nvSpPr>
              <p:cNvPr id="11" name="Rectangle 5"/>
              <p:cNvSpPr>
                <a:spLocks noGrp="1" noRot="1" noChangeAspect="1" noMove="1" noResize="1" noEditPoints="1" noAdjustHandles="1" noChangeArrowheads="1" noChangeShapeType="1" noTextEdit="1"/>
              </p:cNvSpPr>
              <p:nvPr>
                <p:ph idx="1"/>
              </p:nvPr>
            </p:nvSpPr>
            <p:spPr>
              <a:xfrm>
                <a:off x="276225" y="1323975"/>
                <a:ext cx="8486775" cy="4424956"/>
              </a:xfrm>
              <a:blipFill rotWithShape="1">
                <a:blip r:embed="rId4"/>
                <a:stretch>
                  <a:fillRect l="-1077" t="-1928" r="-646"/>
                </a:stretch>
              </a:blipFill>
            </p:spPr>
            <p:txBody>
              <a:bodyPr/>
              <a:lstStyle/>
              <a:p>
                <a:r>
                  <a:rPr lang="en-US">
                    <a:noFill/>
                  </a:rPr>
                  <a:t> </a:t>
                </a:r>
              </a:p>
            </p:txBody>
          </p:sp>
        </mc:Fallback>
      </mc:AlternateContent>
      <p:graphicFrame>
        <p:nvGraphicFramePr>
          <p:cNvPr id="3" name="Object 2"/>
          <p:cNvGraphicFramePr>
            <a:graphicFrameLocks noChangeAspect="1"/>
          </p:cNvGraphicFramePr>
          <p:nvPr>
            <p:extLst>
              <p:ext uri="{D42A27DB-BD31-4B8C-83A1-F6EECF244321}">
                <p14:modId xmlns:p14="http://schemas.microsoft.com/office/powerpoint/2010/main" val="1109414620"/>
              </p:ext>
            </p:extLst>
          </p:nvPr>
        </p:nvGraphicFramePr>
        <p:xfrm>
          <a:off x="3352800" y="4191000"/>
          <a:ext cx="2438400" cy="846137"/>
        </p:xfrm>
        <a:graphic>
          <a:graphicData uri="http://schemas.openxmlformats.org/presentationml/2006/ole">
            <mc:AlternateContent xmlns:mc="http://schemas.openxmlformats.org/markup-compatibility/2006">
              <mc:Choice xmlns:v="urn:schemas-microsoft-com:vml" Requires="v">
                <p:oleObj spid="_x0000_s71695" r:id="rId5" imgW="1180588" imgH="406224" progId="Equation.DSMT4">
                  <p:embed/>
                </p:oleObj>
              </mc:Choice>
              <mc:Fallback>
                <p:oleObj r:id="rId5" imgW="1180588" imgH="4062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4191000"/>
                        <a:ext cx="2438400"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395031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6.4 </a:t>
            </a:r>
            <a:r>
              <a:rPr lang="en-US" sz="3200" i="1" u="sng" dirty="0">
                <a:solidFill>
                  <a:srgbClr val="C00000"/>
                </a:solidFill>
                <a:effectLst>
                  <a:outerShdw blurRad="38100" dist="38100" dir="2700000" algn="tl">
                    <a:srgbClr val="C0C0C0"/>
                  </a:outerShdw>
                </a:effectLst>
              </a:rPr>
              <a:t>Why Bond Prices Change</a:t>
            </a:r>
            <a:endParaRPr lang="en-US" sz="3200" u="sng"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dirty="0"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53</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276225" y="1323975"/>
            <a:ext cx="8486775" cy="4424956"/>
          </a:xfrm>
        </p:spPr>
        <p:txBody>
          <a:bodyPr rIns="91440">
            <a:normAutofit/>
          </a:bodyPr>
          <a:lstStyle/>
          <a:p>
            <a:pPr marL="0" indent="0" algn="just">
              <a:spcBef>
                <a:spcPts val="600"/>
              </a:spcBef>
              <a:spcAft>
                <a:spcPts val="600"/>
              </a:spcAft>
              <a:buNone/>
            </a:pPr>
            <a:r>
              <a:rPr lang="en-US" sz="2400" i="1" dirty="0" smtClean="0">
                <a:solidFill>
                  <a:srgbClr val="FF0000"/>
                </a:solidFill>
              </a:rPr>
              <a:t>Time and Bond Prices – Example 6.7: Interpretation</a:t>
            </a:r>
          </a:p>
          <a:p>
            <a:pPr algn="just">
              <a:spcBef>
                <a:spcPts val="600"/>
              </a:spcBef>
              <a:spcAft>
                <a:spcPts val="600"/>
              </a:spcAft>
            </a:pPr>
            <a:r>
              <a:rPr lang="en-US" sz="2000" dirty="0"/>
              <a:t>Note that the bond price is higher, and hence the discount from its face value is smaller, when there is less time to maturity. </a:t>
            </a:r>
          </a:p>
          <a:p>
            <a:pPr algn="just">
              <a:spcBef>
                <a:spcPts val="600"/>
              </a:spcBef>
              <a:spcAft>
                <a:spcPts val="600"/>
              </a:spcAft>
            </a:pPr>
            <a:r>
              <a:rPr lang="en-US" sz="2000" dirty="0" smtClean="0"/>
              <a:t>This </a:t>
            </a:r>
            <a:r>
              <a:rPr lang="en-US" sz="2000" dirty="0"/>
              <a:t>example illustrates a more general property for bonds. </a:t>
            </a:r>
          </a:p>
          <a:p>
            <a:pPr algn="just">
              <a:spcBef>
                <a:spcPts val="600"/>
              </a:spcBef>
              <a:spcAft>
                <a:spcPts val="600"/>
              </a:spcAft>
            </a:pPr>
            <a:r>
              <a:rPr lang="en-US" sz="2000" b="1" i="1" dirty="0">
                <a:solidFill>
                  <a:srgbClr val="FF0000"/>
                </a:solidFill>
              </a:rPr>
              <a:t>If a bond’s yield to maturity does not change, then the rate of return of an investment in the bond equals its yield to maturity even if you sell the bond early.</a:t>
            </a:r>
          </a:p>
          <a:p>
            <a:pPr marL="0" indent="0" algn="just">
              <a:spcBef>
                <a:spcPts val="600"/>
              </a:spcBef>
              <a:spcAft>
                <a:spcPts val="600"/>
              </a:spcAft>
              <a:buNone/>
            </a:pPr>
            <a:endParaRPr lang="en-US" sz="2400" i="1" dirty="0" smtClean="0">
              <a:solidFill>
                <a:srgbClr val="FF0000"/>
              </a:solidFill>
            </a:endParaRPr>
          </a:p>
        </p:txBody>
      </p:sp>
    </p:spTree>
    <p:extLst>
      <p:ext uri="{BB962C8B-B14F-4D97-AF65-F5344CB8AC3E}">
        <p14:creationId xmlns:p14="http://schemas.microsoft.com/office/powerpoint/2010/main" val="26204461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6.4 </a:t>
            </a:r>
            <a:r>
              <a:rPr lang="en-US" sz="3200" i="1" u="sng" dirty="0">
                <a:solidFill>
                  <a:srgbClr val="C00000"/>
                </a:solidFill>
                <a:effectLst>
                  <a:outerShdw blurRad="38100" dist="38100" dir="2700000" algn="tl">
                    <a:srgbClr val="C0C0C0"/>
                  </a:outerShdw>
                </a:effectLst>
              </a:rPr>
              <a:t>Why Bond Prices Change</a:t>
            </a:r>
            <a:endParaRPr lang="en-US" sz="3200" u="sng"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dirty="0"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54</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276225" y="1323975"/>
            <a:ext cx="8486775" cy="4424956"/>
          </a:xfrm>
        </p:spPr>
        <p:txBody>
          <a:bodyPr rIns="91440">
            <a:normAutofit/>
          </a:bodyPr>
          <a:lstStyle/>
          <a:p>
            <a:pPr marL="0" indent="0" algn="just">
              <a:spcBef>
                <a:spcPts val="600"/>
              </a:spcBef>
              <a:spcAft>
                <a:spcPts val="600"/>
              </a:spcAft>
              <a:buNone/>
            </a:pPr>
            <a:r>
              <a:rPr lang="en-US" sz="2400" i="1" dirty="0">
                <a:solidFill>
                  <a:srgbClr val="FF0000"/>
                </a:solidFill>
              </a:rPr>
              <a:t>Interest Rate Risk and Bond Prices</a:t>
            </a:r>
          </a:p>
          <a:p>
            <a:pPr>
              <a:spcBef>
                <a:spcPts val="600"/>
              </a:spcBef>
              <a:spcAft>
                <a:spcPts val="600"/>
              </a:spcAft>
            </a:pPr>
            <a:r>
              <a:rPr lang="en-US" altLang="en-US" sz="2000" dirty="0">
                <a:ea typeface="ＭＳ Ｐゴシック" pitchFamily="-1" charset="-128"/>
              </a:rPr>
              <a:t>Effect of time on bond prices is predictable, but </a:t>
            </a:r>
            <a:r>
              <a:rPr lang="en-US" altLang="en-US" sz="2000" dirty="0">
                <a:solidFill>
                  <a:srgbClr val="FF0000"/>
                </a:solidFill>
                <a:ea typeface="ＭＳ Ｐゴシック" pitchFamily="-1" charset="-128"/>
              </a:rPr>
              <a:t>unpredictable changes in rates also affect prices</a:t>
            </a:r>
          </a:p>
          <a:p>
            <a:pPr>
              <a:spcBef>
                <a:spcPts val="600"/>
              </a:spcBef>
              <a:spcAft>
                <a:spcPts val="600"/>
              </a:spcAft>
            </a:pPr>
            <a:r>
              <a:rPr lang="en-US" altLang="en-US" sz="2000" dirty="0">
                <a:ea typeface="ＭＳ Ｐゴシック" pitchFamily="-1" charset="-128"/>
              </a:rPr>
              <a:t>Bonds with </a:t>
            </a:r>
            <a:r>
              <a:rPr lang="en-US" altLang="en-US" sz="2000" dirty="0">
                <a:solidFill>
                  <a:srgbClr val="FF0000"/>
                </a:solidFill>
                <a:ea typeface="ＭＳ Ｐゴシック" pitchFamily="-1" charset="-128"/>
              </a:rPr>
              <a:t>different characteristics will respond differently to changes in interest rates</a:t>
            </a:r>
          </a:p>
          <a:p>
            <a:pPr>
              <a:spcBef>
                <a:spcPts val="600"/>
              </a:spcBef>
              <a:spcAft>
                <a:spcPts val="600"/>
              </a:spcAft>
            </a:pPr>
            <a:r>
              <a:rPr lang="en-US" altLang="en-US" sz="2000" dirty="0">
                <a:ea typeface="ＭＳ Ｐゴシック" pitchFamily="-1" charset="-128"/>
              </a:rPr>
              <a:t>Investors view long-term bonds to be riskier than short-term </a:t>
            </a:r>
            <a:r>
              <a:rPr lang="en-US" altLang="en-US" sz="2000" dirty="0" smtClean="0">
                <a:ea typeface="ＭＳ Ｐゴシック" pitchFamily="-1" charset="-128"/>
              </a:rPr>
              <a:t>bonds</a:t>
            </a:r>
            <a:r>
              <a:rPr lang="en-US" sz="1800" dirty="0" smtClean="0"/>
              <a:t>	</a:t>
            </a:r>
            <a:endParaRPr lang="en-US" altLang="en-US" sz="1800" dirty="0" smtClean="0"/>
          </a:p>
          <a:p>
            <a:pPr marL="342900" lvl="1" indent="-342900">
              <a:spcBef>
                <a:spcPts val="600"/>
              </a:spcBef>
              <a:spcAft>
                <a:spcPts val="600"/>
              </a:spcAft>
              <a:buFont typeface="Arial"/>
              <a:buChar char="•"/>
            </a:pPr>
            <a:endParaRPr lang="en-US" altLang="en-US" dirty="0"/>
          </a:p>
        </p:txBody>
      </p:sp>
    </p:spTree>
    <p:extLst>
      <p:ext uri="{BB962C8B-B14F-4D97-AF65-F5344CB8AC3E}">
        <p14:creationId xmlns:p14="http://schemas.microsoft.com/office/powerpoint/2010/main" val="14498979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6.4 </a:t>
            </a:r>
            <a:r>
              <a:rPr lang="en-US" sz="3200" i="1" u="sng" dirty="0">
                <a:solidFill>
                  <a:srgbClr val="C00000"/>
                </a:solidFill>
                <a:effectLst>
                  <a:outerShdw blurRad="38100" dist="38100" dir="2700000" algn="tl">
                    <a:srgbClr val="C0C0C0"/>
                  </a:outerShdw>
                </a:effectLst>
              </a:rPr>
              <a:t>Why Bond Prices Change</a:t>
            </a:r>
            <a:endParaRPr lang="en-US" sz="28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dirty="0"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55</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276225" y="1417638"/>
            <a:ext cx="8486775" cy="4424956"/>
          </a:xfrm>
        </p:spPr>
        <p:txBody>
          <a:bodyPr rIns="91440">
            <a:normAutofit/>
          </a:bodyPr>
          <a:lstStyle/>
          <a:p>
            <a:pPr marL="0" indent="0" algn="just">
              <a:spcBef>
                <a:spcPts val="600"/>
              </a:spcBef>
              <a:spcAft>
                <a:spcPts val="600"/>
              </a:spcAft>
              <a:buNone/>
            </a:pPr>
            <a:r>
              <a:rPr lang="en-US" sz="2400" i="1" dirty="0">
                <a:solidFill>
                  <a:srgbClr val="FF0000"/>
                </a:solidFill>
              </a:rPr>
              <a:t>Interest Rate Risk and Bond </a:t>
            </a:r>
            <a:r>
              <a:rPr lang="en-US" sz="2400" i="1" dirty="0" smtClean="0">
                <a:solidFill>
                  <a:srgbClr val="FF0000"/>
                </a:solidFill>
              </a:rPr>
              <a:t>Prices</a:t>
            </a:r>
            <a:endParaRPr lang="en-US" sz="2000" b="1" i="1" dirty="0" smtClean="0">
              <a:solidFill>
                <a:srgbClr val="FF0000"/>
              </a:solidFill>
            </a:endParaRPr>
          </a:p>
          <a:p>
            <a:pPr algn="just">
              <a:spcBef>
                <a:spcPts val="600"/>
              </a:spcBef>
              <a:spcAft>
                <a:spcPts val="600"/>
              </a:spcAft>
            </a:pPr>
            <a:r>
              <a:rPr lang="en-US" sz="2000" b="1" i="1" dirty="0" smtClean="0">
                <a:solidFill>
                  <a:srgbClr val="FF0000"/>
                </a:solidFill>
              </a:rPr>
              <a:t>There </a:t>
            </a:r>
            <a:r>
              <a:rPr lang="en-US" sz="2000" b="1" i="1" dirty="0">
                <a:solidFill>
                  <a:srgbClr val="FF0000"/>
                </a:solidFill>
              </a:rPr>
              <a:t>is an inverse relationship between interest rates and bond </a:t>
            </a:r>
            <a:r>
              <a:rPr lang="en-US" sz="2000" b="1" i="1" dirty="0" smtClean="0">
                <a:solidFill>
                  <a:srgbClr val="FF0000"/>
                </a:solidFill>
              </a:rPr>
              <a:t>prices</a:t>
            </a:r>
          </a:p>
          <a:p>
            <a:pPr lvl="1" algn="just">
              <a:spcBef>
                <a:spcPts val="600"/>
              </a:spcBef>
              <a:spcAft>
                <a:spcPts val="600"/>
              </a:spcAft>
              <a:buClr>
                <a:srgbClr val="FF0000"/>
              </a:buClr>
              <a:buFont typeface="Wingdings" panose="05000000000000000000" pitchFamily="2" charset="2"/>
              <a:buChar char="§"/>
            </a:pPr>
            <a:r>
              <a:rPr lang="en-US" sz="2000" dirty="0" smtClean="0"/>
              <a:t>As </a:t>
            </a:r>
            <a:r>
              <a:rPr lang="en-US" sz="2000" dirty="0"/>
              <a:t>interest rates and bond yields rise, bond prices </a:t>
            </a:r>
            <a:r>
              <a:rPr lang="en-US" sz="2000" dirty="0" smtClean="0"/>
              <a:t>fall</a:t>
            </a:r>
          </a:p>
          <a:p>
            <a:pPr lvl="1" algn="just">
              <a:spcBef>
                <a:spcPts val="600"/>
              </a:spcBef>
              <a:spcAft>
                <a:spcPts val="600"/>
              </a:spcAft>
              <a:buClr>
                <a:srgbClr val="FF0000"/>
              </a:buClr>
              <a:buFont typeface="Wingdings" panose="05000000000000000000" pitchFamily="2" charset="2"/>
              <a:buChar char="§"/>
            </a:pPr>
            <a:r>
              <a:rPr lang="en-US" sz="2000" dirty="0" smtClean="0"/>
              <a:t>As </a:t>
            </a:r>
            <a:r>
              <a:rPr lang="en-US" sz="2000" dirty="0"/>
              <a:t>interest rates and bond yields fall, bond prices </a:t>
            </a:r>
            <a:r>
              <a:rPr lang="en-US" sz="2000" dirty="0" smtClean="0"/>
              <a:t>rise</a:t>
            </a:r>
          </a:p>
          <a:p>
            <a:pPr algn="just">
              <a:spcBef>
                <a:spcPts val="600"/>
              </a:spcBef>
              <a:spcAft>
                <a:spcPts val="600"/>
              </a:spcAft>
              <a:buFont typeface="Arial" panose="020B0604020202020204" pitchFamily="34" charset="0"/>
              <a:buChar char="•"/>
            </a:pPr>
            <a:r>
              <a:rPr lang="en-US" sz="2000" dirty="0" smtClean="0">
                <a:solidFill>
                  <a:srgbClr val="FF0000"/>
                </a:solidFill>
              </a:rPr>
              <a:t>Shorter-maturity</a:t>
            </a:r>
            <a:r>
              <a:rPr lang="en-US" sz="2000" dirty="0" smtClean="0"/>
              <a:t> zero-coupon bonds are </a:t>
            </a:r>
            <a:r>
              <a:rPr lang="en-US" sz="2000" dirty="0" smtClean="0">
                <a:solidFill>
                  <a:srgbClr val="FF0000"/>
                </a:solidFill>
              </a:rPr>
              <a:t>less sensitive to changes </a:t>
            </a:r>
            <a:r>
              <a:rPr lang="en-US" sz="2000" dirty="0" smtClean="0"/>
              <a:t>in interest rates than longer-term zero coupon bonds</a:t>
            </a:r>
          </a:p>
          <a:p>
            <a:pPr algn="just">
              <a:spcBef>
                <a:spcPts val="600"/>
              </a:spcBef>
              <a:spcAft>
                <a:spcPts val="600"/>
              </a:spcAft>
              <a:buFont typeface="Arial" panose="020B0604020202020204" pitchFamily="34" charset="0"/>
              <a:buChar char="•"/>
            </a:pPr>
            <a:r>
              <a:rPr lang="en-US" sz="2000" dirty="0" smtClean="0">
                <a:solidFill>
                  <a:srgbClr val="FF0000"/>
                </a:solidFill>
              </a:rPr>
              <a:t>Bonds with higher coupon rate are less sensitive </a:t>
            </a:r>
            <a:r>
              <a:rPr lang="en-US" sz="2000" dirty="0" smtClean="0"/>
              <a:t>to interest rate changes than bonds with lower coupon bonds </a:t>
            </a:r>
          </a:p>
          <a:p>
            <a:pPr algn="just">
              <a:spcBef>
                <a:spcPts val="600"/>
              </a:spcBef>
              <a:spcAft>
                <a:spcPts val="600"/>
              </a:spcAft>
              <a:buFont typeface="Arial" panose="020B0604020202020204" pitchFamily="34" charset="0"/>
              <a:buChar char="•"/>
            </a:pPr>
            <a:r>
              <a:rPr lang="en-US" sz="2000" dirty="0" smtClean="0"/>
              <a:t>[Concept of “Bond Duration” – more in other courses]</a:t>
            </a:r>
            <a:endParaRPr lang="en-US" sz="2000" dirty="0"/>
          </a:p>
          <a:p>
            <a:pPr marL="742950" lvl="2" indent="-342900">
              <a:spcBef>
                <a:spcPts val="600"/>
              </a:spcBef>
              <a:spcAft>
                <a:spcPts val="600"/>
              </a:spcAft>
              <a:buFont typeface="Wingdings" panose="05000000000000000000" pitchFamily="2" charset="2"/>
              <a:buChar char="§"/>
            </a:pPr>
            <a:endParaRPr lang="en-US" altLang="en-US" sz="2200" dirty="0" smtClean="0"/>
          </a:p>
          <a:p>
            <a:pPr marL="342900" lvl="1" indent="-342900">
              <a:spcBef>
                <a:spcPts val="600"/>
              </a:spcBef>
              <a:spcAft>
                <a:spcPts val="600"/>
              </a:spcAft>
              <a:buFont typeface="Arial"/>
              <a:buChar char="•"/>
            </a:pPr>
            <a:endParaRPr lang="en-US" altLang="en-US" dirty="0"/>
          </a:p>
        </p:txBody>
      </p:sp>
    </p:spTree>
    <p:extLst>
      <p:ext uri="{BB962C8B-B14F-4D97-AF65-F5344CB8AC3E}">
        <p14:creationId xmlns:p14="http://schemas.microsoft.com/office/powerpoint/2010/main" val="18288113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C00000"/>
                </a:solidFill>
                <a:effectLst>
                  <a:outerShdw blurRad="38100" dist="38100" dir="2700000" algn="tl">
                    <a:srgbClr val="C0C0C0"/>
                  </a:outerShdw>
                </a:effectLst>
              </a:rPr>
              <a:t>6.4 </a:t>
            </a:r>
            <a:r>
              <a:rPr lang="en-US" sz="3200" i="1" u="sng" dirty="0">
                <a:solidFill>
                  <a:srgbClr val="C00000"/>
                </a:solidFill>
                <a:effectLst>
                  <a:outerShdw blurRad="38100" dist="38100" dir="2700000" algn="tl">
                    <a:srgbClr val="C0C0C0"/>
                  </a:outerShdw>
                </a:effectLst>
              </a:rPr>
              <a:t>Why Bond Prices Change</a:t>
            </a:r>
            <a:endParaRPr lang="en-US" sz="3200" u="sng"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dirty="0"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56</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sp>
        <p:nvSpPr>
          <p:cNvPr id="11" name="Rectangle 5"/>
          <p:cNvSpPr>
            <a:spLocks noGrp="1" noChangeArrowheads="1"/>
          </p:cNvSpPr>
          <p:nvPr>
            <p:ph idx="1"/>
          </p:nvPr>
        </p:nvSpPr>
        <p:spPr>
          <a:xfrm>
            <a:off x="276225" y="1323975"/>
            <a:ext cx="8486775" cy="4424956"/>
          </a:xfrm>
        </p:spPr>
        <p:txBody>
          <a:bodyPr rIns="91440">
            <a:normAutofit/>
          </a:bodyPr>
          <a:lstStyle/>
          <a:p>
            <a:pPr marL="0" indent="0" algn="just">
              <a:spcBef>
                <a:spcPts val="600"/>
              </a:spcBef>
              <a:spcAft>
                <a:spcPts val="600"/>
              </a:spcAft>
              <a:buNone/>
            </a:pPr>
            <a:r>
              <a:rPr lang="en-US" sz="2400" i="1" dirty="0">
                <a:solidFill>
                  <a:srgbClr val="FF0000"/>
                </a:solidFill>
              </a:rPr>
              <a:t>Bond Prices in Practice</a:t>
            </a:r>
          </a:p>
          <a:p>
            <a:pPr algn="just">
              <a:spcBef>
                <a:spcPts val="600"/>
              </a:spcBef>
              <a:spcAft>
                <a:spcPts val="600"/>
              </a:spcAft>
            </a:pPr>
            <a:r>
              <a:rPr lang="en-US" sz="2000" dirty="0"/>
              <a:t>Bond prices are subject to the effects of both passage of time and changes in interest rates</a:t>
            </a:r>
          </a:p>
          <a:p>
            <a:pPr algn="just">
              <a:spcBef>
                <a:spcPts val="600"/>
              </a:spcBef>
              <a:spcAft>
                <a:spcPts val="600"/>
              </a:spcAft>
            </a:pPr>
            <a:r>
              <a:rPr lang="en-US" sz="2000" dirty="0">
                <a:solidFill>
                  <a:srgbClr val="FF0000"/>
                </a:solidFill>
              </a:rPr>
              <a:t>Prices converge to face value due to the time effect, but move up and down because of changes in yields</a:t>
            </a:r>
          </a:p>
          <a:p>
            <a:pPr algn="just">
              <a:spcBef>
                <a:spcPts val="600"/>
              </a:spcBef>
              <a:spcAft>
                <a:spcPts val="600"/>
              </a:spcAft>
            </a:pPr>
            <a:endParaRPr lang="en-US" sz="2400" i="1" dirty="0" smtClean="0">
              <a:solidFill>
                <a:srgbClr val="FF0000"/>
              </a:solidFill>
            </a:endParaRPr>
          </a:p>
          <a:p>
            <a:pPr>
              <a:spcBef>
                <a:spcPts val="600"/>
              </a:spcBef>
              <a:spcAft>
                <a:spcPts val="600"/>
              </a:spcAft>
            </a:pPr>
            <a:endParaRPr lang="en-US" sz="1800" dirty="0">
              <a:solidFill>
                <a:schemeClr val="tx1"/>
              </a:solidFill>
            </a:endParaRPr>
          </a:p>
          <a:p>
            <a:pPr marL="0" indent="0" algn="ctr">
              <a:spcBef>
                <a:spcPts val="600"/>
              </a:spcBef>
              <a:spcAft>
                <a:spcPts val="600"/>
              </a:spcAft>
              <a:buNone/>
            </a:pPr>
            <a:r>
              <a:rPr lang="en-US" sz="1800" dirty="0" smtClean="0"/>
              <a:t>	</a:t>
            </a:r>
            <a:endParaRPr lang="en-US" altLang="en-US" sz="1800" dirty="0" smtClean="0"/>
          </a:p>
          <a:p>
            <a:pPr marL="342900" lvl="1" indent="-342900">
              <a:spcBef>
                <a:spcPts val="600"/>
              </a:spcBef>
              <a:spcAft>
                <a:spcPts val="600"/>
              </a:spcAft>
              <a:buFont typeface="Arial"/>
              <a:buChar char="•"/>
            </a:pPr>
            <a:endParaRPr lang="en-US" altLang="en-US" dirty="0"/>
          </a:p>
        </p:txBody>
      </p:sp>
    </p:spTree>
    <p:extLst>
      <p:ext uri="{BB962C8B-B14F-4D97-AF65-F5344CB8AC3E}">
        <p14:creationId xmlns:p14="http://schemas.microsoft.com/office/powerpoint/2010/main" val="10907113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1227138"/>
          </a:xfrm>
        </p:spPr>
        <p:txBody>
          <a:bodyPr>
            <a:normAutofit/>
          </a:bodyPr>
          <a:lstStyle/>
          <a:p>
            <a:r>
              <a:rPr lang="en-US" sz="2400" i="1" u="sng" dirty="0" smtClean="0">
                <a:solidFill>
                  <a:srgbClr val="C00000"/>
                </a:solidFill>
                <a:effectLst>
                  <a:outerShdw blurRad="38100" dist="38100" dir="2700000" algn="tl">
                    <a:srgbClr val="C0C0C0"/>
                  </a:outerShdw>
                </a:effectLst>
              </a:rPr>
              <a:t>Figure 6.5</a:t>
            </a:r>
            <a:r>
              <a:rPr lang="en-US" sz="2400" i="1" dirty="0" smtClean="0">
                <a:solidFill>
                  <a:srgbClr val="C00000"/>
                </a:solidFill>
                <a:effectLst>
                  <a:outerShdw blurRad="38100" dist="38100" dir="2700000" algn="tl">
                    <a:srgbClr val="C0C0C0"/>
                  </a:outerShdw>
                </a:effectLst>
              </a:rPr>
              <a:t>: Yield </a:t>
            </a:r>
            <a:r>
              <a:rPr lang="en-US" sz="2400" i="1" dirty="0">
                <a:solidFill>
                  <a:srgbClr val="C00000"/>
                </a:solidFill>
                <a:effectLst>
                  <a:outerShdw blurRad="38100" dist="38100" dir="2700000" algn="tl">
                    <a:srgbClr val="C0C0C0"/>
                  </a:outerShdw>
                </a:effectLst>
              </a:rPr>
              <a:t>to Maturity and Bond Price Fluctuations Over Time</a:t>
            </a:r>
            <a:endParaRPr lang="en-US" sz="2400" dirty="0">
              <a:solidFill>
                <a:srgbClr val="C00000"/>
              </a:solidFill>
              <a:latin typeface="Impact"/>
              <a:cs typeface="Impact"/>
            </a:endParaRPr>
          </a:p>
        </p:txBody>
      </p:sp>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7" name="Footer Placeholder 6"/>
          <p:cNvSpPr>
            <a:spLocks noGrp="1"/>
          </p:cNvSpPr>
          <p:nvPr>
            <p:ph type="ftr" sz="quarter" idx="11"/>
          </p:nvPr>
        </p:nvSpPr>
        <p:spPr/>
        <p:txBody>
          <a:bodyPr/>
          <a:lstStyle/>
          <a:p>
            <a:r>
              <a:rPr lang="en-US" smtClean="0"/>
              <a:t>Lecture 15</a:t>
            </a:r>
            <a:endParaRPr lang="en-US" dirty="0"/>
          </a:p>
        </p:txBody>
      </p:sp>
      <p:sp>
        <p:nvSpPr>
          <p:cNvPr id="8" name="Slide Number Placeholder 7"/>
          <p:cNvSpPr>
            <a:spLocks noGrp="1"/>
          </p:cNvSpPr>
          <p:nvPr>
            <p:ph type="sldNum" sz="quarter" idx="12"/>
          </p:nvPr>
        </p:nvSpPr>
        <p:spPr/>
        <p:txBody>
          <a:bodyPr/>
          <a:lstStyle/>
          <a:p>
            <a:fld id="{61CD8911-B433-634A-8462-B3CDA1BC7061}" type="slidenum">
              <a:rPr lang="en-US" smtClean="0"/>
              <a:t>57</a:t>
            </a:fld>
            <a:endParaRPr lang="en-US"/>
          </a:p>
        </p:txBody>
      </p:sp>
      <p:sp>
        <p:nvSpPr>
          <p:cNvPr id="5" name="Date Placeholder 4"/>
          <p:cNvSpPr>
            <a:spLocks noGrp="1"/>
          </p:cNvSpPr>
          <p:nvPr>
            <p:ph type="dt" sz="half" idx="10"/>
          </p:nvPr>
        </p:nvSpPr>
        <p:spPr/>
        <p:txBody>
          <a:bodyPr/>
          <a:lstStyle/>
          <a:p>
            <a:r>
              <a:rPr lang="en-US" smtClean="0"/>
              <a:t>FINA 3332</a:t>
            </a:r>
            <a:endParaRPr lang="en-US"/>
          </a:p>
        </p:txBody>
      </p:sp>
      <p:pic>
        <p:nvPicPr>
          <p:cNvPr id="1218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587" y="1417638"/>
            <a:ext cx="4822825" cy="488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526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524"/>
            <a:ext cx="8153400" cy="777676"/>
          </a:xfrm>
        </p:spPr>
        <p:txBody>
          <a:bodyPr>
            <a:normAutofit/>
          </a:bodyPr>
          <a:lstStyle/>
          <a:p>
            <a:r>
              <a:rPr lang="en-US" sz="3400" i="1" u="sng" dirty="0" smtClean="0">
                <a:solidFill>
                  <a:srgbClr val="CC0000"/>
                </a:solidFill>
                <a:effectLst>
                  <a:outerShdw blurRad="38100" dist="38100" dir="2700000" algn="tl">
                    <a:srgbClr val="000000">
                      <a:alpha val="43137"/>
                    </a:srgbClr>
                  </a:outerShdw>
                </a:effectLst>
              </a:rPr>
              <a:t>Discussion</a:t>
            </a:r>
            <a:r>
              <a:rPr lang="en-US" sz="3400" i="1" dirty="0" smtClean="0">
                <a:solidFill>
                  <a:srgbClr val="CC0000"/>
                </a:solidFill>
                <a:effectLst>
                  <a:outerShdw blurRad="38100" dist="38100" dir="2700000" algn="tl">
                    <a:srgbClr val="000000">
                      <a:alpha val="43137"/>
                    </a:srgbClr>
                  </a:outerShdw>
                </a:effectLst>
              </a:rPr>
              <a:t>: Article 1</a:t>
            </a:r>
            <a:endParaRPr lang="en-US" sz="3400" i="1" dirty="0">
              <a:solidFill>
                <a:srgbClr val="CC0000"/>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r>
              <a:rPr lang="en-US" smtClean="0"/>
              <a:t>FINA 3332</a:t>
            </a:r>
            <a:endParaRPr lang="en-US"/>
          </a:p>
        </p:txBody>
      </p:sp>
      <p:sp>
        <p:nvSpPr>
          <p:cNvPr id="4" name="Footer Placeholder 3"/>
          <p:cNvSpPr>
            <a:spLocks noGrp="1"/>
          </p:cNvSpPr>
          <p:nvPr>
            <p:ph type="ftr" sz="quarter" idx="11"/>
          </p:nvPr>
        </p:nvSpPr>
        <p:spPr/>
        <p:txBody>
          <a:bodyPr/>
          <a:lstStyle/>
          <a:p>
            <a:r>
              <a:rPr lang="en-US" smtClean="0"/>
              <a:t>Lecture 15</a:t>
            </a:r>
            <a:endParaRPr lang="en-US"/>
          </a:p>
        </p:txBody>
      </p:sp>
      <p:sp>
        <p:nvSpPr>
          <p:cNvPr id="5" name="Slide Number Placeholder 4"/>
          <p:cNvSpPr>
            <a:spLocks noGrp="1"/>
          </p:cNvSpPr>
          <p:nvPr>
            <p:ph type="sldNum" sz="quarter" idx="12"/>
          </p:nvPr>
        </p:nvSpPr>
        <p:spPr/>
        <p:txBody>
          <a:bodyPr/>
          <a:lstStyle/>
          <a:p>
            <a:fld id="{059122B2-AB29-456C-98D6-80177BDB9B58}" type="slidenum">
              <a:rPr lang="en-US" smtClean="0"/>
              <a:t>6</a:t>
            </a:fld>
            <a:endParaRPr lang="en-US"/>
          </a:p>
        </p:txBody>
      </p:sp>
    </p:spTree>
    <p:extLst>
      <p:ext uri="{BB962C8B-B14F-4D97-AF65-F5344CB8AC3E}">
        <p14:creationId xmlns:p14="http://schemas.microsoft.com/office/powerpoint/2010/main" val="4269870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524"/>
            <a:ext cx="8153400" cy="777676"/>
          </a:xfrm>
        </p:spPr>
        <p:txBody>
          <a:bodyPr>
            <a:normAutofit/>
          </a:bodyPr>
          <a:lstStyle/>
          <a:p>
            <a:r>
              <a:rPr lang="en-US" sz="3400" i="1" u="sng" dirty="0" smtClean="0">
                <a:solidFill>
                  <a:srgbClr val="CC0000"/>
                </a:solidFill>
                <a:effectLst>
                  <a:outerShdw blurRad="38100" dist="38100" dir="2700000" algn="tl">
                    <a:srgbClr val="000000">
                      <a:alpha val="43137"/>
                    </a:srgbClr>
                  </a:outerShdw>
                </a:effectLst>
              </a:rPr>
              <a:t>Discussion</a:t>
            </a:r>
            <a:r>
              <a:rPr lang="en-US" sz="3400" i="1" dirty="0" smtClean="0">
                <a:solidFill>
                  <a:srgbClr val="CC0000"/>
                </a:solidFill>
                <a:effectLst>
                  <a:outerShdw blurRad="38100" dist="38100" dir="2700000" algn="tl">
                    <a:srgbClr val="000000">
                      <a:alpha val="43137"/>
                    </a:srgbClr>
                  </a:outerShdw>
                </a:effectLst>
              </a:rPr>
              <a:t>: Article 2</a:t>
            </a:r>
            <a:endParaRPr lang="en-US" sz="3400" i="1" dirty="0">
              <a:solidFill>
                <a:srgbClr val="CC0000"/>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r>
              <a:rPr lang="en-US" smtClean="0"/>
              <a:t>FINA 3332</a:t>
            </a:r>
            <a:endParaRPr lang="en-US"/>
          </a:p>
        </p:txBody>
      </p:sp>
      <p:sp>
        <p:nvSpPr>
          <p:cNvPr id="4" name="Footer Placeholder 3"/>
          <p:cNvSpPr>
            <a:spLocks noGrp="1"/>
          </p:cNvSpPr>
          <p:nvPr>
            <p:ph type="ftr" sz="quarter" idx="11"/>
          </p:nvPr>
        </p:nvSpPr>
        <p:spPr/>
        <p:txBody>
          <a:bodyPr/>
          <a:lstStyle/>
          <a:p>
            <a:r>
              <a:rPr lang="en-US" smtClean="0"/>
              <a:t>Lecture 15</a:t>
            </a:r>
            <a:endParaRPr lang="en-US"/>
          </a:p>
        </p:txBody>
      </p:sp>
      <p:sp>
        <p:nvSpPr>
          <p:cNvPr id="5" name="Slide Number Placeholder 4"/>
          <p:cNvSpPr>
            <a:spLocks noGrp="1"/>
          </p:cNvSpPr>
          <p:nvPr>
            <p:ph type="sldNum" sz="quarter" idx="12"/>
          </p:nvPr>
        </p:nvSpPr>
        <p:spPr/>
        <p:txBody>
          <a:bodyPr/>
          <a:lstStyle/>
          <a:p>
            <a:fld id="{059122B2-AB29-456C-98D6-80177BDB9B58}" type="slidenum">
              <a:rPr lang="en-US" smtClean="0"/>
              <a:t>7</a:t>
            </a:fld>
            <a:endParaRPr lang="en-US"/>
          </a:p>
        </p:txBody>
      </p:sp>
    </p:spTree>
    <p:extLst>
      <p:ext uri="{BB962C8B-B14F-4D97-AF65-F5344CB8AC3E}">
        <p14:creationId xmlns:p14="http://schemas.microsoft.com/office/powerpoint/2010/main" val="1747468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2095162" y="830040"/>
            <a:ext cx="3581400" cy="1936750"/>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latin typeface="+mj-lt"/>
              </a:rPr>
              <a:t>Financing</a:t>
            </a:r>
            <a:r>
              <a:rPr kumimoji="0" lang="en-US" sz="2000" b="1" i="0" u="none" strike="noStrike" cap="none" normalizeH="0" baseline="0" dirty="0" smtClean="0">
                <a:ln>
                  <a:noFill/>
                </a:ln>
                <a:solidFill>
                  <a:schemeClr val="tx1"/>
                </a:solidFill>
                <a:effectLst/>
                <a:latin typeface="+mj-lt"/>
              </a:rPr>
              <a:t> </a:t>
            </a:r>
          </a:p>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latin typeface="+mj-lt"/>
              </a:rPr>
              <a:t>Decision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j-lt"/>
              </a:rPr>
              <a:t>(raising</a:t>
            </a:r>
            <a:r>
              <a:rPr kumimoji="0" lang="en-US" sz="2000" b="1" i="0" u="none" strike="noStrike" cap="none" normalizeH="0" dirty="0" smtClean="0">
                <a:ln>
                  <a:noFill/>
                </a:ln>
                <a:solidFill>
                  <a:schemeClr val="tx1"/>
                </a:solidFill>
                <a:effectLst/>
                <a:latin typeface="+mj-lt"/>
              </a:rPr>
              <a:t> $)</a:t>
            </a:r>
            <a:endParaRPr kumimoji="0" lang="en-US" sz="2000" b="1" i="0" u="none" strike="noStrike" cap="none" normalizeH="0" baseline="0" dirty="0" smtClean="0">
              <a:ln>
                <a:noFill/>
              </a:ln>
              <a:solidFill>
                <a:schemeClr val="tx1"/>
              </a:solidFill>
              <a:effectLst/>
              <a:latin typeface="+mj-lt"/>
            </a:endParaRPr>
          </a:p>
        </p:txBody>
      </p:sp>
      <p:sp>
        <p:nvSpPr>
          <p:cNvPr id="5" name="Rounded Rectangle 4"/>
          <p:cNvSpPr/>
          <p:nvPr/>
        </p:nvSpPr>
        <p:spPr bwMode="auto">
          <a:xfrm>
            <a:off x="2144486" y="4190388"/>
            <a:ext cx="3581400" cy="2057400"/>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j-lt"/>
              </a:rPr>
              <a:t>Investment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j-lt"/>
              </a:rPr>
              <a:t>Decision</a:t>
            </a:r>
          </a:p>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latin typeface="+mj-lt"/>
              </a:rPr>
              <a:t>(spending $)</a:t>
            </a:r>
            <a:endParaRPr kumimoji="0" lang="en-US" sz="2000" b="1" i="0" u="none" strike="noStrike" cap="none" normalizeH="0" baseline="0" dirty="0" smtClean="0">
              <a:ln>
                <a:noFill/>
              </a:ln>
              <a:solidFill>
                <a:schemeClr val="tx1"/>
              </a:solidFill>
              <a:effectLst/>
              <a:latin typeface="+mj-lt"/>
            </a:endParaRPr>
          </a:p>
        </p:txBody>
      </p:sp>
      <p:sp>
        <p:nvSpPr>
          <p:cNvPr id="6" name="Right Arrow 5"/>
          <p:cNvSpPr/>
          <p:nvPr/>
        </p:nvSpPr>
        <p:spPr bwMode="auto">
          <a:xfrm>
            <a:off x="5890204" y="4588522"/>
            <a:ext cx="489857" cy="367393"/>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Rounded Rectangle 7"/>
          <p:cNvSpPr/>
          <p:nvPr/>
        </p:nvSpPr>
        <p:spPr bwMode="auto">
          <a:xfrm>
            <a:off x="6477000" y="4150178"/>
            <a:ext cx="1765300" cy="1162050"/>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t>Cash flow</a:t>
            </a:r>
            <a:endParaRPr kumimoji="0" lang="en-US" sz="1800" b="1" i="0" u="none" strike="noStrike" cap="none" normalizeH="0" baseline="0" dirty="0" smtClean="0">
              <a:ln>
                <a:noFill/>
              </a:ln>
              <a:solidFill>
                <a:schemeClr val="tx1"/>
              </a:solidFill>
              <a:effectLst/>
            </a:endParaRPr>
          </a:p>
        </p:txBody>
      </p:sp>
      <p:sp>
        <p:nvSpPr>
          <p:cNvPr id="9" name="Left-Right Arrow 8"/>
          <p:cNvSpPr/>
          <p:nvPr/>
        </p:nvSpPr>
        <p:spPr bwMode="auto">
          <a:xfrm rot="2376172">
            <a:off x="5987140" y="2922330"/>
            <a:ext cx="1216152" cy="484632"/>
          </a:xfrm>
          <a:prstGeom prst="leftRightArrow">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Rounded Rectangle 10"/>
          <p:cNvSpPr/>
          <p:nvPr/>
        </p:nvSpPr>
        <p:spPr bwMode="auto">
          <a:xfrm>
            <a:off x="304800" y="2934026"/>
            <a:ext cx="1561762" cy="944547"/>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rPr>
              <a:t>Financial </a:t>
            </a:r>
          </a:p>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t>Manager</a:t>
            </a:r>
            <a:endParaRPr kumimoji="0" lang="en-US" sz="1800" b="1" i="0" u="none" strike="noStrike" cap="none" normalizeH="0" baseline="0" dirty="0" smtClean="0">
              <a:ln>
                <a:noFill/>
              </a:ln>
              <a:solidFill>
                <a:schemeClr val="tx1"/>
              </a:solidFill>
              <a:effectLst/>
            </a:endParaRPr>
          </a:p>
        </p:txBody>
      </p:sp>
      <p:sp>
        <p:nvSpPr>
          <p:cNvPr id="12" name="Right Arrow 11"/>
          <p:cNvSpPr/>
          <p:nvPr/>
        </p:nvSpPr>
        <p:spPr bwMode="auto">
          <a:xfrm rot="18739581">
            <a:off x="1295400" y="2057400"/>
            <a:ext cx="571162" cy="304800"/>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Right Arrow 12"/>
          <p:cNvSpPr/>
          <p:nvPr/>
        </p:nvSpPr>
        <p:spPr bwMode="auto">
          <a:xfrm rot="2749363">
            <a:off x="1324145" y="4308799"/>
            <a:ext cx="571162" cy="304800"/>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Date Placeholder 1"/>
          <p:cNvSpPr>
            <a:spLocks noGrp="1"/>
          </p:cNvSpPr>
          <p:nvPr>
            <p:ph type="dt" sz="half" idx="10"/>
          </p:nvPr>
        </p:nvSpPr>
        <p:spPr/>
        <p:txBody>
          <a:bodyPr/>
          <a:lstStyle/>
          <a:p>
            <a:r>
              <a:rPr lang="en-US" smtClean="0"/>
              <a:t>FINA 3332</a:t>
            </a:r>
            <a:endParaRPr lang="en-US"/>
          </a:p>
        </p:txBody>
      </p:sp>
      <p:sp>
        <p:nvSpPr>
          <p:cNvPr id="3" name="Footer Placeholder 2"/>
          <p:cNvSpPr>
            <a:spLocks noGrp="1"/>
          </p:cNvSpPr>
          <p:nvPr>
            <p:ph type="ftr" sz="quarter" idx="11"/>
          </p:nvPr>
        </p:nvSpPr>
        <p:spPr/>
        <p:txBody>
          <a:bodyPr/>
          <a:lstStyle/>
          <a:p>
            <a:r>
              <a:rPr lang="en-US" smtClean="0"/>
              <a:t>Lecture 15</a:t>
            </a:r>
            <a:endParaRPr lang="en-US"/>
          </a:p>
        </p:txBody>
      </p:sp>
      <p:sp>
        <p:nvSpPr>
          <p:cNvPr id="7" name="Slide Number Placeholder 6"/>
          <p:cNvSpPr>
            <a:spLocks noGrp="1"/>
          </p:cNvSpPr>
          <p:nvPr>
            <p:ph type="sldNum" sz="quarter" idx="12"/>
          </p:nvPr>
        </p:nvSpPr>
        <p:spPr/>
        <p:txBody>
          <a:bodyPr/>
          <a:lstStyle/>
          <a:p>
            <a:fld id="{059122B2-AB29-456C-98D6-80177BDB9B58}" type="slidenum">
              <a:rPr lang="en-US" smtClean="0"/>
              <a:t>8</a:t>
            </a:fld>
            <a:endParaRPr lang="en-US"/>
          </a:p>
        </p:txBody>
      </p:sp>
    </p:spTree>
    <p:extLst>
      <p:ext uri="{BB962C8B-B14F-4D97-AF65-F5344CB8AC3E}">
        <p14:creationId xmlns:p14="http://schemas.microsoft.com/office/powerpoint/2010/main" val="6549930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i="1" dirty="0"/>
          </a:p>
        </p:txBody>
      </p:sp>
      <p:sp>
        <p:nvSpPr>
          <p:cNvPr id="11" name="Rectangle 5"/>
          <p:cNvSpPr>
            <a:spLocks noGrp="1" noChangeArrowheads="1"/>
          </p:cNvSpPr>
          <p:nvPr>
            <p:ph idx="1"/>
          </p:nvPr>
        </p:nvSpPr>
        <p:spPr>
          <a:xfrm>
            <a:off x="1047750" y="2065339"/>
            <a:ext cx="7524750" cy="1668462"/>
          </a:xfrm>
        </p:spPr>
        <p:txBody>
          <a:bodyPr rIns="91440">
            <a:normAutofit/>
          </a:bodyPr>
          <a:lstStyle/>
          <a:p>
            <a:pPr marL="868363" indent="-868363" algn="ctr" eaLnBrk="1" hangingPunct="1">
              <a:spcBef>
                <a:spcPct val="60000"/>
              </a:spcBef>
              <a:buFontTx/>
              <a:buNone/>
            </a:pPr>
            <a:r>
              <a:rPr lang="en-US" altLang="en-US" sz="3800" i="1" dirty="0" smtClean="0">
                <a:solidFill>
                  <a:srgbClr val="C00000"/>
                </a:solidFill>
                <a:effectLst>
                  <a:outerShdw blurRad="38100" dist="38100" dir="2700000" algn="tl">
                    <a:srgbClr val="000000">
                      <a:alpha val="43137"/>
                    </a:srgbClr>
                  </a:outerShdw>
                </a:effectLst>
                <a:ea typeface="ヒラギノ角ゴ Pro W3" charset="-128"/>
              </a:rPr>
              <a:t>-- Brief Review (Last Class) --</a:t>
            </a:r>
          </a:p>
          <a:p>
            <a:pPr marL="868363" indent="-868363" eaLnBrk="1" hangingPunct="1">
              <a:spcBef>
                <a:spcPct val="60000"/>
              </a:spcBef>
              <a:buFontTx/>
              <a:buNone/>
            </a:pPr>
            <a:endParaRPr lang="en-US" altLang="en-US" b="1" dirty="0" smtClean="0">
              <a:ea typeface="ヒラギノ角ゴ Pro W3" charset="-128"/>
            </a:endParaRPr>
          </a:p>
          <a:p>
            <a:pPr marL="868363" indent="-868363" eaLnBrk="1" hangingPunct="1">
              <a:spcBef>
                <a:spcPct val="60000"/>
              </a:spcBef>
              <a:buFontTx/>
              <a:buNone/>
            </a:pPr>
            <a:endParaRPr lang="en-US" altLang="en-US" dirty="0" smtClean="0">
              <a:solidFill>
                <a:schemeClr val="bg1">
                  <a:lumMod val="75000"/>
                </a:schemeClr>
              </a:solidFill>
              <a:ea typeface="ヒラギノ角ゴ Pro W3" charset="-128"/>
            </a:endParaRPr>
          </a:p>
        </p:txBody>
      </p:sp>
      <p:sp>
        <p:nvSpPr>
          <p:cNvPr id="2" name="Date Placeholder 1"/>
          <p:cNvSpPr>
            <a:spLocks noGrp="1"/>
          </p:cNvSpPr>
          <p:nvPr>
            <p:ph type="dt" sz="half" idx="10"/>
          </p:nvPr>
        </p:nvSpPr>
        <p:spPr/>
        <p:txBody>
          <a:bodyPr/>
          <a:lstStyle/>
          <a:p>
            <a:r>
              <a:rPr lang="en-US" smtClean="0"/>
              <a:t>FINA 3332</a:t>
            </a:r>
            <a:endParaRPr lang="en-US"/>
          </a:p>
        </p:txBody>
      </p:sp>
      <p:sp>
        <p:nvSpPr>
          <p:cNvPr id="3" name="Footer Placeholder 2"/>
          <p:cNvSpPr>
            <a:spLocks noGrp="1"/>
          </p:cNvSpPr>
          <p:nvPr>
            <p:ph type="ftr" sz="quarter" idx="11"/>
          </p:nvPr>
        </p:nvSpPr>
        <p:spPr/>
        <p:txBody>
          <a:bodyPr/>
          <a:lstStyle/>
          <a:p>
            <a:r>
              <a:rPr lang="en-US" smtClean="0"/>
              <a:t>Lecture 15</a:t>
            </a:r>
            <a:endParaRPr lang="en-US"/>
          </a:p>
        </p:txBody>
      </p:sp>
      <p:sp>
        <p:nvSpPr>
          <p:cNvPr id="4" name="Slide Number Placeholder 3"/>
          <p:cNvSpPr>
            <a:spLocks noGrp="1"/>
          </p:cNvSpPr>
          <p:nvPr>
            <p:ph type="sldNum" sz="quarter" idx="12"/>
          </p:nvPr>
        </p:nvSpPr>
        <p:spPr/>
        <p:txBody>
          <a:bodyPr/>
          <a:lstStyle/>
          <a:p>
            <a:fld id="{059122B2-AB29-456C-98D6-80177BDB9B58}" type="slidenum">
              <a:rPr lang="en-US" smtClean="0"/>
              <a:t>9</a:t>
            </a:fld>
            <a:endParaRPr lang="en-US"/>
          </a:p>
        </p:txBody>
      </p:sp>
    </p:spTree>
    <p:extLst>
      <p:ext uri="{BB962C8B-B14F-4D97-AF65-F5344CB8AC3E}">
        <p14:creationId xmlns:p14="http://schemas.microsoft.com/office/powerpoint/2010/main" val="42148265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5107</TotalTime>
  <Words>3950</Words>
  <Application>Microsoft Macintosh PowerPoint</Application>
  <PresentationFormat>On-screen Show (4:3)</PresentationFormat>
  <Paragraphs>563</Paragraphs>
  <Slides>57</Slides>
  <Notes>57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Office Theme</vt:lpstr>
      <vt:lpstr>Equation.DSMT4</vt:lpstr>
      <vt:lpstr>FINA 3332             Week 10</vt:lpstr>
      <vt:lpstr>FINA 3332  Lecture 15 – 3/21/2017      </vt:lpstr>
      <vt:lpstr>*EXAM 2*</vt:lpstr>
      <vt:lpstr>*EXAM 2*</vt:lpstr>
      <vt:lpstr>*EXAM 2*</vt:lpstr>
      <vt:lpstr>Discussion: Article 1</vt:lpstr>
      <vt:lpstr>Discussion: Article 2</vt:lpstr>
      <vt:lpstr>PowerPoint Presentation</vt:lpstr>
      <vt:lpstr>PowerPoint Presentation</vt:lpstr>
      <vt:lpstr>Chapter  6</vt:lpstr>
      <vt:lpstr>Bonds</vt:lpstr>
      <vt:lpstr>PowerPoint Presentation</vt:lpstr>
      <vt:lpstr>6.2 Zero-Coupon Bonds</vt:lpstr>
      <vt:lpstr>6.2 Zero-Coupon Bonds</vt:lpstr>
      <vt:lpstr>6.2 Zero-Coupon Bonds YTM, Example, Textbook 6.1</vt:lpstr>
      <vt:lpstr>6.2 Zero-Coupon Bonds YTM, Example, Textbook 6.1</vt:lpstr>
      <vt:lpstr>6.2 Zero-Coupon Bonds YTM, Example, Textbook 6.1</vt:lpstr>
      <vt:lpstr>PowerPoint Presentation</vt:lpstr>
      <vt:lpstr>6.2 Zero-Coupon Bonds</vt:lpstr>
      <vt:lpstr>6.2 Zero-Coupon Bonds</vt:lpstr>
      <vt:lpstr>PowerPoint Presentation</vt:lpstr>
      <vt:lpstr>6.2 Zero-Coupon Bonds YTM, Example, Textbook 6.2</vt:lpstr>
      <vt:lpstr>6.2 Zero-Coupon Bonds YTM, Example, Textbook 6.2</vt:lpstr>
      <vt:lpstr>6.3 Coupon Bonds</vt:lpstr>
      <vt:lpstr>Example, U.S. Treasury quotes  (selected, as of 3/15/2017)</vt:lpstr>
      <vt:lpstr>6.3 Coupon Bonds</vt:lpstr>
      <vt:lpstr>6.3 Coupon Bonds</vt:lpstr>
      <vt:lpstr>6.3 Coupon Bonds</vt:lpstr>
      <vt:lpstr>6.3 Coupon Bonds</vt:lpstr>
      <vt:lpstr>6.3 Coupon Bonds</vt:lpstr>
      <vt:lpstr>Example, Calculating YTM</vt:lpstr>
      <vt:lpstr>Example, Calculating YTM</vt:lpstr>
      <vt:lpstr>Example, Calculating YTM</vt:lpstr>
      <vt:lpstr>Example, Calculating YTM</vt:lpstr>
      <vt:lpstr>6.3 Coupon Bonds</vt:lpstr>
      <vt:lpstr>In-Class Application Calculating Bond Prices using YTM</vt:lpstr>
      <vt:lpstr>6.4 Why Bond Prices Change</vt:lpstr>
      <vt:lpstr>6.4 Why Bond Prices Change</vt:lpstr>
      <vt:lpstr>6.4 Why Bond Prices Change</vt:lpstr>
      <vt:lpstr>6.4 Why Bond Prices Change</vt:lpstr>
      <vt:lpstr>PowerPoint Presentation</vt:lpstr>
      <vt:lpstr>6.4 Why Bond Prices Change</vt:lpstr>
      <vt:lpstr>PowerPoint Presentation</vt:lpstr>
      <vt:lpstr>6.4 Why Bond Prices Change</vt:lpstr>
      <vt:lpstr>6.4 Why Bond Prices Change</vt:lpstr>
      <vt:lpstr>PowerPoint Presentation</vt:lpstr>
      <vt:lpstr>Next Class</vt:lpstr>
      <vt:lpstr>6.4 Why Bond Prices Change</vt:lpstr>
      <vt:lpstr>Figure 6.4: The Effect of Time on Bond Prices</vt:lpstr>
      <vt:lpstr>6.4 Why Bond Prices Change</vt:lpstr>
      <vt:lpstr>6.4 Why Bond Prices Change</vt:lpstr>
      <vt:lpstr>6.4 Why Bond Prices Change</vt:lpstr>
      <vt:lpstr>6.4 Why Bond Prices Change</vt:lpstr>
      <vt:lpstr>6.4 Why Bond Prices Change</vt:lpstr>
      <vt:lpstr>6.4 Why Bond Prices Change</vt:lpstr>
      <vt:lpstr>6.4 Why Bond Prices Change</vt:lpstr>
      <vt:lpstr>Figure 6.5: Yield to Maturity and Bond Price Fluctuations Over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 3332    Week 1</dc:title>
  <dc:creator>Natalia</dc:creator>
  <cp:lastModifiedBy>Courtney Gigant</cp:lastModifiedBy>
  <cp:revision>598</cp:revision>
  <cp:lastPrinted>2015-10-13T22:20:57Z</cp:lastPrinted>
  <dcterms:created xsi:type="dcterms:W3CDTF">2014-07-30T11:07:46Z</dcterms:created>
  <dcterms:modified xsi:type="dcterms:W3CDTF">2017-03-21T17:42:46Z</dcterms:modified>
</cp:coreProperties>
</file>