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344" r:id="rId2"/>
    <p:sldId id="345" r:id="rId3"/>
    <p:sldId id="346" r:id="rId4"/>
    <p:sldId id="363" r:id="rId5"/>
    <p:sldId id="410" r:id="rId6"/>
    <p:sldId id="416" r:id="rId7"/>
    <p:sldId id="417" r:id="rId8"/>
    <p:sldId id="418" r:id="rId9"/>
    <p:sldId id="419" r:id="rId10"/>
    <p:sldId id="421" r:id="rId11"/>
    <p:sldId id="422" r:id="rId12"/>
    <p:sldId id="423" r:id="rId13"/>
    <p:sldId id="424" r:id="rId14"/>
    <p:sldId id="425" r:id="rId15"/>
    <p:sldId id="426" r:id="rId16"/>
    <p:sldId id="388" r:id="rId17"/>
    <p:sldId id="427" r:id="rId18"/>
    <p:sldId id="428" r:id="rId19"/>
    <p:sldId id="429" r:id="rId20"/>
    <p:sldId id="430" r:id="rId21"/>
    <p:sldId id="431" r:id="rId22"/>
    <p:sldId id="432" r:id="rId23"/>
    <p:sldId id="433" r:id="rId24"/>
    <p:sldId id="434" r:id="rId25"/>
    <p:sldId id="435" r:id="rId26"/>
    <p:sldId id="43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CC5D08"/>
    <a:srgbClr val="DAD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1887" autoAdjust="0"/>
  </p:normalViewPr>
  <p:slideViewPr>
    <p:cSldViewPr snapToGrid="0">
      <p:cViewPr varScale="1">
        <p:scale>
          <a:sx n="67" d="100"/>
          <a:sy n="67" d="100"/>
        </p:scale>
        <p:origin x="616"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4F57BA8C-E58E-4191-B6C7-A2F7CC2BDCB0}"/>
              </a:ext>
            </a:extLst>
          </p:cNvPr>
          <p:cNvSpPr txBox="1"/>
          <p:nvPr/>
        </p:nvSpPr>
        <p:spPr>
          <a:xfrm>
            <a:off x="266701" y="5691187"/>
            <a:ext cx="160813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Franklin Gothic Book" panose="020B0503020102020204" pitchFamily="34" charset="0"/>
                <a:cs typeface="Arial"/>
                <a:sym typeface="Arial"/>
              </a:rPr>
              <a:t>DS6040 Fall 2024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Franklin Gothic Book" panose="020B0503020102020204" pitchFamily="34" charset="0"/>
                <a:cs typeface="Arial"/>
                <a:sym typeface="Arial"/>
              </a:rPr>
              <a:t>Teague R. Henry</a:t>
            </a:r>
          </a:p>
        </p:txBody>
      </p:sp>
      <p:sp>
        <p:nvSpPr>
          <p:cNvPr id="4" name="Rectangle 3">
            <a:extLst>
              <a:ext uri="{FF2B5EF4-FFF2-40B4-BE49-F238E27FC236}">
                <a16:creationId xmlns:a16="http://schemas.microsoft.com/office/drawing/2014/main" id="{E3A56C5D-4F8E-47EA-A87C-6F3764F9FB5B}"/>
              </a:ext>
            </a:extLst>
          </p:cNvPr>
          <p:cNvSpPr/>
          <p:nvPr/>
        </p:nvSpPr>
        <p:spPr>
          <a:xfrm>
            <a:off x="0" y="1214657"/>
            <a:ext cx="12192000" cy="110799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600" b="0" i="0" u="none" strike="noStrike" kern="0" cap="none" spc="0" normalizeH="0" baseline="0" noProof="0" dirty="0">
                <a:ln>
                  <a:noFill/>
                </a:ln>
                <a:solidFill>
                  <a:srgbClr val="000000"/>
                </a:solidFill>
                <a:effectLst/>
                <a:uLnTx/>
                <a:uFillTx/>
                <a:latin typeface="Franklin Gothic Demi Cond" panose="020B0706030402020204" pitchFamily="34" charset="0"/>
                <a:cs typeface="Arial"/>
                <a:sym typeface="Arial"/>
              </a:rPr>
              <a:t>Priors, Part 2</a:t>
            </a:r>
          </a:p>
        </p:txBody>
      </p:sp>
      <p:pic>
        <p:nvPicPr>
          <p:cNvPr id="5" name="Picture 4" descr="A picture containing application&#10;&#10;Description automatically generated">
            <a:extLst>
              <a:ext uri="{FF2B5EF4-FFF2-40B4-BE49-F238E27FC236}">
                <a16:creationId xmlns:a16="http://schemas.microsoft.com/office/drawing/2014/main" id="{8C56600A-8EBF-4267-A4D6-47D02CAC8E45}"/>
              </a:ext>
            </a:extLst>
          </p:cNvPr>
          <p:cNvPicPr>
            <a:picLocks noChangeAspect="1"/>
          </p:cNvPicPr>
          <p:nvPr/>
        </p:nvPicPr>
        <p:blipFill>
          <a:blip r:embed="rId3"/>
          <a:stretch>
            <a:fillRect/>
          </a:stretch>
        </p:blipFill>
        <p:spPr>
          <a:xfrm>
            <a:off x="3826609" y="5766438"/>
            <a:ext cx="4806696" cy="8930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75580"/>
                <a:ext cx="11470411" cy="4994773"/>
              </a:xfrm>
            </p:spPr>
            <p:txBody>
              <a:bodyPr/>
              <a:lstStyle/>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𝑔</m:t>
                      </m:r>
                      <m:d>
                        <m:dPr>
                          <m:ctrlPr>
                            <a:rPr lang="en-US" sz="3200" i="1">
                              <a:latin typeface="Cambria Math" panose="02040503050406030204" pitchFamily="18" charset="0"/>
                            </a:rPr>
                          </m:ctrlPr>
                        </m:dPr>
                        <m:e>
                          <m:r>
                            <a:rPr lang="en-US" sz="3200" i="1">
                              <a:solidFill>
                                <a:srgbClr val="FF0000"/>
                              </a:solidFill>
                              <a:latin typeface="Cambria Math" panose="02040503050406030204" pitchFamily="18" charset="0"/>
                              <a:ea typeface="Cambria Math" panose="02040503050406030204" pitchFamily="18" charset="0"/>
                            </a:rPr>
                            <m:t>𝑝</m:t>
                          </m:r>
                          <m:r>
                            <a:rPr lang="en-US" sz="3200" i="1">
                              <a:solidFill>
                                <a:schemeClr val="tx1"/>
                              </a:solidFill>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𝛽</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𝐵</m:t>
                          </m:r>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𝛽</m:t>
                          </m:r>
                          <m:r>
                            <a:rPr lang="en-US" sz="3200" i="1">
                              <a:latin typeface="Cambria Math" panose="02040503050406030204" pitchFamily="18" charset="0"/>
                              <a:ea typeface="Cambria Math" panose="02040503050406030204" pitchFamily="18" charset="0"/>
                            </a:rPr>
                            <m:t>)</m:t>
                          </m:r>
                        </m:den>
                      </m:f>
                      <m:sSup>
                        <m:sSupPr>
                          <m:ctrlPr>
                            <a:rPr lang="en-US" sz="3200" i="1">
                              <a:latin typeface="Cambria Math" panose="02040503050406030204" pitchFamily="18" charset="0"/>
                            </a:rPr>
                          </m:ctrlPr>
                        </m:sSupPr>
                        <m:e>
                          <m:r>
                            <a:rPr lang="en-US" sz="3200" i="1">
                              <a:solidFill>
                                <a:srgbClr val="FF0000"/>
                              </a:solidFill>
                              <a:latin typeface="Cambria Math" panose="02040503050406030204" pitchFamily="18" charset="0"/>
                              <a:ea typeface="Cambria Math" panose="02040503050406030204" pitchFamily="18" charset="0"/>
                            </a:rPr>
                            <m:t>𝑝</m:t>
                          </m:r>
                        </m:e>
                        <m:sup>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−1</m:t>
                          </m:r>
                        </m:sup>
                      </m:sSup>
                      <m:sSup>
                        <m:sSupPr>
                          <m:ctrlPr>
                            <a:rPr lang="en-US" sz="3200" i="1">
                              <a:latin typeface="Cambria Math" panose="02040503050406030204" pitchFamily="18" charset="0"/>
                            </a:rPr>
                          </m:ctrlPr>
                        </m:sSupPr>
                        <m:e>
                          <m:r>
                            <a:rPr lang="en-US" sz="3200" i="1">
                              <a:latin typeface="Cambria Math" panose="02040503050406030204" pitchFamily="18" charset="0"/>
                            </a:rPr>
                            <m:t>(1−</m:t>
                          </m:r>
                          <m:r>
                            <a:rPr lang="en-US" sz="3200" i="1">
                              <a:solidFill>
                                <a:srgbClr val="FF0000"/>
                              </a:solidFill>
                              <a:latin typeface="Cambria Math" panose="02040503050406030204" pitchFamily="18" charset="0"/>
                              <a:ea typeface="Cambria Math" panose="02040503050406030204" pitchFamily="18" charset="0"/>
                            </a:rPr>
                            <m:t>𝑝</m:t>
                          </m:r>
                          <m:r>
                            <a:rPr lang="en-US" sz="3200" i="1">
                              <a:latin typeface="Cambria Math" panose="02040503050406030204" pitchFamily="18" charset="0"/>
                              <a:ea typeface="Cambria Math" panose="02040503050406030204" pitchFamily="18" charset="0"/>
                            </a:rPr>
                            <m:t>)</m:t>
                          </m:r>
                        </m:e>
                        <m:sup>
                          <m:r>
                            <a:rPr lang="en-US" sz="3200" i="1">
                              <a:latin typeface="Cambria Math" panose="02040503050406030204" pitchFamily="18" charset="0"/>
                              <a:ea typeface="Cambria Math" panose="02040503050406030204" pitchFamily="18" charset="0"/>
                            </a:rPr>
                            <m:t>𝛽</m:t>
                          </m:r>
                          <m:r>
                            <a:rPr lang="en-US" sz="3200" i="1">
                              <a:latin typeface="Cambria Math" panose="02040503050406030204" pitchFamily="18" charset="0"/>
                              <a:ea typeface="Cambria Math" panose="02040503050406030204" pitchFamily="18" charset="0"/>
                            </a:rPr>
                            <m:t>−1</m:t>
                          </m:r>
                        </m:sup>
                      </m:sSup>
                    </m:oMath>
                  </m:oMathPara>
                </a14:m>
                <a:endParaRPr lang="en-US" sz="3200"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𝑝</m:t>
                          </m:r>
                        </m:e>
                        <m:e>
                          <m:r>
                            <a:rPr lang="en-US" sz="3200" b="0" i="1" smtClean="0">
                              <a:latin typeface="Cambria Math" panose="02040503050406030204" pitchFamily="18" charset="0"/>
                            </a:rPr>
                            <m:t>𝛼</m:t>
                          </m:r>
                          <m:r>
                            <a:rPr lang="en-US" sz="3200" b="0" i="1" smtClean="0">
                              <a:latin typeface="Cambria Math" panose="02040503050406030204" pitchFamily="18" charset="0"/>
                            </a:rPr>
                            <m:t>,</m:t>
                          </m:r>
                          <m:r>
                            <a:rPr lang="en-US" sz="3200" b="0" i="1" smtClean="0">
                              <a:latin typeface="Cambria Math" panose="02040503050406030204" pitchFamily="18" charset="0"/>
                            </a:rPr>
                            <m:t>𝛽</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𝛼</m:t>
                          </m:r>
                        </m:num>
                        <m:den>
                          <m:r>
                            <a:rPr lang="en-US" sz="3200" b="0" i="1" smtClean="0">
                              <a:latin typeface="Cambria Math" panose="02040503050406030204" pitchFamily="18" charset="0"/>
                            </a:rPr>
                            <m:t>𝛼</m:t>
                          </m:r>
                          <m:r>
                            <a:rPr lang="en-US" sz="3200" b="0" i="1" smtClean="0">
                              <a:latin typeface="Cambria Math" panose="02040503050406030204" pitchFamily="18" charset="0"/>
                            </a:rPr>
                            <m:t>+</m:t>
                          </m:r>
                          <m:r>
                            <a:rPr lang="en-US" sz="3200" b="0" i="1" smtClean="0">
                              <a:latin typeface="Cambria Math" panose="02040503050406030204" pitchFamily="18" charset="0"/>
                            </a:rPr>
                            <m:t>𝛽</m:t>
                          </m:r>
                        </m:den>
                      </m:f>
                    </m:oMath>
                  </m:oMathPara>
                </a14:m>
                <a:endParaRPr lang="en-US" sz="3200"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𝑉𝑎𝑟</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𝑝</m:t>
                          </m:r>
                        </m:e>
                        <m:e>
                          <m:r>
                            <a:rPr lang="en-US" sz="3200" b="0" i="1" smtClean="0">
                              <a:latin typeface="Cambria Math" panose="02040503050406030204" pitchFamily="18" charset="0"/>
                            </a:rPr>
                            <m:t>𝛼</m:t>
                          </m:r>
                          <m:r>
                            <a:rPr lang="en-US" sz="3200" b="0" i="1" smtClean="0">
                              <a:latin typeface="Cambria Math" panose="02040503050406030204" pitchFamily="18" charset="0"/>
                            </a:rPr>
                            <m:t>, </m:t>
                          </m:r>
                          <m:r>
                            <a:rPr lang="en-US" sz="3200" b="0" i="1" smtClean="0">
                              <a:latin typeface="Cambria Math" panose="02040503050406030204" pitchFamily="18" charset="0"/>
                            </a:rPr>
                            <m:t>𝛽</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𝛼𝛽</m:t>
                          </m:r>
                        </m:num>
                        <m:den>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𝛼</m:t>
                                  </m:r>
                                  <m:r>
                                    <a:rPr lang="en-US" sz="3200" b="0" i="1" smtClean="0">
                                      <a:latin typeface="Cambria Math" panose="02040503050406030204" pitchFamily="18" charset="0"/>
                                    </a:rPr>
                                    <m:t>+</m:t>
                                  </m:r>
                                  <m:r>
                                    <a:rPr lang="en-US" sz="3200" b="0" i="1" smtClean="0">
                                      <a:latin typeface="Cambria Math" panose="02040503050406030204" pitchFamily="18" charset="0"/>
                                    </a:rPr>
                                    <m:t>𝛽</m:t>
                                  </m:r>
                                </m:e>
                              </m:d>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r>
                            <a:rPr lang="en-US" sz="3200" b="0" i="1" smtClean="0">
                              <a:latin typeface="Cambria Math" panose="02040503050406030204" pitchFamily="18" charset="0"/>
                            </a:rPr>
                            <m:t>𝛼</m:t>
                          </m:r>
                          <m:r>
                            <a:rPr lang="en-US" sz="3200" b="0" i="1" smtClean="0">
                              <a:latin typeface="Cambria Math" panose="02040503050406030204" pitchFamily="18" charset="0"/>
                            </a:rPr>
                            <m:t>+</m:t>
                          </m:r>
                          <m:r>
                            <a:rPr lang="en-US" sz="3200" b="0" i="1" smtClean="0">
                              <a:latin typeface="Cambria Math" panose="02040503050406030204" pitchFamily="18" charset="0"/>
                            </a:rPr>
                            <m:t>𝛽</m:t>
                          </m:r>
                          <m:r>
                            <a:rPr lang="en-US" sz="3200" b="0" i="1" smtClean="0">
                              <a:latin typeface="Cambria Math" panose="02040503050406030204" pitchFamily="18" charset="0"/>
                            </a:rPr>
                            <m:t>+1)</m:t>
                          </m:r>
                        </m:den>
                      </m:f>
                    </m:oMath>
                  </m:oMathPara>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What are some informative priors, let say we believe that male births have more prevalence of placenta previa?</a:t>
                </a:r>
              </a:p>
              <a:p>
                <a:pPr indent="-457200"/>
                <a:r>
                  <a:rPr lang="en-US" sz="3200" dirty="0">
                    <a:latin typeface="Franklin Gothic Book" panose="020B0503020102020204" pitchFamily="34" charset="0"/>
                  </a:rPr>
                  <a:t>What is an “uninformative” prior choice?</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75580"/>
                <a:ext cx="11470411" cy="4994773"/>
              </a:xfrm>
              <a:blipFill>
                <a:blip r:embed="rId2"/>
                <a:stretch>
                  <a:fillRect l="-95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988123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Prior Choice – Hyperparameters</a:t>
            </a: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Tree>
    <p:extLst>
      <p:ext uri="{BB962C8B-B14F-4D97-AF65-F5344CB8AC3E}">
        <p14:creationId xmlns:p14="http://schemas.microsoft.com/office/powerpoint/2010/main" val="134082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75580"/>
                <a:ext cx="11470411" cy="4994773"/>
              </a:xfrm>
            </p:spPr>
            <p:txBody>
              <a:bodyPr/>
              <a:lstStyle/>
              <a:p>
                <a:pPr marL="0" indent="0">
                  <a:buNone/>
                </a:pPr>
                <a:r>
                  <a:rPr lang="en-US" sz="3200" dirty="0">
                    <a:latin typeface="Franklin Gothic Book" panose="020B0503020102020204" pitchFamily="34" charset="0"/>
                  </a:rPr>
                  <a:t>The Beta distribution is a conjugate prior for the binomial likelihood. This means that the posterior will be distributed as a???</a:t>
                </a:r>
              </a:p>
              <a:p>
                <a:pPr indent="-457200"/>
                <a:r>
                  <a:rPr lang="en-US" sz="3200" dirty="0">
                    <a:latin typeface="Franklin Gothic Book" panose="020B0503020102020204" pitchFamily="34" charset="0"/>
                  </a:rPr>
                  <a:t>Beta distribution! Specifically this one: </a:t>
                </a:r>
                <a14:m>
                  <m:oMath xmlns:m="http://schemas.openxmlformats.org/officeDocument/2006/math">
                    <m:r>
                      <a:rPr lang="en-US" sz="3200" i="1">
                        <a:latin typeface="Cambria Math" panose="02040503050406030204" pitchFamily="18" charset="0"/>
                      </a:rPr>
                      <m:t>𝐵𝑒𝑡𝑎</m:t>
                    </m:r>
                    <m:d>
                      <m:dPr>
                        <m:ctrlPr>
                          <a:rPr lang="en-US" sz="3200" i="1">
                            <a:latin typeface="Cambria Math" panose="02040503050406030204" pitchFamily="18" charset="0"/>
                          </a:rPr>
                        </m:ctrlPr>
                      </m:dPr>
                      <m:e>
                        <m:r>
                          <a:rPr lang="en-US" sz="3200" i="1">
                            <a:latin typeface="Cambria Math" panose="02040503050406030204" pitchFamily="18" charset="0"/>
                          </a:rPr>
                          <m:t>𝛼</m:t>
                        </m:r>
                        <m:r>
                          <a:rPr lang="en-US" sz="3200" i="1">
                            <a:latin typeface="Cambria Math" panose="02040503050406030204" pitchFamily="18" charset="0"/>
                          </a:rPr>
                          <m:t>+</m:t>
                        </m:r>
                        <m:r>
                          <a:rPr lang="en-US" sz="3200" i="1">
                            <a:latin typeface="Cambria Math" panose="02040503050406030204" pitchFamily="18" charset="0"/>
                          </a:rPr>
                          <m:t>𝑘</m:t>
                        </m:r>
                        <m:r>
                          <a:rPr lang="en-US" sz="3200" i="1">
                            <a:latin typeface="Cambria Math" panose="02040503050406030204" pitchFamily="18" charset="0"/>
                          </a:rPr>
                          <m:t>, </m:t>
                        </m:r>
                        <m:r>
                          <a:rPr lang="en-US" sz="3200" i="1">
                            <a:latin typeface="Cambria Math" panose="02040503050406030204" pitchFamily="18" charset="0"/>
                          </a:rPr>
                          <m:t>𝑛</m:t>
                        </m:r>
                        <m:r>
                          <a:rPr lang="en-US" sz="3200" i="1">
                            <a:latin typeface="Cambria Math" panose="02040503050406030204" pitchFamily="18" charset="0"/>
                          </a:rPr>
                          <m:t>−</m:t>
                        </m:r>
                        <m:r>
                          <a:rPr lang="en-US" sz="3200" i="1">
                            <a:latin typeface="Cambria Math" panose="02040503050406030204" pitchFamily="18" charset="0"/>
                          </a:rPr>
                          <m:t>𝑘</m:t>
                        </m:r>
                        <m:r>
                          <a:rPr lang="en-US" sz="3200" i="1">
                            <a:latin typeface="Cambria Math" panose="02040503050406030204" pitchFamily="18" charset="0"/>
                          </a:rPr>
                          <m:t>+</m:t>
                        </m:r>
                        <m:r>
                          <a:rPr lang="en-US" sz="3200" i="1">
                            <a:latin typeface="Cambria Math" panose="02040503050406030204" pitchFamily="18" charset="0"/>
                          </a:rPr>
                          <m:t>𝛽</m:t>
                        </m:r>
                      </m:e>
                    </m:d>
                  </m:oMath>
                </a14:m>
                <a:endParaRPr lang="en-US" sz="3200" dirty="0">
                  <a:latin typeface="Franklin Gothic Book" panose="020B0503020102020204" pitchFamily="34" charset="0"/>
                </a:endParaRP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What do you think is going to happen as the information content in the prior increases?</a:t>
                </a:r>
              </a:p>
              <a:p>
                <a:pPr indent="-457200"/>
                <a:r>
                  <a:rPr lang="en-US" sz="3200" dirty="0">
                    <a:latin typeface="Franklin Gothic Book" panose="020B0503020102020204" pitchFamily="34" charset="0"/>
                  </a:rPr>
                  <a:t>What about if we had even more data?</a:t>
                </a:r>
              </a:p>
              <a:p>
                <a:pPr marL="0" indent="0">
                  <a:buNone/>
                </a:pPr>
                <a:endParaRPr lang="en-US" sz="3200" dirty="0">
                  <a:latin typeface="Franklin Gothic Book" panose="020B0503020102020204" pitchFamily="34" charset="0"/>
                </a:endParaRPr>
              </a:p>
              <a:p>
                <a:pPr marL="0" indent="0">
                  <a:buNone/>
                </a:pPr>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75580"/>
                <a:ext cx="11470411" cy="4994773"/>
              </a:xfrm>
              <a:blipFill>
                <a:blip r:embed="rId2"/>
                <a:stretch>
                  <a:fillRect l="-138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20820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5400" dirty="0">
                <a:solidFill>
                  <a:srgbClr val="ED7D31"/>
                </a:solidFill>
                <a:latin typeface="Franklin Gothic Demi" panose="020B0703020102020204" pitchFamily="34" charset="0"/>
              </a:rPr>
              <a:t>The Posterior</a:t>
            </a:r>
            <a:endPar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Tree>
    <p:extLst>
      <p:ext uri="{BB962C8B-B14F-4D97-AF65-F5344CB8AC3E}">
        <p14:creationId xmlns:p14="http://schemas.microsoft.com/office/powerpoint/2010/main" val="292672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850992"/>
                <a:ext cx="6192559" cy="4994773"/>
              </a:xfrm>
            </p:spPr>
            <p:txBody>
              <a:bodyPr/>
              <a:lstStyle/>
              <a:p>
                <a:pPr marL="0" indent="0">
                  <a:buNone/>
                </a:pPr>
                <a:r>
                  <a:rPr lang="en-US" sz="3200" dirty="0">
                    <a:latin typeface="Franklin Gothic Book" panose="020B0503020102020204" pitchFamily="34" charset="0"/>
                  </a:rPr>
                  <a:t>Using a non-informative prior </a:t>
                </a:r>
                <a14:m>
                  <m:oMath xmlns:m="http://schemas.openxmlformats.org/officeDocument/2006/math">
                    <m:r>
                      <m:rPr>
                        <m:sty m:val="p"/>
                      </m:rPr>
                      <a:rPr lang="en-US" sz="3200" b="0" i="0" smtClean="0">
                        <a:latin typeface="Cambria Math" panose="02040503050406030204" pitchFamily="18" charset="0"/>
                      </a:rPr>
                      <m:t>B</m:t>
                    </m:r>
                    <m:r>
                      <a:rPr lang="en-US" sz="3200" b="0" i="1" smtClean="0">
                        <a:latin typeface="Cambria Math" panose="02040503050406030204" pitchFamily="18" charset="0"/>
                      </a:rPr>
                      <m:t>𝑒𝑡𝑎</m:t>
                    </m:r>
                    <m:r>
                      <a:rPr lang="en-US" sz="3200" b="0" i="1" smtClean="0">
                        <a:latin typeface="Cambria Math" panose="02040503050406030204" pitchFamily="18" charset="0"/>
                      </a:rPr>
                      <m:t>(1,1)</m:t>
                    </m:r>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Posterior - </a:t>
                </a:r>
                <a14:m>
                  <m:oMath xmlns:m="http://schemas.openxmlformats.org/officeDocument/2006/math">
                    <m:r>
                      <a:rPr lang="en-US" sz="3200" b="0" i="1" smtClean="0">
                        <a:latin typeface="Cambria Math" panose="02040503050406030204" pitchFamily="18" charset="0"/>
                      </a:rPr>
                      <m:t>𝐵𝑒𝑡𝑎</m:t>
                    </m:r>
                    <m:r>
                      <a:rPr lang="en-US" sz="3200" b="0" i="1" smtClean="0">
                        <a:latin typeface="Cambria Math" panose="02040503050406030204" pitchFamily="18" charset="0"/>
                      </a:rPr>
                      <m:t>(438, 544)</m:t>
                    </m:r>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EAP: .446</a:t>
                </a:r>
              </a:p>
              <a:p>
                <a:pPr indent="-457200"/>
                <a:r>
                  <a:rPr lang="en-US" sz="3200" dirty="0">
                    <a:latin typeface="Franklin Gothic Book" panose="020B0503020102020204" pitchFamily="34" charset="0"/>
                  </a:rPr>
                  <a:t>95% Credible Interval: [.415, .476]</a:t>
                </a:r>
              </a:p>
              <a:p>
                <a:pPr marL="0" indent="0">
                  <a:buNone/>
                </a:pPr>
                <a:r>
                  <a:rPr lang="en-US" sz="3200" dirty="0">
                    <a:latin typeface="Franklin Gothic Book" panose="020B0503020102020204" pitchFamily="34" charset="0"/>
                  </a:rPr>
                  <a:t>If we use a non-informative prior, we could conclude that the rate of female births with placenta previa is lower than the general rate</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850992"/>
                <a:ext cx="6192559" cy="4994773"/>
              </a:xfrm>
              <a:blipFill>
                <a:blip r:embed="rId2"/>
                <a:stretch>
                  <a:fillRect l="-2562" r="-1379" b="-744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20820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5400" dirty="0">
                <a:solidFill>
                  <a:srgbClr val="ED7D31"/>
                </a:solidFill>
                <a:latin typeface="Franklin Gothic Demi" panose="020B0703020102020204" pitchFamily="34" charset="0"/>
              </a:rPr>
              <a:t>The Posterior</a:t>
            </a:r>
            <a:endPar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pic>
        <p:nvPicPr>
          <p:cNvPr id="9" name="Picture 8">
            <a:extLst>
              <a:ext uri="{FF2B5EF4-FFF2-40B4-BE49-F238E27FC236}">
                <a16:creationId xmlns:a16="http://schemas.microsoft.com/office/drawing/2014/main" id="{AC0F150A-3833-806F-D5C0-5F63EE3F3272}"/>
              </a:ext>
            </a:extLst>
          </p:cNvPr>
          <p:cNvPicPr>
            <a:picLocks noChangeAspect="1"/>
          </p:cNvPicPr>
          <p:nvPr/>
        </p:nvPicPr>
        <p:blipFill>
          <a:blip r:embed="rId4"/>
          <a:stretch>
            <a:fillRect/>
          </a:stretch>
        </p:blipFill>
        <p:spPr>
          <a:xfrm>
            <a:off x="6218665" y="1123707"/>
            <a:ext cx="5973335" cy="3090612"/>
          </a:xfrm>
          <a:prstGeom prst="rect">
            <a:avLst/>
          </a:prstGeom>
        </p:spPr>
      </p:pic>
    </p:spTree>
    <p:extLst>
      <p:ext uri="{BB962C8B-B14F-4D97-AF65-F5344CB8AC3E}">
        <p14:creationId xmlns:p14="http://schemas.microsoft.com/office/powerpoint/2010/main" val="365314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850992"/>
                <a:ext cx="6192559" cy="4994773"/>
              </a:xfrm>
            </p:spPr>
            <p:txBody>
              <a:bodyPr/>
              <a:lstStyle/>
              <a:p>
                <a:pPr marL="0" indent="0">
                  <a:buNone/>
                </a:pPr>
                <a:r>
                  <a:rPr lang="en-US" sz="3200" dirty="0">
                    <a:latin typeface="Franklin Gothic Book" panose="020B0503020102020204" pitchFamily="34" charset="0"/>
                  </a:rPr>
                  <a:t>Using an informative prior </a:t>
                </a:r>
                <a14:m>
                  <m:oMath xmlns:m="http://schemas.openxmlformats.org/officeDocument/2006/math">
                    <m:r>
                      <m:rPr>
                        <m:sty m:val="p"/>
                      </m:rPr>
                      <a:rPr lang="en-US" sz="3200" b="0" i="0" smtClean="0">
                        <a:latin typeface="Cambria Math" panose="02040503050406030204" pitchFamily="18" charset="0"/>
                      </a:rPr>
                      <m:t>B</m:t>
                    </m:r>
                    <m:r>
                      <a:rPr lang="en-US" sz="3200" b="0" i="1" smtClean="0">
                        <a:latin typeface="Cambria Math" panose="02040503050406030204" pitchFamily="18" charset="0"/>
                      </a:rPr>
                      <m:t>𝑒𝑡𝑎</m:t>
                    </m:r>
                    <m:r>
                      <a:rPr lang="en-US" sz="3200" b="0" i="1" smtClean="0">
                        <a:latin typeface="Cambria Math" panose="02040503050406030204" pitchFamily="18" charset="0"/>
                      </a:rPr>
                      <m:t>(500,500)</m:t>
                    </m:r>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Posterior - </a:t>
                </a:r>
                <a14:m>
                  <m:oMath xmlns:m="http://schemas.openxmlformats.org/officeDocument/2006/math">
                    <m:r>
                      <a:rPr lang="en-US" sz="3200" b="0" i="1" smtClean="0">
                        <a:latin typeface="Cambria Math" panose="02040503050406030204" pitchFamily="18" charset="0"/>
                      </a:rPr>
                      <m:t>𝐵𝑒𝑡𝑎</m:t>
                    </m:r>
                    <m:r>
                      <a:rPr lang="en-US" sz="3200" b="0" i="1" smtClean="0">
                        <a:latin typeface="Cambria Math" panose="02040503050406030204" pitchFamily="18" charset="0"/>
                      </a:rPr>
                      <m:t>(937, 1043)</m:t>
                    </m:r>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EAP: .473</a:t>
                </a:r>
              </a:p>
              <a:p>
                <a:pPr indent="-457200"/>
                <a:r>
                  <a:rPr lang="en-US" sz="3200" dirty="0">
                    <a:latin typeface="Franklin Gothic Book" panose="020B0503020102020204" pitchFamily="34" charset="0"/>
                  </a:rPr>
                  <a:t>95% Credible Interval: [.451, .495]</a:t>
                </a:r>
              </a:p>
              <a:p>
                <a:pPr marL="0" indent="0">
                  <a:buNone/>
                </a:pPr>
                <a:r>
                  <a:rPr lang="en-US" sz="3200" dirty="0">
                    <a:latin typeface="Franklin Gothic Book" panose="020B0503020102020204" pitchFamily="34" charset="0"/>
                  </a:rPr>
                  <a:t>If we use an informative prior, we wouldn’t conclude the same…</a:t>
                </a:r>
              </a:p>
              <a:p>
                <a:pPr indent="-457200"/>
                <a:r>
                  <a:rPr lang="en-US" sz="3200" dirty="0">
                    <a:latin typeface="Franklin Gothic Book" panose="020B0503020102020204" pitchFamily="34" charset="0"/>
                  </a:rPr>
                  <a:t>What’s wrong with this prior?</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850992"/>
                <a:ext cx="6192559" cy="4994773"/>
              </a:xfrm>
              <a:blipFill>
                <a:blip r:embed="rId2"/>
                <a:stretch>
                  <a:fillRect l="-2562" b="-12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20820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5400" dirty="0">
                <a:solidFill>
                  <a:srgbClr val="ED7D31"/>
                </a:solidFill>
                <a:latin typeface="Franklin Gothic Demi" panose="020B0703020102020204" pitchFamily="34" charset="0"/>
              </a:rPr>
              <a:t>The Posterior</a:t>
            </a:r>
            <a:endPar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pic>
        <p:nvPicPr>
          <p:cNvPr id="10" name="Picture 9">
            <a:extLst>
              <a:ext uri="{FF2B5EF4-FFF2-40B4-BE49-F238E27FC236}">
                <a16:creationId xmlns:a16="http://schemas.microsoft.com/office/drawing/2014/main" id="{1F7D14DD-5E95-BEDB-7E51-F901454C19BA}"/>
              </a:ext>
            </a:extLst>
          </p:cNvPr>
          <p:cNvPicPr>
            <a:picLocks noChangeAspect="1"/>
          </p:cNvPicPr>
          <p:nvPr/>
        </p:nvPicPr>
        <p:blipFill>
          <a:blip r:embed="rId4"/>
          <a:stretch>
            <a:fillRect/>
          </a:stretch>
        </p:blipFill>
        <p:spPr>
          <a:xfrm>
            <a:off x="5965775" y="1151381"/>
            <a:ext cx="6033720" cy="3132221"/>
          </a:xfrm>
          <a:prstGeom prst="rect">
            <a:avLst/>
          </a:prstGeom>
        </p:spPr>
      </p:pic>
    </p:spTree>
    <p:extLst>
      <p:ext uri="{BB962C8B-B14F-4D97-AF65-F5344CB8AC3E}">
        <p14:creationId xmlns:p14="http://schemas.microsoft.com/office/powerpoint/2010/main" val="104496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850992"/>
                <a:ext cx="6192559" cy="4994773"/>
              </a:xfrm>
            </p:spPr>
            <p:txBody>
              <a:bodyPr/>
              <a:lstStyle/>
              <a:p>
                <a:pPr marL="0" indent="0">
                  <a:buNone/>
                </a:pPr>
                <a:r>
                  <a:rPr lang="en-US" sz="3200" dirty="0">
                    <a:latin typeface="Franklin Gothic Book" panose="020B0503020102020204" pitchFamily="34" charset="0"/>
                  </a:rPr>
                  <a:t>Using a weakly informative prior </a:t>
                </a:r>
                <a14:m>
                  <m:oMath xmlns:m="http://schemas.openxmlformats.org/officeDocument/2006/math">
                    <m:r>
                      <m:rPr>
                        <m:sty m:val="p"/>
                      </m:rPr>
                      <a:rPr lang="en-US" sz="3200" b="0" i="0" smtClean="0">
                        <a:latin typeface="Cambria Math" panose="02040503050406030204" pitchFamily="18" charset="0"/>
                      </a:rPr>
                      <m:t>B</m:t>
                    </m:r>
                    <m:r>
                      <a:rPr lang="en-US" sz="3200" b="0" i="1" smtClean="0">
                        <a:latin typeface="Cambria Math" panose="02040503050406030204" pitchFamily="18" charset="0"/>
                      </a:rPr>
                      <m:t>𝑒𝑡𝑎</m:t>
                    </m:r>
                    <m:r>
                      <a:rPr lang="en-US" sz="3200" b="0" i="1" smtClean="0">
                        <a:latin typeface="Cambria Math" panose="02040503050406030204" pitchFamily="18" charset="0"/>
                      </a:rPr>
                      <m:t>(4.85, 5.15)</m:t>
                    </m:r>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Posterior - </a:t>
                </a:r>
                <a14:m>
                  <m:oMath xmlns:m="http://schemas.openxmlformats.org/officeDocument/2006/math">
                    <m:r>
                      <a:rPr lang="en-US" sz="3200" b="0" i="1" smtClean="0">
                        <a:latin typeface="Cambria Math" panose="02040503050406030204" pitchFamily="18" charset="0"/>
                      </a:rPr>
                      <m:t>𝐵𝑒𝑡𝑎</m:t>
                    </m:r>
                    <m:r>
                      <a:rPr lang="en-US" sz="3200" b="0" i="1" smtClean="0">
                        <a:latin typeface="Cambria Math" panose="02040503050406030204" pitchFamily="18" charset="0"/>
                      </a:rPr>
                      <m:t>(441.85, </m:t>
                    </m:r>
                  </m:oMath>
                </a14:m>
                <a:endParaRPr lang="en-US"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548.15)</m:t>
                      </m:r>
                    </m:oMath>
                  </m:oMathPara>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EAP: .446</a:t>
                </a:r>
              </a:p>
              <a:p>
                <a:pPr indent="-457200"/>
                <a:r>
                  <a:rPr lang="en-US" sz="3200" dirty="0">
                    <a:latin typeface="Franklin Gothic Book" panose="020B0503020102020204" pitchFamily="34" charset="0"/>
                  </a:rPr>
                  <a:t>95% Credible Interval: [.415, .477]</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850992"/>
                <a:ext cx="6192559" cy="4994773"/>
              </a:xfrm>
              <a:blipFill>
                <a:blip r:embed="rId2"/>
                <a:stretch>
                  <a:fillRect l="-25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20820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5400" dirty="0">
                <a:solidFill>
                  <a:srgbClr val="ED7D31"/>
                </a:solidFill>
                <a:latin typeface="Franklin Gothic Demi" panose="020B0703020102020204" pitchFamily="34" charset="0"/>
              </a:rPr>
              <a:t>The Posterior</a:t>
            </a:r>
            <a:endPar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pic>
        <p:nvPicPr>
          <p:cNvPr id="9" name="Picture 8">
            <a:extLst>
              <a:ext uri="{FF2B5EF4-FFF2-40B4-BE49-F238E27FC236}">
                <a16:creationId xmlns:a16="http://schemas.microsoft.com/office/drawing/2014/main" id="{8F4FE909-441E-D292-7CE9-0E2D265945B2}"/>
              </a:ext>
            </a:extLst>
          </p:cNvPr>
          <p:cNvPicPr>
            <a:picLocks noChangeAspect="1"/>
          </p:cNvPicPr>
          <p:nvPr/>
        </p:nvPicPr>
        <p:blipFill>
          <a:blip r:embed="rId4"/>
          <a:stretch>
            <a:fillRect/>
          </a:stretch>
        </p:blipFill>
        <p:spPr>
          <a:xfrm>
            <a:off x="6096000" y="1069274"/>
            <a:ext cx="5903801" cy="3051095"/>
          </a:xfrm>
          <a:prstGeom prst="rect">
            <a:avLst/>
          </a:prstGeom>
        </p:spPr>
      </p:pic>
    </p:spTree>
    <p:extLst>
      <p:ext uri="{BB962C8B-B14F-4D97-AF65-F5344CB8AC3E}">
        <p14:creationId xmlns:p14="http://schemas.microsoft.com/office/powerpoint/2010/main" val="47070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850992"/>
            <a:ext cx="11860020" cy="4994773"/>
          </a:xfrm>
        </p:spPr>
        <p:txBody>
          <a:bodyPr/>
          <a:lstStyle/>
          <a:p>
            <a:pPr marL="0" indent="0">
              <a:buNone/>
            </a:pPr>
            <a:r>
              <a:rPr lang="en-US" sz="3200" dirty="0">
                <a:latin typeface="Franklin Gothic Book" panose="020B0503020102020204" pitchFamily="34" charset="0"/>
              </a:rPr>
              <a:t>Under a very simple model (binomial likelihood) with uninformative or weakly informative priors, we can conclude that female births are slightly less likely in placenta previa than in the general population.</a:t>
            </a:r>
          </a:p>
          <a:p>
            <a:pPr indent="-457200"/>
            <a:r>
              <a:rPr lang="en-US" sz="3200" dirty="0">
                <a:latin typeface="Franklin Gothic Book" panose="020B0503020102020204" pitchFamily="34" charset="0"/>
              </a:rPr>
              <a:t>So many caveats to this point…</a:t>
            </a:r>
          </a:p>
          <a:p>
            <a:pPr marL="0" indent="0">
              <a:buNone/>
            </a:pPr>
            <a:r>
              <a:rPr lang="en-US" sz="3200" b="1" u="sng" dirty="0">
                <a:latin typeface="Franklin Gothic Book" panose="020B0503020102020204" pitchFamily="34" charset="0"/>
              </a:rPr>
              <a:t>Take away points:</a:t>
            </a:r>
          </a:p>
          <a:p>
            <a:pPr indent="-457200"/>
            <a:r>
              <a:rPr lang="en-US" sz="3200" b="1" u="sng" dirty="0">
                <a:latin typeface="Franklin Gothic Book" panose="020B0503020102020204" pitchFamily="34" charset="0"/>
              </a:rPr>
              <a:t>Like all statistics, you can think about a prior in terms of </a:t>
            </a:r>
            <a:r>
              <a:rPr lang="en-US" sz="3200" b="1" i="1" u="sng" dirty="0">
                <a:latin typeface="Franklin Gothic Book" panose="020B0503020102020204" pitchFamily="34" charset="0"/>
              </a:rPr>
              <a:t>location </a:t>
            </a:r>
            <a:r>
              <a:rPr lang="en-US" sz="3200" b="1" u="sng" dirty="0">
                <a:latin typeface="Franklin Gothic Book" panose="020B0503020102020204" pitchFamily="34" charset="0"/>
              </a:rPr>
              <a:t>and </a:t>
            </a:r>
            <a:r>
              <a:rPr lang="en-US" sz="3200" b="1" i="1" u="sng" dirty="0">
                <a:latin typeface="Franklin Gothic Book" panose="020B0503020102020204" pitchFamily="34" charset="0"/>
              </a:rPr>
              <a:t>uncertainty.</a:t>
            </a:r>
          </a:p>
          <a:p>
            <a:pPr lvl="1" indent="-457200"/>
            <a:r>
              <a:rPr lang="en-US" sz="2800" dirty="0">
                <a:latin typeface="Franklin Gothic Book" panose="020B0503020102020204" pitchFamily="34" charset="0"/>
              </a:rPr>
              <a:t>The informativeness of a prior is based on its uncertainty, not it’s location.</a:t>
            </a:r>
          </a:p>
          <a:p>
            <a:pPr indent="-457200"/>
            <a:r>
              <a:rPr lang="en-US" sz="3200" dirty="0">
                <a:latin typeface="Franklin Gothic Book" panose="020B0503020102020204" pitchFamily="34" charset="0"/>
              </a:rPr>
              <a:t>As data increases, the prior is overwhelmed.</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960012"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5400" dirty="0">
                <a:solidFill>
                  <a:srgbClr val="ED7D31"/>
                </a:solidFill>
                <a:latin typeface="Franklin Gothic Demi" panose="020B0703020102020204" pitchFamily="34" charset="0"/>
              </a:rPr>
              <a:t>Placenta Previa</a:t>
            </a:r>
            <a:endPar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Tree>
    <p:extLst>
      <p:ext uri="{BB962C8B-B14F-4D97-AF65-F5344CB8AC3E}">
        <p14:creationId xmlns:p14="http://schemas.microsoft.com/office/powerpoint/2010/main" val="27759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58760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Kidney Cancer in the 1980s</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pic>
        <p:nvPicPr>
          <p:cNvPr id="9" name="Picture 8">
            <a:extLst>
              <a:ext uri="{FF2B5EF4-FFF2-40B4-BE49-F238E27FC236}">
                <a16:creationId xmlns:a16="http://schemas.microsoft.com/office/drawing/2014/main" id="{B4BA9D6E-B235-E727-2C04-DCB825FDCFF7}"/>
              </a:ext>
            </a:extLst>
          </p:cNvPr>
          <p:cNvPicPr>
            <a:picLocks noChangeAspect="1"/>
          </p:cNvPicPr>
          <p:nvPr/>
        </p:nvPicPr>
        <p:blipFill>
          <a:blip r:embed="rId3"/>
          <a:stretch>
            <a:fillRect/>
          </a:stretch>
        </p:blipFill>
        <p:spPr>
          <a:xfrm>
            <a:off x="139781" y="1153692"/>
            <a:ext cx="5857875" cy="3028950"/>
          </a:xfrm>
          <a:prstGeom prst="rect">
            <a:avLst/>
          </a:prstGeom>
        </p:spPr>
      </p:pic>
      <p:pic>
        <p:nvPicPr>
          <p:cNvPr id="11" name="Picture 10">
            <a:extLst>
              <a:ext uri="{FF2B5EF4-FFF2-40B4-BE49-F238E27FC236}">
                <a16:creationId xmlns:a16="http://schemas.microsoft.com/office/drawing/2014/main" id="{8984ED91-AF21-32DB-3FF7-31DD392928F1}"/>
              </a:ext>
            </a:extLst>
          </p:cNvPr>
          <p:cNvPicPr>
            <a:picLocks noChangeAspect="1"/>
          </p:cNvPicPr>
          <p:nvPr/>
        </p:nvPicPr>
        <p:blipFill>
          <a:blip r:embed="rId4"/>
          <a:stretch>
            <a:fillRect/>
          </a:stretch>
        </p:blipFill>
        <p:spPr>
          <a:xfrm>
            <a:off x="6194346" y="2668167"/>
            <a:ext cx="5210175" cy="3028950"/>
          </a:xfrm>
          <a:prstGeom prst="rect">
            <a:avLst/>
          </a:prstGeom>
        </p:spPr>
      </p:pic>
    </p:spTree>
    <p:extLst>
      <p:ext uri="{BB962C8B-B14F-4D97-AF65-F5344CB8AC3E}">
        <p14:creationId xmlns:p14="http://schemas.microsoft.com/office/powerpoint/2010/main" val="338162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58760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Kidney Cancer in the 1980s</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850992"/>
                <a:ext cx="11860020" cy="4994773"/>
              </a:xfrm>
            </p:spPr>
            <p:txBody>
              <a:bodyPr/>
              <a:lstStyle/>
              <a:p>
                <a:pPr marL="0" indent="0">
                  <a:buNone/>
                </a:pPr>
                <a:r>
                  <a:rPr lang="en-US" sz="3200" dirty="0">
                    <a:latin typeface="Franklin Gothic Book" panose="020B0503020102020204" pitchFamily="34" charset="0"/>
                  </a:rPr>
                  <a:t>As before, we start by defining our model (the likelihood):</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𝑃𝑜𝑖𝑠𝑠𝑜𝑛</m:t>
                      </m:r>
                      <m:r>
                        <a:rPr lang="en-US" sz="3200" b="0" i="1" smtClean="0">
                          <a:latin typeface="Cambria Math" panose="02040503050406030204" pitchFamily="18" charset="0"/>
                        </a:rPr>
                        <m:t>(10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oMath>
                  </m:oMathPara>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Poisson distributions are useful for modeling rates of events.</a:t>
                </a:r>
              </a:p>
              <a:p>
                <a:pPr indent="-457200"/>
                <a:r>
                  <a:rPr lang="en-US" sz="3200" dirty="0">
                    <a:latin typeface="Franklin Gothic Book" panose="020B0503020102020204" pitchFamily="34" charset="0"/>
                  </a:rPr>
                  <a:t>Why not use a binomial here?</a:t>
                </a:r>
              </a:p>
              <a:p>
                <a:pPr marL="0" indent="0">
                  <a:buNone/>
                </a:pPr>
                <a:r>
                  <a:rPr lang="en-US" sz="3200" dirty="0">
                    <a:latin typeface="Franklin Gothic Book" panose="020B0503020102020204" pitchFamily="34" charset="0"/>
                  </a:rPr>
                  <a:t>Data:</a:t>
                </a:r>
              </a:p>
              <a:p>
                <a:pPr indent="-457200"/>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oMath>
                </a14:m>
                <a:r>
                  <a:rPr lang="en-US" sz="3200" dirty="0">
                    <a:latin typeface="Franklin Gothic Book" panose="020B0503020102020204" pitchFamily="34" charset="0"/>
                  </a:rPr>
                  <a:t> Number of deaths in the county between 1980-1989</a:t>
                </a:r>
              </a:p>
              <a:p>
                <a:pPr indent="-457200"/>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oMath>
                </a14:m>
                <a:r>
                  <a:rPr lang="en-US" sz="3200" dirty="0">
                    <a:latin typeface="Franklin Gothic Book" panose="020B0503020102020204" pitchFamily="34" charset="0"/>
                  </a:rPr>
                  <a:t> - Population size of the county</a:t>
                </a:r>
              </a:p>
              <a:p>
                <a:pPr marL="0" indent="0">
                  <a:buNone/>
                </a:pPr>
                <a:r>
                  <a:rPr lang="en-US" sz="3200" dirty="0">
                    <a:latin typeface="Franklin Gothic Book" panose="020B0503020102020204" pitchFamily="34" charset="0"/>
                  </a:rPr>
                  <a:t>Parameter-</a:t>
                </a:r>
              </a:p>
              <a:p>
                <a:pPr indent="-457200"/>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oMath>
                </a14:m>
                <a:r>
                  <a:rPr lang="en-US" sz="3200" dirty="0">
                    <a:latin typeface="Franklin Gothic Book" panose="020B0503020102020204" pitchFamily="34" charset="0"/>
                  </a:rPr>
                  <a:t>- Rate of kidney cancer death in the county per year.</a:t>
                </a: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199" y="850992"/>
                <a:ext cx="11860020" cy="4994773"/>
              </a:xfrm>
              <a:blipFill>
                <a:blip r:embed="rId3"/>
                <a:stretch>
                  <a:fillRect l="-1337" b="-8425"/>
                </a:stretch>
              </a:blipFill>
            </p:spPr>
            <p:txBody>
              <a:bodyPr/>
              <a:lstStyle/>
              <a:p>
                <a:r>
                  <a:rPr lang="en-US">
                    <a:noFill/>
                  </a:rPr>
                  <a:t> </a:t>
                </a:r>
              </a:p>
            </p:txBody>
          </p:sp>
        </mc:Fallback>
      </mc:AlternateContent>
    </p:spTree>
    <p:extLst>
      <p:ext uri="{BB962C8B-B14F-4D97-AF65-F5344CB8AC3E}">
        <p14:creationId xmlns:p14="http://schemas.microsoft.com/office/powerpoint/2010/main" val="26191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58760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Kidney Cancer in the 1980s</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1014282"/>
                <a:ext cx="11860020" cy="4994773"/>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𝑃𝑜𝑖𝑠𝑠𝑜𝑛</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10</m:t>
                          </m:r>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oMath>
                  </m:oMathPara>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Now we need a prior for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It’s actually more accurate to say we need a prior for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oMath>
                </a14:m>
                <a:r>
                  <a:rPr lang="en-US" sz="3200" dirty="0">
                    <a:latin typeface="Franklin Gothic Book" panose="020B0503020102020204" pitchFamily="34" charset="0"/>
                  </a:rPr>
                  <a:t>. Why?</a:t>
                </a:r>
              </a:p>
              <a:p>
                <a:pPr marL="0" indent="0">
                  <a:buNone/>
                </a:pPr>
                <a:r>
                  <a:rPr lang="en-US" sz="3200" dirty="0">
                    <a:latin typeface="Franklin Gothic Book" panose="020B0503020102020204" pitchFamily="34" charset="0"/>
                  </a:rPr>
                  <a:t>The conjugate prior for a Poisson is a Gamma:</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𝐺𝑎𝑚𝑚𝑎</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𝛼</m:t>
                          </m:r>
                          <m:r>
                            <a:rPr lang="en-US" sz="3200" b="0" i="1" smtClean="0">
                              <a:latin typeface="Cambria Math" panose="02040503050406030204" pitchFamily="18" charset="0"/>
                            </a:rPr>
                            <m:t>, </m:t>
                          </m:r>
                          <m:r>
                            <a:rPr lang="en-US" sz="3200" b="0" i="1" smtClean="0">
                              <a:latin typeface="Cambria Math" panose="02040503050406030204" pitchFamily="18" charset="0"/>
                            </a:rPr>
                            <m:t>𝛽</m:t>
                          </m:r>
                        </m:e>
                      </m:d>
                    </m:oMath>
                  </m:oMathPara>
                </a14:m>
                <a:endParaRPr lang="en-US" sz="3200" b="0" dirty="0">
                  <a:latin typeface="Franklin Gothic Book" panose="020B0503020102020204" pitchFamily="34" charset="0"/>
                </a:endParaRPr>
              </a:p>
              <a:p>
                <a:pPr marL="0" indent="0">
                  <a:buNone/>
                </a:pPr>
                <a:r>
                  <a:rPr lang="en-US" sz="3200" dirty="0">
                    <a:latin typeface="Franklin Gothic Book" panose="020B0503020102020204" pitchFamily="34" charset="0"/>
                  </a:rPr>
                  <a:t>Hyperparameters:</a:t>
                </a:r>
              </a:p>
              <a:p>
                <a:pPr indent="-457200"/>
                <a14:m>
                  <m:oMath xmlns:m="http://schemas.openxmlformats.org/officeDocument/2006/math">
                    <m:r>
                      <a:rPr lang="en-US" sz="3200" b="0" i="1" smtClean="0">
                        <a:latin typeface="Cambria Math" panose="02040503050406030204" pitchFamily="18" charset="0"/>
                      </a:rPr>
                      <m:t>𝛼</m:t>
                    </m:r>
                    <m:r>
                      <a:rPr lang="en-US" sz="3200" b="0" i="1" smtClean="0">
                        <a:latin typeface="Cambria Math" panose="02040503050406030204" pitchFamily="18" charset="0"/>
                      </a:rPr>
                      <m:t> </m:t>
                    </m:r>
                  </m:oMath>
                </a14:m>
                <a:r>
                  <a:rPr lang="en-US" sz="3200" dirty="0">
                    <a:latin typeface="Franklin Gothic Book" panose="020B0503020102020204" pitchFamily="34" charset="0"/>
                  </a:rPr>
                  <a:t>– Prior count of the events</a:t>
                </a:r>
              </a:p>
              <a:p>
                <a:pPr indent="-457200"/>
                <a14:m>
                  <m:oMath xmlns:m="http://schemas.openxmlformats.org/officeDocument/2006/math">
                    <m:r>
                      <a:rPr lang="en-US" sz="3200" b="0" i="1" smtClean="0">
                        <a:latin typeface="Cambria Math" panose="02040503050406030204" pitchFamily="18" charset="0"/>
                      </a:rPr>
                      <m:t>𝛽</m:t>
                    </m:r>
                    <m:r>
                      <a:rPr lang="en-US" sz="3200" b="0" i="1" smtClean="0">
                        <a:latin typeface="Cambria Math" panose="02040503050406030204" pitchFamily="18" charset="0"/>
                      </a:rPr>
                      <m:t> </m:t>
                    </m:r>
                  </m:oMath>
                </a14:m>
                <a:r>
                  <a:rPr lang="en-US" sz="3200" dirty="0">
                    <a:latin typeface="Franklin Gothic Book" panose="020B0503020102020204" pitchFamily="34" charset="0"/>
                  </a:rPr>
                  <a:t>– Prior time interval</a:t>
                </a: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199" y="1014282"/>
                <a:ext cx="11860020" cy="4994773"/>
              </a:xfrm>
              <a:blipFill>
                <a:blip r:embed="rId3"/>
                <a:stretch>
                  <a:fillRect l="-1337"/>
                </a:stretch>
              </a:blipFill>
            </p:spPr>
            <p:txBody>
              <a:bodyPr/>
              <a:lstStyle/>
              <a:p>
                <a:r>
                  <a:rPr lang="en-US">
                    <a:noFill/>
                  </a:rPr>
                  <a:t> </a:t>
                </a:r>
              </a:p>
            </p:txBody>
          </p:sp>
        </mc:Fallback>
      </mc:AlternateContent>
    </p:spTree>
    <p:extLst>
      <p:ext uri="{BB962C8B-B14F-4D97-AF65-F5344CB8AC3E}">
        <p14:creationId xmlns:p14="http://schemas.microsoft.com/office/powerpoint/2010/main" val="227901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58760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Kidney Cancer in the 1980s</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850992"/>
                <a:ext cx="11860020" cy="4994773"/>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𝑃𝑜𝑖𝑠𝑠𝑜𝑛</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oMath>
                  </m:oMathPara>
                </a14:m>
                <a:endParaRPr lang="en-US" sz="3200"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 </m:t>
                      </m:r>
                      <m:r>
                        <a:rPr lang="en-US" sz="3200" b="0" i="1" smtClean="0">
                          <a:latin typeface="Cambria Math" panose="02040503050406030204" pitchFamily="18" charset="0"/>
                        </a:rPr>
                        <m:t>𝐺𝑎𝑚𝑚𝑎</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𝛼</m:t>
                          </m:r>
                          <m:r>
                            <a:rPr lang="en-US" sz="3200" b="0" i="1" smtClean="0">
                              <a:latin typeface="Cambria Math" panose="02040503050406030204" pitchFamily="18" charset="0"/>
                            </a:rPr>
                            <m:t>, </m:t>
                          </m:r>
                          <m:r>
                            <a:rPr lang="en-US" sz="3200" b="0" i="1" smtClean="0">
                              <a:latin typeface="Cambria Math" panose="02040503050406030204" pitchFamily="18" charset="0"/>
                            </a:rPr>
                            <m:t>𝛽</m:t>
                          </m:r>
                        </m:e>
                      </m:d>
                    </m:oMath>
                  </m:oMathPara>
                </a14:m>
                <a:endParaRPr lang="en-US" sz="3200" b="0" dirty="0">
                  <a:latin typeface="Franklin Gothic Book" panose="020B0503020102020204" pitchFamily="34" charset="0"/>
                </a:endParaRPr>
              </a:p>
              <a:p>
                <a:pPr marL="0" indent="0">
                  <a:buNone/>
                </a:pPr>
                <a:r>
                  <a:rPr lang="en-US" sz="3200" dirty="0">
                    <a:latin typeface="Franklin Gothic Book" panose="020B0503020102020204" pitchFamily="34" charset="0"/>
                  </a:rPr>
                  <a:t>Hyperparameters:</a:t>
                </a:r>
              </a:p>
              <a:p>
                <a:pPr indent="-457200"/>
                <a14:m>
                  <m:oMath xmlns:m="http://schemas.openxmlformats.org/officeDocument/2006/math">
                    <m:r>
                      <a:rPr lang="en-US" sz="3200" b="0" i="1" smtClean="0">
                        <a:latin typeface="Cambria Math" panose="02040503050406030204" pitchFamily="18" charset="0"/>
                      </a:rPr>
                      <m:t>𝛼</m:t>
                    </m:r>
                    <m:r>
                      <a:rPr lang="en-US" sz="3200" b="0" i="1" smtClean="0">
                        <a:latin typeface="Cambria Math" panose="02040503050406030204" pitchFamily="18" charset="0"/>
                      </a:rPr>
                      <m:t> </m:t>
                    </m:r>
                  </m:oMath>
                </a14:m>
                <a:r>
                  <a:rPr lang="en-US" sz="3200" dirty="0">
                    <a:latin typeface="Franklin Gothic Book" panose="020B0503020102020204" pitchFamily="34" charset="0"/>
                  </a:rPr>
                  <a:t>– Prior count of the events</a:t>
                </a:r>
              </a:p>
              <a:p>
                <a:pPr indent="-457200"/>
                <a14:m>
                  <m:oMath xmlns:m="http://schemas.openxmlformats.org/officeDocument/2006/math">
                    <m:r>
                      <a:rPr lang="en-US" sz="3200" b="0" i="1" smtClean="0">
                        <a:latin typeface="Cambria Math" panose="02040503050406030204" pitchFamily="18" charset="0"/>
                      </a:rPr>
                      <m:t>𝛽</m:t>
                    </m:r>
                    <m:r>
                      <a:rPr lang="en-US" sz="3200" b="0" i="1" smtClean="0">
                        <a:latin typeface="Cambria Math" panose="02040503050406030204" pitchFamily="18" charset="0"/>
                      </a:rPr>
                      <m:t> </m:t>
                    </m:r>
                  </m:oMath>
                </a14:m>
                <a:r>
                  <a:rPr lang="en-US" sz="3200" dirty="0">
                    <a:latin typeface="Franklin Gothic Book" panose="020B0503020102020204" pitchFamily="34" charset="0"/>
                  </a:rPr>
                  <a:t>– Prior population size</a:t>
                </a:r>
              </a:p>
              <a:p>
                <a:pPr marL="0" indent="0">
                  <a:buNone/>
                </a:pPr>
                <a:r>
                  <a:rPr lang="en-US" sz="3200" dirty="0">
                    <a:latin typeface="Franklin Gothic Book" panose="020B0503020102020204" pitchFamily="34" charset="0"/>
                  </a:rPr>
                  <a:t>Due to conjugacy:</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 </m:t>
                      </m:r>
                      <m:r>
                        <a:rPr lang="en-US" sz="3200" b="0" i="1" smtClean="0">
                          <a:latin typeface="Cambria Math" panose="02040503050406030204" pitchFamily="18" charset="0"/>
                        </a:rPr>
                        <m:t>𝐺𝑎𝑚𝑚𝑎</m:t>
                      </m:r>
                      <m:r>
                        <a:rPr lang="en-US" sz="3200" b="0" i="1" smtClean="0">
                          <a:latin typeface="Cambria Math" panose="02040503050406030204" pitchFamily="18" charset="0"/>
                        </a:rPr>
                        <m:t>(</m:t>
                      </m:r>
                      <m:r>
                        <a:rPr lang="en-US" sz="3200" b="0" i="1" smtClean="0">
                          <a:latin typeface="Cambria Math" panose="02040503050406030204" pitchFamily="18" charset="0"/>
                        </a:rPr>
                        <m:t>𝛼</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r>
                        <a:rPr lang="en-US" sz="3200" b="0" i="1" smtClean="0">
                          <a:latin typeface="Cambria Math" panose="02040503050406030204" pitchFamily="18" charset="0"/>
                        </a:rPr>
                        <m:t>𝛽</m:t>
                      </m:r>
                      <m:r>
                        <a:rPr lang="en-US" sz="3200" b="0" i="1" smtClean="0">
                          <a:latin typeface="Cambria Math" panose="02040503050406030204" pitchFamily="18" charset="0"/>
                        </a:rPr>
                        <m:t>+10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oMath>
                  </m:oMathPara>
                </a14:m>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199" y="850992"/>
                <a:ext cx="11860020" cy="4994773"/>
              </a:xfrm>
              <a:blipFill>
                <a:blip r:embed="rId3"/>
                <a:stretch>
                  <a:fillRect l="-1337"/>
                </a:stretch>
              </a:blipFill>
            </p:spPr>
            <p:txBody>
              <a:bodyPr/>
              <a:lstStyle/>
              <a:p>
                <a:r>
                  <a:rPr lang="en-US">
                    <a:noFill/>
                  </a:rPr>
                  <a:t> </a:t>
                </a:r>
              </a:p>
            </p:txBody>
          </p:sp>
        </mc:Fallback>
      </mc:AlternateContent>
    </p:spTree>
    <p:extLst>
      <p:ext uri="{BB962C8B-B14F-4D97-AF65-F5344CB8AC3E}">
        <p14:creationId xmlns:p14="http://schemas.microsoft.com/office/powerpoint/2010/main" val="320511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Priors Review</a:t>
            </a:r>
          </a:p>
          <a:p>
            <a:pPr marL="571500" indent="-571500">
              <a:buFont typeface="Arial" panose="020B0604020202020204" pitchFamily="34" charset="0"/>
              <a:buChar char="•"/>
            </a:pPr>
            <a:r>
              <a:rPr lang="en-US" sz="4000" dirty="0">
                <a:latin typeface="Franklin Gothic Book" panose="020B0503020102020204" pitchFamily="34" charset="0"/>
              </a:rPr>
              <a:t>Eliciting Priors – Placenta Previa Example</a:t>
            </a:r>
          </a:p>
          <a:p>
            <a:pPr marL="571500" indent="-571500">
              <a:buFont typeface="Arial" panose="020B0604020202020204" pitchFamily="34" charset="0"/>
              <a:buChar char="•"/>
            </a:pPr>
            <a:r>
              <a:rPr lang="en-US" sz="4000" dirty="0">
                <a:latin typeface="Franklin Gothic Book" panose="020B0503020102020204" pitchFamily="34" charset="0"/>
              </a:rPr>
              <a:t>Eliciting Priors -  Kidney Cancer Example</a:t>
            </a:r>
          </a:p>
          <a:p>
            <a:pPr marL="571500" indent="-571500">
              <a:buFont typeface="Arial" panose="020B0604020202020204" pitchFamily="34" charset="0"/>
              <a:buChar char="•"/>
            </a:pPr>
            <a:endParaRPr lang="en-US" sz="4000" dirty="0">
              <a:latin typeface="Franklin Gothic Book" panose="020B0503020102020204" pitchFamily="34" charset="0"/>
            </a:endParaRPr>
          </a:p>
          <a:p>
            <a:pPr marL="571500" indent="-571500">
              <a:buFont typeface="Arial" panose="020B0604020202020204" pitchFamily="34" charset="0"/>
              <a:buChar char="•"/>
            </a:pPr>
            <a:endParaRPr lang="en-US" sz="4000" dirty="0">
              <a:latin typeface="Franklin Gothic Book" panose="020B0503020102020204" pitchFamily="34" charset="0"/>
            </a:endParaRPr>
          </a:p>
          <a:p>
            <a:pPr marL="571500" indent="-571500">
              <a:buFont typeface="Arial" panose="020B0604020202020204" pitchFamily="34" charset="0"/>
              <a:buChar char="•"/>
            </a:pPr>
            <a:endParaRPr lang="en-US" sz="40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2364750"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Outline</a:t>
            </a:r>
          </a:p>
        </p:txBody>
      </p:sp>
    </p:spTree>
    <p:extLst>
      <p:ext uri="{BB962C8B-B14F-4D97-AF65-F5344CB8AC3E}">
        <p14:creationId xmlns:p14="http://schemas.microsoft.com/office/powerpoint/2010/main" val="294920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58760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Kidney Cancer in the 1980s</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1008068"/>
                <a:ext cx="11695001" cy="4994773"/>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 </m:t>
                      </m:r>
                      <m:r>
                        <a:rPr lang="en-US" sz="3200" b="0" i="1" smtClean="0">
                          <a:latin typeface="Cambria Math" panose="02040503050406030204" pitchFamily="18" charset="0"/>
                        </a:rPr>
                        <m:t>𝐺𝑎𝑚𝑚𝑎</m:t>
                      </m:r>
                      <m:r>
                        <a:rPr lang="en-US" sz="3200" b="0" i="1" smtClean="0">
                          <a:latin typeface="Cambria Math" panose="02040503050406030204" pitchFamily="18" charset="0"/>
                        </a:rPr>
                        <m:t>(</m:t>
                      </m:r>
                      <m:r>
                        <a:rPr lang="en-US" sz="3200" b="0" i="1" smtClean="0">
                          <a:latin typeface="Cambria Math" panose="02040503050406030204" pitchFamily="18" charset="0"/>
                        </a:rPr>
                        <m:t>𝛼</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r>
                        <a:rPr lang="en-US" sz="3200" b="0" i="1" smtClean="0">
                          <a:latin typeface="Cambria Math" panose="02040503050406030204" pitchFamily="18" charset="0"/>
                        </a:rPr>
                        <m:t>𝛽</m:t>
                      </m:r>
                      <m:r>
                        <a:rPr lang="en-US" sz="3200" b="0" i="1" smtClean="0">
                          <a:latin typeface="Cambria Math" panose="02040503050406030204" pitchFamily="18" charset="0"/>
                        </a:rPr>
                        <m:t>+10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oMath>
                  </m:oMathPara>
                </a14:m>
                <a:endParaRPr lang="en-US" sz="3200" b="0" dirty="0">
                  <a:latin typeface="Franklin Gothic Book" panose="020B0503020102020204" pitchFamily="34" charset="0"/>
                </a:endParaRPr>
              </a:p>
              <a:p>
                <a:pPr marL="0" indent="0">
                  <a:buNone/>
                </a:pPr>
                <a:r>
                  <a:rPr lang="en-US" sz="3200" dirty="0">
                    <a:latin typeface="Franklin Gothic Book" panose="020B0503020102020204" pitchFamily="34" charset="0"/>
                  </a:rPr>
                  <a:t>Recall that Gamma distributions have:</a:t>
                </a:r>
              </a:p>
              <a:p>
                <a:pPr indent="-457200"/>
                <a14:m>
                  <m:oMath xmlns:m="http://schemas.openxmlformats.org/officeDocument/2006/math">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𝛼</m:t>
                        </m:r>
                      </m:num>
                      <m:den>
                        <m:r>
                          <a:rPr lang="en-US" sz="3200" b="0" i="1" smtClean="0">
                            <a:latin typeface="Cambria Math" panose="02040503050406030204" pitchFamily="18" charset="0"/>
                          </a:rPr>
                          <m:t>𝛽</m:t>
                        </m:r>
                      </m:den>
                    </m:f>
                  </m:oMath>
                </a14:m>
                <a:r>
                  <a:rPr lang="en-US" sz="3200" dirty="0">
                    <a:latin typeface="Franklin Gothic Book" panose="020B0503020102020204" pitchFamily="34" charset="0"/>
                  </a:rPr>
                  <a:t>, </a:t>
                </a:r>
                <a14:m>
                  <m:oMath xmlns:m="http://schemas.openxmlformats.org/officeDocument/2006/math">
                    <m:r>
                      <a:rPr lang="en-US" sz="3200" b="0" i="1" smtClean="0">
                        <a:latin typeface="Cambria Math" panose="02040503050406030204" pitchFamily="18" charset="0"/>
                      </a:rPr>
                      <m:t>𝑉𝑎𝑟</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𝛼</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𝛽</m:t>
                            </m:r>
                          </m:e>
                          <m:sup>
                            <m:r>
                              <a:rPr lang="en-US" sz="3200" b="0" i="1" smtClean="0">
                                <a:latin typeface="Cambria Math" panose="02040503050406030204" pitchFamily="18" charset="0"/>
                              </a:rPr>
                              <m:t>2</m:t>
                            </m:r>
                          </m:sup>
                        </m:sSup>
                      </m:den>
                    </m:f>
                  </m:oMath>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What is a non-informative prior?</a:t>
                </a:r>
              </a:p>
              <a:p>
                <a:pPr indent="-457200"/>
                <a:r>
                  <a:rPr lang="en-US" sz="3200" dirty="0">
                    <a:latin typeface="Franklin Gothic Book" panose="020B0503020102020204" pitchFamily="34" charset="0"/>
                  </a:rPr>
                  <a:t>Balance variance with expected value.</a:t>
                </a:r>
              </a:p>
              <a:p>
                <a:pPr marL="0" indent="0">
                  <a:buNone/>
                </a:pPr>
                <a:r>
                  <a:rPr lang="en-US" sz="3200" dirty="0">
                    <a:latin typeface="Franklin Gothic Book" panose="020B0503020102020204" pitchFamily="34" charset="0"/>
                  </a:rPr>
                  <a:t>How about an informative prior, when we know that on average the rates of kidney cancer deaths are .0005?</a:t>
                </a:r>
              </a:p>
              <a:p>
                <a:pPr marL="0" indent="0">
                  <a:buNone/>
                </a:pPr>
                <a:r>
                  <a:rPr lang="en-US" sz="3200" dirty="0">
                    <a:latin typeface="Franklin Gothic Book" panose="020B0503020102020204" pitchFamily="34" charset="0"/>
                  </a:rPr>
                  <a:t>How do we make this informative prior highly informative?</a:t>
                </a: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199" y="1008068"/>
                <a:ext cx="11695001" cy="4994773"/>
              </a:xfrm>
              <a:blipFill>
                <a:blip r:embed="rId3"/>
                <a:stretch>
                  <a:fillRect l="-1356" r="-1773"/>
                </a:stretch>
              </a:blipFill>
            </p:spPr>
            <p:txBody>
              <a:bodyPr/>
              <a:lstStyle/>
              <a:p>
                <a:r>
                  <a:rPr lang="en-US">
                    <a:noFill/>
                  </a:rPr>
                  <a:t> </a:t>
                </a:r>
              </a:p>
            </p:txBody>
          </p:sp>
        </mc:Fallback>
      </mc:AlternateContent>
    </p:spTree>
    <p:extLst>
      <p:ext uri="{BB962C8B-B14F-4D97-AF65-F5344CB8AC3E}">
        <p14:creationId xmlns:p14="http://schemas.microsoft.com/office/powerpoint/2010/main" val="244689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65598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Non-Informative Prior</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1008068"/>
                <a:ext cx="5903801" cy="4994773"/>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 </m:t>
                      </m:r>
                      <m:r>
                        <a:rPr lang="en-US" sz="3200" b="0" i="1" smtClean="0">
                          <a:latin typeface="Cambria Math" panose="02040503050406030204" pitchFamily="18" charset="0"/>
                        </a:rPr>
                        <m:t>𝐺𝑎𝑚𝑚𝑎</m:t>
                      </m:r>
                      <m:r>
                        <a:rPr lang="en-US" sz="3200" b="0" i="1" smtClean="0">
                          <a:latin typeface="Cambria Math" panose="02040503050406030204" pitchFamily="18" charset="0"/>
                        </a:rPr>
                        <m:t>(</m:t>
                      </m:r>
                      <m:r>
                        <a:rPr lang="en-US" sz="3200" b="0" i="1" smtClean="0">
                          <a:latin typeface="Cambria Math" panose="02040503050406030204" pitchFamily="18" charset="0"/>
                        </a:rPr>
                        <m:t>𝛼</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r>
                        <a:rPr lang="en-US" sz="3200" b="0" i="1" smtClean="0">
                          <a:latin typeface="Cambria Math" panose="02040503050406030204" pitchFamily="18" charset="0"/>
                        </a:rPr>
                        <m:t>𝛽</m:t>
                      </m:r>
                      <m:r>
                        <a:rPr lang="en-US" sz="3200" b="0" i="1" smtClean="0">
                          <a:latin typeface="Cambria Math" panose="02040503050406030204" pitchFamily="18" charset="0"/>
                        </a:rPr>
                        <m:t>+10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oMath>
                  </m:oMathPara>
                </a14:m>
                <a:endParaRPr lang="en-US" sz="3200" b="0" dirty="0">
                  <a:latin typeface="Franklin Gothic Book" panose="020B0503020102020204" pitchFamily="34" charset="0"/>
                </a:endParaRPr>
              </a:p>
              <a:p>
                <a:pPr indent="-457200"/>
                <a:r>
                  <a:rPr lang="en-US" sz="3200" dirty="0">
                    <a:latin typeface="Franklin Gothic Book" panose="020B0503020102020204" pitchFamily="34" charset="0"/>
                  </a:rPr>
                  <a:t>How about a Gamma(1,1)?</a:t>
                </a:r>
              </a:p>
              <a:p>
                <a:pPr indent="-457200"/>
                <a:r>
                  <a:rPr lang="en-US" sz="3200" b="0" dirty="0">
                    <a:latin typeface="Franklin Gothic Book" panose="020B0503020102020204" pitchFamily="34" charset="0"/>
                  </a:rPr>
                  <a:t>For a low population county</a:t>
                </a:r>
              </a:p>
              <a:p>
                <a:pPr lvl="1" indent="-457200"/>
                <a:r>
                  <a:rPr lang="en-US" sz="2800" dirty="0">
                    <a:latin typeface="Franklin Gothic Book" panose="020B0503020102020204" pitchFamily="34" charset="0"/>
                  </a:rPr>
                  <a:t>1 death out of 3000</a:t>
                </a:r>
              </a:p>
              <a:p>
                <a:pPr indent="-457200"/>
                <a:r>
                  <a:rPr lang="en-US" sz="3200" b="0" dirty="0">
                    <a:latin typeface="Franklin Gothic Book" panose="020B0503020102020204" pitchFamily="34" charset="0"/>
                  </a:rPr>
                  <a:t>For a high population county</a:t>
                </a:r>
              </a:p>
              <a:p>
                <a:pPr lvl="1" indent="-457200"/>
                <a:r>
                  <a:rPr lang="en-US" sz="2800" dirty="0">
                    <a:latin typeface="Franklin Gothic Book" panose="020B0503020102020204" pitchFamily="34" charset="0"/>
                  </a:rPr>
                  <a:t>1000 deaths out of 3 million</a:t>
                </a:r>
              </a:p>
              <a:p>
                <a:pPr marL="0" indent="0">
                  <a:buNone/>
                </a:pPr>
                <a:r>
                  <a:rPr lang="en-US" sz="3200" b="0" dirty="0">
                    <a:latin typeface="Franklin Gothic Book" panose="020B0503020102020204" pitchFamily="34" charset="0"/>
                  </a:rPr>
                  <a:t>Is the </a:t>
                </a:r>
                <a:r>
                  <a:rPr lang="en-US" sz="3200" dirty="0">
                    <a:latin typeface="Franklin Gothic Book" panose="020B0503020102020204" pitchFamily="34" charset="0"/>
                  </a:rPr>
                  <a:t>prior really impacting the posterior?</a:t>
                </a:r>
                <a:endParaRPr lang="en-US" sz="3200" b="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199" y="1008068"/>
                <a:ext cx="5903801" cy="4994773"/>
              </a:xfrm>
              <a:blipFill>
                <a:blip r:embed="rId3"/>
                <a:stretch>
                  <a:fillRect l="-268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629DA6C-57F1-D33B-0E35-9BEFC49F601E}"/>
              </a:ext>
            </a:extLst>
          </p:cNvPr>
          <p:cNvPicPr>
            <a:picLocks noChangeAspect="1"/>
          </p:cNvPicPr>
          <p:nvPr/>
        </p:nvPicPr>
        <p:blipFill>
          <a:blip r:embed="rId4"/>
          <a:stretch>
            <a:fillRect/>
          </a:stretch>
        </p:blipFill>
        <p:spPr>
          <a:xfrm>
            <a:off x="5936302" y="1610405"/>
            <a:ext cx="6222224" cy="3288167"/>
          </a:xfrm>
          <a:prstGeom prst="rect">
            <a:avLst/>
          </a:prstGeom>
        </p:spPr>
      </p:pic>
    </p:spTree>
    <p:extLst>
      <p:ext uri="{BB962C8B-B14F-4D97-AF65-F5344CB8AC3E}">
        <p14:creationId xmlns:p14="http://schemas.microsoft.com/office/powerpoint/2010/main" val="90398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65598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Non-Informative Prior</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1008068"/>
                <a:ext cx="5903801" cy="4994773"/>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 </m:t>
                      </m:r>
                      <m:r>
                        <a:rPr lang="en-US" sz="3200" b="0" i="1" smtClean="0">
                          <a:latin typeface="Cambria Math" panose="02040503050406030204" pitchFamily="18" charset="0"/>
                        </a:rPr>
                        <m:t>𝐺𝑎𝑚𝑚𝑎</m:t>
                      </m:r>
                      <m:r>
                        <a:rPr lang="en-US" sz="3200" b="0" i="1" smtClean="0">
                          <a:latin typeface="Cambria Math" panose="02040503050406030204" pitchFamily="18" charset="0"/>
                        </a:rPr>
                        <m:t>(</m:t>
                      </m:r>
                      <m:r>
                        <a:rPr lang="en-US" sz="3200" b="0" i="1" smtClean="0">
                          <a:latin typeface="Cambria Math" panose="02040503050406030204" pitchFamily="18" charset="0"/>
                        </a:rPr>
                        <m:t>𝛼</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r>
                        <a:rPr lang="en-US" sz="3200" b="0" i="1" smtClean="0">
                          <a:latin typeface="Cambria Math" panose="02040503050406030204" pitchFamily="18" charset="0"/>
                        </a:rPr>
                        <m:t>𝛽</m:t>
                      </m:r>
                      <m:r>
                        <a:rPr lang="en-US" sz="3200" b="0" i="1" smtClean="0">
                          <a:latin typeface="Cambria Math" panose="02040503050406030204" pitchFamily="18" charset="0"/>
                        </a:rPr>
                        <m:t>+10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oMath>
                  </m:oMathPara>
                </a14:m>
                <a:endParaRPr lang="en-US" sz="3200" b="0" dirty="0">
                  <a:latin typeface="Franklin Gothic Book" panose="020B0503020102020204" pitchFamily="34" charset="0"/>
                </a:endParaRPr>
              </a:p>
              <a:p>
                <a:pPr marL="0" indent="0">
                  <a:buNone/>
                </a:pPr>
                <a:r>
                  <a:rPr lang="en-US" sz="3200" dirty="0">
                    <a:latin typeface="Franklin Gothic Book" panose="020B0503020102020204" pitchFamily="34" charset="0"/>
                  </a:rPr>
                  <a:t>How about a Gamma(20,430000)?</a:t>
                </a:r>
              </a:p>
              <a:p>
                <a:pPr indent="-457200"/>
                <a:r>
                  <a:rPr lang="en-US" sz="3200" dirty="0">
                    <a:latin typeface="Franklin Gothic Book" panose="020B0503020102020204" pitchFamily="34" charset="0"/>
                  </a:rPr>
                  <a:t>Derived from </a:t>
                </a:r>
                <a:r>
                  <a:rPr lang="en-US" sz="3200" i="1" dirty="0">
                    <a:latin typeface="Franklin Gothic Book" panose="020B0503020102020204" pitchFamily="34" charset="0"/>
                  </a:rPr>
                  <a:t>moment matching</a:t>
                </a:r>
              </a:p>
              <a:p>
                <a:pPr marL="0" indent="0">
                  <a:buNone/>
                </a:pPr>
                <a:endParaRPr lang="en-US" sz="3200" i="1"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199" y="1008068"/>
                <a:ext cx="5903801" cy="4994773"/>
              </a:xfrm>
              <a:blipFill>
                <a:blip r:embed="rId3"/>
                <a:stretch>
                  <a:fillRect l="-268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D6A9BCE3-0396-AD56-2DB1-03F8BF012374}"/>
              </a:ext>
            </a:extLst>
          </p:cNvPr>
          <p:cNvPicPr>
            <a:picLocks noChangeAspect="1"/>
          </p:cNvPicPr>
          <p:nvPr/>
        </p:nvPicPr>
        <p:blipFill>
          <a:blip r:embed="rId4"/>
          <a:stretch>
            <a:fillRect/>
          </a:stretch>
        </p:blipFill>
        <p:spPr>
          <a:xfrm>
            <a:off x="5624306" y="1759403"/>
            <a:ext cx="6375495" cy="3339193"/>
          </a:xfrm>
          <a:prstGeom prst="rect">
            <a:avLst/>
          </a:prstGeom>
        </p:spPr>
      </p:pic>
    </p:spTree>
    <p:extLst>
      <p:ext uri="{BB962C8B-B14F-4D97-AF65-F5344CB8AC3E}">
        <p14:creationId xmlns:p14="http://schemas.microsoft.com/office/powerpoint/2010/main" val="309426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33675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New Concept: Predictive Distribution</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1008068"/>
                <a:ext cx="11782087" cy="4994773"/>
              </a:xfrm>
            </p:spPr>
            <p:txBody>
              <a:bodyPr/>
              <a:lstStyle/>
              <a:p>
                <a:pPr marL="0" indent="0">
                  <a:buNone/>
                </a:pPr>
                <a:r>
                  <a:rPr lang="en-US" sz="3200" dirty="0">
                    <a:latin typeface="Franklin Gothic Book" panose="020B0503020102020204" pitchFamily="34" charset="0"/>
                  </a:rPr>
                  <a:t>We can calculate/provide the following: </a:t>
                </a:r>
              </a:p>
              <a:p>
                <a:pPr indent="-457200"/>
                <a:r>
                  <a:rPr lang="en-US" sz="3200" dirty="0">
                    <a:latin typeface="Franklin Gothic Book" panose="020B0503020102020204" pitchFamily="34" charset="0"/>
                  </a:rPr>
                  <a:t>Posterior –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𝜃</m:t>
                        </m:r>
                      </m:e>
                      <m:e>
                        <m:r>
                          <a:rPr lang="en-US" sz="3200" b="0" i="1" smtClean="0">
                            <a:latin typeface="Cambria Math" panose="02040503050406030204" pitchFamily="18" charset="0"/>
                          </a:rPr>
                          <m:t>𝑋</m:t>
                        </m:r>
                      </m:e>
                    </m:d>
                  </m:oMath>
                </a14:m>
                <a:endParaRPr lang="en-US" sz="3200" b="0" dirty="0">
                  <a:latin typeface="Franklin Gothic Book" panose="020B0503020102020204" pitchFamily="34" charset="0"/>
                </a:endParaRPr>
              </a:p>
              <a:p>
                <a:pPr indent="-457200"/>
                <a:r>
                  <a:rPr lang="en-US" sz="3200" dirty="0">
                    <a:latin typeface="Franklin Gothic Book" panose="020B0503020102020204" pitchFamily="34" charset="0"/>
                  </a:rPr>
                  <a:t>Likelihood -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e>
                        <m:r>
                          <a:rPr lang="en-US" sz="3200" b="0" i="1" smtClean="0">
                            <a:latin typeface="Cambria Math" panose="02040503050406030204" pitchFamily="18" charset="0"/>
                          </a:rPr>
                          <m:t>𝜃</m:t>
                        </m:r>
                      </m:e>
                    </m:d>
                  </m:oMath>
                </a14:m>
                <a:endParaRPr lang="en-US" sz="3200" b="0" dirty="0">
                  <a:latin typeface="Franklin Gothic Book" panose="020B0503020102020204" pitchFamily="34" charset="0"/>
                </a:endParaRPr>
              </a:p>
              <a:p>
                <a:pPr indent="-457200"/>
                <a:r>
                  <a:rPr lang="en-US" sz="3200" dirty="0">
                    <a:latin typeface="Franklin Gothic Book" panose="020B0503020102020204" pitchFamily="34" charset="0"/>
                  </a:rPr>
                  <a:t>Prior -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𝜃</m:t>
                        </m:r>
                      </m:e>
                    </m:d>
                  </m:oMath>
                </a14:m>
                <a:endParaRPr lang="en-US" sz="3200" b="0" dirty="0">
                  <a:latin typeface="Franklin Gothic Book" panose="020B0503020102020204" pitchFamily="34" charset="0"/>
                </a:endParaRPr>
              </a:p>
              <a:p>
                <a:pPr indent="-457200"/>
                <a:r>
                  <a:rPr lang="en-US" sz="3200" dirty="0">
                    <a:latin typeface="Franklin Gothic Book" panose="020B0503020102020204" pitchFamily="34" charset="0"/>
                  </a:rPr>
                  <a:t>Marginal -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oMath>
                </a14:m>
                <a:endParaRPr lang="en-US" sz="3200" b="0" dirty="0">
                  <a:latin typeface="Franklin Gothic Book" panose="020B0503020102020204" pitchFamily="34" charset="0"/>
                </a:endParaRPr>
              </a:p>
              <a:p>
                <a:pPr marL="0" indent="0">
                  <a:buNone/>
                </a:pPr>
                <a:r>
                  <a:rPr lang="en-US" sz="3200" dirty="0">
                    <a:latin typeface="Franklin Gothic Book" panose="020B0503020102020204" pitchFamily="34" charset="0"/>
                  </a:rPr>
                  <a:t>But what about the distribution for new observations of X, given our data and priors?</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 </m:t>
                          </m:r>
                          <m:r>
                            <a:rPr lang="en-US" sz="3200" b="0" i="1" smtClean="0">
                              <a:latin typeface="Cambria Math" panose="02040503050406030204" pitchFamily="18" charset="0"/>
                            </a:rPr>
                            <m:t>𝜃</m:t>
                          </m:r>
                        </m:e>
                      </m:d>
                    </m:oMath>
                  </m:oMathPara>
                </a14:m>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199" y="1008068"/>
                <a:ext cx="11782087" cy="4994773"/>
              </a:xfrm>
              <a:blipFill>
                <a:blip r:embed="rId3"/>
                <a:stretch>
                  <a:fillRect l="-1346" r="-1501"/>
                </a:stretch>
              </a:blipFill>
            </p:spPr>
            <p:txBody>
              <a:bodyPr/>
              <a:lstStyle/>
              <a:p>
                <a:r>
                  <a:rPr lang="en-US">
                    <a:noFill/>
                  </a:rPr>
                  <a:t> </a:t>
                </a:r>
              </a:p>
            </p:txBody>
          </p:sp>
        </mc:Fallback>
      </mc:AlternateContent>
    </p:spTree>
    <p:extLst>
      <p:ext uri="{BB962C8B-B14F-4D97-AF65-F5344CB8AC3E}">
        <p14:creationId xmlns:p14="http://schemas.microsoft.com/office/powerpoint/2010/main" val="346406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96857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Predictive Distribution</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725039"/>
                <a:ext cx="11782087" cy="4994773"/>
              </a:xfrm>
            </p:spPr>
            <p:txBody>
              <a:bodyPr/>
              <a:lstStyle/>
              <a:p>
                <a:pPr marL="0" indent="0">
                  <a:buNone/>
                </a:pPr>
                <a:r>
                  <a:rPr lang="en-US" sz="3200" dirty="0">
                    <a:latin typeface="Franklin Gothic Book" panose="020B0503020102020204" pitchFamily="34" charset="0"/>
                  </a:rPr>
                  <a:t>For any given parameter value, we can use the likelihood to predict new values of </a:t>
                </a:r>
                <a14:m>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oMath>
                </a14:m>
                <a:r>
                  <a:rPr lang="en-US" sz="3200" dirty="0">
                    <a:latin typeface="Franklin Gothic Book" panose="020B0503020102020204" pitchFamily="34" charset="0"/>
                  </a:rPr>
                  <a:t> But, in Bayesian Statistics, parameters are not single values. </a:t>
                </a:r>
              </a:p>
              <a:p>
                <a:pPr marL="0" indent="0">
                  <a:buNone/>
                </a:pPr>
                <a:r>
                  <a:rPr lang="en-US" sz="3200" dirty="0">
                    <a:latin typeface="Franklin Gothic Book" panose="020B0503020102020204" pitchFamily="34" charset="0"/>
                  </a:rPr>
                  <a:t>So, we need to integrate over our posterior distribution.</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m:t>
                              </m:r>
                            </m:sup>
                          </m:sSup>
                        </m:e>
                      </m:d>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e>
                              <m:r>
                                <a:rPr lang="en-US" sz="3200" b="0" i="1" smtClean="0">
                                  <a:latin typeface="Cambria Math" panose="02040503050406030204" pitchFamily="18" charset="0"/>
                                </a:rPr>
                                <m:t>𝜃</m:t>
                              </m:r>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𝜃</m:t>
                              </m:r>
                            </m:e>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m:t>
                                  </m:r>
                                </m:sup>
                              </m:sSup>
                            </m:e>
                          </m:d>
                          <m:r>
                            <a:rPr lang="en-US" sz="3200" b="0" i="1" smtClean="0">
                              <a:latin typeface="Cambria Math" panose="02040503050406030204" pitchFamily="18" charset="0"/>
                            </a:rPr>
                            <m:t>𝑑</m:t>
                          </m:r>
                          <m:r>
                            <a:rPr lang="en-US" sz="3200" b="0" i="1" smtClean="0">
                              <a:latin typeface="Cambria Math" panose="02040503050406030204" pitchFamily="18" charset="0"/>
                            </a:rPr>
                            <m:t>𝜃</m:t>
                          </m:r>
                        </m:e>
                      </m:nary>
                    </m:oMath>
                  </m:oMathPara>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In some cases, this distribution has an easy form. But in most cases, you need to sample from this distribution.</a:t>
                </a:r>
              </a:p>
              <a:p>
                <a:pPr marL="514350" indent="-514350">
                  <a:buAutoNum type="arabicPeriod"/>
                </a:pPr>
                <a:r>
                  <a:rPr lang="en-US" sz="3200" dirty="0">
                    <a:latin typeface="Franklin Gothic Book" panose="020B0503020102020204" pitchFamily="34" charset="0"/>
                  </a:rPr>
                  <a:t>Sample a value from the posterior of </a:t>
                </a:r>
                <a14:m>
                  <m:oMath xmlns:m="http://schemas.openxmlformats.org/officeDocument/2006/math">
                    <m:r>
                      <a:rPr lang="en-US" sz="3200" b="0" i="1" smtClean="0">
                        <a:latin typeface="Cambria Math" panose="02040503050406030204" pitchFamily="18" charset="0"/>
                      </a:rPr>
                      <m:t>𝜃</m:t>
                    </m:r>
                  </m:oMath>
                </a14:m>
                <a:endParaRPr lang="en-US" sz="3200" b="0" dirty="0">
                  <a:latin typeface="Franklin Gothic Book" panose="020B0503020102020204" pitchFamily="34" charset="0"/>
                </a:endParaRPr>
              </a:p>
              <a:p>
                <a:pPr marL="514350" indent="-514350">
                  <a:buAutoNum type="arabicPeriod"/>
                </a:pPr>
                <a:r>
                  <a:rPr lang="en-US" sz="3200" dirty="0">
                    <a:latin typeface="Franklin Gothic Book" panose="020B0503020102020204" pitchFamily="34" charset="0"/>
                  </a:rPr>
                  <a:t>Sample a value from the likelihood given the </a:t>
                </a:r>
                <a14:m>
                  <m:oMath xmlns:m="http://schemas.openxmlformats.org/officeDocument/2006/math">
                    <m:r>
                      <a:rPr lang="en-US" sz="3200" b="0" i="1" smtClean="0">
                        <a:latin typeface="Cambria Math" panose="02040503050406030204" pitchFamily="18" charset="0"/>
                      </a:rPr>
                      <m:t>𝜃</m:t>
                    </m:r>
                  </m:oMath>
                </a14:m>
                <a:r>
                  <a:rPr lang="en-US" sz="3200" dirty="0">
                    <a:latin typeface="Franklin Gothic Book" panose="020B0503020102020204" pitchFamily="34" charset="0"/>
                  </a:rPr>
                  <a:t> you sampled.</a:t>
                </a: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199" y="725039"/>
                <a:ext cx="11782087" cy="4994773"/>
              </a:xfrm>
              <a:blipFill>
                <a:blip r:embed="rId3"/>
                <a:stretch>
                  <a:fillRect l="-1346" r="-932" b="-12943"/>
                </a:stretch>
              </a:blipFill>
            </p:spPr>
            <p:txBody>
              <a:bodyPr/>
              <a:lstStyle/>
              <a:p>
                <a:r>
                  <a:rPr lang="en-US">
                    <a:noFill/>
                  </a:rPr>
                  <a:t> </a:t>
                </a:r>
              </a:p>
            </p:txBody>
          </p:sp>
        </mc:Fallback>
      </mc:AlternateContent>
    </p:spTree>
    <p:extLst>
      <p:ext uri="{BB962C8B-B14F-4D97-AF65-F5344CB8AC3E}">
        <p14:creationId xmlns:p14="http://schemas.microsoft.com/office/powerpoint/2010/main" val="402391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08078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Back to Kidney Cancer</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200" y="888325"/>
                <a:ext cx="6105084" cy="4994773"/>
              </a:xfrm>
            </p:spPr>
            <p:txBody>
              <a:bodyPr/>
              <a:lstStyle/>
              <a:p>
                <a:pPr marL="0" indent="0">
                  <a:buNone/>
                </a:pPr>
                <a:r>
                  <a:rPr lang="en-US" sz="3200" dirty="0">
                    <a:latin typeface="Franklin Gothic Book" panose="020B0503020102020204" pitchFamily="34" charset="0"/>
                  </a:rPr>
                  <a:t>As it turns out, the predictive distribution for a Poisson Likelihood with Gamma Prior is a Negative Binomial</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𝑁𝑒𝑔𝐵𝑖𝑛</m:t>
                      </m:r>
                      <m:r>
                        <a:rPr lang="en-US" sz="3200" b="0" i="1" smtClean="0">
                          <a:latin typeface="Cambria Math" panose="02040503050406030204" pitchFamily="18" charset="0"/>
                        </a:rPr>
                        <m:t>(</m:t>
                      </m:r>
                      <m:r>
                        <a:rPr lang="en-US" sz="3200" b="0" i="1" smtClean="0">
                          <a:latin typeface="Cambria Math" panose="02040503050406030204" pitchFamily="18" charset="0"/>
                        </a:rPr>
                        <m:t>𝛼</m:t>
                      </m:r>
                      <m:r>
                        <a:rPr lang="en-US" sz="3200" b="0" i="1" smtClean="0">
                          <a:latin typeface="Cambria Math" panose="02040503050406030204" pitchFamily="18" charset="0"/>
                        </a:rPr>
                        <m:t>+10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𝛽</m:t>
                          </m:r>
                          <m:r>
                            <a:rPr lang="en-US" sz="3200" i="1">
                              <a:latin typeface="Cambria Math" panose="02040503050406030204" pitchFamily="18" charset="0"/>
                            </a:rPr>
                            <m:t>+10</m:t>
                          </m:r>
                          <m:sSub>
                            <m:sSubPr>
                              <m:ctrlPr>
                                <a:rPr lang="en-US" sz="3200" i="1">
                                  <a:latin typeface="Cambria Math" panose="02040503050406030204" pitchFamily="18" charset="0"/>
                                </a:rPr>
                              </m:ctrlPr>
                            </m:sSubPr>
                            <m:e>
                              <m:r>
                                <a:rPr lang="en-US" sz="3200" i="1">
                                  <a:latin typeface="Cambria Math" panose="02040503050406030204" pitchFamily="18" charset="0"/>
                                </a:rPr>
                                <m:t>𝑛</m:t>
                              </m:r>
                            </m:e>
                            <m:sub>
                              <m:r>
                                <a:rPr lang="en-US" sz="3200" i="1">
                                  <a:latin typeface="Cambria Math" panose="02040503050406030204" pitchFamily="18" charset="0"/>
                                </a:rPr>
                                <m:t>𝑗</m:t>
                              </m:r>
                            </m:sub>
                          </m:sSub>
                        </m:num>
                        <m:den>
                          <m:r>
                            <a:rPr lang="en-US" sz="3200" b="0" i="1" smtClean="0">
                              <a:latin typeface="Cambria Math" panose="02040503050406030204" pitchFamily="18" charset="0"/>
                            </a:rPr>
                            <m:t>𝛽</m:t>
                          </m:r>
                          <m:r>
                            <a:rPr lang="en-US" sz="3200" b="0" i="1" smtClean="0">
                              <a:latin typeface="Cambria Math" panose="02040503050406030204" pitchFamily="18" charset="0"/>
                            </a:rPr>
                            <m:t>+10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+1</m:t>
                          </m:r>
                        </m:den>
                      </m:f>
                      <m:r>
                        <a:rPr lang="en-US" sz="3200" b="0" i="1" smtClean="0">
                          <a:latin typeface="Cambria Math" panose="02040503050406030204" pitchFamily="18" charset="0"/>
                        </a:rPr>
                        <m:t>)</m:t>
                      </m:r>
                    </m:oMath>
                  </m:oMathPara>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Top: 1 death, 3000 n, </a:t>
                </a:r>
                <a14:m>
                  <m:oMath xmlns:m="http://schemas.openxmlformats.org/officeDocument/2006/math">
                    <m:r>
                      <a:rPr lang="en-US" sz="3200" b="0" i="1" smtClean="0">
                        <a:latin typeface="Cambria Math" panose="02040503050406030204" pitchFamily="18" charset="0"/>
                      </a:rPr>
                      <m:t>𝛼</m:t>
                    </m:r>
                    <m:r>
                      <a:rPr lang="en-US" sz="3200" b="0" i="1" smtClean="0">
                        <a:latin typeface="Cambria Math" panose="02040503050406030204" pitchFamily="18" charset="0"/>
                      </a:rPr>
                      <m:t>:1,20</m:t>
                    </m:r>
                  </m:oMath>
                </a14:m>
                <a:endParaRPr lang="en-US" sz="3200"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𝛽</m:t>
                      </m:r>
                      <m:r>
                        <a:rPr lang="en-US" sz="3200" b="0" i="1" smtClean="0">
                          <a:latin typeface="Cambria Math" panose="02040503050406030204" pitchFamily="18" charset="0"/>
                        </a:rPr>
                        <m:t>:1,4300000</m:t>
                      </m:r>
                    </m:oMath>
                  </m:oMathPara>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Bot: 100 deaths, 300000 n</a:t>
                </a:r>
              </a:p>
            </p:txBody>
          </p:sp>
        </mc:Choice>
        <mc:Fallback xmlns="">
          <p:sp>
            <p:nvSpPr>
              <p:cNvPr id="3" name="Text Placeholder 2">
                <a:extLst>
                  <a:ext uri="{FF2B5EF4-FFF2-40B4-BE49-F238E27FC236}">
                    <a16:creationId xmlns:a16="http://schemas.microsoft.com/office/drawing/2014/main" id="{E560FC5E-54AD-5563-4969-3820C08D71DF}"/>
                  </a:ext>
                </a:extLst>
              </p:cNvPr>
              <p:cNvSpPr>
                <a:spLocks noGrp="1" noRot="1" noChangeAspect="1" noMove="1" noResize="1" noEditPoints="1" noAdjustHandles="1" noChangeArrowheads="1" noChangeShapeType="1" noTextEdit="1"/>
              </p:cNvSpPr>
              <p:nvPr>
                <p:ph type="body" idx="1"/>
              </p:nvPr>
            </p:nvSpPr>
            <p:spPr>
              <a:xfrm>
                <a:off x="192200" y="888325"/>
                <a:ext cx="6105084" cy="4994773"/>
              </a:xfrm>
              <a:blipFill>
                <a:blip r:embed="rId3"/>
                <a:stretch>
                  <a:fillRect l="-2597" b="-402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8914DE6-DF9A-E444-2512-71490AF3CAF2}"/>
              </a:ext>
            </a:extLst>
          </p:cNvPr>
          <p:cNvPicPr>
            <a:picLocks noChangeAspect="1"/>
          </p:cNvPicPr>
          <p:nvPr/>
        </p:nvPicPr>
        <p:blipFill>
          <a:blip r:embed="rId4"/>
          <a:stretch>
            <a:fillRect/>
          </a:stretch>
        </p:blipFill>
        <p:spPr>
          <a:xfrm>
            <a:off x="6912350" y="1027454"/>
            <a:ext cx="4664583" cy="2762520"/>
          </a:xfrm>
          <a:prstGeom prst="rect">
            <a:avLst/>
          </a:prstGeom>
        </p:spPr>
      </p:pic>
      <p:pic>
        <p:nvPicPr>
          <p:cNvPr id="11" name="Picture 10">
            <a:extLst>
              <a:ext uri="{FF2B5EF4-FFF2-40B4-BE49-F238E27FC236}">
                <a16:creationId xmlns:a16="http://schemas.microsoft.com/office/drawing/2014/main" id="{CBE93D17-111D-B1A7-E443-B486E378DFDD}"/>
              </a:ext>
            </a:extLst>
          </p:cNvPr>
          <p:cNvPicPr>
            <a:picLocks noChangeAspect="1"/>
          </p:cNvPicPr>
          <p:nvPr/>
        </p:nvPicPr>
        <p:blipFill>
          <a:blip r:embed="rId5"/>
          <a:stretch>
            <a:fillRect/>
          </a:stretch>
        </p:blipFill>
        <p:spPr>
          <a:xfrm>
            <a:off x="6912350" y="3827313"/>
            <a:ext cx="4664582" cy="2789729"/>
          </a:xfrm>
          <a:prstGeom prst="rect">
            <a:avLst/>
          </a:prstGeom>
        </p:spPr>
      </p:pic>
    </p:spTree>
    <p:extLst>
      <p:ext uri="{BB962C8B-B14F-4D97-AF65-F5344CB8AC3E}">
        <p14:creationId xmlns:p14="http://schemas.microsoft.com/office/powerpoint/2010/main" val="19764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52481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Next Week on Bayes ML</a:t>
            </a:r>
          </a:p>
        </p:txBody>
      </p:sp>
      <p:sp>
        <p:nvSpPr>
          <p:cNvPr id="2" name="TextBox 1">
            <a:extLst>
              <a:ext uri="{FF2B5EF4-FFF2-40B4-BE49-F238E27FC236}">
                <a16:creationId xmlns:a16="http://schemas.microsoft.com/office/drawing/2014/main" id="{D3F458D7-A2D0-81D9-7C9B-422D91877DA7}"/>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
        <p:nvSpPr>
          <p:cNvPr id="3" name="Text Placeholder 2">
            <a:extLst>
              <a:ext uri="{FF2B5EF4-FFF2-40B4-BE49-F238E27FC236}">
                <a16:creationId xmlns:a16="http://schemas.microsoft.com/office/drawing/2014/main" id="{E560FC5E-54AD-5563-4969-3820C08D71DF}"/>
              </a:ext>
            </a:extLst>
          </p:cNvPr>
          <p:cNvSpPr>
            <a:spLocks noGrp="1"/>
          </p:cNvSpPr>
          <p:nvPr>
            <p:ph type="body" idx="1"/>
          </p:nvPr>
        </p:nvSpPr>
        <p:spPr>
          <a:xfrm>
            <a:off x="192199" y="888325"/>
            <a:ext cx="11625989" cy="4994773"/>
          </a:xfrm>
        </p:spPr>
        <p:txBody>
          <a:bodyPr/>
          <a:lstStyle/>
          <a:p>
            <a:pPr marL="0" indent="0">
              <a:buNone/>
            </a:pPr>
            <a:r>
              <a:rPr lang="en-US" sz="3200" b="1" u="sng" dirty="0">
                <a:latin typeface="Franklin Gothic Book" panose="020B0503020102020204" pitchFamily="34" charset="0"/>
              </a:rPr>
              <a:t>Tuesday</a:t>
            </a:r>
          </a:p>
          <a:p>
            <a:pPr indent="-457200">
              <a:buFontTx/>
              <a:buChar char="-"/>
            </a:pPr>
            <a:r>
              <a:rPr lang="en-US" sz="3200" dirty="0">
                <a:latin typeface="Franklin Gothic Book" panose="020B0503020102020204" pitchFamily="34" charset="0"/>
              </a:rPr>
              <a:t>Bayesian Classification</a:t>
            </a:r>
          </a:p>
          <a:p>
            <a:pPr indent="-457200">
              <a:buFontTx/>
              <a:buChar char="-"/>
            </a:pPr>
            <a:r>
              <a:rPr lang="en-US" sz="3200" dirty="0">
                <a:latin typeface="Franklin Gothic Book" panose="020B0503020102020204" pitchFamily="34" charset="0"/>
              </a:rPr>
              <a:t>Conjugate Bayesian Regression</a:t>
            </a:r>
          </a:p>
          <a:p>
            <a:pPr marL="0" indent="0">
              <a:buNone/>
            </a:pPr>
            <a:endParaRPr lang="en-US" sz="3200" dirty="0">
              <a:latin typeface="Franklin Gothic Book" panose="020B0503020102020204" pitchFamily="34" charset="0"/>
            </a:endParaRPr>
          </a:p>
          <a:p>
            <a:pPr marL="0" indent="0">
              <a:buNone/>
            </a:pPr>
            <a:r>
              <a:rPr lang="en-US" sz="3200" b="1" u="sng" dirty="0">
                <a:latin typeface="Franklin Gothic Book" panose="020B0503020102020204" pitchFamily="34" charset="0"/>
              </a:rPr>
              <a:t>Thursday </a:t>
            </a:r>
          </a:p>
          <a:p>
            <a:pPr marL="0" indent="0">
              <a:buNone/>
            </a:pPr>
            <a:r>
              <a:rPr lang="en-US" sz="3200" dirty="0">
                <a:latin typeface="Franklin Gothic Book" panose="020B0503020102020204" pitchFamily="34" charset="0"/>
              </a:rPr>
              <a:t>- Bayesian Inference and Samplers!</a:t>
            </a:r>
          </a:p>
        </p:txBody>
      </p:sp>
    </p:spTree>
    <p:extLst>
      <p:ext uri="{BB962C8B-B14F-4D97-AF65-F5344CB8AC3E}">
        <p14:creationId xmlns:p14="http://schemas.microsoft.com/office/powerpoint/2010/main" val="33023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960012"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Bayes’ Theorem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5CFA0F-0AC1-4D7E-9691-C4E8490D1A71}"/>
                  </a:ext>
                </a:extLst>
              </p:cNvPr>
              <p:cNvSpPr txBox="1"/>
              <p:nvPr/>
            </p:nvSpPr>
            <p:spPr>
              <a:xfrm>
                <a:off x="3751544" y="2796134"/>
                <a:ext cx="4789901" cy="1265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𝜃</m:t>
                          </m:r>
                        </m:e>
                        <m:e>
                          <m:r>
                            <a:rPr lang="en-US" sz="3600" b="0" i="1" smtClean="0">
                              <a:latin typeface="Cambria Math" panose="02040503050406030204" pitchFamily="18" charset="0"/>
                            </a:rPr>
                            <m:t>𝑋</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𝑋</m:t>
                              </m:r>
                            </m:e>
                            <m:e>
                              <m:r>
                                <a:rPr lang="en-US" sz="3600" b="0" i="1" smtClean="0">
                                  <a:latin typeface="Cambria Math" panose="02040503050406030204" pitchFamily="18" charset="0"/>
                                </a:rPr>
                                <m:t>𝜃</m:t>
                              </m:r>
                            </m:e>
                          </m:d>
                          <m:r>
                            <a:rPr lang="en-US" sz="3600" b="0" i="1" smtClean="0">
                              <a:latin typeface="Cambria Math" panose="02040503050406030204" pitchFamily="18" charset="0"/>
                            </a:rPr>
                            <m:t> </m:t>
                          </m:r>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𝜃</m:t>
                              </m:r>
                            </m:e>
                          </m:d>
                        </m:num>
                        <m:den>
                          <m:r>
                            <a:rPr lang="en-US" sz="3600" b="0" i="1" smtClean="0">
                              <a:latin typeface="Cambria Math" panose="02040503050406030204" pitchFamily="18" charset="0"/>
                            </a:rPr>
                            <m:t>𝑃</m:t>
                          </m:r>
                          <m:r>
                            <a:rPr lang="en-US" sz="3600" b="0" i="1" smtClean="0">
                              <a:latin typeface="Cambria Math" panose="02040503050406030204" pitchFamily="18" charset="0"/>
                            </a:rPr>
                            <m:t>(</m:t>
                          </m:r>
                          <m:r>
                            <a:rPr lang="en-US" sz="3600" b="0" i="1" smtClean="0">
                              <a:latin typeface="Cambria Math" panose="02040503050406030204" pitchFamily="18" charset="0"/>
                            </a:rPr>
                            <m:t>𝑋</m:t>
                          </m:r>
                          <m:r>
                            <a:rPr lang="en-US" sz="3600" b="0" i="1" smtClean="0">
                              <a:latin typeface="Cambria Math" panose="02040503050406030204" pitchFamily="18" charset="0"/>
                            </a:rPr>
                            <m:t>)</m:t>
                          </m:r>
                        </m:den>
                      </m:f>
                    </m:oMath>
                  </m:oMathPara>
                </a14:m>
                <a:endParaRPr lang="en-US" sz="3600" b="0" dirty="0"/>
              </a:p>
            </p:txBody>
          </p:sp>
        </mc:Choice>
        <mc:Fallback xmlns="">
          <p:sp>
            <p:nvSpPr>
              <p:cNvPr id="2" name="TextBox 1">
                <a:extLst>
                  <a:ext uri="{FF2B5EF4-FFF2-40B4-BE49-F238E27FC236}">
                    <a16:creationId xmlns:a16="http://schemas.microsoft.com/office/drawing/2014/main" id="{B55CFA0F-0AC1-4D7E-9691-C4E8490D1A71}"/>
                  </a:ext>
                </a:extLst>
              </p:cNvPr>
              <p:cNvSpPr txBox="1">
                <a:spLocks noRot="1" noChangeAspect="1" noMove="1" noResize="1" noEditPoints="1" noAdjustHandles="1" noChangeArrowheads="1" noChangeShapeType="1" noTextEdit="1"/>
              </p:cNvSpPr>
              <p:nvPr/>
            </p:nvSpPr>
            <p:spPr>
              <a:xfrm>
                <a:off x="3751544" y="2796134"/>
                <a:ext cx="4789901" cy="1265731"/>
              </a:xfrm>
              <a:prstGeom prst="rect">
                <a:avLst/>
              </a:prstGeom>
              <a:blipFill>
                <a:blip r:embed="rId3"/>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CE51E1D8-FC62-4C8E-AA8D-2A1904708470}"/>
              </a:ext>
            </a:extLst>
          </p:cNvPr>
          <p:cNvSpPr/>
          <p:nvPr/>
        </p:nvSpPr>
        <p:spPr>
          <a:xfrm>
            <a:off x="3908041" y="3127597"/>
            <a:ext cx="1438578" cy="634839"/>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B77C566-A508-4C5C-8EC3-4B16281A2A16}"/>
              </a:ext>
            </a:extLst>
          </p:cNvPr>
          <p:cNvCxnSpPr/>
          <p:nvPr/>
        </p:nvCxnSpPr>
        <p:spPr>
          <a:xfrm flipH="1" flipV="1">
            <a:off x="2999465" y="2655837"/>
            <a:ext cx="908576" cy="463866"/>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59EADBD-4F62-4CFC-964C-3B63BC0F6C11}"/>
              </a:ext>
            </a:extLst>
          </p:cNvPr>
          <p:cNvSpPr txBox="1"/>
          <p:nvPr/>
        </p:nvSpPr>
        <p:spPr>
          <a:xfrm>
            <a:off x="530003" y="1947951"/>
            <a:ext cx="3378038" cy="707886"/>
          </a:xfrm>
          <a:prstGeom prst="rect">
            <a:avLst/>
          </a:prstGeom>
          <a:noFill/>
          <a:ln w="28575">
            <a:solidFill>
              <a:srgbClr val="ED7D31"/>
            </a:solidFill>
          </a:ln>
        </p:spPr>
        <p:txBody>
          <a:bodyPr wrap="square" rtlCol="0">
            <a:spAutoFit/>
          </a:bodyPr>
          <a:lstStyle/>
          <a:p>
            <a:pPr algn="ctr"/>
            <a:r>
              <a:rPr lang="en-US" sz="2400" dirty="0">
                <a:latin typeface="Franklin Gothic Book" panose="020B0503020102020204" pitchFamily="34" charset="0"/>
              </a:rPr>
              <a:t>Posterior Distribution</a:t>
            </a:r>
          </a:p>
          <a:p>
            <a:pPr algn="ctr"/>
            <a:r>
              <a:rPr lang="en-US" sz="1600" dirty="0">
                <a:latin typeface="Franklin Gothic Book" panose="020B0503020102020204" pitchFamily="34" charset="0"/>
              </a:rPr>
              <a:t>(Probability of Model Given Data)</a:t>
            </a:r>
          </a:p>
        </p:txBody>
      </p:sp>
      <p:sp>
        <p:nvSpPr>
          <p:cNvPr id="14" name="Rectangle 13">
            <a:extLst>
              <a:ext uri="{FF2B5EF4-FFF2-40B4-BE49-F238E27FC236}">
                <a16:creationId xmlns:a16="http://schemas.microsoft.com/office/drawing/2014/main" id="{8DF3952C-3F88-4D28-AADD-CE4CCC86117D}"/>
              </a:ext>
            </a:extLst>
          </p:cNvPr>
          <p:cNvSpPr/>
          <p:nvPr/>
        </p:nvSpPr>
        <p:spPr>
          <a:xfrm>
            <a:off x="5911567" y="2796134"/>
            <a:ext cx="1397809" cy="634839"/>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41A311A-D48B-49B1-B03B-01F5E3BFD8CA}"/>
              </a:ext>
            </a:extLst>
          </p:cNvPr>
          <p:cNvCxnSpPr>
            <a:stCxn id="14" idx="0"/>
          </p:cNvCxnSpPr>
          <p:nvPr/>
        </p:nvCxnSpPr>
        <p:spPr>
          <a:xfrm flipH="1" flipV="1">
            <a:off x="6610471" y="2038471"/>
            <a:ext cx="1" cy="757663"/>
          </a:xfrm>
          <a:prstGeom prst="line">
            <a:avLst/>
          </a:prstGeom>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EBFB559E-AE34-41FF-9B9B-949C2A618F5F}"/>
              </a:ext>
            </a:extLst>
          </p:cNvPr>
          <p:cNvSpPr txBox="1"/>
          <p:nvPr/>
        </p:nvSpPr>
        <p:spPr>
          <a:xfrm>
            <a:off x="4921452" y="1334223"/>
            <a:ext cx="3378038" cy="707886"/>
          </a:xfrm>
          <a:prstGeom prst="rect">
            <a:avLst/>
          </a:prstGeom>
          <a:noFill/>
          <a:ln w="28575">
            <a:solidFill>
              <a:srgbClr val="ED7D31"/>
            </a:solidFill>
          </a:ln>
        </p:spPr>
        <p:txBody>
          <a:bodyPr wrap="square" rtlCol="0">
            <a:spAutoFit/>
          </a:bodyPr>
          <a:lstStyle/>
          <a:p>
            <a:pPr algn="ctr"/>
            <a:r>
              <a:rPr lang="en-US" sz="2400" dirty="0">
                <a:latin typeface="Franklin Gothic Book" panose="020B0503020102020204" pitchFamily="34" charset="0"/>
              </a:rPr>
              <a:t>Likelihood </a:t>
            </a:r>
          </a:p>
          <a:p>
            <a:pPr algn="ctr"/>
            <a:r>
              <a:rPr lang="en-US" sz="1600" dirty="0">
                <a:latin typeface="Franklin Gothic Book" panose="020B0503020102020204" pitchFamily="34" charset="0"/>
              </a:rPr>
              <a:t>(Probability of Data Given Model)</a:t>
            </a:r>
          </a:p>
        </p:txBody>
      </p:sp>
      <p:sp>
        <p:nvSpPr>
          <p:cNvPr id="18" name="TextBox 17">
            <a:extLst>
              <a:ext uri="{FF2B5EF4-FFF2-40B4-BE49-F238E27FC236}">
                <a16:creationId xmlns:a16="http://schemas.microsoft.com/office/drawing/2014/main" id="{E8FB34BF-8D25-46CF-AC8B-FA8DA93975E7}"/>
              </a:ext>
            </a:extLst>
          </p:cNvPr>
          <p:cNvSpPr txBox="1"/>
          <p:nvPr/>
        </p:nvSpPr>
        <p:spPr>
          <a:xfrm>
            <a:off x="8724459" y="2756182"/>
            <a:ext cx="3378038" cy="707886"/>
          </a:xfrm>
          <a:prstGeom prst="rect">
            <a:avLst/>
          </a:prstGeom>
          <a:noFill/>
          <a:ln w="28575">
            <a:solidFill>
              <a:srgbClr val="ED7D31"/>
            </a:solidFill>
          </a:ln>
        </p:spPr>
        <p:txBody>
          <a:bodyPr wrap="square" rtlCol="0">
            <a:spAutoFit/>
          </a:bodyPr>
          <a:lstStyle/>
          <a:p>
            <a:pPr algn="ctr"/>
            <a:r>
              <a:rPr lang="en-US" sz="2400" dirty="0">
                <a:latin typeface="Franklin Gothic Book" panose="020B0503020102020204" pitchFamily="34" charset="0"/>
              </a:rPr>
              <a:t>Prior Distribution </a:t>
            </a:r>
          </a:p>
          <a:p>
            <a:pPr algn="ctr"/>
            <a:r>
              <a:rPr lang="en-US" sz="1600" dirty="0">
                <a:latin typeface="Franklin Gothic Book" panose="020B0503020102020204" pitchFamily="34" charset="0"/>
              </a:rPr>
              <a:t>(Probability of Model)</a:t>
            </a:r>
          </a:p>
        </p:txBody>
      </p:sp>
      <p:sp>
        <p:nvSpPr>
          <p:cNvPr id="19" name="Rectangle 18">
            <a:extLst>
              <a:ext uri="{FF2B5EF4-FFF2-40B4-BE49-F238E27FC236}">
                <a16:creationId xmlns:a16="http://schemas.microsoft.com/office/drawing/2014/main" id="{4656C69A-B5F6-45FA-BB9A-54D7DA43C553}"/>
              </a:ext>
            </a:extLst>
          </p:cNvPr>
          <p:cNvSpPr/>
          <p:nvPr/>
        </p:nvSpPr>
        <p:spPr>
          <a:xfrm>
            <a:off x="7402563" y="2792705"/>
            <a:ext cx="995939" cy="634839"/>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567416D-A2A5-4A59-805E-CFBE7305EA27}"/>
              </a:ext>
            </a:extLst>
          </p:cNvPr>
          <p:cNvCxnSpPr>
            <a:stCxn id="19" idx="3"/>
            <a:endCxn id="18" idx="1"/>
          </p:cNvCxnSpPr>
          <p:nvPr/>
        </p:nvCxnSpPr>
        <p:spPr>
          <a:xfrm>
            <a:off x="8398502" y="3110125"/>
            <a:ext cx="325957" cy="0"/>
          </a:xfrm>
          <a:prstGeom prst="line">
            <a:avLst/>
          </a:prstGeom>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32E7CF92-AEB5-4158-AFA3-7D406CCF5929}"/>
              </a:ext>
            </a:extLst>
          </p:cNvPr>
          <p:cNvSpPr/>
          <p:nvPr/>
        </p:nvSpPr>
        <p:spPr>
          <a:xfrm>
            <a:off x="6610471" y="3515200"/>
            <a:ext cx="1048358" cy="546666"/>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8ECA51C-A736-450B-A0D7-939CE91A68B6}"/>
              </a:ext>
            </a:extLst>
          </p:cNvPr>
          <p:cNvSpPr txBox="1"/>
          <p:nvPr/>
        </p:nvSpPr>
        <p:spPr>
          <a:xfrm>
            <a:off x="5445631" y="4620991"/>
            <a:ext cx="3378038" cy="707886"/>
          </a:xfrm>
          <a:prstGeom prst="rect">
            <a:avLst/>
          </a:prstGeom>
          <a:noFill/>
          <a:ln w="28575">
            <a:solidFill>
              <a:srgbClr val="ED7D31"/>
            </a:solidFill>
          </a:ln>
        </p:spPr>
        <p:txBody>
          <a:bodyPr wrap="square" rtlCol="0">
            <a:spAutoFit/>
          </a:bodyPr>
          <a:lstStyle/>
          <a:p>
            <a:pPr algn="ctr"/>
            <a:r>
              <a:rPr lang="en-US" sz="2400" dirty="0">
                <a:latin typeface="Franklin Gothic Book" panose="020B0503020102020204" pitchFamily="34" charset="0"/>
              </a:rPr>
              <a:t>Marginal Distribution</a:t>
            </a:r>
          </a:p>
          <a:p>
            <a:pPr algn="ctr"/>
            <a:r>
              <a:rPr lang="en-US" sz="1600" dirty="0">
                <a:latin typeface="Franklin Gothic Book" panose="020B0503020102020204" pitchFamily="34" charset="0"/>
              </a:rPr>
              <a:t>(Probability of Data)</a:t>
            </a:r>
          </a:p>
        </p:txBody>
      </p:sp>
      <p:cxnSp>
        <p:nvCxnSpPr>
          <p:cNvPr id="25" name="Straight Connector 24">
            <a:extLst>
              <a:ext uri="{FF2B5EF4-FFF2-40B4-BE49-F238E27FC236}">
                <a16:creationId xmlns:a16="http://schemas.microsoft.com/office/drawing/2014/main" id="{141A39AC-24AB-48AC-9001-A7CCD84201D9}"/>
              </a:ext>
            </a:extLst>
          </p:cNvPr>
          <p:cNvCxnSpPr>
            <a:stCxn id="22" idx="2"/>
            <a:endCxn id="23" idx="0"/>
          </p:cNvCxnSpPr>
          <p:nvPr/>
        </p:nvCxnSpPr>
        <p:spPr>
          <a:xfrm>
            <a:off x="7134650" y="4061866"/>
            <a:ext cx="0" cy="559125"/>
          </a:xfrm>
          <a:prstGeom prst="line">
            <a:avLst/>
          </a:prstGeom>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F268F59-48E4-4162-915C-CD0765629867}"/>
              </a:ext>
            </a:extLst>
          </p:cNvPr>
          <p:cNvSpPr/>
          <p:nvPr/>
        </p:nvSpPr>
        <p:spPr>
          <a:xfrm>
            <a:off x="530003" y="4324077"/>
            <a:ext cx="4279065" cy="1301714"/>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A8A252A-9E2C-4DC4-A07E-D65990450C1C}"/>
                  </a:ext>
                </a:extLst>
              </p:cNvPr>
              <p:cNvSpPr txBox="1"/>
              <p:nvPr/>
            </p:nvSpPr>
            <p:spPr>
              <a:xfrm>
                <a:off x="508513" y="4332294"/>
                <a:ext cx="4222547"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𝑖</m:t>
                          </m:r>
                        </m:sub>
                        <m:sup/>
                        <m:e>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𝑖</m:t>
                              </m:r>
                            </m:sub>
                          </m:sSub>
                          <m:r>
                            <a:rPr lang="en-US" sz="1800" b="0" i="1" smtClean="0">
                              <a:latin typeface="Cambria Math" panose="02040503050406030204" pitchFamily="18" charset="0"/>
                            </a:rPr>
                            <m:t>)</m:t>
                          </m:r>
                        </m:e>
                      </m:nary>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ea typeface="Cambria Math" panose="02040503050406030204" pitchFamily="18" charset="0"/>
                            </a:rPr>
                            <m:t>𝑖</m:t>
                          </m:r>
                        </m:sub>
                        <m:sup/>
                        <m:e>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e>
                              <m:sSub>
                                <m:sSubPr>
                                  <m:ctrlPr>
                                    <a:rPr lang="en-US" sz="1800" b="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𝑃</m:t>
                          </m:r>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rPr>
                                <m:t>𝑖</m:t>
                              </m:r>
                            </m:sub>
                          </m:sSub>
                          <m:r>
                            <a:rPr lang="en-US" sz="1800" b="0" i="1" smtClean="0">
                              <a:latin typeface="Cambria Math" panose="02040503050406030204" pitchFamily="18" charset="0"/>
                              <a:ea typeface="Cambria Math" panose="02040503050406030204" pitchFamily="18" charset="0"/>
                            </a:rPr>
                            <m:t>)</m:t>
                          </m:r>
                        </m:e>
                      </m:nary>
                    </m:oMath>
                  </m:oMathPara>
                </a14:m>
                <a:endParaRPr lang="en-US" sz="1800" dirty="0"/>
              </a:p>
            </p:txBody>
          </p:sp>
        </mc:Choice>
        <mc:Fallback xmlns="">
          <p:sp>
            <p:nvSpPr>
              <p:cNvPr id="29" name="TextBox 28">
                <a:extLst>
                  <a:ext uri="{FF2B5EF4-FFF2-40B4-BE49-F238E27FC236}">
                    <a16:creationId xmlns:a16="http://schemas.microsoft.com/office/drawing/2014/main" id="{AA8A252A-9E2C-4DC4-A07E-D65990450C1C}"/>
                  </a:ext>
                </a:extLst>
              </p:cNvPr>
              <p:cNvSpPr txBox="1">
                <a:spLocks noRot="1" noChangeAspect="1" noMove="1" noResize="1" noEditPoints="1" noAdjustHandles="1" noChangeArrowheads="1" noChangeShapeType="1" noTextEdit="1"/>
              </p:cNvSpPr>
              <p:nvPr/>
            </p:nvSpPr>
            <p:spPr>
              <a:xfrm>
                <a:off x="508513" y="4332294"/>
                <a:ext cx="4222547" cy="764568"/>
              </a:xfrm>
              <a:prstGeom prst="rect">
                <a:avLst/>
              </a:prstGeom>
              <a:blipFill>
                <a:blip r:embed="rId4"/>
                <a:stretch>
                  <a:fillRect/>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B607A44B-342D-4913-8089-A3B384CE3AB9}"/>
              </a:ext>
            </a:extLst>
          </p:cNvPr>
          <p:cNvCxnSpPr>
            <a:cxnSpLocks/>
            <a:stCxn id="23" idx="1"/>
            <a:endCxn id="27" idx="3"/>
          </p:cNvCxnSpPr>
          <p:nvPr/>
        </p:nvCxnSpPr>
        <p:spPr>
          <a:xfrm flipH="1">
            <a:off x="4809068" y="4974934"/>
            <a:ext cx="636563" cy="0"/>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9906191-159E-40ED-9E1F-4A4BFBA291B3}"/>
                  </a:ext>
                </a:extLst>
              </p:cNvPr>
              <p:cNvSpPr txBox="1"/>
              <p:nvPr/>
            </p:nvSpPr>
            <p:spPr>
              <a:xfrm>
                <a:off x="513287" y="5042118"/>
                <a:ext cx="4122090" cy="523220"/>
              </a:xfrm>
              <a:prstGeom prst="rect">
                <a:avLst/>
              </a:prstGeom>
              <a:noFill/>
            </p:spPr>
            <p:txBody>
              <a:bodyPr wrap="none" rtlCol="0">
                <a:spAutoFit/>
              </a:bodyPr>
              <a:lstStyle/>
              <a:p>
                <a:r>
                  <a:rPr lang="en-US" dirty="0">
                    <a:latin typeface="Franklin Gothic Book" panose="020B0503020102020204" pitchFamily="34" charset="0"/>
                  </a:rPr>
                  <a:t>Probability of </a:t>
                </a:r>
                <a:r>
                  <a:rPr lang="en-US" b="1" i="1" dirty="0">
                    <a:latin typeface="Franklin Gothic Book" panose="020B0503020102020204" pitchFamily="34" charset="0"/>
                  </a:rPr>
                  <a:t>your data</a:t>
                </a:r>
                <a:r>
                  <a:rPr lang="en-US" dirty="0">
                    <a:latin typeface="Franklin Gothic Book" panose="020B0503020102020204" pitchFamily="34" charset="0"/>
                  </a:rPr>
                  <a:t> occurring for any choice of </a:t>
                </a:r>
                <a14:m>
                  <m:oMath xmlns:m="http://schemas.openxmlformats.org/officeDocument/2006/math">
                    <m:r>
                      <a:rPr lang="en-US" b="0" i="1" smtClean="0">
                        <a:latin typeface="Cambria Math" panose="02040503050406030204" pitchFamily="18" charset="0"/>
                      </a:rPr>
                      <m:t>𝜃</m:t>
                    </m:r>
                  </m:oMath>
                </a14:m>
                <a:endParaRPr lang="en-US" b="0" dirty="0">
                  <a:latin typeface="Franklin Gothic Book" panose="020B0503020102020204" pitchFamily="34" charset="0"/>
                </a:endParaRPr>
              </a:p>
              <a:p>
                <a:r>
                  <a:rPr lang="en-US" dirty="0">
                    <a:latin typeface="Franklin Gothic Book" panose="020B0503020102020204" pitchFamily="34" charset="0"/>
                  </a:rPr>
                  <a:t>Note: Possible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latin typeface="Franklin Gothic Book" panose="020B0503020102020204" pitchFamily="34" charset="0"/>
                  </a:rPr>
                  <a:t> are constrained by the model type.</a:t>
                </a:r>
              </a:p>
            </p:txBody>
          </p:sp>
        </mc:Choice>
        <mc:Fallback xmlns="">
          <p:sp>
            <p:nvSpPr>
              <p:cNvPr id="32" name="TextBox 31">
                <a:extLst>
                  <a:ext uri="{FF2B5EF4-FFF2-40B4-BE49-F238E27FC236}">
                    <a16:creationId xmlns:a16="http://schemas.microsoft.com/office/drawing/2014/main" id="{19906191-159E-40ED-9E1F-4A4BFBA291B3}"/>
                  </a:ext>
                </a:extLst>
              </p:cNvPr>
              <p:cNvSpPr txBox="1">
                <a:spLocks noRot="1" noChangeAspect="1" noMove="1" noResize="1" noEditPoints="1" noAdjustHandles="1" noChangeArrowheads="1" noChangeShapeType="1" noTextEdit="1"/>
              </p:cNvSpPr>
              <p:nvPr/>
            </p:nvSpPr>
            <p:spPr>
              <a:xfrm>
                <a:off x="513287" y="5042118"/>
                <a:ext cx="4122090" cy="523220"/>
              </a:xfrm>
              <a:prstGeom prst="rect">
                <a:avLst/>
              </a:prstGeom>
              <a:blipFill>
                <a:blip r:embed="rId5"/>
                <a:stretch>
                  <a:fillRect l="-444" t="-3488" b="-10465"/>
                </a:stretch>
              </a:blipFill>
            </p:spPr>
            <p:txBody>
              <a:bodyPr/>
              <a:lstStyle/>
              <a:p>
                <a:r>
                  <a:rPr lang="en-US">
                    <a:noFill/>
                  </a:rPr>
                  <a:t> </a:t>
                </a:r>
              </a:p>
            </p:txBody>
          </p:sp>
        </mc:Fallback>
      </mc:AlternateContent>
    </p:spTree>
    <p:extLst>
      <p:ext uri="{BB962C8B-B14F-4D97-AF65-F5344CB8AC3E}">
        <p14:creationId xmlns:p14="http://schemas.microsoft.com/office/powerpoint/2010/main" val="93703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7" grpId="0" animBg="1"/>
      <p:bldP spid="18" grpId="0" animBg="1"/>
      <p:bldP spid="19" grpId="0" animBg="1"/>
      <p:bldP spid="22" grpId="0" animBg="1"/>
      <p:bldP spid="23" grpId="0" animBg="1"/>
      <p:bldP spid="27" grpId="0" animBg="1"/>
      <p:bldP spid="29"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15160"/>
            <a:ext cx="11678959" cy="4994773"/>
          </a:xfrm>
        </p:spPr>
        <p:txBody>
          <a:bodyPr/>
          <a:lstStyle/>
          <a:p>
            <a:pPr marL="0" indent="0">
              <a:buNone/>
            </a:pPr>
            <a:r>
              <a:rPr lang="en-US" sz="2800" dirty="0">
                <a:latin typeface="Franklin Gothic Book" panose="020B0503020102020204" pitchFamily="34" charset="0"/>
              </a:rPr>
              <a:t>Priors represent our prior knowledge about the phenomena under study.</a:t>
            </a:r>
          </a:p>
          <a:p>
            <a:pPr indent="-457200"/>
            <a:r>
              <a:rPr lang="en-US" dirty="0">
                <a:latin typeface="Franklin Gothic Book" panose="020B0503020102020204" pitchFamily="34" charset="0"/>
              </a:rPr>
              <a:t>More specifically, they are probability distributions assigned to each parameter in a model that represent our prior beliefs about the </a:t>
            </a:r>
            <a:r>
              <a:rPr lang="en-US" i="1" dirty="0">
                <a:latin typeface="Franklin Gothic Book" panose="020B0503020102020204" pitchFamily="34" charset="0"/>
              </a:rPr>
              <a:t>location </a:t>
            </a:r>
            <a:r>
              <a:rPr lang="en-US" dirty="0">
                <a:latin typeface="Franklin Gothic Book" panose="020B0503020102020204" pitchFamily="34" charset="0"/>
              </a:rPr>
              <a:t>and </a:t>
            </a:r>
            <a:r>
              <a:rPr lang="en-US" i="1" dirty="0">
                <a:latin typeface="Franklin Gothic Book" panose="020B0503020102020204" pitchFamily="34" charset="0"/>
              </a:rPr>
              <a:t>uncertainty </a:t>
            </a:r>
            <a:r>
              <a:rPr lang="en-US" dirty="0">
                <a:latin typeface="Franklin Gothic Book" panose="020B0503020102020204" pitchFamily="34" charset="0"/>
              </a:rPr>
              <a:t>of the parameters.</a:t>
            </a:r>
          </a:p>
          <a:p>
            <a:pPr marL="0" indent="0">
              <a:buNone/>
            </a:pPr>
            <a:r>
              <a:rPr lang="en-US" sz="2800" dirty="0">
                <a:latin typeface="Franklin Gothic Book" panose="020B0503020102020204" pitchFamily="34" charset="0"/>
              </a:rPr>
              <a:t>There are many “classifications” of priors</a:t>
            </a:r>
          </a:p>
          <a:p>
            <a:pPr indent="-457200"/>
            <a:r>
              <a:rPr lang="en-US" dirty="0">
                <a:latin typeface="Franklin Gothic Book" panose="020B0503020102020204" pitchFamily="34" charset="0"/>
              </a:rPr>
              <a:t>Conjugate priors – priors that result in the posterior being from the same distributional family</a:t>
            </a:r>
          </a:p>
          <a:p>
            <a:pPr indent="-457200"/>
            <a:r>
              <a:rPr lang="en-US" sz="2800" dirty="0">
                <a:latin typeface="Franklin Gothic Book" panose="020B0503020102020204" pitchFamily="34" charset="0"/>
              </a:rPr>
              <a:t>Informative priors – priors that have something to say</a:t>
            </a:r>
          </a:p>
          <a:p>
            <a:pPr indent="-457200"/>
            <a:r>
              <a:rPr lang="en-US" dirty="0">
                <a:latin typeface="Franklin Gothic Book" panose="020B0503020102020204" pitchFamily="34" charset="0"/>
              </a:rPr>
              <a:t>Weakly/uninformative priors – priors without much information given</a:t>
            </a:r>
          </a:p>
          <a:p>
            <a:pPr marL="0" indent="0">
              <a:buNone/>
            </a:pPr>
            <a:r>
              <a:rPr lang="en-US" b="1" u="sng" dirty="0">
                <a:latin typeface="Franklin Gothic Book" panose="020B0503020102020204" pitchFamily="34" charset="0"/>
              </a:rPr>
              <a:t>Key Point: A posterior represents a compromise between data and the priors</a:t>
            </a:r>
            <a:endParaRPr lang="en-US" sz="2800" b="1" u="sng"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33163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Priors Review</a:t>
            </a:r>
          </a:p>
        </p:txBody>
      </p:sp>
    </p:spTree>
    <p:extLst>
      <p:ext uri="{BB962C8B-B14F-4D97-AF65-F5344CB8AC3E}">
        <p14:creationId xmlns:p14="http://schemas.microsoft.com/office/powerpoint/2010/main" val="371631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786824"/>
            <a:ext cx="11678959" cy="4994773"/>
          </a:xfrm>
        </p:spPr>
        <p:txBody>
          <a:bodyPr/>
          <a:lstStyle/>
          <a:p>
            <a:pPr marL="0" indent="0">
              <a:buNone/>
            </a:pPr>
            <a:r>
              <a:rPr lang="en-US" sz="3200" dirty="0">
                <a:latin typeface="Franklin Gothic Book" panose="020B0503020102020204" pitchFamily="34" charset="0"/>
              </a:rPr>
              <a:t>Placenta Previa is a material condition in which the placenta is located low in the uterus. </a:t>
            </a:r>
          </a:p>
          <a:p>
            <a:pPr indent="-457200"/>
            <a:r>
              <a:rPr lang="en-US" sz="3200" dirty="0">
                <a:latin typeface="Franklin Gothic Book" panose="020B0503020102020204" pitchFamily="34" charset="0"/>
              </a:rPr>
              <a:t>This blocks normal vaginal delivery, and if not accounted for, would result in hemorrhaging.</a:t>
            </a: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The question here is: Are male or female births more likely to have placenta previa?</a:t>
            </a: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Early study from Germany found that out of 980 PP births, 437 were female.</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960012"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Placenta Previa</a:t>
            </a: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Tree>
    <p:extLst>
      <p:ext uri="{BB962C8B-B14F-4D97-AF65-F5344CB8AC3E}">
        <p14:creationId xmlns:p14="http://schemas.microsoft.com/office/powerpoint/2010/main" val="253863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786824"/>
            <a:ext cx="11678959" cy="4994773"/>
          </a:xfrm>
        </p:spPr>
        <p:txBody>
          <a:bodyPr/>
          <a:lstStyle/>
          <a:p>
            <a:pPr marL="0" indent="0">
              <a:buNone/>
            </a:pPr>
            <a:r>
              <a:rPr lang="en-US" sz="3200" dirty="0">
                <a:latin typeface="Franklin Gothic Book" panose="020B0503020102020204" pitchFamily="34" charset="0"/>
              </a:rPr>
              <a:t>437/980 female births. We are interested in the proportion of female births relative to male births. Is it higher than .485, which is the proportion of female births in the overall population.</a:t>
            </a: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What is a reasonable likelihood for this data?</a:t>
            </a:r>
          </a:p>
          <a:p>
            <a:pPr indent="-457200"/>
            <a:r>
              <a:rPr lang="en-US" sz="3200" dirty="0">
                <a:latin typeface="Franklin Gothic Book" panose="020B0503020102020204" pitchFamily="34" charset="0"/>
              </a:rPr>
              <a:t>Our parameter of interest is a proportion.</a:t>
            </a:r>
          </a:p>
          <a:p>
            <a:pPr indent="-457200"/>
            <a:r>
              <a:rPr lang="en-US" sz="3200" dirty="0">
                <a:latin typeface="Franklin Gothic Book" panose="020B0503020102020204" pitchFamily="34" charset="0"/>
              </a:rPr>
              <a:t>Our data is # of female births out of # of total births.</a:t>
            </a: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An appropriate likelihood for this is the</a:t>
            </a:r>
            <a:r>
              <a:rPr lang="en-US" sz="3200" i="1" dirty="0">
                <a:latin typeface="Franklin Gothic Book" panose="020B0503020102020204" pitchFamily="34" charset="0"/>
              </a:rPr>
              <a:t> binomial distribution.</a:t>
            </a:r>
            <a:endParaRPr lang="en-US" sz="32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994535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Placenta Previa – The likelihood</a:t>
            </a: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Tree>
    <p:extLst>
      <p:ext uri="{BB962C8B-B14F-4D97-AF65-F5344CB8AC3E}">
        <p14:creationId xmlns:p14="http://schemas.microsoft.com/office/powerpoint/2010/main" val="269876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75580"/>
                <a:ext cx="11678959" cy="4994773"/>
              </a:xfrm>
            </p:spPr>
            <p:txBody>
              <a:bodyPr/>
              <a:lstStyle/>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𝑓</m:t>
                      </m:r>
                      <m:d>
                        <m:dPr>
                          <m:ctrlPr>
                            <a:rPr lang="en-US" sz="3200" i="1">
                              <a:latin typeface="Cambria Math" panose="02040503050406030204" pitchFamily="18" charset="0"/>
                            </a:rPr>
                          </m:ctrlPr>
                        </m:dPr>
                        <m:e>
                          <m:r>
                            <a:rPr lang="en-US" sz="3200" i="1">
                              <a:solidFill>
                                <a:srgbClr val="FF0000"/>
                              </a:solidFill>
                              <a:latin typeface="Cambria Math" panose="02040503050406030204" pitchFamily="18" charset="0"/>
                            </a:rPr>
                            <m:t>𝑘</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𝑛</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𝑝</m:t>
                          </m:r>
                        </m:e>
                      </m:d>
                      <m:r>
                        <a:rPr lang="en-US" sz="3200" i="1">
                          <a:latin typeface="Cambria Math" panose="02040503050406030204" pitchFamily="18" charset="0"/>
                        </a:rPr>
                        <m:t>=</m:t>
                      </m:r>
                      <m:d>
                        <m:dPr>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𝑛</m:t>
                                </m:r>
                              </m:e>
                            </m:mr>
                            <m:mr>
                              <m:e>
                                <m:r>
                                  <a:rPr lang="en-US" sz="3200" i="1">
                                    <a:solidFill>
                                      <a:srgbClr val="FF0000"/>
                                    </a:solidFill>
                                    <a:latin typeface="Cambria Math" panose="02040503050406030204" pitchFamily="18" charset="0"/>
                                  </a:rPr>
                                  <m:t>𝑘</m:t>
                                </m:r>
                              </m:e>
                            </m:mr>
                          </m:m>
                        </m:e>
                      </m:d>
                      <m:sSup>
                        <m:sSupPr>
                          <m:ctrlPr>
                            <a:rPr lang="en-US" sz="3200" i="1">
                              <a:latin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𝑝</m:t>
                          </m:r>
                        </m:e>
                        <m:sup>
                          <m:r>
                            <a:rPr lang="en-US" sz="3200" i="1">
                              <a:solidFill>
                                <a:srgbClr val="FF0000"/>
                              </a:solidFill>
                              <a:latin typeface="Cambria Math" panose="02040503050406030204" pitchFamily="18" charset="0"/>
                            </a:rPr>
                            <m:t>𝑘</m:t>
                          </m:r>
                        </m:sup>
                      </m:sSup>
                      <m:sSup>
                        <m:sSupPr>
                          <m:ctrlPr>
                            <a:rPr lang="en-US" sz="3200" i="1">
                              <a:latin typeface="Cambria Math" panose="02040503050406030204" pitchFamily="18" charset="0"/>
                            </a:rPr>
                          </m:ctrlPr>
                        </m:sSupPr>
                        <m:e>
                          <m:r>
                            <a:rPr lang="en-US" sz="3200" i="1">
                              <a:latin typeface="Cambria Math" panose="02040503050406030204" pitchFamily="18" charset="0"/>
                            </a:rPr>
                            <m:t>(1−</m:t>
                          </m:r>
                          <m:r>
                            <a:rPr lang="en-US" sz="3200" i="1">
                              <a:latin typeface="Cambria Math" panose="02040503050406030204" pitchFamily="18" charset="0"/>
                              <a:ea typeface="Cambria Math" panose="02040503050406030204" pitchFamily="18" charset="0"/>
                            </a:rPr>
                            <m:t>𝑝</m:t>
                          </m:r>
                          <m:r>
                            <a:rPr lang="en-US" sz="3200" i="1">
                              <a:latin typeface="Cambria Math" panose="02040503050406030204" pitchFamily="18" charset="0"/>
                              <a:ea typeface="Cambria Math" panose="02040503050406030204" pitchFamily="18" charset="0"/>
                            </a:rPr>
                            <m:t>)</m:t>
                          </m:r>
                        </m:e>
                        <m:sup>
                          <m:r>
                            <a:rPr lang="en-US" sz="3200" i="1">
                              <a:latin typeface="Cambria Math" panose="02040503050406030204" pitchFamily="18" charset="0"/>
                            </a:rPr>
                            <m:t>𝑛</m:t>
                          </m:r>
                          <m:r>
                            <a:rPr lang="en-US" sz="3200" i="1">
                              <a:latin typeface="Cambria Math" panose="02040503050406030204" pitchFamily="18" charset="0"/>
                            </a:rPr>
                            <m:t>−</m:t>
                          </m:r>
                          <m:r>
                            <a:rPr lang="en-US" sz="3200" i="1">
                              <a:solidFill>
                                <a:srgbClr val="FF0000"/>
                              </a:solidFill>
                              <a:latin typeface="Cambria Math" panose="02040503050406030204" pitchFamily="18" charset="0"/>
                            </a:rPr>
                            <m:t>𝑘</m:t>
                          </m:r>
                        </m:sup>
                      </m:sSup>
                    </m:oMath>
                  </m:oMathPara>
                </a14:m>
                <a:endParaRPr lang="en-US" sz="3200" dirty="0">
                  <a:latin typeface="Franklin Gothic Book" panose="020B0503020102020204" pitchFamily="34" charset="0"/>
                </a:endParaRPr>
              </a:p>
              <a:p>
                <a:pPr indent="-457200"/>
                <a14:m>
                  <m:oMath xmlns:m="http://schemas.openxmlformats.org/officeDocument/2006/math">
                    <m:r>
                      <a:rPr lang="en-US" sz="3200" b="0" i="1" smtClean="0">
                        <a:latin typeface="Cambria Math" panose="02040503050406030204" pitchFamily="18" charset="0"/>
                      </a:rPr>
                      <m:t>𝑛</m:t>
                    </m:r>
                  </m:oMath>
                </a14:m>
                <a:r>
                  <a:rPr lang="en-US" sz="3200" dirty="0">
                    <a:latin typeface="Franklin Gothic Book" panose="020B0503020102020204" pitchFamily="34" charset="0"/>
                  </a:rPr>
                  <a:t> – Total number of births</a:t>
                </a:r>
              </a:p>
              <a:p>
                <a:pPr indent="-457200"/>
                <a14:m>
                  <m:oMath xmlns:m="http://schemas.openxmlformats.org/officeDocument/2006/math">
                    <m:r>
                      <a:rPr lang="en-US" sz="3200" b="0" i="1" smtClean="0">
                        <a:latin typeface="Cambria Math" panose="02040503050406030204" pitchFamily="18" charset="0"/>
                      </a:rPr>
                      <m:t>𝑘</m:t>
                    </m:r>
                  </m:oMath>
                </a14:m>
                <a:r>
                  <a:rPr lang="en-US" sz="3200" dirty="0">
                    <a:latin typeface="Franklin Gothic Book" panose="020B0503020102020204" pitchFamily="34" charset="0"/>
                  </a:rPr>
                  <a:t> – Number of female births</a:t>
                </a:r>
              </a:p>
              <a:p>
                <a:pPr indent="-457200"/>
                <a14:m>
                  <m:oMath xmlns:m="http://schemas.openxmlformats.org/officeDocument/2006/math">
                    <m:r>
                      <a:rPr lang="en-US" sz="3200" b="0" i="1" smtClean="0">
                        <a:latin typeface="Cambria Math" panose="02040503050406030204" pitchFamily="18" charset="0"/>
                      </a:rPr>
                      <m:t>𝑝</m:t>
                    </m:r>
                  </m:oMath>
                </a14:m>
                <a:r>
                  <a:rPr lang="en-US" sz="3200" dirty="0">
                    <a:latin typeface="Franklin Gothic Book" panose="020B0503020102020204" pitchFamily="34" charset="0"/>
                  </a:rPr>
                  <a:t> – The probability of female births.</a:t>
                </a:r>
              </a:p>
              <a:p>
                <a:pPr indent="-457200"/>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We want to perform inference on </a:t>
                </a:r>
                <a14:m>
                  <m:oMath xmlns:m="http://schemas.openxmlformats.org/officeDocument/2006/math">
                    <m:r>
                      <a:rPr lang="en-US" sz="3200" b="0" i="1" smtClean="0">
                        <a:latin typeface="Cambria Math" panose="02040503050406030204" pitchFamily="18" charset="0"/>
                      </a:rPr>
                      <m:t>𝑝</m:t>
                    </m:r>
                  </m:oMath>
                </a14:m>
                <a:r>
                  <a:rPr lang="en-US" sz="3200" dirty="0">
                    <a:latin typeface="Franklin Gothic Book" panose="020B0503020102020204" pitchFamily="34" charset="0"/>
                  </a:rPr>
                  <a:t>. So what do we need to specify?</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75580"/>
                <a:ext cx="11678959" cy="4994773"/>
              </a:xfrm>
              <a:blipFill>
                <a:blip r:embed="rId2"/>
                <a:stretch>
                  <a:fillRect l="-135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19592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Binomial Likelihood</a:t>
            </a: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Tree>
    <p:extLst>
      <p:ext uri="{BB962C8B-B14F-4D97-AF65-F5344CB8AC3E}">
        <p14:creationId xmlns:p14="http://schemas.microsoft.com/office/powerpoint/2010/main" val="315590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75580"/>
                <a:ext cx="11678959" cy="4994773"/>
              </a:xfrm>
            </p:spPr>
            <p:txBody>
              <a:bodyPr/>
              <a:lstStyle/>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𝑓</m:t>
                      </m:r>
                      <m:d>
                        <m:dPr>
                          <m:ctrlPr>
                            <a:rPr lang="en-US" sz="3200" i="1">
                              <a:latin typeface="Cambria Math" panose="02040503050406030204" pitchFamily="18" charset="0"/>
                            </a:rPr>
                          </m:ctrlPr>
                        </m:dPr>
                        <m:e>
                          <m:r>
                            <a:rPr lang="en-US" sz="3200" i="1">
                              <a:solidFill>
                                <a:srgbClr val="FF0000"/>
                              </a:solidFill>
                              <a:latin typeface="Cambria Math" panose="02040503050406030204" pitchFamily="18" charset="0"/>
                            </a:rPr>
                            <m:t>𝑘</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𝑛</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𝑝</m:t>
                          </m:r>
                        </m:e>
                      </m:d>
                      <m:r>
                        <a:rPr lang="en-US" sz="3200" i="1">
                          <a:latin typeface="Cambria Math" panose="02040503050406030204" pitchFamily="18" charset="0"/>
                        </a:rPr>
                        <m:t>=</m:t>
                      </m:r>
                      <m:d>
                        <m:dPr>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𝑛</m:t>
                                </m:r>
                              </m:e>
                            </m:mr>
                            <m:mr>
                              <m:e>
                                <m:r>
                                  <a:rPr lang="en-US" sz="3200" i="1">
                                    <a:solidFill>
                                      <a:srgbClr val="FF0000"/>
                                    </a:solidFill>
                                    <a:latin typeface="Cambria Math" panose="02040503050406030204" pitchFamily="18" charset="0"/>
                                  </a:rPr>
                                  <m:t>𝑘</m:t>
                                </m:r>
                              </m:e>
                            </m:mr>
                          </m:m>
                        </m:e>
                      </m:d>
                      <m:sSup>
                        <m:sSupPr>
                          <m:ctrlPr>
                            <a:rPr lang="en-US" sz="3200" i="1">
                              <a:latin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𝑝</m:t>
                          </m:r>
                        </m:e>
                        <m:sup>
                          <m:r>
                            <a:rPr lang="en-US" sz="3200" i="1">
                              <a:solidFill>
                                <a:srgbClr val="FF0000"/>
                              </a:solidFill>
                              <a:latin typeface="Cambria Math" panose="02040503050406030204" pitchFamily="18" charset="0"/>
                            </a:rPr>
                            <m:t>𝑘</m:t>
                          </m:r>
                        </m:sup>
                      </m:sSup>
                      <m:sSup>
                        <m:sSupPr>
                          <m:ctrlPr>
                            <a:rPr lang="en-US" sz="3200" i="1">
                              <a:latin typeface="Cambria Math" panose="02040503050406030204" pitchFamily="18" charset="0"/>
                            </a:rPr>
                          </m:ctrlPr>
                        </m:sSupPr>
                        <m:e>
                          <m:r>
                            <a:rPr lang="en-US" sz="3200" i="1">
                              <a:latin typeface="Cambria Math" panose="02040503050406030204" pitchFamily="18" charset="0"/>
                            </a:rPr>
                            <m:t>(1−</m:t>
                          </m:r>
                          <m:r>
                            <a:rPr lang="en-US" sz="3200" i="1">
                              <a:latin typeface="Cambria Math" panose="02040503050406030204" pitchFamily="18" charset="0"/>
                              <a:ea typeface="Cambria Math" panose="02040503050406030204" pitchFamily="18" charset="0"/>
                            </a:rPr>
                            <m:t>𝑝</m:t>
                          </m:r>
                          <m:r>
                            <a:rPr lang="en-US" sz="3200" i="1">
                              <a:latin typeface="Cambria Math" panose="02040503050406030204" pitchFamily="18" charset="0"/>
                              <a:ea typeface="Cambria Math" panose="02040503050406030204" pitchFamily="18" charset="0"/>
                            </a:rPr>
                            <m:t>)</m:t>
                          </m:r>
                        </m:e>
                        <m:sup>
                          <m:r>
                            <a:rPr lang="en-US" sz="3200" i="1">
                              <a:latin typeface="Cambria Math" panose="02040503050406030204" pitchFamily="18" charset="0"/>
                            </a:rPr>
                            <m:t>𝑛</m:t>
                          </m:r>
                          <m:r>
                            <a:rPr lang="en-US" sz="3200" i="1">
                              <a:latin typeface="Cambria Math" panose="02040503050406030204" pitchFamily="18" charset="0"/>
                            </a:rPr>
                            <m:t>−</m:t>
                          </m:r>
                          <m:r>
                            <a:rPr lang="en-US" sz="3200" i="1">
                              <a:solidFill>
                                <a:srgbClr val="FF0000"/>
                              </a:solidFill>
                              <a:latin typeface="Cambria Math" panose="02040503050406030204" pitchFamily="18" charset="0"/>
                            </a:rPr>
                            <m:t>𝑘</m:t>
                          </m:r>
                        </m:sup>
                      </m:sSup>
                    </m:oMath>
                  </m:oMathPara>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We need to specify our prior for </a:t>
                </a:r>
                <a14:m>
                  <m:oMath xmlns:m="http://schemas.openxmlformats.org/officeDocument/2006/math">
                    <m:r>
                      <a:rPr lang="en-US" sz="3200" b="0" i="1" smtClean="0">
                        <a:latin typeface="Cambria Math" panose="02040503050406030204" pitchFamily="18" charset="0"/>
                      </a:rPr>
                      <m:t>𝑝</m:t>
                    </m:r>
                  </m:oMath>
                </a14:m>
                <a:r>
                  <a:rPr lang="en-US" sz="3200" dirty="0">
                    <a:latin typeface="Franklin Gothic Book" panose="020B0503020102020204" pitchFamily="34" charset="0"/>
                  </a:rPr>
                  <a:t>. This represents our prior (to seeing the data) belief about the probability of a female birth given placenta previa.</a:t>
                </a:r>
              </a:p>
              <a:p>
                <a:pPr marL="0" indent="0">
                  <a:buNone/>
                </a:pPr>
                <a:endParaRPr lang="en-US" sz="3200" dirty="0">
                  <a:latin typeface="Franklin Gothic Book" panose="020B0503020102020204" pitchFamily="34" charset="0"/>
                </a:endParaRPr>
              </a:p>
              <a:p>
                <a:pPr marL="0" indent="0">
                  <a:buNone/>
                </a:pPr>
                <a14:m>
                  <m:oMath xmlns:m="http://schemas.openxmlformats.org/officeDocument/2006/math">
                    <m:r>
                      <a:rPr lang="en-US" sz="3200" b="0" i="1" smtClean="0">
                        <a:latin typeface="Cambria Math" panose="02040503050406030204" pitchFamily="18" charset="0"/>
                      </a:rPr>
                      <m:t>𝑝</m:t>
                    </m:r>
                  </m:oMath>
                </a14:m>
                <a:r>
                  <a:rPr lang="en-US" sz="3200" dirty="0">
                    <a:latin typeface="Franklin Gothic Book" panose="020B0503020102020204" pitchFamily="34" charset="0"/>
                  </a:rPr>
                  <a:t> is a probability/proportion.</a:t>
                </a:r>
              </a:p>
              <a:p>
                <a:pPr indent="-457200"/>
                <a:r>
                  <a:rPr lang="en-US" sz="3200" dirty="0">
                    <a:latin typeface="Franklin Gothic Book" panose="020B0503020102020204" pitchFamily="34" charset="0"/>
                  </a:rPr>
                  <a:t>Bound by 0/1.</a:t>
                </a: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What would make for a good prior distribution?</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75580"/>
                <a:ext cx="11678959" cy="4994773"/>
              </a:xfrm>
              <a:blipFill>
                <a:blip r:embed="rId2"/>
                <a:stretch>
                  <a:fillRect l="-1358" r="-1462" b="-561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902030"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Prior Choice</a:t>
            </a: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Tree>
    <p:extLst>
      <p:ext uri="{BB962C8B-B14F-4D97-AF65-F5344CB8AC3E}">
        <p14:creationId xmlns:p14="http://schemas.microsoft.com/office/powerpoint/2010/main" val="312960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75580"/>
                <a:ext cx="11470411" cy="4994773"/>
              </a:xfrm>
            </p:spPr>
            <p:txBody>
              <a:bodyPr/>
              <a:lstStyle/>
              <a:p>
                <a:pPr marL="0" indent="0">
                  <a:buNone/>
                </a:pPr>
                <a:r>
                  <a:rPr lang="en-US" sz="3200" dirty="0">
                    <a:latin typeface="Franklin Gothic Book" panose="020B0503020102020204" pitchFamily="34" charset="0"/>
                  </a:rPr>
                  <a:t>The Beta distribution is the conjugate prior for a binomial likelihood. </a:t>
                </a:r>
              </a:p>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𝑔</m:t>
                      </m:r>
                      <m:d>
                        <m:dPr>
                          <m:ctrlPr>
                            <a:rPr lang="en-US" sz="3200" i="1">
                              <a:latin typeface="Cambria Math" panose="02040503050406030204" pitchFamily="18" charset="0"/>
                            </a:rPr>
                          </m:ctrlPr>
                        </m:dPr>
                        <m:e>
                          <m:r>
                            <a:rPr lang="en-US" sz="3200" i="1">
                              <a:solidFill>
                                <a:srgbClr val="FF0000"/>
                              </a:solidFill>
                              <a:latin typeface="Cambria Math" panose="02040503050406030204" pitchFamily="18" charset="0"/>
                              <a:ea typeface="Cambria Math" panose="02040503050406030204" pitchFamily="18" charset="0"/>
                            </a:rPr>
                            <m:t>𝑝</m:t>
                          </m:r>
                          <m:r>
                            <a:rPr lang="en-US" sz="3200" i="1">
                              <a:solidFill>
                                <a:schemeClr val="tx1"/>
                              </a:solidFill>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𝛽</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𝐵</m:t>
                          </m:r>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𝛽</m:t>
                          </m:r>
                          <m:r>
                            <a:rPr lang="en-US" sz="3200" i="1">
                              <a:latin typeface="Cambria Math" panose="02040503050406030204" pitchFamily="18" charset="0"/>
                              <a:ea typeface="Cambria Math" panose="02040503050406030204" pitchFamily="18" charset="0"/>
                            </a:rPr>
                            <m:t>)</m:t>
                          </m:r>
                        </m:den>
                      </m:f>
                      <m:sSup>
                        <m:sSupPr>
                          <m:ctrlPr>
                            <a:rPr lang="en-US" sz="3200" i="1">
                              <a:latin typeface="Cambria Math" panose="02040503050406030204" pitchFamily="18" charset="0"/>
                            </a:rPr>
                          </m:ctrlPr>
                        </m:sSupPr>
                        <m:e>
                          <m:r>
                            <a:rPr lang="en-US" sz="3200" i="1">
                              <a:solidFill>
                                <a:srgbClr val="FF0000"/>
                              </a:solidFill>
                              <a:latin typeface="Cambria Math" panose="02040503050406030204" pitchFamily="18" charset="0"/>
                              <a:ea typeface="Cambria Math" panose="02040503050406030204" pitchFamily="18" charset="0"/>
                            </a:rPr>
                            <m:t>𝑝</m:t>
                          </m:r>
                        </m:e>
                        <m:sup>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−1</m:t>
                          </m:r>
                        </m:sup>
                      </m:sSup>
                      <m:sSup>
                        <m:sSupPr>
                          <m:ctrlPr>
                            <a:rPr lang="en-US" sz="3200" i="1">
                              <a:latin typeface="Cambria Math" panose="02040503050406030204" pitchFamily="18" charset="0"/>
                            </a:rPr>
                          </m:ctrlPr>
                        </m:sSupPr>
                        <m:e>
                          <m:r>
                            <a:rPr lang="en-US" sz="3200" i="1">
                              <a:latin typeface="Cambria Math" panose="02040503050406030204" pitchFamily="18" charset="0"/>
                            </a:rPr>
                            <m:t>(1−</m:t>
                          </m:r>
                          <m:r>
                            <a:rPr lang="en-US" sz="3200" i="1">
                              <a:solidFill>
                                <a:srgbClr val="FF0000"/>
                              </a:solidFill>
                              <a:latin typeface="Cambria Math" panose="02040503050406030204" pitchFamily="18" charset="0"/>
                              <a:ea typeface="Cambria Math" panose="02040503050406030204" pitchFamily="18" charset="0"/>
                            </a:rPr>
                            <m:t>𝑝</m:t>
                          </m:r>
                          <m:r>
                            <a:rPr lang="en-US" sz="3200" i="1">
                              <a:latin typeface="Cambria Math" panose="02040503050406030204" pitchFamily="18" charset="0"/>
                              <a:ea typeface="Cambria Math" panose="02040503050406030204" pitchFamily="18" charset="0"/>
                            </a:rPr>
                            <m:t>)</m:t>
                          </m:r>
                        </m:e>
                        <m:sup>
                          <m:r>
                            <a:rPr lang="en-US" sz="3200" i="1">
                              <a:latin typeface="Cambria Math" panose="02040503050406030204" pitchFamily="18" charset="0"/>
                              <a:ea typeface="Cambria Math" panose="02040503050406030204" pitchFamily="18" charset="0"/>
                            </a:rPr>
                            <m:t>𝛽</m:t>
                          </m:r>
                          <m:r>
                            <a:rPr lang="en-US" sz="3200" i="1">
                              <a:latin typeface="Cambria Math" panose="02040503050406030204" pitchFamily="18" charset="0"/>
                              <a:ea typeface="Cambria Math" panose="02040503050406030204" pitchFamily="18" charset="0"/>
                            </a:rPr>
                            <m:t>−1</m:t>
                          </m:r>
                        </m:sup>
                      </m:sSup>
                    </m:oMath>
                  </m:oMathPara>
                </a14:m>
                <a:endParaRPr lang="en-US" sz="3200" dirty="0">
                  <a:latin typeface="Franklin Gothic Book" panose="020B0503020102020204" pitchFamily="34" charset="0"/>
                </a:endParaRP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Two </a:t>
                </a:r>
                <a:r>
                  <a:rPr lang="en-US" sz="3200" i="1" dirty="0">
                    <a:latin typeface="Franklin Gothic Book" panose="020B0503020102020204" pitchFamily="34" charset="0"/>
                  </a:rPr>
                  <a:t>hyperparameters</a:t>
                </a:r>
                <a:r>
                  <a:rPr lang="en-US" sz="3200" dirty="0">
                    <a:latin typeface="Franklin Gothic Book" panose="020B0503020102020204" pitchFamily="34" charset="0"/>
                  </a:rPr>
                  <a:t>, </a:t>
                </a:r>
                <a14:m>
                  <m:oMath xmlns:m="http://schemas.openxmlformats.org/officeDocument/2006/math">
                    <m:r>
                      <a:rPr lang="en-US" sz="3200" b="0" i="1" smtClean="0">
                        <a:latin typeface="Cambria Math" panose="02040503050406030204" pitchFamily="18" charset="0"/>
                      </a:rPr>
                      <m:t>𝛼</m:t>
                    </m:r>
                  </m:oMath>
                </a14:m>
                <a:r>
                  <a:rPr lang="en-US" sz="3200" dirty="0">
                    <a:latin typeface="Franklin Gothic Book" panose="020B0503020102020204" pitchFamily="34" charset="0"/>
                  </a:rPr>
                  <a:t> and </a:t>
                </a:r>
                <a14:m>
                  <m:oMath xmlns:m="http://schemas.openxmlformats.org/officeDocument/2006/math">
                    <m:r>
                      <a:rPr lang="en-US" sz="3200" b="0" i="1" smtClean="0">
                        <a:latin typeface="Cambria Math" panose="02040503050406030204" pitchFamily="18" charset="0"/>
                      </a:rPr>
                      <m:t>𝛽</m:t>
                    </m:r>
                  </m:oMath>
                </a14:m>
                <a:endParaRPr lang="en-US" sz="3200" b="0" dirty="0">
                  <a:latin typeface="Franklin Gothic Book" panose="020B0503020102020204" pitchFamily="34" charset="0"/>
                </a:endParaRPr>
              </a:p>
              <a:p>
                <a:pPr indent="-457200"/>
                <a:r>
                  <a:rPr lang="en-US" sz="3200" dirty="0">
                    <a:latin typeface="Franklin Gothic Book" panose="020B0503020102020204" pitchFamily="34" charset="0"/>
                  </a:rPr>
                  <a:t>What do these mean?</a:t>
                </a:r>
              </a:p>
              <a:p>
                <a:pPr marL="0" indent="0">
                  <a:buNone/>
                </a:pPr>
                <a:endParaRPr lang="en-US" sz="3200" dirty="0">
                  <a:latin typeface="Franklin Gothic Book" panose="020B0503020102020204" pitchFamily="34" charset="0"/>
                </a:endParaRPr>
              </a:p>
              <a:p>
                <a:pPr marL="0" indent="0">
                  <a:buNone/>
                </a:pPr>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75580"/>
                <a:ext cx="11470411" cy="4994773"/>
              </a:xfrm>
              <a:blipFill>
                <a:blip r:embed="rId2"/>
                <a:stretch>
                  <a:fillRect l="-138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86570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Prior Choice - Beta</a:t>
            </a:r>
          </a:p>
        </p:txBody>
      </p:sp>
      <p:sp>
        <p:nvSpPr>
          <p:cNvPr id="2" name="TextBox 1">
            <a:extLst>
              <a:ext uri="{FF2B5EF4-FFF2-40B4-BE49-F238E27FC236}">
                <a16:creationId xmlns:a16="http://schemas.microsoft.com/office/drawing/2014/main" id="{FAEF6087-ADEB-233A-450D-DE67172B866A}"/>
              </a:ext>
            </a:extLst>
          </p:cNvPr>
          <p:cNvSpPr txBox="1"/>
          <p:nvPr/>
        </p:nvSpPr>
        <p:spPr>
          <a:xfrm>
            <a:off x="192199" y="6187152"/>
            <a:ext cx="4245073" cy="307777"/>
          </a:xfrm>
          <a:prstGeom prst="rect">
            <a:avLst/>
          </a:prstGeom>
          <a:noFill/>
        </p:spPr>
        <p:txBody>
          <a:bodyPr wrap="none" rtlCol="0">
            <a:spAutoFit/>
          </a:bodyPr>
          <a:lstStyle/>
          <a:p>
            <a:r>
              <a:rPr lang="en-US" dirty="0">
                <a:solidFill>
                  <a:schemeClr val="bg1"/>
                </a:solidFill>
              </a:rPr>
              <a:t>This example is taken from BDA3 by Gelman et al. </a:t>
            </a:r>
          </a:p>
        </p:txBody>
      </p:sp>
    </p:spTree>
    <p:extLst>
      <p:ext uri="{BB962C8B-B14F-4D97-AF65-F5344CB8AC3E}">
        <p14:creationId xmlns:p14="http://schemas.microsoft.com/office/powerpoint/2010/main" val="33839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57268</TotalTime>
  <Words>1632</Words>
  <Application>Microsoft Office PowerPoint</Application>
  <PresentationFormat>Widescreen</PresentationFormat>
  <Paragraphs>201</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Franklin Gothic Book</vt:lpstr>
      <vt:lpstr>Franklin Gothic Demi</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Basener</dc:creator>
  <cp:lastModifiedBy>Hodge, Courtney Dianne (yss2zv)</cp:lastModifiedBy>
  <cp:revision>212</cp:revision>
  <dcterms:modified xsi:type="dcterms:W3CDTF">2024-09-12T15:08:47Z</dcterms:modified>
</cp:coreProperties>
</file>