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344" r:id="rId2"/>
    <p:sldId id="345" r:id="rId3"/>
    <p:sldId id="471" r:id="rId4"/>
    <p:sldId id="472" r:id="rId5"/>
    <p:sldId id="473" r:id="rId6"/>
    <p:sldId id="474" r:id="rId7"/>
    <p:sldId id="401" r:id="rId8"/>
    <p:sldId id="475" r:id="rId9"/>
    <p:sldId id="454" r:id="rId10"/>
    <p:sldId id="455" r:id="rId11"/>
    <p:sldId id="457" r:id="rId12"/>
    <p:sldId id="456" r:id="rId13"/>
    <p:sldId id="458" r:id="rId14"/>
    <p:sldId id="459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00"/>
    <a:srgbClr val="ED7D31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887" autoAdjust="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601.00670.pdf" TargetMode="Externa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DS6040 Summer 2024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Teague R. Henry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 Cond" panose="020B0706030402020204" pitchFamily="34" charset="0"/>
                <a:cs typeface="Arial"/>
                <a:sym typeface="Arial"/>
              </a:rPr>
              <a:t>Approximating The Posterior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Expectation Maximization and Friends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56600A-8EBF-4267-A4D6-47D02CAC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9" y="5766438"/>
            <a:ext cx="4806696" cy="89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9" y="1100255"/>
                <a:ext cx="5806592" cy="479391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Observed data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Model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Franklin Gothic Book" panose="020B0503020102020204" pitchFamily="34" charset="0"/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Franklin Gothic Book" panose="020B0503020102020204" pitchFamily="34" charset="0"/>
                  </a:rPr>
                  <a:t>?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Not a parameter…</a:t>
                </a:r>
              </a:p>
              <a:p>
                <a:pPr lvl="1" indent="-457200"/>
                <a:r>
                  <a:rPr lang="en-US" b="0" dirty="0">
                    <a:latin typeface="Franklin Gothic Book" panose="020B0503020102020204" pitchFamily="34" charset="0"/>
                  </a:rPr>
                  <a:t>Not observed data…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Franklin Gothic Book" panose="020B0503020102020204" pitchFamily="34" charset="0"/>
                  </a:rPr>
                  <a:t> is a latent variable we made up.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We are making a strong claim here,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Franklin Gothic Book" panose="020B0503020102020204" pitchFamily="34" charset="0"/>
                  </a:rPr>
                  <a:t> is </a:t>
                </a:r>
                <a:r>
                  <a:rPr lang="en-US" dirty="0">
                    <a:latin typeface="Franklin Gothic Book" panose="020B0503020102020204" pitchFamily="34" charset="0"/>
                  </a:rPr>
                  <a:t>normal,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Franklin Gothic Book" panose="020B0503020102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9" y="1100255"/>
                <a:ext cx="5806592" cy="4793918"/>
              </a:xfrm>
              <a:blipFill>
                <a:blip r:embed="rId2"/>
                <a:stretch>
                  <a:fillRect l="-2099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820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Simple Gaussian Mixture Model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8018FF-3DB3-4216-8810-EC2F49978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191" y="145809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8" y="1100255"/>
            <a:ext cx="5981645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Beware clustering, mixture models and unsupervised learning methods…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Reification Fallacy -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Just because you find a cluster / component, doesn’t mean it’s a real thing…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Sometimes a weird distribution is just that, a weird distribution…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852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A Word of Warning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8018FF-3DB3-4216-8810-EC2F49978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6191" y="145809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9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To determine the parameters of the mixture distributions, we need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, but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we need to determine the parameters of the mixture…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What does this sound like? (Hint: Starts with “G” and ends with “</a:t>
                </a:r>
                <a:r>
                  <a:rPr lang="en-US" dirty="0" err="1">
                    <a:latin typeface="Franklin Gothic Book" panose="020B0503020102020204" pitchFamily="34" charset="0"/>
                  </a:rPr>
                  <a:t>ibbs</a:t>
                </a:r>
                <a:r>
                  <a:rPr lang="en-US" dirty="0">
                    <a:latin typeface="Franklin Gothic Book" panose="020B0503020102020204" pitchFamily="34" charset="0"/>
                  </a:rPr>
                  <a:t> Sampler”)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 Expectation Maximization Algorithm</a:t>
                </a:r>
                <a:r>
                  <a:rPr lang="en-US" sz="1800" dirty="0">
                    <a:latin typeface="Franklin Gothic Book" panose="020B0503020102020204" pitchFamily="34" charset="0"/>
                  </a:rPr>
                  <a:t>(Dempster, Laird, &amp; Rubin (1976), </a:t>
                </a:r>
                <a:r>
                  <a:rPr lang="en-US" sz="1800" b="1" i="1" dirty="0">
                    <a:latin typeface="Franklin Gothic Book" panose="020B0503020102020204" pitchFamily="34" charset="0"/>
                  </a:rPr>
                  <a:t>63963 cites!</a:t>
                </a:r>
                <a:r>
                  <a:rPr lang="en-US" sz="1800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observed data, </a:t>
                </a:r>
                <a14:m>
                  <m:oMath xmlns:m="http://schemas.openxmlformats.org/officeDocument/2006/math">
                    <m:r>
                      <a:rPr lang="en-US" sz="2000" b="1" i="0" u="sng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latent/missing data,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parameters. 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Likelihood: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en-US" sz="2000" b="1" dirty="0">
                  <a:latin typeface="Franklin Gothic Book" panose="020B0503020102020204" pitchFamily="34" charset="0"/>
                </a:endParaRPr>
              </a:p>
              <a:p>
                <a:pPr indent="-457200"/>
                <a:r>
                  <a:rPr lang="en-US" sz="2400" b="1" u="sng" dirty="0">
                    <a:latin typeface="Franklin Gothic Book" panose="020B0503020102020204" pitchFamily="34" charset="0"/>
                  </a:rPr>
                  <a:t>Expectation Step: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Using your current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indent="-457200"/>
                <a:r>
                  <a:rPr lang="en-US" sz="2400" b="1" u="sng" dirty="0">
                    <a:latin typeface="Franklin Gothic Book" panose="020B0503020102020204" pitchFamily="34" charset="0"/>
                  </a:rPr>
                  <a:t>Maximization Step: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Using your current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as observed, estimate MLE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 r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58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T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he EM Algorithm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7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 Expectation Maximization Algorithm</a:t>
                </a:r>
                <a:r>
                  <a:rPr lang="en-US" sz="1800" dirty="0">
                    <a:latin typeface="Franklin Gothic Book" panose="020B0503020102020204" pitchFamily="34" charset="0"/>
                  </a:rPr>
                  <a:t>(Dempster, Laird, &amp; Rubin (1976), </a:t>
                </a:r>
                <a:r>
                  <a:rPr lang="en-US" sz="1800" b="1" i="1" dirty="0">
                    <a:latin typeface="Franklin Gothic Book" panose="020B0503020102020204" pitchFamily="34" charset="0"/>
                  </a:rPr>
                  <a:t>63963 cites!</a:t>
                </a:r>
                <a:r>
                  <a:rPr lang="en-US" sz="1800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observed data, </a:t>
                </a:r>
                <a14:m>
                  <m:oMath xmlns:m="http://schemas.openxmlformats.org/officeDocument/2006/math">
                    <m:r>
                      <a:rPr lang="en-US" sz="2000" b="1" i="0" u="sng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latent/missing data,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be parameters. 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Likelihood: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en-US" sz="2000" b="1" dirty="0">
                  <a:latin typeface="Franklin Gothic Book" panose="020B0503020102020204" pitchFamily="34" charset="0"/>
                </a:endParaRPr>
              </a:p>
              <a:p>
                <a:pPr indent="-457200"/>
                <a:r>
                  <a:rPr lang="en-US" sz="2400" b="1" u="sng" dirty="0">
                    <a:latin typeface="Franklin Gothic Book" panose="020B0503020102020204" pitchFamily="34" charset="0"/>
                  </a:rPr>
                  <a:t>Expectation Step: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Using your current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indent="-457200"/>
                <a:r>
                  <a:rPr lang="en-US" sz="2400" b="1" u="sng" dirty="0">
                    <a:latin typeface="Franklin Gothic Book" panose="020B0503020102020204" pitchFamily="34" charset="0"/>
                  </a:rPr>
                  <a:t>Maximization Step: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Using your current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as observed, estimate MLE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Advantages –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By adding in “fake” data, you can make an intractable optimization problem tractable.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EM algorithm is guaranteed to converge to a (local) minima. It just works, and works well.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Disadvantages –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Uncertainty is underestimated, as you are feeding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as known in each step.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58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T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he EM Algorithm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8" y="1100255"/>
            <a:ext cx="11393905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As we know, any “interesting” Bayesian model has an improper posterior. </a:t>
            </a: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Samplers</a:t>
            </a:r>
            <a:r>
              <a:rPr lang="en-US" dirty="0">
                <a:latin typeface="Franklin Gothic Book" panose="020B0503020102020204" pitchFamily="34" charset="0"/>
              </a:rPr>
              <a:t> – Construct a Markov Chain that samples from the posterior…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Still approximate, but we are sampling from the full posterior.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Variational Inference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Instead of trying to sample from an improper posterior, why don’t we just… not?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Let’s instead approximate the posterior using a much simpler set of  proper distributions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That way, if we get a good approximation, we can calculate our EAP, MAP, and credible intervals directly.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542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Variational Inference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3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be our standard posterior distribution.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Assume hard to sample from, and we don’t have the analytic expression for it.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Goal:</a:t>
                </a:r>
                <a:r>
                  <a:rPr lang="en-US" dirty="0">
                    <a:latin typeface="Franklin Gothic Book" panose="020B0503020102020204" pitchFamily="34" charset="0"/>
                  </a:rPr>
                  <a:t> Find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that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Specifically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argmi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We are looking for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that minimizes the KL divergence between it and the posterior distribution.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But… (All expectations taken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4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Variational Inference – Technical </a:t>
            </a:r>
            <a:r>
              <a:rPr lang="en-US" sz="5400" dirty="0" err="1">
                <a:solidFill>
                  <a:srgbClr val="ED7D31"/>
                </a:solidFill>
                <a:latin typeface="Franklin Gothic Demi" panose="020B0703020102020204" pitchFamily="34" charset="0"/>
              </a:rPr>
              <a:t>Deets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55CEBB-98B1-45B5-BF17-F46A1EACEDF5}"/>
              </a:ext>
            </a:extLst>
          </p:cNvPr>
          <p:cNvSpPr/>
          <p:nvPr/>
        </p:nvSpPr>
        <p:spPr>
          <a:xfrm>
            <a:off x="9144000" y="4689389"/>
            <a:ext cx="1087395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24BFB-E4A6-4C1C-84A2-F8B838BFBADF}"/>
              </a:ext>
            </a:extLst>
          </p:cNvPr>
          <p:cNvSpPr txBox="1"/>
          <p:nvPr/>
        </p:nvSpPr>
        <p:spPr>
          <a:xfrm>
            <a:off x="8521352" y="5295978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marginal strikes again!</a:t>
            </a:r>
          </a:p>
        </p:txBody>
      </p:sp>
    </p:spTree>
    <p:extLst>
      <p:ext uri="{BB962C8B-B14F-4D97-AF65-F5344CB8AC3E}">
        <p14:creationId xmlns:p14="http://schemas.microsoft.com/office/powerpoint/2010/main" val="41488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Getting closer, but we still have that pesky marginal hanging around…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Rearranging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KL is strictly positive, so the </a:t>
                </a:r>
                <a:r>
                  <a:rPr lang="en-US" b="1" u="sng" dirty="0">
                    <a:latin typeface="Franklin Gothic Book" panose="020B0503020102020204" pitchFamily="34" charset="0"/>
                  </a:rPr>
                  <a:t>Evidence Lower Bound</a:t>
                </a:r>
                <a:r>
                  <a:rPr lang="en-US" dirty="0">
                    <a:latin typeface="Franklin Gothic Book" panose="020B0503020102020204" pitchFamily="34" charset="0"/>
                  </a:rPr>
                  <a:t> is defined as: </a:t>
                </a: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Using some probability rules: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4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Variational Inference – Technical </a:t>
            </a:r>
            <a:r>
              <a:rPr lang="en-US" sz="5400" dirty="0" err="1">
                <a:solidFill>
                  <a:srgbClr val="ED7D31"/>
                </a:solidFill>
                <a:latin typeface="Franklin Gothic Demi" panose="020B0703020102020204" pitchFamily="34" charset="0"/>
              </a:rPr>
              <a:t>Deets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997FB-66A9-4AFF-B831-FB4227809B7A}"/>
              </a:ext>
            </a:extLst>
          </p:cNvPr>
          <p:cNvSpPr/>
          <p:nvPr/>
        </p:nvSpPr>
        <p:spPr>
          <a:xfrm>
            <a:off x="3737919" y="5177481"/>
            <a:ext cx="2137719" cy="44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EA514-DDB2-438E-84DA-45DBB84DF406}"/>
              </a:ext>
            </a:extLst>
          </p:cNvPr>
          <p:cNvSpPr/>
          <p:nvPr/>
        </p:nvSpPr>
        <p:spPr>
          <a:xfrm>
            <a:off x="6240162" y="5177481"/>
            <a:ext cx="1773195" cy="44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6AFEB-5B6E-4B1C-A956-F7E915EF6D4F}"/>
              </a:ext>
            </a:extLst>
          </p:cNvPr>
          <p:cNvSpPr/>
          <p:nvPr/>
        </p:nvSpPr>
        <p:spPr>
          <a:xfrm>
            <a:off x="8377881" y="5177481"/>
            <a:ext cx="1773195" cy="44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6B2F3-FA89-42F2-8F52-4FC9886AFE6E}"/>
              </a:ext>
            </a:extLst>
          </p:cNvPr>
          <p:cNvSpPr txBox="1"/>
          <p:nvPr/>
        </p:nvSpPr>
        <p:spPr>
          <a:xfrm>
            <a:off x="3737919" y="5622325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uses the likelihood!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1DE60-23F6-4CCB-829C-7FA887D1E0AB}"/>
              </a:ext>
            </a:extLst>
          </p:cNvPr>
          <p:cNvSpPr txBox="1"/>
          <p:nvPr/>
        </p:nvSpPr>
        <p:spPr>
          <a:xfrm>
            <a:off x="6259672" y="5615006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uses the priors!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DAB2D-8A3A-49C8-9451-B3BCFACBC60C}"/>
              </a:ext>
            </a:extLst>
          </p:cNvPr>
          <p:cNvSpPr txBox="1"/>
          <p:nvPr/>
        </p:nvSpPr>
        <p:spPr>
          <a:xfrm>
            <a:off x="8051295" y="5622325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our variational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19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Maximizing the ELBO is equivalent to minimizing the KL divergence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To Recap: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, the variational distribution.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𝐸𝐿𝐵𝑂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is maximized.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Once you have your ELBO maximizing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you can treat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as your best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How do you chose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looks like?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4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Variational Inference – Technical </a:t>
            </a:r>
            <a:r>
              <a:rPr lang="en-US" sz="5400" dirty="0" err="1">
                <a:solidFill>
                  <a:srgbClr val="ED7D31"/>
                </a:solidFill>
                <a:latin typeface="Franklin Gothic Demi" panose="020B0703020102020204" pitchFamily="34" charset="0"/>
              </a:rPr>
              <a:t>Deets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75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457200" lvl="1" indent="0" algn="ctr">
                  <a:buNone/>
                </a:pPr>
                <a:r>
                  <a:rPr lang="en-US" sz="2800" dirty="0">
                    <a:latin typeface="Franklin Gothic Book" panose="020B0503020102020204" pitchFamily="34" charset="0"/>
                  </a:rPr>
                  <a:t>How do you chose what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>
                    <a:latin typeface="Franklin Gothic Book" panose="020B0503020102020204" pitchFamily="34" charset="0"/>
                  </a:rPr>
                  <a:t> looks like?</a:t>
                </a:r>
              </a:p>
              <a:p>
                <a:pPr marL="457200" lvl="1" indent="0" algn="ctr">
                  <a:buNone/>
                </a:pPr>
                <a:endParaRPr lang="en-US" sz="2800" dirty="0">
                  <a:latin typeface="Franklin Gothic Book" panose="020B0503020102020204" pitchFamily="34" charset="0"/>
                </a:endParaRP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First,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refers to a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, which has its own governing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The goal is to determine both the family of distributions and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that maximize the ELBO… </a:t>
                </a:r>
              </a:p>
              <a:p>
                <a:pPr indent="-457200"/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Franklin Gothic Book" panose="020B0503020102020204" pitchFamily="34" charset="0"/>
                  </a:rPr>
                  <a:t>Consider the situation when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is multidimensional (i.e. there are more than one parameter we need a posterior for.)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175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Mean Field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9394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Franklin Gothic Book" panose="020B0503020102020204" pitchFamily="34" charset="0"/>
                  </a:rPr>
                  <a:t>Consider the situation when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is multidimensional (i.e. there are more than one parameter we need a posterior for.)</a:t>
                </a:r>
              </a:p>
              <a:p>
                <a:pPr lvl="1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is a complex distribution with dependencies between each marginal distribution.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Mean Field Approximation</a:t>
                </a:r>
                <a:r>
                  <a:rPr lang="en-US" dirty="0">
                    <a:latin typeface="Franklin Gothic Book" panose="020B0503020102020204" pitchFamily="34" charset="0"/>
                  </a:rPr>
                  <a:t> –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 variational distributions of all parameters are independent from one another.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11393905" cy="479391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175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Mean Field Approximation</a:t>
            </a:r>
          </a:p>
        </p:txBody>
      </p:sp>
    </p:spTree>
    <p:extLst>
      <p:ext uri="{BB962C8B-B14F-4D97-AF65-F5344CB8AC3E}">
        <p14:creationId xmlns:p14="http://schemas.microsoft.com/office/powerpoint/2010/main" val="7079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Why Approximate?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Unsupervised Clustering as Mixture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The Expectation-Maximization Algorithm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Variational Inference Writ Large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ranklin Gothic Book" panose="020B05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9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9408" y="1100255"/>
                <a:ext cx="4956035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Mean Field Approximation</a:t>
                </a:r>
                <a:r>
                  <a:rPr lang="en-US" dirty="0">
                    <a:latin typeface="Franklin Gothic Book" panose="020B0503020102020204" pitchFamily="34" charset="0"/>
                  </a:rPr>
                  <a:t> –</a:t>
                </a: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Advantages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Independent distributions are simpler to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Disadvantages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Cannot capture dependency between posterior dimensions</a:t>
                </a:r>
              </a:p>
              <a:p>
                <a:pPr lvl="1" indent="-457200"/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408" y="1100255"/>
                <a:ext cx="4956035" cy="4793918"/>
              </a:xfrm>
              <a:blipFill>
                <a:blip r:embed="rId2"/>
                <a:stretch>
                  <a:fillRect l="-2460" r="-2337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175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Mean Field Approximation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8674296-1EB7-4FEB-A458-8C809F6B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99" y="1491593"/>
            <a:ext cx="6108763" cy="3274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52725-9649-4442-A216-77CA8D26B862}"/>
              </a:ext>
            </a:extLst>
          </p:cNvPr>
          <p:cNvSpPr txBox="1"/>
          <p:nvPr/>
        </p:nvSpPr>
        <p:spPr>
          <a:xfrm>
            <a:off x="6629439" y="4766330"/>
            <a:ext cx="4011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from: </a:t>
            </a:r>
            <a:r>
              <a:rPr lang="en-US" dirty="0">
                <a:hlinkClick r:id="rId5"/>
              </a:rPr>
              <a:t>https://arxiv.org/pdf/1601.00670.pdf</a:t>
            </a:r>
            <a:endParaRPr lang="en-US" dirty="0"/>
          </a:p>
          <a:p>
            <a:r>
              <a:rPr lang="en-US" dirty="0"/>
              <a:t>An excellent overview of variational inference ^</a:t>
            </a:r>
          </a:p>
        </p:txBody>
      </p:sp>
    </p:spTree>
    <p:extLst>
      <p:ext uri="{BB962C8B-B14F-4D97-AF65-F5344CB8AC3E}">
        <p14:creationId xmlns:p14="http://schemas.microsoft.com/office/powerpoint/2010/main" val="8492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]}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]}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9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(</a:t>
                </a:r>
                <a:r>
                  <a:rPr lang="en-US" i="1" u="sng" dirty="0">
                    <a:latin typeface="Franklin Gothic Book" panose="020B0503020102020204" pitchFamily="34" charset="0"/>
                  </a:rPr>
                  <a:t>using mean field approximation</a:t>
                </a:r>
                <a:r>
                  <a:rPr lang="en-US" dirty="0">
                    <a:latin typeface="Franklin Gothic Book" panose="020B0503020102020204" pitchFamily="34" charset="0"/>
                  </a:rPr>
                  <a:t>) is proportional to a function of the data (which is fixed) and </a:t>
                </a:r>
                <a:r>
                  <a:rPr lang="en-US" b="1" u="sng" dirty="0">
                    <a:latin typeface="Franklin Gothic Book" panose="020B0503020102020204" pitchFamily="34" charset="0"/>
                  </a:rPr>
                  <a:t>fixed</a:t>
                </a:r>
                <a:r>
                  <a:rPr lang="en-US" dirty="0">
                    <a:latin typeface="Franklin Gothic Book" panose="020B0503020102020204" pitchFamily="34" charset="0"/>
                  </a:rPr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/>
              <p:nvPr/>
            </p:nvSpPr>
            <p:spPr>
              <a:xfrm>
                <a:off x="139781" y="29445"/>
                <a:ext cx="594342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5400" dirty="0">
                    <a:solidFill>
                      <a:srgbClr val="ED7D31"/>
                    </a:solidFill>
                    <a:latin typeface="Franklin Gothic Demi" panose="020B0703020102020204" pitchFamily="34" charset="0"/>
                  </a:rPr>
                  <a:t>Determining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Franklin Gothic Demi" panose="020B0703020102020204" pitchFamily="34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" y="29445"/>
                <a:ext cx="5943422" cy="923330"/>
              </a:xfrm>
              <a:prstGeom prst="rect">
                <a:avLst/>
              </a:prstGeom>
              <a:blipFill>
                <a:blip r:embed="rId4"/>
                <a:stretch>
                  <a:fillRect l="-5538"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A3085DC-25B1-41AF-AE54-35254E4B2D6C}"/>
              </a:ext>
            </a:extLst>
          </p:cNvPr>
          <p:cNvSpPr/>
          <p:nvPr/>
        </p:nvSpPr>
        <p:spPr>
          <a:xfrm>
            <a:off x="9076038" y="1850247"/>
            <a:ext cx="1606379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136267-65D9-4CE0-AAF7-33CDE54CA50B}"/>
                  </a:ext>
                </a:extLst>
              </p:cNvPr>
              <p:cNvSpPr txBox="1"/>
              <p:nvPr/>
            </p:nvSpPr>
            <p:spPr>
              <a:xfrm>
                <a:off x="8812348" y="2283871"/>
                <a:ext cx="23901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Constant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136267-65D9-4CE0-AAF7-33CDE54CA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348" y="2283871"/>
                <a:ext cx="2390141" cy="307777"/>
              </a:xfrm>
              <a:prstGeom prst="rect">
                <a:avLst/>
              </a:prstGeom>
              <a:blipFill>
                <a:blip r:embed="rId5"/>
                <a:stretch>
                  <a:fillRect l="-76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75285F-5AD6-4C03-B97B-73152185FE37}"/>
              </a:ext>
            </a:extLst>
          </p:cNvPr>
          <p:cNvSpPr/>
          <p:nvPr/>
        </p:nvSpPr>
        <p:spPr>
          <a:xfrm>
            <a:off x="6679817" y="1850247"/>
            <a:ext cx="2100649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A4868-93F3-417D-A87C-8E83052D0D42}"/>
              </a:ext>
            </a:extLst>
          </p:cNvPr>
          <p:cNvSpPr txBox="1"/>
          <p:nvPr/>
        </p:nvSpPr>
        <p:spPr>
          <a:xfrm>
            <a:off x="6628737" y="2264198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by your prior setup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6E211-34D8-400F-A817-6883E3B0683E}"/>
              </a:ext>
            </a:extLst>
          </p:cNvPr>
          <p:cNvSpPr/>
          <p:nvPr/>
        </p:nvSpPr>
        <p:spPr>
          <a:xfrm>
            <a:off x="4008016" y="1846405"/>
            <a:ext cx="2357031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F039C-9D3E-4ED3-9DD1-09C9F03BA3AC}"/>
              </a:ext>
            </a:extLst>
          </p:cNvPr>
          <p:cNvSpPr txBox="1"/>
          <p:nvPr/>
        </p:nvSpPr>
        <p:spPr>
          <a:xfrm>
            <a:off x="4272926" y="2272143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your likelihood!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01781-0AEF-4811-9AEC-154CF1839412}"/>
              </a:ext>
            </a:extLst>
          </p:cNvPr>
          <p:cNvSpPr/>
          <p:nvPr/>
        </p:nvSpPr>
        <p:spPr>
          <a:xfrm>
            <a:off x="7679724" y="2714144"/>
            <a:ext cx="2005556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F0366-305A-478A-BB39-76AEA49DDCF9}"/>
                  </a:ext>
                </a:extLst>
              </p:cNvPr>
              <p:cNvSpPr txBox="1"/>
              <p:nvPr/>
            </p:nvSpPr>
            <p:spPr>
              <a:xfrm>
                <a:off x="7216159" y="3099321"/>
                <a:ext cx="31286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inside an expectation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F0366-305A-478A-BB39-76AEA49DD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59" y="3099321"/>
                <a:ext cx="3128613" cy="307777"/>
              </a:xfrm>
              <a:prstGeom prst="rect">
                <a:avLst/>
              </a:prstGeom>
              <a:blipFill>
                <a:blip r:embed="rId6"/>
                <a:stretch>
                  <a:fillRect l="-58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FD1F920-A200-4459-91F8-52EACB0CDC99}"/>
              </a:ext>
            </a:extLst>
          </p:cNvPr>
          <p:cNvSpPr/>
          <p:nvPr/>
        </p:nvSpPr>
        <p:spPr>
          <a:xfrm>
            <a:off x="8113161" y="3608489"/>
            <a:ext cx="1398373" cy="41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378331-40DC-40BA-A56F-916820F4A6B8}"/>
                  </a:ext>
                </a:extLst>
              </p:cNvPr>
              <p:cNvSpPr txBox="1"/>
              <p:nvPr/>
            </p:nvSpPr>
            <p:spPr>
              <a:xfrm>
                <a:off x="7977406" y="4022440"/>
                <a:ext cx="16698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Just the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378331-40DC-40BA-A56F-916820F4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06" y="4022440"/>
                <a:ext cx="1669881" cy="307777"/>
              </a:xfrm>
              <a:prstGeom prst="rect">
                <a:avLst/>
              </a:prstGeom>
              <a:blipFill>
                <a:blip r:embed="rId7"/>
                <a:stretch>
                  <a:fillRect l="-10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This equation tells you the family of your variational distribution, and how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are a function of the data, priors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Coordinate Ascent Variational Inference</a:t>
                </a:r>
                <a:r>
                  <a:rPr lang="en-US" u="sng" dirty="0">
                    <a:latin typeface="Franklin Gothic Book" panose="020B0503020102020204" pitchFamily="34" charset="0"/>
                  </a:rPr>
                  <a:t> </a:t>
                </a:r>
                <a:r>
                  <a:rPr lang="en-US" b="1" u="sng" dirty="0">
                    <a:latin typeface="Franklin Gothic Book" panose="020B0503020102020204" pitchFamily="34" charset="0"/>
                  </a:rPr>
                  <a:t>(CAVI) –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]: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Find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,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fixed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Repeat until the ELBO has converged.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Similar in theory to a Gibbs Sampler, and identical to EM.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1135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672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Optimizing ELBO using CAVI</a:t>
            </a:r>
          </a:p>
        </p:txBody>
      </p:sp>
    </p:spTree>
    <p:extLst>
      <p:ext uri="{BB962C8B-B14F-4D97-AF65-F5344CB8AC3E}">
        <p14:creationId xmlns:p14="http://schemas.microsoft.com/office/powerpoint/2010/main" val="28393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Variational Inference</a:t>
                </a:r>
                <a:r>
                  <a:rPr lang="en-US" dirty="0">
                    <a:latin typeface="Franklin Gothic Book" panose="020B0503020102020204" pitchFamily="34" charset="0"/>
                  </a:rPr>
                  <a:t>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(Mean Field Approximation)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Do math to determine optimal family and variational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Update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as fixed values.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Continue to update until ELBO converges.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At the end of this you will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latin typeface="Franklin Gothic Book" panose="020B0503020102020204" pitchFamily="34" charset="0"/>
                  </a:rPr>
                  <a:t>as your approximation to</a:t>
                </a:r>
                <a:r>
                  <a:rPr lang="en-US" b="1" dirty="0"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You can then directly calculate EAP, MAP, and credible intervals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𝛈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latin typeface="Franklin Gothic Book" panose="020B0503020102020204" pitchFamily="34" charset="0"/>
                  </a:rPr>
                  <a:t>is, by design, a proper set of distributions (which are nicely independent of one another)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295" y="1112611"/>
                <a:ext cx="11276516" cy="4793918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026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783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95" y="1112611"/>
            <a:ext cx="11276516" cy="479391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Introduction to Stan!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Fundamentals of probabilistic programming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Basic syntax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Running Stan code in R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Then, more Stan!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Complex models in Stan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Diagnostics</a:t>
            </a:r>
          </a:p>
          <a:p>
            <a:pPr indent="-457200"/>
            <a:r>
              <a:rPr lang="en-US">
                <a:latin typeface="Franklin Gothic Book" panose="020B0503020102020204" pitchFamily="34" charset="0"/>
              </a:rPr>
              <a:t>Results interpretation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482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8356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We want to obtain the posterior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: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If we have conjugacy, we already </a:t>
                </a:r>
                <a:r>
                  <a:rPr lang="en-US" i="1" dirty="0">
                    <a:latin typeface="Franklin Gothic Book" panose="020B0503020102020204" pitchFamily="34" charset="0"/>
                  </a:rPr>
                  <a:t>know </a:t>
                </a:r>
                <a:r>
                  <a:rPr lang="en-US" dirty="0">
                    <a:latin typeface="Franklin Gothic Book" panose="020B0503020102020204" pitchFamily="34" charset="0"/>
                  </a:rPr>
                  <a:t>the posterior distribution. 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It’ll be the same distribution as the prior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It’s parameters are a function of the data and the priors’ hyperparameters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If we don’t have conjugacy, we can sample: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Samplers crawl over the posterior space until they find the posterior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Gibbs Samplers are for setups with proper conditionals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Metropolis/Metropolis Hastings Samplers are for any model setup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Hamiltonian MCMC is a modern way of sampling from high dimensional space.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But what are some problems with samplers?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741595" cy="4994773"/>
              </a:xfr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81979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In order to sample from the posterior, a sampler has to find the posterior first.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If your start values are really far away from the posterior, this might take some time.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If you’ve got a really odd likelihood surface, you might not be able to traverse it with a sampler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Categorical parameters (like class membership) are very finicky to sample from.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And the issues get much larger very quickly with increasing amounts of data.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To help with these issues, we can try mode approximation.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537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Problems with Samplers</a:t>
            </a:r>
          </a:p>
        </p:txBody>
      </p:sp>
    </p:spTree>
    <p:extLst>
      <p:ext uri="{BB962C8B-B14F-4D97-AF65-F5344CB8AC3E}">
        <p14:creationId xmlns:p14="http://schemas.microsoft.com/office/powerpoint/2010/main" val="21129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Instead of trying to sample from the posterior, we can try to find the mode of the posterior and use that to guide our sampler.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Useful for determining starting values for a sampler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We also might have so much data, we don’t care about our estimates of uncertainty. In that case, we can use the mode as a point estimate of the parameters.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In this case, the mode of a posterior can be viewed as a penalized maximum likelihood estimate, with the penalty being the log of the prior distribution…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495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Mode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7804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802866"/>
                <a:ext cx="11741595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When the model is simple, you can use your standard optimizers to find the mode of the posterior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Franklin Gothic Book" panose="020B0503020102020204" pitchFamily="34" charset="0"/>
                  </a:rPr>
                  <a:t>Newton-Raphson: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Use gradient information of the log of the posterior to climb to the mode.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You need to know what the first and second derivative of the log posterior is…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Not always easy to know!</a:t>
                </a:r>
              </a:p>
              <a:p>
                <a:pPr indent="-457200"/>
                <a:r>
                  <a:rPr lang="en-US" dirty="0">
                    <a:latin typeface="Franklin Gothic Book" panose="020B0503020102020204" pitchFamily="34" charset="0"/>
                  </a:rPr>
                  <a:t>But you can use numerical derivatives to get it.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802866"/>
                <a:ext cx="11741595" cy="4994773"/>
              </a:xfrm>
              <a:blipFill>
                <a:blip r:embed="rId2"/>
                <a:stretch>
                  <a:fillRect l="-1090" b="-7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621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Optimizers!</a:t>
            </a:r>
          </a:p>
        </p:txBody>
      </p:sp>
    </p:spTree>
    <p:extLst>
      <p:ext uri="{BB962C8B-B14F-4D97-AF65-F5344CB8AC3E}">
        <p14:creationId xmlns:p14="http://schemas.microsoft.com/office/powerpoint/2010/main" val="151353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9" y="1100255"/>
            <a:ext cx="5806592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Data is rarely “nicely” distributed…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Assumption – Once external factors are controlled for, the data is nicely distributed…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We rarely (never) have all possible important features.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Sometimes this is ignorable…</a:t>
            </a:r>
          </a:p>
          <a:p>
            <a:pPr lvl="1" indent="-457200"/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How can we model data with features we need but don’t have?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354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Mixture Models and Latent Variables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B0D704-83F2-48FD-814D-4A2059AD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7022" y="148281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1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9" y="731289"/>
            <a:ext cx="5806592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Consider a mixture model (a parameterized cluster model)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The class membership of individual observations are all parameters…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The parameters that govern the clusters depend on the observations in the clusters.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The membership of observations depends on the membership of other observations!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Very tricky to directly sample from!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889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Cases to Approximate the Mode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B0D704-83F2-48FD-814D-4A2059AD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7022" y="148281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9" y="1100255"/>
            <a:ext cx="5806592" cy="479391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Data Augmentation</a:t>
            </a:r>
            <a:r>
              <a:rPr lang="en-US" dirty="0">
                <a:latin typeface="Franklin Gothic Book" panose="020B0503020102020204" pitchFamily="34" charset="0"/>
              </a:rPr>
              <a:t> – Propose unobserved (latent) variables to explain your data…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Latent variables are defined by the relations you impose between them observed data.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Example</a:t>
            </a:r>
            <a:r>
              <a:rPr lang="en-US" dirty="0">
                <a:latin typeface="Franklin Gothic Book" panose="020B0503020102020204" pitchFamily="34" charset="0"/>
              </a:rPr>
              <a:t> – Mixture membership…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354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Mixture Models and Latent Variables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B0D704-83F2-48FD-814D-4A2059AD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7022" y="148281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7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74747</TotalTime>
  <Words>1888</Words>
  <Application>Microsoft Office PowerPoint</Application>
  <PresentationFormat>Widescreen</PresentationFormat>
  <Paragraphs>210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Franklin Gothic Book</vt:lpstr>
      <vt:lpstr>Franklin Gothic Demi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Henry, Teague Rhine (ycp6wm)</cp:lastModifiedBy>
  <cp:revision>352</cp:revision>
  <dcterms:modified xsi:type="dcterms:W3CDTF">2024-09-26T14:28:52Z</dcterms:modified>
</cp:coreProperties>
</file>