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Raleway" pitchFamily="2" charset="77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0"/>
    <p:restoredTop sz="90625"/>
  </p:normalViewPr>
  <p:slideViewPr>
    <p:cSldViewPr snapToGrid="0">
      <p:cViewPr varScale="1">
        <p:scale>
          <a:sx n="104" d="100"/>
          <a:sy n="104" d="100"/>
        </p:scale>
        <p:origin x="162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Whether the values of all the ratios are “good or bad” depends largely on the industry the company is in because there are different normals across industries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95100aaaa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95100aaaa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95100aaaa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95100aaaa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95100aaaa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95100aaaa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95100aaaa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95100aaaa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95100aaa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95100aaa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9ebcf9e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9ebcf9ec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95100aa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95100aa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95100aaa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95100aaa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95100aaa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95100aaa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*want both of these to be higher because you are getting “more for your money”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95100aaaa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95100aaaa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95100aaaa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95100aaaa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95100aaa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95100aaa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Analysis 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1584317" y="24256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 b="1">
                <a:latin typeface="Raleway"/>
                <a:ea typeface="Raleway"/>
                <a:cs typeface="Raleway"/>
                <a:sym typeface="Raleway"/>
              </a:rPr>
              <a:t>United Health </a:t>
            </a:r>
            <a:endParaRPr sz="30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 b="1">
                <a:latin typeface="Raleway"/>
                <a:ea typeface="Raleway"/>
                <a:cs typeface="Raleway"/>
                <a:sym typeface="Raleway"/>
              </a:rPr>
              <a:t>vs. </a:t>
            </a:r>
            <a:endParaRPr sz="30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 b="1">
                <a:latin typeface="Raleway"/>
                <a:ea typeface="Raleway"/>
                <a:cs typeface="Raleway"/>
                <a:sym typeface="Raleway"/>
              </a:rPr>
              <a:t>Cardinal Health</a:t>
            </a:r>
            <a:r>
              <a:rPr lang="en" sz="4800" b="1">
                <a:latin typeface="Raleway"/>
                <a:ea typeface="Raleway"/>
                <a:cs typeface="Raleway"/>
                <a:sym typeface="Raleway"/>
              </a:rPr>
              <a:t> </a:t>
            </a:r>
            <a:endParaRPr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608400" y="127350"/>
            <a:ext cx="4045200" cy="59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CAH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47" name="Google Shape;147;p22"/>
          <p:cNvSpPr txBox="1">
            <a:spLocks noGrp="1"/>
          </p:cNvSpPr>
          <p:nvPr>
            <p:ph type="subTitle" idx="1"/>
          </p:nvPr>
        </p:nvSpPr>
        <p:spPr>
          <a:xfrm>
            <a:off x="265500" y="792283"/>
            <a:ext cx="40452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3832100" y="127350"/>
            <a:ext cx="4045200" cy="59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UNH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74" y="531762"/>
            <a:ext cx="8855651" cy="4216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Cash Return on Assets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156" name="Google Shape;156;p23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157" name="Google Shape;157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3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p23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None/>
              </a:pPr>
              <a:endParaRPr sz="1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608400" y="127350"/>
            <a:ext cx="4045200" cy="59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CAH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1"/>
          </p:nvPr>
        </p:nvSpPr>
        <p:spPr>
          <a:xfrm>
            <a:off x="265500" y="792283"/>
            <a:ext cx="40452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title"/>
          </p:nvPr>
        </p:nvSpPr>
        <p:spPr>
          <a:xfrm>
            <a:off x="3832100" y="127350"/>
            <a:ext cx="4045200" cy="59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UNH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075" y="622300"/>
            <a:ext cx="8282649" cy="452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ROA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174" name="Google Shape;174;p25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175" name="Google Shape;175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25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25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None/>
              </a:pPr>
              <a:endParaRPr sz="1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608400" y="127350"/>
            <a:ext cx="4045200" cy="59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CAH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83" name="Google Shape;183;p26"/>
          <p:cNvSpPr txBox="1">
            <a:spLocks noGrp="1"/>
          </p:cNvSpPr>
          <p:nvPr>
            <p:ph type="subTitle" idx="1"/>
          </p:nvPr>
        </p:nvSpPr>
        <p:spPr>
          <a:xfrm>
            <a:off x="265500" y="792283"/>
            <a:ext cx="40452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3832100" y="127350"/>
            <a:ext cx="4045200" cy="59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UNH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75" y="724350"/>
            <a:ext cx="8565599" cy="42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2082"/>
            <a:ext cx="9144001" cy="2699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608400" y="127350"/>
            <a:ext cx="4045200" cy="59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CAH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97" name="Google Shape;197;p28"/>
          <p:cNvSpPr txBox="1">
            <a:spLocks noGrp="1"/>
          </p:cNvSpPr>
          <p:nvPr>
            <p:ph type="subTitle" idx="1"/>
          </p:nvPr>
        </p:nvSpPr>
        <p:spPr>
          <a:xfrm>
            <a:off x="265500" y="792283"/>
            <a:ext cx="40452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3832100" y="127350"/>
            <a:ext cx="4045200" cy="59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UNH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0" name="Google Shape;200;p28"/>
          <p:cNvPicPr preferRelativeResize="0"/>
          <p:nvPr/>
        </p:nvPicPr>
        <p:blipFill rotWithShape="1">
          <a:blip r:embed="rId3">
            <a:alphaModFix/>
          </a:blip>
          <a:srcRect r="58111"/>
          <a:stretch/>
        </p:blipFill>
        <p:spPr>
          <a:xfrm>
            <a:off x="4939500" y="660375"/>
            <a:ext cx="3580549" cy="448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 rotWithShape="1">
          <a:blip r:embed="rId4">
            <a:alphaModFix/>
          </a:blip>
          <a:srcRect r="44891"/>
          <a:stretch/>
        </p:blipFill>
        <p:spPr>
          <a:xfrm>
            <a:off x="1144025" y="660375"/>
            <a:ext cx="3317176" cy="44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039350"/>
            <a:ext cx="1167325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Debt to Equity Ratio</a:t>
            </a:r>
            <a:endParaRPr sz="24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4793525" y="1480150"/>
            <a:ext cx="4036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0" dirty="0">
                <a:latin typeface="Arial"/>
                <a:ea typeface="Arial"/>
                <a:cs typeface="Arial"/>
                <a:sym typeface="Arial"/>
              </a:rPr>
              <a:t>CAH racked up a lot of debt during the pandemic, and notably they always had more debt to earnings than United</a:t>
            </a:r>
            <a:endParaRPr sz="1100" b="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0" dirty="0">
                <a:latin typeface="Arial"/>
                <a:ea typeface="Arial"/>
                <a:cs typeface="Arial"/>
                <a:sym typeface="Arial"/>
              </a:rPr>
              <a:t>What accounts for the explosion of debt, they were less prepared for the pandemic</a:t>
            </a:r>
            <a:endParaRPr sz="1100" b="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b="0" dirty="0">
                <a:latin typeface="Arial"/>
                <a:ea typeface="Arial"/>
                <a:cs typeface="Arial"/>
                <a:sym typeface="Arial"/>
              </a:rPr>
              <a:t>They had to take on debt during the pandemic that United did not</a:t>
            </a:r>
            <a:endParaRPr sz="1100" b="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b="0" dirty="0">
                <a:latin typeface="Arial"/>
                <a:ea typeface="Arial"/>
                <a:cs typeface="Arial"/>
                <a:sym typeface="Arial"/>
              </a:rPr>
              <a:t>Debt comes at a cost, equity is different (it’s a measurement of control)</a:t>
            </a:r>
            <a:endParaRPr sz="110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25" y="1689700"/>
            <a:ext cx="3963425" cy="21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265500" y="127350"/>
            <a:ext cx="4045200" cy="59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CAH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265500" y="792283"/>
            <a:ext cx="40452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4835400" y="127350"/>
            <a:ext cx="4045200" cy="59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UNH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515" y="940100"/>
            <a:ext cx="6661884" cy="39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 idx="4294967295"/>
          </p:nvPr>
        </p:nvSpPr>
        <p:spPr>
          <a:xfrm>
            <a:off x="535775" y="290125"/>
            <a:ext cx="7833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Rate of Return on Shareholders’ Equity and Assets Trends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4294967295"/>
          </p:nvPr>
        </p:nvSpPr>
        <p:spPr>
          <a:xfrm>
            <a:off x="656550" y="2270200"/>
            <a:ext cx="2877000" cy="19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3">
            <a:alphaModFix/>
          </a:blip>
          <a:srcRect b="48143"/>
          <a:stretch/>
        </p:blipFill>
        <p:spPr>
          <a:xfrm>
            <a:off x="99325" y="2209800"/>
            <a:ext cx="3499600" cy="14989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>
            <a:spLocks noGrp="1"/>
          </p:cNvSpPr>
          <p:nvPr>
            <p:ph type="title" idx="4294967295"/>
          </p:nvPr>
        </p:nvSpPr>
        <p:spPr>
          <a:xfrm>
            <a:off x="3405750" y="1425525"/>
            <a:ext cx="56451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0" dirty="0">
                <a:latin typeface="Arial"/>
                <a:ea typeface="Arial"/>
                <a:cs typeface="Arial"/>
                <a:sym typeface="Arial"/>
              </a:rPr>
              <a:t>Highly capital intensive industries have lower asset turnover ratios</a:t>
            </a:r>
            <a:endParaRPr sz="1100" b="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b="0" dirty="0">
                <a:latin typeface="Arial"/>
                <a:ea typeface="Arial"/>
                <a:cs typeface="Arial"/>
                <a:sym typeface="Arial"/>
              </a:rPr>
              <a:t>Need much higher profit margins to achieve competitive ROAs</a:t>
            </a:r>
            <a:endParaRPr sz="1100" b="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0" dirty="0">
                <a:latin typeface="Arial"/>
                <a:ea typeface="Arial"/>
                <a:cs typeface="Arial"/>
                <a:sym typeface="Arial"/>
              </a:rPr>
              <a:t>Investor owned hospitals have higher profit margins </a:t>
            </a:r>
            <a:endParaRPr sz="1100" b="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0" dirty="0">
                <a:latin typeface="Arial"/>
                <a:ea typeface="Arial"/>
                <a:cs typeface="Arial"/>
                <a:sym typeface="Arial"/>
              </a:rPr>
              <a:t>Media reported that hospitals that were relying on routine procedures for cash flow generated great loss of revenue because they didn’t adjust their financial planning to the pandemic emergency procedures</a:t>
            </a:r>
            <a:endParaRPr sz="1100" b="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0" dirty="0">
                <a:latin typeface="Arial"/>
                <a:ea typeface="Arial"/>
                <a:cs typeface="Arial"/>
                <a:sym typeface="Arial"/>
              </a:rPr>
              <a:t>Preventive procedures and emergency procedures have been difficult to manage </a:t>
            </a:r>
            <a:endParaRPr sz="1100" b="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0" dirty="0">
                <a:latin typeface="Arial"/>
                <a:ea typeface="Arial"/>
                <a:cs typeface="Arial"/>
                <a:sym typeface="Arial"/>
              </a:rPr>
              <a:t>Revenue on doctor goes down, but united is collecting the money and not paying out on these procedures (their profits still go up)</a:t>
            </a:r>
            <a:endParaRPr sz="1100" b="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0" dirty="0">
                <a:latin typeface="Arial"/>
                <a:ea typeface="Arial"/>
                <a:cs typeface="Arial"/>
                <a:sym typeface="Arial"/>
              </a:rPr>
              <a:t>Majority of patients admitted were elderly, over 85% of the deaths were patients over the age of 65. They are either on </a:t>
            </a:r>
            <a:r>
              <a:rPr lang="en" sz="1100" b="0" dirty="0" err="1">
                <a:latin typeface="Arial"/>
                <a:ea typeface="Arial"/>
                <a:cs typeface="Arial"/>
                <a:sym typeface="Arial"/>
              </a:rPr>
              <a:t>medicare</a:t>
            </a:r>
            <a:r>
              <a:rPr lang="en" sz="1100" b="0" dirty="0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" sz="1100" b="0" dirty="0" err="1">
                <a:latin typeface="Arial"/>
                <a:ea typeface="Arial"/>
                <a:cs typeface="Arial"/>
                <a:sym typeface="Arial"/>
              </a:rPr>
              <a:t>medicare</a:t>
            </a:r>
            <a:r>
              <a:rPr lang="en" sz="1100" b="0" dirty="0">
                <a:latin typeface="Arial"/>
                <a:ea typeface="Arial"/>
                <a:cs typeface="Arial"/>
                <a:sym typeface="Arial"/>
              </a:rPr>
              <a:t> funded insurance, which doesn’t translate into insurance payments—they hit the federal government, and their reimbursements to hospitals are contractually controlled</a:t>
            </a:r>
            <a:endParaRPr sz="1100" b="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0" dirty="0">
                <a:latin typeface="Arial"/>
                <a:ea typeface="Arial"/>
                <a:cs typeface="Arial"/>
                <a:sym typeface="Arial"/>
              </a:rPr>
              <a:t>They have contracts with social security, and a lot of the costs were not covered by reimbursements </a:t>
            </a:r>
            <a:endParaRPr sz="1100" b="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700" b="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b="0" dirty="0">
                <a:latin typeface="Arial"/>
                <a:ea typeface="Arial"/>
                <a:cs typeface="Arial"/>
                <a:sym typeface="Arial"/>
              </a:rPr>
              <a:t>How much of the covid relief bill was supplement by that?</a:t>
            </a:r>
            <a:endParaRPr sz="1100" b="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0" dirty="0">
                <a:latin typeface="Arial"/>
                <a:ea typeface="Arial"/>
                <a:cs typeface="Arial"/>
                <a:sym typeface="Arial"/>
              </a:rPr>
              <a:t>Employees who had insurance through their employer are now generating </a:t>
            </a:r>
            <a:endParaRPr sz="110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265500" y="127350"/>
            <a:ext cx="4045200" cy="59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CAH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1"/>
          </p:nvPr>
        </p:nvSpPr>
        <p:spPr>
          <a:xfrm>
            <a:off x="265500" y="792283"/>
            <a:ext cx="40452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4835400" y="127350"/>
            <a:ext cx="4045200" cy="59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UNH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2275"/>
            <a:ext cx="9144001" cy="43512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17"/>
          <p:cNvGrpSpPr/>
          <p:nvPr/>
        </p:nvGrpSpPr>
        <p:grpSpPr>
          <a:xfrm>
            <a:off x="7215235" y="1423865"/>
            <a:ext cx="2043049" cy="3148537"/>
            <a:chOff x="6803261" y="-35422"/>
            <a:chExt cx="2212050" cy="2612244"/>
          </a:xfrm>
        </p:grpSpPr>
        <p:pic>
          <p:nvPicPr>
            <p:cNvPr id="108" name="Google Shape;108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61" y="71828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7" descr="Piece of duct tape sticking a note to the slide"/>
            <p:cNvPicPr preferRelativeResize="0"/>
            <p:nvPr/>
          </p:nvPicPr>
          <p:blipFill rotWithShape="1">
            <a:blip r:embed="rId5">
              <a:alphaModFix/>
            </a:blip>
            <a:srcRect l="9244" t="5926" r="2118" b="10011"/>
            <a:stretch/>
          </p:blipFill>
          <p:spPr>
            <a:xfrm rot="154826">
              <a:off x="7370663" y="-11366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7"/>
            <p:cNvSpPr txBox="1"/>
            <p:nvPr/>
          </p:nvSpPr>
          <p:spPr>
            <a:xfrm>
              <a:off x="6944800" y="322319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b="1">
                  <a:latin typeface="Raleway"/>
                  <a:ea typeface="Raleway"/>
                  <a:cs typeface="Raleway"/>
                  <a:sym typeface="Raleway"/>
                </a:rPr>
                <a:t>ROA hospitals: 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b="1">
                  <a:latin typeface="Raleway"/>
                  <a:ea typeface="Raleway"/>
                  <a:cs typeface="Raleway"/>
                  <a:sym typeface="Raleway"/>
                </a:rPr>
                <a:t>High = 16.1%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b="1">
                  <a:latin typeface="Raleway"/>
                  <a:ea typeface="Raleway"/>
                  <a:cs typeface="Raleway"/>
                  <a:sym typeface="Raleway"/>
                </a:rPr>
                <a:t>Avg = 11.94%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b="1">
                  <a:latin typeface="Raleway"/>
                  <a:ea typeface="Raleway"/>
                  <a:cs typeface="Raleway"/>
                  <a:sym typeface="Raleway"/>
                </a:rPr>
                <a:t>Low = 4.43%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rgbClr val="FF0000"/>
                  </a:solidFill>
                  <a:latin typeface="Raleway"/>
                  <a:ea typeface="Raleway"/>
                  <a:cs typeface="Raleway"/>
                  <a:sym typeface="Raleway"/>
                </a:rPr>
                <a:t>ROE hospitals:</a:t>
              </a:r>
              <a:endParaRPr b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rgbClr val="FF0000"/>
                  </a:solidFill>
                  <a:latin typeface="Raleway"/>
                  <a:ea typeface="Raleway"/>
                  <a:cs typeface="Raleway"/>
                  <a:sym typeface="Raleway"/>
                </a:rPr>
                <a:t>High = 21.76%</a:t>
              </a:r>
              <a:endParaRPr b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rgbClr val="FF0000"/>
                  </a:solidFill>
                  <a:latin typeface="Raleway"/>
                  <a:ea typeface="Raleway"/>
                  <a:cs typeface="Raleway"/>
                  <a:sym typeface="Raleway"/>
                </a:rPr>
                <a:t>Avg = 5.73%</a:t>
              </a:r>
              <a:endParaRPr b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rgbClr val="FF0000"/>
                  </a:solidFill>
                  <a:latin typeface="Raleway"/>
                  <a:ea typeface="Raleway"/>
                  <a:cs typeface="Raleway"/>
                  <a:sym typeface="Raleway"/>
                </a:rPr>
                <a:t>Low = 1.74%</a:t>
              </a:r>
              <a:endParaRPr b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endParaRPr b="1"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endParaRPr b="1"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None/>
              </a:pPr>
              <a:endParaRPr sz="1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50000"/>
          <a:stretch/>
        </p:blipFill>
        <p:spPr>
          <a:xfrm>
            <a:off x="270938" y="1362075"/>
            <a:ext cx="860212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608400" y="127350"/>
            <a:ext cx="4045200" cy="59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CAH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1"/>
          </p:nvPr>
        </p:nvSpPr>
        <p:spPr>
          <a:xfrm>
            <a:off x="265500" y="792283"/>
            <a:ext cx="40452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3832100" y="127350"/>
            <a:ext cx="4045200" cy="59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UNH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375" y="914400"/>
            <a:ext cx="7293919" cy="369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FFFF"/>
                </a:solidFill>
              </a:rPr>
              <a:t>Return on Assets vs. Cash Return on Assets</a:t>
            </a:r>
            <a:endParaRPr sz="2400" b="0">
              <a:solidFill>
                <a:srgbClr val="FFFFFF"/>
              </a:solidFill>
            </a:endParaRPr>
          </a:p>
        </p:txBody>
      </p:sp>
      <p:grpSp>
        <p:nvGrpSpPr>
          <p:cNvPr id="130" name="Google Shape;130;p20"/>
          <p:cNvGrpSpPr/>
          <p:nvPr/>
        </p:nvGrpSpPr>
        <p:grpSpPr>
          <a:xfrm>
            <a:off x="283100" y="2213525"/>
            <a:ext cx="6891275" cy="2505000"/>
            <a:chOff x="304988" y="144853"/>
            <a:chExt cx="6891275" cy="2505000"/>
          </a:xfrm>
        </p:grpSpPr>
        <p:pic>
          <p:nvPicPr>
            <p:cNvPr id="131" name="Google Shape;131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4988" y="144853"/>
              <a:ext cx="6891275" cy="250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20"/>
            <p:cNvSpPr txBox="1"/>
            <p:nvPr/>
          </p:nvSpPr>
          <p:spPr>
            <a:xfrm>
              <a:off x="1361809" y="395353"/>
              <a:ext cx="53835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aleway"/>
                <a:buChar char="-"/>
              </a:pPr>
              <a:r>
                <a:rPr lang="en" sz="1200" b="1" dirty="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Cash return on assets = actual cash flow generated not influenced by net income</a:t>
              </a:r>
              <a:endParaRPr sz="12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914400" lvl="1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aleway"/>
                <a:buChar char="-"/>
              </a:pPr>
              <a:r>
                <a:rPr lang="en" sz="1200" b="1" dirty="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Good for comparing companies in the same industry</a:t>
              </a:r>
              <a:endParaRPr sz="12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914400" lvl="1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aleway"/>
                <a:buChar char="-"/>
              </a:pPr>
              <a:r>
                <a:rPr lang="en" sz="1100" dirty="0">
                  <a:solidFill>
                    <a:schemeClr val="dk2"/>
                  </a:solidFill>
                </a:rPr>
                <a:t>-</a:t>
              </a:r>
              <a:r>
                <a:rPr lang="en" sz="700" dirty="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</a:t>
              </a:r>
              <a:r>
                <a:rPr lang="en" sz="1100" dirty="0">
                  <a:solidFill>
                    <a:schemeClr val="dk2"/>
                  </a:solidFill>
                </a:rPr>
                <a:t>Cash position is rather than a pool based (what the company would look like from an income perspective if it was measuring on cash)</a:t>
              </a:r>
              <a:endParaRPr sz="1100" dirty="0">
                <a:solidFill>
                  <a:schemeClr val="dk2"/>
                </a:solidFill>
              </a:endParaRPr>
            </a:p>
            <a:p>
              <a:pPr marL="914400" lvl="1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aleway"/>
                <a:buChar char="-"/>
              </a:pPr>
              <a:r>
                <a:rPr lang="en" sz="1100" dirty="0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</a:t>
              </a:r>
              <a:r>
                <a:rPr lang="en" sz="700" dirty="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</a:t>
              </a:r>
              <a:r>
                <a:rPr lang="en" sz="1100" dirty="0">
                  <a:solidFill>
                    <a:schemeClr val="dk2"/>
                  </a:solidFill>
                </a:rPr>
                <a:t>The cash ROA for both companies is better than ROA, from a cash perspective they are not in a bad place</a:t>
              </a:r>
              <a:endParaRPr sz="1100" dirty="0">
                <a:solidFill>
                  <a:schemeClr val="dk2"/>
                </a:solidFill>
              </a:endParaRPr>
            </a:p>
            <a:p>
              <a:pPr marL="914400" lvl="0" indent="0" algn="l" rtl="0">
                <a:spcBef>
                  <a:spcPts val="0"/>
                </a:spcBef>
                <a:spcAft>
                  <a:spcPts val="800"/>
                </a:spcAft>
                <a:buNone/>
              </a:pPr>
              <a:endParaRPr sz="12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265500" y="127350"/>
            <a:ext cx="4045200" cy="59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CAH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1"/>
          </p:nvPr>
        </p:nvSpPr>
        <p:spPr>
          <a:xfrm>
            <a:off x="265500" y="792283"/>
            <a:ext cx="40452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4835400" y="127350"/>
            <a:ext cx="4045200" cy="59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UNH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660400"/>
            <a:ext cx="8229599" cy="440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4982</TotalTime>
  <Words>453</Words>
  <Application>Microsoft Macintosh PowerPoint</Application>
  <PresentationFormat>On-screen Show (16:9)</PresentationFormat>
  <Paragraphs>54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Raleway</vt:lpstr>
      <vt:lpstr>Arial</vt:lpstr>
      <vt:lpstr>Courier New</vt:lpstr>
      <vt:lpstr>Times New Roman</vt:lpstr>
      <vt:lpstr>Lato</vt:lpstr>
      <vt:lpstr>Swiss</vt:lpstr>
      <vt:lpstr>Financial Analysis </vt:lpstr>
      <vt:lpstr>Debt to Equity Ratio</vt:lpstr>
      <vt:lpstr>CAH</vt:lpstr>
      <vt:lpstr>Rate of Return on Shareholders’ Equity and Assets Trends</vt:lpstr>
      <vt:lpstr>CAH</vt:lpstr>
      <vt:lpstr>PowerPoint Presentation</vt:lpstr>
      <vt:lpstr>CAH</vt:lpstr>
      <vt:lpstr>Return on Assets vs. Cash Return on Assets</vt:lpstr>
      <vt:lpstr>CAH</vt:lpstr>
      <vt:lpstr>CAH</vt:lpstr>
      <vt:lpstr>Average Cash Return on Assets</vt:lpstr>
      <vt:lpstr>CAH</vt:lpstr>
      <vt:lpstr>Average ROA</vt:lpstr>
      <vt:lpstr>CAH</vt:lpstr>
      <vt:lpstr>PowerPoint Presentation</vt:lpstr>
      <vt:lpstr>CAH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Analysis </dc:title>
  <cp:lastModifiedBy>Courtney Hrdy</cp:lastModifiedBy>
  <cp:revision>2</cp:revision>
  <dcterms:modified xsi:type="dcterms:W3CDTF">2021-10-18T11:34:14Z</dcterms:modified>
</cp:coreProperties>
</file>